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50401538" cy="35999738"/>
  <p:notesSz cx="6715125" cy="9239250"/>
  <p:defaultTextStyle>
    <a:defPPr>
      <a:defRPr lang="en-US"/>
    </a:defPPr>
    <a:lvl1pPr algn="ctr" rtl="0" fontAlgn="base">
      <a:spcBef>
        <a:spcPct val="0"/>
      </a:spcBef>
      <a:spcAft>
        <a:spcPct val="0"/>
      </a:spcAft>
      <a:defRPr sz="9600" kern="1200">
        <a:solidFill>
          <a:schemeClr val="tx1"/>
        </a:solidFill>
        <a:latin typeface="Arial" charset="0"/>
        <a:ea typeface="+mn-ea"/>
        <a:cs typeface="+mn-cs"/>
      </a:defRPr>
    </a:lvl1pPr>
    <a:lvl2pPr marL="457200" algn="ctr" rtl="0" fontAlgn="base">
      <a:spcBef>
        <a:spcPct val="0"/>
      </a:spcBef>
      <a:spcAft>
        <a:spcPct val="0"/>
      </a:spcAft>
      <a:defRPr sz="9600" kern="1200">
        <a:solidFill>
          <a:schemeClr val="tx1"/>
        </a:solidFill>
        <a:latin typeface="Arial" charset="0"/>
        <a:ea typeface="+mn-ea"/>
        <a:cs typeface="+mn-cs"/>
      </a:defRPr>
    </a:lvl2pPr>
    <a:lvl3pPr marL="914400" algn="ctr" rtl="0" fontAlgn="base">
      <a:spcBef>
        <a:spcPct val="0"/>
      </a:spcBef>
      <a:spcAft>
        <a:spcPct val="0"/>
      </a:spcAft>
      <a:defRPr sz="9600" kern="1200">
        <a:solidFill>
          <a:schemeClr val="tx1"/>
        </a:solidFill>
        <a:latin typeface="Arial" charset="0"/>
        <a:ea typeface="+mn-ea"/>
        <a:cs typeface="+mn-cs"/>
      </a:defRPr>
    </a:lvl3pPr>
    <a:lvl4pPr marL="1371600" algn="ctr" rtl="0" fontAlgn="base">
      <a:spcBef>
        <a:spcPct val="0"/>
      </a:spcBef>
      <a:spcAft>
        <a:spcPct val="0"/>
      </a:spcAft>
      <a:defRPr sz="9600" kern="1200">
        <a:solidFill>
          <a:schemeClr val="tx1"/>
        </a:solidFill>
        <a:latin typeface="Arial" charset="0"/>
        <a:ea typeface="+mn-ea"/>
        <a:cs typeface="+mn-cs"/>
      </a:defRPr>
    </a:lvl4pPr>
    <a:lvl5pPr marL="1828800" algn="ctr" rtl="0" fontAlgn="base">
      <a:spcBef>
        <a:spcPct val="0"/>
      </a:spcBef>
      <a:spcAft>
        <a:spcPct val="0"/>
      </a:spcAft>
      <a:defRPr sz="9600" kern="1200">
        <a:solidFill>
          <a:schemeClr val="tx1"/>
        </a:solidFill>
        <a:latin typeface="Arial" charset="0"/>
        <a:ea typeface="+mn-ea"/>
        <a:cs typeface="+mn-cs"/>
      </a:defRPr>
    </a:lvl5pPr>
    <a:lvl6pPr marL="2286000" algn="l" defTabSz="914400" rtl="0" eaLnBrk="1" latinLnBrk="0" hangingPunct="1">
      <a:defRPr sz="9600" kern="1200">
        <a:solidFill>
          <a:schemeClr val="tx1"/>
        </a:solidFill>
        <a:latin typeface="Arial" charset="0"/>
        <a:ea typeface="+mn-ea"/>
        <a:cs typeface="+mn-cs"/>
      </a:defRPr>
    </a:lvl6pPr>
    <a:lvl7pPr marL="2743200" algn="l" defTabSz="914400" rtl="0" eaLnBrk="1" latinLnBrk="0" hangingPunct="1">
      <a:defRPr sz="9600" kern="1200">
        <a:solidFill>
          <a:schemeClr val="tx1"/>
        </a:solidFill>
        <a:latin typeface="Arial" charset="0"/>
        <a:ea typeface="+mn-ea"/>
        <a:cs typeface="+mn-cs"/>
      </a:defRPr>
    </a:lvl7pPr>
    <a:lvl8pPr marL="3200400" algn="l" defTabSz="914400" rtl="0" eaLnBrk="1" latinLnBrk="0" hangingPunct="1">
      <a:defRPr sz="9600" kern="1200">
        <a:solidFill>
          <a:schemeClr val="tx1"/>
        </a:solidFill>
        <a:latin typeface="Arial" charset="0"/>
        <a:ea typeface="+mn-ea"/>
        <a:cs typeface="+mn-cs"/>
      </a:defRPr>
    </a:lvl8pPr>
    <a:lvl9pPr marL="3657600" algn="l" defTabSz="914400" rtl="0" eaLnBrk="1" latinLnBrk="0" hangingPunct="1">
      <a:defRPr sz="96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5195" userDrawn="1">
          <p15:clr>
            <a:srgbClr val="A4A3A4"/>
          </p15:clr>
        </p15:guide>
        <p15:guide id="2" orient="horz" pos="22425">
          <p15:clr>
            <a:srgbClr val="A4A3A4"/>
          </p15:clr>
        </p15:guide>
        <p15:guide id="3" orient="horz" pos="2349">
          <p15:clr>
            <a:srgbClr val="A4A3A4"/>
          </p15:clr>
        </p15:guide>
        <p15:guide id="4" pos="158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A8BE"/>
    <a:srgbClr val="C0C0C0"/>
    <a:srgbClr val="0046D2"/>
    <a:srgbClr val="FF0000"/>
    <a:srgbClr val="698ED9"/>
    <a:srgbClr val="A7C4FF"/>
    <a:srgbClr val="003064"/>
    <a:srgbClr val="003399"/>
    <a:srgbClr val="002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36" autoAdjust="0"/>
    <p:restoredTop sz="93692" autoAdjust="0"/>
  </p:normalViewPr>
  <p:slideViewPr>
    <p:cSldViewPr snapToGrid="0" showGuides="1">
      <p:cViewPr>
        <p:scale>
          <a:sx n="54" d="100"/>
          <a:sy n="54" d="100"/>
        </p:scale>
        <p:origin x="-80" y="6288"/>
      </p:cViewPr>
      <p:guideLst>
        <p:guide orient="horz" pos="5195"/>
        <p:guide orient="horz" pos="22425"/>
        <p:guide orient="horz" pos="2349"/>
        <p:guide pos="1587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96"/>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ltLang="en-US"/>
          </a:p>
        </p:txBody>
      </p:sp>
      <p:sp>
        <p:nvSpPr>
          <p:cNvPr id="3075" name="Rectangle 3"/>
          <p:cNvSpPr>
            <a:spLocks noGrp="1" noChangeArrowheads="1"/>
          </p:cNvSpPr>
          <p:nvPr>
            <p:ph type="dt" idx="1"/>
          </p:nvPr>
        </p:nvSpPr>
        <p:spPr bwMode="auto">
          <a:xfrm>
            <a:off x="3803650" y="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931863" y="692150"/>
            <a:ext cx="4852987" cy="34655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71513" y="4389438"/>
            <a:ext cx="5372100" cy="415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p:cNvSpPr>
            <a:spLocks noGrp="1" noChangeArrowheads="1"/>
          </p:cNvSpPr>
          <p:nvPr>
            <p:ph type="ftr" sz="quarter" idx="4"/>
          </p:nvPr>
        </p:nvSpPr>
        <p:spPr bwMode="auto">
          <a:xfrm>
            <a:off x="0" y="877570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ltLang="en-US"/>
          </a:p>
        </p:txBody>
      </p:sp>
      <p:sp>
        <p:nvSpPr>
          <p:cNvPr id="3079" name="Rectangle 7"/>
          <p:cNvSpPr>
            <a:spLocks noGrp="1" noChangeArrowheads="1"/>
          </p:cNvSpPr>
          <p:nvPr>
            <p:ph type="sldNum" sz="quarter" idx="5"/>
          </p:nvPr>
        </p:nvSpPr>
        <p:spPr bwMode="auto">
          <a:xfrm>
            <a:off x="3803650" y="877570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8F64AA5-5A0D-456F-8AB4-ECE9208990E0}" type="slidenum">
              <a:rPr lang="en-US" altLang="en-US"/>
              <a:pPr>
                <a:defRPr/>
              </a:pPr>
              <a:t>‹#›</a:t>
            </a:fld>
            <a:endParaRPr lang="en-US" altLang="en-US"/>
          </a:p>
        </p:txBody>
      </p:sp>
    </p:spTree>
    <p:extLst>
      <p:ext uri="{BB962C8B-B14F-4D97-AF65-F5344CB8AC3E}">
        <p14:creationId xmlns:p14="http://schemas.microsoft.com/office/powerpoint/2010/main" val="29880766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fld id="{2D2DCC4E-AF26-4184-ACB8-3F61D0E86D2A}" type="slidenum">
              <a:rPr lang="en-US" altLang="en-US" sz="1200"/>
              <a:pPr eaLnBrk="1" hangingPunct="1"/>
              <a:t>1</a:t>
            </a:fld>
            <a:endParaRPr lang="en-US" altLang="en-US" sz="120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511922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9838" y="11183938"/>
            <a:ext cx="42841862" cy="7715250"/>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7559675" y="20399375"/>
            <a:ext cx="35282188" cy="92011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397862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2519363" y="8399463"/>
            <a:ext cx="45362812" cy="23758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00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542663" y="1441450"/>
            <a:ext cx="11339512" cy="307165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2519363" y="1441450"/>
            <a:ext cx="33870900" cy="307165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4971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2519363" y="8399463"/>
            <a:ext cx="45362812" cy="23758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7246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81450" y="23133050"/>
            <a:ext cx="42841863" cy="7150100"/>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981450" y="15257463"/>
            <a:ext cx="42841863" cy="78755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55995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2519363" y="8399463"/>
            <a:ext cx="22604412" cy="237585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276175" y="8399463"/>
            <a:ext cx="22606000" cy="237585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8666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19363" y="8058150"/>
            <a:ext cx="22269450" cy="33591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19363" y="11417300"/>
            <a:ext cx="22269450" cy="207406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5603200" y="8058150"/>
            <a:ext cx="22278975" cy="33591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5603200" y="11417300"/>
            <a:ext cx="22278975" cy="207406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8378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22684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2782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3" y="1433513"/>
            <a:ext cx="16583025" cy="6099175"/>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9705638" y="1433513"/>
            <a:ext cx="28176537" cy="3072447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19363" y="7532688"/>
            <a:ext cx="16583025" cy="246253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94088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879013" y="25199975"/>
            <a:ext cx="30240287" cy="2974975"/>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9879013" y="3216275"/>
            <a:ext cx="30240287" cy="21599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9879013" y="28174950"/>
            <a:ext cx="30240287" cy="422433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69340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938713" rtl="0" eaLnBrk="0" fontAlgn="base" hangingPunct="0">
        <a:spcBef>
          <a:spcPct val="0"/>
        </a:spcBef>
        <a:spcAft>
          <a:spcPct val="0"/>
        </a:spcAft>
        <a:defRPr sz="23700">
          <a:solidFill>
            <a:schemeClr val="tx2"/>
          </a:solidFill>
          <a:latin typeface="+mj-lt"/>
          <a:ea typeface="+mj-ea"/>
          <a:cs typeface="+mj-cs"/>
        </a:defRPr>
      </a:lvl1pPr>
      <a:lvl2pPr algn="ctr" defTabSz="4938713" rtl="0" eaLnBrk="0" fontAlgn="base" hangingPunct="0">
        <a:spcBef>
          <a:spcPct val="0"/>
        </a:spcBef>
        <a:spcAft>
          <a:spcPct val="0"/>
        </a:spcAft>
        <a:defRPr sz="23700">
          <a:solidFill>
            <a:schemeClr val="tx2"/>
          </a:solidFill>
          <a:latin typeface="Arial" charset="0"/>
        </a:defRPr>
      </a:lvl2pPr>
      <a:lvl3pPr algn="ctr" defTabSz="4938713" rtl="0" eaLnBrk="0" fontAlgn="base" hangingPunct="0">
        <a:spcBef>
          <a:spcPct val="0"/>
        </a:spcBef>
        <a:spcAft>
          <a:spcPct val="0"/>
        </a:spcAft>
        <a:defRPr sz="23700">
          <a:solidFill>
            <a:schemeClr val="tx2"/>
          </a:solidFill>
          <a:latin typeface="Arial" charset="0"/>
        </a:defRPr>
      </a:lvl3pPr>
      <a:lvl4pPr algn="ctr" defTabSz="4938713" rtl="0" eaLnBrk="0" fontAlgn="base" hangingPunct="0">
        <a:spcBef>
          <a:spcPct val="0"/>
        </a:spcBef>
        <a:spcAft>
          <a:spcPct val="0"/>
        </a:spcAft>
        <a:defRPr sz="23700">
          <a:solidFill>
            <a:schemeClr val="tx2"/>
          </a:solidFill>
          <a:latin typeface="Arial" charset="0"/>
        </a:defRPr>
      </a:lvl4pPr>
      <a:lvl5pPr algn="ctr" defTabSz="4938713" rtl="0" eaLnBrk="0" fontAlgn="base" hangingPunct="0">
        <a:spcBef>
          <a:spcPct val="0"/>
        </a:spcBef>
        <a:spcAft>
          <a:spcPct val="0"/>
        </a:spcAft>
        <a:defRPr sz="23700">
          <a:solidFill>
            <a:schemeClr val="tx2"/>
          </a:solidFill>
          <a:latin typeface="Arial" charset="0"/>
        </a:defRPr>
      </a:lvl5pPr>
      <a:lvl6pPr marL="457200" algn="ctr" defTabSz="4938713" rtl="0" fontAlgn="base">
        <a:spcBef>
          <a:spcPct val="0"/>
        </a:spcBef>
        <a:spcAft>
          <a:spcPct val="0"/>
        </a:spcAft>
        <a:defRPr sz="23700">
          <a:solidFill>
            <a:schemeClr val="tx2"/>
          </a:solidFill>
          <a:latin typeface="Arial" charset="0"/>
        </a:defRPr>
      </a:lvl6pPr>
      <a:lvl7pPr marL="914400" algn="ctr" defTabSz="4938713" rtl="0" fontAlgn="base">
        <a:spcBef>
          <a:spcPct val="0"/>
        </a:spcBef>
        <a:spcAft>
          <a:spcPct val="0"/>
        </a:spcAft>
        <a:defRPr sz="23700">
          <a:solidFill>
            <a:schemeClr val="tx2"/>
          </a:solidFill>
          <a:latin typeface="Arial" charset="0"/>
        </a:defRPr>
      </a:lvl7pPr>
      <a:lvl8pPr marL="1371600" algn="ctr" defTabSz="4938713" rtl="0" fontAlgn="base">
        <a:spcBef>
          <a:spcPct val="0"/>
        </a:spcBef>
        <a:spcAft>
          <a:spcPct val="0"/>
        </a:spcAft>
        <a:defRPr sz="23700">
          <a:solidFill>
            <a:schemeClr val="tx2"/>
          </a:solidFill>
          <a:latin typeface="Arial" charset="0"/>
        </a:defRPr>
      </a:lvl8pPr>
      <a:lvl9pPr marL="1828800" algn="ctr" defTabSz="4938713" rtl="0" fontAlgn="base">
        <a:spcBef>
          <a:spcPct val="0"/>
        </a:spcBef>
        <a:spcAft>
          <a:spcPct val="0"/>
        </a:spcAft>
        <a:defRPr sz="23700">
          <a:solidFill>
            <a:schemeClr val="tx2"/>
          </a:solidFill>
          <a:latin typeface="Arial" charset="0"/>
        </a:defRPr>
      </a:lvl9pPr>
    </p:titleStyle>
    <p:bodyStyle>
      <a:lvl1pPr marL="1852613" indent="-1852613" algn="l" defTabSz="4938713" rtl="0" eaLnBrk="0" fontAlgn="base" hangingPunct="0">
        <a:spcBef>
          <a:spcPct val="20000"/>
        </a:spcBef>
        <a:spcAft>
          <a:spcPct val="0"/>
        </a:spcAft>
        <a:buChar char="•"/>
        <a:defRPr sz="17200">
          <a:solidFill>
            <a:schemeClr val="tx1"/>
          </a:solidFill>
          <a:latin typeface="+mn-lt"/>
          <a:ea typeface="+mn-ea"/>
          <a:cs typeface="+mn-cs"/>
        </a:defRPr>
      </a:lvl1pPr>
      <a:lvl2pPr marL="4011613" indent="-1544638" algn="l" defTabSz="4938713" rtl="0" eaLnBrk="0" fontAlgn="base" hangingPunct="0">
        <a:spcBef>
          <a:spcPct val="20000"/>
        </a:spcBef>
        <a:spcAft>
          <a:spcPct val="0"/>
        </a:spcAft>
        <a:buChar char="–"/>
        <a:defRPr sz="15000">
          <a:solidFill>
            <a:schemeClr val="tx1"/>
          </a:solidFill>
          <a:latin typeface="+mn-lt"/>
        </a:defRPr>
      </a:lvl2pPr>
      <a:lvl3pPr marL="6170613" indent="-1231900" algn="l" defTabSz="4938713" rtl="0" eaLnBrk="0" fontAlgn="base" hangingPunct="0">
        <a:spcBef>
          <a:spcPct val="20000"/>
        </a:spcBef>
        <a:spcAft>
          <a:spcPct val="0"/>
        </a:spcAft>
        <a:buChar char="•"/>
        <a:defRPr sz="13000">
          <a:solidFill>
            <a:schemeClr val="tx1"/>
          </a:solidFill>
          <a:latin typeface="+mn-lt"/>
        </a:defRPr>
      </a:lvl3pPr>
      <a:lvl4pPr marL="8637588" indent="-1231900" algn="l" defTabSz="4938713" rtl="0" eaLnBrk="0" fontAlgn="base" hangingPunct="0">
        <a:spcBef>
          <a:spcPct val="20000"/>
        </a:spcBef>
        <a:spcAft>
          <a:spcPct val="0"/>
        </a:spcAft>
        <a:buChar char="–"/>
        <a:defRPr sz="10700">
          <a:solidFill>
            <a:schemeClr val="tx1"/>
          </a:solidFill>
          <a:latin typeface="+mn-lt"/>
        </a:defRPr>
      </a:lvl4pPr>
      <a:lvl5pPr marL="11109325" indent="-1235075" algn="l" defTabSz="4938713" rtl="0" eaLnBrk="0" fontAlgn="base" hangingPunct="0">
        <a:spcBef>
          <a:spcPct val="20000"/>
        </a:spcBef>
        <a:spcAft>
          <a:spcPct val="0"/>
        </a:spcAft>
        <a:buChar char="»"/>
        <a:defRPr sz="10700">
          <a:solidFill>
            <a:schemeClr val="tx1"/>
          </a:solidFill>
          <a:latin typeface="+mn-lt"/>
        </a:defRPr>
      </a:lvl5pPr>
      <a:lvl6pPr marL="11566525" indent="-1235075" algn="l" defTabSz="4938713" rtl="0" fontAlgn="base">
        <a:spcBef>
          <a:spcPct val="20000"/>
        </a:spcBef>
        <a:spcAft>
          <a:spcPct val="0"/>
        </a:spcAft>
        <a:buChar char="»"/>
        <a:defRPr sz="10700">
          <a:solidFill>
            <a:schemeClr val="tx1"/>
          </a:solidFill>
          <a:latin typeface="+mn-lt"/>
        </a:defRPr>
      </a:lvl6pPr>
      <a:lvl7pPr marL="12023725" indent="-1235075" algn="l" defTabSz="4938713" rtl="0" fontAlgn="base">
        <a:spcBef>
          <a:spcPct val="20000"/>
        </a:spcBef>
        <a:spcAft>
          <a:spcPct val="0"/>
        </a:spcAft>
        <a:buChar char="»"/>
        <a:defRPr sz="10700">
          <a:solidFill>
            <a:schemeClr val="tx1"/>
          </a:solidFill>
          <a:latin typeface="+mn-lt"/>
        </a:defRPr>
      </a:lvl7pPr>
      <a:lvl8pPr marL="12480925" indent="-1235075" algn="l" defTabSz="4938713" rtl="0" fontAlgn="base">
        <a:spcBef>
          <a:spcPct val="20000"/>
        </a:spcBef>
        <a:spcAft>
          <a:spcPct val="0"/>
        </a:spcAft>
        <a:buChar char="»"/>
        <a:defRPr sz="10700">
          <a:solidFill>
            <a:schemeClr val="tx1"/>
          </a:solidFill>
          <a:latin typeface="+mn-lt"/>
        </a:defRPr>
      </a:lvl8pPr>
      <a:lvl9pPr marL="12938125" indent="-1235075" algn="l" defTabSz="4938713" rtl="0" fontAlgn="base">
        <a:spcBef>
          <a:spcPct val="20000"/>
        </a:spcBef>
        <a:spcAft>
          <a:spcPct val="0"/>
        </a:spcAft>
        <a:buChar char="»"/>
        <a:defRPr sz="10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emf"/><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0"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30"/>
          <p:cNvSpPr>
            <a:spLocks noChangeArrowheads="1"/>
          </p:cNvSpPr>
          <p:nvPr/>
        </p:nvSpPr>
        <p:spPr bwMode="auto">
          <a:xfrm>
            <a:off x="34636297" y="31140400"/>
            <a:ext cx="14977841" cy="4285726"/>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a:p>
        </p:txBody>
      </p:sp>
      <p:sp>
        <p:nvSpPr>
          <p:cNvPr id="2052" name="AutoShape 31"/>
          <p:cNvSpPr>
            <a:spLocks noChangeArrowheads="1"/>
          </p:cNvSpPr>
          <p:nvPr/>
        </p:nvSpPr>
        <p:spPr bwMode="auto">
          <a:xfrm>
            <a:off x="16333186" y="7196210"/>
            <a:ext cx="17140073" cy="28417837"/>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dirty="0">
              <a:latin typeface="Arial" panose="020B0604020202020204" pitchFamily="34" charset="0"/>
              <a:ea typeface="Calibri" panose="020F0502020204030204" pitchFamily="34" charset="0"/>
              <a:cs typeface="Arial" panose="020B0604020202020204" pitchFamily="34" charset="0"/>
            </a:endParaRPr>
          </a:p>
          <a:p>
            <a:pPr eaLnBrk="1" hangingPunct="1"/>
            <a:endParaRPr lang="en-US" altLang="en-US" dirty="0"/>
          </a:p>
        </p:txBody>
      </p:sp>
      <p:sp>
        <p:nvSpPr>
          <p:cNvPr id="2057" name="AutoShape 13"/>
          <p:cNvSpPr>
            <a:spLocks noChangeArrowheads="1"/>
          </p:cNvSpPr>
          <p:nvPr/>
        </p:nvSpPr>
        <p:spPr bwMode="auto">
          <a:xfrm>
            <a:off x="787400" y="1199407"/>
            <a:ext cx="48826738" cy="5103432"/>
          </a:xfrm>
          <a:prstGeom prst="roundRect">
            <a:avLst>
              <a:gd name="adj" fmla="val 10870"/>
            </a:avLst>
          </a:prstGeom>
          <a:gradFill rotWithShape="1">
            <a:gsLst>
              <a:gs pos="0">
                <a:srgbClr val="A7C4FF"/>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849" tIns="51425" rIns="102849" bIns="51425" anchor="ct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endParaRPr lang="en-US" altLang="en-US">
              <a:solidFill>
                <a:schemeClr val="bg1"/>
              </a:solidFill>
            </a:endParaRPr>
          </a:p>
        </p:txBody>
      </p:sp>
      <p:sp>
        <p:nvSpPr>
          <p:cNvPr id="2058" name="Text Box 14"/>
          <p:cNvSpPr txBox="1">
            <a:spLocks noChangeArrowheads="1"/>
          </p:cNvSpPr>
          <p:nvPr/>
        </p:nvSpPr>
        <p:spPr bwMode="auto">
          <a:xfrm>
            <a:off x="1400175" y="1317625"/>
            <a:ext cx="46988413" cy="3550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10000" b="1" dirty="0" smtClean="0">
                <a:latin typeface="Helvetica" pitchFamily="2" charset="0"/>
              </a:rPr>
              <a:t>Water Quality and Salmon Return: Water Temperature and Dissolved Oxygen</a:t>
            </a:r>
            <a:endParaRPr lang="en-US" altLang="en-US" sz="10000" b="1" dirty="0">
              <a:latin typeface="Helvetica" pitchFamily="2" charset="0"/>
            </a:endParaRPr>
          </a:p>
          <a:p>
            <a:pPr eaLnBrk="1" hangingPunct="1"/>
            <a:r>
              <a:rPr lang="en-US" altLang="en-US" sz="7000" b="1" dirty="0" smtClean="0">
                <a:latin typeface="Helvetica" pitchFamily="2" charset="0"/>
              </a:rPr>
              <a:t>Michael Duran, </a:t>
            </a:r>
            <a:r>
              <a:rPr lang="en-US" altLang="en-US" sz="7000" b="1" dirty="0" err="1" smtClean="0">
                <a:latin typeface="Helvetica" pitchFamily="2" charset="0"/>
              </a:rPr>
              <a:t>Ma’karii</a:t>
            </a:r>
            <a:r>
              <a:rPr lang="en-US" altLang="en-US" sz="7000" b="1" dirty="0" smtClean="0">
                <a:latin typeface="Helvetica" pitchFamily="2" charset="0"/>
              </a:rPr>
              <a:t> Martinez, Mia Winter</a:t>
            </a:r>
            <a:endParaRPr lang="en-US" altLang="en-US" sz="7000" b="1" dirty="0">
              <a:latin typeface="Helvetica" pitchFamily="2" charset="0"/>
            </a:endParaRPr>
          </a:p>
          <a:p>
            <a:pPr eaLnBrk="1" hangingPunct="1"/>
            <a:r>
              <a:rPr lang="en-US" altLang="en-US" sz="5400" b="1" i="1" dirty="0" smtClean="0">
                <a:latin typeface="Helvetica" pitchFamily="2" charset="0"/>
              </a:rPr>
              <a:t>Boys and Girls Club of Metlakatla, Metlakatla, Alaska</a:t>
            </a:r>
            <a:endParaRPr lang="en-US" altLang="en-US" dirty="0">
              <a:latin typeface="Helvetica" pitchFamily="2" charset="0"/>
            </a:endParaRPr>
          </a:p>
        </p:txBody>
      </p:sp>
      <p:sp>
        <p:nvSpPr>
          <p:cNvPr id="2062" name="Text Box 27"/>
          <p:cNvSpPr txBox="1">
            <a:spLocks noChangeArrowheads="1"/>
          </p:cNvSpPr>
          <p:nvPr/>
        </p:nvSpPr>
        <p:spPr bwMode="auto">
          <a:xfrm>
            <a:off x="36310749" y="31263165"/>
            <a:ext cx="11921930" cy="1334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8000" b="1" dirty="0" smtClean="0">
                <a:latin typeface="Helvetica" pitchFamily="2" charset="0"/>
                <a:cs typeface="Cambria"/>
              </a:rPr>
              <a:t>Acknowledgements</a:t>
            </a:r>
            <a:endParaRPr lang="en-US" altLang="en-US" sz="8000" b="1" dirty="0">
              <a:latin typeface="Helvetica" pitchFamily="2" charset="0"/>
              <a:cs typeface="Cambria"/>
            </a:endParaRPr>
          </a:p>
        </p:txBody>
      </p:sp>
      <p:sp>
        <p:nvSpPr>
          <p:cNvPr id="2064" name="Text Box 38"/>
          <p:cNvSpPr txBox="1">
            <a:spLocks noChangeArrowheads="1"/>
          </p:cNvSpPr>
          <p:nvPr/>
        </p:nvSpPr>
        <p:spPr bwMode="auto">
          <a:xfrm>
            <a:off x="34832166" y="33045078"/>
            <a:ext cx="14707779" cy="20392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802" tIns="34401" rIns="68802" bIns="34401">
            <a:spAutoFit/>
          </a:bodyPr>
          <a:lstStyle>
            <a:lvl1pPr marL="385763" indent="-385763" defTabSz="688975" eaLnBrk="0" hangingPunct="0">
              <a:defRPr sz="9600">
                <a:solidFill>
                  <a:schemeClr val="tx1"/>
                </a:solidFill>
                <a:latin typeface="Arial" charset="0"/>
              </a:defRPr>
            </a:lvl1pPr>
            <a:lvl2pPr marL="728663" indent="-384175" defTabSz="688975" eaLnBrk="0" hangingPunct="0">
              <a:defRPr sz="9600">
                <a:solidFill>
                  <a:schemeClr val="tx1"/>
                </a:solidFill>
                <a:latin typeface="Arial" charset="0"/>
              </a:defRPr>
            </a:lvl2pPr>
            <a:lvl3pPr marL="1073150" indent="-384175" defTabSz="688975" eaLnBrk="0" hangingPunct="0">
              <a:defRPr sz="9600">
                <a:solidFill>
                  <a:schemeClr val="tx1"/>
                </a:solidFill>
                <a:latin typeface="Arial" charset="0"/>
              </a:defRPr>
            </a:lvl3pPr>
            <a:lvl4pPr marL="1414463" indent="-385763" defTabSz="688975" eaLnBrk="0" hangingPunct="0">
              <a:defRPr sz="9600">
                <a:solidFill>
                  <a:schemeClr val="tx1"/>
                </a:solidFill>
                <a:latin typeface="Arial" charset="0"/>
              </a:defRPr>
            </a:lvl4pPr>
            <a:lvl5pPr marL="1762125" indent="-388938" defTabSz="688975" eaLnBrk="0" hangingPunct="0">
              <a:defRPr sz="9600">
                <a:solidFill>
                  <a:schemeClr val="tx1"/>
                </a:solidFill>
                <a:latin typeface="Arial" charset="0"/>
              </a:defRPr>
            </a:lvl5pPr>
            <a:lvl6pPr marL="2219325" indent="-388938" algn="ctr" defTabSz="688975" eaLnBrk="0" fontAlgn="base" hangingPunct="0">
              <a:spcBef>
                <a:spcPct val="0"/>
              </a:spcBef>
              <a:spcAft>
                <a:spcPct val="0"/>
              </a:spcAft>
              <a:defRPr sz="9600">
                <a:solidFill>
                  <a:schemeClr val="tx1"/>
                </a:solidFill>
                <a:latin typeface="Arial" charset="0"/>
              </a:defRPr>
            </a:lvl6pPr>
            <a:lvl7pPr marL="2676525" indent="-388938" algn="ctr" defTabSz="688975" eaLnBrk="0" fontAlgn="base" hangingPunct="0">
              <a:spcBef>
                <a:spcPct val="0"/>
              </a:spcBef>
              <a:spcAft>
                <a:spcPct val="0"/>
              </a:spcAft>
              <a:defRPr sz="9600">
                <a:solidFill>
                  <a:schemeClr val="tx1"/>
                </a:solidFill>
                <a:latin typeface="Arial" charset="0"/>
              </a:defRPr>
            </a:lvl7pPr>
            <a:lvl8pPr marL="3133725" indent="-388938" algn="ctr" defTabSz="688975" eaLnBrk="0" fontAlgn="base" hangingPunct="0">
              <a:spcBef>
                <a:spcPct val="0"/>
              </a:spcBef>
              <a:spcAft>
                <a:spcPct val="0"/>
              </a:spcAft>
              <a:defRPr sz="9600">
                <a:solidFill>
                  <a:schemeClr val="tx1"/>
                </a:solidFill>
                <a:latin typeface="Arial" charset="0"/>
              </a:defRPr>
            </a:lvl8pPr>
            <a:lvl9pPr marL="3590925" indent="-388938" algn="ctr" defTabSz="688975" eaLnBrk="0" fontAlgn="base" hangingPunct="0">
              <a:spcBef>
                <a:spcPct val="0"/>
              </a:spcBef>
              <a:spcAft>
                <a:spcPct val="0"/>
              </a:spcAft>
              <a:defRPr sz="9600">
                <a:solidFill>
                  <a:schemeClr val="tx1"/>
                </a:solidFill>
                <a:latin typeface="Arial" charset="0"/>
              </a:defRPr>
            </a:lvl9pPr>
          </a:lstStyle>
          <a:p>
            <a:r>
              <a:rPr lang="en-US" sz="1600" dirty="0" smtClean="0"/>
              <a:t>We </a:t>
            </a:r>
            <a:r>
              <a:rPr lang="en-US" sz="1600" dirty="0"/>
              <a:t>used the GLOBE hydrology protocols and got our GLOBE data graphs for our sites from the GLOBE website (globe.gov). We thank the Metlakatla Indian Community </a:t>
            </a:r>
            <a:r>
              <a:rPr lang="en-US" sz="1600" dirty="0" smtClean="0"/>
              <a:t>Fisheries </a:t>
            </a:r>
            <a:r>
              <a:rPr lang="en-US" sz="1600" dirty="0"/>
              <a:t>program for giving us the fish count </a:t>
            </a:r>
            <a:r>
              <a:rPr lang="en-US" sz="1600" dirty="0" smtClean="0"/>
              <a:t>data for Hemlock Creek. </a:t>
            </a:r>
            <a:r>
              <a:rPr lang="en-US" sz="1600" dirty="0"/>
              <a:t>W</a:t>
            </a:r>
            <a:r>
              <a:rPr lang="en-US" sz="1600" dirty="0">
                <a:solidFill>
                  <a:schemeClr val="tx1">
                    <a:lumMod val="95000"/>
                    <a:lumOff val="5000"/>
                  </a:schemeClr>
                </a:solidFill>
              </a:rPr>
              <a:t>e thank </a:t>
            </a:r>
            <a:r>
              <a:rPr lang="en-US" sz="1600" dirty="0" smtClean="0">
                <a:solidFill>
                  <a:schemeClr val="tx1">
                    <a:lumMod val="95000"/>
                    <a:lumOff val="5000"/>
                  </a:schemeClr>
                </a:solidFill>
              </a:rPr>
              <a:t>Brandi Patterson and Crystal Barajas </a:t>
            </a:r>
            <a:r>
              <a:rPr lang="en-US" sz="1600" dirty="0"/>
              <a:t>who came out to monitor the sites with </a:t>
            </a:r>
            <a:r>
              <a:rPr lang="en-US" sz="1600" dirty="0" smtClean="0"/>
              <a:t>us.</a:t>
            </a:r>
            <a:endParaRPr lang="en-US" sz="1600" dirty="0"/>
          </a:p>
          <a:p>
            <a:r>
              <a:rPr lang="en-US" sz="1600" dirty="0"/>
              <a:t> </a:t>
            </a:r>
          </a:p>
          <a:p>
            <a:r>
              <a:rPr lang="en-US" sz="1600" dirty="0"/>
              <a:t>We thank Ms. </a:t>
            </a:r>
            <a:r>
              <a:rPr lang="en-US" sz="1600" dirty="0" err="1"/>
              <a:t>Sesilynn</a:t>
            </a:r>
            <a:r>
              <a:rPr lang="en-US" sz="1600" dirty="0"/>
              <a:t> </a:t>
            </a:r>
            <a:r>
              <a:rPr lang="en-US" sz="1600" dirty="0" err="1"/>
              <a:t>Schleusner</a:t>
            </a:r>
            <a:r>
              <a:rPr lang="en-US" sz="1600" dirty="0"/>
              <a:t>, our club </a:t>
            </a:r>
            <a:r>
              <a:rPr lang="en-US" sz="1600" dirty="0" smtClean="0"/>
              <a:t>manager, </a:t>
            </a:r>
            <a:r>
              <a:rPr lang="en-US" sz="1600" dirty="0"/>
              <a:t>for helping us do this project at our Boys and Girls Club of Metlakatla. We thank Dr. Katie Spellman and Dr. Elena Sparrow at the University of Alaska Fairbanks for talking with us about our data and helping us practice our presentation. Funding for our work and travel is from NASA Arctic and Earth SIGNs project at the University of Alaska Fairbanks and NSF INCLUDES program at University Corporation for </a:t>
            </a:r>
            <a:r>
              <a:rPr lang="en-US" sz="1600" dirty="0" smtClean="0"/>
              <a:t>Atmospheric Research and our Boys and Girls Club fundraisers and GLOBE </a:t>
            </a:r>
            <a:r>
              <a:rPr lang="en-US" sz="1600" dirty="0"/>
              <a:t>Regional Student Research </a:t>
            </a:r>
            <a:r>
              <a:rPr lang="en-US" sz="1600" dirty="0" smtClean="0"/>
              <a:t>Symposium. </a:t>
            </a:r>
            <a:endParaRPr lang="en-US" sz="1600" dirty="0"/>
          </a:p>
        </p:txBody>
      </p:sp>
      <p:sp>
        <p:nvSpPr>
          <p:cNvPr id="2068" name="Text Box 43"/>
          <p:cNvSpPr txBox="1">
            <a:spLocks noChangeArrowheads="1"/>
          </p:cNvSpPr>
          <p:nvPr/>
        </p:nvSpPr>
        <p:spPr bwMode="auto">
          <a:xfrm>
            <a:off x="19466541" y="19893554"/>
            <a:ext cx="11288713" cy="1334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8000" b="1" dirty="0">
                <a:latin typeface="Helvetica" pitchFamily="2" charset="0"/>
                <a:cs typeface="Cambria"/>
              </a:rPr>
              <a:t>Results</a:t>
            </a:r>
            <a:endParaRPr lang="en-US" altLang="en-US" sz="8000" b="1" dirty="0">
              <a:latin typeface="Garamond" panose="02020404030301010803" pitchFamily="18" charset="0"/>
              <a:cs typeface="Cambria"/>
            </a:endParaRPr>
          </a:p>
        </p:txBody>
      </p:sp>
      <p:sp>
        <p:nvSpPr>
          <p:cNvPr id="29" name="AutoShape 4"/>
          <p:cNvSpPr>
            <a:spLocks noChangeArrowheads="1"/>
          </p:cNvSpPr>
          <p:nvPr/>
        </p:nvSpPr>
        <p:spPr bwMode="auto">
          <a:xfrm>
            <a:off x="683141" y="7284651"/>
            <a:ext cx="14700293" cy="7914117"/>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a:p>
        </p:txBody>
      </p:sp>
      <p:sp>
        <p:nvSpPr>
          <p:cNvPr id="30" name="AutoShape 4"/>
          <p:cNvSpPr>
            <a:spLocks noChangeArrowheads="1"/>
          </p:cNvSpPr>
          <p:nvPr/>
        </p:nvSpPr>
        <p:spPr bwMode="auto">
          <a:xfrm>
            <a:off x="677383" y="15875568"/>
            <a:ext cx="14706051" cy="6644205"/>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dirty="0"/>
          </a:p>
        </p:txBody>
      </p:sp>
      <p:sp>
        <p:nvSpPr>
          <p:cNvPr id="31" name="TextBox 30"/>
          <p:cNvSpPr txBox="1"/>
          <p:nvPr/>
        </p:nvSpPr>
        <p:spPr>
          <a:xfrm>
            <a:off x="2152354" y="16290684"/>
            <a:ext cx="11176821" cy="1323439"/>
          </a:xfrm>
          <a:prstGeom prst="rect">
            <a:avLst/>
          </a:prstGeom>
          <a:noFill/>
        </p:spPr>
        <p:txBody>
          <a:bodyPr wrap="square" rtlCol="0">
            <a:spAutoFit/>
          </a:bodyPr>
          <a:lstStyle/>
          <a:p>
            <a:r>
              <a:rPr lang="en-US" sz="8000" b="1" dirty="0" smtClean="0">
                <a:latin typeface="Helvetica" pitchFamily="2" charset="0"/>
                <a:cs typeface="Cambria"/>
              </a:rPr>
              <a:t>Questions</a:t>
            </a:r>
            <a:endParaRPr lang="en-US" sz="8000" b="1" dirty="0">
              <a:latin typeface="Garamond" panose="02020404030301010803" pitchFamily="18" charset="0"/>
              <a:cs typeface="Cambria"/>
            </a:endParaRPr>
          </a:p>
        </p:txBody>
      </p:sp>
      <p:sp>
        <p:nvSpPr>
          <p:cNvPr id="32" name="AutoShape 4"/>
          <p:cNvSpPr>
            <a:spLocks noChangeArrowheads="1"/>
          </p:cNvSpPr>
          <p:nvPr/>
        </p:nvSpPr>
        <p:spPr bwMode="auto">
          <a:xfrm>
            <a:off x="496850" y="23040120"/>
            <a:ext cx="14886584" cy="12559567"/>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a:p>
        </p:txBody>
      </p:sp>
      <p:sp>
        <p:nvSpPr>
          <p:cNvPr id="33" name="Text Box 42"/>
          <p:cNvSpPr txBox="1">
            <a:spLocks noChangeArrowheads="1"/>
          </p:cNvSpPr>
          <p:nvPr/>
        </p:nvSpPr>
        <p:spPr bwMode="auto">
          <a:xfrm>
            <a:off x="1157728" y="7364178"/>
            <a:ext cx="11288713" cy="1334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8000" b="1" dirty="0">
                <a:latin typeface="Helvetica" pitchFamily="2" charset="0"/>
                <a:cs typeface="Cambria"/>
              </a:rPr>
              <a:t>Introduction</a:t>
            </a:r>
            <a:endParaRPr lang="en-US" altLang="en-US" sz="8000" b="1" dirty="0">
              <a:latin typeface="Garamond" panose="02020404030301010803" pitchFamily="18" charset="0"/>
              <a:cs typeface="Cambria"/>
            </a:endParaRPr>
          </a:p>
        </p:txBody>
      </p:sp>
      <p:sp>
        <p:nvSpPr>
          <p:cNvPr id="34" name="AutoShape 4"/>
          <p:cNvSpPr>
            <a:spLocks noChangeArrowheads="1"/>
          </p:cNvSpPr>
          <p:nvPr/>
        </p:nvSpPr>
        <p:spPr bwMode="auto">
          <a:xfrm>
            <a:off x="34423011" y="6910594"/>
            <a:ext cx="15178356" cy="15542405"/>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a:p>
        </p:txBody>
      </p:sp>
      <p:sp>
        <p:nvSpPr>
          <p:cNvPr id="35" name="TextBox 34"/>
          <p:cNvSpPr txBox="1"/>
          <p:nvPr/>
        </p:nvSpPr>
        <p:spPr>
          <a:xfrm>
            <a:off x="35922351" y="7391770"/>
            <a:ext cx="11176821" cy="2554545"/>
          </a:xfrm>
          <a:prstGeom prst="rect">
            <a:avLst/>
          </a:prstGeom>
          <a:noFill/>
        </p:spPr>
        <p:txBody>
          <a:bodyPr wrap="square" rtlCol="0">
            <a:spAutoFit/>
          </a:bodyPr>
          <a:lstStyle/>
          <a:p>
            <a:r>
              <a:rPr lang="en-US" sz="8000" b="1" dirty="0" smtClean="0">
                <a:latin typeface="Helvetica" pitchFamily="2" charset="0"/>
                <a:cs typeface="Cambria"/>
              </a:rPr>
              <a:t>Discussion and Conclusions</a:t>
            </a:r>
            <a:endParaRPr lang="en-US" sz="8000" b="1" dirty="0">
              <a:latin typeface="Helvetica" pitchFamily="2" charset="0"/>
              <a:cs typeface="Cambria"/>
            </a:endParaRPr>
          </a:p>
        </p:txBody>
      </p:sp>
      <p:sp>
        <p:nvSpPr>
          <p:cNvPr id="36" name="AutoShape 4"/>
          <p:cNvSpPr>
            <a:spLocks noChangeArrowheads="1"/>
          </p:cNvSpPr>
          <p:nvPr/>
        </p:nvSpPr>
        <p:spPr bwMode="auto">
          <a:xfrm>
            <a:off x="34545586" y="22927889"/>
            <a:ext cx="14886148" cy="7737620"/>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a:p>
        </p:txBody>
      </p:sp>
      <p:sp>
        <p:nvSpPr>
          <p:cNvPr id="2056" name="Text Box 11"/>
          <p:cNvSpPr txBox="1">
            <a:spLocks noChangeArrowheads="1"/>
          </p:cNvSpPr>
          <p:nvPr/>
        </p:nvSpPr>
        <p:spPr bwMode="auto">
          <a:xfrm>
            <a:off x="36216982" y="23150887"/>
            <a:ext cx="11724777" cy="1334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8000" b="1" dirty="0" smtClean="0">
                <a:latin typeface="Helvetica" pitchFamily="2" charset="0"/>
                <a:cs typeface="Cambria"/>
              </a:rPr>
              <a:t>Next Steps</a:t>
            </a:r>
            <a:endParaRPr lang="en-US" altLang="en-US" sz="8000" b="1" dirty="0">
              <a:latin typeface="Helvetica" pitchFamily="2" charset="0"/>
              <a:cs typeface="Cambria"/>
            </a:endParaRPr>
          </a:p>
        </p:txBody>
      </p:sp>
      <p:sp>
        <p:nvSpPr>
          <p:cNvPr id="43" name="TextBox 42"/>
          <p:cNvSpPr txBox="1"/>
          <p:nvPr/>
        </p:nvSpPr>
        <p:spPr>
          <a:xfrm>
            <a:off x="1180005" y="16879606"/>
            <a:ext cx="13520271" cy="5109091"/>
          </a:xfrm>
          <a:prstGeom prst="rect">
            <a:avLst/>
          </a:prstGeom>
          <a:noFill/>
        </p:spPr>
        <p:txBody>
          <a:bodyPr wrap="square" rtlCol="0">
            <a:spAutoFit/>
          </a:bodyPr>
          <a:lstStyle/>
          <a:p>
            <a:pPr algn="just"/>
            <a:r>
              <a:rPr lang="en-US" dirty="0"/>
              <a:t> </a:t>
            </a:r>
          </a:p>
          <a:p>
            <a:pPr marL="1371600" lvl="0" indent="-1371600" algn="just">
              <a:buFont typeface="+mj-lt"/>
              <a:buAutoNum type="arabicPeriod"/>
            </a:pPr>
            <a:r>
              <a:rPr lang="en-US" sz="3600" dirty="0"/>
              <a:t>Is there a difference in water quality between Hemlock Creek (a creek that has had salmon return) and Graveyard Creek (a runoff creek that hasn’t had salmon for a very long time)?</a:t>
            </a:r>
          </a:p>
          <a:p>
            <a:pPr marL="1371600" lvl="0" indent="-1371600" algn="just">
              <a:buFont typeface="+mj-lt"/>
              <a:buAutoNum type="arabicPeriod"/>
            </a:pPr>
            <a:r>
              <a:rPr lang="en-US" sz="3600" dirty="0" smtClean="0"/>
              <a:t>Was creek </a:t>
            </a:r>
            <a:r>
              <a:rPr lang="en-US" sz="3600" dirty="0"/>
              <a:t>temperature </a:t>
            </a:r>
            <a:r>
              <a:rPr lang="en-US" sz="3600" dirty="0" smtClean="0"/>
              <a:t>related </a:t>
            </a:r>
            <a:r>
              <a:rPr lang="en-US" sz="3600" dirty="0"/>
              <a:t>to </a:t>
            </a:r>
            <a:r>
              <a:rPr lang="en-US" sz="3600" dirty="0" smtClean="0"/>
              <a:t>the salmon </a:t>
            </a:r>
            <a:r>
              <a:rPr lang="en-US" sz="3600" dirty="0"/>
              <a:t>returns over the past decade?</a:t>
            </a:r>
          </a:p>
          <a:p>
            <a:pPr algn="l"/>
            <a:endParaRPr lang="en-US" sz="1400" dirty="0">
              <a:latin typeface="Garamond" panose="02020404030301010803" pitchFamily="18" charset="0"/>
            </a:endParaRPr>
          </a:p>
        </p:txBody>
      </p:sp>
      <p:sp>
        <p:nvSpPr>
          <p:cNvPr id="45" name="TextBox 44"/>
          <p:cNvSpPr txBox="1"/>
          <p:nvPr/>
        </p:nvSpPr>
        <p:spPr>
          <a:xfrm>
            <a:off x="1179952" y="9074013"/>
            <a:ext cx="9544780" cy="6494085"/>
          </a:xfrm>
          <a:prstGeom prst="rect">
            <a:avLst/>
          </a:prstGeom>
          <a:noFill/>
        </p:spPr>
        <p:txBody>
          <a:bodyPr wrap="square" rtlCol="0">
            <a:spAutoFit/>
          </a:bodyPr>
          <a:lstStyle/>
          <a:p>
            <a:pPr algn="just"/>
            <a:r>
              <a:rPr lang="en-US" sz="3200" dirty="0"/>
              <a:t>Our fish have been missing. People on our island eat fish. So many people in our families and community are </a:t>
            </a:r>
            <a:r>
              <a:rPr lang="en-US" sz="3200" dirty="0" err="1"/>
              <a:t>fisherpeople</a:t>
            </a:r>
            <a:r>
              <a:rPr lang="en-US" sz="3200" dirty="0"/>
              <a:t> for their jobs. Even people who aren’t commercial or subsistence fishermen eat fish as a part of their diet. We depend on fish!  We wanted to know how the water was on different parts of the island, and if it has affected our salmon. In the past Hemlock creek had salmon, but it has decreased a lot. Graveyard Creek had salmon in the past, but not for a very long </a:t>
            </a:r>
            <a:r>
              <a:rPr lang="en-US" sz="3200" dirty="0" smtClean="0"/>
              <a:t>time.  We </a:t>
            </a:r>
            <a:r>
              <a:rPr lang="en-US" sz="3200" dirty="0"/>
              <a:t>wonder if the water chemistry and temperature affects the </a:t>
            </a:r>
            <a:r>
              <a:rPr lang="en-US" sz="3200" dirty="0" smtClean="0"/>
              <a:t>fish.</a:t>
            </a:r>
          </a:p>
          <a:p>
            <a:pPr marL="1028700" lvl="1" indent="-571500" algn="l">
              <a:buFont typeface="Arial" panose="020B0604020202020204" pitchFamily="34" charset="0"/>
              <a:buChar char="•"/>
            </a:pPr>
            <a:endParaRPr lang="en-US" sz="3200" dirty="0">
              <a:latin typeface="Garamond" panose="02020404030301010803" pitchFamily="18" charset="0"/>
            </a:endParaRPr>
          </a:p>
        </p:txBody>
      </p:sp>
      <p:pic>
        <p:nvPicPr>
          <p:cNvPr id="5" name="Picture 4"/>
          <p:cNvPicPr>
            <a:picLocks noChangeAspect="1"/>
          </p:cNvPicPr>
          <p:nvPr/>
        </p:nvPicPr>
        <p:blipFill>
          <a:blip r:embed="rId3"/>
          <a:stretch>
            <a:fillRect/>
          </a:stretch>
        </p:blipFill>
        <p:spPr>
          <a:xfrm>
            <a:off x="39999437" y="3393836"/>
            <a:ext cx="8991169" cy="2387620"/>
          </a:xfrm>
          <a:prstGeom prst="rect">
            <a:avLst/>
          </a:prstGeom>
          <a:ln>
            <a:solidFill>
              <a:srgbClr val="0046D2"/>
            </a:solidFill>
          </a:ln>
        </p:spPr>
      </p:pic>
      <p:sp>
        <p:nvSpPr>
          <p:cNvPr id="28" name="Text Box 19"/>
          <p:cNvSpPr txBox="1">
            <a:spLocks noChangeArrowheads="1"/>
          </p:cNvSpPr>
          <p:nvPr/>
        </p:nvSpPr>
        <p:spPr bwMode="auto">
          <a:xfrm>
            <a:off x="898299" y="33421137"/>
            <a:ext cx="7527125" cy="1785104"/>
          </a:xfrm>
          <a:prstGeom prst="rect">
            <a:avLst/>
          </a:prstGeom>
          <a:noFill/>
          <a:ln w="9525">
            <a:noFill/>
            <a:miter lim="800000"/>
            <a:headEnd/>
            <a:tailEnd/>
          </a:ln>
          <a:effectLst>
            <a:outerShdw blurRad="50800" dist="38100" dir="2700000" algn="tl" rotWithShape="0">
              <a:prstClr val="black">
                <a:alpha val="25000"/>
              </a:prstClr>
            </a:outerShdw>
          </a:effectLst>
        </p:spPr>
        <p:txBody>
          <a:bodyPr wrap="square">
            <a:spAutoFit/>
          </a:bodyPr>
          <a:lstStyle/>
          <a:p>
            <a:pPr defTabSz="4389438">
              <a:spcBef>
                <a:spcPct val="50000"/>
              </a:spcBef>
              <a:defRPr/>
            </a:pPr>
            <a:r>
              <a:rPr lang="en-US" sz="4400" b="1" i="1" dirty="0" smtClean="0">
                <a:solidFill>
                  <a:srgbClr val="002164"/>
                </a:solidFill>
                <a:latin typeface="Garamond" panose="02020404030301010803" pitchFamily="18" charset="0"/>
                <a:cs typeface="Cambria"/>
              </a:rPr>
              <a:t>Hemlock Creek (above)</a:t>
            </a:r>
          </a:p>
          <a:p>
            <a:pPr defTabSz="4389438">
              <a:spcBef>
                <a:spcPct val="50000"/>
              </a:spcBef>
              <a:defRPr/>
            </a:pPr>
            <a:r>
              <a:rPr lang="en-US" sz="4400" b="1" i="1" dirty="0" smtClean="0">
                <a:solidFill>
                  <a:srgbClr val="002164"/>
                </a:solidFill>
                <a:latin typeface="Garamond" panose="02020404030301010803" pitchFamily="18" charset="0"/>
                <a:cs typeface="Cambria"/>
              </a:rPr>
              <a:t>Graveyard Creek (right)</a:t>
            </a:r>
            <a:endParaRPr lang="en-US" sz="4400" b="1" i="1" dirty="0">
              <a:solidFill>
                <a:srgbClr val="002164"/>
              </a:solidFill>
              <a:latin typeface="Garamond" panose="02020404030301010803" pitchFamily="18" charset="0"/>
              <a:cs typeface="Cambria"/>
            </a:endParaRPr>
          </a:p>
        </p:txBody>
      </p:sp>
      <p:sp>
        <p:nvSpPr>
          <p:cNvPr id="2055" name="Text Box 10"/>
          <p:cNvSpPr txBox="1">
            <a:spLocks noChangeArrowheads="1"/>
          </p:cNvSpPr>
          <p:nvPr/>
        </p:nvSpPr>
        <p:spPr bwMode="auto">
          <a:xfrm>
            <a:off x="18967501" y="7361221"/>
            <a:ext cx="11288713" cy="2566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8000" b="1" dirty="0" smtClean="0">
                <a:latin typeface="Helvetica" pitchFamily="2" charset="0"/>
                <a:cs typeface="Cambria"/>
              </a:rPr>
              <a:t>Methods</a:t>
            </a:r>
            <a:r>
              <a:rPr lang="en-US" altLang="en-US" sz="8000" b="1" dirty="0">
                <a:latin typeface="Helvetica" pitchFamily="2" charset="0"/>
                <a:cs typeface="Cambria"/>
              </a:rPr>
              <a:t/>
            </a:r>
            <a:br>
              <a:rPr lang="en-US" altLang="en-US" sz="8000" b="1" dirty="0">
                <a:latin typeface="Helvetica" pitchFamily="2" charset="0"/>
                <a:cs typeface="Cambria"/>
              </a:rPr>
            </a:br>
            <a:endParaRPr lang="en-US" altLang="en-US" sz="8000" b="1" dirty="0">
              <a:latin typeface="Helvetica" pitchFamily="2" charset="0"/>
              <a:cs typeface="Cambria"/>
            </a:endParaRPr>
          </a:p>
        </p:txBody>
      </p:sp>
      <p:sp>
        <p:nvSpPr>
          <p:cNvPr id="4" name="Rectangle 3"/>
          <p:cNvSpPr/>
          <p:nvPr/>
        </p:nvSpPr>
        <p:spPr>
          <a:xfrm>
            <a:off x="677383" y="23714217"/>
            <a:ext cx="14210239" cy="5324535"/>
          </a:xfrm>
          <a:prstGeom prst="rect">
            <a:avLst/>
          </a:prstGeom>
        </p:spPr>
        <p:txBody>
          <a:bodyPr wrap="square">
            <a:spAutoFit/>
          </a:bodyPr>
          <a:lstStyle/>
          <a:p>
            <a:pPr marL="0" marR="0">
              <a:spcBef>
                <a:spcPts val="0"/>
              </a:spcBef>
              <a:spcAft>
                <a:spcPts val="0"/>
              </a:spcAft>
            </a:pPr>
            <a:r>
              <a:rPr lang="en-US" sz="8000" b="1" dirty="0">
                <a:latin typeface="Arial" panose="020B0604020202020204" pitchFamily="34" charset="0"/>
                <a:ea typeface="Calibri" panose="020F0502020204030204" pitchFamily="34" charset="0"/>
                <a:cs typeface="Arial" panose="020B0604020202020204" pitchFamily="34" charset="0"/>
              </a:rPr>
              <a:t>Hypothesis</a:t>
            </a:r>
            <a:endParaRPr lang="en-US" sz="8000" dirty="0">
              <a:latin typeface="Arial" panose="020B0604020202020204" pitchFamily="34" charset="0"/>
              <a:ea typeface="Calibri" panose="020F0502020204030204" pitchFamily="34" charset="0"/>
              <a:cs typeface="Arial" panose="020B0604020202020204" pitchFamily="34" charset="0"/>
            </a:endParaRPr>
          </a:p>
          <a:p>
            <a:pPr marL="571500" marR="0" indent="-571500" algn="l">
              <a:spcBef>
                <a:spcPts val="0"/>
              </a:spcBef>
              <a:spcAft>
                <a:spcPts val="0"/>
              </a:spcAft>
              <a:buFont typeface="Arial" panose="020B0604020202020204" pitchFamily="34" charset="0"/>
              <a:buChar char="•"/>
            </a:pPr>
            <a:endParaRPr lang="en-US" sz="3600" dirty="0">
              <a:latin typeface="Arial" panose="020B0604020202020204" pitchFamily="34" charset="0"/>
              <a:ea typeface="Calibri" panose="020F0502020204030204" pitchFamily="34" charset="0"/>
              <a:cs typeface="Arial" panose="020B0604020202020204" pitchFamily="34" charset="0"/>
            </a:endParaRPr>
          </a:p>
          <a:p>
            <a:pPr marL="571500" marR="0" indent="-571500" algn="just">
              <a:spcBef>
                <a:spcPts val="0"/>
              </a:spcBef>
              <a:spcAft>
                <a:spcPts val="0"/>
              </a:spcAft>
              <a:buFont typeface="Arial" panose="020B0604020202020204" pitchFamily="34" charset="0"/>
              <a:buChar char="•"/>
            </a:pPr>
            <a:r>
              <a:rPr lang="en-US" sz="3600" dirty="0">
                <a:latin typeface="Arial" panose="020B0604020202020204" pitchFamily="34" charset="0"/>
                <a:ea typeface="Calibri" panose="020F0502020204030204" pitchFamily="34" charset="0"/>
                <a:cs typeface="Arial" panose="020B0604020202020204" pitchFamily="34" charset="0"/>
              </a:rPr>
              <a:t>We think that a stream with cooler temperatures and higher dissolved oxygen would be better for fish. We think that Hemlock Creek would have better water for fish than Graveyard Creek because it still had at least some fish coming back.</a:t>
            </a:r>
          </a:p>
          <a:p>
            <a:pPr marL="571500" marR="0" indent="-571500" algn="just">
              <a:spcBef>
                <a:spcPts val="0"/>
              </a:spcBef>
              <a:spcAft>
                <a:spcPts val="0"/>
              </a:spcAft>
              <a:buFont typeface="Arial" panose="020B0604020202020204" pitchFamily="34" charset="0"/>
              <a:buChar char="•"/>
            </a:pPr>
            <a:r>
              <a:rPr lang="en-US" sz="3600" dirty="0">
                <a:latin typeface="Arial" panose="020B0604020202020204" pitchFamily="34" charset="0"/>
                <a:ea typeface="Calibri" panose="020F0502020204030204" pitchFamily="34" charset="0"/>
                <a:cs typeface="Arial" panose="020B0604020202020204" pitchFamily="34" charset="0"/>
              </a:rPr>
              <a:t>We think that maybe the water has changed through time in Hemlock Creek and is affecting how many fish come back.</a:t>
            </a:r>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17198708" y="8485170"/>
            <a:ext cx="15657531" cy="6740308"/>
          </a:xfrm>
          <a:prstGeom prst="rect">
            <a:avLst/>
          </a:prstGeom>
        </p:spPr>
        <p:txBody>
          <a:bodyPr wrap="square">
            <a:spAutoFit/>
          </a:bodyPr>
          <a:lstStyle/>
          <a:p>
            <a:pPr marL="0" marR="0">
              <a:spcBef>
                <a:spcPts val="0"/>
              </a:spcBef>
              <a:spcAft>
                <a:spcPts val="0"/>
              </a:spcAft>
            </a:pPr>
            <a:r>
              <a:rPr lang="en-US" sz="3600" dirty="0">
                <a:latin typeface="Calibri" panose="020F0502020204030204" pitchFamily="34" charset="0"/>
                <a:ea typeface="Calibri" panose="020F0502020204030204" pitchFamily="34" charset="0"/>
                <a:cs typeface="Times New Roman" panose="02020603050405020304" pitchFamily="18" charset="0"/>
              </a:rPr>
              <a:t> </a:t>
            </a:r>
          </a:p>
          <a:p>
            <a:pPr marL="571500" marR="0" indent="-571500" algn="just">
              <a:spcBef>
                <a:spcPts val="0"/>
              </a:spcBef>
              <a:spcAft>
                <a:spcPts val="0"/>
              </a:spcAft>
              <a:buFont typeface="Arial" panose="020B0604020202020204" pitchFamily="34" charset="0"/>
              <a:buChar char="•"/>
            </a:pPr>
            <a:r>
              <a:rPr lang="en-US" sz="3600" dirty="0" smtClean="0">
                <a:latin typeface="Arial" panose="020B0604020202020204" pitchFamily="34" charset="0"/>
                <a:ea typeface="Calibri" panose="020F0502020204030204" pitchFamily="34" charset="0"/>
                <a:cs typeface="Arial" panose="020B0604020202020204" pitchFamily="34" charset="0"/>
              </a:rPr>
              <a:t>We </a:t>
            </a:r>
            <a:r>
              <a:rPr lang="en-US" sz="3600" dirty="0">
                <a:latin typeface="Arial" panose="020B0604020202020204" pitchFamily="34" charset="0"/>
                <a:ea typeface="Calibri" panose="020F0502020204030204" pitchFamily="34" charset="0"/>
                <a:cs typeface="Arial" panose="020B0604020202020204" pitchFamily="34" charset="0"/>
              </a:rPr>
              <a:t>sampled water every week at Graveyard Creek and Hemlock Creek on Annette Island, </a:t>
            </a:r>
            <a:r>
              <a:rPr lang="en-US" sz="3600" dirty="0" err="1">
                <a:latin typeface="Arial" panose="020B0604020202020204" pitchFamily="34" charset="0"/>
                <a:ea typeface="Calibri" panose="020F0502020204030204" pitchFamily="34" charset="0"/>
                <a:cs typeface="Arial" panose="020B0604020202020204" pitchFamily="34" charset="0"/>
              </a:rPr>
              <a:t>Metlakatla</a:t>
            </a:r>
            <a:r>
              <a:rPr lang="en-US" sz="3600" dirty="0">
                <a:latin typeface="Arial" panose="020B0604020202020204" pitchFamily="34" charset="0"/>
                <a:ea typeface="Calibri" panose="020F0502020204030204" pitchFamily="34" charset="0"/>
                <a:cs typeface="Arial" panose="020B0604020202020204" pitchFamily="34" charset="0"/>
              </a:rPr>
              <a:t>, Alaska from August 2018 to March 2019</a:t>
            </a:r>
          </a:p>
          <a:p>
            <a:pPr marL="571500" marR="0" indent="-571500" algn="just">
              <a:spcBef>
                <a:spcPts val="0"/>
              </a:spcBef>
              <a:spcAft>
                <a:spcPts val="0"/>
              </a:spcAft>
              <a:buFont typeface="Arial" panose="020B0604020202020204" pitchFamily="34" charset="0"/>
              <a:buChar char="•"/>
            </a:pPr>
            <a:r>
              <a:rPr lang="en-US" sz="3600" dirty="0" smtClean="0">
                <a:latin typeface="Arial" panose="020B0604020202020204" pitchFamily="34" charset="0"/>
                <a:ea typeface="Calibri" panose="020F0502020204030204" pitchFamily="34" charset="0"/>
                <a:cs typeface="Arial" panose="020B0604020202020204" pitchFamily="34" charset="0"/>
              </a:rPr>
              <a:t>We </a:t>
            </a:r>
            <a:r>
              <a:rPr lang="en-US" sz="3600" dirty="0">
                <a:latin typeface="Arial" panose="020B0604020202020204" pitchFamily="34" charset="0"/>
                <a:ea typeface="Calibri" panose="020F0502020204030204" pitchFamily="34" charset="0"/>
                <a:cs typeface="Arial" panose="020B0604020202020204" pitchFamily="34" charset="0"/>
              </a:rPr>
              <a:t>analyzed water samples for Temperature, Dissolved Oxygen</a:t>
            </a:r>
            <a:r>
              <a:rPr lang="en-US" sz="3600" dirty="0" smtClean="0">
                <a:latin typeface="Arial" panose="020B0604020202020204" pitchFamily="34" charset="0"/>
                <a:ea typeface="Calibri" panose="020F0502020204030204" pitchFamily="34" charset="0"/>
                <a:cs typeface="Arial" panose="020B0604020202020204" pitchFamily="34" charset="0"/>
              </a:rPr>
              <a:t>, and </a:t>
            </a:r>
            <a:r>
              <a:rPr lang="en-US" sz="3600" dirty="0">
                <a:latin typeface="Arial" panose="020B0604020202020204" pitchFamily="34" charset="0"/>
                <a:ea typeface="Calibri" panose="020F0502020204030204" pitchFamily="34" charset="0"/>
                <a:cs typeface="Arial" panose="020B0604020202020204" pitchFamily="34" charset="0"/>
              </a:rPr>
              <a:t>pH using the GLOBE protocols.</a:t>
            </a:r>
          </a:p>
          <a:p>
            <a:pPr marL="571500" marR="0" indent="-571500" algn="just">
              <a:spcBef>
                <a:spcPts val="0"/>
              </a:spcBef>
              <a:spcAft>
                <a:spcPts val="0"/>
              </a:spcAft>
              <a:buFont typeface="Arial" panose="020B0604020202020204" pitchFamily="34" charset="0"/>
              <a:buChar char="•"/>
            </a:pPr>
            <a:r>
              <a:rPr lang="en-US" sz="3600" dirty="0" smtClean="0">
                <a:latin typeface="Arial" panose="020B0604020202020204" pitchFamily="34" charset="0"/>
                <a:ea typeface="Calibri" panose="020F0502020204030204" pitchFamily="34" charset="0"/>
                <a:cs typeface="Arial" panose="020B0604020202020204" pitchFamily="34" charset="0"/>
              </a:rPr>
              <a:t>We </a:t>
            </a:r>
            <a:r>
              <a:rPr lang="en-US" sz="3600" dirty="0" smtClean="0">
                <a:latin typeface="Arial" panose="020B0604020202020204" pitchFamily="34" charset="0"/>
                <a:ea typeface="Calibri" panose="020F0502020204030204" pitchFamily="34" charset="0"/>
                <a:cs typeface="Arial" panose="020B0604020202020204" pitchFamily="34" charset="0"/>
              </a:rPr>
              <a:t>received salmon </a:t>
            </a:r>
            <a:r>
              <a:rPr lang="en-US" sz="3600" dirty="0">
                <a:latin typeface="Arial" panose="020B0604020202020204" pitchFamily="34" charset="0"/>
                <a:ea typeface="Calibri" panose="020F0502020204030204" pitchFamily="34" charset="0"/>
                <a:cs typeface="Arial" panose="020B0604020202020204" pitchFamily="34" charset="0"/>
              </a:rPr>
              <a:t>return </a:t>
            </a:r>
            <a:r>
              <a:rPr lang="en-US" sz="3600" dirty="0" smtClean="0">
                <a:latin typeface="Arial" panose="020B0604020202020204" pitchFamily="34" charset="0"/>
                <a:ea typeface="Calibri" panose="020F0502020204030204" pitchFamily="34" charset="0"/>
                <a:cs typeface="Arial" panose="020B0604020202020204" pitchFamily="34" charset="0"/>
              </a:rPr>
              <a:t>data for Hemlock Creek </a:t>
            </a:r>
            <a:r>
              <a:rPr lang="en-US" sz="3600" dirty="0">
                <a:latin typeface="Arial" panose="020B0604020202020204" pitchFamily="34" charset="0"/>
                <a:ea typeface="Calibri" panose="020F0502020204030204" pitchFamily="34" charset="0"/>
                <a:cs typeface="Arial" panose="020B0604020202020204" pitchFamily="34" charset="0"/>
              </a:rPr>
              <a:t>for the years 2008 to 2018 from the Metlakatla Indian Community Fisheries program.</a:t>
            </a:r>
          </a:p>
          <a:p>
            <a:pPr marL="571500" marR="0" indent="-571500" algn="just">
              <a:spcBef>
                <a:spcPts val="0"/>
              </a:spcBef>
              <a:spcAft>
                <a:spcPts val="0"/>
              </a:spcAft>
              <a:buFont typeface="Arial" panose="020B0604020202020204" pitchFamily="34" charset="0"/>
              <a:buChar char="•"/>
            </a:pPr>
            <a:r>
              <a:rPr lang="en-US" sz="3600" dirty="0" smtClean="0">
                <a:latin typeface="Arial" panose="020B0604020202020204" pitchFamily="34" charset="0"/>
                <a:ea typeface="Calibri" panose="020F0502020204030204" pitchFamily="34" charset="0"/>
                <a:cs typeface="Arial" panose="020B0604020202020204" pitchFamily="34" charset="0"/>
              </a:rPr>
              <a:t>We </a:t>
            </a:r>
            <a:r>
              <a:rPr lang="en-US" sz="3600" dirty="0">
                <a:latin typeface="Arial" panose="020B0604020202020204" pitchFamily="34" charset="0"/>
                <a:ea typeface="Calibri" panose="020F0502020204030204" pitchFamily="34" charset="0"/>
                <a:cs typeface="Arial" panose="020B0604020202020204" pitchFamily="34" charset="0"/>
              </a:rPr>
              <a:t>looked at our GLOBE data to see if there were any differences in water pH, dissolved oxygen, or temperature between Graveyard Creek and Hemlock Creek. </a:t>
            </a:r>
            <a:r>
              <a:rPr lang="en-US" sz="3600" dirty="0"/>
              <a:t>We are waiting for the fish </a:t>
            </a:r>
            <a:r>
              <a:rPr lang="en-US" sz="3600" dirty="0" smtClean="0"/>
              <a:t>counts for Graveyard Creek </a:t>
            </a:r>
            <a:r>
              <a:rPr lang="en-US" sz="3600" dirty="0"/>
              <a:t>and water temperature records of </a:t>
            </a:r>
            <a:r>
              <a:rPr lang="en-US" sz="3600" dirty="0" smtClean="0"/>
              <a:t>both creeks </a:t>
            </a:r>
            <a:r>
              <a:rPr lang="en-US" sz="3600" dirty="0"/>
              <a:t>from </a:t>
            </a:r>
            <a:r>
              <a:rPr lang="en-US" sz="3600" dirty="0" smtClean="0"/>
              <a:t>the </a:t>
            </a:r>
            <a:r>
              <a:rPr lang="en-US" sz="3600" dirty="0"/>
              <a:t>Metlakatla Indian Community Fisheries Program</a:t>
            </a:r>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p:sp>
        <p:nvSpPr>
          <p:cNvPr id="50" name="Rectangle 49"/>
          <p:cNvSpPr/>
          <p:nvPr/>
        </p:nvSpPr>
        <p:spPr>
          <a:xfrm>
            <a:off x="34893589" y="9986963"/>
            <a:ext cx="14181294" cy="10618293"/>
          </a:xfrm>
          <a:prstGeom prst="rect">
            <a:avLst/>
          </a:prstGeom>
        </p:spPr>
        <p:txBody>
          <a:bodyPr wrap="square">
            <a:spAutoFit/>
          </a:bodyPr>
          <a:lstStyle/>
          <a:p>
            <a:pPr algn="just"/>
            <a:r>
              <a:rPr lang="en-US" sz="3600" dirty="0" smtClean="0"/>
              <a:t>There </a:t>
            </a:r>
            <a:r>
              <a:rPr lang="en-US" sz="3600" dirty="0"/>
              <a:t>was not much difference in pH, dissolved oxygen, or temperature between Graveyard and Hemlock creeks. This is not what we expected to happen in our hypothesis. We </a:t>
            </a:r>
            <a:r>
              <a:rPr lang="en-US" sz="3600" dirty="0" smtClean="0"/>
              <a:t>thought they would be different because Hemlock has fish returning and Graveyard Creek does not. </a:t>
            </a:r>
            <a:endParaRPr lang="en-US" sz="3600" dirty="0"/>
          </a:p>
          <a:p>
            <a:pPr algn="just"/>
            <a:r>
              <a:rPr lang="en-US" sz="3600" dirty="0"/>
              <a:t> </a:t>
            </a:r>
          </a:p>
          <a:p>
            <a:pPr algn="just"/>
            <a:r>
              <a:rPr lang="en-US" sz="3600" dirty="0"/>
              <a:t>When the water temperature decreased through the summer, fall and winter, the dissolved oxygen increased. This is because cooler water can hold more oxygen. Maybe there is something happening other than pH, dissolved oxygen, and temperature that is affecting whether our salmon return to their streams. Maybe there are changes in the habitat like invasive species, or changes out in the </a:t>
            </a:r>
            <a:r>
              <a:rPr lang="en-US" sz="3600" dirty="0" smtClean="0"/>
              <a:t>ocean, such as pollution, predator increase, ocean temperature changes, or habitat destruction.</a:t>
            </a:r>
          </a:p>
          <a:p>
            <a:pPr algn="just"/>
            <a:r>
              <a:rPr lang="en-US" sz="3600" dirty="0"/>
              <a:t> </a:t>
            </a:r>
          </a:p>
          <a:p>
            <a:pPr algn="just"/>
            <a:r>
              <a:rPr lang="en-US" sz="3600" dirty="0"/>
              <a:t>In Hemlock Creek, the salmon return bounced up and </a:t>
            </a:r>
            <a:r>
              <a:rPr lang="en-US" sz="3600" dirty="0" smtClean="0"/>
              <a:t>down. </a:t>
            </a:r>
            <a:r>
              <a:rPr lang="en-US" sz="3600" dirty="0"/>
              <a:t>We think this is </a:t>
            </a:r>
            <a:r>
              <a:rPr lang="en-US" sz="3600" dirty="0" smtClean="0"/>
              <a:t>because of temperature fluctuations in both oceans and creeks.  </a:t>
            </a:r>
            <a:endParaRPr lang="en-US" sz="3600" dirty="0"/>
          </a:p>
          <a:p>
            <a:pPr marL="0" marR="0">
              <a:spcBef>
                <a:spcPts val="0"/>
              </a:spcBef>
              <a:spcAft>
                <a:spcPts val="0"/>
              </a:spcAft>
            </a:pP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1" name="Rectangle 50"/>
          <p:cNvSpPr/>
          <p:nvPr/>
        </p:nvSpPr>
        <p:spPr>
          <a:xfrm>
            <a:off x="35811637" y="24671335"/>
            <a:ext cx="12174710" cy="5078314"/>
          </a:xfrm>
          <a:prstGeom prst="rect">
            <a:avLst/>
          </a:prstGeom>
        </p:spPr>
        <p:txBody>
          <a:bodyPr wrap="square">
            <a:spAutoFit/>
          </a:bodyPr>
          <a:lstStyle/>
          <a:p>
            <a:r>
              <a:rPr lang="en-US" sz="3600" dirty="0">
                <a:latin typeface="Calibri" panose="020F0502020204030204" pitchFamily="34" charset="0"/>
                <a:ea typeface="Calibri" panose="020F0502020204030204" pitchFamily="34" charset="0"/>
                <a:cs typeface="Times New Roman" panose="02020603050405020304" pitchFamily="18" charset="0"/>
              </a:rPr>
              <a:t> </a:t>
            </a:r>
            <a:r>
              <a:rPr lang="en-US" sz="3600" dirty="0"/>
              <a:t>We still </a:t>
            </a:r>
            <a:r>
              <a:rPr lang="en-US" sz="3600" dirty="0" smtClean="0"/>
              <a:t>wonder if the fish return will improve by the time we are adults. </a:t>
            </a:r>
            <a:endParaRPr lang="en-US" sz="3600" dirty="0"/>
          </a:p>
          <a:p>
            <a:r>
              <a:rPr lang="en-US" sz="3600" dirty="0"/>
              <a:t>We could improve the project </a:t>
            </a:r>
            <a:r>
              <a:rPr lang="en-US" sz="3600" dirty="0" smtClean="0"/>
              <a:t>by collecting more data to compare, participating in fish counts, cleaning more around the creeks, and removing invasive plant species. </a:t>
            </a:r>
            <a:endParaRPr lang="en-US" sz="3600" dirty="0"/>
          </a:p>
          <a:p>
            <a:r>
              <a:rPr lang="en-US" sz="3600" dirty="0"/>
              <a:t>Our next steps will </a:t>
            </a:r>
            <a:r>
              <a:rPr lang="en-US" sz="3600" dirty="0" smtClean="0"/>
              <a:t>be to remove invasive species and learn to seed salmon eggs in the creeks to improve fish return. </a:t>
            </a:r>
            <a:endParaRPr lang="en-US" sz="3600" dirty="0"/>
          </a:p>
          <a:p>
            <a:pPr marL="0" marR="0">
              <a:spcBef>
                <a:spcPts val="0"/>
              </a:spcBef>
              <a:spcAft>
                <a:spcPts val="0"/>
              </a:spcAft>
            </a:pP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LOGO_Builder_12062018.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5220" y="3085464"/>
            <a:ext cx="5576242" cy="3259353"/>
          </a:xfrm>
          <a:prstGeom prst="rect">
            <a:avLst/>
          </a:prstGeom>
        </p:spPr>
      </p:pic>
      <p:pic>
        <p:nvPicPr>
          <p:cNvPr id="2" name="Picture 1" descr="HC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7160" y="29125700"/>
            <a:ext cx="5562158" cy="4171619"/>
          </a:xfrm>
          <a:prstGeom prst="rect">
            <a:avLst/>
          </a:prstGeom>
        </p:spPr>
      </p:pic>
      <p:pic>
        <p:nvPicPr>
          <p:cNvPr id="9" name="Picture 8" descr="GC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7687" y="29063859"/>
            <a:ext cx="4354110" cy="5805480"/>
          </a:xfrm>
          <a:prstGeom prst="rect">
            <a:avLst/>
          </a:prstGeom>
        </p:spPr>
      </p:pic>
      <p:pic>
        <p:nvPicPr>
          <p:cNvPr id="10" name="Picture 9" descr="GC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720844" y="15478727"/>
            <a:ext cx="5244961" cy="3933721"/>
          </a:xfrm>
          <a:prstGeom prst="rect">
            <a:avLst/>
          </a:prstGeom>
        </p:spPr>
      </p:pic>
      <p:pic>
        <p:nvPicPr>
          <p:cNvPr id="11" name="Picture 10" descr="MW"/>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502927" y="15481508"/>
            <a:ext cx="2953987" cy="3938650"/>
          </a:xfrm>
          <a:prstGeom prst="rect">
            <a:avLst/>
          </a:prstGeom>
        </p:spPr>
      </p:pic>
      <p:pic>
        <p:nvPicPr>
          <p:cNvPr id="12" name="Picture 11" descr="GC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149074" y="15433373"/>
            <a:ext cx="5172592" cy="3879444"/>
          </a:xfrm>
          <a:prstGeom prst="rect">
            <a:avLst/>
          </a:prstGeom>
        </p:spPr>
      </p:pic>
      <p:pic>
        <p:nvPicPr>
          <p:cNvPr id="13" name="Picture 12" descr="BOATS"/>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50256" y="9764570"/>
            <a:ext cx="4258252" cy="3193689"/>
          </a:xfrm>
          <a:prstGeom prst="rect">
            <a:avLst/>
          </a:prstGeom>
        </p:spPr>
      </p:pic>
      <p:pic>
        <p:nvPicPr>
          <p:cNvPr id="6" name="Picture 5" descr="Screen Shot 2019-03-30 at 4.45.19 PM.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085262" y="21860629"/>
            <a:ext cx="9311764" cy="12018810"/>
          </a:xfrm>
          <a:prstGeom prst="rect">
            <a:avLst/>
          </a:prstGeom>
        </p:spPr>
      </p:pic>
      <p:pic>
        <p:nvPicPr>
          <p:cNvPr id="3" name="Picture 2" descr="Screen Shot 2019-04-05 at 8.28.40 PM.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067183" y="21839966"/>
            <a:ext cx="5542418" cy="3845111"/>
          </a:xfrm>
          <a:prstGeom prst="rect">
            <a:avLst/>
          </a:prstGeom>
        </p:spPr>
      </p:pic>
      <p:pic>
        <p:nvPicPr>
          <p:cNvPr id="14" name="Picture 13" descr="Screen Shot 2019-04-08 at 10.37.35 AM.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1738738" y="19340457"/>
            <a:ext cx="7064010" cy="2893350"/>
          </a:xfrm>
          <a:prstGeom prst="rect">
            <a:avLst/>
          </a:prstGeom>
        </p:spPr>
      </p:pic>
      <p:pic>
        <p:nvPicPr>
          <p:cNvPr id="15" name="Picture 14" descr="IMG_6299.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7049251" y="26565740"/>
            <a:ext cx="5605427" cy="7349496"/>
          </a:xfrm>
          <a:prstGeom prst="rect">
            <a:avLst/>
          </a:prstGeom>
        </p:spPr>
      </p:pic>
      <p:sp>
        <p:nvSpPr>
          <p:cNvPr id="16" name="TextBox 15"/>
          <p:cNvSpPr txBox="1"/>
          <p:nvPr/>
        </p:nvSpPr>
        <p:spPr>
          <a:xfrm>
            <a:off x="27678940" y="25718101"/>
            <a:ext cx="4295652" cy="523220"/>
          </a:xfrm>
          <a:prstGeom prst="rect">
            <a:avLst/>
          </a:prstGeom>
          <a:noFill/>
        </p:spPr>
        <p:txBody>
          <a:bodyPr wrap="square" rtlCol="0">
            <a:spAutoFit/>
          </a:bodyPr>
          <a:lstStyle/>
          <a:p>
            <a:r>
              <a:rPr lang="en-US" sz="1400" b="1" dirty="0"/>
              <a:t>Hemlock Creek Fish Count from the </a:t>
            </a:r>
          </a:p>
          <a:p>
            <a:r>
              <a:rPr lang="en-US" sz="1400" b="1" dirty="0"/>
              <a:t>Metlakatla Indian Community Fisheries Program</a:t>
            </a:r>
          </a:p>
        </p:txBody>
      </p:sp>
    </p:spTree>
  </p:cSld>
  <p:clrMapOvr>
    <a:masterClrMapping/>
  </p:clrMapOvr>
</p:sld>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4938713" rtl="0" eaLnBrk="1" fontAlgn="base" latinLnBrk="0" hangingPunct="1">
          <a:lnSpc>
            <a:spcPct val="100000"/>
          </a:lnSpc>
          <a:spcBef>
            <a:spcPct val="0"/>
          </a:spcBef>
          <a:spcAft>
            <a:spcPct val="0"/>
          </a:spcAft>
          <a:buClrTx/>
          <a:buSzTx/>
          <a:buFontTx/>
          <a:buNone/>
          <a:tabLst/>
          <a:defRPr kumimoji="0" lang="en-US" altLang="en-US" sz="9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4938713" rtl="0" eaLnBrk="1" fontAlgn="base" latinLnBrk="0" hangingPunct="1">
          <a:lnSpc>
            <a:spcPct val="100000"/>
          </a:lnSpc>
          <a:spcBef>
            <a:spcPct val="0"/>
          </a:spcBef>
          <a:spcAft>
            <a:spcPct val="0"/>
          </a:spcAft>
          <a:buClrTx/>
          <a:buSzTx/>
          <a:buFontTx/>
          <a:buNone/>
          <a:tabLst/>
          <a:defRPr kumimoji="0" lang="en-US" altLang="en-US" sz="9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7168</TotalTime>
  <Words>349</Words>
  <Application>Microsoft Macintosh PowerPoint</Application>
  <PresentationFormat>Custom</PresentationFormat>
  <Paragraphs>39</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MegaPrint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140x100 cm horizontal poster</dc:title>
  <dc:creator>Ethan Shulda;www.postersession.com</dc:creator>
  <cp:keywords>www.postersession.com</cp:keywords>
  <dc:description>©MegaPrint Inc. 2009-2015</dc:description>
  <cp:lastModifiedBy>Metlakatla BGCStaff</cp:lastModifiedBy>
  <cp:revision>108</cp:revision>
  <dcterms:created xsi:type="dcterms:W3CDTF">2008-12-04T00:20:37Z</dcterms:created>
  <dcterms:modified xsi:type="dcterms:W3CDTF">2019-04-09T02:42:42Z</dcterms:modified>
</cp:coreProperties>
</file>