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PT Sans Narrow"/>
      <p:regular r:id="rId29"/>
      <p:bold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TSansNarrow-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regular.fntdata"/><Relationship Id="rId30" Type="http://schemas.openxmlformats.org/officeDocument/2006/relationships/font" Target="fonts/PTSansNarrow-bold.fntdata"/><Relationship Id="rId11" Type="http://schemas.openxmlformats.org/officeDocument/2006/relationships/slide" Target="slides/slide6.xml"/><Relationship Id="rId33" Type="http://schemas.openxmlformats.org/officeDocument/2006/relationships/font" Target="fonts/OpenSans-italic.fntdata"/><Relationship Id="rId10" Type="http://schemas.openxmlformats.org/officeDocument/2006/relationships/slide" Target="slides/slide5.xml"/><Relationship Id="rId32"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f2c4504056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f2c4504056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b3666fda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b3666fda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we have the home page which details this years theme, GLOBAL Connections: investigating earth as a system together. Here you can learn about the timeline for the IVSS and navigate to other important pages along the lefthand menu.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8b3666fda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8b3666fda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we have the home page which details this years theme, GLOBAL Connections: investigating earth as a system together. Here you can learn about the timeline for the IVSS and navigate to other important pages along the lefthand menu.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f2c4504056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f2c4504056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projects </a:t>
            </a:r>
            <a:r>
              <a:rPr lang="en"/>
              <a:t>receive</a:t>
            </a:r>
            <a:r>
              <a:rPr lang="en"/>
              <a:t> merit badges and they are based on the scoring by the judges. Projects earn between 0 and 4 stars and scoring is based off of a standard rubric, which is available on the website for review. For example a 0 star badge is missing key requirements and does not pass triage. 3 star projects are really good and meet all the </a:t>
            </a:r>
            <a:r>
              <a:rPr lang="en"/>
              <a:t>requirements</a:t>
            </a:r>
            <a:r>
              <a:rPr lang="en"/>
              <a:t> and then 4 star badges are awarded to </a:t>
            </a:r>
            <a:r>
              <a:rPr lang="en"/>
              <a:t>projects</a:t>
            </a:r>
            <a:r>
              <a:rPr lang="en"/>
              <a:t> which go above and beyond and are exceptional. There is no limit to how many projects can earn 4 stars!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Additional science badges are the other type of badge. Students need to apply for these </a:t>
            </a:r>
            <a:r>
              <a:rPr lang="en"/>
              <a:t>badges when uploading their projects by describing how the badge was earned in their report. Students can earn up 3 additional badges and 2 are required to be included in the stipend drawing.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3 star report is a really good project</a:t>
            </a:r>
            <a:endParaRPr/>
          </a:p>
          <a:p>
            <a:pPr indent="0" lvl="0" marL="0" rtl="0" algn="l">
              <a:spcBef>
                <a:spcPts val="0"/>
              </a:spcBef>
              <a:spcAft>
                <a:spcPts val="0"/>
              </a:spcAft>
              <a:buNone/>
            </a:pPr>
            <a:r>
              <a:rPr lang="en"/>
              <a:t>A 4 star report is above and beyond or exceptional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f5d1b8aabc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f5d1b8aab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0 star reports are missing lots of information and are </a:t>
            </a:r>
            <a:r>
              <a:rPr lang="en"/>
              <a:t>insufficient. They do not include the five required elements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star reports are somewhat incomplete and need improvement. Some are missing one or more requirements.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star projects are good projects, which are written </a:t>
            </a:r>
            <a:r>
              <a:rPr lang="en"/>
              <a:t>clearly</a:t>
            </a:r>
            <a:r>
              <a:rPr lang="en"/>
              <a:t> and have all teh requirements. The could use just a bit more information or explanation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4 star projects are exceptional going above and beyond. They are also clear and concise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reminder the 5 </a:t>
            </a:r>
            <a:r>
              <a:rPr lang="en"/>
              <a:t>required</a:t>
            </a:r>
            <a:r>
              <a:rPr lang="en"/>
              <a:t> elements are the presentation, the report, the abstract/summary, the explanation of </a:t>
            </a:r>
            <a:r>
              <a:rPr lang="en"/>
              <a:t>additional</a:t>
            </a:r>
            <a:r>
              <a:rPr lang="en"/>
              <a:t> badges and lastly the photo release form.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f2c4504056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f2c4504056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year’s theme also has similarities to NASA's Year of Open Science and inspires students to make connections with other students and scientific explorations around the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 Am A Collaborator” Badge is our Theme Badge this year. We encourage students to get creative about ways they can collaborate with other students and share data!</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f2c4504056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f2c4504056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excited to announce that this year we will be accepting projects in Thai. We are working to make IVSS accessible to everyone and hope to add more and more languages as we go.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the addition of new languages we also have to recruit judges which speak those languages. Our hope is to be able to accept projects in all these language but when possible including an english translation can be helpful in case there are not enough judges. We also ask that key titles of sections be translated into english to help with the triage process.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2c4504056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2c450405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f2c4504056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f2c4504056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f2c4504056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f2c4504056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f2c4504056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f2c4504056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b3666fda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8b3666fda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will have an additional joint webinar witht the Year of Climate and Carbon Campaign (YCC) later in October.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starting in January and ending March 1st 2024, we will be accepting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March 22nd 2023 will be the judging webinar, which informs judges on expectations and how to judge IVSS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March 22nd will be the start of the judging period which will end April 5th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April 5th 2024 we will have our Earth day celebration and the </a:t>
            </a:r>
            <a:r>
              <a:rPr lang="en">
                <a:highlight>
                  <a:schemeClr val="accent4"/>
                </a:highlight>
              </a:rPr>
              <a:t>drawing for the stipends</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f2c4504056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f2c4504056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Or navigate to the page via the globe webist by going to news and events, meetings and symposia, and then the virtual science symposia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also reach out at GLOBE.IVSS@ucar.edu</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8b3666fda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8b3666fda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f5d1b8aab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f5d1b8aab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f2c450405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f2c450405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f2c4504056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f2c4504056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chemeClr val="accent4"/>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f2c450405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f2c450405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Judges can be scientists, </a:t>
            </a:r>
            <a:r>
              <a:rPr lang="en"/>
              <a:t>teachers</a:t>
            </a:r>
            <a:r>
              <a:rPr lang="en"/>
              <a:t>, and </a:t>
            </a:r>
            <a:r>
              <a:rPr lang="en"/>
              <a:t>community</a:t>
            </a:r>
            <a:r>
              <a:rPr lang="en"/>
              <a:t> members from around the world! This last year we had </a:t>
            </a:r>
            <a:r>
              <a:rPr lang="en">
                <a:highlight>
                  <a:schemeClr val="accent4"/>
                </a:highlight>
              </a:rPr>
              <a:t>160 judges and previously we have had as many as 188. </a:t>
            </a:r>
            <a:r>
              <a:rPr lang="en"/>
              <a:t>Typically our goal is to have each project scored by three judges who speak the language that the project is in.</a:t>
            </a:r>
            <a:r>
              <a:rPr lang="en">
                <a:solidFill>
                  <a:schemeClr val="dk1"/>
                </a:solidFill>
              </a:rPr>
              <a:t> We also like to require that each project has at least one STEM professional as a judge.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you can see in this stacked bar graph, we get judges from around the world to review projects. Each color represents a different GLOBE region</a:t>
            </a:r>
            <a:r>
              <a:rPr lang="en"/>
              <a:t>. We have a tremendous turnout from most regions and are very thankful for all our volunteer judges</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f2c4504056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f2c4504056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will have an additional joint webinar witht the Year of Climate and Carbon Campaign (YCC) later in October.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starting in January and ending March 1st 2024, we will be accepting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March 22nd 2023 will be the judging webinar, which informs judges on expectations and how to judge IVSS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March 22nd will be the start of the judging period which will end April 5th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April 5th 2024 we will have our Earth day celebration and the </a:t>
            </a:r>
            <a:r>
              <a:rPr lang="en">
                <a:highlight>
                  <a:schemeClr val="accent4"/>
                </a:highlight>
              </a:rPr>
              <a:t>drawing for the stipends</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f2c4504056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f2c4504056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f2c4504056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f2c4504056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f2c4504056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f2c4504056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 name="Google Shape;21;p2"/>
          <p:cNvPicPr preferRelativeResize="0"/>
          <p:nvPr/>
        </p:nvPicPr>
        <p:blipFill>
          <a:blip r:embed="rId2">
            <a:alphaModFix/>
          </a:blip>
          <a:stretch>
            <a:fillRect/>
          </a:stretch>
        </p:blipFill>
        <p:spPr>
          <a:xfrm>
            <a:off x="2160138" y="90825"/>
            <a:ext cx="4824725" cy="739900"/>
          </a:xfrm>
          <a:prstGeom prst="rect">
            <a:avLst/>
          </a:prstGeom>
          <a:noFill/>
          <a:ln>
            <a:noFill/>
          </a:ln>
        </p:spPr>
      </p:pic>
      <p:pic>
        <p:nvPicPr>
          <p:cNvPr id="22" name="Google Shape;22;p2"/>
          <p:cNvPicPr preferRelativeResize="0"/>
          <p:nvPr/>
        </p:nvPicPr>
        <p:blipFill>
          <a:blip r:embed="rId3">
            <a:alphaModFix amt="20000"/>
          </a:blip>
          <a:stretch>
            <a:fillRect/>
          </a:stretch>
        </p:blipFill>
        <p:spPr>
          <a:xfrm>
            <a:off x="-10" y="0"/>
            <a:ext cx="2699570" cy="5143499"/>
          </a:xfrm>
          <a:prstGeom prst="rect">
            <a:avLst/>
          </a:prstGeom>
          <a:noFill/>
          <a:ln>
            <a:noFill/>
          </a:ln>
        </p:spPr>
      </p:pic>
      <p:pic>
        <p:nvPicPr>
          <p:cNvPr id="23" name="Google Shape;23;p2"/>
          <p:cNvPicPr preferRelativeResize="0"/>
          <p:nvPr/>
        </p:nvPicPr>
        <p:blipFill>
          <a:blip r:embed="rId4">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1" name="Shape 71"/>
        <p:cNvGrpSpPr/>
        <p:nvPr/>
      </p:nvGrpSpPr>
      <p:grpSpPr>
        <a:xfrm>
          <a:off x="0" y="0"/>
          <a:ext cx="0" cy="0"/>
          <a:chOff x="0" y="0"/>
          <a:chExt cx="0" cy="0"/>
        </a:xfrm>
      </p:grpSpPr>
      <p:sp>
        <p:nvSpPr>
          <p:cNvPr id="72" name="Google Shape;72;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73" name="Google Shape;73;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74" name="Google Shape;7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1"/>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
        <p:nvSpPr>
          <p:cNvPr id="77" name="Google Shape;7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12"/>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3"/>
          <p:cNvSpPr/>
          <p:nvPr/>
        </p:nvSpPr>
        <p:spPr>
          <a:xfrm>
            <a:off x="-50" y="1812125"/>
            <a:ext cx="9144000" cy="3331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ph type="title"/>
          </p:nvPr>
        </p:nvSpPr>
        <p:spPr>
          <a:xfrm>
            <a:off x="286350" y="435675"/>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7" name="Google Shape;2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3"/>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b="1"/>
            </a:lvl1pPr>
            <a:lvl2pPr indent="-317500" lvl="1" marL="914400">
              <a:spcBef>
                <a:spcPts val="0"/>
              </a:spcBef>
              <a:spcAft>
                <a:spcPts val="0"/>
              </a:spcAft>
              <a:buClr>
                <a:schemeClr val="dk1"/>
              </a:buClr>
              <a:buSzPts val="1400"/>
              <a:buChar char="○"/>
              <a:defRPr/>
            </a:lvl2pPr>
            <a:lvl3pPr indent="-317500" lvl="2" marL="1371600">
              <a:spcBef>
                <a:spcPts val="0"/>
              </a:spcBef>
              <a:spcAft>
                <a:spcPts val="0"/>
              </a:spcAft>
              <a:buClr>
                <a:schemeClr val="dk1"/>
              </a:buClr>
              <a:buSzPts val="1400"/>
              <a:buChar char="●"/>
              <a:defRPr/>
            </a:lvl3pPr>
            <a:lvl4pPr indent="-317500" lvl="3" marL="1828800">
              <a:spcBef>
                <a:spcPts val="0"/>
              </a:spcBef>
              <a:spcAft>
                <a:spcPts val="0"/>
              </a:spcAft>
              <a:buClr>
                <a:schemeClr val="dk1"/>
              </a:buClr>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 name="Google Shape;3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4"/>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5"/>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44" name="Google Shape;4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 name="Google Shape;46;p6"/>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9" name="Google Shape;49;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7"/>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 name="Google Shape;52;p7"/>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53" name="Shape 53"/>
        <p:cNvGrpSpPr/>
        <p:nvPr/>
      </p:nvGrpSpPr>
      <p:grpSpPr>
        <a:xfrm>
          <a:off x="0" y="0"/>
          <a:ext cx="0" cy="0"/>
          <a:chOff x="0" y="0"/>
          <a:chExt cx="0" cy="0"/>
        </a:xfrm>
      </p:grpSpPr>
      <p:sp>
        <p:nvSpPr>
          <p:cNvPr id="54" name="Google Shape;54;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8"/>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0" name="Google Shape;60;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1" name="Google Shape;61;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2" name="Google Shape;6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63" name="Google Shape;6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9"/>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67" name="Google Shape;6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10"/>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0"/>
          <p:cNvPicPr preferRelativeResize="0"/>
          <p:nvPr/>
        </p:nvPicPr>
        <p:blipFill>
          <a:blip r:embed="rId2">
            <a:alphaModFix amt="20000"/>
          </a:blip>
          <a:stretch>
            <a:fillRect/>
          </a:stretch>
        </p:blipFill>
        <p:spPr>
          <a:xfrm flipH="1">
            <a:off x="6444440" y="0"/>
            <a:ext cx="2699570" cy="5143499"/>
          </a:xfrm>
          <a:prstGeom prst="rect">
            <a:avLst/>
          </a:prstGeom>
          <a:noFill/>
          <a:ln>
            <a:noFill/>
          </a:ln>
          <a:effectLst>
            <a:reflection blurRad="0" dir="5400000" dist="38100" endA="0" endPos="30000" fadeDir="5400012" kx="0" rotWithShape="0" algn="bl" stPos="0" sy="-100000" ky="0"/>
          </a:effectLst>
        </p:spPr>
      </p:pic>
      <p:pic>
        <p:nvPicPr>
          <p:cNvPr id="70" name="Google Shape;70;p10"/>
          <p:cNvPicPr preferRelativeResize="0"/>
          <p:nvPr/>
        </p:nvPicPr>
        <p:blipFill>
          <a:blip r:embed="rId3">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b="1"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globe.gov/news-events/meetings_symposia/virtual-conferences" TargetMode="External"/><Relationship Id="rId4" Type="http://schemas.openxmlformats.org/officeDocument/2006/relationships/hyperlink" Target="https://www.globe.gov/news-events/meetings_symposia/virtual-conferences" TargetMode="External"/><Relationship Id="rId5" Type="http://schemas.openxmlformats.org/officeDocument/2006/relationships/hyperlink" Target="https://www.globe.gov/news-events/meetings_symposia/virtual-conferen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s://www.globe.gov/news-events/meetings_symposia/virtual-conferences"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www.globe.gov/news-events/meetings_symposia/virtual-conferences"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hyperlink" Target="https://www.globe.gov/news-events/meetings_symposia/virtual-conferences"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youtube.com/watch?v=gE2NxATYZXY&amp;ab_channel=TheGLOBEImplementationOffice" TargetMode="External"/><Relationship Id="rId4" Type="http://schemas.openxmlformats.org/officeDocument/2006/relationships/hyperlink" Target="https://www.youtube.com/watch?v=yuwcOD5_Vdg&amp;ab_channel=TheGLOBEImplementationOffice" TargetMode="External"/><Relationship Id="rId5" Type="http://schemas.openxmlformats.org/officeDocument/2006/relationships/hyperlink" Target="https://www.youtube.com/watch?v=o5XLmlFBOlI&amp;ab_channel=TheGLOBEImplementationOffice" TargetMode="External"/><Relationship Id="rId6" Type="http://schemas.openxmlformats.org/officeDocument/2006/relationships/hyperlink" Target="https://www.youtube.com/watch?v=w_YPgb-cT1M&amp;ab_channel=TheGLOBEImplementationOffice" TargetMode="External"/><Relationship Id="rId7" Type="http://schemas.openxmlformats.org/officeDocument/2006/relationships/hyperlink" Target="https://www.youtube.com/watch?v=60zse-jre30&amp;ab_channel=TheGLOBEImplementationOffice" TargetMode="External"/><Relationship Id="rId8"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globe.gov/news-events/meetings_symposia/virtual-conferences" TargetMode="External"/><Relationship Id="rId4" Type="http://schemas.openxmlformats.org/officeDocument/2006/relationships/hyperlink" Target="mailto:globeivss@ucar.edu" TargetMode="External"/><Relationship Id="rId5" Type="http://schemas.openxmlformats.org/officeDocument/2006/relationships/image" Target="../media/image19.jpg"/><Relationship Id="rId6"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mailto:globeivss@ucar.edu" TargetMode="External"/><Relationship Id="rId4" Type="http://schemas.openxmlformats.org/officeDocument/2006/relationships/image" Target="../media/image6.png"/><Relationship Id="rId5"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13"/>
          <p:cNvSpPr txBox="1"/>
          <p:nvPr>
            <p:ph type="ctrTitle"/>
          </p:nvPr>
        </p:nvSpPr>
        <p:spPr>
          <a:xfrm>
            <a:off x="1003650" y="18989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460"/>
              <a:t>2024 GLOBE</a:t>
            </a:r>
            <a:r>
              <a:rPr lang="en" sz="4460"/>
              <a:t> International Virtual </a:t>
            </a:r>
            <a:r>
              <a:rPr lang="en" sz="4460"/>
              <a:t>Sc</a:t>
            </a:r>
            <a:r>
              <a:rPr lang="en" sz="4460"/>
              <a:t>ience Symposium (IVSS)</a:t>
            </a:r>
            <a:endParaRPr sz="4360"/>
          </a:p>
        </p:txBody>
      </p:sp>
      <p:sp>
        <p:nvSpPr>
          <p:cNvPr id="84" name="Google Shape;84;p13"/>
          <p:cNvSpPr txBox="1"/>
          <p:nvPr>
            <p:ph idx="1" type="subTitle"/>
          </p:nvPr>
        </p:nvSpPr>
        <p:spPr>
          <a:xfrm>
            <a:off x="228450" y="3298650"/>
            <a:ext cx="8687100" cy="742800"/>
          </a:xfrm>
          <a:prstGeom prst="rect">
            <a:avLst/>
          </a:prstGeom>
        </p:spPr>
        <p:txBody>
          <a:bodyPr anchorCtr="0" anchor="ctr" bIns="91425" lIns="91425" spcFirstLastPara="1" rIns="91425" wrap="square" tIns="91425">
            <a:normAutofit/>
          </a:bodyPr>
          <a:lstStyle/>
          <a:p>
            <a:pPr indent="0" lvl="0" marL="0" rtl="0" algn="ctr">
              <a:lnSpc>
                <a:spcPct val="80000"/>
              </a:lnSpc>
              <a:spcBef>
                <a:spcPts val="0"/>
              </a:spcBef>
              <a:spcAft>
                <a:spcPts val="0"/>
              </a:spcAft>
              <a:buNone/>
            </a:pPr>
            <a:r>
              <a:rPr lang="en" sz="1900" u="sng">
                <a:solidFill>
                  <a:schemeClr val="hlink"/>
                </a:solidFill>
                <a:hlinkClick r:id="rId3"/>
              </a:rPr>
              <a:t>www.globe.gov/news-e</a:t>
            </a:r>
            <a:r>
              <a:rPr lang="en" sz="1900" u="sng">
                <a:solidFill>
                  <a:schemeClr val="hlink"/>
                </a:solidFill>
                <a:hlinkClick r:id="rId4"/>
              </a:rPr>
              <a:t>vents/meeti</a:t>
            </a:r>
            <a:r>
              <a:rPr lang="en" sz="1900" u="sng">
                <a:solidFill>
                  <a:schemeClr val="hlink"/>
                </a:solidFill>
                <a:hlinkClick r:id="rId5"/>
              </a:rPr>
              <a:t>ngs_symposia/virtual-conferences</a:t>
            </a:r>
            <a:r>
              <a:rPr lang="en" sz="2100"/>
              <a:t> </a:t>
            </a:r>
            <a:endParaRPr sz="2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idx="1" type="body"/>
          </p:nvPr>
        </p:nvSpPr>
        <p:spPr>
          <a:xfrm>
            <a:off x="258325" y="3910375"/>
            <a:ext cx="6346500" cy="598800"/>
          </a:xfrm>
          <a:prstGeom prst="rect">
            <a:avLst/>
          </a:prstGeom>
        </p:spPr>
        <p:txBody>
          <a:bodyPr anchorCtr="0" anchor="ctr" bIns="91425" lIns="91425" spcFirstLastPara="1" rIns="91425" wrap="square" tIns="91425">
            <a:normAutofit fontScale="70000"/>
          </a:bodyPr>
          <a:lstStyle/>
          <a:p>
            <a:pPr indent="0" lvl="0" marL="0" rtl="0" algn="l">
              <a:spcBef>
                <a:spcPts val="0"/>
              </a:spcBef>
              <a:spcAft>
                <a:spcPts val="0"/>
              </a:spcAft>
              <a:buNone/>
            </a:pPr>
            <a:r>
              <a:rPr lang="en" u="sng">
                <a:solidFill>
                  <a:schemeClr val="hlink"/>
                </a:solidFill>
                <a:hlinkClick r:id="rId3"/>
              </a:rPr>
              <a:t>https://www.globe.gov/news-events/meetings_symposia/virtual-conferences</a:t>
            </a:r>
            <a:endParaRPr/>
          </a:p>
        </p:txBody>
      </p:sp>
      <p:pic>
        <p:nvPicPr>
          <p:cNvPr id="151" name="Google Shape;151;p22"/>
          <p:cNvPicPr preferRelativeResize="0"/>
          <p:nvPr/>
        </p:nvPicPr>
        <p:blipFill>
          <a:blip r:embed="rId4">
            <a:alphaModFix/>
          </a:blip>
          <a:stretch>
            <a:fillRect/>
          </a:stretch>
        </p:blipFill>
        <p:spPr>
          <a:xfrm>
            <a:off x="152400" y="152400"/>
            <a:ext cx="6406374" cy="3561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idx="1" type="body"/>
          </p:nvPr>
        </p:nvSpPr>
        <p:spPr>
          <a:xfrm>
            <a:off x="258325" y="3910375"/>
            <a:ext cx="6346500" cy="598800"/>
          </a:xfrm>
          <a:prstGeom prst="rect">
            <a:avLst/>
          </a:prstGeom>
        </p:spPr>
        <p:txBody>
          <a:bodyPr anchorCtr="0" anchor="ctr" bIns="91425" lIns="91425" spcFirstLastPara="1" rIns="91425" wrap="square" tIns="91425">
            <a:normAutofit fontScale="70000"/>
          </a:bodyPr>
          <a:lstStyle/>
          <a:p>
            <a:pPr indent="0" lvl="0" marL="0" rtl="0" algn="l">
              <a:spcBef>
                <a:spcPts val="0"/>
              </a:spcBef>
              <a:spcAft>
                <a:spcPts val="0"/>
              </a:spcAft>
              <a:buNone/>
            </a:pPr>
            <a:r>
              <a:rPr lang="en" u="sng">
                <a:solidFill>
                  <a:schemeClr val="hlink"/>
                </a:solidFill>
                <a:hlinkClick r:id="rId3"/>
              </a:rPr>
              <a:t>https://www.globe.gov/news-events/meetings_symposia/virtual-conferences</a:t>
            </a:r>
            <a:endParaRPr/>
          </a:p>
        </p:txBody>
      </p:sp>
      <p:pic>
        <p:nvPicPr>
          <p:cNvPr id="157" name="Google Shape;157;p23"/>
          <p:cNvPicPr preferRelativeResize="0"/>
          <p:nvPr/>
        </p:nvPicPr>
        <p:blipFill>
          <a:blip r:embed="rId4">
            <a:alphaModFix/>
          </a:blip>
          <a:stretch>
            <a:fillRect/>
          </a:stretch>
        </p:blipFill>
        <p:spPr>
          <a:xfrm>
            <a:off x="152400" y="152400"/>
            <a:ext cx="6334743" cy="36055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ph idx="1" type="body"/>
          </p:nvPr>
        </p:nvSpPr>
        <p:spPr>
          <a:xfrm>
            <a:off x="258325" y="3910375"/>
            <a:ext cx="6346500" cy="598800"/>
          </a:xfrm>
          <a:prstGeom prst="rect">
            <a:avLst/>
          </a:prstGeom>
        </p:spPr>
        <p:txBody>
          <a:bodyPr anchorCtr="0" anchor="ctr" bIns="91425" lIns="91425" spcFirstLastPara="1" rIns="91425" wrap="square" tIns="91425">
            <a:normAutofit fontScale="70000"/>
          </a:bodyPr>
          <a:lstStyle/>
          <a:p>
            <a:pPr indent="0" lvl="0" marL="0" rtl="0" algn="l">
              <a:spcBef>
                <a:spcPts val="0"/>
              </a:spcBef>
              <a:spcAft>
                <a:spcPts val="0"/>
              </a:spcAft>
              <a:buNone/>
            </a:pPr>
            <a:r>
              <a:rPr lang="en" u="sng">
                <a:solidFill>
                  <a:schemeClr val="hlink"/>
                </a:solidFill>
                <a:hlinkClick r:id="rId3"/>
              </a:rPr>
              <a:t>https://www.globe.gov/news-events/meetings_symposia/virtual-conferences</a:t>
            </a:r>
            <a:endParaRPr/>
          </a:p>
        </p:txBody>
      </p:sp>
      <p:pic>
        <p:nvPicPr>
          <p:cNvPr id="163" name="Google Shape;163;p24"/>
          <p:cNvPicPr preferRelativeResize="0"/>
          <p:nvPr/>
        </p:nvPicPr>
        <p:blipFill>
          <a:blip r:embed="rId4">
            <a:alphaModFix/>
          </a:blip>
          <a:stretch>
            <a:fillRect/>
          </a:stretch>
        </p:blipFill>
        <p:spPr>
          <a:xfrm>
            <a:off x="152400" y="152400"/>
            <a:ext cx="6320270" cy="3605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ph type="title"/>
          </p:nvPr>
        </p:nvSpPr>
        <p:spPr>
          <a:xfrm>
            <a:off x="150600" y="1890550"/>
            <a:ext cx="2696700" cy="825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IVSS Badges</a:t>
            </a:r>
            <a:endParaRPr/>
          </a:p>
        </p:txBody>
      </p:sp>
      <p:sp>
        <p:nvSpPr>
          <p:cNvPr id="169" name="Google Shape;169;p25"/>
          <p:cNvSpPr/>
          <p:nvPr/>
        </p:nvSpPr>
        <p:spPr>
          <a:xfrm>
            <a:off x="2847300" y="0"/>
            <a:ext cx="18651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5"/>
          <p:cNvSpPr txBox="1"/>
          <p:nvPr>
            <p:ph idx="2" type="body"/>
          </p:nvPr>
        </p:nvSpPr>
        <p:spPr>
          <a:xfrm>
            <a:off x="3099875" y="594075"/>
            <a:ext cx="58170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lang="en" u="sng"/>
              <a:t>Merit Based Student Research Badge</a:t>
            </a:r>
            <a:endParaRPr u="sng"/>
          </a:p>
          <a:p>
            <a:pPr indent="-323850" lvl="0" marL="457200" rtl="0" algn="l">
              <a:spcBef>
                <a:spcPts val="1200"/>
              </a:spcBef>
              <a:spcAft>
                <a:spcPts val="0"/>
              </a:spcAft>
              <a:buSzPts val="1500"/>
              <a:buChar char="➢"/>
            </a:pPr>
            <a:r>
              <a:rPr b="0" lang="en" sz="1500"/>
              <a:t>All projects will receive this badge</a:t>
            </a:r>
            <a:endParaRPr b="0" sz="1500"/>
          </a:p>
          <a:p>
            <a:pPr indent="-323850" lvl="0" marL="457200" rtl="0" algn="l">
              <a:spcBef>
                <a:spcPts val="0"/>
              </a:spcBef>
              <a:spcAft>
                <a:spcPts val="0"/>
              </a:spcAft>
              <a:buSzPts val="1500"/>
              <a:buChar char="➢"/>
            </a:pPr>
            <a:r>
              <a:rPr b="0" lang="en" sz="1500"/>
              <a:t>Students earn 1-4 stars on their projects and receive the respective badge</a:t>
            </a:r>
            <a:endParaRPr b="0" sz="1500"/>
          </a:p>
          <a:p>
            <a:pPr indent="-323850" lvl="0" marL="457200" rtl="0" algn="l">
              <a:spcBef>
                <a:spcPts val="0"/>
              </a:spcBef>
              <a:spcAft>
                <a:spcPts val="0"/>
              </a:spcAft>
              <a:buSzPts val="1500"/>
              <a:buChar char="➢"/>
            </a:pPr>
            <a:r>
              <a:rPr b="0" lang="en" sz="1500"/>
              <a:t>No limit to projects that earn top rankings</a:t>
            </a:r>
            <a:endParaRPr b="0" sz="1500"/>
          </a:p>
          <a:p>
            <a:pPr indent="0" lvl="0" marL="0" rtl="0" algn="l">
              <a:spcBef>
                <a:spcPts val="1200"/>
              </a:spcBef>
              <a:spcAft>
                <a:spcPts val="0"/>
              </a:spcAft>
              <a:buNone/>
            </a:pPr>
            <a:r>
              <a:rPr lang="en" u="sng"/>
              <a:t>Additional Science Badges</a:t>
            </a:r>
            <a:endParaRPr u="sng"/>
          </a:p>
          <a:p>
            <a:pPr indent="-327959" lvl="0" marL="457200" rtl="0" algn="l">
              <a:spcBef>
                <a:spcPts val="1200"/>
              </a:spcBef>
              <a:spcAft>
                <a:spcPts val="0"/>
              </a:spcAft>
              <a:buSzPts val="1565"/>
              <a:buChar char="➢"/>
            </a:pPr>
            <a:r>
              <a:rPr b="0" lang="en" sz="1564"/>
              <a:t>Students </a:t>
            </a:r>
            <a:r>
              <a:rPr b="0" lang="en" sz="1564" u="sng"/>
              <a:t>need</a:t>
            </a:r>
            <a:r>
              <a:rPr b="0" lang="en" sz="1564"/>
              <a:t> to choose to apply for these badges when uploading a project</a:t>
            </a:r>
            <a:endParaRPr b="0" sz="1564"/>
          </a:p>
          <a:p>
            <a:pPr indent="-327959" lvl="0" marL="457200" rtl="0" algn="l">
              <a:spcBef>
                <a:spcPts val="0"/>
              </a:spcBef>
              <a:spcAft>
                <a:spcPts val="0"/>
              </a:spcAft>
              <a:buSzPts val="1565"/>
              <a:buChar char="➢"/>
            </a:pPr>
            <a:r>
              <a:rPr b="0" lang="en" sz="1564"/>
              <a:t>Students should describe how each badge was earned in their report</a:t>
            </a:r>
            <a:endParaRPr b="0" sz="1564"/>
          </a:p>
          <a:p>
            <a:pPr indent="-327959" lvl="0" marL="457200" rtl="0" algn="l">
              <a:spcBef>
                <a:spcPts val="0"/>
              </a:spcBef>
              <a:spcAft>
                <a:spcPts val="0"/>
              </a:spcAft>
              <a:buSzPts val="1565"/>
              <a:buChar char="➢"/>
            </a:pPr>
            <a:r>
              <a:rPr b="0" lang="en" sz="1564"/>
              <a:t>Students can earn up to 3 out of 7 additional badges</a:t>
            </a:r>
            <a:endParaRPr b="0" sz="1564"/>
          </a:p>
          <a:p>
            <a:pPr indent="-327959" lvl="0" marL="457200" rtl="0" algn="l">
              <a:spcBef>
                <a:spcPts val="0"/>
              </a:spcBef>
              <a:spcAft>
                <a:spcPts val="0"/>
              </a:spcAft>
              <a:buSzPts val="1565"/>
              <a:buChar char="➢"/>
            </a:pPr>
            <a:r>
              <a:rPr b="0" lang="en" sz="1564" u="sng"/>
              <a:t>Minimum of two additional awarded badges are required to be part of the drawing</a:t>
            </a:r>
            <a:endParaRPr b="0" sz="1564" u="sng"/>
          </a:p>
        </p:txBody>
      </p:sp>
      <p:cxnSp>
        <p:nvCxnSpPr>
          <p:cNvPr id="171" name="Google Shape;171;p25"/>
          <p:cNvCxnSpPr/>
          <p:nvPr/>
        </p:nvCxnSpPr>
        <p:spPr>
          <a:xfrm flipH="1" rot="10800000">
            <a:off x="3230000" y="4477600"/>
            <a:ext cx="4860300" cy="15300"/>
          </a:xfrm>
          <a:prstGeom prst="straightConnector1">
            <a:avLst/>
          </a:prstGeom>
          <a:noFill/>
          <a:ln cap="flat" cmpd="sng" w="38100">
            <a:solidFill>
              <a:schemeClr val="lt1"/>
            </a:solidFill>
            <a:prstDash val="solid"/>
            <a:round/>
            <a:headEnd len="med" w="med" type="none"/>
            <a:tailEnd len="med" w="med" type="none"/>
          </a:ln>
        </p:spPr>
      </p:cxnSp>
      <p:pic>
        <p:nvPicPr>
          <p:cNvPr id="172" name="Google Shape;172;p25"/>
          <p:cNvPicPr preferRelativeResize="0"/>
          <p:nvPr/>
        </p:nvPicPr>
        <p:blipFill>
          <a:blip r:embed="rId3">
            <a:alphaModFix/>
          </a:blip>
          <a:stretch>
            <a:fillRect/>
          </a:stretch>
        </p:blipFill>
        <p:spPr>
          <a:xfrm>
            <a:off x="3457700" y="4775975"/>
            <a:ext cx="2228598" cy="283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Merit Based Student Research Badge</a:t>
            </a:r>
            <a:endParaRPr/>
          </a:p>
        </p:txBody>
      </p:sp>
      <p:sp>
        <p:nvSpPr>
          <p:cNvPr id="178" name="Google Shape;178;p26"/>
          <p:cNvSpPr txBox="1"/>
          <p:nvPr>
            <p:ph idx="1" type="body"/>
          </p:nvPr>
        </p:nvSpPr>
        <p:spPr>
          <a:xfrm>
            <a:off x="311700" y="1266175"/>
            <a:ext cx="3999900" cy="155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1 Star Project - Insufficient</a:t>
            </a:r>
            <a:endParaRPr/>
          </a:p>
          <a:p>
            <a:pPr indent="0" lvl="0" marL="0" rtl="0" algn="l">
              <a:spcBef>
                <a:spcPts val="1200"/>
              </a:spcBef>
              <a:spcAft>
                <a:spcPts val="1200"/>
              </a:spcAft>
              <a:buNone/>
            </a:pPr>
            <a:r>
              <a:rPr b="0" lang="en"/>
              <a:t>The report is missing significant </a:t>
            </a:r>
            <a:r>
              <a:rPr b="0" lang="en"/>
              <a:t>information</a:t>
            </a:r>
            <a:r>
              <a:rPr b="0" lang="en"/>
              <a:t> or does not contain all five required elements.</a:t>
            </a:r>
            <a:endParaRPr b="0"/>
          </a:p>
        </p:txBody>
      </p:sp>
      <p:sp>
        <p:nvSpPr>
          <p:cNvPr id="179" name="Google Shape;179;p26"/>
          <p:cNvSpPr txBox="1"/>
          <p:nvPr>
            <p:ph idx="1" type="body"/>
          </p:nvPr>
        </p:nvSpPr>
        <p:spPr>
          <a:xfrm>
            <a:off x="311700" y="2930325"/>
            <a:ext cx="3999900" cy="155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 Star Project - Good</a:t>
            </a:r>
            <a:endParaRPr/>
          </a:p>
          <a:p>
            <a:pPr indent="0" lvl="0" marL="0" rtl="0" algn="l">
              <a:spcBef>
                <a:spcPts val="1200"/>
              </a:spcBef>
              <a:spcAft>
                <a:spcPts val="1200"/>
              </a:spcAft>
              <a:buNone/>
            </a:pPr>
            <a:r>
              <a:rPr b="0" lang="en"/>
              <a:t>Report contains all required elements and is </a:t>
            </a:r>
            <a:r>
              <a:rPr b="0" lang="en"/>
              <a:t>written</a:t>
            </a:r>
            <a:r>
              <a:rPr b="0" lang="en"/>
              <a:t> clearly, but </a:t>
            </a:r>
            <a:r>
              <a:rPr b="0" lang="en"/>
              <a:t>could need</a:t>
            </a:r>
            <a:r>
              <a:rPr b="0" lang="en"/>
              <a:t> a bit more information or explanation. </a:t>
            </a:r>
            <a:endParaRPr b="0"/>
          </a:p>
        </p:txBody>
      </p:sp>
      <p:sp>
        <p:nvSpPr>
          <p:cNvPr id="180" name="Google Shape;180;p26"/>
          <p:cNvSpPr txBox="1"/>
          <p:nvPr>
            <p:ph idx="1" type="body"/>
          </p:nvPr>
        </p:nvSpPr>
        <p:spPr>
          <a:xfrm>
            <a:off x="4572000" y="2930325"/>
            <a:ext cx="3999900" cy="155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Star Project - Exceptional</a:t>
            </a:r>
            <a:endParaRPr/>
          </a:p>
          <a:p>
            <a:pPr indent="0" lvl="0" marL="0" rtl="0" algn="l">
              <a:spcBef>
                <a:spcPts val="1200"/>
              </a:spcBef>
              <a:spcAft>
                <a:spcPts val="1200"/>
              </a:spcAft>
              <a:buNone/>
            </a:pPr>
            <a:r>
              <a:rPr b="0" lang="en"/>
              <a:t>The report goes above and beyond the expectations of this project and is clear and concise.</a:t>
            </a:r>
            <a:endParaRPr b="0"/>
          </a:p>
        </p:txBody>
      </p:sp>
      <p:sp>
        <p:nvSpPr>
          <p:cNvPr id="181" name="Google Shape;181;p26"/>
          <p:cNvSpPr txBox="1"/>
          <p:nvPr>
            <p:ph idx="1" type="body"/>
          </p:nvPr>
        </p:nvSpPr>
        <p:spPr>
          <a:xfrm>
            <a:off x="4551750" y="1266175"/>
            <a:ext cx="3999900" cy="155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Star Project - Needs Improvement</a:t>
            </a:r>
            <a:endParaRPr/>
          </a:p>
          <a:p>
            <a:pPr indent="0" lvl="0" marL="0" rtl="0" algn="l">
              <a:spcBef>
                <a:spcPts val="1200"/>
              </a:spcBef>
              <a:spcAft>
                <a:spcPts val="1200"/>
              </a:spcAft>
              <a:buNone/>
            </a:pPr>
            <a:r>
              <a:rPr b="0" lang="en"/>
              <a:t>Report may be incomplete and need additional clarification or be missing one or more of the required elements.</a:t>
            </a:r>
            <a:endParaRPr b="0"/>
          </a:p>
        </p:txBody>
      </p:sp>
      <p:cxnSp>
        <p:nvCxnSpPr>
          <p:cNvPr id="182" name="Google Shape;182;p26"/>
          <p:cNvCxnSpPr/>
          <p:nvPr/>
        </p:nvCxnSpPr>
        <p:spPr>
          <a:xfrm>
            <a:off x="4416375" y="1278225"/>
            <a:ext cx="7800" cy="3344700"/>
          </a:xfrm>
          <a:prstGeom prst="straightConnector1">
            <a:avLst/>
          </a:prstGeom>
          <a:noFill/>
          <a:ln cap="flat" cmpd="sng" w="28575">
            <a:solidFill>
              <a:schemeClr val="dk2"/>
            </a:solidFill>
            <a:prstDash val="solid"/>
            <a:round/>
            <a:headEnd len="med" w="med" type="none"/>
            <a:tailEnd len="med" w="med" type="none"/>
          </a:ln>
        </p:spPr>
      </p:cxnSp>
      <p:cxnSp>
        <p:nvCxnSpPr>
          <p:cNvPr id="183" name="Google Shape;183;p26"/>
          <p:cNvCxnSpPr/>
          <p:nvPr/>
        </p:nvCxnSpPr>
        <p:spPr>
          <a:xfrm>
            <a:off x="332925" y="2778425"/>
            <a:ext cx="8197500" cy="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286350" y="320875"/>
            <a:ext cx="8571300" cy="12252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2024 IVSS Theme: </a:t>
            </a:r>
            <a:r>
              <a:rPr lang="en" sz="3266"/>
              <a:t>Climate Investigations</a:t>
            </a:r>
            <a:endParaRPr sz="3266"/>
          </a:p>
          <a:p>
            <a:pPr indent="0" lvl="0" marL="0" rtl="0" algn="ctr">
              <a:spcBef>
                <a:spcPts val="0"/>
              </a:spcBef>
              <a:spcAft>
                <a:spcPts val="0"/>
              </a:spcAft>
              <a:buNone/>
            </a:pPr>
            <a:r>
              <a:rPr lang="en" sz="3266"/>
              <a:t>Investigating Earth as a System Together</a:t>
            </a:r>
            <a:endParaRPr sz="3266"/>
          </a:p>
        </p:txBody>
      </p:sp>
      <p:pic>
        <p:nvPicPr>
          <p:cNvPr id="189" name="Google Shape;189;p27"/>
          <p:cNvPicPr preferRelativeResize="0"/>
          <p:nvPr/>
        </p:nvPicPr>
        <p:blipFill>
          <a:blip r:embed="rId3">
            <a:alphaModFix/>
          </a:blip>
          <a:stretch>
            <a:fillRect/>
          </a:stretch>
        </p:blipFill>
        <p:spPr>
          <a:xfrm>
            <a:off x="607263" y="2001025"/>
            <a:ext cx="7929476" cy="2690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Languages</a:t>
            </a:r>
            <a:endParaRPr/>
          </a:p>
        </p:txBody>
      </p:sp>
      <p:sp>
        <p:nvSpPr>
          <p:cNvPr id="195" name="Google Shape;195;p28"/>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We will be accepting projects in English, Thai, Spanish, French, Arabic, Portuguese and Croatian</a:t>
            </a:r>
            <a:endParaRPr/>
          </a:p>
          <a:p>
            <a:pPr indent="-342900" lvl="0" marL="457200" rtl="0" algn="l">
              <a:spcBef>
                <a:spcPts val="0"/>
              </a:spcBef>
              <a:spcAft>
                <a:spcPts val="0"/>
              </a:spcAft>
              <a:buSzPts val="1800"/>
              <a:buChar char="➢"/>
            </a:pPr>
            <a:r>
              <a:rPr lang="en"/>
              <a:t>If your language is not listed above, please get in contact and we can see whether we can add additional languages (depends on the availability of judges)</a:t>
            </a:r>
            <a:endParaRPr/>
          </a:p>
          <a:p>
            <a:pPr indent="-342900" lvl="0" marL="457200" rtl="0" algn="l">
              <a:spcBef>
                <a:spcPts val="0"/>
              </a:spcBef>
              <a:spcAft>
                <a:spcPts val="0"/>
              </a:spcAft>
              <a:buSzPts val="1800"/>
              <a:buChar char="➢"/>
            </a:pPr>
            <a:r>
              <a:rPr lang="en"/>
              <a:t>Please translate key section titles of reports (methods, intro, title, etc.) into English to help IVSS staff in the triage process. When possible include English translations of entire projects in case there are not enough judges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311700" y="445025"/>
            <a:ext cx="48165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Past IVSS Webinars</a:t>
            </a:r>
            <a:endParaRPr/>
          </a:p>
        </p:txBody>
      </p:sp>
      <p:sp>
        <p:nvSpPr>
          <p:cNvPr id="201" name="Google Shape;201;p29"/>
          <p:cNvSpPr txBox="1"/>
          <p:nvPr>
            <p:ph idx="1" type="body"/>
          </p:nvPr>
        </p:nvSpPr>
        <p:spPr>
          <a:xfrm>
            <a:off x="311700" y="1495950"/>
            <a:ext cx="8520600" cy="30123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u="sng">
                <a:solidFill>
                  <a:schemeClr val="hlink"/>
                </a:solidFill>
                <a:hlinkClick r:id="rId3"/>
              </a:rPr>
              <a:t>GLOBE Data Science Introduction and Q&amp;A</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 sz="1700" u="sng">
                <a:solidFill>
                  <a:schemeClr val="hlink"/>
                </a:solidFill>
                <a:hlinkClick r:id="rId4"/>
              </a:rPr>
              <a:t>Mapping Your GLOBE Data with ESRI ArcGIS</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 sz="1700" u="sng">
                <a:solidFill>
                  <a:schemeClr val="hlink"/>
                </a:solidFill>
                <a:hlinkClick r:id="rId5"/>
              </a:rPr>
              <a:t>How to Create an Effective Scientific Poster</a:t>
            </a:r>
            <a:r>
              <a:rPr lang="en" sz="1700"/>
              <a:t> </a:t>
            </a:r>
            <a:r>
              <a:rPr i="1" lang="en" sz="1500"/>
              <a:t>(Dual Language - English/Spanish)</a:t>
            </a:r>
            <a:endParaRPr i="1" sz="15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 sz="1700" u="sng">
                <a:solidFill>
                  <a:schemeClr val="hlink"/>
                </a:solidFill>
                <a:hlinkClick r:id="rId6"/>
              </a:rPr>
              <a:t>How to Develop a Good Research Question</a:t>
            </a:r>
            <a:r>
              <a:rPr lang="en" sz="1700"/>
              <a:t> </a:t>
            </a:r>
            <a:r>
              <a:rPr i="1" lang="en" sz="1500"/>
              <a:t>(Dual Language - </a:t>
            </a:r>
            <a:r>
              <a:rPr i="1" lang="en" sz="1500"/>
              <a:t>English/ASL)</a:t>
            </a:r>
            <a:endParaRPr i="1" sz="15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 sz="1700" u="sng">
                <a:solidFill>
                  <a:schemeClr val="hlink"/>
                </a:solidFill>
                <a:hlinkClick r:id="rId7"/>
              </a:rPr>
              <a:t>STEM Storytelling From an Apache Point of View</a:t>
            </a:r>
            <a:endParaRPr sz="1700"/>
          </a:p>
        </p:txBody>
      </p:sp>
      <p:pic>
        <p:nvPicPr>
          <p:cNvPr id="202" name="Google Shape;202;p29"/>
          <p:cNvPicPr preferRelativeResize="0"/>
          <p:nvPr/>
        </p:nvPicPr>
        <p:blipFill rotWithShape="1">
          <a:blip r:embed="rId8">
            <a:alphaModFix/>
          </a:blip>
          <a:srcRect b="0" l="12306" r="19054" t="0"/>
          <a:stretch/>
        </p:blipFill>
        <p:spPr>
          <a:xfrm>
            <a:off x="5895375" y="167800"/>
            <a:ext cx="3082772" cy="25263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Common Questions</a:t>
            </a:r>
            <a:endParaRPr/>
          </a:p>
        </p:txBody>
      </p:sp>
      <p:sp>
        <p:nvSpPr>
          <p:cNvPr id="208" name="Google Shape;208;p30"/>
          <p:cNvSpPr txBox="1"/>
          <p:nvPr>
            <p:ph idx="1" type="body"/>
          </p:nvPr>
        </p:nvSpPr>
        <p:spPr>
          <a:xfrm>
            <a:off x="311700" y="1266325"/>
            <a:ext cx="8520600" cy="34563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Who can judge projects?</a:t>
            </a:r>
            <a:endParaRPr/>
          </a:p>
          <a:p>
            <a:pPr indent="-334327" lvl="0" marL="457200" rtl="0" algn="l">
              <a:spcBef>
                <a:spcPts val="0"/>
              </a:spcBef>
              <a:spcAft>
                <a:spcPts val="0"/>
              </a:spcAft>
              <a:buSzPct val="100000"/>
              <a:buChar char="➢"/>
            </a:pPr>
            <a:r>
              <a:rPr b="0" lang="en"/>
              <a:t>We put a minimum of one STEM professional on each project. Other judges can be teachers, graduate students, community members, or alumni.</a:t>
            </a:r>
            <a:endParaRPr b="0"/>
          </a:p>
          <a:p>
            <a:pPr indent="0" lvl="0" marL="0" rtl="0" algn="l">
              <a:spcBef>
                <a:spcPts val="1200"/>
              </a:spcBef>
              <a:spcAft>
                <a:spcPts val="0"/>
              </a:spcAft>
              <a:buNone/>
            </a:pPr>
            <a:r>
              <a:rPr lang="en"/>
              <a:t>Do judges have to be part of the GLOBE International STEM Network (GISN)?</a:t>
            </a:r>
            <a:endParaRPr/>
          </a:p>
          <a:p>
            <a:pPr indent="-334327" lvl="0" marL="457200" rtl="0" algn="l">
              <a:spcBef>
                <a:spcPts val="0"/>
              </a:spcBef>
              <a:spcAft>
                <a:spcPts val="0"/>
              </a:spcAft>
              <a:buSzPct val="100000"/>
              <a:buChar char="➢"/>
            </a:pPr>
            <a:r>
              <a:rPr b="0" lang="en"/>
              <a:t>No! If a scientist or other STEM professional doesn’t have a login for globe.gov, we have a generic “STEM professional” account they can use. However, this is a great way to participate in the GISN for existing members!</a:t>
            </a:r>
            <a:endParaRPr b="0"/>
          </a:p>
          <a:p>
            <a:pPr indent="0" lvl="0" marL="0" rtl="0" algn="l">
              <a:spcBef>
                <a:spcPts val="1200"/>
              </a:spcBef>
              <a:spcAft>
                <a:spcPts val="0"/>
              </a:spcAft>
              <a:buNone/>
            </a:pPr>
            <a:r>
              <a:rPr lang="en"/>
              <a:t>Why aren’t the instructions translated into more languages?</a:t>
            </a:r>
            <a:endParaRPr/>
          </a:p>
          <a:p>
            <a:pPr indent="-334327" lvl="0" marL="457200" rtl="0" algn="l">
              <a:spcBef>
                <a:spcPts val="0"/>
              </a:spcBef>
              <a:spcAft>
                <a:spcPts val="0"/>
              </a:spcAft>
              <a:buSzPct val="100000"/>
              <a:buChar char="➢"/>
            </a:pPr>
            <a:r>
              <a:rPr b="0" lang="en"/>
              <a:t>We need volunteers to translate them! If you are able to translate any of the materials, we can add them to the website. Instructions are currently translated in Spanish and Arabic.</a:t>
            </a:r>
            <a:endParaRPr b="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Common Questions</a:t>
            </a:r>
            <a:endParaRPr/>
          </a:p>
        </p:txBody>
      </p:sp>
      <p:sp>
        <p:nvSpPr>
          <p:cNvPr id="214" name="Google Shape;214;p3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Do I have to pick optional badges to be eligible for the drawing?</a:t>
            </a:r>
            <a:endParaRPr/>
          </a:p>
          <a:p>
            <a:pPr indent="-334327" lvl="0" marL="457200" rtl="0" algn="l">
              <a:spcBef>
                <a:spcPts val="0"/>
              </a:spcBef>
              <a:spcAft>
                <a:spcPts val="0"/>
              </a:spcAft>
              <a:buSzPct val="100000"/>
              <a:buChar char="➢"/>
            </a:pPr>
            <a:r>
              <a:rPr b="0" lang="en"/>
              <a:t>Yes! All students receive the “Student Research” badge. But, students must select at least TWO additional badges to be eligible for the drawing. Also, they should describe how they earned the badge(s) in their report.</a:t>
            </a:r>
            <a:endParaRPr b="0"/>
          </a:p>
          <a:p>
            <a:pPr indent="0" lvl="0" marL="0" rtl="0" algn="l">
              <a:spcBef>
                <a:spcPts val="1200"/>
              </a:spcBef>
              <a:spcAft>
                <a:spcPts val="0"/>
              </a:spcAft>
              <a:buNone/>
            </a:pPr>
            <a:r>
              <a:rPr lang="en"/>
              <a:t>My students have never participated in a science fair or symposium. Can they take part?</a:t>
            </a:r>
            <a:endParaRPr/>
          </a:p>
          <a:p>
            <a:pPr indent="-334327" lvl="0" marL="457200" rtl="0" algn="l">
              <a:spcBef>
                <a:spcPts val="0"/>
              </a:spcBef>
              <a:spcAft>
                <a:spcPts val="0"/>
              </a:spcAft>
              <a:buSzPct val="100000"/>
              <a:buChar char="➢"/>
            </a:pPr>
            <a:r>
              <a:rPr b="0" lang="en"/>
              <a:t>Yes! We have a lot of resources available for new participants. Please join us!</a:t>
            </a:r>
            <a:endParaRPr b="0"/>
          </a:p>
          <a:p>
            <a:pPr indent="0" lvl="0" marL="0" rtl="0" algn="l">
              <a:spcBef>
                <a:spcPts val="1200"/>
              </a:spcBef>
              <a:spcAft>
                <a:spcPts val="0"/>
              </a:spcAft>
              <a:buNone/>
            </a:pPr>
            <a:r>
              <a:rPr lang="en"/>
              <a:t>Can younger kids enter a project?</a:t>
            </a:r>
            <a:endParaRPr/>
          </a:p>
          <a:p>
            <a:pPr indent="-334327" lvl="0" marL="457200" rtl="0" algn="l">
              <a:spcBef>
                <a:spcPts val="0"/>
              </a:spcBef>
              <a:spcAft>
                <a:spcPts val="0"/>
              </a:spcAft>
              <a:buSzPct val="100000"/>
              <a:buChar char="➢"/>
            </a:pPr>
            <a:r>
              <a:rPr b="0" lang="en"/>
              <a:t>Yes! We have grade-specific guidelines for students starting from Kindergarten to undergraduates. We also have a webinar all about K-4 (lower primary or ages 5-8) projects.</a:t>
            </a:r>
            <a:endParaRPr b="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4"/>
          <p:cNvPicPr preferRelativeResize="0"/>
          <p:nvPr/>
        </p:nvPicPr>
        <p:blipFill>
          <a:blip r:embed="rId3">
            <a:alphaModFix/>
          </a:blip>
          <a:stretch>
            <a:fillRect/>
          </a:stretch>
        </p:blipFill>
        <p:spPr>
          <a:xfrm>
            <a:off x="2980077" y="233449"/>
            <a:ext cx="3183824" cy="488275"/>
          </a:xfrm>
          <a:prstGeom prst="rect">
            <a:avLst/>
          </a:prstGeom>
          <a:noFill/>
          <a:ln>
            <a:noFill/>
          </a:ln>
        </p:spPr>
      </p:pic>
      <p:pic>
        <p:nvPicPr>
          <p:cNvPr id="90" name="Google Shape;90;p14"/>
          <p:cNvPicPr preferRelativeResize="0"/>
          <p:nvPr/>
        </p:nvPicPr>
        <p:blipFill>
          <a:blip r:embed="rId4">
            <a:alphaModFix/>
          </a:blip>
          <a:stretch>
            <a:fillRect/>
          </a:stretch>
        </p:blipFill>
        <p:spPr>
          <a:xfrm>
            <a:off x="152400" y="874124"/>
            <a:ext cx="8839199" cy="3683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txBox="1"/>
          <p:nvPr>
            <p:ph type="title"/>
          </p:nvPr>
        </p:nvSpPr>
        <p:spPr>
          <a:xfrm>
            <a:off x="286350" y="435675"/>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4200"/>
              <a:t>2024 IVSS Timeline</a:t>
            </a:r>
            <a:endParaRPr sz="4200"/>
          </a:p>
        </p:txBody>
      </p:sp>
      <p:sp>
        <p:nvSpPr>
          <p:cNvPr id="220" name="Google Shape;220;p32"/>
          <p:cNvSpPr txBox="1"/>
          <p:nvPr>
            <p:ph idx="4294967295" type="body"/>
          </p:nvPr>
        </p:nvSpPr>
        <p:spPr>
          <a:xfrm>
            <a:off x="1033300" y="2085325"/>
            <a:ext cx="8110800" cy="2591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11 October 2023: </a:t>
            </a:r>
            <a:r>
              <a:rPr lang="en">
                <a:solidFill>
                  <a:schemeClr val="lt1"/>
                </a:solidFill>
              </a:rPr>
              <a:t>Informational Webinar</a:t>
            </a:r>
            <a:endParaRPr>
              <a:solidFill>
                <a:schemeClr val="lt1"/>
              </a:solidFill>
            </a:endParaRPr>
          </a:p>
          <a:p>
            <a:pPr indent="0" lvl="0" marL="0" rtl="0" algn="l">
              <a:spcBef>
                <a:spcPts val="1200"/>
              </a:spcBef>
              <a:spcAft>
                <a:spcPts val="0"/>
              </a:spcAft>
              <a:buNone/>
            </a:pPr>
            <a:r>
              <a:rPr lang="en"/>
              <a:t>25 October 2023: </a:t>
            </a:r>
            <a:r>
              <a:rPr lang="en">
                <a:solidFill>
                  <a:schemeClr val="lt1"/>
                </a:solidFill>
              </a:rPr>
              <a:t>IVSS &amp; YCC Protocol Bundles Webinar</a:t>
            </a:r>
            <a:endParaRPr>
              <a:solidFill>
                <a:schemeClr val="lt1"/>
              </a:solidFill>
            </a:endParaRPr>
          </a:p>
          <a:p>
            <a:pPr indent="0" lvl="0" marL="0" rtl="0" algn="l">
              <a:spcBef>
                <a:spcPts val="1200"/>
              </a:spcBef>
              <a:spcAft>
                <a:spcPts val="0"/>
              </a:spcAft>
              <a:buNone/>
            </a:pPr>
            <a:r>
              <a:rPr lang="en"/>
              <a:t>01 January - 06 March 2024: </a:t>
            </a:r>
            <a:r>
              <a:rPr lang="en">
                <a:solidFill>
                  <a:schemeClr val="lt1"/>
                </a:solidFill>
              </a:rPr>
              <a:t>Reports Accepted</a:t>
            </a:r>
            <a:endParaRPr>
              <a:solidFill>
                <a:schemeClr val="lt1"/>
              </a:solidFill>
            </a:endParaRPr>
          </a:p>
          <a:p>
            <a:pPr indent="0" lvl="0" marL="0" rtl="0" algn="l">
              <a:spcBef>
                <a:spcPts val="1200"/>
              </a:spcBef>
              <a:spcAft>
                <a:spcPts val="0"/>
              </a:spcAft>
              <a:buNone/>
            </a:pPr>
            <a:r>
              <a:rPr lang="en"/>
              <a:t>January-February 2024:</a:t>
            </a:r>
            <a:r>
              <a:rPr lang="en">
                <a:solidFill>
                  <a:schemeClr val="lt1"/>
                </a:solidFill>
              </a:rPr>
              <a:t> Judge Recruitment</a:t>
            </a:r>
            <a:endParaRPr>
              <a:solidFill>
                <a:schemeClr val="lt1"/>
              </a:solidFill>
            </a:endParaRPr>
          </a:p>
          <a:p>
            <a:pPr indent="0" lvl="0" marL="0" rtl="0" algn="l">
              <a:spcBef>
                <a:spcPts val="1200"/>
              </a:spcBef>
              <a:spcAft>
                <a:spcPts val="0"/>
              </a:spcAft>
              <a:buNone/>
            </a:pPr>
            <a:r>
              <a:rPr lang="en"/>
              <a:t>20 March 2024: </a:t>
            </a:r>
            <a:r>
              <a:rPr lang="en">
                <a:solidFill>
                  <a:schemeClr val="lt1"/>
                </a:solidFill>
              </a:rPr>
              <a:t>Judging Webinar</a:t>
            </a:r>
            <a:endParaRPr>
              <a:solidFill>
                <a:schemeClr val="lt1"/>
              </a:solidFill>
            </a:endParaRPr>
          </a:p>
          <a:p>
            <a:pPr indent="0" lvl="0" marL="0" rtl="0" algn="l">
              <a:spcBef>
                <a:spcPts val="1200"/>
              </a:spcBef>
              <a:spcAft>
                <a:spcPts val="0"/>
              </a:spcAft>
              <a:buNone/>
            </a:pPr>
            <a:r>
              <a:rPr lang="en"/>
              <a:t>20 March - 03 April 2024: </a:t>
            </a:r>
            <a:r>
              <a:rPr lang="en">
                <a:solidFill>
                  <a:schemeClr val="lt1"/>
                </a:solidFill>
              </a:rPr>
              <a:t>Judging Period</a:t>
            </a:r>
            <a:endParaRPr>
              <a:solidFill>
                <a:schemeClr val="lt1"/>
              </a:solidFill>
            </a:endParaRPr>
          </a:p>
          <a:p>
            <a:pPr indent="0" lvl="0" marL="0" rtl="0" algn="l">
              <a:spcBef>
                <a:spcPts val="1200"/>
              </a:spcBef>
              <a:spcAft>
                <a:spcPts val="1200"/>
              </a:spcAft>
              <a:buNone/>
            </a:pPr>
            <a:r>
              <a:rPr lang="en"/>
              <a:t>22 April 2024: </a:t>
            </a:r>
            <a:r>
              <a:rPr lang="en">
                <a:solidFill>
                  <a:schemeClr val="lt1"/>
                </a:solidFill>
              </a:rPr>
              <a:t>Earth Day Celebration, Feedback to Students and Stipend Drawing</a:t>
            </a:r>
            <a:r>
              <a:rPr lang="en">
                <a:solidFill>
                  <a:schemeClr val="lt1"/>
                </a:solidFill>
              </a:rPr>
              <a:t>    </a:t>
            </a:r>
            <a:endParaRPr>
              <a:solidFill>
                <a:schemeClr val="lt1"/>
              </a:solidFill>
            </a:endParaRPr>
          </a:p>
        </p:txBody>
      </p:sp>
      <p:cxnSp>
        <p:nvCxnSpPr>
          <p:cNvPr id="221" name="Google Shape;221;p32"/>
          <p:cNvCxnSpPr/>
          <p:nvPr/>
        </p:nvCxnSpPr>
        <p:spPr>
          <a:xfrm flipH="1" rot="-5400000">
            <a:off x="338475" y="20905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222" name="Google Shape;222;p32"/>
          <p:cNvCxnSpPr/>
          <p:nvPr/>
        </p:nvCxnSpPr>
        <p:spPr>
          <a:xfrm rot="5400000">
            <a:off x="338475" y="25639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223" name="Google Shape;223;p32"/>
          <p:cNvCxnSpPr/>
          <p:nvPr/>
        </p:nvCxnSpPr>
        <p:spPr>
          <a:xfrm flipH="1" rot="-5400000">
            <a:off x="338475" y="30373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224" name="Google Shape;224;p32"/>
          <p:cNvCxnSpPr/>
          <p:nvPr/>
        </p:nvCxnSpPr>
        <p:spPr>
          <a:xfrm rot="5400000">
            <a:off x="338475" y="35107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225" name="Google Shape;225;p32"/>
          <p:cNvCxnSpPr/>
          <p:nvPr/>
        </p:nvCxnSpPr>
        <p:spPr>
          <a:xfrm flipH="1" rot="-5400000">
            <a:off x="338475" y="3934450"/>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226" name="Google Shape;226;p32"/>
          <p:cNvCxnSpPr/>
          <p:nvPr/>
        </p:nvCxnSpPr>
        <p:spPr>
          <a:xfrm rot="5400000">
            <a:off x="338475" y="436322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txBox="1"/>
          <p:nvPr>
            <p:ph type="title"/>
          </p:nvPr>
        </p:nvSpPr>
        <p:spPr>
          <a:xfrm>
            <a:off x="4225200" y="445025"/>
            <a:ext cx="46071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More Information</a:t>
            </a:r>
            <a:endParaRPr/>
          </a:p>
        </p:txBody>
      </p:sp>
      <p:sp>
        <p:nvSpPr>
          <p:cNvPr id="232" name="Google Shape;232;p33"/>
          <p:cNvSpPr txBox="1"/>
          <p:nvPr>
            <p:ph idx="1" type="body"/>
          </p:nvPr>
        </p:nvSpPr>
        <p:spPr>
          <a:xfrm>
            <a:off x="4225200" y="1152425"/>
            <a:ext cx="4607100" cy="3302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	</a:t>
            </a:r>
            <a:r>
              <a:rPr lang="en" sz="2400" u="sng">
                <a:solidFill>
                  <a:schemeClr val="dk1"/>
                </a:solidFill>
                <a:latin typeface="PT Sans Narrow"/>
                <a:ea typeface="PT Sans Narrow"/>
                <a:cs typeface="PT Sans Narrow"/>
                <a:sym typeface="PT Sans Narrow"/>
                <a:hlinkClick r:id="rId3">
                  <a:extLst>
                    <a:ext uri="{A12FA001-AC4F-418D-AE19-62706E023703}">
                      <ahyp:hlinkClr val="tx"/>
                    </a:ext>
                  </a:extLst>
                </a:hlinkClick>
              </a:rPr>
              <a:t>https://www.globe.gov/news-events/meetings_symposia/virtual-conferences</a:t>
            </a:r>
            <a:r>
              <a:rPr lang="en"/>
              <a:t>	</a:t>
            </a:r>
            <a:endParaRPr/>
          </a:p>
          <a:p>
            <a:pPr indent="0" lvl="0" marL="0" rtl="0" algn="l">
              <a:spcBef>
                <a:spcPts val="1200"/>
              </a:spcBef>
              <a:spcAft>
                <a:spcPts val="0"/>
              </a:spcAft>
              <a:buNone/>
            </a:pPr>
            <a:r>
              <a:t/>
            </a:r>
            <a:endParaRPr/>
          </a:p>
          <a:p>
            <a:pPr indent="0" lvl="0" marL="0" rtl="0" algn="l">
              <a:spcBef>
                <a:spcPts val="0"/>
              </a:spcBef>
              <a:spcAft>
                <a:spcPts val="0"/>
              </a:spcAft>
              <a:buNone/>
            </a:pPr>
            <a:r>
              <a:rPr lang="en"/>
              <a:t>&gt; www.</a:t>
            </a:r>
            <a:r>
              <a:rPr lang="en"/>
              <a:t>GLOBE.gov </a:t>
            </a:r>
            <a:endParaRPr/>
          </a:p>
          <a:p>
            <a:pPr indent="457200" lvl="0" marL="0" rtl="0" algn="l">
              <a:spcBef>
                <a:spcPts val="1200"/>
              </a:spcBef>
              <a:spcAft>
                <a:spcPts val="0"/>
              </a:spcAft>
              <a:buNone/>
            </a:pPr>
            <a:r>
              <a:rPr lang="en"/>
              <a:t>&gt; News &amp; Events  </a:t>
            </a:r>
            <a:endParaRPr/>
          </a:p>
          <a:p>
            <a:pPr indent="457200" lvl="0" marL="457200" rtl="0" algn="l">
              <a:spcBef>
                <a:spcPts val="1200"/>
              </a:spcBef>
              <a:spcAft>
                <a:spcPts val="0"/>
              </a:spcAft>
              <a:buNone/>
            </a:pPr>
            <a:r>
              <a:rPr lang="en"/>
              <a:t>&gt; Meetings &amp; Symposia </a:t>
            </a:r>
            <a:endParaRPr/>
          </a:p>
          <a:p>
            <a:pPr indent="457200" lvl="0" marL="914400" rtl="0" algn="l">
              <a:spcBef>
                <a:spcPts val="1200"/>
              </a:spcBef>
              <a:spcAft>
                <a:spcPts val="0"/>
              </a:spcAft>
              <a:buNone/>
            </a:pPr>
            <a:r>
              <a:rPr lang="en"/>
              <a:t>&gt; Virtual Science Symposia</a:t>
            </a:r>
            <a:endParaRPr/>
          </a:p>
          <a:p>
            <a:pPr indent="0" lvl="0" marL="0" rtl="0" algn="l">
              <a:spcBef>
                <a:spcPts val="1200"/>
              </a:spcBef>
              <a:spcAft>
                <a:spcPts val="0"/>
              </a:spcAft>
              <a:buNone/>
            </a:pPr>
            <a:r>
              <a:t/>
            </a:r>
            <a:endParaRPr/>
          </a:p>
          <a:p>
            <a:pPr indent="0" lvl="0" marL="0" rtl="0" algn="l">
              <a:spcBef>
                <a:spcPts val="0"/>
              </a:spcBef>
              <a:spcAft>
                <a:spcPts val="1200"/>
              </a:spcAft>
              <a:buNone/>
            </a:pPr>
            <a:r>
              <a:rPr lang="en"/>
              <a:t>Email: </a:t>
            </a:r>
            <a:r>
              <a:rPr lang="en" u="sng">
                <a:solidFill>
                  <a:schemeClr val="hlink"/>
                </a:solidFill>
                <a:hlinkClick r:id="rId4"/>
              </a:rPr>
              <a:t>globeivss@ucar.edu</a:t>
            </a:r>
            <a:r>
              <a:rPr lang="en"/>
              <a:t> </a:t>
            </a:r>
            <a:endParaRPr/>
          </a:p>
        </p:txBody>
      </p:sp>
      <p:pic>
        <p:nvPicPr>
          <p:cNvPr id="233" name="Google Shape;233;p33"/>
          <p:cNvPicPr preferRelativeResize="0"/>
          <p:nvPr/>
        </p:nvPicPr>
        <p:blipFill rotWithShape="1">
          <a:blip r:embed="rId5">
            <a:alphaModFix/>
          </a:blip>
          <a:srcRect b="4539" l="0" r="0" t="5216"/>
          <a:stretch/>
        </p:blipFill>
        <p:spPr>
          <a:xfrm>
            <a:off x="205975" y="581700"/>
            <a:ext cx="3920225" cy="1990051"/>
          </a:xfrm>
          <a:prstGeom prst="rect">
            <a:avLst/>
          </a:prstGeom>
          <a:noFill/>
          <a:ln>
            <a:noFill/>
          </a:ln>
        </p:spPr>
      </p:pic>
      <p:pic>
        <p:nvPicPr>
          <p:cNvPr id="234" name="Google Shape;234;p33"/>
          <p:cNvPicPr preferRelativeResize="0"/>
          <p:nvPr/>
        </p:nvPicPr>
        <p:blipFill rotWithShape="1">
          <a:blip r:embed="rId6">
            <a:alphaModFix/>
          </a:blip>
          <a:srcRect b="0" l="0" r="0" t="13344"/>
          <a:stretch/>
        </p:blipFill>
        <p:spPr>
          <a:xfrm>
            <a:off x="205975" y="2571750"/>
            <a:ext cx="3920225" cy="19109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4"/>
          <p:cNvSpPr txBox="1"/>
          <p:nvPr>
            <p:ph idx="1" type="body"/>
          </p:nvPr>
        </p:nvSpPr>
        <p:spPr>
          <a:xfrm>
            <a:off x="1654350" y="765175"/>
            <a:ext cx="5835300" cy="13209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1018"/>
              <a:buNone/>
            </a:pPr>
            <a:r>
              <a:rPr b="1" lang="en" sz="4180"/>
              <a:t>Get in touch with us:</a:t>
            </a:r>
            <a:endParaRPr b="1" sz="4180"/>
          </a:p>
          <a:p>
            <a:pPr indent="0" lvl="0" marL="0" rtl="0" algn="ctr">
              <a:lnSpc>
                <a:spcPct val="95000"/>
              </a:lnSpc>
              <a:spcBef>
                <a:spcPts val="0"/>
              </a:spcBef>
              <a:spcAft>
                <a:spcPts val="1200"/>
              </a:spcAft>
              <a:buSzPts val="1018"/>
              <a:buNone/>
            </a:pPr>
            <a:r>
              <a:rPr lang="en" sz="4180" u="sng">
                <a:solidFill>
                  <a:schemeClr val="hlink"/>
                </a:solidFill>
                <a:hlinkClick r:id="rId3"/>
              </a:rPr>
              <a:t>globeivss@ucar.edu</a:t>
            </a:r>
            <a:endParaRPr sz="4180"/>
          </a:p>
        </p:txBody>
      </p:sp>
      <p:pic>
        <p:nvPicPr>
          <p:cNvPr id="240" name="Google Shape;240;p34"/>
          <p:cNvPicPr preferRelativeResize="0"/>
          <p:nvPr/>
        </p:nvPicPr>
        <p:blipFill>
          <a:blip r:embed="rId4">
            <a:alphaModFix/>
          </a:blip>
          <a:stretch>
            <a:fillRect/>
          </a:stretch>
        </p:blipFill>
        <p:spPr>
          <a:xfrm>
            <a:off x="2980077" y="233449"/>
            <a:ext cx="3183824" cy="488275"/>
          </a:xfrm>
          <a:prstGeom prst="rect">
            <a:avLst/>
          </a:prstGeom>
          <a:noFill/>
          <a:ln>
            <a:noFill/>
          </a:ln>
        </p:spPr>
      </p:pic>
      <p:pic>
        <p:nvPicPr>
          <p:cNvPr id="241" name="Google Shape;241;p34"/>
          <p:cNvPicPr preferRelativeResize="0"/>
          <p:nvPr/>
        </p:nvPicPr>
        <p:blipFill>
          <a:blip r:embed="rId5">
            <a:alphaModFix/>
          </a:blip>
          <a:stretch>
            <a:fillRect/>
          </a:stretch>
        </p:blipFill>
        <p:spPr>
          <a:xfrm>
            <a:off x="3356625" y="2129525"/>
            <a:ext cx="2584600" cy="2584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5"/>
          <p:cNvSpPr txBox="1"/>
          <p:nvPr>
            <p:ph type="title"/>
          </p:nvPr>
        </p:nvSpPr>
        <p:spPr>
          <a:xfrm>
            <a:off x="772200" y="4381750"/>
            <a:ext cx="7599600" cy="507300"/>
          </a:xfrm>
          <a:prstGeom prst="rect">
            <a:avLst/>
          </a:prstGeom>
          <a:effectLst>
            <a:outerShdw blurRad="28575"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4000"/>
              <a:t>Thank you! Questions?</a:t>
            </a:r>
            <a:endParaRPr sz="4000"/>
          </a:p>
        </p:txBody>
      </p:sp>
      <p:pic>
        <p:nvPicPr>
          <p:cNvPr id="247" name="Google Shape;247;p35"/>
          <p:cNvPicPr preferRelativeResize="0"/>
          <p:nvPr/>
        </p:nvPicPr>
        <p:blipFill>
          <a:blip r:embed="rId3">
            <a:alphaModFix/>
          </a:blip>
          <a:stretch>
            <a:fillRect/>
          </a:stretch>
        </p:blipFill>
        <p:spPr>
          <a:xfrm>
            <a:off x="0" y="37300"/>
            <a:ext cx="2971377" cy="3961841"/>
          </a:xfrm>
          <a:prstGeom prst="rect">
            <a:avLst/>
          </a:prstGeom>
          <a:noFill/>
          <a:ln>
            <a:noFill/>
          </a:ln>
        </p:spPr>
      </p:pic>
      <p:pic>
        <p:nvPicPr>
          <p:cNvPr id="248" name="Google Shape;248;p35"/>
          <p:cNvPicPr preferRelativeResize="0"/>
          <p:nvPr/>
        </p:nvPicPr>
        <p:blipFill>
          <a:blip r:embed="rId4">
            <a:alphaModFix/>
          </a:blip>
          <a:stretch>
            <a:fillRect/>
          </a:stretch>
        </p:blipFill>
        <p:spPr>
          <a:xfrm>
            <a:off x="3067950" y="37313"/>
            <a:ext cx="2971377" cy="3961825"/>
          </a:xfrm>
          <a:prstGeom prst="rect">
            <a:avLst/>
          </a:prstGeom>
          <a:noFill/>
          <a:ln>
            <a:noFill/>
          </a:ln>
        </p:spPr>
      </p:pic>
      <p:pic>
        <p:nvPicPr>
          <p:cNvPr id="249" name="Google Shape;249;p35"/>
          <p:cNvPicPr preferRelativeResize="0"/>
          <p:nvPr/>
        </p:nvPicPr>
        <p:blipFill>
          <a:blip r:embed="rId5">
            <a:alphaModFix/>
          </a:blip>
          <a:stretch>
            <a:fillRect/>
          </a:stretch>
        </p:blipFill>
        <p:spPr>
          <a:xfrm>
            <a:off x="6135900" y="37325"/>
            <a:ext cx="2971377" cy="3961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ph idx="1" type="body"/>
          </p:nvPr>
        </p:nvSpPr>
        <p:spPr>
          <a:xfrm>
            <a:off x="311700" y="2089550"/>
            <a:ext cx="8520600" cy="2479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Online symposium for students to share and discuss GLOBE research with other students, STEM professionals, GLOBE community</a:t>
            </a:r>
            <a:endParaRPr sz="2000"/>
          </a:p>
          <a:p>
            <a:pPr indent="0" lvl="0" marL="0" rtl="0" algn="l">
              <a:spcBef>
                <a:spcPts val="0"/>
              </a:spcBef>
              <a:spcAft>
                <a:spcPts val="0"/>
              </a:spcAft>
              <a:buNone/>
            </a:pPr>
            <a:r>
              <a:t/>
            </a:r>
            <a:endParaRPr sz="2000"/>
          </a:p>
          <a:p>
            <a:pPr indent="-355600" lvl="0" marL="457200" rtl="0" algn="l">
              <a:spcBef>
                <a:spcPts val="0"/>
              </a:spcBef>
              <a:spcAft>
                <a:spcPts val="0"/>
              </a:spcAft>
              <a:buSzPts val="2000"/>
              <a:buChar char="➢"/>
            </a:pPr>
            <a:r>
              <a:rPr lang="en" sz="2000"/>
              <a:t>Open to </a:t>
            </a:r>
            <a:r>
              <a:rPr b="1" lang="en" sz="2000"/>
              <a:t>all</a:t>
            </a:r>
            <a:r>
              <a:rPr lang="en" sz="2000"/>
              <a:t> GLOBE students grades K-16</a:t>
            </a:r>
            <a:endParaRPr sz="2000"/>
          </a:p>
          <a:p>
            <a:pPr indent="-330200" lvl="1" marL="914400" rtl="0" algn="l">
              <a:spcBef>
                <a:spcPts val="0"/>
              </a:spcBef>
              <a:spcAft>
                <a:spcPts val="0"/>
              </a:spcAft>
              <a:buSzPts val="1600"/>
              <a:buChar char="○"/>
            </a:pPr>
            <a:r>
              <a:rPr b="1" lang="en" sz="1600"/>
              <a:t>Rubrics by grade level</a:t>
            </a:r>
            <a:endParaRPr b="1" sz="1600"/>
          </a:p>
        </p:txBody>
      </p:sp>
      <p:pic>
        <p:nvPicPr>
          <p:cNvPr id="96" name="Google Shape;96;p15"/>
          <p:cNvPicPr preferRelativeResize="0"/>
          <p:nvPr/>
        </p:nvPicPr>
        <p:blipFill>
          <a:blip r:embed="rId3">
            <a:alphaModFix/>
          </a:blip>
          <a:stretch>
            <a:fillRect/>
          </a:stretch>
        </p:blipFill>
        <p:spPr>
          <a:xfrm>
            <a:off x="574050" y="160650"/>
            <a:ext cx="8159176" cy="18804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311700" y="445025"/>
            <a:ext cx="20151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IVSS</a:t>
            </a:r>
            <a:r>
              <a:rPr lang="en"/>
              <a:t> Student Research Reports</a:t>
            </a:r>
            <a:endParaRPr/>
          </a:p>
          <a:p>
            <a:pPr indent="0" lvl="0" marL="0" rtl="0" algn="l">
              <a:spcBef>
                <a:spcPts val="0"/>
              </a:spcBef>
              <a:spcAft>
                <a:spcPts val="0"/>
              </a:spcAft>
              <a:buNone/>
            </a:pPr>
            <a:r>
              <a:rPr lang="en"/>
              <a:t>History</a:t>
            </a:r>
            <a:endParaRPr/>
          </a:p>
        </p:txBody>
      </p:sp>
      <p:sp>
        <p:nvSpPr>
          <p:cNvPr id="102" name="Google Shape;102;p16"/>
          <p:cNvSpPr txBox="1"/>
          <p:nvPr/>
        </p:nvSpPr>
        <p:spPr>
          <a:xfrm>
            <a:off x="285000" y="3692100"/>
            <a:ext cx="8574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2"/>
                </a:solidFill>
                <a:latin typeface="Open Sans"/>
                <a:ea typeface="Open Sans"/>
                <a:cs typeface="Open Sans"/>
                <a:sym typeface="Open Sans"/>
              </a:rPr>
              <a:t>Triage Process: </a:t>
            </a:r>
            <a:endParaRPr b="1" sz="1300">
              <a:solidFill>
                <a:schemeClr val="dk2"/>
              </a:solidFill>
              <a:latin typeface="Open Sans"/>
              <a:ea typeface="Open Sans"/>
              <a:cs typeface="Open Sans"/>
              <a:sym typeface="Open Sans"/>
            </a:endParaRPr>
          </a:p>
          <a:p>
            <a:pPr indent="0" lvl="0" marL="0" rtl="0" algn="l">
              <a:spcBef>
                <a:spcPts val="0"/>
              </a:spcBef>
              <a:spcAft>
                <a:spcPts val="0"/>
              </a:spcAft>
              <a:buNone/>
            </a:pPr>
            <a:r>
              <a:rPr lang="en" sz="1300">
                <a:solidFill>
                  <a:schemeClr val="dk2"/>
                </a:solidFill>
                <a:latin typeface="Open Sans"/>
                <a:ea typeface="Open Sans"/>
                <a:cs typeface="Open Sans"/>
                <a:sym typeface="Open Sans"/>
              </a:rPr>
              <a:t>GIO evaluated projects to make sure they were not missing any required elements before sending to judges.</a:t>
            </a:r>
            <a:endParaRPr sz="1300">
              <a:solidFill>
                <a:schemeClr val="dk2"/>
              </a:solidFill>
              <a:latin typeface="Open Sans"/>
              <a:ea typeface="Open Sans"/>
              <a:cs typeface="Open Sans"/>
              <a:sym typeface="Open Sans"/>
            </a:endParaRPr>
          </a:p>
        </p:txBody>
      </p:sp>
      <p:sp>
        <p:nvSpPr>
          <p:cNvPr id="103" name="Google Shape;103;p16"/>
          <p:cNvSpPr txBox="1"/>
          <p:nvPr/>
        </p:nvSpPr>
        <p:spPr>
          <a:xfrm>
            <a:off x="2586888" y="0"/>
            <a:ext cx="2387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200">
              <a:solidFill>
                <a:schemeClr val="dk2"/>
              </a:solidFill>
              <a:latin typeface="Open Sans"/>
              <a:ea typeface="Open Sans"/>
              <a:cs typeface="Open Sans"/>
              <a:sym typeface="Open Sans"/>
            </a:endParaRPr>
          </a:p>
        </p:txBody>
      </p:sp>
      <p:sp>
        <p:nvSpPr>
          <p:cNvPr id="104" name="Google Shape;104;p16"/>
          <p:cNvSpPr txBox="1"/>
          <p:nvPr/>
        </p:nvSpPr>
        <p:spPr>
          <a:xfrm>
            <a:off x="5887900" y="0"/>
            <a:ext cx="2294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chemeClr val="dk2"/>
              </a:solidFill>
              <a:latin typeface="Open Sans"/>
              <a:ea typeface="Open Sans"/>
              <a:cs typeface="Open Sans"/>
              <a:sym typeface="Open Sans"/>
            </a:endParaRPr>
          </a:p>
        </p:txBody>
      </p:sp>
      <p:pic>
        <p:nvPicPr>
          <p:cNvPr id="105" name="Google Shape;105;p16"/>
          <p:cNvPicPr preferRelativeResize="0"/>
          <p:nvPr/>
        </p:nvPicPr>
        <p:blipFill>
          <a:blip r:embed="rId3">
            <a:alphaModFix/>
          </a:blip>
          <a:stretch>
            <a:fillRect/>
          </a:stretch>
        </p:blipFill>
        <p:spPr>
          <a:xfrm>
            <a:off x="1895950" y="507225"/>
            <a:ext cx="7248050" cy="3046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7"/>
          <p:cNvSpPr txBox="1"/>
          <p:nvPr>
            <p:ph type="title"/>
          </p:nvPr>
        </p:nvSpPr>
        <p:spPr>
          <a:xfrm>
            <a:off x="311700" y="186950"/>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IVSS Volunteer </a:t>
            </a:r>
            <a:r>
              <a:rPr lang="en"/>
              <a:t>Judge</a:t>
            </a:r>
            <a:r>
              <a:rPr lang="en"/>
              <a:t>s</a:t>
            </a:r>
            <a:endParaRPr/>
          </a:p>
        </p:txBody>
      </p:sp>
      <p:sp>
        <p:nvSpPr>
          <p:cNvPr id="111" name="Google Shape;111;p17"/>
          <p:cNvSpPr txBox="1"/>
          <p:nvPr>
            <p:ph idx="1" type="body"/>
          </p:nvPr>
        </p:nvSpPr>
        <p:spPr>
          <a:xfrm>
            <a:off x="5768675" y="2343950"/>
            <a:ext cx="3291900" cy="2847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Scientists, </a:t>
            </a:r>
            <a:r>
              <a:rPr lang="en" sz="1700"/>
              <a:t>teachers</a:t>
            </a:r>
            <a:r>
              <a:rPr lang="en" sz="1700"/>
              <a:t>, and community members from all over the world volunteer their time to judge students’ research projects. </a:t>
            </a:r>
            <a:endParaRPr sz="1700"/>
          </a:p>
          <a:p>
            <a:pPr indent="0" lvl="0" marL="0" rtl="0" algn="l">
              <a:spcBef>
                <a:spcPts val="1200"/>
              </a:spcBef>
              <a:spcAft>
                <a:spcPts val="1200"/>
              </a:spcAft>
              <a:buNone/>
            </a:pPr>
            <a:r>
              <a:rPr lang="en" sz="1700"/>
              <a:t>Thank you to our </a:t>
            </a:r>
            <a:r>
              <a:rPr lang="en" sz="1700"/>
              <a:t>previous Judges!</a:t>
            </a:r>
            <a:endParaRPr sz="1700">
              <a:highlight>
                <a:srgbClr val="FFFF00"/>
              </a:highlight>
            </a:endParaRPr>
          </a:p>
        </p:txBody>
      </p:sp>
      <p:pic>
        <p:nvPicPr>
          <p:cNvPr id="112" name="Google Shape;112;p17"/>
          <p:cNvPicPr preferRelativeResize="0"/>
          <p:nvPr/>
        </p:nvPicPr>
        <p:blipFill rotWithShape="1">
          <a:blip r:embed="rId3">
            <a:alphaModFix/>
          </a:blip>
          <a:srcRect b="8309" l="15542" r="13323" t="7670"/>
          <a:stretch/>
        </p:blipFill>
        <p:spPr>
          <a:xfrm>
            <a:off x="5768675" y="38553"/>
            <a:ext cx="3335849" cy="2216399"/>
          </a:xfrm>
          <a:prstGeom prst="rect">
            <a:avLst/>
          </a:prstGeom>
          <a:noFill/>
          <a:ln>
            <a:noFill/>
          </a:ln>
        </p:spPr>
      </p:pic>
      <p:pic>
        <p:nvPicPr>
          <p:cNvPr id="113" name="Google Shape;113;p17"/>
          <p:cNvPicPr preferRelativeResize="0"/>
          <p:nvPr/>
        </p:nvPicPr>
        <p:blipFill>
          <a:blip r:embed="rId4">
            <a:alphaModFix/>
          </a:blip>
          <a:stretch>
            <a:fillRect/>
          </a:stretch>
        </p:blipFill>
        <p:spPr>
          <a:xfrm>
            <a:off x="152400" y="1046750"/>
            <a:ext cx="5463875" cy="28759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286350" y="435675"/>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4200"/>
              <a:t>2024 IVSS Timeline</a:t>
            </a:r>
            <a:endParaRPr sz="4200"/>
          </a:p>
        </p:txBody>
      </p:sp>
      <p:sp>
        <p:nvSpPr>
          <p:cNvPr id="119" name="Google Shape;119;p18"/>
          <p:cNvSpPr txBox="1"/>
          <p:nvPr>
            <p:ph idx="4294967295" type="body"/>
          </p:nvPr>
        </p:nvSpPr>
        <p:spPr>
          <a:xfrm>
            <a:off x="1033300" y="2085325"/>
            <a:ext cx="8110800" cy="2591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11 October 2023: </a:t>
            </a:r>
            <a:r>
              <a:rPr lang="en">
                <a:solidFill>
                  <a:schemeClr val="lt1"/>
                </a:solidFill>
              </a:rPr>
              <a:t>Informational Webinar</a:t>
            </a:r>
            <a:endParaRPr>
              <a:solidFill>
                <a:schemeClr val="lt1"/>
              </a:solidFill>
            </a:endParaRPr>
          </a:p>
          <a:p>
            <a:pPr indent="0" lvl="0" marL="0" rtl="0" algn="l">
              <a:spcBef>
                <a:spcPts val="1200"/>
              </a:spcBef>
              <a:spcAft>
                <a:spcPts val="0"/>
              </a:spcAft>
              <a:buNone/>
            </a:pPr>
            <a:r>
              <a:rPr lang="en"/>
              <a:t>25 October 2023: </a:t>
            </a:r>
            <a:r>
              <a:rPr lang="en">
                <a:solidFill>
                  <a:schemeClr val="lt1"/>
                </a:solidFill>
              </a:rPr>
              <a:t>IVSS &amp; YCC Protocol Bundles Webinar</a:t>
            </a:r>
            <a:endParaRPr>
              <a:solidFill>
                <a:schemeClr val="lt1"/>
              </a:solidFill>
            </a:endParaRPr>
          </a:p>
          <a:p>
            <a:pPr indent="0" lvl="0" marL="0" rtl="0" algn="l">
              <a:spcBef>
                <a:spcPts val="1200"/>
              </a:spcBef>
              <a:spcAft>
                <a:spcPts val="0"/>
              </a:spcAft>
              <a:buNone/>
            </a:pPr>
            <a:r>
              <a:rPr lang="en"/>
              <a:t>01</a:t>
            </a:r>
            <a:r>
              <a:rPr lang="en"/>
              <a:t> January - 06 March 2024: </a:t>
            </a:r>
            <a:r>
              <a:rPr lang="en">
                <a:solidFill>
                  <a:schemeClr val="lt1"/>
                </a:solidFill>
              </a:rPr>
              <a:t>Reports Accepted</a:t>
            </a:r>
            <a:endParaRPr>
              <a:solidFill>
                <a:schemeClr val="lt1"/>
              </a:solidFill>
            </a:endParaRPr>
          </a:p>
          <a:p>
            <a:pPr indent="0" lvl="0" marL="0" rtl="0" algn="l">
              <a:spcBef>
                <a:spcPts val="1200"/>
              </a:spcBef>
              <a:spcAft>
                <a:spcPts val="0"/>
              </a:spcAft>
              <a:buNone/>
            </a:pPr>
            <a:r>
              <a:rPr lang="en"/>
              <a:t>January-February 2024:</a:t>
            </a:r>
            <a:r>
              <a:rPr lang="en">
                <a:solidFill>
                  <a:schemeClr val="lt1"/>
                </a:solidFill>
              </a:rPr>
              <a:t> Judge Recruitment</a:t>
            </a:r>
            <a:endParaRPr>
              <a:solidFill>
                <a:schemeClr val="lt1"/>
              </a:solidFill>
            </a:endParaRPr>
          </a:p>
          <a:p>
            <a:pPr indent="0" lvl="0" marL="0" rtl="0" algn="l">
              <a:spcBef>
                <a:spcPts val="1200"/>
              </a:spcBef>
              <a:spcAft>
                <a:spcPts val="0"/>
              </a:spcAft>
              <a:buNone/>
            </a:pPr>
            <a:r>
              <a:rPr lang="en"/>
              <a:t>20 March 2024: </a:t>
            </a:r>
            <a:r>
              <a:rPr lang="en">
                <a:solidFill>
                  <a:schemeClr val="lt1"/>
                </a:solidFill>
              </a:rPr>
              <a:t>Judging Webinar</a:t>
            </a:r>
            <a:endParaRPr>
              <a:solidFill>
                <a:schemeClr val="lt1"/>
              </a:solidFill>
            </a:endParaRPr>
          </a:p>
          <a:p>
            <a:pPr indent="0" lvl="0" marL="0" rtl="0" algn="l">
              <a:spcBef>
                <a:spcPts val="1200"/>
              </a:spcBef>
              <a:spcAft>
                <a:spcPts val="0"/>
              </a:spcAft>
              <a:buNone/>
            </a:pPr>
            <a:r>
              <a:rPr lang="en"/>
              <a:t>20 March - 03 April 2024: </a:t>
            </a:r>
            <a:r>
              <a:rPr lang="en">
                <a:solidFill>
                  <a:schemeClr val="lt1"/>
                </a:solidFill>
              </a:rPr>
              <a:t>Judging Period</a:t>
            </a:r>
            <a:endParaRPr>
              <a:solidFill>
                <a:schemeClr val="lt1"/>
              </a:solidFill>
            </a:endParaRPr>
          </a:p>
          <a:p>
            <a:pPr indent="0" lvl="0" marL="0" rtl="0" algn="l">
              <a:spcBef>
                <a:spcPts val="1200"/>
              </a:spcBef>
              <a:spcAft>
                <a:spcPts val="1200"/>
              </a:spcAft>
              <a:buNone/>
            </a:pPr>
            <a:r>
              <a:rPr lang="en"/>
              <a:t>22 April 2024: </a:t>
            </a:r>
            <a:r>
              <a:rPr lang="en">
                <a:solidFill>
                  <a:schemeClr val="lt1"/>
                </a:solidFill>
              </a:rPr>
              <a:t>Earth Day Celebration, Feedback to Students and Stipend Drawing</a:t>
            </a:r>
            <a:r>
              <a:rPr lang="en">
                <a:solidFill>
                  <a:schemeClr val="lt1"/>
                </a:solidFill>
              </a:rPr>
              <a:t>    </a:t>
            </a:r>
            <a:endParaRPr>
              <a:solidFill>
                <a:schemeClr val="lt1"/>
              </a:solidFill>
            </a:endParaRPr>
          </a:p>
        </p:txBody>
      </p:sp>
      <p:cxnSp>
        <p:nvCxnSpPr>
          <p:cNvPr id="120" name="Google Shape;120;p18"/>
          <p:cNvCxnSpPr/>
          <p:nvPr/>
        </p:nvCxnSpPr>
        <p:spPr>
          <a:xfrm flipH="1" rot="-5400000">
            <a:off x="338475" y="20905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121" name="Google Shape;121;p18"/>
          <p:cNvCxnSpPr/>
          <p:nvPr/>
        </p:nvCxnSpPr>
        <p:spPr>
          <a:xfrm rot="5400000">
            <a:off x="338475" y="25639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122" name="Google Shape;122;p18"/>
          <p:cNvCxnSpPr/>
          <p:nvPr/>
        </p:nvCxnSpPr>
        <p:spPr>
          <a:xfrm flipH="1" rot="-5400000">
            <a:off x="338475" y="30373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123" name="Google Shape;123;p18"/>
          <p:cNvCxnSpPr/>
          <p:nvPr/>
        </p:nvCxnSpPr>
        <p:spPr>
          <a:xfrm rot="5400000">
            <a:off x="338475" y="351077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124" name="Google Shape;124;p18"/>
          <p:cNvCxnSpPr/>
          <p:nvPr/>
        </p:nvCxnSpPr>
        <p:spPr>
          <a:xfrm flipH="1" rot="-5400000">
            <a:off x="338475" y="3934450"/>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125" name="Google Shape;125;p18"/>
          <p:cNvCxnSpPr/>
          <p:nvPr/>
        </p:nvCxnSpPr>
        <p:spPr>
          <a:xfrm rot="5400000">
            <a:off x="338475" y="4363225"/>
            <a:ext cx="473400" cy="462900"/>
          </a:xfrm>
          <a:prstGeom prst="bentConnector3">
            <a:avLst>
              <a:gd fmla="val 50000" name="adj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Project Requirements</a:t>
            </a:r>
            <a:endParaRPr/>
          </a:p>
        </p:txBody>
      </p:sp>
      <p:sp>
        <p:nvSpPr>
          <p:cNvPr id="131" name="Google Shape;131;p1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This is what you will need in order to be considered in the IVSS judging process.</a:t>
            </a:r>
            <a:endParaRPr/>
          </a:p>
        </p:txBody>
      </p:sp>
      <p:sp>
        <p:nvSpPr>
          <p:cNvPr id="132" name="Google Shape;132;p1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Abstract/Summary</a:t>
            </a:r>
            <a:endParaRPr/>
          </a:p>
          <a:p>
            <a:pPr indent="-342900" lvl="0" marL="457200" rtl="0" algn="l">
              <a:spcBef>
                <a:spcPts val="0"/>
              </a:spcBef>
              <a:spcAft>
                <a:spcPts val="0"/>
              </a:spcAft>
              <a:buSzPts val="1800"/>
              <a:buChar char="➢"/>
            </a:pPr>
            <a:r>
              <a:rPr lang="en"/>
              <a:t>Research Report</a:t>
            </a:r>
            <a:endParaRPr/>
          </a:p>
          <a:p>
            <a:pPr indent="-342900" lvl="0" marL="457200" rtl="0" algn="l">
              <a:spcBef>
                <a:spcPts val="0"/>
              </a:spcBef>
              <a:spcAft>
                <a:spcPts val="0"/>
              </a:spcAft>
              <a:buSzPts val="1800"/>
              <a:buChar char="➢"/>
            </a:pPr>
            <a:r>
              <a:rPr lang="en"/>
              <a:t>Explanation</a:t>
            </a:r>
            <a:r>
              <a:rPr lang="en"/>
              <a:t> for Each Badge </a:t>
            </a:r>
            <a:endParaRPr/>
          </a:p>
          <a:p>
            <a:pPr indent="-342900" lvl="0" marL="457200" rtl="0" algn="l">
              <a:spcBef>
                <a:spcPts val="0"/>
              </a:spcBef>
              <a:spcAft>
                <a:spcPts val="0"/>
              </a:spcAft>
              <a:buSzPts val="1800"/>
              <a:buChar char="➢"/>
            </a:pPr>
            <a:r>
              <a:rPr lang="en"/>
              <a:t>Presentation*</a:t>
            </a:r>
            <a:endParaRPr/>
          </a:p>
          <a:p>
            <a:pPr indent="-342900" lvl="0" marL="457200" rtl="0" algn="l">
              <a:spcBef>
                <a:spcPts val="0"/>
              </a:spcBef>
              <a:spcAft>
                <a:spcPts val="0"/>
              </a:spcAft>
              <a:buSzPts val="1800"/>
              <a:buChar char="➢"/>
            </a:pPr>
            <a:r>
              <a:rPr lang="en"/>
              <a:t>Photo Releases</a:t>
            </a:r>
            <a:endParaRPr/>
          </a:p>
          <a:p>
            <a:pPr indent="-317500" lvl="1" marL="914400" rtl="0" algn="l">
              <a:spcBef>
                <a:spcPts val="0"/>
              </a:spcBef>
              <a:spcAft>
                <a:spcPts val="0"/>
              </a:spcAft>
              <a:buSzPts val="1400"/>
              <a:buChar char="○"/>
            </a:pPr>
            <a:r>
              <a:rPr lang="en"/>
              <a:t>www.globe.gov/support/media/media-release</a:t>
            </a:r>
            <a:endParaRPr/>
          </a:p>
          <a:p>
            <a:pPr indent="0" lvl="0" marL="0" rtl="0" algn="l">
              <a:spcBef>
                <a:spcPts val="0"/>
              </a:spcBef>
              <a:spcAft>
                <a:spcPts val="0"/>
              </a:spcAft>
              <a:buNone/>
            </a:pPr>
            <a:r>
              <a:t/>
            </a:r>
            <a:endParaRPr/>
          </a:p>
          <a:p>
            <a:pPr indent="0" lvl="0" marL="0" rtl="0" algn="l">
              <a:spcBef>
                <a:spcPts val="0"/>
              </a:spcBef>
              <a:spcAft>
                <a:spcPts val="1200"/>
              </a:spcAft>
              <a:buNone/>
            </a:pPr>
            <a:r>
              <a:rPr b="0" i="1" lang="en" sz="1200"/>
              <a:t>*explained more on next slide</a:t>
            </a:r>
            <a:endParaRPr b="0" i="1"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0"/>
          <p:cNvPicPr preferRelativeResize="0"/>
          <p:nvPr/>
        </p:nvPicPr>
        <p:blipFill rotWithShape="1">
          <a:blip r:embed="rId3">
            <a:alphaModFix/>
          </a:blip>
          <a:srcRect b="0" l="12861" r="0" t="0"/>
          <a:stretch/>
        </p:blipFill>
        <p:spPr>
          <a:xfrm>
            <a:off x="3616025" y="0"/>
            <a:ext cx="5527977" cy="4757848"/>
          </a:xfrm>
          <a:prstGeom prst="rect">
            <a:avLst/>
          </a:prstGeom>
          <a:noFill/>
          <a:ln>
            <a:noFill/>
          </a:ln>
        </p:spPr>
      </p:pic>
      <p:sp>
        <p:nvSpPr>
          <p:cNvPr id="138" name="Google Shape;138;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800"/>
              <a:t>Presentation Details</a:t>
            </a:r>
            <a:endParaRPr sz="2800"/>
          </a:p>
        </p:txBody>
      </p:sp>
      <p:sp>
        <p:nvSpPr>
          <p:cNvPr id="139" name="Google Shape;139;p20"/>
          <p:cNvSpPr txBox="1"/>
          <p:nvPr>
            <p:ph idx="1" type="body"/>
          </p:nvPr>
        </p:nvSpPr>
        <p:spPr>
          <a:xfrm>
            <a:off x="311700" y="1389600"/>
            <a:ext cx="27432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It’s important to communicate your science!</a:t>
            </a:r>
            <a:endParaRPr sz="1900"/>
          </a:p>
          <a:p>
            <a:pPr indent="-349250" lvl="0" marL="457200" rtl="0" algn="l">
              <a:spcBef>
                <a:spcPts val="1200"/>
              </a:spcBef>
              <a:spcAft>
                <a:spcPts val="0"/>
              </a:spcAft>
              <a:buSzPts val="1900"/>
              <a:buChar char="➢"/>
            </a:pPr>
            <a:r>
              <a:rPr lang="en" sz="1900"/>
              <a:t>Poster</a:t>
            </a:r>
            <a:endParaRPr sz="1900"/>
          </a:p>
          <a:p>
            <a:pPr indent="-349250" lvl="0" marL="457200" rtl="0" algn="l">
              <a:spcBef>
                <a:spcPts val="0"/>
              </a:spcBef>
              <a:spcAft>
                <a:spcPts val="0"/>
              </a:spcAft>
              <a:buSzPts val="1900"/>
              <a:buChar char="➢"/>
            </a:pPr>
            <a:r>
              <a:rPr lang="en" sz="1900"/>
              <a:t>Narrated Presentation</a:t>
            </a:r>
            <a:endParaRPr sz="1900"/>
          </a:p>
          <a:p>
            <a:pPr indent="-349250" lvl="0" marL="457200" rtl="0" algn="l">
              <a:spcBef>
                <a:spcPts val="0"/>
              </a:spcBef>
              <a:spcAft>
                <a:spcPts val="0"/>
              </a:spcAft>
              <a:buSzPts val="1900"/>
              <a:buChar char="➢"/>
            </a:pPr>
            <a:r>
              <a:rPr lang="en" sz="1900"/>
              <a:t>Video Link</a:t>
            </a:r>
            <a:endParaRPr sz="1900"/>
          </a:p>
          <a:p>
            <a:pPr indent="-349250" lvl="0" marL="457200" rtl="0" algn="l">
              <a:spcBef>
                <a:spcPts val="0"/>
              </a:spcBef>
              <a:spcAft>
                <a:spcPts val="0"/>
              </a:spcAft>
              <a:buSzPts val="1900"/>
              <a:buChar char="➢"/>
            </a:pPr>
            <a:r>
              <a:rPr lang="en" sz="1900"/>
              <a:t>ArcGIS StoryMap</a:t>
            </a:r>
            <a:endParaRPr sz="1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Drawing for Stipends</a:t>
            </a:r>
            <a:endParaRPr/>
          </a:p>
        </p:txBody>
      </p:sp>
      <p:sp>
        <p:nvSpPr>
          <p:cNvPr id="145" name="Google Shape;145;p21"/>
          <p:cNvSpPr txBox="1"/>
          <p:nvPr>
            <p:ph idx="1" type="body"/>
          </p:nvPr>
        </p:nvSpPr>
        <p:spPr>
          <a:xfrm>
            <a:off x="311700" y="1266325"/>
            <a:ext cx="8520600" cy="340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 order to be entered into the drawing you will need to:</a:t>
            </a:r>
            <a:endParaRPr/>
          </a:p>
          <a:p>
            <a:pPr indent="-317500" lvl="1" marL="914400" rtl="0" algn="l">
              <a:spcBef>
                <a:spcPts val="0"/>
              </a:spcBef>
              <a:spcAft>
                <a:spcPts val="0"/>
              </a:spcAft>
              <a:buSzPts val="1400"/>
              <a:buChar char="○"/>
            </a:pPr>
            <a:r>
              <a:rPr lang="en"/>
              <a:t>Earn 4-star Student Research Project</a:t>
            </a:r>
            <a:endParaRPr/>
          </a:p>
          <a:p>
            <a:pPr indent="-317500" lvl="1" marL="914400" rtl="0" algn="l">
              <a:spcBef>
                <a:spcPts val="0"/>
              </a:spcBef>
              <a:spcAft>
                <a:spcPts val="0"/>
              </a:spcAft>
              <a:buSzPts val="1400"/>
              <a:buChar char="○"/>
            </a:pPr>
            <a:r>
              <a:rPr lang="en"/>
              <a:t>Receive at least two additional badges </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
              <a:t>Projects drawn will receive funds to help offset the cost of attendance at the GLOBE Annual Meeting and/or for</a:t>
            </a:r>
            <a:r>
              <a:rPr lang="en"/>
              <a:t> materials to further science education</a:t>
            </a:r>
            <a:r>
              <a:rPr lang="en"/>
              <a:t> in their school.</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sz="1500"/>
              <a:t>Students who have been selected from the 2024 IVSS or U.S. Student Research Symposium (SRS) get the opportunity to attend the Student Experience at the 2024 Annual Meeting.</a:t>
            </a:r>
            <a:endParaRPr i="1" sz="1500"/>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262662"/>
      </a:dk1>
      <a:lt1>
        <a:srgbClr val="FFFFFF"/>
      </a:lt1>
      <a:dk2>
        <a:srgbClr val="702737"/>
      </a:dk2>
      <a:lt2>
        <a:srgbClr val="702737"/>
      </a:lt2>
      <a:accent1>
        <a:srgbClr val="FF8000"/>
      </a:accent1>
      <a:accent2>
        <a:srgbClr val="ECD5BB"/>
      </a:accent2>
      <a:accent3>
        <a:srgbClr val="A9C0E2"/>
      </a:accent3>
      <a:accent4>
        <a:srgbClr val="FF8000"/>
      </a:accent4>
      <a:accent5>
        <a:srgbClr val="262662"/>
      </a:accent5>
      <a:accent6>
        <a:srgbClr val="A9C0E2"/>
      </a:accent6>
      <a:hlink>
        <a:srgbClr val="262662"/>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