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12"/>
  </p:notesMasterIdLst>
  <p:handoutMasterIdLst>
    <p:handoutMasterId r:id="rId13"/>
  </p:handoutMasterIdLst>
  <p:sldIdLst>
    <p:sldId id="262" r:id="rId5"/>
    <p:sldId id="265" r:id="rId6"/>
    <p:sldId id="259" r:id="rId7"/>
    <p:sldId id="268" r:id="rId8"/>
    <p:sldId id="261" r:id="rId9"/>
    <p:sldId id="26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8D257-5726-4147-93E1-2F52966C6D88}" v="252" dt="2020-03-10T07:52:21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87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Have trees any effect on the on the Indoor environment conditions in a building?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293BBA35-E697-4F8A-9FEA-9B71DBF502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 what extent would the atmospheric conditions of the outdoor environment impact on the comfort of the inhabitants.</a:t>
          </a:r>
        </a:p>
      </dgm:t>
    </dgm:pt>
    <dgm:pt modelId="{DC3A1022-ACFA-47F8-B05D-D08E02301778}" type="parTrans" cxnId="{0FA3A47E-8B28-4EF9-BE4D-CC35C64B2982}">
      <dgm:prSet/>
      <dgm:spPr/>
      <dgm:t>
        <a:bodyPr/>
        <a:lstStyle/>
        <a:p>
          <a:endParaRPr lang="en-US"/>
        </a:p>
      </dgm:t>
    </dgm:pt>
    <dgm:pt modelId="{28B65E1E-C2A7-4F95-A46A-D9FC0F02BE7C}" type="sibTrans" cxnId="{0FA3A47E-8B28-4EF9-BE4D-CC35C64B2982}">
      <dgm:prSet/>
      <dgm:spPr/>
      <dgm:t>
        <a:bodyPr/>
        <a:lstStyle/>
        <a:p>
          <a:endParaRPr lang="en-US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2" custScaleY="521807" custLinFactY="88057" custLinFactNeighborX="-1336" custLinFactNeighborY="100000"/>
      <dgm:spPr/>
    </dgm:pt>
    <dgm:pt modelId="{ABC6D826-A6E6-42EC-BF0E-9025B33009B2}" type="pres">
      <dgm:prSet presAssocID="{4AF52931-E4CA-4429-AACB-B8747CDB2409}" presName="iconRect" presStyleLbl="node1" presStyleIdx="0" presStyleCnt="2" custFlipVert="1" custScaleX="118069" custScaleY="10695" custLinFactX="235713" custLinFactY="-1983766" custLinFactNeighborX="300000" custLinFactNeighborY="-2000000"/>
      <dgm:spPr>
        <a:ln>
          <a:noFill/>
        </a:ln>
      </dgm:spPr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2" custScaleX="100000" custScaleY="138652" custLinFactY="-11356" custLinFactNeighborX="4954" custLinFactNeighborY="-100000">
        <dgm:presLayoutVars>
          <dgm:chMax val="0"/>
          <dgm:chPref val="0"/>
        </dgm:presLayoutVars>
      </dgm:prSet>
      <dgm:spPr/>
    </dgm:pt>
    <dgm:pt modelId="{3DDD81CB-A9B4-47FC-9FE4-640016F310F8}" type="pres">
      <dgm:prSet presAssocID="{D86AF01C-9CBC-41F8-9354-48CD82BDFDC9}" presName="sibTrans" presStyleCnt="0"/>
      <dgm:spPr/>
    </dgm:pt>
    <dgm:pt modelId="{21A3A918-D1D5-430E-BBC4-B34CB9BB91AB}" type="pres">
      <dgm:prSet presAssocID="{293BBA35-E697-4F8A-9FEA-9B71DBF50262}" presName="compNode" presStyleCnt="0"/>
      <dgm:spPr/>
    </dgm:pt>
    <dgm:pt modelId="{AEDBAD9E-2C42-4888-ACC7-DD095DFDB0C9}" type="pres">
      <dgm:prSet presAssocID="{293BBA35-E697-4F8A-9FEA-9B71DBF50262}" presName="bgRect" presStyleLbl="bgShp" presStyleIdx="1" presStyleCnt="2"/>
      <dgm:spPr/>
    </dgm:pt>
    <dgm:pt modelId="{54DF2B92-658E-42F8-AE6E-3D5533106817}" type="pres">
      <dgm:prSet presAssocID="{293BBA35-E697-4F8A-9FEA-9B71DBF50262}" presName="iconRect" presStyleLbl="node1" presStyleIdx="1" presStyleCnt="2"/>
      <dgm:spPr/>
    </dgm:pt>
    <dgm:pt modelId="{A1FCEC50-32E8-4CF3-9974-63C65B3AD113}" type="pres">
      <dgm:prSet presAssocID="{293BBA35-E697-4F8A-9FEA-9B71DBF50262}" presName="spaceRect" presStyleCnt="0"/>
      <dgm:spPr/>
    </dgm:pt>
    <dgm:pt modelId="{0A1333A8-30B5-41D4-8716-228AAE264B68}" type="pres">
      <dgm:prSet presAssocID="{293BBA35-E697-4F8A-9FEA-9B71DBF50262}" presName="parTx" presStyleLbl="revTx" presStyleIdx="1" presStyleCnt="2" custLinFactY="-38001" custLinFactNeighborX="3777" custLinFactNeighborY="-100000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0FA3A47E-8B28-4EF9-BE4D-CC35C64B2982}" srcId="{C7720856-93F0-4CC7-B7FD-2466914A11D4}" destId="{293BBA35-E697-4F8A-9FEA-9B71DBF50262}" srcOrd="1" destOrd="0" parTransId="{DC3A1022-ACFA-47F8-B05D-D08E02301778}" sibTransId="{28B65E1E-C2A7-4F95-A46A-D9FC0F02BE7C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00816DED-AAB6-4AF7-88E0-A308CAAFA5D7}" type="presOf" srcId="{293BBA35-E697-4F8A-9FEA-9B71DBF50262}" destId="{0A1333A8-30B5-41D4-8716-228AAE264B68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CFF2B057-AEF1-45A0-A191-556DF6D18AF4}" type="presParOf" srcId="{536D0097-A245-4152-8984-CC3ABB7DF273}" destId="{3DDD81CB-A9B4-47FC-9FE4-640016F310F8}" srcOrd="1" destOrd="0" presId="urn:microsoft.com/office/officeart/2018/2/layout/IconVerticalSolidList"/>
    <dgm:cxn modelId="{15C86436-232D-4C57-8F35-119107B50C13}" type="presParOf" srcId="{536D0097-A245-4152-8984-CC3ABB7DF273}" destId="{21A3A918-D1D5-430E-BBC4-B34CB9BB91AB}" srcOrd="2" destOrd="0" presId="urn:microsoft.com/office/officeart/2018/2/layout/IconVerticalSolidList"/>
    <dgm:cxn modelId="{A2D10318-5D5E-4600-B96F-953252AFAC82}" type="presParOf" srcId="{21A3A918-D1D5-430E-BBC4-B34CB9BB91AB}" destId="{AEDBAD9E-2C42-4888-ACC7-DD095DFDB0C9}" srcOrd="0" destOrd="0" presId="urn:microsoft.com/office/officeart/2018/2/layout/IconVerticalSolidList"/>
    <dgm:cxn modelId="{080D921E-B5CA-47DB-87E2-DCAFBB8C0A93}" type="presParOf" srcId="{21A3A918-D1D5-430E-BBC4-B34CB9BB91AB}" destId="{54DF2B92-658E-42F8-AE6E-3D5533106817}" srcOrd="1" destOrd="0" presId="urn:microsoft.com/office/officeart/2018/2/layout/IconVerticalSolidList"/>
    <dgm:cxn modelId="{FA8C1D4E-DDDC-4FF3-A0D5-D4D881080877}" type="presParOf" srcId="{21A3A918-D1D5-430E-BBC4-B34CB9BB91AB}" destId="{A1FCEC50-32E8-4CF3-9974-63C65B3AD113}" srcOrd="2" destOrd="0" presId="urn:microsoft.com/office/officeart/2018/2/layout/IconVerticalSolidList"/>
    <dgm:cxn modelId="{9922C6E1-B994-4690-A07D-685867685876}" type="presParOf" srcId="{21A3A918-D1D5-430E-BBC4-B34CB9BB91AB}" destId="{0A1333A8-30B5-41D4-8716-228AAE264B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1911811"/>
          <a:ext cx="5781698" cy="22842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 flipV="1">
          <a:off x="149783" y="1203498"/>
          <a:ext cx="30403" cy="2753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315841" y="896393"/>
          <a:ext cx="5283922" cy="1183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34" tIns="90334" rIns="90334" bIns="9033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trees any effect on the on the Indoor environment conditions in a building?</a:t>
          </a:r>
        </a:p>
      </dsp:txBody>
      <dsp:txXfrm>
        <a:off x="315841" y="896393"/>
        <a:ext cx="5283922" cy="1183458"/>
      </dsp:txXfrm>
    </dsp:sp>
    <dsp:sp modelId="{AEDBAD9E-2C42-4888-ACC7-DD095DFDB0C9}">
      <dsp:nvSpPr>
        <dsp:cNvPr id="0" name=""/>
        <dsp:cNvSpPr/>
      </dsp:nvSpPr>
      <dsp:spPr>
        <a:xfrm>
          <a:off x="0" y="3586229"/>
          <a:ext cx="5781698" cy="4377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F2B92-658E-42F8-AE6E-3D5533106817}">
      <dsp:nvSpPr>
        <dsp:cNvPr id="0" name=""/>
        <dsp:cNvSpPr/>
      </dsp:nvSpPr>
      <dsp:spPr>
        <a:xfrm>
          <a:off x="14162" y="3792235"/>
          <a:ext cx="25750" cy="2575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333A8-30B5-41D4-8716-228AAE264B68}">
      <dsp:nvSpPr>
        <dsp:cNvPr id="0" name=""/>
        <dsp:cNvSpPr/>
      </dsp:nvSpPr>
      <dsp:spPr>
        <a:xfrm>
          <a:off x="253649" y="2408327"/>
          <a:ext cx="5283922" cy="853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34" tIns="90334" rIns="90334" bIns="9033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To what extent would the atmospheric conditions of the outdoor environment impact on the comfort of the inhabitants.</a:t>
          </a:r>
        </a:p>
      </dsp:txBody>
      <dsp:txXfrm>
        <a:off x="253649" y="2408327"/>
        <a:ext cx="5283922" cy="85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0.10537</cdr:y>
    </cdr:from>
    <cdr:to>
      <cdr:x>1</cdr:x>
      <cdr:y>0.81966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09D6608-0FB8-4824-8155-663E7EA88FFD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11794"/>
        <a:stretch xmlns:a="http://schemas.openxmlformats.org/drawingml/2006/main"/>
      </cdr:blipFill>
      <cdr:spPr>
        <a:xfrm xmlns:a="http://schemas.openxmlformats.org/drawingml/2006/main">
          <a:off x="0" y="587021"/>
          <a:ext cx="6243992" cy="397933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0.14461</cdr:y>
    </cdr:from>
    <cdr:to>
      <cdr:x>1</cdr:x>
      <cdr:y>0.85539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956DCF74-7A5F-450C-8E7A-469E63A0658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805643"/>
          <a:ext cx="6243992" cy="395977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1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3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2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43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microsoft.com/office/2007/relationships/diagramDrawing" Target="../diagrams/drawing1.xml"/><Relationship Id="rId5" Type="http://schemas.openxmlformats.org/officeDocument/2006/relationships/image" Target="../media/image4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anchor="ctr">
            <a:noAutofit/>
          </a:bodyPr>
          <a:lstStyle/>
          <a:p>
            <a:pPr algn="l"/>
            <a:r>
              <a:rPr lang="en-US" b="1" cap="none" dirty="0">
                <a:effectLst/>
              </a:rPr>
              <a:t>Investigating The Effect Of Trees On Indoor Environment Conditions: A Case Study Of The University Basic School, Legon</a:t>
            </a:r>
            <a:endParaRPr lang="en-US" sz="11700" b="1" dirty="0"/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220874"/>
            <a:ext cx="5404869" cy="668359"/>
          </a:xfrm>
        </p:spPr>
        <p:txBody>
          <a:bodyPr>
            <a:normAutofit/>
          </a:bodyPr>
          <a:lstStyle/>
          <a:p>
            <a:r>
              <a:rPr lang="en-US" b="1" dirty="0"/>
              <a:t>Research questions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16"/>
          <a:stretch/>
        </p:blipFill>
        <p:spPr>
          <a:xfrm>
            <a:off x="8334482" y="2803362"/>
            <a:ext cx="3696651" cy="3559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10"/>
          <a:stretch/>
        </p:blipFill>
        <p:spPr>
          <a:xfrm>
            <a:off x="6256867" y="206892"/>
            <a:ext cx="3767328" cy="324062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38" b="9814"/>
          <a:stretch/>
        </p:blipFill>
        <p:spPr>
          <a:xfrm>
            <a:off x="10185060" y="140182"/>
            <a:ext cx="1846073" cy="2663180"/>
          </a:xfrm>
          <a:prstGeom prst="rect">
            <a:avLst/>
          </a:prstGeom>
        </p:spPr>
      </p:pic>
      <p:graphicFrame>
        <p:nvGraphicFramePr>
          <p:cNvPr id="24" name="Content Placeholder 8" descr="Icon SmartArt graphic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725363"/>
              </p:ext>
            </p:extLst>
          </p:nvPr>
        </p:nvGraphicFramePr>
        <p:xfrm>
          <a:off x="153435" y="1040235"/>
          <a:ext cx="5781698" cy="552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3983E16-04B0-4AEE-B0B9-1E13C586F78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8661" b="4004"/>
          <a:stretch/>
        </p:blipFill>
        <p:spPr>
          <a:xfrm>
            <a:off x="6256867" y="3756718"/>
            <a:ext cx="1905929" cy="295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D093FD-ED64-4F87-BAF6-308298D8823A}"/>
              </a:ext>
            </a:extLst>
          </p:cNvPr>
          <p:cNvSpPr txBox="1"/>
          <p:nvPr/>
        </p:nvSpPr>
        <p:spPr>
          <a:xfrm>
            <a:off x="160866" y="1208015"/>
            <a:ext cx="5774267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Have trees any effect on the on the Indoor environment conditions in a building?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what extent would the atmospheric conditions of the outdoor environment impact on the comfort of the inhabitants.</a:t>
            </a:r>
          </a:p>
        </p:txBody>
      </p:sp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573" y="225778"/>
            <a:ext cx="4116045" cy="5988753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A Comparison of surface temperatures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Content Placeholder 5" descr="chart placeholder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67725"/>
              </p:ext>
            </p:extLst>
          </p:nvPr>
        </p:nvGraphicFramePr>
        <p:xfrm>
          <a:off x="643467" y="643467"/>
          <a:ext cx="6243992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573" y="225778"/>
            <a:ext cx="4116045" cy="5988753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A Comparison of Ambient temperatures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Content Placeholder 5" descr="chart placeholder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01723"/>
              </p:ext>
            </p:extLst>
          </p:nvPr>
        </p:nvGraphicFramePr>
        <p:xfrm>
          <a:off x="643467" y="643467"/>
          <a:ext cx="6243992" cy="5571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775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201167"/>
            <a:ext cx="8655605" cy="6131900"/>
          </a:xfrm>
        </p:spPr>
        <p:txBody>
          <a:bodyPr>
            <a:normAutofit/>
          </a:bodyPr>
          <a:lstStyle/>
          <a:p>
            <a:r>
              <a:rPr lang="en-US" b="1" dirty="0">
                <a:effectLst/>
              </a:rPr>
              <a:t>Discussion</a:t>
            </a:r>
            <a:br>
              <a:rPr lang="en-US" dirty="0"/>
            </a:br>
            <a:br>
              <a:rPr lang="en-US" dirty="0"/>
            </a:br>
            <a:r>
              <a:rPr lang="en-US" cap="none" dirty="0">
                <a:solidFill>
                  <a:schemeClr val="tx1"/>
                </a:solidFill>
              </a:rPr>
              <a:t>T</a:t>
            </a:r>
            <a:r>
              <a:rPr lang="en-US" cap="none" dirty="0">
                <a:solidFill>
                  <a:schemeClr val="tx1"/>
                </a:solidFill>
                <a:effectLst/>
              </a:rPr>
              <a:t>he above graphs, indicate that, atmospheric conditions in the two classrooms i.e. </a:t>
            </a:r>
            <a:r>
              <a:rPr lang="en-US" b="1" cap="none" dirty="0">
                <a:solidFill>
                  <a:schemeClr val="tx1"/>
                </a:solidFill>
                <a:effectLst/>
              </a:rPr>
              <a:t>A </a:t>
            </a:r>
            <a:r>
              <a:rPr lang="en-US" cap="none" dirty="0">
                <a:solidFill>
                  <a:schemeClr val="tx1"/>
                </a:solidFill>
                <a:effectLst/>
              </a:rPr>
              <a:t>and </a:t>
            </a:r>
            <a:r>
              <a:rPr lang="en-US" b="1" cap="none" dirty="0">
                <a:solidFill>
                  <a:schemeClr val="tx1"/>
                </a:solidFill>
                <a:effectLst/>
              </a:rPr>
              <a:t>B</a:t>
            </a:r>
            <a:r>
              <a:rPr lang="en-US" cap="none" dirty="0">
                <a:solidFill>
                  <a:schemeClr val="tx1"/>
                </a:solidFill>
                <a:effectLst/>
              </a:rPr>
              <a:t> differ. Classroom </a:t>
            </a:r>
            <a:r>
              <a:rPr lang="en-US" b="1" cap="none" dirty="0">
                <a:solidFill>
                  <a:schemeClr val="tx1"/>
                </a:solidFill>
                <a:effectLst/>
              </a:rPr>
              <a:t>A</a:t>
            </a:r>
            <a:r>
              <a:rPr lang="en-US" cap="none" dirty="0">
                <a:solidFill>
                  <a:schemeClr val="tx1"/>
                </a:solidFill>
                <a:effectLst/>
              </a:rPr>
              <a:t> recorded a slightly lower temperature that classroom </a:t>
            </a:r>
            <a:r>
              <a:rPr lang="en-US" b="1" cap="none" dirty="0">
                <a:solidFill>
                  <a:schemeClr val="tx1"/>
                </a:solidFill>
                <a:effectLst/>
              </a:rPr>
              <a:t>B</a:t>
            </a:r>
            <a:r>
              <a:rPr lang="en-US" cap="none" dirty="0">
                <a:solidFill>
                  <a:schemeClr val="tx1"/>
                </a:solidFill>
                <a:effectLst/>
              </a:rPr>
              <a:t> during all the days under observation. the surrounding outdoor environment recorded relatively lower surface and ambient temperatures than classrooms </a:t>
            </a:r>
            <a:r>
              <a:rPr lang="en-US" b="1" cap="none" dirty="0">
                <a:solidFill>
                  <a:schemeClr val="tx1"/>
                </a:solidFill>
                <a:effectLst/>
              </a:rPr>
              <a:t>A</a:t>
            </a:r>
            <a:r>
              <a:rPr lang="en-US" cap="none" dirty="0">
                <a:solidFill>
                  <a:schemeClr val="tx1"/>
                </a:solidFill>
                <a:effectLst/>
              </a:rPr>
              <a:t> and </a:t>
            </a:r>
            <a:r>
              <a:rPr lang="en-US" b="1" cap="none" dirty="0">
                <a:solidFill>
                  <a:schemeClr val="tx1"/>
                </a:solidFill>
                <a:effectLst/>
              </a:rPr>
              <a:t>B</a:t>
            </a:r>
            <a:r>
              <a:rPr lang="en-US" cap="none" dirty="0">
                <a:solidFill>
                  <a:schemeClr val="tx1"/>
                </a:solidFill>
                <a:effectLst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2880" y="724326"/>
            <a:ext cx="3181209" cy="2385907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8F1927-EC97-404E-90EF-533BB92836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880" y="3530832"/>
            <a:ext cx="3181209" cy="2385907"/>
          </a:xfrm>
          <a:prstGeom prst="rect">
            <a:avLst/>
          </a:pr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201167"/>
            <a:ext cx="8655605" cy="61319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Conclusion</a:t>
            </a:r>
            <a:br>
              <a:rPr lang="en-US" dirty="0"/>
            </a:br>
            <a:br>
              <a:rPr lang="en-US" dirty="0"/>
            </a:br>
            <a:r>
              <a:rPr lang="en-US" cap="none" dirty="0">
                <a:solidFill>
                  <a:schemeClr val="tx1"/>
                </a:solidFill>
              </a:rPr>
              <a:t>From the forgone, it can be concluded that; </a:t>
            </a:r>
            <a:r>
              <a:rPr lang="en-US" cap="none" dirty="0">
                <a:solidFill>
                  <a:schemeClr val="tx1"/>
                </a:solidFill>
                <a:effectLst/>
              </a:rPr>
              <a:t>the outdoor environment has some effect on the indoor environmental conditions in a building. Thus, it could be said that the fact that the trees surrounding classroom a contributes significantly to the indoor environmental condition and comfort of its occupants hence a strong case can be made here for afforestation.</a:t>
            </a:r>
            <a:br>
              <a:rPr lang="en-US" dirty="0">
                <a:effectLst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2880" y="724326"/>
            <a:ext cx="3181209" cy="2385907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8F1927-EC97-404E-90EF-533BB92836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880" y="3530832"/>
            <a:ext cx="3181209" cy="2385907"/>
          </a:xfrm>
          <a:prstGeom prst="rect">
            <a:avLst/>
          </a:pr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613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udents looking into microscope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Autofit/>
          </a:bodyPr>
          <a:lstStyle/>
          <a:p>
            <a:pPr algn="l"/>
            <a:r>
              <a:rPr lang="en-US" sz="11700" b="1" dirty="0"/>
              <a:t>Thank </a:t>
            </a:r>
            <a:br>
              <a:rPr lang="en-US" sz="11700" b="1" dirty="0"/>
            </a:br>
            <a:r>
              <a:rPr lang="en-US" sz="11700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someone@example.com</a:t>
            </a:r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57A595FE4C64A838820896A006A3E" ma:contentTypeVersion="33" ma:contentTypeDescription="Create a new document." ma:contentTypeScope="" ma:versionID="8aecc59b65ba128cee5bb4d56f3d7ad0">
  <xsd:schema xmlns:xsd="http://www.w3.org/2001/XMLSchema" xmlns:xs="http://www.w3.org/2001/XMLSchema" xmlns:p="http://schemas.microsoft.com/office/2006/metadata/properties" xmlns:ns3="2751dbc7-8a5d-4543-bd46-2945d565d665" xmlns:ns4="cdb3d44e-ef0f-48b0-998c-774a685383e2" targetNamespace="http://schemas.microsoft.com/office/2006/metadata/properties" ma:root="true" ma:fieldsID="186e692c58eea3b466c0ebd039b223f2" ns3:_="" ns4:_="">
    <xsd:import namespace="2751dbc7-8a5d-4543-bd46-2945d565d665"/>
    <xsd:import namespace="cdb3d44e-ef0f-48b0-998c-774a685383e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1dbc7-8a5d-4543-bd46-2945d565d66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3d44e-ef0f-48b0-998c-774a685383e2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751dbc7-8a5d-4543-bd46-2945d565d665" xsi:nil="true"/>
    <DefaultSectionNames xmlns="2751dbc7-8a5d-4543-bd46-2945d565d665" xsi:nil="true"/>
    <Invited_Teachers xmlns="2751dbc7-8a5d-4543-bd46-2945d565d665" xsi:nil="true"/>
    <Invited_Students xmlns="2751dbc7-8a5d-4543-bd46-2945d565d665" xsi:nil="true"/>
    <IsNotebookLocked xmlns="2751dbc7-8a5d-4543-bd46-2945d565d665" xsi:nil="true"/>
    <CultureName xmlns="2751dbc7-8a5d-4543-bd46-2945d565d665" xsi:nil="true"/>
    <Student_Groups xmlns="2751dbc7-8a5d-4543-bd46-2945d565d665">
      <UserInfo>
        <DisplayName/>
        <AccountId xsi:nil="true"/>
        <AccountType/>
      </UserInfo>
    </Student_Groups>
    <Is_Collaboration_Space_Locked xmlns="2751dbc7-8a5d-4543-bd46-2945d565d665" xsi:nil="true"/>
    <Students xmlns="2751dbc7-8a5d-4543-bd46-2945d565d665">
      <UserInfo>
        <DisplayName/>
        <AccountId xsi:nil="true"/>
        <AccountType/>
      </UserInfo>
    </Students>
    <Has_Teacher_Only_SectionGroup xmlns="2751dbc7-8a5d-4543-bd46-2945d565d665" xsi:nil="true"/>
    <Math_Settings xmlns="2751dbc7-8a5d-4543-bd46-2945d565d665" xsi:nil="true"/>
    <AppVersion xmlns="2751dbc7-8a5d-4543-bd46-2945d565d665" xsi:nil="true"/>
    <FolderType xmlns="2751dbc7-8a5d-4543-bd46-2945d565d665" xsi:nil="true"/>
    <Distribution_Groups xmlns="2751dbc7-8a5d-4543-bd46-2945d565d665" xsi:nil="true"/>
    <Self_Registration_Enabled xmlns="2751dbc7-8a5d-4543-bd46-2945d565d665" xsi:nil="true"/>
    <TeamsChannelId xmlns="2751dbc7-8a5d-4543-bd46-2945d565d665" xsi:nil="true"/>
    <NotebookType xmlns="2751dbc7-8a5d-4543-bd46-2945d565d665" xsi:nil="true"/>
    <Teachers xmlns="2751dbc7-8a5d-4543-bd46-2945d565d665">
      <UserInfo>
        <DisplayName/>
        <AccountId xsi:nil="true"/>
        <AccountType/>
      </UserInfo>
    </Teachers>
    <Templates xmlns="2751dbc7-8a5d-4543-bd46-2945d565d665" xsi:nil="true"/>
    <LMS_Mappings xmlns="2751dbc7-8a5d-4543-bd46-2945d565d665" xsi:nil="true"/>
    <Owner xmlns="2751dbc7-8a5d-4543-bd46-2945d565d665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88C8DBCB-C386-4811-B1D7-A94316685A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51dbc7-8a5d-4543-bd46-2945d565d665"/>
    <ds:schemaRef ds:uri="cdb3d44e-ef0f-48b0-998c-774a685383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E08334-CED2-44DF-B3B9-FF1B68795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2D6A3F-2FC0-4522-BA1D-C61FF0FDE97D}">
  <ds:schemaRefs>
    <ds:schemaRef ds:uri="http://schemas.microsoft.com/office/2006/metadata/properties"/>
    <ds:schemaRef ds:uri="http://schemas.microsoft.com/office/infopath/2007/PartnerControls"/>
    <ds:schemaRef ds:uri="2751dbc7-8a5d-4543-bd46-2945d565d6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tf56569106</Template>
  <TotalTime>0</TotalTime>
  <Words>241</Words>
  <Application>Microsoft Office PowerPoint</Application>
  <PresentationFormat>Widescreen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Mesh</vt:lpstr>
      <vt:lpstr>Investigating The Effect Of Trees On Indoor Environment Conditions: A Case Study Of The University Basic School, Legon</vt:lpstr>
      <vt:lpstr>Research questions</vt:lpstr>
      <vt:lpstr>A Comparison of surface temperatures </vt:lpstr>
      <vt:lpstr>A Comparison of Ambient temperatures </vt:lpstr>
      <vt:lpstr>Discussion  The above graphs, indicate that, atmospheric conditions in the two classrooms i.e. A and B differ. Classroom A recorded a slightly lower temperature that classroom B during all the days under observation. the surrounding outdoor environment recorded relatively lower surface and ambient temperatures than classrooms A and B.</vt:lpstr>
      <vt:lpstr>Conclusion  From the forgone, it can be concluded that; the outdoor environment has some effect on the indoor environmental conditions in a building. Thus, it could be said that the fact that the trees surrounding classroom a contributes significantly to the indoor environmental condition and comfort of its occupants hence a strong case can be made here for afforestation. 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2020-03-10T16:33:10Z</dcterms:created>
  <dcterms:modified xsi:type="dcterms:W3CDTF">2020-03-10T07:52:42Z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0x0101000CD57A595FE4C64A838820896A006A3E</vt:lpwstr>
  </property>
</Properties>
</file>