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4" r:id="rId4"/>
    <p:sldId id="265" r:id="rId5"/>
    <p:sldId id="263" r:id="rId6"/>
    <p:sldId id="262" r:id="rId7"/>
    <p:sldId id="261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2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1682098765432092E-2"/>
          <c:y val="0.1120027079325898"/>
          <c:w val="0.7818130893360552"/>
          <c:h val="0.82268675698116778"/>
        </c:manualLayout>
      </c:layout>
      <c:lineChart>
        <c:grouping val="standard"/>
        <c:varyColors val="0"/>
        <c:ser>
          <c:idx val="0"/>
          <c:order val="0"/>
          <c:tx>
            <c:strRef>
              <c:f>List1!$C$3</c:f>
              <c:strCache>
                <c:ptCount val="1"/>
                <c:pt idx="0">
                  <c:v>Vela Luka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List1!$B$4:$B$15</c:f>
              <c:strCache>
                <c:ptCount val="12"/>
                <c:pt idx="0">
                  <c:v>3/2017.</c:v>
                </c:pt>
                <c:pt idx="1">
                  <c:v>4/2017.</c:v>
                </c:pt>
                <c:pt idx="2">
                  <c:v>5/2017.</c:v>
                </c:pt>
                <c:pt idx="3">
                  <c:v>6/2017.</c:v>
                </c:pt>
                <c:pt idx="4">
                  <c:v>7/2017.</c:v>
                </c:pt>
                <c:pt idx="5">
                  <c:v>8/2017.</c:v>
                </c:pt>
                <c:pt idx="6">
                  <c:v>9/2017.</c:v>
                </c:pt>
                <c:pt idx="7">
                  <c:v>10/2017.</c:v>
                </c:pt>
                <c:pt idx="8">
                  <c:v>11/2017.</c:v>
                </c:pt>
                <c:pt idx="9">
                  <c:v>12/2017.</c:v>
                </c:pt>
                <c:pt idx="10">
                  <c:v>1/2018.</c:v>
                </c:pt>
                <c:pt idx="11">
                  <c:v>2/2018.</c:v>
                </c:pt>
              </c:strCache>
            </c:strRef>
          </c:cat>
          <c:val>
            <c:numRef>
              <c:f>List1!$C$4:$C$15</c:f>
              <c:numCache>
                <c:formatCode>General</c:formatCode>
                <c:ptCount val="12"/>
                <c:pt idx="0">
                  <c:v>14.34</c:v>
                </c:pt>
                <c:pt idx="1">
                  <c:v>15.75</c:v>
                </c:pt>
                <c:pt idx="2">
                  <c:v>16.75</c:v>
                </c:pt>
                <c:pt idx="3">
                  <c:v>18.600000000000001</c:v>
                </c:pt>
                <c:pt idx="4">
                  <c:v>22.25</c:v>
                </c:pt>
                <c:pt idx="5">
                  <c:v>26</c:v>
                </c:pt>
                <c:pt idx="6">
                  <c:v>24.125</c:v>
                </c:pt>
                <c:pt idx="7">
                  <c:v>20</c:v>
                </c:pt>
                <c:pt idx="8">
                  <c:v>16.5</c:v>
                </c:pt>
                <c:pt idx="9">
                  <c:v>16</c:v>
                </c:pt>
                <c:pt idx="10">
                  <c:v>14.75</c:v>
                </c:pt>
                <c:pt idx="11">
                  <c:v>13.5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List1!$D$3</c:f>
              <c:strCache>
                <c:ptCount val="1"/>
                <c:pt idx="0">
                  <c:v>Omiš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List1!$B$4:$B$15</c:f>
              <c:strCache>
                <c:ptCount val="12"/>
                <c:pt idx="0">
                  <c:v>3/2017.</c:v>
                </c:pt>
                <c:pt idx="1">
                  <c:v>4/2017.</c:v>
                </c:pt>
                <c:pt idx="2">
                  <c:v>5/2017.</c:v>
                </c:pt>
                <c:pt idx="3">
                  <c:v>6/2017.</c:v>
                </c:pt>
                <c:pt idx="4">
                  <c:v>7/2017.</c:v>
                </c:pt>
                <c:pt idx="5">
                  <c:v>8/2017.</c:v>
                </c:pt>
                <c:pt idx="6">
                  <c:v>9/2017.</c:v>
                </c:pt>
                <c:pt idx="7">
                  <c:v>10/2017.</c:v>
                </c:pt>
                <c:pt idx="8">
                  <c:v>11/2017.</c:v>
                </c:pt>
                <c:pt idx="9">
                  <c:v>12/2017.</c:v>
                </c:pt>
                <c:pt idx="10">
                  <c:v>1/2018.</c:v>
                </c:pt>
                <c:pt idx="11">
                  <c:v>2/2018.</c:v>
                </c:pt>
              </c:strCache>
            </c:strRef>
          </c:cat>
          <c:val>
            <c:numRef>
              <c:f>List1!$D$4:$D$15</c:f>
              <c:numCache>
                <c:formatCode>General</c:formatCode>
                <c:ptCount val="12"/>
                <c:pt idx="0">
                  <c:v>14.37</c:v>
                </c:pt>
                <c:pt idx="1">
                  <c:v>15.12</c:v>
                </c:pt>
                <c:pt idx="2">
                  <c:v>17.77</c:v>
                </c:pt>
                <c:pt idx="3">
                  <c:v>21.12</c:v>
                </c:pt>
                <c:pt idx="4">
                  <c:v>24.62</c:v>
                </c:pt>
                <c:pt idx="5">
                  <c:v>26.62</c:v>
                </c:pt>
                <c:pt idx="6">
                  <c:v>24.5</c:v>
                </c:pt>
                <c:pt idx="7">
                  <c:v>21.75</c:v>
                </c:pt>
                <c:pt idx="8">
                  <c:v>16.75</c:v>
                </c:pt>
                <c:pt idx="9">
                  <c:v>16</c:v>
                </c:pt>
                <c:pt idx="10">
                  <c:v>15.6</c:v>
                </c:pt>
                <c:pt idx="11">
                  <c:v>14.83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List1!$E$3</c:f>
              <c:strCache>
                <c:ptCount val="1"/>
                <c:pt idx="0">
                  <c:v>Kaštela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List1!$B$4:$B$15</c:f>
              <c:strCache>
                <c:ptCount val="12"/>
                <c:pt idx="0">
                  <c:v>3/2017.</c:v>
                </c:pt>
                <c:pt idx="1">
                  <c:v>4/2017.</c:v>
                </c:pt>
                <c:pt idx="2">
                  <c:v>5/2017.</c:v>
                </c:pt>
                <c:pt idx="3">
                  <c:v>6/2017.</c:v>
                </c:pt>
                <c:pt idx="4">
                  <c:v>7/2017.</c:v>
                </c:pt>
                <c:pt idx="5">
                  <c:v>8/2017.</c:v>
                </c:pt>
                <c:pt idx="6">
                  <c:v>9/2017.</c:v>
                </c:pt>
                <c:pt idx="7">
                  <c:v>10/2017.</c:v>
                </c:pt>
                <c:pt idx="8">
                  <c:v>11/2017.</c:v>
                </c:pt>
                <c:pt idx="9">
                  <c:v>12/2017.</c:v>
                </c:pt>
                <c:pt idx="10">
                  <c:v>1/2018.</c:v>
                </c:pt>
                <c:pt idx="11">
                  <c:v>2/2018.</c:v>
                </c:pt>
              </c:strCache>
            </c:strRef>
          </c:cat>
          <c:val>
            <c:numRef>
              <c:f>List1!$E$4:$E$15</c:f>
              <c:numCache>
                <c:formatCode>General</c:formatCode>
                <c:ptCount val="12"/>
                <c:pt idx="0">
                  <c:v>13.2</c:v>
                </c:pt>
                <c:pt idx="1">
                  <c:v>15</c:v>
                </c:pt>
                <c:pt idx="2">
                  <c:v>18.5</c:v>
                </c:pt>
                <c:pt idx="3">
                  <c:v>23.5</c:v>
                </c:pt>
                <c:pt idx="6">
                  <c:v>21.5</c:v>
                </c:pt>
                <c:pt idx="7">
                  <c:v>19.600000000000001</c:v>
                </c:pt>
                <c:pt idx="8">
                  <c:v>16</c:v>
                </c:pt>
                <c:pt idx="9">
                  <c:v>13</c:v>
                </c:pt>
                <c:pt idx="10">
                  <c:v>11.3</c:v>
                </c:pt>
                <c:pt idx="11">
                  <c:v>11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List1!$F$3</c:f>
              <c:strCache>
                <c:ptCount val="1"/>
                <c:pt idx="0">
                  <c:v>Zadar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List1!$B$4:$B$15</c:f>
              <c:strCache>
                <c:ptCount val="12"/>
                <c:pt idx="0">
                  <c:v>3/2017.</c:v>
                </c:pt>
                <c:pt idx="1">
                  <c:v>4/2017.</c:v>
                </c:pt>
                <c:pt idx="2">
                  <c:v>5/2017.</c:v>
                </c:pt>
                <c:pt idx="3">
                  <c:v>6/2017.</c:v>
                </c:pt>
                <c:pt idx="4">
                  <c:v>7/2017.</c:v>
                </c:pt>
                <c:pt idx="5">
                  <c:v>8/2017.</c:v>
                </c:pt>
                <c:pt idx="6">
                  <c:v>9/2017.</c:v>
                </c:pt>
                <c:pt idx="7">
                  <c:v>10/2017.</c:v>
                </c:pt>
                <c:pt idx="8">
                  <c:v>11/2017.</c:v>
                </c:pt>
                <c:pt idx="9">
                  <c:v>12/2017.</c:v>
                </c:pt>
                <c:pt idx="10">
                  <c:v>1/2018.</c:v>
                </c:pt>
                <c:pt idx="11">
                  <c:v>2/2018.</c:v>
                </c:pt>
              </c:strCache>
            </c:strRef>
          </c:cat>
          <c:val>
            <c:numRef>
              <c:f>List1!$F$4:$F$15</c:f>
              <c:numCache>
                <c:formatCode>General</c:formatCode>
                <c:ptCount val="12"/>
                <c:pt idx="0">
                  <c:v>11.824999999999999</c:v>
                </c:pt>
                <c:pt idx="1">
                  <c:v>14.9</c:v>
                </c:pt>
                <c:pt idx="2">
                  <c:v>15.5</c:v>
                </c:pt>
                <c:pt idx="3">
                  <c:v>23.5</c:v>
                </c:pt>
                <c:pt idx="4">
                  <c:v>25.074999999999999</c:v>
                </c:pt>
                <c:pt idx="5">
                  <c:v>24.55</c:v>
                </c:pt>
                <c:pt idx="6">
                  <c:v>20</c:v>
                </c:pt>
                <c:pt idx="7">
                  <c:v>19.18</c:v>
                </c:pt>
                <c:pt idx="8">
                  <c:v>15.6</c:v>
                </c:pt>
                <c:pt idx="9">
                  <c:v>12.324999999999999</c:v>
                </c:pt>
                <c:pt idx="10">
                  <c:v>10.7</c:v>
                </c:pt>
                <c:pt idx="11">
                  <c:v>9.7799999999999994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List1!$G$3</c:f>
              <c:strCache>
                <c:ptCount val="1"/>
                <c:pt idx="0">
                  <c:v>Preko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Ref>
              <c:f>List1!$B$4:$B$15</c:f>
              <c:strCache>
                <c:ptCount val="12"/>
                <c:pt idx="0">
                  <c:v>3/2017.</c:v>
                </c:pt>
                <c:pt idx="1">
                  <c:v>4/2017.</c:v>
                </c:pt>
                <c:pt idx="2">
                  <c:v>5/2017.</c:v>
                </c:pt>
                <c:pt idx="3">
                  <c:v>6/2017.</c:v>
                </c:pt>
                <c:pt idx="4">
                  <c:v>7/2017.</c:v>
                </c:pt>
                <c:pt idx="5">
                  <c:v>8/2017.</c:v>
                </c:pt>
                <c:pt idx="6">
                  <c:v>9/2017.</c:v>
                </c:pt>
                <c:pt idx="7">
                  <c:v>10/2017.</c:v>
                </c:pt>
                <c:pt idx="8">
                  <c:v>11/2017.</c:v>
                </c:pt>
                <c:pt idx="9">
                  <c:v>12/2017.</c:v>
                </c:pt>
                <c:pt idx="10">
                  <c:v>1/2018.</c:v>
                </c:pt>
                <c:pt idx="11">
                  <c:v>2/2018.</c:v>
                </c:pt>
              </c:strCache>
            </c:strRef>
          </c:cat>
          <c:val>
            <c:numRef>
              <c:f>List1!$G$4:$G$15</c:f>
              <c:numCache>
                <c:formatCode>General</c:formatCode>
                <c:ptCount val="12"/>
                <c:pt idx="0">
                  <c:v>12.3</c:v>
                </c:pt>
                <c:pt idx="1">
                  <c:v>15.5</c:v>
                </c:pt>
                <c:pt idx="2">
                  <c:v>19</c:v>
                </c:pt>
                <c:pt idx="3">
                  <c:v>23.75</c:v>
                </c:pt>
                <c:pt idx="4">
                  <c:v>24.4</c:v>
                </c:pt>
                <c:pt idx="5">
                  <c:v>24.6</c:v>
                </c:pt>
                <c:pt idx="6">
                  <c:v>21.25</c:v>
                </c:pt>
                <c:pt idx="7">
                  <c:v>19.274999999999999</c:v>
                </c:pt>
                <c:pt idx="8">
                  <c:v>19.25</c:v>
                </c:pt>
                <c:pt idx="9">
                  <c:v>16.2</c:v>
                </c:pt>
                <c:pt idx="10">
                  <c:v>11</c:v>
                </c:pt>
                <c:pt idx="11">
                  <c:v>10.5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List1!$H$3</c:f>
              <c:strCache>
                <c:ptCount val="1"/>
                <c:pt idx="0">
                  <c:v>Veli Iž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strRef>
              <c:f>List1!$B$4:$B$15</c:f>
              <c:strCache>
                <c:ptCount val="12"/>
                <c:pt idx="0">
                  <c:v>3/2017.</c:v>
                </c:pt>
                <c:pt idx="1">
                  <c:v>4/2017.</c:v>
                </c:pt>
                <c:pt idx="2">
                  <c:v>5/2017.</c:v>
                </c:pt>
                <c:pt idx="3">
                  <c:v>6/2017.</c:v>
                </c:pt>
                <c:pt idx="4">
                  <c:v>7/2017.</c:v>
                </c:pt>
                <c:pt idx="5">
                  <c:v>8/2017.</c:v>
                </c:pt>
                <c:pt idx="6">
                  <c:v>9/2017.</c:v>
                </c:pt>
                <c:pt idx="7">
                  <c:v>10/2017.</c:v>
                </c:pt>
                <c:pt idx="8">
                  <c:v>11/2017.</c:v>
                </c:pt>
                <c:pt idx="9">
                  <c:v>12/2017.</c:v>
                </c:pt>
                <c:pt idx="10">
                  <c:v>1/2018.</c:v>
                </c:pt>
                <c:pt idx="11">
                  <c:v>2/2018.</c:v>
                </c:pt>
              </c:strCache>
            </c:strRef>
          </c:cat>
          <c:val>
            <c:numRef>
              <c:f>List1!$H$4:$H$15</c:f>
              <c:numCache>
                <c:formatCode>General</c:formatCode>
                <c:ptCount val="12"/>
                <c:pt idx="0">
                  <c:v>14.6</c:v>
                </c:pt>
                <c:pt idx="1">
                  <c:v>15.83</c:v>
                </c:pt>
                <c:pt idx="2">
                  <c:v>18.760000000000002</c:v>
                </c:pt>
                <c:pt idx="3">
                  <c:v>23.86</c:v>
                </c:pt>
                <c:pt idx="6">
                  <c:v>22.5</c:v>
                </c:pt>
                <c:pt idx="7">
                  <c:v>19.8</c:v>
                </c:pt>
                <c:pt idx="8">
                  <c:v>18.7</c:v>
                </c:pt>
                <c:pt idx="9">
                  <c:v>15.18</c:v>
                </c:pt>
                <c:pt idx="10">
                  <c:v>13.15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List1!$I$3</c:f>
              <c:strCache>
                <c:ptCount val="1"/>
                <c:pt idx="0">
                  <c:v>Rijeka</c:v>
                </c:pt>
              </c:strCache>
            </c:strRef>
          </c:tx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List1!$B$4:$B$15</c:f>
              <c:strCache>
                <c:ptCount val="12"/>
                <c:pt idx="0">
                  <c:v>3/2017.</c:v>
                </c:pt>
                <c:pt idx="1">
                  <c:v>4/2017.</c:v>
                </c:pt>
                <c:pt idx="2">
                  <c:v>5/2017.</c:v>
                </c:pt>
                <c:pt idx="3">
                  <c:v>6/2017.</c:v>
                </c:pt>
                <c:pt idx="4">
                  <c:v>7/2017.</c:v>
                </c:pt>
                <c:pt idx="5">
                  <c:v>8/2017.</c:v>
                </c:pt>
                <c:pt idx="6">
                  <c:v>9/2017.</c:v>
                </c:pt>
                <c:pt idx="7">
                  <c:v>10/2017.</c:v>
                </c:pt>
                <c:pt idx="8">
                  <c:v>11/2017.</c:v>
                </c:pt>
                <c:pt idx="9">
                  <c:v>12/2017.</c:v>
                </c:pt>
                <c:pt idx="10">
                  <c:v>1/2018.</c:v>
                </c:pt>
                <c:pt idx="11">
                  <c:v>2/2018.</c:v>
                </c:pt>
              </c:strCache>
            </c:strRef>
          </c:cat>
          <c:val>
            <c:numRef>
              <c:f>List1!$I$4:$I$15</c:f>
              <c:numCache>
                <c:formatCode>General</c:formatCode>
                <c:ptCount val="12"/>
                <c:pt idx="0">
                  <c:v>11.75</c:v>
                </c:pt>
                <c:pt idx="1">
                  <c:v>14</c:v>
                </c:pt>
                <c:pt idx="4">
                  <c:v>25</c:v>
                </c:pt>
                <c:pt idx="5">
                  <c:v>25.2</c:v>
                </c:pt>
                <c:pt idx="6">
                  <c:v>20.875</c:v>
                </c:pt>
                <c:pt idx="7">
                  <c:v>17.95</c:v>
                </c:pt>
                <c:pt idx="8">
                  <c:v>15.625</c:v>
                </c:pt>
                <c:pt idx="9">
                  <c:v>11.96</c:v>
                </c:pt>
              </c:numCache>
            </c:numRef>
          </c:val>
          <c:smooth val="0"/>
        </c:ser>
        <c:ser>
          <c:idx val="7"/>
          <c:order val="7"/>
          <c:tx>
            <c:strRef>
              <c:f>List1!$J$3</c:f>
              <c:strCache>
                <c:ptCount val="1"/>
                <c:pt idx="0">
                  <c:v>Pula</c:v>
                </c:pt>
              </c:strCache>
            </c:strRef>
          </c:tx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List1!$B$4:$B$15</c:f>
              <c:strCache>
                <c:ptCount val="12"/>
                <c:pt idx="0">
                  <c:v>3/2017.</c:v>
                </c:pt>
                <c:pt idx="1">
                  <c:v>4/2017.</c:v>
                </c:pt>
                <c:pt idx="2">
                  <c:v>5/2017.</c:v>
                </c:pt>
                <c:pt idx="3">
                  <c:v>6/2017.</c:v>
                </c:pt>
                <c:pt idx="4">
                  <c:v>7/2017.</c:v>
                </c:pt>
                <c:pt idx="5">
                  <c:v>8/2017.</c:v>
                </c:pt>
                <c:pt idx="6">
                  <c:v>9/2017.</c:v>
                </c:pt>
                <c:pt idx="7">
                  <c:v>10/2017.</c:v>
                </c:pt>
                <c:pt idx="8">
                  <c:v>11/2017.</c:v>
                </c:pt>
                <c:pt idx="9">
                  <c:v>12/2017.</c:v>
                </c:pt>
                <c:pt idx="10">
                  <c:v>1/2018.</c:v>
                </c:pt>
                <c:pt idx="11">
                  <c:v>2/2018.</c:v>
                </c:pt>
              </c:strCache>
            </c:strRef>
          </c:cat>
          <c:val>
            <c:numRef>
              <c:f>List1!$J$4:$J$15</c:f>
              <c:numCache>
                <c:formatCode>General</c:formatCode>
                <c:ptCount val="12"/>
                <c:pt idx="0">
                  <c:v>11</c:v>
                </c:pt>
                <c:pt idx="1">
                  <c:v>14</c:v>
                </c:pt>
                <c:pt idx="2">
                  <c:v>19</c:v>
                </c:pt>
                <c:pt idx="3">
                  <c:v>22</c:v>
                </c:pt>
                <c:pt idx="6">
                  <c:v>22</c:v>
                </c:pt>
                <c:pt idx="7">
                  <c:v>19</c:v>
                </c:pt>
                <c:pt idx="8">
                  <c:v>16</c:v>
                </c:pt>
                <c:pt idx="11">
                  <c:v>11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391296"/>
        <c:axId val="6393216"/>
      </c:lineChart>
      <c:catAx>
        <c:axId val="639129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datum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6393216"/>
        <c:crosses val="autoZero"/>
        <c:auto val="1"/>
        <c:lblAlgn val="ctr"/>
        <c:lblOffset val="100"/>
        <c:noMultiLvlLbl val="0"/>
      </c:catAx>
      <c:valAx>
        <c:axId val="63932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000" b="0" i="0" u="none" strike="noStrike" kern="1200" baseline="0"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000">
                    <a:effectLst/>
                  </a:rPr>
                  <a:t>t/</a:t>
                </a:r>
                <a:r>
                  <a:rPr lang="hr-HR" sz="1000" baseline="30000">
                    <a:effectLst/>
                  </a:rPr>
                  <a:t>0</a:t>
                </a:r>
                <a:r>
                  <a:rPr lang="hr-HR" sz="1000">
                    <a:effectLst/>
                  </a:rPr>
                  <a:t>C</a:t>
                </a:r>
                <a:endParaRPr lang="hr-HR" sz="100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63912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sr-Latn-R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Dubrovnik DHMZ</c:v>
                </c:pt>
              </c:strCache>
            </c:strRef>
          </c:tx>
          <c:marker>
            <c:symbol val="none"/>
          </c:marker>
          <c:cat>
            <c:strRef>
              <c:f>Sheet1!$A$3:$A$14</c:f>
              <c:strCache>
                <c:ptCount val="12"/>
                <c:pt idx="0">
                  <c:v>3/2017.</c:v>
                </c:pt>
                <c:pt idx="1">
                  <c:v>4/2017.</c:v>
                </c:pt>
                <c:pt idx="2">
                  <c:v>5/2017.</c:v>
                </c:pt>
                <c:pt idx="3">
                  <c:v>6/2017.</c:v>
                </c:pt>
                <c:pt idx="4">
                  <c:v>7/2017.</c:v>
                </c:pt>
                <c:pt idx="5">
                  <c:v>8/2017.</c:v>
                </c:pt>
                <c:pt idx="6">
                  <c:v>9/2017.</c:v>
                </c:pt>
                <c:pt idx="7">
                  <c:v>10/2017.</c:v>
                </c:pt>
                <c:pt idx="8">
                  <c:v>11/2017.</c:v>
                </c:pt>
                <c:pt idx="9">
                  <c:v>12/2017.</c:v>
                </c:pt>
                <c:pt idx="10">
                  <c:v>1/2018.</c:v>
                </c:pt>
                <c:pt idx="11">
                  <c:v>2/2017.</c:v>
                </c:pt>
              </c:strCache>
            </c:strRef>
          </c:cat>
          <c:val>
            <c:numRef>
              <c:f>Sheet1!$B$3:$B$14</c:f>
              <c:numCache>
                <c:formatCode>General</c:formatCode>
                <c:ptCount val="12"/>
                <c:pt idx="0">
                  <c:v>14.67</c:v>
                </c:pt>
                <c:pt idx="1">
                  <c:v>16</c:v>
                </c:pt>
                <c:pt idx="2">
                  <c:v>18.600000000000001</c:v>
                </c:pt>
                <c:pt idx="3">
                  <c:v>22.7</c:v>
                </c:pt>
                <c:pt idx="4">
                  <c:v>24.3</c:v>
                </c:pt>
                <c:pt idx="5">
                  <c:v>24.5</c:v>
                </c:pt>
                <c:pt idx="6">
                  <c:v>23.3</c:v>
                </c:pt>
                <c:pt idx="7">
                  <c:v>21</c:v>
                </c:pt>
                <c:pt idx="8">
                  <c:v>17.5</c:v>
                </c:pt>
                <c:pt idx="9">
                  <c:v>15.6</c:v>
                </c:pt>
                <c:pt idx="10">
                  <c:v>13.3</c:v>
                </c:pt>
                <c:pt idx="11">
                  <c:v>13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Vela Luka</c:v>
                </c:pt>
              </c:strCache>
            </c:strRef>
          </c:tx>
          <c:marker>
            <c:symbol val="none"/>
          </c:marker>
          <c:cat>
            <c:strRef>
              <c:f>Sheet1!$A$3:$A$14</c:f>
              <c:strCache>
                <c:ptCount val="12"/>
                <c:pt idx="0">
                  <c:v>3/2017.</c:v>
                </c:pt>
                <c:pt idx="1">
                  <c:v>4/2017.</c:v>
                </c:pt>
                <c:pt idx="2">
                  <c:v>5/2017.</c:v>
                </c:pt>
                <c:pt idx="3">
                  <c:v>6/2017.</c:v>
                </c:pt>
                <c:pt idx="4">
                  <c:v>7/2017.</c:v>
                </c:pt>
                <c:pt idx="5">
                  <c:v>8/2017.</c:v>
                </c:pt>
                <c:pt idx="6">
                  <c:v>9/2017.</c:v>
                </c:pt>
                <c:pt idx="7">
                  <c:v>10/2017.</c:v>
                </c:pt>
                <c:pt idx="8">
                  <c:v>11/2017.</c:v>
                </c:pt>
                <c:pt idx="9">
                  <c:v>12/2017.</c:v>
                </c:pt>
                <c:pt idx="10">
                  <c:v>1/2018.</c:v>
                </c:pt>
                <c:pt idx="11">
                  <c:v>2/2017.</c:v>
                </c:pt>
              </c:strCache>
            </c:strRef>
          </c:cat>
          <c:val>
            <c:numRef>
              <c:f>Sheet1!$C$3:$C$14</c:f>
              <c:numCache>
                <c:formatCode>General</c:formatCode>
                <c:ptCount val="12"/>
                <c:pt idx="0">
                  <c:v>14.3</c:v>
                </c:pt>
                <c:pt idx="1">
                  <c:v>15.7</c:v>
                </c:pt>
                <c:pt idx="2">
                  <c:v>16.7</c:v>
                </c:pt>
                <c:pt idx="3">
                  <c:v>18.600000000000001</c:v>
                </c:pt>
                <c:pt idx="4">
                  <c:v>22.2</c:v>
                </c:pt>
                <c:pt idx="5">
                  <c:v>26</c:v>
                </c:pt>
                <c:pt idx="6">
                  <c:v>24.1</c:v>
                </c:pt>
                <c:pt idx="7">
                  <c:v>20</c:v>
                </c:pt>
                <c:pt idx="8">
                  <c:v>16.5</c:v>
                </c:pt>
                <c:pt idx="9">
                  <c:v>16</c:v>
                </c:pt>
                <c:pt idx="10">
                  <c:v>14.7</c:v>
                </c:pt>
                <c:pt idx="11">
                  <c:v>13.5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Sheet1!$D$2</c:f>
              <c:strCache>
                <c:ptCount val="1"/>
                <c:pt idx="0">
                  <c:v>Split DHMZ</c:v>
                </c:pt>
              </c:strCache>
            </c:strRef>
          </c:tx>
          <c:marker>
            <c:symbol val="none"/>
          </c:marker>
          <c:cat>
            <c:strRef>
              <c:f>Sheet1!$A$3:$A$14</c:f>
              <c:strCache>
                <c:ptCount val="12"/>
                <c:pt idx="0">
                  <c:v>3/2017.</c:v>
                </c:pt>
                <c:pt idx="1">
                  <c:v>4/2017.</c:v>
                </c:pt>
                <c:pt idx="2">
                  <c:v>5/2017.</c:v>
                </c:pt>
                <c:pt idx="3">
                  <c:v>6/2017.</c:v>
                </c:pt>
                <c:pt idx="4">
                  <c:v>7/2017.</c:v>
                </c:pt>
                <c:pt idx="5">
                  <c:v>8/2017.</c:v>
                </c:pt>
                <c:pt idx="6">
                  <c:v>9/2017.</c:v>
                </c:pt>
                <c:pt idx="7">
                  <c:v>10/2017.</c:v>
                </c:pt>
                <c:pt idx="8">
                  <c:v>11/2017.</c:v>
                </c:pt>
                <c:pt idx="9">
                  <c:v>12/2017.</c:v>
                </c:pt>
                <c:pt idx="10">
                  <c:v>1/2018.</c:v>
                </c:pt>
                <c:pt idx="11">
                  <c:v>2/2017.</c:v>
                </c:pt>
              </c:strCache>
            </c:strRef>
          </c:cat>
          <c:val>
            <c:numRef>
              <c:f>Sheet1!$D$3:$D$14</c:f>
              <c:numCache>
                <c:formatCode>General</c:formatCode>
                <c:ptCount val="12"/>
                <c:pt idx="0">
                  <c:v>13.8</c:v>
                </c:pt>
                <c:pt idx="1">
                  <c:v>15.7</c:v>
                </c:pt>
                <c:pt idx="2">
                  <c:v>18.8</c:v>
                </c:pt>
                <c:pt idx="3">
                  <c:v>23.6</c:v>
                </c:pt>
                <c:pt idx="4">
                  <c:v>25.1</c:v>
                </c:pt>
                <c:pt idx="5">
                  <c:v>25.7</c:v>
                </c:pt>
                <c:pt idx="6">
                  <c:v>22.3</c:v>
                </c:pt>
                <c:pt idx="7">
                  <c:v>20.6</c:v>
                </c:pt>
                <c:pt idx="8">
                  <c:v>16.600000000000001</c:v>
                </c:pt>
                <c:pt idx="9">
                  <c:v>13.9</c:v>
                </c:pt>
                <c:pt idx="10">
                  <c:v>12.9</c:v>
                </c:pt>
                <c:pt idx="11">
                  <c:v>12.1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Sheet1!$E$2</c:f>
              <c:strCache>
                <c:ptCount val="1"/>
                <c:pt idx="0">
                  <c:v>Kaštela</c:v>
                </c:pt>
              </c:strCache>
            </c:strRef>
          </c:tx>
          <c:marker>
            <c:symbol val="none"/>
          </c:marker>
          <c:cat>
            <c:strRef>
              <c:f>Sheet1!$A$3:$A$14</c:f>
              <c:strCache>
                <c:ptCount val="12"/>
                <c:pt idx="0">
                  <c:v>3/2017.</c:v>
                </c:pt>
                <c:pt idx="1">
                  <c:v>4/2017.</c:v>
                </c:pt>
                <c:pt idx="2">
                  <c:v>5/2017.</c:v>
                </c:pt>
                <c:pt idx="3">
                  <c:v>6/2017.</c:v>
                </c:pt>
                <c:pt idx="4">
                  <c:v>7/2017.</c:v>
                </c:pt>
                <c:pt idx="5">
                  <c:v>8/2017.</c:v>
                </c:pt>
                <c:pt idx="6">
                  <c:v>9/2017.</c:v>
                </c:pt>
                <c:pt idx="7">
                  <c:v>10/2017.</c:v>
                </c:pt>
                <c:pt idx="8">
                  <c:v>11/2017.</c:v>
                </c:pt>
                <c:pt idx="9">
                  <c:v>12/2017.</c:v>
                </c:pt>
                <c:pt idx="10">
                  <c:v>1/2018.</c:v>
                </c:pt>
                <c:pt idx="11">
                  <c:v>2/2017.</c:v>
                </c:pt>
              </c:strCache>
            </c:strRef>
          </c:cat>
          <c:val>
            <c:numRef>
              <c:f>Sheet1!$E$3:$E$14</c:f>
              <c:numCache>
                <c:formatCode>General</c:formatCode>
                <c:ptCount val="12"/>
                <c:pt idx="0">
                  <c:v>13.2</c:v>
                </c:pt>
                <c:pt idx="1">
                  <c:v>15</c:v>
                </c:pt>
                <c:pt idx="2">
                  <c:v>18.5</c:v>
                </c:pt>
                <c:pt idx="3">
                  <c:v>23.5</c:v>
                </c:pt>
                <c:pt idx="6">
                  <c:v>21.5</c:v>
                </c:pt>
                <c:pt idx="7">
                  <c:v>19.600000000000001</c:v>
                </c:pt>
                <c:pt idx="8">
                  <c:v>16</c:v>
                </c:pt>
                <c:pt idx="9">
                  <c:v>13</c:v>
                </c:pt>
                <c:pt idx="10">
                  <c:v>11.3</c:v>
                </c:pt>
                <c:pt idx="11">
                  <c:v>11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Sheet1!$F$2</c:f>
              <c:strCache>
                <c:ptCount val="1"/>
                <c:pt idx="0">
                  <c:v>Zadar DHMZ</c:v>
                </c:pt>
              </c:strCache>
            </c:strRef>
          </c:tx>
          <c:marker>
            <c:symbol val="none"/>
          </c:marker>
          <c:cat>
            <c:strRef>
              <c:f>Sheet1!$A$3:$A$14</c:f>
              <c:strCache>
                <c:ptCount val="12"/>
                <c:pt idx="0">
                  <c:v>3/2017.</c:v>
                </c:pt>
                <c:pt idx="1">
                  <c:v>4/2017.</c:v>
                </c:pt>
                <c:pt idx="2">
                  <c:v>5/2017.</c:v>
                </c:pt>
                <c:pt idx="3">
                  <c:v>6/2017.</c:v>
                </c:pt>
                <c:pt idx="4">
                  <c:v>7/2017.</c:v>
                </c:pt>
                <c:pt idx="5">
                  <c:v>8/2017.</c:v>
                </c:pt>
                <c:pt idx="6">
                  <c:v>9/2017.</c:v>
                </c:pt>
                <c:pt idx="7">
                  <c:v>10/2017.</c:v>
                </c:pt>
                <c:pt idx="8">
                  <c:v>11/2017.</c:v>
                </c:pt>
                <c:pt idx="9">
                  <c:v>12/2017.</c:v>
                </c:pt>
                <c:pt idx="10">
                  <c:v>1/2018.</c:v>
                </c:pt>
                <c:pt idx="11">
                  <c:v>2/2017.</c:v>
                </c:pt>
              </c:strCache>
            </c:strRef>
          </c:cat>
          <c:val>
            <c:numRef>
              <c:f>Sheet1!$F$3:$F$14</c:f>
              <c:numCache>
                <c:formatCode>General</c:formatCode>
                <c:ptCount val="12"/>
                <c:pt idx="0">
                  <c:v>12.5</c:v>
                </c:pt>
                <c:pt idx="1">
                  <c:v>15.1</c:v>
                </c:pt>
                <c:pt idx="2">
                  <c:v>18.100000000000001</c:v>
                </c:pt>
                <c:pt idx="3">
                  <c:v>23</c:v>
                </c:pt>
                <c:pt idx="4">
                  <c:v>24.7</c:v>
                </c:pt>
                <c:pt idx="5">
                  <c:v>23.5</c:v>
                </c:pt>
                <c:pt idx="6">
                  <c:v>20.6</c:v>
                </c:pt>
                <c:pt idx="7">
                  <c:v>18.899999999999999</c:v>
                </c:pt>
                <c:pt idx="8">
                  <c:v>15.4</c:v>
                </c:pt>
                <c:pt idx="9">
                  <c:v>11.7</c:v>
                </c:pt>
                <c:pt idx="10">
                  <c:v>10.8</c:v>
                </c:pt>
                <c:pt idx="11">
                  <c:v>10.1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Sheet1!$G$2</c:f>
              <c:strCache>
                <c:ptCount val="1"/>
                <c:pt idx="0">
                  <c:v>Zadar</c:v>
                </c:pt>
              </c:strCache>
            </c:strRef>
          </c:tx>
          <c:marker>
            <c:symbol val="none"/>
          </c:marker>
          <c:cat>
            <c:strRef>
              <c:f>Sheet1!$A$3:$A$14</c:f>
              <c:strCache>
                <c:ptCount val="12"/>
                <c:pt idx="0">
                  <c:v>3/2017.</c:v>
                </c:pt>
                <c:pt idx="1">
                  <c:v>4/2017.</c:v>
                </c:pt>
                <c:pt idx="2">
                  <c:v>5/2017.</c:v>
                </c:pt>
                <c:pt idx="3">
                  <c:v>6/2017.</c:v>
                </c:pt>
                <c:pt idx="4">
                  <c:v>7/2017.</c:v>
                </c:pt>
                <c:pt idx="5">
                  <c:v>8/2017.</c:v>
                </c:pt>
                <c:pt idx="6">
                  <c:v>9/2017.</c:v>
                </c:pt>
                <c:pt idx="7">
                  <c:v>10/2017.</c:v>
                </c:pt>
                <c:pt idx="8">
                  <c:v>11/2017.</c:v>
                </c:pt>
                <c:pt idx="9">
                  <c:v>12/2017.</c:v>
                </c:pt>
                <c:pt idx="10">
                  <c:v>1/2018.</c:v>
                </c:pt>
                <c:pt idx="11">
                  <c:v>2/2017.</c:v>
                </c:pt>
              </c:strCache>
            </c:strRef>
          </c:cat>
          <c:val>
            <c:numRef>
              <c:f>Sheet1!$G$3:$G$14</c:f>
              <c:numCache>
                <c:formatCode>General</c:formatCode>
                <c:ptCount val="12"/>
                <c:pt idx="0">
                  <c:v>11.8</c:v>
                </c:pt>
                <c:pt idx="1">
                  <c:v>14.9</c:v>
                </c:pt>
                <c:pt idx="2">
                  <c:v>15.5</c:v>
                </c:pt>
                <c:pt idx="3">
                  <c:v>23.5</c:v>
                </c:pt>
                <c:pt idx="4">
                  <c:v>25</c:v>
                </c:pt>
                <c:pt idx="5">
                  <c:v>24.5</c:v>
                </c:pt>
                <c:pt idx="6">
                  <c:v>20</c:v>
                </c:pt>
                <c:pt idx="7">
                  <c:v>19.100000000000001</c:v>
                </c:pt>
                <c:pt idx="8">
                  <c:v>15.6</c:v>
                </c:pt>
                <c:pt idx="9">
                  <c:v>12.3</c:v>
                </c:pt>
                <c:pt idx="10">
                  <c:v>10.7</c:v>
                </c:pt>
                <c:pt idx="11">
                  <c:v>9.6999999999999993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555136"/>
        <c:axId val="68557056"/>
      </c:lineChart>
      <c:catAx>
        <c:axId val="6855513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datum</a:t>
                </a:r>
              </a:p>
            </c:rich>
          </c:tx>
          <c:layout/>
          <c:overlay val="0"/>
        </c:title>
        <c:majorTickMark val="out"/>
        <c:minorTickMark val="none"/>
        <c:tickLblPos val="nextTo"/>
        <c:crossAx val="68557056"/>
        <c:crosses val="autoZero"/>
        <c:auto val="1"/>
        <c:lblAlgn val="ctr"/>
        <c:lblOffset val="100"/>
        <c:noMultiLvlLbl val="0"/>
      </c:catAx>
      <c:valAx>
        <c:axId val="6855705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t/0C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6855513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Sheet1!$C$3</c:f>
              <c:strCache>
                <c:ptCount val="1"/>
                <c:pt idx="0">
                  <c:v>Dubrovnik NOAA</c:v>
                </c:pt>
              </c:strCache>
            </c:strRef>
          </c:tx>
          <c:marker>
            <c:symbol val="none"/>
          </c:marker>
          <c:cat>
            <c:strRef>
              <c:f>Sheet1!$B$4:$B$15</c:f>
              <c:strCache>
                <c:ptCount val="12"/>
                <c:pt idx="0">
                  <c:v>siječanj</c:v>
                </c:pt>
                <c:pt idx="1">
                  <c:v>veljača</c:v>
                </c:pt>
                <c:pt idx="2">
                  <c:v>ožujak</c:v>
                </c:pt>
                <c:pt idx="3">
                  <c:v>travanj</c:v>
                </c:pt>
                <c:pt idx="4">
                  <c:v>svibanj</c:v>
                </c:pt>
                <c:pt idx="5">
                  <c:v>lipanj</c:v>
                </c:pt>
                <c:pt idx="6">
                  <c:v>srpanj</c:v>
                </c:pt>
                <c:pt idx="7">
                  <c:v>kolovoz</c:v>
                </c:pt>
                <c:pt idx="8">
                  <c:v>rujan</c:v>
                </c:pt>
                <c:pt idx="9">
                  <c:v>listopad</c:v>
                </c:pt>
                <c:pt idx="10">
                  <c:v>studeni</c:v>
                </c:pt>
                <c:pt idx="11">
                  <c:v>prosinac</c:v>
                </c:pt>
              </c:strCache>
            </c:strRef>
          </c:cat>
          <c:val>
            <c:numRef>
              <c:f>Sheet1!$C$4:$C$15</c:f>
              <c:numCache>
                <c:formatCode>General</c:formatCode>
                <c:ptCount val="12"/>
                <c:pt idx="0">
                  <c:v>14.1</c:v>
                </c:pt>
                <c:pt idx="1">
                  <c:v>14.2</c:v>
                </c:pt>
                <c:pt idx="2">
                  <c:v>14.4</c:v>
                </c:pt>
                <c:pt idx="3">
                  <c:v>15.6</c:v>
                </c:pt>
                <c:pt idx="4">
                  <c:v>18.7</c:v>
                </c:pt>
                <c:pt idx="5">
                  <c:v>23.1</c:v>
                </c:pt>
                <c:pt idx="6">
                  <c:v>25.5</c:v>
                </c:pt>
                <c:pt idx="7">
                  <c:v>25.4</c:v>
                </c:pt>
                <c:pt idx="8">
                  <c:v>24.3</c:v>
                </c:pt>
                <c:pt idx="9">
                  <c:v>20.7</c:v>
                </c:pt>
                <c:pt idx="10">
                  <c:v>18.2</c:v>
                </c:pt>
                <c:pt idx="11">
                  <c:v>15.7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Sheet1!$D$3</c:f>
              <c:strCache>
                <c:ptCount val="1"/>
                <c:pt idx="0">
                  <c:v>Split NOAA</c:v>
                </c:pt>
              </c:strCache>
            </c:strRef>
          </c:tx>
          <c:marker>
            <c:symbol val="none"/>
          </c:marker>
          <c:cat>
            <c:strRef>
              <c:f>Sheet1!$B$4:$B$15</c:f>
              <c:strCache>
                <c:ptCount val="12"/>
                <c:pt idx="0">
                  <c:v>siječanj</c:v>
                </c:pt>
                <c:pt idx="1">
                  <c:v>veljača</c:v>
                </c:pt>
                <c:pt idx="2">
                  <c:v>ožujak</c:v>
                </c:pt>
                <c:pt idx="3">
                  <c:v>travanj</c:v>
                </c:pt>
                <c:pt idx="4">
                  <c:v>svibanj</c:v>
                </c:pt>
                <c:pt idx="5">
                  <c:v>lipanj</c:v>
                </c:pt>
                <c:pt idx="6">
                  <c:v>srpanj</c:v>
                </c:pt>
                <c:pt idx="7">
                  <c:v>kolovoz</c:v>
                </c:pt>
                <c:pt idx="8">
                  <c:v>rujan</c:v>
                </c:pt>
                <c:pt idx="9">
                  <c:v>listopad</c:v>
                </c:pt>
                <c:pt idx="10">
                  <c:v>studeni</c:v>
                </c:pt>
                <c:pt idx="11">
                  <c:v>prosinac</c:v>
                </c:pt>
              </c:strCache>
            </c:strRef>
          </c:cat>
          <c:val>
            <c:numRef>
              <c:f>Sheet1!$D$4:$D$15</c:f>
              <c:numCache>
                <c:formatCode>General</c:formatCode>
                <c:ptCount val="12"/>
                <c:pt idx="0">
                  <c:v>13.7</c:v>
                </c:pt>
                <c:pt idx="1">
                  <c:v>13.5</c:v>
                </c:pt>
                <c:pt idx="2">
                  <c:v>13.9</c:v>
                </c:pt>
                <c:pt idx="3">
                  <c:v>15.2</c:v>
                </c:pt>
                <c:pt idx="4">
                  <c:v>18.2</c:v>
                </c:pt>
                <c:pt idx="5">
                  <c:v>22.3</c:v>
                </c:pt>
                <c:pt idx="6">
                  <c:v>24.4</c:v>
                </c:pt>
                <c:pt idx="7">
                  <c:v>24.8</c:v>
                </c:pt>
                <c:pt idx="8">
                  <c:v>23.8</c:v>
                </c:pt>
                <c:pt idx="9">
                  <c:v>20.3</c:v>
                </c:pt>
                <c:pt idx="10">
                  <c:v>18.2</c:v>
                </c:pt>
                <c:pt idx="11">
                  <c:v>15.9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Sheet1!$E$3</c:f>
              <c:strCache>
                <c:ptCount val="1"/>
                <c:pt idx="0">
                  <c:v>Zadar NOAA</c:v>
                </c:pt>
              </c:strCache>
            </c:strRef>
          </c:tx>
          <c:marker>
            <c:symbol val="none"/>
          </c:marker>
          <c:cat>
            <c:strRef>
              <c:f>Sheet1!$B$4:$B$15</c:f>
              <c:strCache>
                <c:ptCount val="12"/>
                <c:pt idx="0">
                  <c:v>siječanj</c:v>
                </c:pt>
                <c:pt idx="1">
                  <c:v>veljača</c:v>
                </c:pt>
                <c:pt idx="2">
                  <c:v>ožujak</c:v>
                </c:pt>
                <c:pt idx="3">
                  <c:v>travanj</c:v>
                </c:pt>
                <c:pt idx="4">
                  <c:v>svibanj</c:v>
                </c:pt>
                <c:pt idx="5">
                  <c:v>lipanj</c:v>
                </c:pt>
                <c:pt idx="6">
                  <c:v>srpanj</c:v>
                </c:pt>
                <c:pt idx="7">
                  <c:v>kolovoz</c:v>
                </c:pt>
                <c:pt idx="8">
                  <c:v>rujan</c:v>
                </c:pt>
                <c:pt idx="9">
                  <c:v>listopad</c:v>
                </c:pt>
                <c:pt idx="10">
                  <c:v>studeni</c:v>
                </c:pt>
                <c:pt idx="11">
                  <c:v>prosinac</c:v>
                </c:pt>
              </c:strCache>
            </c:strRef>
          </c:cat>
          <c:val>
            <c:numRef>
              <c:f>Sheet1!$E$4:$E$15</c:f>
              <c:numCache>
                <c:formatCode>General</c:formatCode>
                <c:ptCount val="12"/>
                <c:pt idx="0">
                  <c:v>13.2</c:v>
                </c:pt>
                <c:pt idx="1">
                  <c:v>12.4</c:v>
                </c:pt>
                <c:pt idx="2">
                  <c:v>13</c:v>
                </c:pt>
                <c:pt idx="3">
                  <c:v>14.6</c:v>
                </c:pt>
                <c:pt idx="4">
                  <c:v>18.100000000000001</c:v>
                </c:pt>
                <c:pt idx="5">
                  <c:v>22.4</c:v>
                </c:pt>
                <c:pt idx="6">
                  <c:v>24.6</c:v>
                </c:pt>
                <c:pt idx="7">
                  <c:v>24.9</c:v>
                </c:pt>
                <c:pt idx="8">
                  <c:v>23.8</c:v>
                </c:pt>
                <c:pt idx="9">
                  <c:v>20.100000000000001</c:v>
                </c:pt>
                <c:pt idx="10">
                  <c:v>17.8</c:v>
                </c:pt>
                <c:pt idx="11">
                  <c:v>15.6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Sheet1!$F$3</c:f>
              <c:strCache>
                <c:ptCount val="1"/>
                <c:pt idx="0">
                  <c:v>Rijeka NOAA</c:v>
                </c:pt>
              </c:strCache>
            </c:strRef>
          </c:tx>
          <c:marker>
            <c:symbol val="none"/>
          </c:marker>
          <c:cat>
            <c:strRef>
              <c:f>Sheet1!$B$4:$B$15</c:f>
              <c:strCache>
                <c:ptCount val="12"/>
                <c:pt idx="0">
                  <c:v>siječanj</c:v>
                </c:pt>
                <c:pt idx="1">
                  <c:v>veljača</c:v>
                </c:pt>
                <c:pt idx="2">
                  <c:v>ožujak</c:v>
                </c:pt>
                <c:pt idx="3">
                  <c:v>travanj</c:v>
                </c:pt>
                <c:pt idx="4">
                  <c:v>svibanj</c:v>
                </c:pt>
                <c:pt idx="5">
                  <c:v>lipanj</c:v>
                </c:pt>
                <c:pt idx="6">
                  <c:v>srpanj</c:v>
                </c:pt>
                <c:pt idx="7">
                  <c:v>kolovoz</c:v>
                </c:pt>
                <c:pt idx="8">
                  <c:v>rujan</c:v>
                </c:pt>
                <c:pt idx="9">
                  <c:v>listopad</c:v>
                </c:pt>
                <c:pt idx="10">
                  <c:v>studeni</c:v>
                </c:pt>
                <c:pt idx="11">
                  <c:v>prosinac</c:v>
                </c:pt>
              </c:strCache>
            </c:strRef>
          </c:cat>
          <c:val>
            <c:numRef>
              <c:f>Sheet1!$F$4:$F$15</c:f>
              <c:numCache>
                <c:formatCode>General</c:formatCode>
                <c:ptCount val="12"/>
                <c:pt idx="0">
                  <c:v>11.4</c:v>
                </c:pt>
                <c:pt idx="1">
                  <c:v>10.6</c:v>
                </c:pt>
                <c:pt idx="2">
                  <c:v>11.2</c:v>
                </c:pt>
                <c:pt idx="3">
                  <c:v>13.6</c:v>
                </c:pt>
                <c:pt idx="4">
                  <c:v>17.899999999999999</c:v>
                </c:pt>
                <c:pt idx="5">
                  <c:v>22.6</c:v>
                </c:pt>
                <c:pt idx="6">
                  <c:v>24.7</c:v>
                </c:pt>
                <c:pt idx="7">
                  <c:v>24.9</c:v>
                </c:pt>
                <c:pt idx="8">
                  <c:v>23.4</c:v>
                </c:pt>
                <c:pt idx="9">
                  <c:v>19.5</c:v>
                </c:pt>
                <c:pt idx="10">
                  <c:v>16.8</c:v>
                </c:pt>
                <c:pt idx="11">
                  <c:v>14.2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Sheet1!$G$3</c:f>
              <c:strCache>
                <c:ptCount val="1"/>
                <c:pt idx="0">
                  <c:v>Pula NOAA</c:v>
                </c:pt>
              </c:strCache>
            </c:strRef>
          </c:tx>
          <c:marker>
            <c:symbol val="none"/>
          </c:marker>
          <c:cat>
            <c:strRef>
              <c:f>Sheet1!$B$4:$B$15</c:f>
              <c:strCache>
                <c:ptCount val="12"/>
                <c:pt idx="0">
                  <c:v>siječanj</c:v>
                </c:pt>
                <c:pt idx="1">
                  <c:v>veljača</c:v>
                </c:pt>
                <c:pt idx="2">
                  <c:v>ožujak</c:v>
                </c:pt>
                <c:pt idx="3">
                  <c:v>travanj</c:v>
                </c:pt>
                <c:pt idx="4">
                  <c:v>svibanj</c:v>
                </c:pt>
                <c:pt idx="5">
                  <c:v>lipanj</c:v>
                </c:pt>
                <c:pt idx="6">
                  <c:v>srpanj</c:v>
                </c:pt>
                <c:pt idx="7">
                  <c:v>kolovoz</c:v>
                </c:pt>
                <c:pt idx="8">
                  <c:v>rujan</c:v>
                </c:pt>
                <c:pt idx="9">
                  <c:v>listopad</c:v>
                </c:pt>
                <c:pt idx="10">
                  <c:v>studeni</c:v>
                </c:pt>
                <c:pt idx="11">
                  <c:v>prosinac</c:v>
                </c:pt>
              </c:strCache>
            </c:strRef>
          </c:cat>
          <c:val>
            <c:numRef>
              <c:f>Sheet1!$G$4:$G$15</c:f>
              <c:numCache>
                <c:formatCode>General</c:formatCode>
                <c:ptCount val="12"/>
                <c:pt idx="0">
                  <c:v>11.3</c:v>
                </c:pt>
                <c:pt idx="1">
                  <c:v>10.4</c:v>
                </c:pt>
                <c:pt idx="2">
                  <c:v>11.2</c:v>
                </c:pt>
                <c:pt idx="3">
                  <c:v>13.7</c:v>
                </c:pt>
                <c:pt idx="4">
                  <c:v>18.2</c:v>
                </c:pt>
                <c:pt idx="5">
                  <c:v>22.9</c:v>
                </c:pt>
                <c:pt idx="6">
                  <c:v>25</c:v>
                </c:pt>
                <c:pt idx="7">
                  <c:v>25.2</c:v>
                </c:pt>
                <c:pt idx="8">
                  <c:v>23.7</c:v>
                </c:pt>
                <c:pt idx="9">
                  <c:v>19.600000000000001</c:v>
                </c:pt>
                <c:pt idx="10">
                  <c:v>16.8</c:v>
                </c:pt>
                <c:pt idx="11">
                  <c:v>14.2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Sheet1!$H$3</c:f>
              <c:strCache>
                <c:ptCount val="1"/>
                <c:pt idx="0">
                  <c:v>Vela Luka</c:v>
                </c:pt>
              </c:strCache>
            </c:strRef>
          </c:tx>
          <c:marker>
            <c:symbol val="none"/>
          </c:marker>
          <c:cat>
            <c:strRef>
              <c:f>Sheet1!$B$4:$B$15</c:f>
              <c:strCache>
                <c:ptCount val="12"/>
                <c:pt idx="0">
                  <c:v>siječanj</c:v>
                </c:pt>
                <c:pt idx="1">
                  <c:v>veljača</c:v>
                </c:pt>
                <c:pt idx="2">
                  <c:v>ožujak</c:v>
                </c:pt>
                <c:pt idx="3">
                  <c:v>travanj</c:v>
                </c:pt>
                <c:pt idx="4">
                  <c:v>svibanj</c:v>
                </c:pt>
                <c:pt idx="5">
                  <c:v>lipanj</c:v>
                </c:pt>
                <c:pt idx="6">
                  <c:v>srpanj</c:v>
                </c:pt>
                <c:pt idx="7">
                  <c:v>kolovoz</c:v>
                </c:pt>
                <c:pt idx="8">
                  <c:v>rujan</c:v>
                </c:pt>
                <c:pt idx="9">
                  <c:v>listopad</c:v>
                </c:pt>
                <c:pt idx="10">
                  <c:v>studeni</c:v>
                </c:pt>
                <c:pt idx="11">
                  <c:v>prosinac</c:v>
                </c:pt>
              </c:strCache>
            </c:strRef>
          </c:cat>
          <c:val>
            <c:numRef>
              <c:f>Sheet1!$H$4:$H$15</c:f>
              <c:numCache>
                <c:formatCode>General</c:formatCode>
                <c:ptCount val="12"/>
                <c:pt idx="0">
                  <c:v>14.7</c:v>
                </c:pt>
                <c:pt idx="1">
                  <c:v>13.5</c:v>
                </c:pt>
                <c:pt idx="2">
                  <c:v>14.3</c:v>
                </c:pt>
                <c:pt idx="3">
                  <c:v>15.7</c:v>
                </c:pt>
                <c:pt idx="4">
                  <c:v>16.7</c:v>
                </c:pt>
                <c:pt idx="5">
                  <c:v>18.600000000000001</c:v>
                </c:pt>
                <c:pt idx="6">
                  <c:v>22.2</c:v>
                </c:pt>
                <c:pt idx="7">
                  <c:v>26</c:v>
                </c:pt>
                <c:pt idx="8">
                  <c:v>24.1</c:v>
                </c:pt>
                <c:pt idx="9">
                  <c:v>20</c:v>
                </c:pt>
                <c:pt idx="10">
                  <c:v>16.5</c:v>
                </c:pt>
                <c:pt idx="11">
                  <c:v>16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Sheet1!$I$3</c:f>
              <c:strCache>
                <c:ptCount val="1"/>
                <c:pt idx="0">
                  <c:v>Kaštela</c:v>
                </c:pt>
              </c:strCache>
            </c:strRef>
          </c:tx>
          <c:marker>
            <c:symbol val="none"/>
          </c:marker>
          <c:cat>
            <c:strRef>
              <c:f>Sheet1!$B$4:$B$15</c:f>
              <c:strCache>
                <c:ptCount val="12"/>
                <c:pt idx="0">
                  <c:v>siječanj</c:v>
                </c:pt>
                <c:pt idx="1">
                  <c:v>veljača</c:v>
                </c:pt>
                <c:pt idx="2">
                  <c:v>ožujak</c:v>
                </c:pt>
                <c:pt idx="3">
                  <c:v>travanj</c:v>
                </c:pt>
                <c:pt idx="4">
                  <c:v>svibanj</c:v>
                </c:pt>
                <c:pt idx="5">
                  <c:v>lipanj</c:v>
                </c:pt>
                <c:pt idx="6">
                  <c:v>srpanj</c:v>
                </c:pt>
                <c:pt idx="7">
                  <c:v>kolovoz</c:v>
                </c:pt>
                <c:pt idx="8">
                  <c:v>rujan</c:v>
                </c:pt>
                <c:pt idx="9">
                  <c:v>listopad</c:v>
                </c:pt>
                <c:pt idx="10">
                  <c:v>studeni</c:v>
                </c:pt>
                <c:pt idx="11">
                  <c:v>prosinac</c:v>
                </c:pt>
              </c:strCache>
            </c:strRef>
          </c:cat>
          <c:val>
            <c:numRef>
              <c:f>Sheet1!$I$4:$I$15</c:f>
              <c:numCache>
                <c:formatCode>General</c:formatCode>
                <c:ptCount val="12"/>
                <c:pt idx="0">
                  <c:v>11.3</c:v>
                </c:pt>
                <c:pt idx="1">
                  <c:v>11</c:v>
                </c:pt>
                <c:pt idx="2">
                  <c:v>13.2</c:v>
                </c:pt>
                <c:pt idx="3">
                  <c:v>15</c:v>
                </c:pt>
                <c:pt idx="4">
                  <c:v>18.5</c:v>
                </c:pt>
                <c:pt idx="5">
                  <c:v>23.5</c:v>
                </c:pt>
                <c:pt idx="8">
                  <c:v>21.5</c:v>
                </c:pt>
                <c:pt idx="9">
                  <c:v>19.600000000000001</c:v>
                </c:pt>
                <c:pt idx="10">
                  <c:v>16</c:v>
                </c:pt>
                <c:pt idx="11">
                  <c:v>11</c:v>
                </c:pt>
              </c:numCache>
            </c:numRef>
          </c:val>
          <c:smooth val="0"/>
        </c:ser>
        <c:ser>
          <c:idx val="7"/>
          <c:order val="7"/>
          <c:tx>
            <c:strRef>
              <c:f>Sheet1!$J$3</c:f>
              <c:strCache>
                <c:ptCount val="1"/>
                <c:pt idx="0">
                  <c:v>Zadar</c:v>
                </c:pt>
              </c:strCache>
            </c:strRef>
          </c:tx>
          <c:marker>
            <c:symbol val="none"/>
          </c:marker>
          <c:cat>
            <c:strRef>
              <c:f>Sheet1!$B$4:$B$15</c:f>
              <c:strCache>
                <c:ptCount val="12"/>
                <c:pt idx="0">
                  <c:v>siječanj</c:v>
                </c:pt>
                <c:pt idx="1">
                  <c:v>veljača</c:v>
                </c:pt>
                <c:pt idx="2">
                  <c:v>ožujak</c:v>
                </c:pt>
                <c:pt idx="3">
                  <c:v>travanj</c:v>
                </c:pt>
                <c:pt idx="4">
                  <c:v>svibanj</c:v>
                </c:pt>
                <c:pt idx="5">
                  <c:v>lipanj</c:v>
                </c:pt>
                <c:pt idx="6">
                  <c:v>srpanj</c:v>
                </c:pt>
                <c:pt idx="7">
                  <c:v>kolovoz</c:v>
                </c:pt>
                <c:pt idx="8">
                  <c:v>rujan</c:v>
                </c:pt>
                <c:pt idx="9">
                  <c:v>listopad</c:v>
                </c:pt>
                <c:pt idx="10">
                  <c:v>studeni</c:v>
                </c:pt>
                <c:pt idx="11">
                  <c:v>prosinac</c:v>
                </c:pt>
              </c:strCache>
            </c:strRef>
          </c:cat>
          <c:val>
            <c:numRef>
              <c:f>Sheet1!$J$4:$J$15</c:f>
              <c:numCache>
                <c:formatCode>General</c:formatCode>
                <c:ptCount val="12"/>
                <c:pt idx="0">
                  <c:v>10.7</c:v>
                </c:pt>
                <c:pt idx="1">
                  <c:v>9.6999999999999993</c:v>
                </c:pt>
                <c:pt idx="2">
                  <c:v>11.8</c:v>
                </c:pt>
                <c:pt idx="3">
                  <c:v>14.9</c:v>
                </c:pt>
                <c:pt idx="4">
                  <c:v>15.5</c:v>
                </c:pt>
                <c:pt idx="5">
                  <c:v>23.5</c:v>
                </c:pt>
                <c:pt idx="6">
                  <c:v>25</c:v>
                </c:pt>
                <c:pt idx="7">
                  <c:v>24.5</c:v>
                </c:pt>
                <c:pt idx="8">
                  <c:v>20</c:v>
                </c:pt>
                <c:pt idx="9">
                  <c:v>19.100000000000001</c:v>
                </c:pt>
                <c:pt idx="10">
                  <c:v>15.6</c:v>
                </c:pt>
                <c:pt idx="11">
                  <c:v>12.3</c:v>
                </c:pt>
              </c:numCache>
            </c:numRef>
          </c:val>
          <c:smooth val="0"/>
        </c:ser>
        <c:ser>
          <c:idx val="8"/>
          <c:order val="8"/>
          <c:tx>
            <c:strRef>
              <c:f>Sheet1!$K$3</c:f>
              <c:strCache>
                <c:ptCount val="1"/>
                <c:pt idx="0">
                  <c:v>Rijeka</c:v>
                </c:pt>
              </c:strCache>
            </c:strRef>
          </c:tx>
          <c:marker>
            <c:symbol val="none"/>
          </c:marker>
          <c:cat>
            <c:strRef>
              <c:f>Sheet1!$B$4:$B$15</c:f>
              <c:strCache>
                <c:ptCount val="12"/>
                <c:pt idx="0">
                  <c:v>siječanj</c:v>
                </c:pt>
                <c:pt idx="1">
                  <c:v>veljača</c:v>
                </c:pt>
                <c:pt idx="2">
                  <c:v>ožujak</c:v>
                </c:pt>
                <c:pt idx="3">
                  <c:v>travanj</c:v>
                </c:pt>
                <c:pt idx="4">
                  <c:v>svibanj</c:v>
                </c:pt>
                <c:pt idx="5">
                  <c:v>lipanj</c:v>
                </c:pt>
                <c:pt idx="6">
                  <c:v>srpanj</c:v>
                </c:pt>
                <c:pt idx="7">
                  <c:v>kolovoz</c:v>
                </c:pt>
                <c:pt idx="8">
                  <c:v>rujan</c:v>
                </c:pt>
                <c:pt idx="9">
                  <c:v>listopad</c:v>
                </c:pt>
                <c:pt idx="10">
                  <c:v>studeni</c:v>
                </c:pt>
                <c:pt idx="11">
                  <c:v>prosinac</c:v>
                </c:pt>
              </c:strCache>
            </c:strRef>
          </c:cat>
          <c:val>
            <c:numRef>
              <c:f>Sheet1!$K$4:$K$15</c:f>
              <c:numCache>
                <c:formatCode>General</c:formatCode>
                <c:ptCount val="12"/>
                <c:pt idx="2">
                  <c:v>11.7</c:v>
                </c:pt>
                <c:pt idx="3">
                  <c:v>14</c:v>
                </c:pt>
                <c:pt idx="6">
                  <c:v>25</c:v>
                </c:pt>
                <c:pt idx="7">
                  <c:v>25.2</c:v>
                </c:pt>
                <c:pt idx="8">
                  <c:v>20.8</c:v>
                </c:pt>
                <c:pt idx="9">
                  <c:v>17.899999999999999</c:v>
                </c:pt>
                <c:pt idx="10">
                  <c:v>15.6</c:v>
                </c:pt>
                <c:pt idx="11">
                  <c:v>11.9</c:v>
                </c:pt>
              </c:numCache>
            </c:numRef>
          </c:val>
          <c:smooth val="0"/>
        </c:ser>
        <c:ser>
          <c:idx val="9"/>
          <c:order val="9"/>
          <c:tx>
            <c:strRef>
              <c:f>Sheet1!$L$3</c:f>
              <c:strCache>
                <c:ptCount val="1"/>
                <c:pt idx="0">
                  <c:v>Pula</c:v>
                </c:pt>
              </c:strCache>
            </c:strRef>
          </c:tx>
          <c:marker>
            <c:symbol val="none"/>
          </c:marker>
          <c:cat>
            <c:strRef>
              <c:f>Sheet1!$B$4:$B$15</c:f>
              <c:strCache>
                <c:ptCount val="12"/>
                <c:pt idx="0">
                  <c:v>siječanj</c:v>
                </c:pt>
                <c:pt idx="1">
                  <c:v>veljača</c:v>
                </c:pt>
                <c:pt idx="2">
                  <c:v>ožujak</c:v>
                </c:pt>
                <c:pt idx="3">
                  <c:v>travanj</c:v>
                </c:pt>
                <c:pt idx="4">
                  <c:v>svibanj</c:v>
                </c:pt>
                <c:pt idx="5">
                  <c:v>lipanj</c:v>
                </c:pt>
                <c:pt idx="6">
                  <c:v>srpanj</c:v>
                </c:pt>
                <c:pt idx="7">
                  <c:v>kolovoz</c:v>
                </c:pt>
                <c:pt idx="8">
                  <c:v>rujan</c:v>
                </c:pt>
                <c:pt idx="9">
                  <c:v>listopad</c:v>
                </c:pt>
                <c:pt idx="10">
                  <c:v>studeni</c:v>
                </c:pt>
                <c:pt idx="11">
                  <c:v>prosinac</c:v>
                </c:pt>
              </c:strCache>
            </c:strRef>
          </c:cat>
          <c:val>
            <c:numRef>
              <c:f>Sheet1!$L$4:$L$15</c:f>
              <c:numCache>
                <c:formatCode>General</c:formatCode>
                <c:ptCount val="12"/>
                <c:pt idx="1">
                  <c:v>11</c:v>
                </c:pt>
                <c:pt idx="2">
                  <c:v>11</c:v>
                </c:pt>
                <c:pt idx="3">
                  <c:v>14</c:v>
                </c:pt>
                <c:pt idx="4">
                  <c:v>19</c:v>
                </c:pt>
                <c:pt idx="5">
                  <c:v>22</c:v>
                </c:pt>
                <c:pt idx="8">
                  <c:v>22</c:v>
                </c:pt>
                <c:pt idx="9">
                  <c:v>19</c:v>
                </c:pt>
                <c:pt idx="10">
                  <c:v>16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6812928"/>
        <c:axId val="97620352"/>
      </c:lineChart>
      <c:catAx>
        <c:axId val="8681292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datum</a:t>
                </a:r>
              </a:p>
            </c:rich>
          </c:tx>
          <c:overlay val="0"/>
        </c:title>
        <c:majorTickMark val="out"/>
        <c:minorTickMark val="none"/>
        <c:tickLblPos val="nextTo"/>
        <c:crossAx val="97620352"/>
        <c:crosses val="autoZero"/>
        <c:auto val="1"/>
        <c:lblAlgn val="ctr"/>
        <c:lblOffset val="100"/>
        <c:noMultiLvlLbl val="0"/>
      </c:catAx>
      <c:valAx>
        <c:axId val="9762035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t/0C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8681292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CCB73A0-6A3E-44FC-92EB-8F2F130A8BAA}" type="datetimeFigureOut">
              <a:rPr lang="hr-HR" smtClean="0"/>
              <a:t>7.5.2018.</a:t>
            </a:fld>
            <a:endParaRPr lang="hr-H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C662FDF-73BE-4283-BAEF-5919C88C9634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CB73A0-6A3E-44FC-92EB-8F2F130A8BAA}" type="datetimeFigureOut">
              <a:rPr lang="hr-HR" smtClean="0"/>
              <a:t>7.5.2018.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662FDF-73BE-4283-BAEF-5919C88C9634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CB73A0-6A3E-44FC-92EB-8F2F130A8BAA}" type="datetimeFigureOut">
              <a:rPr lang="hr-HR" smtClean="0"/>
              <a:t>7.5.2018.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662FDF-73BE-4283-BAEF-5919C88C9634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CB73A0-6A3E-44FC-92EB-8F2F130A8BAA}" type="datetimeFigureOut">
              <a:rPr lang="hr-HR" smtClean="0"/>
              <a:t>7.5.2018.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662FDF-73BE-4283-BAEF-5919C88C9634}" type="slidenum">
              <a:rPr lang="hr-HR" smtClean="0"/>
              <a:t>‹#›</a:t>
            </a:fld>
            <a:endParaRPr lang="hr-H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CB73A0-6A3E-44FC-92EB-8F2F130A8BAA}" type="datetimeFigureOut">
              <a:rPr lang="hr-HR" smtClean="0"/>
              <a:t>7.5.2018.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662FDF-73BE-4283-BAEF-5919C88C9634}" type="slidenum">
              <a:rPr lang="hr-HR" smtClean="0"/>
              <a:t>‹#›</a:t>
            </a:fld>
            <a:endParaRPr lang="hr-H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CB73A0-6A3E-44FC-92EB-8F2F130A8BAA}" type="datetimeFigureOut">
              <a:rPr lang="hr-HR" smtClean="0"/>
              <a:t>7.5.2018.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662FDF-73BE-4283-BAEF-5919C88C9634}" type="slidenum">
              <a:rPr lang="hr-HR" smtClean="0"/>
              <a:t>‹#›</a:t>
            </a:fld>
            <a:endParaRPr lang="hr-H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CB73A0-6A3E-44FC-92EB-8F2F130A8BAA}" type="datetimeFigureOut">
              <a:rPr lang="hr-HR" smtClean="0"/>
              <a:t>7.5.2018.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662FDF-73BE-4283-BAEF-5919C88C9634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CB73A0-6A3E-44FC-92EB-8F2F130A8BAA}" type="datetimeFigureOut">
              <a:rPr lang="hr-HR" smtClean="0"/>
              <a:t>7.5.2018.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662FDF-73BE-4283-BAEF-5919C88C9634}" type="slidenum">
              <a:rPr lang="hr-HR" smtClean="0"/>
              <a:t>‹#›</a:t>
            </a:fld>
            <a:endParaRPr lang="hr-H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CB73A0-6A3E-44FC-92EB-8F2F130A8BAA}" type="datetimeFigureOut">
              <a:rPr lang="hr-HR" smtClean="0"/>
              <a:t>7.5.2018.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662FDF-73BE-4283-BAEF-5919C88C9634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CCB73A0-6A3E-44FC-92EB-8F2F130A8BAA}" type="datetimeFigureOut">
              <a:rPr lang="hr-HR" smtClean="0"/>
              <a:t>7.5.2018.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662FDF-73BE-4283-BAEF-5919C88C9634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CCB73A0-6A3E-44FC-92EB-8F2F130A8BAA}" type="datetimeFigureOut">
              <a:rPr lang="hr-HR" smtClean="0"/>
              <a:t>7.5.2018.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C662FDF-73BE-4283-BAEF-5919C88C9634}" type="slidenum">
              <a:rPr lang="hr-HR" smtClean="0"/>
              <a:t>‹#›</a:t>
            </a:fld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CCB73A0-6A3E-44FC-92EB-8F2F130A8BAA}" type="datetimeFigureOut">
              <a:rPr lang="hr-HR" smtClean="0"/>
              <a:t>7.5.2018.</a:t>
            </a:fld>
            <a:endParaRPr lang="hr-H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C662FDF-73BE-4283-BAEF-5919C88C9634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1"/>
                </a:solidFill>
              </a:rPr>
              <a:t>TEMPERATURE MORA HRVATSKE OBALE JADRANA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 dirty="0" smtClean="0">
              <a:solidFill>
                <a:schemeClr val="tx1"/>
              </a:solidFill>
            </a:endParaRPr>
          </a:p>
          <a:p>
            <a:r>
              <a:rPr lang="hr-HR" dirty="0" smtClean="0">
                <a:solidFill>
                  <a:schemeClr val="tx1"/>
                </a:solidFill>
              </a:rPr>
              <a:t>OŠ Zadarski otoci, Zadar</a:t>
            </a:r>
            <a:endParaRPr lang="hr-H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4824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dirty="0" smtClean="0">
                <a:solidFill>
                  <a:schemeClr val="tx1"/>
                </a:solidFill>
              </a:rPr>
              <a:t>Usporedba GLOBE i DHMZ postaja</a:t>
            </a:r>
            <a:endParaRPr lang="hr-HR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 title="temp/0C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1629164"/>
              </p:ext>
            </p:extLst>
          </p:nvPr>
        </p:nvGraphicFramePr>
        <p:xfrm>
          <a:off x="251520" y="1481138"/>
          <a:ext cx="8640960" cy="5044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77834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dirty="0" smtClean="0">
                <a:solidFill>
                  <a:schemeClr val="tx1"/>
                </a:solidFill>
              </a:rPr>
              <a:t>Usporedba GLOBE i NOAA postaja</a:t>
            </a:r>
            <a:endParaRPr lang="hr-HR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7432249"/>
              </p:ext>
            </p:extLst>
          </p:nvPr>
        </p:nvGraphicFramePr>
        <p:xfrm>
          <a:off x="107504" y="1340768"/>
          <a:ext cx="8928992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78823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196752"/>
            <a:ext cx="6317577" cy="5491551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>
                <a:solidFill>
                  <a:schemeClr val="tx1"/>
                </a:solidFill>
              </a:rPr>
              <a:t>Ušće rijeke Cetine u more</a:t>
            </a:r>
            <a:endParaRPr lang="hr-H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4537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hr-HR" dirty="0" smtClean="0">
                <a:solidFill>
                  <a:schemeClr val="tx1"/>
                </a:solidFill>
              </a:rPr>
              <a:t>Usporedba temperatura vode rijeke Cetine – bočate vode ušća - mora</a:t>
            </a:r>
            <a:endParaRPr lang="hr-HR" dirty="0">
              <a:solidFill>
                <a:schemeClr val="tx1"/>
              </a:solidFill>
            </a:endParaRP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132856"/>
            <a:ext cx="8784976" cy="4248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585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88032"/>
          </a:xfrm>
        </p:spPr>
        <p:txBody>
          <a:bodyPr>
            <a:normAutofit fontScale="92500" lnSpcReduction="10000"/>
          </a:bodyPr>
          <a:lstStyle/>
          <a:p>
            <a:pPr marL="624078" indent="-514350">
              <a:buFont typeface="+mj-lt"/>
              <a:buAutoNum type="arabicPeriod"/>
            </a:pPr>
            <a:r>
              <a:rPr lang="hr-HR" dirty="0" smtClean="0"/>
              <a:t>more je toplije </a:t>
            </a:r>
            <a:r>
              <a:rPr lang="hr-HR" dirty="0"/>
              <a:t>na geografskim širinama bližim </a:t>
            </a:r>
            <a:r>
              <a:rPr lang="hr-HR" dirty="0" smtClean="0"/>
              <a:t>ekvatoru – Vela Luka / Pula</a:t>
            </a:r>
          </a:p>
          <a:p>
            <a:pPr marL="624078" indent="-514350">
              <a:buFont typeface="+mj-lt"/>
              <a:buAutoNum type="arabicPeriod"/>
            </a:pPr>
            <a:endParaRPr lang="hr-HR" dirty="0"/>
          </a:p>
          <a:p>
            <a:pPr marL="624078" indent="-514350">
              <a:buFont typeface="+mj-lt"/>
              <a:buAutoNum type="arabicPeriod"/>
            </a:pPr>
            <a:r>
              <a:rPr lang="hr-HR" dirty="0" smtClean="0"/>
              <a:t>temperatura mora se mijenja promjenom godišnjih doba</a:t>
            </a:r>
          </a:p>
          <a:p>
            <a:pPr marL="624078" indent="-514350">
              <a:buFont typeface="+mj-lt"/>
              <a:buAutoNum type="arabicPeriod"/>
            </a:pPr>
            <a:endParaRPr lang="hr-HR" dirty="0"/>
          </a:p>
          <a:p>
            <a:pPr marL="624078" indent="-514350">
              <a:buFont typeface="+mj-lt"/>
              <a:buAutoNum type="arabicPeriod"/>
            </a:pPr>
            <a:r>
              <a:rPr lang="hr-HR" dirty="0"/>
              <a:t>r</a:t>
            </a:r>
            <a:r>
              <a:rPr lang="hr-HR" dirty="0" smtClean="0"/>
              <a:t>azlika GLOBE – DHMZ: položaj i dubina mjerenja</a:t>
            </a:r>
          </a:p>
          <a:p>
            <a:pPr marL="624078" indent="-514350">
              <a:buFont typeface="+mj-lt"/>
              <a:buAutoNum type="arabicPeriod"/>
            </a:pPr>
            <a:endParaRPr lang="hr-HR" dirty="0"/>
          </a:p>
          <a:p>
            <a:pPr marL="624078" indent="-514350">
              <a:buFont typeface="+mj-lt"/>
              <a:buAutoNum type="arabicPeriod"/>
            </a:pPr>
            <a:r>
              <a:rPr lang="hr-HR" dirty="0"/>
              <a:t>r</a:t>
            </a:r>
            <a:r>
              <a:rPr lang="hr-HR" dirty="0" smtClean="0"/>
              <a:t>azlika GLOBE – NOAA: položaj mjerenja</a:t>
            </a:r>
          </a:p>
          <a:p>
            <a:pPr marL="624078" indent="-514350">
              <a:buFont typeface="+mj-lt"/>
              <a:buAutoNum type="arabicPeriod"/>
            </a:pPr>
            <a:endParaRPr lang="hr-HR" dirty="0"/>
          </a:p>
          <a:p>
            <a:pPr marL="624078" indent="-514350">
              <a:buFont typeface="+mj-lt"/>
              <a:buAutoNum type="arabicPeriod"/>
            </a:pPr>
            <a:r>
              <a:rPr lang="hr-HR" dirty="0"/>
              <a:t>t</a:t>
            </a:r>
            <a:r>
              <a:rPr lang="hr-HR" dirty="0" smtClean="0"/>
              <a:t>emperatura vode raste od rijeke, preko bočate vode prema moru</a:t>
            </a:r>
            <a:endParaRPr lang="hr-HR" dirty="0"/>
          </a:p>
          <a:p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>
                <a:solidFill>
                  <a:schemeClr val="tx1"/>
                </a:solidFill>
              </a:rPr>
              <a:t>Rasprava i zaključci</a:t>
            </a:r>
            <a:endParaRPr lang="hr-H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241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250758"/>
            <a:ext cx="7284697" cy="5463523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>
                <a:solidFill>
                  <a:schemeClr val="tx1"/>
                </a:solidFill>
              </a:rPr>
              <a:t>Hvala našoj GLOBE ekipi 2014.</a:t>
            </a:r>
            <a:endParaRPr lang="hr-H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1366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665" y="1589773"/>
            <a:ext cx="8601729" cy="4503523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>
                <a:solidFill>
                  <a:schemeClr val="tx1"/>
                </a:solidFill>
              </a:rPr>
              <a:t>Planet Zemlja – plavi planet</a:t>
            </a:r>
            <a:endParaRPr lang="hr-H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1643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268760"/>
            <a:ext cx="8091840" cy="5525266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>
                <a:solidFill>
                  <a:schemeClr val="tx1"/>
                </a:solidFill>
              </a:rPr>
              <a:t>Zagrijavanje tla / mora</a:t>
            </a:r>
            <a:endParaRPr lang="hr-H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2700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9" y="476672"/>
            <a:ext cx="4371045" cy="5949298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2276872"/>
            <a:ext cx="3610744" cy="1656184"/>
          </a:xfrm>
        </p:spPr>
        <p:txBody>
          <a:bodyPr>
            <a:normAutofit/>
          </a:bodyPr>
          <a:lstStyle/>
          <a:p>
            <a:pPr algn="ctr"/>
            <a:r>
              <a:rPr lang="hr-HR" dirty="0" smtClean="0">
                <a:solidFill>
                  <a:schemeClr val="tx1"/>
                </a:solidFill>
              </a:rPr>
              <a:t>Jadransko</a:t>
            </a:r>
            <a:br>
              <a:rPr lang="hr-HR" dirty="0" smtClean="0">
                <a:solidFill>
                  <a:schemeClr val="tx1"/>
                </a:solidFill>
              </a:rPr>
            </a:br>
            <a:r>
              <a:rPr lang="hr-HR" dirty="0" smtClean="0">
                <a:solidFill>
                  <a:schemeClr val="tx1"/>
                </a:solidFill>
              </a:rPr>
              <a:t>more</a:t>
            </a:r>
            <a:endParaRPr lang="hr-H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3439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7544" y="1124744"/>
            <a:ext cx="4474840" cy="5188032"/>
          </a:xfrm>
        </p:spPr>
        <p:txBody>
          <a:bodyPr>
            <a:noAutofit/>
          </a:bodyPr>
          <a:lstStyle/>
          <a:p>
            <a:r>
              <a:rPr lang="hr-HR" sz="2400" dirty="0">
                <a:solidFill>
                  <a:schemeClr val="bg1"/>
                </a:solidFill>
              </a:rPr>
              <a:t>Kako se mijenjaju vrijednosti temperature mora koje možemo pratiti GLOBE protokolom od juga prema sjeveru naše strane obale Jadranskog mora</a:t>
            </a:r>
            <a:r>
              <a:rPr lang="hr-HR" sz="2400" dirty="0" smtClean="0">
                <a:solidFill>
                  <a:schemeClr val="bg1"/>
                </a:solidFill>
              </a:rPr>
              <a:t>?</a:t>
            </a:r>
          </a:p>
          <a:p>
            <a:endParaRPr lang="hr-HR" sz="2400" dirty="0">
              <a:solidFill>
                <a:schemeClr val="bg1"/>
              </a:solidFill>
            </a:endParaRPr>
          </a:p>
          <a:p>
            <a:r>
              <a:rPr lang="hr-HR" sz="2400" dirty="0" smtClean="0">
                <a:solidFill>
                  <a:schemeClr val="bg1"/>
                </a:solidFill>
              </a:rPr>
              <a:t>Kakav je odnos u temperaturama rijeka – bočata voda – mora?</a:t>
            </a:r>
            <a:endParaRPr lang="hr-HR" sz="2400" dirty="0" smtClean="0">
              <a:solidFill>
                <a:schemeClr val="bg1"/>
              </a:solidFill>
            </a:endParaRPr>
          </a:p>
          <a:p>
            <a:endParaRPr lang="hr-HR" sz="2400" dirty="0">
              <a:solidFill>
                <a:schemeClr val="bg1"/>
              </a:solidFill>
            </a:endParaRPr>
          </a:p>
          <a:p>
            <a:r>
              <a:rPr lang="hr-HR" sz="2400" dirty="0">
                <a:solidFill>
                  <a:schemeClr val="bg1"/>
                </a:solidFill>
              </a:rPr>
              <a:t>Kako se iste mijenjaju promjenama godišnjih doba</a:t>
            </a:r>
            <a:r>
              <a:rPr lang="hr-HR" sz="2400" dirty="0" smtClean="0">
                <a:solidFill>
                  <a:schemeClr val="bg1"/>
                </a:solidFill>
              </a:rPr>
              <a:t>?</a:t>
            </a:r>
            <a:endParaRPr lang="hr-HR" sz="2400" dirty="0">
              <a:solidFill>
                <a:schemeClr val="bg1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8403" y="1484784"/>
            <a:ext cx="3888432" cy="3888432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143000"/>
          </a:xfrm>
        </p:spPr>
        <p:txBody>
          <a:bodyPr/>
          <a:lstStyle/>
          <a:p>
            <a:pPr algn="ctr"/>
            <a:r>
              <a:rPr lang="hr-HR" dirty="0" smtClean="0">
                <a:solidFill>
                  <a:schemeClr val="bg1"/>
                </a:solidFill>
              </a:rPr>
              <a:t>Istraživačka pitanja</a:t>
            </a:r>
            <a:endParaRPr lang="hr-H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9541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690864" cy="5188032"/>
          </a:xfrm>
        </p:spPr>
        <p:txBody>
          <a:bodyPr>
            <a:normAutofit/>
          </a:bodyPr>
          <a:lstStyle/>
          <a:p>
            <a:r>
              <a:rPr lang="hr-HR" dirty="0">
                <a:solidFill>
                  <a:schemeClr val="bg1"/>
                </a:solidFill>
              </a:rPr>
              <a:t>temperatura </a:t>
            </a:r>
            <a:r>
              <a:rPr lang="hr-HR" dirty="0" smtClean="0">
                <a:solidFill>
                  <a:schemeClr val="bg1"/>
                </a:solidFill>
              </a:rPr>
              <a:t>mora od </a:t>
            </a:r>
            <a:r>
              <a:rPr lang="hr-HR" dirty="0">
                <a:solidFill>
                  <a:schemeClr val="bg1"/>
                </a:solidFill>
              </a:rPr>
              <a:t>juga prema sjeveru – </a:t>
            </a:r>
            <a:r>
              <a:rPr lang="hr-HR" dirty="0" smtClean="0">
                <a:solidFill>
                  <a:schemeClr val="bg1"/>
                </a:solidFill>
              </a:rPr>
              <a:t>pada</a:t>
            </a:r>
          </a:p>
          <a:p>
            <a:r>
              <a:rPr lang="hr-HR" dirty="0" smtClean="0">
                <a:solidFill>
                  <a:schemeClr val="bg1"/>
                </a:solidFill>
              </a:rPr>
              <a:t>ušća </a:t>
            </a:r>
            <a:r>
              <a:rPr lang="hr-HR" dirty="0">
                <a:solidFill>
                  <a:schemeClr val="bg1"/>
                </a:solidFill>
              </a:rPr>
              <a:t>rijeka u </a:t>
            </a:r>
            <a:r>
              <a:rPr lang="hr-HR" dirty="0" smtClean="0">
                <a:solidFill>
                  <a:schemeClr val="bg1"/>
                </a:solidFill>
              </a:rPr>
              <a:t>more – rijeka Cetina</a:t>
            </a:r>
          </a:p>
          <a:p>
            <a:r>
              <a:rPr lang="hr-HR" dirty="0" smtClean="0">
                <a:solidFill>
                  <a:schemeClr val="bg1"/>
                </a:solidFill>
              </a:rPr>
              <a:t>temperatura </a:t>
            </a:r>
            <a:r>
              <a:rPr lang="hr-HR" dirty="0">
                <a:solidFill>
                  <a:schemeClr val="bg1"/>
                </a:solidFill>
              </a:rPr>
              <a:t>mora promjenama godišnjih </a:t>
            </a:r>
            <a:r>
              <a:rPr lang="hr-HR" dirty="0" smtClean="0">
                <a:solidFill>
                  <a:schemeClr val="bg1"/>
                </a:solidFill>
              </a:rPr>
              <a:t>doba:</a:t>
            </a:r>
          </a:p>
          <a:p>
            <a:pPr marL="109728" indent="0">
              <a:buNone/>
            </a:pPr>
            <a:r>
              <a:rPr lang="hr-HR" dirty="0" smtClean="0">
                <a:solidFill>
                  <a:schemeClr val="bg1"/>
                </a:solidFill>
              </a:rPr>
              <a:t>zimi hladnije</a:t>
            </a:r>
          </a:p>
          <a:p>
            <a:pPr marL="109728" indent="0">
              <a:buNone/>
            </a:pPr>
            <a:r>
              <a:rPr lang="hr-HR" dirty="0" smtClean="0">
                <a:solidFill>
                  <a:schemeClr val="bg1"/>
                </a:solidFill>
              </a:rPr>
              <a:t>ljeti toplije</a:t>
            </a:r>
            <a:endParaRPr lang="hr-HR" dirty="0">
              <a:solidFill>
                <a:schemeClr val="bg1"/>
              </a:solidFill>
            </a:endParaRPr>
          </a:p>
          <a:p>
            <a:endParaRPr lang="hr-HR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8403" y="1412776"/>
            <a:ext cx="3960440" cy="396044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>
                <a:solidFill>
                  <a:schemeClr val="bg1"/>
                </a:solidFill>
              </a:rPr>
              <a:t>Hipoteze</a:t>
            </a:r>
            <a:endParaRPr lang="hr-H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6845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340768"/>
            <a:ext cx="8291264" cy="5328592"/>
          </a:xfrm>
        </p:spPr>
        <p:txBody>
          <a:bodyPr>
            <a:normAutofit fontScale="92500" lnSpcReduction="20000"/>
          </a:bodyPr>
          <a:lstStyle/>
          <a:p>
            <a:r>
              <a:rPr lang="hr-HR" sz="3000" dirty="0" smtClean="0"/>
              <a:t>GLOBE protokol za temperaturu vode</a:t>
            </a:r>
          </a:p>
          <a:p>
            <a:endParaRPr lang="hr-HR" dirty="0" smtClean="0"/>
          </a:p>
          <a:p>
            <a:r>
              <a:rPr lang="hr-HR" sz="3000" dirty="0" smtClean="0"/>
              <a:t>10 mjernih postaja:</a:t>
            </a:r>
          </a:p>
          <a:p>
            <a:pPr marL="1629918" lvl="4" indent="-514350">
              <a:buFont typeface="+mj-lt"/>
              <a:buAutoNum type="arabicPeriod"/>
            </a:pPr>
            <a:r>
              <a:rPr lang="hr-HR" sz="2000" dirty="0"/>
              <a:t>Vela </a:t>
            </a:r>
            <a:r>
              <a:rPr lang="hr-HR" sz="2000" dirty="0" smtClean="0"/>
              <a:t>Luka</a:t>
            </a:r>
            <a:endParaRPr lang="hr-HR" sz="2000" dirty="0"/>
          </a:p>
          <a:p>
            <a:pPr marL="1629918" lvl="4" indent="-514350">
              <a:buFont typeface="+mj-lt"/>
              <a:buAutoNum type="arabicPeriod"/>
            </a:pPr>
            <a:r>
              <a:rPr lang="hr-HR" sz="2000" dirty="0" smtClean="0"/>
              <a:t>Omiš – 3 postaje</a:t>
            </a:r>
          </a:p>
          <a:p>
            <a:pPr marL="1629918" lvl="4" indent="-514350">
              <a:buFont typeface="+mj-lt"/>
              <a:buAutoNum type="arabicPeriod"/>
            </a:pPr>
            <a:r>
              <a:rPr lang="hr-HR" sz="2000" dirty="0" smtClean="0"/>
              <a:t>Kaštela</a:t>
            </a:r>
          </a:p>
          <a:p>
            <a:pPr marL="1629918" lvl="4" indent="-514350">
              <a:buFont typeface="+mj-lt"/>
              <a:buAutoNum type="arabicPeriod"/>
            </a:pPr>
            <a:r>
              <a:rPr lang="hr-HR" sz="2000" dirty="0" smtClean="0"/>
              <a:t>Preko </a:t>
            </a:r>
            <a:r>
              <a:rPr lang="hr-HR" sz="2000" dirty="0"/>
              <a:t>(otok Ugljan</a:t>
            </a:r>
            <a:r>
              <a:rPr lang="hr-HR" sz="2000" dirty="0" smtClean="0"/>
              <a:t>)</a:t>
            </a:r>
            <a:endParaRPr lang="hr-HR" sz="2000" dirty="0"/>
          </a:p>
          <a:p>
            <a:pPr marL="1629918" lvl="4" indent="-514350">
              <a:buFont typeface="+mj-lt"/>
              <a:buAutoNum type="arabicPeriod"/>
            </a:pPr>
            <a:r>
              <a:rPr lang="hr-HR" sz="2000" dirty="0" smtClean="0"/>
              <a:t>Zadar</a:t>
            </a:r>
            <a:endParaRPr lang="hr-HR" sz="2000" dirty="0"/>
          </a:p>
          <a:p>
            <a:pPr marL="1629918" lvl="4" indent="-514350">
              <a:buFont typeface="+mj-lt"/>
              <a:buAutoNum type="arabicPeriod"/>
            </a:pPr>
            <a:r>
              <a:rPr lang="hr-HR" sz="2000" dirty="0"/>
              <a:t>Veli </a:t>
            </a:r>
            <a:r>
              <a:rPr lang="hr-HR" sz="2000" dirty="0" smtClean="0"/>
              <a:t>Iž</a:t>
            </a:r>
            <a:endParaRPr lang="hr-HR" sz="2000" dirty="0"/>
          </a:p>
          <a:p>
            <a:pPr marL="1629918" lvl="4" indent="-514350">
              <a:buFont typeface="+mj-lt"/>
              <a:buAutoNum type="arabicPeriod"/>
            </a:pPr>
            <a:r>
              <a:rPr lang="hr-HR" sz="2000" dirty="0" smtClean="0"/>
              <a:t>Rijeka</a:t>
            </a:r>
            <a:endParaRPr lang="hr-HR" sz="2000" dirty="0"/>
          </a:p>
          <a:p>
            <a:pPr marL="1629918" lvl="4" indent="-514350">
              <a:buFont typeface="+mj-lt"/>
              <a:buAutoNum type="arabicPeriod"/>
            </a:pPr>
            <a:r>
              <a:rPr lang="hr-HR" sz="2000" dirty="0" smtClean="0"/>
              <a:t>Pula</a:t>
            </a:r>
            <a:endParaRPr lang="hr-HR" sz="2000" dirty="0"/>
          </a:p>
          <a:p>
            <a:endParaRPr lang="hr-HR" dirty="0" smtClean="0"/>
          </a:p>
          <a:p>
            <a:r>
              <a:rPr lang="hr-HR" sz="3000" dirty="0" smtClean="0"/>
              <a:t>Podatci NOAA satelitskog sustava</a:t>
            </a:r>
          </a:p>
          <a:p>
            <a:endParaRPr lang="hr-HR" dirty="0" smtClean="0"/>
          </a:p>
          <a:p>
            <a:r>
              <a:rPr lang="hr-HR" sz="3000" dirty="0" smtClean="0"/>
              <a:t>Podatci DMHZ-a</a:t>
            </a:r>
            <a:endParaRPr lang="hr-HR" sz="3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>
                <a:solidFill>
                  <a:schemeClr val="tx1"/>
                </a:solidFill>
              </a:rPr>
              <a:t>Metode istraživanja</a:t>
            </a:r>
            <a:endParaRPr lang="hr-H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6538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r>
              <a:rPr lang="hr-HR" dirty="0" smtClean="0"/>
              <a:t>1.3.2017. – 1.3.2018. godine</a:t>
            </a:r>
          </a:p>
          <a:p>
            <a:endParaRPr lang="hr-HR" dirty="0" smtClean="0"/>
          </a:p>
          <a:p>
            <a:r>
              <a:rPr lang="hr-HR" dirty="0" smtClean="0"/>
              <a:t>povremeni </a:t>
            </a:r>
            <a:r>
              <a:rPr lang="hr-HR" dirty="0"/>
              <a:t>nedostatak podataka na pojedinim mjernim </a:t>
            </a:r>
            <a:r>
              <a:rPr lang="hr-HR" dirty="0" smtClean="0"/>
              <a:t>postajama</a:t>
            </a:r>
          </a:p>
          <a:p>
            <a:endParaRPr lang="hr-HR" dirty="0" smtClean="0"/>
          </a:p>
          <a:p>
            <a:r>
              <a:rPr lang="hr-HR" dirty="0" smtClean="0"/>
              <a:t>Pula - mjerenja </a:t>
            </a:r>
            <a:r>
              <a:rPr lang="hr-HR" dirty="0"/>
              <a:t>jedan put </a:t>
            </a:r>
            <a:r>
              <a:rPr lang="hr-HR" dirty="0" smtClean="0"/>
              <a:t>mjesečno</a:t>
            </a:r>
            <a:endParaRPr lang="hr-HR" dirty="0"/>
          </a:p>
          <a:p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>
                <a:solidFill>
                  <a:schemeClr val="tx1"/>
                </a:solidFill>
              </a:rPr>
              <a:t>Prikaz i analiza podataka</a:t>
            </a:r>
            <a:endParaRPr lang="hr-H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58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dirty="0" smtClean="0">
                <a:solidFill>
                  <a:schemeClr val="tx1"/>
                </a:solidFill>
              </a:rPr>
              <a:t>Srednje mjesečne temperature mora na GLOBE postajama</a:t>
            </a:r>
            <a:endParaRPr lang="hr-HR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7628620"/>
              </p:ext>
            </p:extLst>
          </p:nvPr>
        </p:nvGraphicFramePr>
        <p:xfrm>
          <a:off x="457200" y="1481138"/>
          <a:ext cx="8229600" cy="51162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24156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366</TotalTime>
  <Words>241</Words>
  <Application>Microsoft Office PowerPoint</Application>
  <PresentationFormat>On-screen Show (4:3)</PresentationFormat>
  <Paragraphs>63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Concourse</vt:lpstr>
      <vt:lpstr>TEMPERATURE MORA HRVATSKE OBALE JADRANA</vt:lpstr>
      <vt:lpstr>Planet Zemlja – plavi planet</vt:lpstr>
      <vt:lpstr>Zagrijavanje tla / mora</vt:lpstr>
      <vt:lpstr>Jadransko more</vt:lpstr>
      <vt:lpstr>Istraživačka pitanja</vt:lpstr>
      <vt:lpstr>Hipoteze</vt:lpstr>
      <vt:lpstr>Metode istraživanja</vt:lpstr>
      <vt:lpstr>Prikaz i analiza podataka</vt:lpstr>
      <vt:lpstr>Srednje mjesečne temperature mora na GLOBE postajama</vt:lpstr>
      <vt:lpstr>Usporedba GLOBE i DHMZ postaja</vt:lpstr>
      <vt:lpstr>Usporedba GLOBE i NOAA postaja</vt:lpstr>
      <vt:lpstr>Ušće rijeke Cetine u more</vt:lpstr>
      <vt:lpstr>Usporedba temperatura vode rijeke Cetine – bočate vode ušća - mora</vt:lpstr>
      <vt:lpstr>Rasprava i zaključci</vt:lpstr>
      <vt:lpstr>Hvala našoj GLOBE ekipi 2014.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TEMPERATURE MORA HRVATSKE OBALE JADRANA</dc:title>
  <dc:creator>Korisnik</dc:creator>
  <cp:lastModifiedBy>Korisnik</cp:lastModifiedBy>
  <cp:revision>10</cp:revision>
  <dcterms:created xsi:type="dcterms:W3CDTF">2018-05-04T14:16:55Z</dcterms:created>
  <dcterms:modified xsi:type="dcterms:W3CDTF">2018-05-07T08:54:06Z</dcterms:modified>
</cp:coreProperties>
</file>