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handoutMasterIdLst>
    <p:handoutMasterId r:id="rId11"/>
  </p:handoutMasterIdLst>
  <p:sldIdLst>
    <p:sldId id="256" r:id="rId2"/>
    <p:sldId id="258" r:id="rId3"/>
    <p:sldId id="257" r:id="rId4"/>
    <p:sldId id="259" r:id="rId5"/>
    <p:sldId id="260" r:id="rId6"/>
    <p:sldId id="261" r:id="rId7"/>
    <p:sldId id="262" r:id="rId8"/>
    <p:sldId id="263" r:id="rId9"/>
    <p:sldId id="264" r:id="rId1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540"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D:\&#1508;&#1512;&#1493;&#1497;&#1497;&#1511;&#1496;&#1497;&#1501;%202017\&#1495;&#1511;&#1512;%20&#1514;&#1513;&#1506;&#1494;\&#1585;&#1587;&#1605;%20&#1576;&#1610;&#1575;&#1606;&#1610;-%20&#1576;&#1581;&#1579;%20&#1575;&#1604;&#1571;&#1588;&#1593;&#1577;%20&#1575;&#1604;&#1578;&#1581;&#1578;%20&#1581;&#1605;&#1585;&#1575;&#1569;.xls"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0283513171964615"/>
          <c:y val="0.16361741863606763"/>
          <c:w val="0.65269440735112794"/>
          <c:h val="0.65172801074284314"/>
        </c:manualLayout>
      </c:layout>
      <c:lineChart>
        <c:grouping val="standard"/>
        <c:varyColors val="0"/>
        <c:ser>
          <c:idx val="0"/>
          <c:order val="0"/>
          <c:tx>
            <c:strRef>
              <c:f>גיליון1!$D$4</c:f>
              <c:strCache>
                <c:ptCount val="1"/>
                <c:pt idx="0">
                  <c:v>إسفلت</c:v>
                </c:pt>
              </c:strCache>
            </c:strRef>
          </c:tx>
          <c:marker>
            <c:symbol val="none"/>
          </c:marker>
          <c:cat>
            <c:numRef>
              <c:f>גיליון1!$C$5:$C$7</c:f>
              <c:numCache>
                <c:formatCode>h:mm</c:formatCode>
                <c:ptCount val="3"/>
                <c:pt idx="0">
                  <c:v>0.33333333333333331</c:v>
                </c:pt>
                <c:pt idx="1">
                  <c:v>0.41666666666666669</c:v>
                </c:pt>
                <c:pt idx="2">
                  <c:v>0.54166666666666663</c:v>
                </c:pt>
              </c:numCache>
            </c:numRef>
          </c:cat>
          <c:val>
            <c:numRef>
              <c:f>גיליון1!$D$5:$D$7</c:f>
              <c:numCache>
                <c:formatCode>General</c:formatCode>
                <c:ptCount val="3"/>
                <c:pt idx="0">
                  <c:v>20.399999999999999</c:v>
                </c:pt>
                <c:pt idx="1">
                  <c:v>23.22</c:v>
                </c:pt>
                <c:pt idx="2">
                  <c:v>31.6</c:v>
                </c:pt>
              </c:numCache>
            </c:numRef>
          </c:val>
          <c:smooth val="0"/>
        </c:ser>
        <c:ser>
          <c:idx val="1"/>
          <c:order val="1"/>
          <c:tx>
            <c:strRef>
              <c:f>גיליון1!$E$4</c:f>
              <c:strCache>
                <c:ptCount val="1"/>
                <c:pt idx="0">
                  <c:v>تربة</c:v>
                </c:pt>
              </c:strCache>
            </c:strRef>
          </c:tx>
          <c:marker>
            <c:symbol val="none"/>
          </c:marker>
          <c:cat>
            <c:numRef>
              <c:f>גיליון1!$C$5:$C$7</c:f>
              <c:numCache>
                <c:formatCode>h:mm</c:formatCode>
                <c:ptCount val="3"/>
                <c:pt idx="0">
                  <c:v>0.33333333333333331</c:v>
                </c:pt>
                <c:pt idx="1">
                  <c:v>0.41666666666666669</c:v>
                </c:pt>
                <c:pt idx="2">
                  <c:v>0.54166666666666663</c:v>
                </c:pt>
              </c:numCache>
            </c:numRef>
          </c:cat>
          <c:val>
            <c:numRef>
              <c:f>גיליון1!$E$5:$E$7</c:f>
              <c:numCache>
                <c:formatCode>General</c:formatCode>
                <c:ptCount val="3"/>
                <c:pt idx="0">
                  <c:v>21.2</c:v>
                </c:pt>
                <c:pt idx="1">
                  <c:v>13.78</c:v>
                </c:pt>
                <c:pt idx="2">
                  <c:v>17.38</c:v>
                </c:pt>
              </c:numCache>
            </c:numRef>
          </c:val>
          <c:smooth val="0"/>
        </c:ser>
        <c:dLbls>
          <c:showLegendKey val="0"/>
          <c:showVal val="0"/>
          <c:showCatName val="0"/>
          <c:showSerName val="0"/>
          <c:showPercent val="0"/>
          <c:showBubbleSize val="0"/>
        </c:dLbls>
        <c:marker val="1"/>
        <c:smooth val="0"/>
        <c:axId val="87139456"/>
        <c:axId val="87140992"/>
      </c:lineChart>
      <c:catAx>
        <c:axId val="87139456"/>
        <c:scaling>
          <c:orientation val="minMax"/>
        </c:scaling>
        <c:delete val="0"/>
        <c:axPos val="b"/>
        <c:numFmt formatCode="h:mm" sourceLinked="1"/>
        <c:majorTickMark val="none"/>
        <c:minorTickMark val="none"/>
        <c:tickLblPos val="nextTo"/>
        <c:crossAx val="87140992"/>
        <c:crosses val="autoZero"/>
        <c:auto val="1"/>
        <c:lblAlgn val="ctr"/>
        <c:lblOffset val="100"/>
        <c:noMultiLvlLbl val="0"/>
      </c:catAx>
      <c:valAx>
        <c:axId val="87140992"/>
        <c:scaling>
          <c:orientation val="minMax"/>
        </c:scaling>
        <c:delete val="0"/>
        <c:axPos val="l"/>
        <c:majorGridlines/>
        <c:title>
          <c:tx>
            <c:rich>
              <a:bodyPr/>
              <a:lstStyle/>
              <a:p>
                <a:pPr>
                  <a:defRPr/>
                </a:pPr>
                <a:r>
                  <a:rPr lang="ar-SA"/>
                  <a:t>كمية الأشعة التحت حمراء بوحدة </a:t>
                </a:r>
                <a:r>
                  <a:rPr lang="en-US"/>
                  <a:t>c</a:t>
                </a:r>
                <a:endParaRPr lang="ar-SA"/>
              </a:p>
            </c:rich>
          </c:tx>
          <c:layout>
            <c:manualLayout>
              <c:xMode val="edge"/>
              <c:yMode val="edge"/>
              <c:x val="1.0802469135802469E-2"/>
              <c:y val="0.17728795862239707"/>
            </c:manualLayout>
          </c:layout>
          <c:overlay val="0"/>
        </c:title>
        <c:numFmt formatCode="General" sourceLinked="1"/>
        <c:majorTickMark val="none"/>
        <c:minorTickMark val="none"/>
        <c:tickLblPos val="nextTo"/>
        <c:crossAx val="87139456"/>
        <c:crosses val="autoZero"/>
        <c:crossBetween val="between"/>
      </c:valAx>
    </c:plotArea>
    <c:legend>
      <c:legendPos val="r"/>
      <c:layout/>
      <c:overlay val="0"/>
    </c:legend>
    <c:plotVisOnly val="1"/>
    <c:dispBlanksAs val="gap"/>
    <c:showDLblsOverMax val="0"/>
  </c:chart>
  <c:txPr>
    <a:bodyPr/>
    <a:lstStyle/>
    <a:p>
      <a:pPr>
        <a:defRPr sz="2800"/>
      </a:pPr>
      <a:endParaRPr lang="en-US"/>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0.56725</cdr:x>
      <cdr:y>0.95349</cdr:y>
    </cdr:from>
    <cdr:to>
      <cdr:x>0.74854</cdr:x>
      <cdr:y>1</cdr:y>
    </cdr:to>
    <cdr:sp macro="" textlink="">
      <cdr:nvSpPr>
        <cdr:cNvPr id="2" name="TextBox 1"/>
        <cdr:cNvSpPr txBox="1"/>
      </cdr:nvSpPr>
      <cdr:spPr>
        <a:xfrm xmlns:a="http://schemas.openxmlformats.org/drawingml/2006/main">
          <a:off x="2771776" y="3124200"/>
          <a:ext cx="885825" cy="1524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0.33022</cdr:x>
      <cdr:y>0.9186</cdr:y>
    </cdr:from>
    <cdr:to>
      <cdr:x>0.58674</cdr:x>
      <cdr:y>1</cdr:y>
    </cdr:to>
    <cdr:sp macro="" textlink="">
      <cdr:nvSpPr>
        <cdr:cNvPr id="3" name="TextBox 2"/>
        <cdr:cNvSpPr txBox="1"/>
      </cdr:nvSpPr>
      <cdr:spPr>
        <a:xfrm xmlns:a="http://schemas.openxmlformats.org/drawingml/2006/main">
          <a:off x="2768923" y="7585960"/>
          <a:ext cx="2150995" cy="67221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ar-SA" sz="2400" b="1" dirty="0" smtClean="0"/>
            <a:t>ساعات القياس</a:t>
          </a:r>
          <a:endParaRPr lang="en-US" sz="2000" b="1"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52016" y="0"/>
            <a:ext cx="2945659" cy="498056"/>
          </a:xfrm>
          <a:prstGeom prst="rect">
            <a:avLst/>
          </a:prstGeom>
        </p:spPr>
        <p:txBody>
          <a:bodyPr vert="horz" lIns="91440" tIns="45720" rIns="91440" bIns="45720" rtlCol="1"/>
          <a:lstStyle>
            <a:lvl1pPr algn="r">
              <a:defRPr sz="1200"/>
            </a:lvl1pPr>
          </a:lstStyle>
          <a:p>
            <a:endParaRPr lang="he-IL"/>
          </a:p>
        </p:txBody>
      </p:sp>
      <p:sp>
        <p:nvSpPr>
          <p:cNvPr id="3" name="عنصر نائب للتاريخ 2"/>
          <p:cNvSpPr>
            <a:spLocks noGrp="1"/>
          </p:cNvSpPr>
          <p:nvPr>
            <p:ph type="dt" sz="quarter" idx="1"/>
          </p:nvPr>
        </p:nvSpPr>
        <p:spPr>
          <a:xfrm>
            <a:off x="1574" y="0"/>
            <a:ext cx="2945659" cy="498056"/>
          </a:xfrm>
          <a:prstGeom prst="rect">
            <a:avLst/>
          </a:prstGeom>
        </p:spPr>
        <p:txBody>
          <a:bodyPr vert="horz" lIns="91440" tIns="45720" rIns="91440" bIns="45720" rtlCol="1"/>
          <a:lstStyle>
            <a:lvl1pPr algn="l">
              <a:defRPr sz="1200"/>
            </a:lvl1pPr>
          </a:lstStyle>
          <a:p>
            <a:fld id="{819DEC86-495E-4D61-9890-35CCD27E5702}" type="datetimeFigureOut">
              <a:rPr lang="he-IL" smtClean="0"/>
              <a:t>ט"ז/אדר/תשע"ז</a:t>
            </a:fld>
            <a:endParaRPr lang="he-IL"/>
          </a:p>
        </p:txBody>
      </p:sp>
      <p:sp>
        <p:nvSpPr>
          <p:cNvPr id="4" name="عنصر نائب للتذييل 3"/>
          <p:cNvSpPr>
            <a:spLocks noGrp="1"/>
          </p:cNvSpPr>
          <p:nvPr>
            <p:ph type="ftr" sz="quarter" idx="2"/>
          </p:nvPr>
        </p:nvSpPr>
        <p:spPr>
          <a:xfrm>
            <a:off x="3852016" y="9428584"/>
            <a:ext cx="2945659" cy="498055"/>
          </a:xfrm>
          <a:prstGeom prst="rect">
            <a:avLst/>
          </a:prstGeom>
        </p:spPr>
        <p:txBody>
          <a:bodyPr vert="horz" lIns="91440" tIns="45720" rIns="91440" bIns="45720" rtlCol="1" anchor="b"/>
          <a:lstStyle>
            <a:lvl1pPr algn="r">
              <a:defRPr sz="1200"/>
            </a:lvl1pPr>
          </a:lstStyle>
          <a:p>
            <a:endParaRPr lang="he-IL"/>
          </a:p>
        </p:txBody>
      </p:sp>
      <p:sp>
        <p:nvSpPr>
          <p:cNvPr id="5" name="عنصر نائب لرقم الشريحة 4"/>
          <p:cNvSpPr>
            <a:spLocks noGrp="1"/>
          </p:cNvSpPr>
          <p:nvPr>
            <p:ph type="sldNum" sz="quarter" idx="3"/>
          </p:nvPr>
        </p:nvSpPr>
        <p:spPr>
          <a:xfrm>
            <a:off x="1574" y="9428584"/>
            <a:ext cx="2945659" cy="498055"/>
          </a:xfrm>
          <a:prstGeom prst="rect">
            <a:avLst/>
          </a:prstGeom>
        </p:spPr>
        <p:txBody>
          <a:bodyPr vert="horz" lIns="91440" tIns="45720" rIns="91440" bIns="45720" rtlCol="1" anchor="b"/>
          <a:lstStyle>
            <a:lvl1pPr algn="l">
              <a:defRPr sz="1200"/>
            </a:lvl1pPr>
          </a:lstStyle>
          <a:p>
            <a:fld id="{D51A507A-F0C3-4990-A49C-959A72435F05}" type="slidenum">
              <a:rPr lang="he-IL" smtClean="0"/>
              <a:t>‹#›</a:t>
            </a:fld>
            <a:endParaRPr lang="he-IL"/>
          </a:p>
        </p:txBody>
      </p:sp>
    </p:spTree>
    <p:extLst>
      <p:ext uri="{BB962C8B-B14F-4D97-AF65-F5344CB8AC3E}">
        <p14:creationId xmlns:p14="http://schemas.microsoft.com/office/powerpoint/2010/main" val="209323404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bg>
      <p:bgRef idx="1001">
        <a:schemeClr val="bg1"/>
      </p:bgRef>
    </p:bg>
    <p:spTree>
      <p:nvGrpSpPr>
        <p:cNvPr id="1" name=""/>
        <p:cNvGrpSpPr/>
        <p:nvPr/>
      </p:nvGrpSpPr>
      <p:grpSpPr>
        <a:xfrm>
          <a:off x="0" y="0"/>
          <a:ext cx="0" cy="0"/>
          <a:chOff x="0" y="0"/>
          <a:chExt cx="0" cy="0"/>
        </a:xfrm>
      </p:grpSpPr>
      <p:sp>
        <p:nvSpPr>
          <p:cNvPr id="8" name="כותרת 7"/>
          <p:cNvSpPr>
            <a:spLocks noGrp="1"/>
          </p:cNvSpPr>
          <p:nvPr>
            <p:ph type="ctrTitle"/>
          </p:nvPr>
        </p:nvSpPr>
        <p:spPr>
          <a:xfrm>
            <a:off x="2286000" y="3124200"/>
            <a:ext cx="6172200" cy="1894362"/>
          </a:xfrm>
        </p:spPr>
        <p:txBody>
          <a:bodyPr/>
          <a:lstStyle>
            <a:lvl1pPr>
              <a:defRPr b="1"/>
            </a:lvl1pPr>
          </a:lstStyle>
          <a:p>
            <a:r>
              <a:rPr kumimoji="0" lang="he-IL" smtClean="0"/>
              <a:t>לחץ כדי לערוך סגנון כותרת של תבנית בסיס</a:t>
            </a:r>
            <a:endParaRPr kumimoji="0" lang="en-US"/>
          </a:p>
        </p:txBody>
      </p:sp>
      <p:sp>
        <p:nvSpPr>
          <p:cNvPr id="9" name="כותרת משנה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e-IL" smtClean="0"/>
              <a:t>לחץ כדי לערוך סגנון כותרת משנה של תבנית בסיס</a:t>
            </a:r>
            <a:endParaRPr kumimoji="0" lang="en-US"/>
          </a:p>
        </p:txBody>
      </p:sp>
      <p:sp>
        <p:nvSpPr>
          <p:cNvPr id="28" name="מציין מיקום של תאריך 27"/>
          <p:cNvSpPr>
            <a:spLocks noGrp="1"/>
          </p:cNvSpPr>
          <p:nvPr>
            <p:ph type="dt" sz="half" idx="10"/>
          </p:nvPr>
        </p:nvSpPr>
        <p:spPr bwMode="auto">
          <a:xfrm rot="5400000">
            <a:off x="7764621" y="1174097"/>
            <a:ext cx="2286000" cy="381000"/>
          </a:xfrm>
        </p:spPr>
        <p:txBody>
          <a:bodyPr/>
          <a:lstStyle/>
          <a:p>
            <a:fld id="{4F6D4B66-DC1E-4356-9D44-908CD81A4D6A}" type="datetimeFigureOut">
              <a:rPr lang="en-US" smtClean="0"/>
              <a:t>3/14/2017</a:t>
            </a:fld>
            <a:endParaRPr lang="en-US"/>
          </a:p>
        </p:txBody>
      </p:sp>
      <p:sp>
        <p:nvSpPr>
          <p:cNvPr id="17" name="מציין מיקום של כותרת תחתונה 16"/>
          <p:cNvSpPr>
            <a:spLocks noGrp="1"/>
          </p:cNvSpPr>
          <p:nvPr>
            <p:ph type="ftr" sz="quarter" idx="11"/>
          </p:nvPr>
        </p:nvSpPr>
        <p:spPr bwMode="auto">
          <a:xfrm rot="5400000">
            <a:off x="7077269" y="4181669"/>
            <a:ext cx="3657600" cy="384048"/>
          </a:xfrm>
        </p:spPr>
        <p:txBody>
          <a:bodyPr/>
          <a:lstStyle/>
          <a:p>
            <a:endParaRPr lang="en-US"/>
          </a:p>
        </p:txBody>
      </p:sp>
      <p:sp>
        <p:nvSpPr>
          <p:cNvPr id="10" name="מלבן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מלבן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מלבן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מלבן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מחבר ישר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מחבר ישר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מחבר ישר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מחבר ישר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מחבר ישר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מחבר ישר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מלבן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אליפסה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אליפסה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אליפסה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אליפסה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אליפסה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מציין מיקום של מספר שקופית 28"/>
          <p:cNvSpPr>
            <a:spLocks noGrp="1"/>
          </p:cNvSpPr>
          <p:nvPr>
            <p:ph type="sldNum" sz="quarter" idx="12"/>
          </p:nvPr>
        </p:nvSpPr>
        <p:spPr bwMode="auto">
          <a:xfrm>
            <a:off x="1325544" y="4928702"/>
            <a:ext cx="609600" cy="517524"/>
          </a:xfrm>
        </p:spPr>
        <p:txBody>
          <a:bodyPr/>
          <a:lstStyle/>
          <a:p>
            <a:fld id="{DEF93B21-F043-4BBC-B5BF-16CEDFB44621}"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4F6D4B66-DC1E-4356-9D44-908CD81A4D6A}" type="datetimeFigureOut">
              <a:rPr lang="en-US" smtClean="0"/>
              <a:t>3/14/2017</a:t>
            </a:fld>
            <a:endParaRPr lang="en-US"/>
          </a:p>
        </p:txBody>
      </p:sp>
      <p:sp>
        <p:nvSpPr>
          <p:cNvPr id="5" name="מציין מיקום של כותרת תחתונה 4"/>
          <p:cNvSpPr>
            <a:spLocks noGrp="1"/>
          </p:cNvSpPr>
          <p:nvPr>
            <p:ph type="ftr" sz="quarter" idx="11"/>
          </p:nvPr>
        </p:nvSpPr>
        <p:spPr/>
        <p:txBody>
          <a:bodyPr/>
          <a:lstStyle/>
          <a:p>
            <a:endParaRPr lang="en-US"/>
          </a:p>
        </p:txBody>
      </p:sp>
      <p:sp>
        <p:nvSpPr>
          <p:cNvPr id="6" name="מציין מיקום של מספר שקופית 5"/>
          <p:cNvSpPr>
            <a:spLocks noGrp="1"/>
          </p:cNvSpPr>
          <p:nvPr>
            <p:ph type="sldNum" sz="quarter" idx="12"/>
          </p:nvPr>
        </p:nvSpPr>
        <p:spPr/>
        <p:txBody>
          <a:bodyPr/>
          <a:lstStyle/>
          <a:p>
            <a:fld id="{DEF93B21-F043-4BBC-B5BF-16CEDFB4462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9"/>
            <a:ext cx="1676400" cy="5851525"/>
          </a:xfrm>
        </p:spPr>
        <p:txBody>
          <a:bodyPr vert="eaVert"/>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p>
            <a:fld id="{4F6D4B66-DC1E-4356-9D44-908CD81A4D6A}" type="datetimeFigureOut">
              <a:rPr lang="en-US" smtClean="0"/>
              <a:t>3/14/2017</a:t>
            </a:fld>
            <a:endParaRPr lang="en-US"/>
          </a:p>
        </p:txBody>
      </p:sp>
      <p:sp>
        <p:nvSpPr>
          <p:cNvPr id="5" name="מציין מיקום של כותרת תחתונה 4"/>
          <p:cNvSpPr>
            <a:spLocks noGrp="1"/>
          </p:cNvSpPr>
          <p:nvPr>
            <p:ph type="ftr" sz="quarter" idx="11"/>
          </p:nvPr>
        </p:nvSpPr>
        <p:spPr/>
        <p:txBody>
          <a:bodyPr/>
          <a:lstStyle/>
          <a:p>
            <a:endParaRPr lang="en-US"/>
          </a:p>
        </p:txBody>
      </p:sp>
      <p:sp>
        <p:nvSpPr>
          <p:cNvPr id="6" name="מציין מיקום של מספר שקופית 5"/>
          <p:cNvSpPr>
            <a:spLocks noGrp="1"/>
          </p:cNvSpPr>
          <p:nvPr>
            <p:ph type="sldNum" sz="quarter" idx="12"/>
          </p:nvPr>
        </p:nvSpPr>
        <p:spPr/>
        <p:txBody>
          <a:bodyPr/>
          <a:lstStyle/>
          <a:p>
            <a:fld id="{DEF93B21-F043-4BBC-B5BF-16CEDFB4462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8" name="מציין מיקום תוכן 7"/>
          <p:cNvSpPr>
            <a:spLocks noGrp="1"/>
          </p:cNvSpPr>
          <p:nvPr>
            <p:ph sz="quarter" idx="1"/>
          </p:nvPr>
        </p:nvSpPr>
        <p:spPr>
          <a:xfrm>
            <a:off x="457200" y="1600200"/>
            <a:ext cx="7467600" cy="4873752"/>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7" name="מציין מיקום של תאריך 6"/>
          <p:cNvSpPr>
            <a:spLocks noGrp="1"/>
          </p:cNvSpPr>
          <p:nvPr>
            <p:ph type="dt" sz="half" idx="14"/>
          </p:nvPr>
        </p:nvSpPr>
        <p:spPr/>
        <p:txBody>
          <a:bodyPr rtlCol="0"/>
          <a:lstStyle/>
          <a:p>
            <a:fld id="{4F6D4B66-DC1E-4356-9D44-908CD81A4D6A}" type="datetimeFigureOut">
              <a:rPr lang="en-US" smtClean="0"/>
              <a:t>3/14/2017</a:t>
            </a:fld>
            <a:endParaRPr lang="en-US"/>
          </a:p>
        </p:txBody>
      </p:sp>
      <p:sp>
        <p:nvSpPr>
          <p:cNvPr id="9" name="מציין מיקום של מספר שקופית 8"/>
          <p:cNvSpPr>
            <a:spLocks noGrp="1"/>
          </p:cNvSpPr>
          <p:nvPr>
            <p:ph type="sldNum" sz="quarter" idx="15"/>
          </p:nvPr>
        </p:nvSpPr>
        <p:spPr/>
        <p:txBody>
          <a:bodyPr rtlCol="0"/>
          <a:lstStyle/>
          <a:p>
            <a:fld id="{DEF93B21-F043-4BBC-B5BF-16CEDFB44621}" type="slidenum">
              <a:rPr lang="en-US" smtClean="0"/>
              <a:t>‹#›</a:t>
            </a:fld>
            <a:endParaRPr lang="en-US"/>
          </a:p>
        </p:txBody>
      </p:sp>
      <p:sp>
        <p:nvSpPr>
          <p:cNvPr id="10" name="מציין מיקום של כותרת תחתונה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כותרת מקטע עליונה">
    <p:bg>
      <p:bgRef idx="1001">
        <a:schemeClr val="bg2"/>
      </p:bgRef>
    </p:bg>
    <p:spTree>
      <p:nvGrpSpPr>
        <p:cNvPr id="1" name=""/>
        <p:cNvGrpSpPr/>
        <p:nvPr/>
      </p:nvGrpSpPr>
      <p:grpSpPr>
        <a:xfrm>
          <a:off x="0" y="0"/>
          <a:ext cx="0" cy="0"/>
          <a:chOff x="0" y="0"/>
          <a:chExt cx="0" cy="0"/>
        </a:xfrm>
      </p:grpSpPr>
      <p:sp>
        <p:nvSpPr>
          <p:cNvPr id="2" name="כותרת 1"/>
          <p:cNvSpPr>
            <a:spLocks noGrp="1"/>
          </p:cNvSpPr>
          <p:nvPr>
            <p:ph type="title"/>
          </p:nvPr>
        </p:nvSpPr>
        <p:spPr>
          <a:xfrm>
            <a:off x="2286000" y="2895600"/>
            <a:ext cx="6172200" cy="2053590"/>
          </a:xfrm>
        </p:spPr>
        <p:txBody>
          <a:bodyPr/>
          <a:lstStyle>
            <a:lvl1pPr algn="l">
              <a:buNone/>
              <a:defRPr sz="3000" b="1" cap="small" baseline="0"/>
            </a:lvl1pPr>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e-IL" smtClean="0"/>
              <a:t>לחץ כדי לערוך סגנונות טקסט של תבנית בסיס</a:t>
            </a:r>
          </a:p>
        </p:txBody>
      </p:sp>
      <p:sp>
        <p:nvSpPr>
          <p:cNvPr id="4" name="מציין מיקום של תאריך 3"/>
          <p:cNvSpPr>
            <a:spLocks noGrp="1"/>
          </p:cNvSpPr>
          <p:nvPr>
            <p:ph type="dt" sz="half" idx="10"/>
          </p:nvPr>
        </p:nvSpPr>
        <p:spPr bwMode="auto">
          <a:xfrm rot="5400000">
            <a:off x="7763256" y="1170432"/>
            <a:ext cx="2286000" cy="381000"/>
          </a:xfrm>
        </p:spPr>
        <p:txBody>
          <a:bodyPr/>
          <a:lstStyle/>
          <a:p>
            <a:fld id="{4F6D4B66-DC1E-4356-9D44-908CD81A4D6A}" type="datetimeFigureOut">
              <a:rPr lang="en-US" smtClean="0"/>
              <a:t>3/14/2017</a:t>
            </a:fld>
            <a:endParaRPr lang="en-US"/>
          </a:p>
        </p:txBody>
      </p:sp>
      <p:sp>
        <p:nvSpPr>
          <p:cNvPr id="5" name="מציין מיקום של כותרת תחתונה 4"/>
          <p:cNvSpPr>
            <a:spLocks noGrp="1"/>
          </p:cNvSpPr>
          <p:nvPr>
            <p:ph type="ftr" sz="quarter" idx="11"/>
          </p:nvPr>
        </p:nvSpPr>
        <p:spPr bwMode="auto">
          <a:xfrm rot="5400000">
            <a:off x="7077456" y="4178808"/>
            <a:ext cx="3657600" cy="384048"/>
          </a:xfrm>
        </p:spPr>
        <p:txBody>
          <a:bodyPr/>
          <a:lstStyle/>
          <a:p>
            <a:endParaRPr lang="en-US"/>
          </a:p>
        </p:txBody>
      </p:sp>
      <p:sp>
        <p:nvSpPr>
          <p:cNvPr id="9" name="מלבן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מלבן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מלבן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מלבן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מחבר ישר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מחבר ישר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מחבר ישר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מחבר ישר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מחבר ישר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מלבן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אליפסה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אליפסה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אליפסה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אליפסה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אליפסה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מחבר ישר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מציין מיקום של מספר שקופית 5"/>
          <p:cNvSpPr>
            <a:spLocks noGrp="1"/>
          </p:cNvSpPr>
          <p:nvPr>
            <p:ph type="sldNum" sz="quarter" idx="12"/>
          </p:nvPr>
        </p:nvSpPr>
        <p:spPr bwMode="auto">
          <a:xfrm>
            <a:off x="1340616" y="4928702"/>
            <a:ext cx="609600" cy="517524"/>
          </a:xfrm>
        </p:spPr>
        <p:txBody>
          <a:bodyPr/>
          <a:lstStyle/>
          <a:p>
            <a:fld id="{DEF93B21-F043-4BBC-B5BF-16CEDFB4462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5" name="מציין מיקום של תאריך 4"/>
          <p:cNvSpPr>
            <a:spLocks noGrp="1"/>
          </p:cNvSpPr>
          <p:nvPr>
            <p:ph type="dt" sz="half" idx="10"/>
          </p:nvPr>
        </p:nvSpPr>
        <p:spPr/>
        <p:txBody>
          <a:bodyPr/>
          <a:lstStyle/>
          <a:p>
            <a:fld id="{4F6D4B66-DC1E-4356-9D44-908CD81A4D6A}" type="datetimeFigureOut">
              <a:rPr lang="en-US" smtClean="0"/>
              <a:t>3/14/2017</a:t>
            </a:fld>
            <a:endParaRPr lang="en-US"/>
          </a:p>
        </p:txBody>
      </p:sp>
      <p:sp>
        <p:nvSpPr>
          <p:cNvPr id="6" name="מציין מיקום של כותרת תחתונה 5"/>
          <p:cNvSpPr>
            <a:spLocks noGrp="1"/>
          </p:cNvSpPr>
          <p:nvPr>
            <p:ph type="ftr" sz="quarter" idx="11"/>
          </p:nvPr>
        </p:nvSpPr>
        <p:spPr/>
        <p:txBody>
          <a:bodyPr/>
          <a:lstStyle/>
          <a:p>
            <a:endParaRPr lang="en-US"/>
          </a:p>
        </p:txBody>
      </p:sp>
      <p:sp>
        <p:nvSpPr>
          <p:cNvPr id="7" name="מציין מיקום של מספר שקופית 6"/>
          <p:cNvSpPr>
            <a:spLocks noGrp="1"/>
          </p:cNvSpPr>
          <p:nvPr>
            <p:ph type="sldNum" sz="quarter" idx="12"/>
          </p:nvPr>
        </p:nvSpPr>
        <p:spPr/>
        <p:txBody>
          <a:bodyPr/>
          <a:lstStyle/>
          <a:p>
            <a:fld id="{DEF93B21-F043-4BBC-B5BF-16CEDFB44621}" type="slidenum">
              <a:rPr lang="en-US" smtClean="0"/>
              <a:t>‹#›</a:t>
            </a:fld>
            <a:endParaRPr lang="en-US"/>
          </a:p>
        </p:txBody>
      </p:sp>
      <p:sp>
        <p:nvSpPr>
          <p:cNvPr id="9" name="מציין מיקום תוכן 8"/>
          <p:cNvSpPr>
            <a:spLocks noGrp="1"/>
          </p:cNvSpPr>
          <p:nvPr>
            <p:ph sz="quarter" idx="1"/>
          </p:nvPr>
        </p:nvSpPr>
        <p:spPr>
          <a:xfrm>
            <a:off x="457200" y="1600200"/>
            <a:ext cx="3657600" cy="45720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11" name="מציין מיקום תוכן 10"/>
          <p:cNvSpPr>
            <a:spLocks noGrp="1"/>
          </p:cNvSpPr>
          <p:nvPr>
            <p:ph sz="quarter" idx="2"/>
          </p:nvPr>
        </p:nvSpPr>
        <p:spPr>
          <a:xfrm>
            <a:off x="4270248" y="1600200"/>
            <a:ext cx="3657600" cy="45720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7543800" cy="1143000"/>
          </a:xfrm>
        </p:spPr>
        <p:txBody>
          <a:bodyPr anchor="b"/>
          <a:lstStyle>
            <a:lvl1pPr>
              <a:defRPr/>
            </a:lvl1pPr>
          </a:lstStyle>
          <a:p>
            <a:r>
              <a:rPr kumimoji="0" lang="he-IL" smtClean="0"/>
              <a:t>לחץ כדי לערוך סגנון כותרת של תבנית בסיס</a:t>
            </a:r>
            <a:endParaRPr kumimoji="0" lang="en-US"/>
          </a:p>
        </p:txBody>
      </p:sp>
      <p:sp>
        <p:nvSpPr>
          <p:cNvPr id="7" name="מציין מיקום של תאריך 6"/>
          <p:cNvSpPr>
            <a:spLocks noGrp="1"/>
          </p:cNvSpPr>
          <p:nvPr>
            <p:ph type="dt" sz="half" idx="10"/>
          </p:nvPr>
        </p:nvSpPr>
        <p:spPr/>
        <p:txBody>
          <a:bodyPr/>
          <a:lstStyle/>
          <a:p>
            <a:fld id="{4F6D4B66-DC1E-4356-9D44-908CD81A4D6A}" type="datetimeFigureOut">
              <a:rPr lang="en-US" smtClean="0"/>
              <a:t>3/14/2017</a:t>
            </a:fld>
            <a:endParaRPr lang="en-US"/>
          </a:p>
        </p:txBody>
      </p:sp>
      <p:sp>
        <p:nvSpPr>
          <p:cNvPr id="8" name="מציין מיקום של כותרת תחתונה 7"/>
          <p:cNvSpPr>
            <a:spLocks noGrp="1"/>
          </p:cNvSpPr>
          <p:nvPr>
            <p:ph type="ftr" sz="quarter" idx="11"/>
          </p:nvPr>
        </p:nvSpPr>
        <p:spPr/>
        <p:txBody>
          <a:bodyPr/>
          <a:lstStyle/>
          <a:p>
            <a:endParaRPr lang="en-US"/>
          </a:p>
        </p:txBody>
      </p:sp>
      <p:sp>
        <p:nvSpPr>
          <p:cNvPr id="9" name="מציין מיקום של מספר שקופית 8"/>
          <p:cNvSpPr>
            <a:spLocks noGrp="1"/>
          </p:cNvSpPr>
          <p:nvPr>
            <p:ph type="sldNum" sz="quarter" idx="12"/>
          </p:nvPr>
        </p:nvSpPr>
        <p:spPr/>
        <p:txBody>
          <a:bodyPr/>
          <a:lstStyle/>
          <a:p>
            <a:fld id="{DEF93B21-F043-4BBC-B5BF-16CEDFB44621}" type="slidenum">
              <a:rPr lang="en-US" smtClean="0"/>
              <a:t>‹#›</a:t>
            </a:fld>
            <a:endParaRPr lang="en-US"/>
          </a:p>
        </p:txBody>
      </p:sp>
      <p:sp>
        <p:nvSpPr>
          <p:cNvPr id="11" name="מציין מיקום תוכן 10"/>
          <p:cNvSpPr>
            <a:spLocks noGrp="1"/>
          </p:cNvSpPr>
          <p:nvPr>
            <p:ph sz="quarter" idx="2"/>
          </p:nvPr>
        </p:nvSpPr>
        <p:spPr>
          <a:xfrm>
            <a:off x="457200" y="2362200"/>
            <a:ext cx="3657600" cy="38862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13" name="מציין מיקום תוכן 12"/>
          <p:cNvSpPr>
            <a:spLocks noGrp="1"/>
          </p:cNvSpPr>
          <p:nvPr>
            <p:ph sz="quarter" idx="4"/>
          </p:nvPr>
        </p:nvSpPr>
        <p:spPr>
          <a:xfrm>
            <a:off x="4371975" y="2362200"/>
            <a:ext cx="3657600" cy="3886200"/>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12" name="מציין מיקום טקסט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he-IL" smtClean="0"/>
              <a:t>לחץ כדי לערוך סגנונות טקסט של תבנית בסיס</a:t>
            </a:r>
          </a:p>
        </p:txBody>
      </p:sp>
      <p:sp>
        <p:nvSpPr>
          <p:cNvPr id="14" name="מציין מיקום טקסט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he-IL" smtClean="0"/>
              <a:t>לחץ כדי לערוך סגנונות טקסט של תבנית בסיס</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6" name="מציין מיקום של תאריך 5"/>
          <p:cNvSpPr>
            <a:spLocks noGrp="1"/>
          </p:cNvSpPr>
          <p:nvPr>
            <p:ph type="dt" sz="half" idx="10"/>
          </p:nvPr>
        </p:nvSpPr>
        <p:spPr/>
        <p:txBody>
          <a:bodyPr rtlCol="0"/>
          <a:lstStyle/>
          <a:p>
            <a:fld id="{4F6D4B66-DC1E-4356-9D44-908CD81A4D6A}" type="datetimeFigureOut">
              <a:rPr lang="en-US" smtClean="0"/>
              <a:t>3/14/2017</a:t>
            </a:fld>
            <a:endParaRPr lang="en-US"/>
          </a:p>
        </p:txBody>
      </p:sp>
      <p:sp>
        <p:nvSpPr>
          <p:cNvPr id="7" name="מציין מיקום של מספר שקופית 6"/>
          <p:cNvSpPr>
            <a:spLocks noGrp="1"/>
          </p:cNvSpPr>
          <p:nvPr>
            <p:ph type="sldNum" sz="quarter" idx="11"/>
          </p:nvPr>
        </p:nvSpPr>
        <p:spPr/>
        <p:txBody>
          <a:bodyPr rtlCol="0"/>
          <a:lstStyle/>
          <a:p>
            <a:fld id="{DEF93B21-F043-4BBC-B5BF-16CEDFB44621}" type="slidenum">
              <a:rPr lang="en-US" smtClean="0"/>
              <a:t>‹#›</a:t>
            </a:fld>
            <a:endParaRPr lang="en-US"/>
          </a:p>
        </p:txBody>
      </p:sp>
      <p:sp>
        <p:nvSpPr>
          <p:cNvPr id="8" name="מציין מיקום של כותרת תחתונה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4F6D4B66-DC1E-4356-9D44-908CD81A4D6A}" type="datetimeFigureOut">
              <a:rPr lang="en-US" smtClean="0"/>
              <a:t>3/14/2017</a:t>
            </a:fld>
            <a:endParaRPr lang="en-US"/>
          </a:p>
        </p:txBody>
      </p:sp>
      <p:sp>
        <p:nvSpPr>
          <p:cNvPr id="3" name="מציין מיקום של כותרת תחתונה 2"/>
          <p:cNvSpPr>
            <a:spLocks noGrp="1"/>
          </p:cNvSpPr>
          <p:nvPr>
            <p:ph type="ftr" sz="quarter" idx="11"/>
          </p:nvPr>
        </p:nvSpPr>
        <p:spPr/>
        <p:txBody>
          <a:bodyPr/>
          <a:lstStyle/>
          <a:p>
            <a:endParaRPr lang="en-US"/>
          </a:p>
        </p:txBody>
      </p:sp>
      <p:sp>
        <p:nvSpPr>
          <p:cNvPr id="4" name="מציין מיקום של מספר שקופית 3"/>
          <p:cNvSpPr>
            <a:spLocks noGrp="1"/>
          </p:cNvSpPr>
          <p:nvPr>
            <p:ph type="sldNum" sz="quarter" idx="12"/>
          </p:nvPr>
        </p:nvSpPr>
        <p:spPr/>
        <p:txBody>
          <a:bodyPr/>
          <a:lstStyle/>
          <a:p>
            <a:fld id="{DEF93B21-F043-4BBC-B5BF-16CEDFB4462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bg>
      <p:bgRef idx="1001">
        <a:schemeClr val="bg1"/>
      </p:bgRef>
    </p:bg>
    <p:spTree>
      <p:nvGrpSpPr>
        <p:cNvPr id="1" name=""/>
        <p:cNvGrpSpPr/>
        <p:nvPr/>
      </p:nvGrpSpPr>
      <p:grpSpPr>
        <a:xfrm>
          <a:off x="0" y="0"/>
          <a:ext cx="0" cy="0"/>
          <a:chOff x="0" y="0"/>
          <a:chExt cx="0" cy="0"/>
        </a:xfrm>
      </p:grpSpPr>
      <p:sp>
        <p:nvSpPr>
          <p:cNvPr id="10" name="מחבר ישר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כותרת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he-IL" smtClean="0"/>
              <a:t>לחץ כדי לערוך סגנונות טקסט של תבנית בסיס</a:t>
            </a:r>
          </a:p>
        </p:txBody>
      </p:sp>
      <p:sp>
        <p:nvSpPr>
          <p:cNvPr id="8" name="מחבר ישר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מחבר ישר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מחבר ישר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מלבן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מחבר ישר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אליפסה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מציין מיקום תוכן 17"/>
          <p:cNvSpPr>
            <a:spLocks noGrp="1"/>
          </p:cNvSpPr>
          <p:nvPr>
            <p:ph sz="quarter" idx="1"/>
          </p:nvPr>
        </p:nvSpPr>
        <p:spPr>
          <a:xfrm>
            <a:off x="304800" y="274320"/>
            <a:ext cx="5638800" cy="6327648"/>
          </a:xfrm>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21" name="מציין מיקום של תאריך 20"/>
          <p:cNvSpPr>
            <a:spLocks noGrp="1"/>
          </p:cNvSpPr>
          <p:nvPr>
            <p:ph type="dt" sz="half" idx="14"/>
          </p:nvPr>
        </p:nvSpPr>
        <p:spPr/>
        <p:txBody>
          <a:bodyPr rtlCol="0"/>
          <a:lstStyle/>
          <a:p>
            <a:fld id="{4F6D4B66-DC1E-4356-9D44-908CD81A4D6A}" type="datetimeFigureOut">
              <a:rPr lang="en-US" smtClean="0"/>
              <a:t>3/14/2017</a:t>
            </a:fld>
            <a:endParaRPr lang="en-US"/>
          </a:p>
        </p:txBody>
      </p:sp>
      <p:sp>
        <p:nvSpPr>
          <p:cNvPr id="22" name="מציין מיקום של מספר שקופית 21"/>
          <p:cNvSpPr>
            <a:spLocks noGrp="1"/>
          </p:cNvSpPr>
          <p:nvPr>
            <p:ph type="sldNum" sz="quarter" idx="15"/>
          </p:nvPr>
        </p:nvSpPr>
        <p:spPr/>
        <p:txBody>
          <a:bodyPr rtlCol="0"/>
          <a:lstStyle/>
          <a:p>
            <a:fld id="{DEF93B21-F043-4BBC-B5BF-16CEDFB44621}" type="slidenum">
              <a:rPr lang="en-US" smtClean="0"/>
              <a:t>‹#›</a:t>
            </a:fld>
            <a:endParaRPr lang="en-US"/>
          </a:p>
        </p:txBody>
      </p:sp>
      <p:sp>
        <p:nvSpPr>
          <p:cNvPr id="23" name="מציין מיקום של כותרת תחתונה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9" name="מחבר ישר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אליפסה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כותרת 1"/>
          <p:cNvSpPr>
            <a:spLocks noGrp="1"/>
          </p:cNvSpPr>
          <p:nvPr>
            <p:ph type="title"/>
          </p:nvPr>
        </p:nvSpPr>
        <p:spPr>
          <a:xfrm rot="5400000">
            <a:off x="3350133" y="3200400"/>
            <a:ext cx="6309360" cy="457200"/>
          </a:xfrm>
        </p:spPr>
        <p:txBody>
          <a:bodyPr anchor="b"/>
          <a:lstStyle>
            <a:lvl1pPr algn="l">
              <a:buNone/>
              <a:defRPr sz="2000" b="1"/>
            </a:lvl1pPr>
          </a:lstStyle>
          <a:p>
            <a:r>
              <a:rPr kumimoji="0" lang="he-IL" smtClean="0"/>
              <a:t>לחץ כדי לערוך סגנון כותרת של תבנית בסיס</a:t>
            </a:r>
            <a:endParaRPr kumimoji="0" lang="en-US"/>
          </a:p>
        </p:txBody>
      </p:sp>
      <p:sp>
        <p:nvSpPr>
          <p:cNvPr id="3" name="מציין מיקום של תמונה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he-IL" smtClean="0"/>
              <a:t>לחץ על הסמל כדי להוסיף תמונה</a:t>
            </a:r>
            <a:endParaRPr kumimoji="0" lang="en-US" dirty="0"/>
          </a:p>
        </p:txBody>
      </p:sp>
      <p:sp>
        <p:nvSpPr>
          <p:cNvPr id="4" name="מציין מיקום טקסט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he-IL" smtClean="0"/>
              <a:t>לחץ כדי לערוך סגנונות טקסט של תבנית בסיס</a:t>
            </a:r>
          </a:p>
        </p:txBody>
      </p:sp>
      <p:sp>
        <p:nvSpPr>
          <p:cNvPr id="10" name="מחבר ישר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מלבן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מחבר ישר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מחבר ישר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מחבר ישר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מציין מיקום של תאריך 16"/>
          <p:cNvSpPr>
            <a:spLocks noGrp="1"/>
          </p:cNvSpPr>
          <p:nvPr>
            <p:ph type="dt" sz="half" idx="10"/>
          </p:nvPr>
        </p:nvSpPr>
        <p:spPr/>
        <p:txBody>
          <a:bodyPr rtlCol="0"/>
          <a:lstStyle/>
          <a:p>
            <a:fld id="{4F6D4B66-DC1E-4356-9D44-908CD81A4D6A}" type="datetimeFigureOut">
              <a:rPr lang="en-US" smtClean="0"/>
              <a:t>3/14/2017</a:t>
            </a:fld>
            <a:endParaRPr lang="en-US"/>
          </a:p>
        </p:txBody>
      </p:sp>
      <p:sp>
        <p:nvSpPr>
          <p:cNvPr id="18" name="מציין מיקום של מספר שקופית 17"/>
          <p:cNvSpPr>
            <a:spLocks noGrp="1"/>
          </p:cNvSpPr>
          <p:nvPr>
            <p:ph type="sldNum" sz="quarter" idx="11"/>
          </p:nvPr>
        </p:nvSpPr>
        <p:spPr/>
        <p:txBody>
          <a:bodyPr rtlCol="0"/>
          <a:lstStyle/>
          <a:p>
            <a:fld id="{DEF93B21-F043-4BBC-B5BF-16CEDFB44621}" type="slidenum">
              <a:rPr lang="en-US" smtClean="0"/>
              <a:t>‹#›</a:t>
            </a:fld>
            <a:endParaRPr lang="en-US"/>
          </a:p>
        </p:txBody>
      </p:sp>
      <p:sp>
        <p:nvSpPr>
          <p:cNvPr id="21" name="מציין מיקום של כותרת תחתונה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מחבר ישר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מציין מיקום של כותרת 21"/>
          <p:cNvSpPr>
            <a:spLocks noGrp="1"/>
          </p:cNvSpPr>
          <p:nvPr>
            <p:ph type="title"/>
          </p:nvPr>
        </p:nvSpPr>
        <p:spPr>
          <a:xfrm>
            <a:off x="457200" y="274638"/>
            <a:ext cx="7467600" cy="1143000"/>
          </a:xfrm>
          <a:prstGeom prst="rect">
            <a:avLst/>
          </a:prstGeom>
        </p:spPr>
        <p:txBody>
          <a:bodyPr vert="horz" anchor="b">
            <a:normAutofit/>
          </a:bodyPr>
          <a:lstStyle/>
          <a:p>
            <a:r>
              <a:rPr kumimoji="0" lang="he-IL" smtClean="0"/>
              <a:t>לחץ כדי לערוך סגנון כותרת של תבנית בסיס</a:t>
            </a:r>
            <a:endParaRPr kumimoji="0" lang="en-US"/>
          </a:p>
        </p:txBody>
      </p:sp>
      <p:sp>
        <p:nvSpPr>
          <p:cNvPr id="13" name="מציין מיקום טקסט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he-IL" smtClean="0"/>
              <a:t>לחץ כדי לערוך סגנונות טקסט של תבנית בסיס</a:t>
            </a:r>
          </a:p>
          <a:p>
            <a:pPr lvl="1" eaLnBrk="1" latinLnBrk="0" hangingPunct="1"/>
            <a:r>
              <a:rPr kumimoji="0" lang="he-IL" smtClean="0"/>
              <a:t>רמה שנייה</a:t>
            </a:r>
          </a:p>
          <a:p>
            <a:pPr lvl="2" eaLnBrk="1" latinLnBrk="0" hangingPunct="1"/>
            <a:r>
              <a:rPr kumimoji="0" lang="he-IL" smtClean="0"/>
              <a:t>רמה שלישית</a:t>
            </a:r>
          </a:p>
          <a:p>
            <a:pPr lvl="3" eaLnBrk="1" latinLnBrk="0" hangingPunct="1"/>
            <a:r>
              <a:rPr kumimoji="0" lang="he-IL" smtClean="0"/>
              <a:t>רמה רביעית</a:t>
            </a:r>
          </a:p>
          <a:p>
            <a:pPr lvl="4" eaLnBrk="1" latinLnBrk="0" hangingPunct="1"/>
            <a:r>
              <a:rPr kumimoji="0" lang="he-IL" smtClean="0"/>
              <a:t>רמה חמישית</a:t>
            </a:r>
            <a:endParaRPr kumimoji="0" lang="en-US"/>
          </a:p>
        </p:txBody>
      </p:sp>
      <p:sp>
        <p:nvSpPr>
          <p:cNvPr id="14" name="מציין מיקום של תאריך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4F6D4B66-DC1E-4356-9D44-908CD81A4D6A}" type="datetimeFigureOut">
              <a:rPr lang="en-US" smtClean="0"/>
              <a:t>3/14/2017</a:t>
            </a:fld>
            <a:endParaRPr lang="en-US"/>
          </a:p>
        </p:txBody>
      </p:sp>
      <p:sp>
        <p:nvSpPr>
          <p:cNvPr id="3" name="מציין מיקום של כותרת תחתונה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מחבר ישר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מחבר ישר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מלבן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מחבר ישר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אליפסה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מציין מיקום של מספר שקופית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DEF93B21-F043-4BBC-B5BF-16CEDFB4462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כותרת 5"/>
          <p:cNvSpPr>
            <a:spLocks noGrp="1"/>
          </p:cNvSpPr>
          <p:nvPr>
            <p:ph type="ctrTitle"/>
          </p:nvPr>
        </p:nvSpPr>
        <p:spPr>
          <a:xfrm>
            <a:off x="685800" y="4495800"/>
            <a:ext cx="7772400" cy="1470025"/>
          </a:xfrm>
        </p:spPr>
        <p:txBody>
          <a:bodyPr>
            <a:normAutofit fontScale="90000"/>
          </a:bodyPr>
          <a:lstStyle/>
          <a:p>
            <a:pPr algn="ctr"/>
            <a:r>
              <a:rPr lang="ar-SA" dirty="0"/>
              <a:t/>
            </a:r>
            <a:br>
              <a:rPr lang="ar-SA" dirty="0"/>
            </a:br>
            <a:r>
              <a:rPr lang="ar-SA" dirty="0" smtClean="0"/>
              <a:t>بحث علمي</a:t>
            </a:r>
            <a:br>
              <a:rPr lang="ar-SA" dirty="0" smtClean="0"/>
            </a:br>
            <a:r>
              <a:rPr lang="ar-SA" dirty="0" smtClean="0"/>
              <a:t>الاشعة تحت حمراء</a:t>
            </a:r>
            <a:r>
              <a:rPr lang="en-US" dirty="0" smtClean="0"/>
              <a:t/>
            </a:r>
            <a:br>
              <a:rPr lang="en-US" dirty="0" smtClean="0"/>
            </a:br>
            <a:r>
              <a:rPr lang="ar-SA" dirty="0" smtClean="0"/>
              <a:t/>
            </a:r>
            <a:br>
              <a:rPr lang="ar-SA" dirty="0" smtClean="0"/>
            </a:br>
            <a:r>
              <a:rPr lang="ar-SA" dirty="0" smtClean="0"/>
              <a:t>اسم المدرسة : المستقبل</a:t>
            </a:r>
            <a:br>
              <a:rPr lang="ar-SA" dirty="0" smtClean="0"/>
            </a:br>
            <a:r>
              <a:rPr lang="ar-SA" dirty="0"/>
              <a:t/>
            </a:r>
            <a:br>
              <a:rPr lang="ar-SA" dirty="0"/>
            </a:br>
            <a:r>
              <a:rPr lang="ar-SA" sz="3600" dirty="0" smtClean="0"/>
              <a:t>المعلمون المرافقون: يوسف مصري</a:t>
            </a:r>
            <a:br>
              <a:rPr lang="ar-SA" sz="3600" dirty="0" smtClean="0"/>
            </a:br>
            <a:r>
              <a:rPr lang="ar-SA" sz="3600" dirty="0" smtClean="0"/>
              <a:t>                         رمزي ابو صبيح</a:t>
            </a:r>
            <a:br>
              <a:rPr lang="ar-SA" sz="3600" dirty="0" smtClean="0"/>
            </a:br>
            <a:r>
              <a:rPr lang="en-US" sz="3600" dirty="0" smtClean="0"/>
              <a:t/>
            </a:r>
            <a:br>
              <a:rPr lang="en-US" sz="3600" dirty="0" smtClean="0"/>
            </a:br>
            <a:r>
              <a:rPr lang="ar-SA" sz="3600" dirty="0" smtClean="0"/>
              <a:t>الطلاب المشتركون : </a:t>
            </a:r>
            <a:br>
              <a:rPr lang="ar-SA" sz="3600" dirty="0" smtClean="0"/>
            </a:br>
            <a:r>
              <a:rPr lang="ar-SA" sz="3600" dirty="0" smtClean="0"/>
              <a:t>ريماس ابو </a:t>
            </a:r>
            <a:r>
              <a:rPr lang="ar-SA" sz="3600" dirty="0" smtClean="0"/>
              <a:t>هدوبه</a:t>
            </a:r>
            <a:r>
              <a:rPr lang="ar-SA" sz="3600" dirty="0" smtClean="0"/>
              <a:t/>
            </a:r>
            <a:br>
              <a:rPr lang="ar-SA" sz="3600" dirty="0" smtClean="0"/>
            </a:br>
            <a:r>
              <a:rPr lang="ar-SA" sz="3600" dirty="0" smtClean="0"/>
              <a:t>فاطمة ابو عصا    </a:t>
            </a:r>
            <a:br>
              <a:rPr lang="ar-SA" sz="3600" dirty="0" smtClean="0"/>
            </a:br>
            <a:r>
              <a:rPr lang="ar-SA" sz="3600" dirty="0" smtClean="0"/>
              <a:t>نانسي ابو ماضي  </a:t>
            </a:r>
            <a:br>
              <a:rPr lang="ar-SA" sz="3600" dirty="0" smtClean="0"/>
            </a:br>
            <a:r>
              <a:rPr lang="ar-SA" sz="3600" dirty="0" smtClean="0"/>
              <a:t>انوار الربايعة</a:t>
            </a:r>
            <a:endParaRPr lang="en-US" dirty="0"/>
          </a:p>
        </p:txBody>
      </p:sp>
    </p:spTree>
    <p:extLst>
      <p:ext uri="{BB962C8B-B14F-4D97-AF65-F5344CB8AC3E}">
        <p14:creationId xmlns:p14="http://schemas.microsoft.com/office/powerpoint/2010/main" val="6319640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ar-SA" b="1" dirty="0" smtClean="0">
                <a:solidFill>
                  <a:schemeClr val="tx1"/>
                </a:solidFill>
              </a:rPr>
              <a:t>المقدمة</a:t>
            </a:r>
            <a:endParaRPr lang="en-US" b="1" dirty="0">
              <a:solidFill>
                <a:schemeClr val="tx1"/>
              </a:solidFill>
            </a:endParaRPr>
          </a:p>
        </p:txBody>
      </p:sp>
      <p:sp>
        <p:nvSpPr>
          <p:cNvPr id="3" name="מציין מיקום תוכן 2"/>
          <p:cNvSpPr>
            <a:spLocks noGrp="1"/>
          </p:cNvSpPr>
          <p:nvPr>
            <p:ph sz="quarter" idx="1"/>
          </p:nvPr>
        </p:nvSpPr>
        <p:spPr/>
        <p:txBody>
          <a:bodyPr/>
          <a:lstStyle/>
          <a:p>
            <a:pPr algn="r"/>
            <a:r>
              <a:rPr lang="ar-SA" dirty="0">
                <a:latin typeface="David" pitchFamily="34" charset="-79"/>
              </a:rPr>
              <a:t>يعتبر موضوع الأشعة التحت حمراء في غاية الأهمية نظراً </a:t>
            </a:r>
            <a:r>
              <a:rPr lang="ar-SA" dirty="0" smtClean="0">
                <a:latin typeface="David" pitchFamily="34" charset="-79"/>
              </a:rPr>
              <a:t>لاستخداماته  </a:t>
            </a:r>
            <a:r>
              <a:rPr lang="ar-SA" dirty="0">
                <a:latin typeface="David" pitchFamily="34" charset="-79"/>
              </a:rPr>
              <a:t>في مجالات عديدة، ونظراً للأخطار البيئية التي تسبِّبها هذه الأشعة المنطلقة من الأجسام، لكن من المهم أن نبيِّن أن لولا تدخل الإنسان بالطبيعة لما شكَّلت هذه الأشعة خطراً بيئياً، هي تنطلق من جميع الأجسام الساخنة،  لقد خلق الله كل شيءٍ بشكل موزون بحيث لا يضر بالبيئة لكن الإنسان قطع الأشجار والغابات، من أجل بناء البيوت والمصانع والفنادق والمنتجعات السياحية وغيرها، وشَقَّ الطرق بمادة الإسفلت، كل ذلك يؤدي إلى زيادة كمية الأشعة التحت حمراء المنطلقة من الأجسام بشكل سلبي يجعل مستقبل الكرة الأرضية وكل ما عليها في خطر. </a:t>
            </a:r>
            <a:r>
              <a:rPr lang="en-US" altLang="he-IL" dirty="0">
                <a:latin typeface="David" pitchFamily="34" charset="-79"/>
                <a:cs typeface="David" pitchFamily="34" charset="-79"/>
              </a:rPr>
              <a:t/>
            </a:r>
            <a:br>
              <a:rPr lang="en-US" altLang="he-IL" dirty="0">
                <a:latin typeface="David" pitchFamily="34" charset="-79"/>
                <a:cs typeface="David" pitchFamily="34" charset="-79"/>
              </a:rPr>
            </a:br>
            <a:r>
              <a:rPr lang="en-US" altLang="he-IL" sz="2000" b="1" dirty="0">
                <a:solidFill>
                  <a:schemeClr val="accent3">
                    <a:lumMod val="50000"/>
                  </a:schemeClr>
                </a:solidFill>
                <a:latin typeface="David" pitchFamily="34" charset="-79"/>
                <a:cs typeface="David" pitchFamily="34" charset="-79"/>
              </a:rPr>
              <a:t/>
            </a:r>
            <a:br>
              <a:rPr lang="en-US" altLang="he-IL" sz="2000" b="1" dirty="0">
                <a:solidFill>
                  <a:schemeClr val="accent3">
                    <a:lumMod val="50000"/>
                  </a:schemeClr>
                </a:solidFill>
                <a:latin typeface="David" pitchFamily="34" charset="-79"/>
                <a:cs typeface="David" pitchFamily="34" charset="-79"/>
              </a:rPr>
            </a:br>
            <a:endParaRPr lang="en-US" dirty="0"/>
          </a:p>
        </p:txBody>
      </p:sp>
    </p:spTree>
    <p:extLst>
      <p:ext uri="{BB962C8B-B14F-4D97-AF65-F5344CB8AC3E}">
        <p14:creationId xmlns:p14="http://schemas.microsoft.com/office/powerpoint/2010/main" val="9356587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838200" y="457200"/>
            <a:ext cx="7467600" cy="1143000"/>
          </a:xfrm>
        </p:spPr>
        <p:txBody>
          <a:bodyPr>
            <a:normAutofit/>
          </a:bodyPr>
          <a:lstStyle/>
          <a:p>
            <a:pPr algn="ctr"/>
            <a:r>
              <a:rPr lang="ar-SA" sz="2400" b="1" dirty="0" smtClean="0">
                <a:solidFill>
                  <a:schemeClr val="tx1"/>
                </a:solidFill>
              </a:rPr>
              <a:t>اسم البحث : الاشعة التحت حمراء المنطلقة من التربة والاسفلت</a:t>
            </a:r>
            <a:endParaRPr lang="en-US" sz="2400" b="1" dirty="0">
              <a:solidFill>
                <a:schemeClr val="tx1"/>
              </a:solidFill>
            </a:endParaRPr>
          </a:p>
        </p:txBody>
      </p:sp>
      <p:sp>
        <p:nvSpPr>
          <p:cNvPr id="3" name="מציין מיקום תוכן 2"/>
          <p:cNvSpPr>
            <a:spLocks noGrp="1"/>
          </p:cNvSpPr>
          <p:nvPr>
            <p:ph sz="quarter" idx="1"/>
          </p:nvPr>
        </p:nvSpPr>
        <p:spPr>
          <a:xfrm>
            <a:off x="533400" y="1831848"/>
            <a:ext cx="7467600" cy="4873752"/>
          </a:xfrm>
        </p:spPr>
        <p:txBody>
          <a:bodyPr>
            <a:normAutofit fontScale="70000" lnSpcReduction="20000"/>
          </a:bodyPr>
          <a:lstStyle/>
          <a:p>
            <a:pPr marL="0" indent="0" algn="r">
              <a:buNone/>
            </a:pPr>
            <a:r>
              <a:rPr lang="ar-SA" b="1" dirty="0" smtClean="0"/>
              <a:t>الاشعة تحت حمراء :</a:t>
            </a:r>
          </a:p>
          <a:p>
            <a:pPr marL="0" indent="0" algn="r">
              <a:buNone/>
            </a:pPr>
            <a:r>
              <a:rPr lang="ar-SA" b="1" dirty="0" smtClean="0"/>
              <a:t>يتواجد </a:t>
            </a:r>
            <a:r>
              <a:rPr lang="ar-SA" b="1" dirty="0"/>
              <a:t>قسم الاشعة تحت الحمراء داخل الطيف الكهرومغناطيسي مباشرة بعد قسمي الاشعة الراديوية والموجات القصيرة للغاية، ويمتد الى ان يصل الى الاشعة المرئية في الطيف نفسه. اما طول موجاته فيتراوح بين 0,76 و400 ميكرون. </a:t>
            </a:r>
            <a:r>
              <a:rPr lang="ar-SA" b="1" dirty="0" smtClean="0"/>
              <a:t> </a:t>
            </a:r>
            <a:r>
              <a:rPr lang="ar-SA" b="1" dirty="0"/>
              <a:t>الأشعة التحت حمراء عبارة عن أشعة حرارية تتميز بانها ذات أطول موجة يستطيع الانسان ان يتحملها، وتعطيه شعورا بالحرارة، تعتبر الشمس المنبع الأساسي للأشعة تحت الحمراء، اما الأرض فهي مصدر للأشعة تحت الحمراء أيضا انما تلك التي يتراوح طول موجاتها بين 6,8 و100 ميكرون، تعتبر الأشعة تحت الحمراء </a:t>
            </a:r>
            <a:r>
              <a:rPr lang="en-US" b="1" dirty="0"/>
              <a:t>IR </a:t>
            </a:r>
            <a:r>
              <a:rPr lang="ar-SA" b="1" dirty="0"/>
              <a:t>من احد الطرق الثلاثة لانتقال الحرارة من مكان لآخر والانواع الثلاثة هي الاشعاع  والحمل </a:t>
            </a:r>
            <a:r>
              <a:rPr lang="en-US" b="1" dirty="0"/>
              <a:t>n </a:t>
            </a:r>
            <a:r>
              <a:rPr lang="ar-SA" b="1" dirty="0"/>
              <a:t>والتوصيل. كل شيء له درجة حرارة اعلى من 5 درجات كلفن اي ما يعادل 268 تحت الصفر يصدر منه أشعة تحت حمراء  تنبعث الأشعة التحت حمراء أيضاً من كافة الأجسام حولنا مثل جسم الانسان والحيوان والنباتات وكذلك الكرة الأرضية ،  ومن المعروف ان الأجسام عندما تمتص  الأشعة  التحت حمراء تصبح دافئة  فتبدأ بإطلاق تلك الأجسام  للنوع نفسه من الاشعة إلى البيئة، ويمتص معظمها بخار الماء وغازات الدفيئة الموجودة في الجو.  وان الجسم المطلق للأشعة التحت حمراء يصل بعد مرور مدة من الزمن  الى حالة من التوازن تكون فيها كمية الطاقة الممتصة مساوية لكمية الطاقة المنبعثة منه. ومن المعروف أيضا ان طول الموجات المرسلة أطول من الموجات الممتصة ، حيث تدعى الأشعة التحت حمراء أيضا بالأشعة الحرارية، كلما أمتص الجسم أشعة حرارية أكثر تزداد حرارته أكثر، وما دامت الأجسام تعكس الأشعة الحرارية فلن ترتفع درجة حرارتها أبداً بالمقدار السابق نفسه، الأجسام القاتمة (الداكنة) تمتص الأشعة أكثر من الأجسام الباهتة  أو اللامعة والتي تعكس معظم الأشعة الساقطة عليها ، الأجسام الداكنة تزداد درجة حرارتها عند امتصاصها للأشعة الساقطة عليها فتطلق أشعة تحت حمراء بصورة حرارة إلى البيئة. (موريس، 1999) </a:t>
            </a:r>
            <a:endParaRPr lang="en-US" b="1" dirty="0"/>
          </a:p>
        </p:txBody>
      </p:sp>
    </p:spTree>
    <p:extLst>
      <p:ext uri="{BB962C8B-B14F-4D97-AF65-F5344CB8AC3E}">
        <p14:creationId xmlns:p14="http://schemas.microsoft.com/office/powerpoint/2010/main" val="41758041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4638"/>
            <a:ext cx="7467600" cy="944562"/>
          </a:xfrm>
        </p:spPr>
        <p:txBody>
          <a:bodyPr>
            <a:normAutofit/>
          </a:bodyPr>
          <a:lstStyle/>
          <a:p>
            <a:pPr algn="ctr"/>
            <a:r>
              <a:rPr lang="ar-SA" b="1" dirty="0" smtClean="0">
                <a:solidFill>
                  <a:schemeClr val="tx1"/>
                </a:solidFill>
              </a:rPr>
              <a:t>سؤال البحث:</a:t>
            </a:r>
            <a:endParaRPr lang="en-US" b="1" dirty="0">
              <a:solidFill>
                <a:schemeClr val="tx1"/>
              </a:solidFill>
            </a:endParaRPr>
          </a:p>
        </p:txBody>
      </p:sp>
      <p:sp>
        <p:nvSpPr>
          <p:cNvPr id="3" name="מציין מיקום תוכן 2"/>
          <p:cNvSpPr>
            <a:spLocks noGrp="1"/>
          </p:cNvSpPr>
          <p:nvPr>
            <p:ph sz="quarter" idx="1"/>
          </p:nvPr>
        </p:nvSpPr>
        <p:spPr/>
        <p:txBody>
          <a:bodyPr/>
          <a:lstStyle/>
          <a:p>
            <a:pPr marL="0" indent="0" algn="r">
              <a:buNone/>
            </a:pPr>
            <a:r>
              <a:rPr lang="ar-SA" altLang="he-IL" dirty="0">
                <a:latin typeface="David" pitchFamily="34" charset="-79"/>
              </a:rPr>
              <a:t>ما هو تأثير الإسفلت والتربة الموجودة في محيط المدرسة على الاشعة تحت الحمراء المنطلقة منهما ؟</a:t>
            </a:r>
          </a:p>
          <a:p>
            <a:pPr marL="0" indent="0" algn="r">
              <a:buNone/>
            </a:pPr>
            <a:endParaRPr lang="ar-SA" dirty="0" smtClean="0"/>
          </a:p>
          <a:p>
            <a:pPr marL="0" indent="0" algn="r">
              <a:buNone/>
            </a:pPr>
            <a:endParaRPr lang="ar-SA" dirty="0" smtClean="0"/>
          </a:p>
          <a:p>
            <a:pPr marL="0" indent="0" algn="r">
              <a:buNone/>
            </a:pPr>
            <a:endParaRPr lang="ar-SA" dirty="0"/>
          </a:p>
          <a:p>
            <a:pPr marL="0" indent="0" algn="r">
              <a:buNone/>
            </a:pPr>
            <a:r>
              <a:rPr lang="ar-SA" b="1" dirty="0" smtClean="0"/>
              <a:t>فرضية البحث : </a:t>
            </a:r>
          </a:p>
          <a:p>
            <a:pPr marL="0" indent="0" algn="r">
              <a:buNone/>
            </a:pPr>
            <a:r>
              <a:rPr lang="ar-AE" dirty="0">
                <a:latin typeface="David" pitchFamily="34" charset="-79"/>
              </a:rPr>
              <a:t>كلما كان لون المنطقة غامقا (قاتماً) أكثر  تكون الأشعة التحت الحمراء المنطلقة  من المنطقة أكثر</a:t>
            </a:r>
            <a:r>
              <a:rPr lang="ar-SA" dirty="0">
                <a:latin typeface="David" pitchFamily="34" charset="-79"/>
              </a:rPr>
              <a:t> وكلما كان لون المنطقة فاتحاً تنطلق أشعة تحت حمراء أقل.</a:t>
            </a:r>
          </a:p>
          <a:p>
            <a:pPr marL="0" indent="0" algn="r">
              <a:buNone/>
            </a:pPr>
            <a:endParaRPr lang="ar-SA" dirty="0" smtClean="0"/>
          </a:p>
        </p:txBody>
      </p:sp>
    </p:spTree>
    <p:extLst>
      <p:ext uri="{BB962C8B-B14F-4D97-AF65-F5344CB8AC3E}">
        <p14:creationId xmlns:p14="http://schemas.microsoft.com/office/powerpoint/2010/main" val="38102764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ar-SA" b="1" dirty="0" smtClean="0">
                <a:solidFill>
                  <a:schemeClr val="tx1"/>
                </a:solidFill>
              </a:rPr>
              <a:t>تخطيط البحث</a:t>
            </a:r>
            <a:endParaRPr lang="en-US" b="1" dirty="0">
              <a:solidFill>
                <a:schemeClr val="tx1"/>
              </a:solidFill>
            </a:endParaRPr>
          </a:p>
        </p:txBody>
      </p:sp>
      <p:sp>
        <p:nvSpPr>
          <p:cNvPr id="3" name="מציין מיקום תוכן 2"/>
          <p:cNvSpPr>
            <a:spLocks noGrp="1"/>
          </p:cNvSpPr>
          <p:nvPr>
            <p:ph sz="quarter" idx="1"/>
          </p:nvPr>
        </p:nvSpPr>
        <p:spPr/>
        <p:txBody>
          <a:bodyPr/>
          <a:lstStyle/>
          <a:p>
            <a:pPr algn="r" rtl="1">
              <a:lnSpc>
                <a:spcPct val="150000"/>
              </a:lnSpc>
              <a:buFont typeface="Wingdings" pitchFamily="2" charset="2"/>
              <a:buChar char=""/>
            </a:pPr>
            <a:r>
              <a:rPr lang="ar-SA" altLang="en-US" dirty="0">
                <a:solidFill>
                  <a:srgbClr val="000000"/>
                </a:solidFill>
                <a:latin typeface="David" pitchFamily="34" charset="-79"/>
                <a:ea typeface="Calibri" pitchFamily="34" charset="0"/>
                <a:cs typeface="David" pitchFamily="34" charset="-79"/>
              </a:rPr>
              <a:t>تم اختيار منطقتين في محيط المدرسة-  الاسفلت  والتربة.</a:t>
            </a:r>
            <a:endParaRPr lang="en-US" altLang="en-US" sz="2000" dirty="0">
              <a:latin typeface="David" pitchFamily="34" charset="-79"/>
              <a:ea typeface="Calibri" pitchFamily="34" charset="0"/>
              <a:cs typeface="David" pitchFamily="34" charset="-79"/>
            </a:endParaRPr>
          </a:p>
          <a:p>
            <a:pPr algn="r" rtl="1">
              <a:lnSpc>
                <a:spcPct val="150000"/>
              </a:lnSpc>
              <a:buFont typeface="Wingdings" pitchFamily="2" charset="2"/>
              <a:buChar char=""/>
            </a:pPr>
            <a:r>
              <a:rPr lang="ar-SA" altLang="en-US" dirty="0">
                <a:solidFill>
                  <a:srgbClr val="000000"/>
                </a:solidFill>
                <a:latin typeface="David" pitchFamily="34" charset="-79"/>
                <a:ea typeface="Calibri" pitchFamily="34" charset="0"/>
                <a:cs typeface="David" pitchFamily="34" charset="-79"/>
              </a:rPr>
              <a:t>قمنا بقياس الاشعة تحت الحمراء المنطلقة من الإسفلت والتربة لمدة 5 أيام .</a:t>
            </a:r>
            <a:endParaRPr lang="en-US" altLang="en-US" sz="2000" dirty="0">
              <a:latin typeface="David" pitchFamily="34" charset="-79"/>
              <a:ea typeface="Calibri" pitchFamily="34" charset="0"/>
              <a:cs typeface="David" pitchFamily="34" charset="-79"/>
            </a:endParaRPr>
          </a:p>
          <a:p>
            <a:pPr algn="r" rtl="1">
              <a:lnSpc>
                <a:spcPct val="150000"/>
              </a:lnSpc>
              <a:buFont typeface="Wingdings" pitchFamily="2" charset="2"/>
              <a:buChar char=""/>
            </a:pPr>
            <a:r>
              <a:rPr lang="ar-SA" altLang="en-US" dirty="0">
                <a:solidFill>
                  <a:srgbClr val="000000"/>
                </a:solidFill>
                <a:latin typeface="David" pitchFamily="34" charset="-79"/>
                <a:ea typeface="Calibri" pitchFamily="34" charset="0"/>
                <a:cs typeface="David" pitchFamily="34" charset="-79"/>
              </a:rPr>
              <a:t>تم قياس الاشعة المنطلقة في الاماكن المخصصة في ساعات ثابتة كل يوم  في الساعات الآتية: </a:t>
            </a:r>
            <a:endParaRPr lang="en-US" altLang="en-US" sz="2000" dirty="0">
              <a:latin typeface="David" pitchFamily="34" charset="-79"/>
              <a:ea typeface="Calibri" pitchFamily="34" charset="0"/>
              <a:cs typeface="David" pitchFamily="34" charset="-79"/>
            </a:endParaRPr>
          </a:p>
          <a:p>
            <a:pPr algn="r" rtl="1">
              <a:lnSpc>
                <a:spcPct val="150000"/>
              </a:lnSpc>
              <a:buFont typeface="Symbol" pitchFamily="18" charset="2"/>
              <a:buChar char=""/>
            </a:pPr>
            <a:r>
              <a:rPr lang="ar-SA" altLang="en-US" u="sng" dirty="0">
                <a:solidFill>
                  <a:srgbClr val="000000"/>
                </a:solidFill>
                <a:latin typeface="David" pitchFamily="34" charset="-79"/>
                <a:ea typeface="Calibri" pitchFamily="34" charset="0"/>
                <a:cs typeface="David" pitchFamily="34" charset="-79"/>
              </a:rPr>
              <a:t>8</a:t>
            </a:r>
            <a:r>
              <a:rPr lang="ar-SA" altLang="en-US" dirty="0">
                <a:solidFill>
                  <a:srgbClr val="000000"/>
                </a:solidFill>
                <a:latin typeface="David" pitchFamily="34" charset="-79"/>
                <a:ea typeface="Calibri" pitchFamily="34" charset="0"/>
                <a:cs typeface="David" pitchFamily="34" charset="-79"/>
              </a:rPr>
              <a:t>:00      </a:t>
            </a:r>
          </a:p>
          <a:p>
            <a:pPr algn="r" rtl="1">
              <a:lnSpc>
                <a:spcPct val="150000"/>
              </a:lnSpc>
              <a:buFont typeface="Symbol" pitchFamily="18" charset="2"/>
              <a:buChar char=""/>
            </a:pPr>
            <a:r>
              <a:rPr lang="ar-SA" altLang="en-US" dirty="0">
                <a:solidFill>
                  <a:srgbClr val="000000"/>
                </a:solidFill>
                <a:latin typeface="David" pitchFamily="34" charset="-79"/>
                <a:ea typeface="Calibri" pitchFamily="34" charset="0"/>
                <a:cs typeface="David" pitchFamily="34" charset="-79"/>
              </a:rPr>
              <a:t> 10:00      </a:t>
            </a:r>
          </a:p>
          <a:p>
            <a:pPr algn="r" rtl="1">
              <a:lnSpc>
                <a:spcPct val="150000"/>
              </a:lnSpc>
              <a:buFont typeface="Symbol" pitchFamily="18" charset="2"/>
              <a:buChar char=""/>
            </a:pPr>
            <a:r>
              <a:rPr lang="ar-SA" altLang="en-US" dirty="0">
                <a:solidFill>
                  <a:srgbClr val="000000"/>
                </a:solidFill>
                <a:latin typeface="David" pitchFamily="34" charset="-79"/>
                <a:ea typeface="Calibri" pitchFamily="34" charset="0"/>
                <a:cs typeface="David" pitchFamily="34" charset="-79"/>
              </a:rPr>
              <a:t> 13:00</a:t>
            </a:r>
            <a:endParaRPr lang="he-IL" altLang="he-IL" sz="2000" b="1" dirty="0">
              <a:solidFill>
                <a:srgbClr val="4F6228"/>
              </a:solidFill>
              <a:latin typeface="David" pitchFamily="34" charset="-79"/>
              <a:ea typeface="Calibri" pitchFamily="34" charset="0"/>
              <a:cs typeface="David" pitchFamily="34" charset="-79"/>
            </a:endParaRPr>
          </a:p>
          <a:p>
            <a:pPr algn="r"/>
            <a:endParaRPr lang="en-US" dirty="0"/>
          </a:p>
        </p:txBody>
      </p:sp>
    </p:spTree>
    <p:extLst>
      <p:ext uri="{BB962C8B-B14F-4D97-AF65-F5344CB8AC3E}">
        <p14:creationId xmlns:p14="http://schemas.microsoft.com/office/powerpoint/2010/main" val="39352300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pPr algn="ctr"/>
            <a:r>
              <a:rPr lang="ar-SA" b="1" dirty="0" smtClean="0">
                <a:solidFill>
                  <a:schemeClr val="tx1"/>
                </a:solidFill>
              </a:rPr>
              <a:t>نتائج البحث</a:t>
            </a:r>
            <a:endParaRPr lang="en-US" b="1" dirty="0">
              <a:solidFill>
                <a:schemeClr val="tx1"/>
              </a:solidFill>
            </a:endParaRPr>
          </a:p>
        </p:txBody>
      </p:sp>
      <p:sp>
        <p:nvSpPr>
          <p:cNvPr id="3" name="מציין מיקום תוכן 2"/>
          <p:cNvSpPr>
            <a:spLocks noGrp="1"/>
          </p:cNvSpPr>
          <p:nvPr>
            <p:ph sz="quarter" idx="1"/>
          </p:nvPr>
        </p:nvSpPr>
        <p:spPr/>
        <p:txBody>
          <a:bodyPr/>
          <a:lstStyle/>
          <a:p>
            <a:pPr algn="ctr" rtl="1"/>
            <a:r>
              <a:rPr lang="ar-SA" altLang="he-IL" b="1" dirty="0">
                <a:latin typeface="David" pitchFamily="34" charset="-79"/>
              </a:rPr>
              <a:t>جدول يبين معدل الاشعة التحت حمراء المنطلقة من الإسفلت </a:t>
            </a:r>
            <a:r>
              <a:rPr lang="ar-SA" altLang="he-IL" b="1" dirty="0" smtClean="0">
                <a:latin typeface="David" pitchFamily="34" charset="-79"/>
              </a:rPr>
              <a:t>والتربة  خلال </a:t>
            </a:r>
            <a:r>
              <a:rPr lang="ar-SA" altLang="he-IL" b="1" dirty="0">
                <a:latin typeface="David" pitchFamily="34" charset="-79"/>
              </a:rPr>
              <a:t>5 ايام في ثلاثة اوقات </a:t>
            </a:r>
            <a:r>
              <a:rPr lang="ar-SA" altLang="he-IL" b="1" dirty="0" smtClean="0">
                <a:latin typeface="David" pitchFamily="34" charset="-79"/>
              </a:rPr>
              <a:t>مختلفة .( بوحدات </a:t>
            </a:r>
            <a:r>
              <a:rPr lang="ar-SA" altLang="he-IL" b="1" dirty="0" err="1" smtClean="0">
                <a:latin typeface="David" pitchFamily="34" charset="-79"/>
              </a:rPr>
              <a:t>سيلزيوس</a:t>
            </a:r>
            <a:r>
              <a:rPr lang="ar-SA" altLang="he-IL" b="1" dirty="0" smtClean="0">
                <a:latin typeface="David" pitchFamily="34" charset="-79"/>
              </a:rPr>
              <a:t>  </a:t>
            </a:r>
            <a:r>
              <a:rPr lang="en-US" altLang="he-IL" b="1" dirty="0" smtClean="0">
                <a:latin typeface="David" pitchFamily="34" charset="-79"/>
              </a:rPr>
              <a:t>C</a:t>
            </a:r>
            <a:r>
              <a:rPr lang="ar-SA" altLang="he-IL" b="1" dirty="0" smtClean="0">
                <a:latin typeface="David" pitchFamily="34" charset="-79"/>
              </a:rPr>
              <a:t>  ).</a:t>
            </a:r>
          </a:p>
          <a:p>
            <a:pPr algn="ctr"/>
            <a:endParaRPr lang="he-IL" altLang="he-IL" b="1" dirty="0">
              <a:latin typeface="David" pitchFamily="34" charset="-79"/>
              <a:cs typeface="David" pitchFamily="34" charset="-79"/>
            </a:endParaRPr>
          </a:p>
          <a:p>
            <a:endParaRPr lang="en-US" dirty="0"/>
          </a:p>
        </p:txBody>
      </p:sp>
      <p:pic>
        <p:nvPicPr>
          <p:cNvPr id="4" name="table"/>
          <p:cNvPicPr>
            <a:picLocks noChangeAspect="1"/>
          </p:cNvPicPr>
          <p:nvPr/>
        </p:nvPicPr>
        <p:blipFill>
          <a:blip r:embed="rId2"/>
          <a:stretch>
            <a:fillRect/>
          </a:stretch>
        </p:blipFill>
        <p:spPr>
          <a:xfrm>
            <a:off x="1371600" y="2590800"/>
            <a:ext cx="6303962" cy="3796505"/>
          </a:xfrm>
          <a:prstGeom prst="rect">
            <a:avLst/>
          </a:prstGeom>
        </p:spPr>
      </p:pic>
    </p:spTree>
    <p:extLst>
      <p:ext uri="{BB962C8B-B14F-4D97-AF65-F5344CB8AC3E}">
        <p14:creationId xmlns:p14="http://schemas.microsoft.com/office/powerpoint/2010/main" val="769997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pPr algn="r"/>
            <a:r>
              <a:rPr lang="ar-SA" sz="3600" b="1" dirty="0" smtClean="0">
                <a:solidFill>
                  <a:schemeClr val="tx1"/>
                </a:solidFill>
              </a:rPr>
              <a:t>معدل الاشعة تحت حمراء خلال الخمس ايام</a:t>
            </a:r>
            <a:endParaRPr lang="en-US" sz="3600" b="1" dirty="0">
              <a:solidFill>
                <a:schemeClr val="tx1"/>
              </a:solidFill>
            </a:endParaRPr>
          </a:p>
        </p:txBody>
      </p:sp>
      <p:graphicFrame>
        <p:nvGraphicFramePr>
          <p:cNvPr id="4" name="מציין מיקום תוכן 3"/>
          <p:cNvGraphicFramePr>
            <a:graphicFrameLocks noGrp="1"/>
          </p:cNvGraphicFramePr>
          <p:nvPr>
            <p:ph sz="quarter" idx="1"/>
            <p:extLst>
              <p:ext uri="{D42A27DB-BD31-4B8C-83A1-F6EECF244321}">
                <p14:modId xmlns:p14="http://schemas.microsoft.com/office/powerpoint/2010/main" val="2095514588"/>
              </p:ext>
            </p:extLst>
          </p:nvPr>
        </p:nvGraphicFramePr>
        <p:xfrm>
          <a:off x="381000" y="1600200"/>
          <a:ext cx="8229600" cy="46450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169837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pPr algn="ctr"/>
            <a:r>
              <a:rPr lang="ar-SA" sz="4400" b="1" dirty="0" smtClean="0">
                <a:solidFill>
                  <a:schemeClr val="tx1"/>
                </a:solidFill>
              </a:rPr>
              <a:t>الاستنتاجات</a:t>
            </a:r>
            <a:endParaRPr lang="en-US" sz="4400" b="1" dirty="0">
              <a:solidFill>
                <a:schemeClr val="tx1"/>
              </a:solidFill>
            </a:endParaRPr>
          </a:p>
        </p:txBody>
      </p:sp>
      <p:sp>
        <p:nvSpPr>
          <p:cNvPr id="3" name="מציין מיקום תוכן 2"/>
          <p:cNvSpPr>
            <a:spLocks noGrp="1"/>
          </p:cNvSpPr>
          <p:nvPr>
            <p:ph sz="quarter" idx="1"/>
          </p:nvPr>
        </p:nvSpPr>
        <p:spPr/>
        <p:txBody>
          <a:bodyPr>
            <a:normAutofit fontScale="77500" lnSpcReduction="20000"/>
          </a:bodyPr>
          <a:lstStyle/>
          <a:p>
            <a:pPr marL="457200" indent="-457200" algn="r" rtl="1">
              <a:lnSpc>
                <a:spcPct val="150000"/>
              </a:lnSpc>
              <a:buFont typeface="Wingdings" pitchFamily="2" charset="2"/>
              <a:buChar char="v"/>
              <a:defRPr/>
            </a:pPr>
            <a:r>
              <a:rPr lang="ar-SA" sz="2800" b="1" dirty="0"/>
              <a:t> </a:t>
            </a:r>
            <a:r>
              <a:rPr lang="ar-SA" b="1" dirty="0"/>
              <a:t>نستنتج ان الاشعاع الشمسي في الصباح يكون اقل من الاشعاع الشمسي في الظهيرة لذلك فان كمية اشعة الشمس الساقطة على الارض وقت الظهيرة تكون اكبر من تلك وقت الصباح , هذا يدل على ان الاجسام في وقت الظهيرة تمتص اشعة شمس اكبر , فتسخن الاجسام اكثر وتطلق موجة اشعة تحت حمراء.</a:t>
            </a:r>
          </a:p>
          <a:p>
            <a:pPr marL="457200" indent="-457200" algn="r" rtl="1">
              <a:lnSpc>
                <a:spcPct val="150000"/>
              </a:lnSpc>
              <a:buFont typeface="Wingdings" pitchFamily="2" charset="2"/>
              <a:buChar char="v"/>
              <a:defRPr/>
            </a:pPr>
            <a:r>
              <a:rPr lang="ar-SA" b="1" dirty="0"/>
              <a:t>نستنتج ايضا ان الاسفلت تمتص اشعة شمس اكثر من التربة وذلك لان لون الاسفلت غامق وهي خشنة اما التربة (الموجودة في المدرسة) فهي فاتحة اللون وأقل خشونة من الإسفلت, وان الاجسام ذات لون داكن وسطوح خشنة تمتص اشعة شمس اكبر من الاجسام ذات اللون الفاتح والسطوح الملساء , لذلك فان الاسفلت تسخن اكثر من التربة وتطلق اشعة تحت حمراء اكثر</a:t>
            </a:r>
          </a:p>
          <a:p>
            <a:pPr marL="457200" indent="-457200" algn="r" rtl="1">
              <a:lnSpc>
                <a:spcPct val="150000"/>
              </a:lnSpc>
              <a:buFont typeface="Wingdings" pitchFamily="2" charset="2"/>
              <a:buChar char="v"/>
              <a:defRPr/>
            </a:pPr>
            <a:r>
              <a:rPr lang="ar-SA" b="1" dirty="0"/>
              <a:t>إن </a:t>
            </a:r>
            <a:r>
              <a:rPr lang="ar-SA" b="1" dirty="0" err="1"/>
              <a:t>أزيادة</a:t>
            </a:r>
            <a:r>
              <a:rPr lang="ar-SA" b="1" dirty="0"/>
              <a:t> شق الطُرق الإسفلتية تزيد من كمية الأشعة التحت حمراء المنطلقة منها، والتي بدورها تُمتص بواسطة غازات الدفيئة القريبة من سطح الإسفلت وتزيد من درجة حرارة البيئة (</a:t>
            </a:r>
            <a:r>
              <a:rPr lang="ar-SA" b="1" dirty="0" err="1"/>
              <a:t>الإحتباس</a:t>
            </a:r>
            <a:r>
              <a:rPr lang="ar-SA" b="1" dirty="0"/>
              <a:t> الحراري).</a:t>
            </a:r>
            <a:endParaRPr lang="ar-SA" sz="2800" b="1" dirty="0"/>
          </a:p>
          <a:p>
            <a:pPr algn="r"/>
            <a:endParaRPr lang="en-US" dirty="0"/>
          </a:p>
        </p:txBody>
      </p:sp>
    </p:spTree>
    <p:extLst>
      <p:ext uri="{BB962C8B-B14F-4D97-AF65-F5344CB8AC3E}">
        <p14:creationId xmlns:p14="http://schemas.microsoft.com/office/powerpoint/2010/main" val="28237594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rmAutofit/>
          </a:bodyPr>
          <a:lstStyle/>
          <a:p>
            <a:pPr algn="ctr"/>
            <a:r>
              <a:rPr lang="ar-SA" sz="4000" b="1" dirty="0" smtClean="0"/>
              <a:t>التوصيات</a:t>
            </a:r>
            <a:endParaRPr lang="en-US" sz="4000" b="1" dirty="0"/>
          </a:p>
        </p:txBody>
      </p:sp>
      <p:sp>
        <p:nvSpPr>
          <p:cNvPr id="3" name="מציין מיקום תוכן 2"/>
          <p:cNvSpPr>
            <a:spLocks noGrp="1"/>
          </p:cNvSpPr>
          <p:nvPr>
            <p:ph sz="quarter" idx="1"/>
          </p:nvPr>
        </p:nvSpPr>
        <p:spPr/>
        <p:txBody>
          <a:bodyPr/>
          <a:lstStyle/>
          <a:p>
            <a:pPr marL="457200" indent="-457200" algn="r" rtl="1">
              <a:lnSpc>
                <a:spcPct val="150000"/>
              </a:lnSpc>
              <a:buFont typeface="Wingdings" pitchFamily="2" charset="2"/>
              <a:buChar char="v"/>
              <a:defRPr/>
            </a:pPr>
            <a:r>
              <a:rPr lang="ar-SA" dirty="0">
                <a:latin typeface="David" pitchFamily="34" charset="-79"/>
              </a:rPr>
              <a:t>. تغيير لون الاسفلت الى لون فاتح يعكس معظم أشعة الشمس السَّاقطة عليه ويمتص فقط القليل منها </a:t>
            </a:r>
          </a:p>
          <a:p>
            <a:pPr marL="457200" indent="-457200" algn="r" rtl="1">
              <a:lnSpc>
                <a:spcPct val="150000"/>
              </a:lnSpc>
              <a:buFont typeface="Wingdings" pitchFamily="2" charset="2"/>
              <a:buChar char="v"/>
              <a:defRPr/>
            </a:pPr>
            <a:r>
              <a:rPr lang="ar-SA" dirty="0">
                <a:latin typeface="David" pitchFamily="34" charset="-79"/>
              </a:rPr>
              <a:t>تغيير المادة المصنوع منها الاسفلت أو التغيير في تركيبها .</a:t>
            </a:r>
          </a:p>
          <a:p>
            <a:pPr marL="457200" indent="-457200" algn="r" rtl="1">
              <a:lnSpc>
                <a:spcPct val="150000"/>
              </a:lnSpc>
              <a:buFont typeface="Wingdings" pitchFamily="2" charset="2"/>
              <a:buChar char="v"/>
              <a:defRPr/>
            </a:pPr>
            <a:r>
              <a:rPr lang="ar-SA" dirty="0">
                <a:latin typeface="David" pitchFamily="34" charset="-79"/>
              </a:rPr>
              <a:t>تغطية سطوح المنازل والمباني بلون فاتح حتى يعكس كمية اكبر من اشعة الشمس بدلاً من </a:t>
            </a:r>
            <a:r>
              <a:rPr lang="ar-SA" dirty="0" err="1">
                <a:latin typeface="David" pitchFamily="34" charset="-79"/>
              </a:rPr>
              <a:t>إمتصاصها</a:t>
            </a:r>
            <a:r>
              <a:rPr lang="ar-SA" dirty="0">
                <a:latin typeface="David" pitchFamily="34" charset="-79"/>
              </a:rPr>
              <a:t> وإطلاق الأشعة التحت حمراء إلى البيئة.</a:t>
            </a:r>
          </a:p>
          <a:p>
            <a:pPr algn="r"/>
            <a:endParaRPr lang="en-US" dirty="0"/>
          </a:p>
        </p:txBody>
      </p:sp>
    </p:spTree>
    <p:extLst>
      <p:ext uri="{BB962C8B-B14F-4D97-AF65-F5344CB8AC3E}">
        <p14:creationId xmlns:p14="http://schemas.microsoft.com/office/powerpoint/2010/main" val="256613674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חלון">
  <a:themeElements>
    <a:clrScheme name="חלון">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חלון">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חלון">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Oriel</Template>
  <TotalTime>109</TotalTime>
  <Words>544</Words>
  <Application>Microsoft Office PowerPoint</Application>
  <PresentationFormat>‫הצגה על המסך (4:3)</PresentationFormat>
  <Paragraphs>33</Paragraphs>
  <Slides>9</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9</vt:i4>
      </vt:variant>
    </vt:vector>
  </HeadingPairs>
  <TitlesOfParts>
    <vt:vector size="10" baseType="lpstr">
      <vt:lpstr>חלון</vt:lpstr>
      <vt:lpstr> بحث علمي الاشعة تحت حمراء  اسم المدرسة : المستقبل  المعلمون المرافقون: يوسف مصري                          رمزي ابو صبيح  الطلاب المشتركون :  ريماس ابو هدوبه فاطمة ابو عصا     نانسي ابو ماضي   انوار الربايعة</vt:lpstr>
      <vt:lpstr>المقدمة</vt:lpstr>
      <vt:lpstr>اسم البحث : الاشعة التحت حمراء المنطلقة من التربة والاسفلت</vt:lpstr>
      <vt:lpstr>سؤال البحث:</vt:lpstr>
      <vt:lpstr>تخطيط البحث</vt:lpstr>
      <vt:lpstr>نتائج البحث</vt:lpstr>
      <vt:lpstr>معدل الاشعة تحت حمراء خلال الخمس ايام</vt:lpstr>
      <vt:lpstr>الاستنتاجات</vt:lpstr>
      <vt:lpstr>التوصيات</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بحث علمي الاشعة تحت حمراء ا</dc:title>
  <dc:creator>ramze</dc:creator>
  <cp:lastModifiedBy>ramze</cp:lastModifiedBy>
  <cp:revision>19</cp:revision>
  <cp:lastPrinted>2017-03-14T09:21:39Z</cp:lastPrinted>
  <dcterms:created xsi:type="dcterms:W3CDTF">2017-03-13T22:08:43Z</dcterms:created>
  <dcterms:modified xsi:type="dcterms:W3CDTF">2017-03-14T09:47:13Z</dcterms:modified>
</cp:coreProperties>
</file>