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8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9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0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924" r:id="rId1"/>
  </p:sldMasterIdLst>
  <p:notesMasterIdLst>
    <p:notesMasterId r:id="rId35"/>
  </p:notesMasterIdLst>
  <p:sldIdLst>
    <p:sldId id="256" r:id="rId2"/>
    <p:sldId id="258" r:id="rId3"/>
    <p:sldId id="320" r:id="rId4"/>
    <p:sldId id="259" r:id="rId5"/>
    <p:sldId id="262" r:id="rId6"/>
    <p:sldId id="267" r:id="rId7"/>
    <p:sldId id="369" r:id="rId8"/>
    <p:sldId id="370" r:id="rId9"/>
    <p:sldId id="294" r:id="rId10"/>
    <p:sldId id="307" r:id="rId11"/>
    <p:sldId id="371" r:id="rId12"/>
    <p:sldId id="287" r:id="rId13"/>
    <p:sldId id="271" r:id="rId14"/>
    <p:sldId id="286" r:id="rId15"/>
    <p:sldId id="283" r:id="rId16"/>
    <p:sldId id="368" r:id="rId17"/>
    <p:sldId id="260" r:id="rId18"/>
    <p:sldId id="339" r:id="rId19"/>
    <p:sldId id="297" r:id="rId20"/>
    <p:sldId id="353" r:id="rId21"/>
    <p:sldId id="296" r:id="rId22"/>
    <p:sldId id="354" r:id="rId23"/>
    <p:sldId id="355" r:id="rId24"/>
    <p:sldId id="343" r:id="rId25"/>
    <p:sldId id="345" r:id="rId26"/>
    <p:sldId id="346" r:id="rId27"/>
    <p:sldId id="347" r:id="rId28"/>
    <p:sldId id="348" r:id="rId29"/>
    <p:sldId id="349" r:id="rId30"/>
    <p:sldId id="266" r:id="rId31"/>
    <p:sldId id="365" r:id="rId32"/>
    <p:sldId id="367" r:id="rId33"/>
    <p:sldId id="359" r:id="rId34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7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SUS\Downloads\&#38632;&#37327;%20(1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Book2\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SUS\Desktop\11&#26376;&#28629;&#24230;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SUS\Desktop\&#22763;&#26519;14_18&#28331;&#24230;&#28629;&#24230;&#38632;&#37327;%20(1)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SUS\Desktop\&#22763;&#26519;14_18&#28331;&#24230;&#28629;&#24230;&#38632;&#37327;%20(1)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SUS\Desktop\12&#26376;&#28629;&#24230;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\\Book1\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\\Book1\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SUS\Desktop\12&#26376;&#28629;&#24230;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\\Book2\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\\Book2\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SUS\Downloads\&#28961;&#27161;&#38988;&#30340;&#35430;&#31639;&#34920;.xlsx" TargetMode="Externa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SUS\Desktop\12&#26376;&#28629;&#24230;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SUS\Desktop\&#22763;&#26519;14_18&#28331;&#24230;&#28629;&#24230;&#38632;&#37327;%20(1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SUS\Desktop\&#22763;&#26519;14_18&#28331;&#24230;&#28629;&#24230;&#38632;&#37327;%20(1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SUS\Desktop\11&#26376;&#28629;&#24230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Book1\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Book1\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SUS\Desktop\11&#26376;&#28629;&#24230;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Book2\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Shilin,Shipai,Tainmu 2014~2018 rainfall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>
        <c:manualLayout>
          <c:layoutTarget val="inner"/>
          <c:xMode val="edge"/>
          <c:yMode val="edge"/>
          <c:x val="4.6037905629604602E-2"/>
          <c:y val="9.4262295081967207E-2"/>
          <c:w val="0.93377200382430703"/>
          <c:h val="0.763634546181527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'[雨量 (1).xlsx]工作表3'!$B$1</c:f>
              <c:strCache>
                <c:ptCount val="1"/>
                <c:pt idx="0">
                  <c:v>Shilin 2014 rainfall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4000"/>
                    <a:satMod val="103000"/>
                    <a:lumMod val="102000"/>
                  </a:schemeClr>
                </a:gs>
                <a:gs pos="50000">
                  <a:schemeClr val="accent1">
                    <a:shade val="100000"/>
                    <a:satMod val="110000"/>
                    <a:lumMod val="100000"/>
                  </a:schemeClr>
                </a:gs>
                <a:gs pos="100000">
                  <a:schemeClr val="accent1">
                    <a:shade val="78000"/>
                    <a:satMod val="120000"/>
                    <a:lumMod val="99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numRef>
              <c:f>'[雨量 (1).xlsx]工作表3'!$A$2:$A$13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'[雨量 (1).xlsx]工作表3'!$B$2:$B$13</c:f>
              <c:numCache>
                <c:formatCode>General</c:formatCode>
                <c:ptCount val="12"/>
                <c:pt idx="0">
                  <c:v>13</c:v>
                </c:pt>
                <c:pt idx="1">
                  <c:v>169</c:v>
                </c:pt>
                <c:pt idx="2">
                  <c:v>135.5</c:v>
                </c:pt>
                <c:pt idx="3">
                  <c:v>74.5</c:v>
                </c:pt>
                <c:pt idx="4">
                  <c:v>536.5</c:v>
                </c:pt>
                <c:pt idx="5">
                  <c:v>290</c:v>
                </c:pt>
                <c:pt idx="6">
                  <c:v>150.5</c:v>
                </c:pt>
                <c:pt idx="7">
                  <c:v>116</c:v>
                </c:pt>
                <c:pt idx="8">
                  <c:v>109.5</c:v>
                </c:pt>
                <c:pt idx="9">
                  <c:v>31.5</c:v>
                </c:pt>
                <c:pt idx="10">
                  <c:v>26</c:v>
                </c:pt>
                <c:pt idx="11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72-48B4-8FF9-762130B9DF67}"/>
            </c:ext>
          </c:extLst>
        </c:ser>
        <c:ser>
          <c:idx val="1"/>
          <c:order val="1"/>
          <c:tx>
            <c:strRef>
              <c:f>'[雨量 (1).xlsx]工作表3'!$C$1</c:f>
              <c:strCache>
                <c:ptCount val="1"/>
                <c:pt idx="0">
                  <c:v>Tainmu 2014 rainfall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4000"/>
                    <a:satMod val="103000"/>
                    <a:lumMod val="102000"/>
                  </a:schemeClr>
                </a:gs>
                <a:gs pos="50000">
                  <a:schemeClr val="accent2">
                    <a:shade val="100000"/>
                    <a:satMod val="110000"/>
                    <a:lumMod val="100000"/>
                  </a:schemeClr>
                </a:gs>
                <a:gs pos="100000">
                  <a:schemeClr val="accent2">
                    <a:shade val="78000"/>
                    <a:satMod val="120000"/>
                    <a:lumMod val="99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numRef>
              <c:f>'[雨量 (1).xlsx]工作表3'!$A$2:$A$13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'[雨量 (1).xlsx]工作表3'!$C$2:$C$13</c:f>
              <c:numCache>
                <c:formatCode>General</c:formatCode>
                <c:ptCount val="12"/>
                <c:pt idx="0">
                  <c:v>4.5</c:v>
                </c:pt>
                <c:pt idx="1">
                  <c:v>155.5</c:v>
                </c:pt>
                <c:pt idx="2">
                  <c:v>125</c:v>
                </c:pt>
                <c:pt idx="3">
                  <c:v>99.5</c:v>
                </c:pt>
                <c:pt idx="4">
                  <c:v>544.5</c:v>
                </c:pt>
                <c:pt idx="5">
                  <c:v>295.5</c:v>
                </c:pt>
                <c:pt idx="6">
                  <c:v>168</c:v>
                </c:pt>
                <c:pt idx="7">
                  <c:v>108.5</c:v>
                </c:pt>
                <c:pt idx="8">
                  <c:v>113</c:v>
                </c:pt>
                <c:pt idx="9">
                  <c:v>89.5</c:v>
                </c:pt>
                <c:pt idx="10">
                  <c:v>36</c:v>
                </c:pt>
                <c:pt idx="11">
                  <c:v>46.5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72-48B4-8FF9-762130B9DF67}"/>
            </c:ext>
          </c:extLst>
        </c:ser>
        <c:ser>
          <c:idx val="2"/>
          <c:order val="2"/>
          <c:tx>
            <c:strRef>
              <c:f>'[雨量 (1).xlsx]工作表3'!$D$1</c:f>
              <c:strCache>
                <c:ptCount val="1"/>
                <c:pt idx="0">
                  <c:v>Shipai 2014 rainfall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94000"/>
                    <a:satMod val="103000"/>
                    <a:lumMod val="102000"/>
                  </a:schemeClr>
                </a:gs>
                <a:gs pos="50000">
                  <a:schemeClr val="accent3">
                    <a:shade val="100000"/>
                    <a:satMod val="110000"/>
                    <a:lumMod val="100000"/>
                  </a:schemeClr>
                </a:gs>
                <a:gs pos="100000">
                  <a:schemeClr val="accent3">
                    <a:shade val="78000"/>
                    <a:satMod val="120000"/>
                    <a:lumMod val="99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numRef>
              <c:f>'[雨量 (1).xlsx]工作表3'!$A$2:$A$13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'[雨量 (1).xlsx]工作表3'!$D$2:$D$13</c:f>
              <c:numCache>
                <c:formatCode>General</c:formatCode>
                <c:ptCount val="12"/>
                <c:pt idx="0">
                  <c:v>8</c:v>
                </c:pt>
                <c:pt idx="1">
                  <c:v>159.5</c:v>
                </c:pt>
                <c:pt idx="2">
                  <c:v>131</c:v>
                </c:pt>
                <c:pt idx="3">
                  <c:v>89</c:v>
                </c:pt>
                <c:pt idx="4">
                  <c:v>546.5</c:v>
                </c:pt>
                <c:pt idx="5">
                  <c:v>239</c:v>
                </c:pt>
                <c:pt idx="6">
                  <c:v>154</c:v>
                </c:pt>
                <c:pt idx="7">
                  <c:v>110.5</c:v>
                </c:pt>
                <c:pt idx="8">
                  <c:v>93.5</c:v>
                </c:pt>
                <c:pt idx="9">
                  <c:v>69</c:v>
                </c:pt>
                <c:pt idx="10">
                  <c:v>27</c:v>
                </c:pt>
                <c:pt idx="11">
                  <c:v>47.5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772-48B4-8FF9-762130B9DF67}"/>
            </c:ext>
          </c:extLst>
        </c:ser>
        <c:ser>
          <c:idx val="3"/>
          <c:order val="3"/>
          <c:tx>
            <c:strRef>
              <c:f>'[雨量 (1).xlsx]工作表3'!$E$1</c:f>
              <c:strCache>
                <c:ptCount val="1"/>
                <c:pt idx="0">
                  <c:v>Shilin 2015 rainfall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4000"/>
                    <a:satMod val="103000"/>
                    <a:lumMod val="102000"/>
                  </a:schemeClr>
                </a:gs>
                <a:gs pos="50000">
                  <a:schemeClr val="accent4">
                    <a:shade val="100000"/>
                    <a:satMod val="110000"/>
                    <a:lumMod val="100000"/>
                  </a:schemeClr>
                </a:gs>
                <a:gs pos="100000">
                  <a:schemeClr val="accent4">
                    <a:shade val="78000"/>
                    <a:satMod val="120000"/>
                    <a:lumMod val="99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numRef>
              <c:f>'[雨量 (1).xlsx]工作表3'!$A$2:$A$13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'[雨量 (1).xlsx]工作表3'!$E$2:$E$13</c:f>
              <c:numCache>
                <c:formatCode>General</c:formatCode>
                <c:ptCount val="12"/>
                <c:pt idx="0">
                  <c:v>21.5</c:v>
                </c:pt>
                <c:pt idx="1">
                  <c:v>59.5</c:v>
                </c:pt>
                <c:pt idx="2">
                  <c:v>169.5</c:v>
                </c:pt>
                <c:pt idx="3">
                  <c:v>73</c:v>
                </c:pt>
                <c:pt idx="4">
                  <c:v>223</c:v>
                </c:pt>
                <c:pt idx="5">
                  <c:v>87</c:v>
                </c:pt>
                <c:pt idx="6">
                  <c:v>208.5</c:v>
                </c:pt>
                <c:pt idx="7">
                  <c:v>535</c:v>
                </c:pt>
                <c:pt idx="8">
                  <c:v>254.5</c:v>
                </c:pt>
                <c:pt idx="9">
                  <c:v>31</c:v>
                </c:pt>
                <c:pt idx="10">
                  <c:v>8</c:v>
                </c:pt>
                <c:pt idx="11">
                  <c:v>53.5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772-48B4-8FF9-762130B9DF67}"/>
            </c:ext>
          </c:extLst>
        </c:ser>
        <c:ser>
          <c:idx val="4"/>
          <c:order val="4"/>
          <c:tx>
            <c:strRef>
              <c:f>'[雨量 (1).xlsx]工作表3'!$F$1</c:f>
              <c:strCache>
                <c:ptCount val="1"/>
                <c:pt idx="0">
                  <c:v>Tainmu 2015 rainfall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4000"/>
                    <a:satMod val="103000"/>
                    <a:lumMod val="102000"/>
                  </a:schemeClr>
                </a:gs>
                <a:gs pos="50000">
                  <a:schemeClr val="accent5">
                    <a:shade val="100000"/>
                    <a:satMod val="110000"/>
                    <a:lumMod val="100000"/>
                  </a:schemeClr>
                </a:gs>
                <a:gs pos="100000">
                  <a:schemeClr val="accent5">
                    <a:shade val="78000"/>
                    <a:satMod val="120000"/>
                    <a:lumMod val="99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numRef>
              <c:f>'[雨量 (1).xlsx]工作表3'!$A$2:$A$13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'[雨量 (1).xlsx]工作表3'!$F$2:$F$13</c:f>
              <c:numCache>
                <c:formatCode>General</c:formatCode>
                <c:ptCount val="12"/>
                <c:pt idx="0">
                  <c:v>19.5</c:v>
                </c:pt>
                <c:pt idx="1">
                  <c:v>51.5</c:v>
                </c:pt>
                <c:pt idx="2">
                  <c:v>145</c:v>
                </c:pt>
                <c:pt idx="3">
                  <c:v>74.5</c:v>
                </c:pt>
                <c:pt idx="4">
                  <c:v>247</c:v>
                </c:pt>
                <c:pt idx="5">
                  <c:v>96.5</c:v>
                </c:pt>
                <c:pt idx="6">
                  <c:v>365.5</c:v>
                </c:pt>
                <c:pt idx="7">
                  <c:v>638</c:v>
                </c:pt>
                <c:pt idx="8">
                  <c:v>412</c:v>
                </c:pt>
                <c:pt idx="9">
                  <c:v>59.5</c:v>
                </c:pt>
                <c:pt idx="10">
                  <c:v>16</c:v>
                </c:pt>
                <c:pt idx="11">
                  <c:v>48.5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772-48B4-8FF9-762130B9DF67}"/>
            </c:ext>
          </c:extLst>
        </c:ser>
        <c:ser>
          <c:idx val="5"/>
          <c:order val="5"/>
          <c:tx>
            <c:strRef>
              <c:f>'[雨量 (1).xlsx]工作表3'!$G$1</c:f>
              <c:strCache>
                <c:ptCount val="1"/>
                <c:pt idx="0">
                  <c:v>Shipai 2015 rainfall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4000"/>
                    <a:satMod val="103000"/>
                    <a:lumMod val="102000"/>
                  </a:schemeClr>
                </a:gs>
                <a:gs pos="50000">
                  <a:schemeClr val="accent6">
                    <a:shade val="100000"/>
                    <a:satMod val="110000"/>
                    <a:lumMod val="100000"/>
                  </a:schemeClr>
                </a:gs>
                <a:gs pos="100000">
                  <a:schemeClr val="accent6">
                    <a:shade val="78000"/>
                    <a:satMod val="120000"/>
                    <a:lumMod val="99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numRef>
              <c:f>'[雨量 (1).xlsx]工作表3'!$A$2:$A$13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'[雨量 (1).xlsx]工作表3'!$G$2:$G$13</c:f>
              <c:numCache>
                <c:formatCode>General</c:formatCode>
                <c:ptCount val="12"/>
                <c:pt idx="0">
                  <c:v>22.5</c:v>
                </c:pt>
                <c:pt idx="1">
                  <c:v>57.5</c:v>
                </c:pt>
                <c:pt idx="2">
                  <c:v>151.5</c:v>
                </c:pt>
                <c:pt idx="3">
                  <c:v>83.5</c:v>
                </c:pt>
                <c:pt idx="4">
                  <c:v>252</c:v>
                </c:pt>
                <c:pt idx="5">
                  <c:v>71.5</c:v>
                </c:pt>
                <c:pt idx="6">
                  <c:v>266.5</c:v>
                </c:pt>
                <c:pt idx="7">
                  <c:v>493.5</c:v>
                </c:pt>
                <c:pt idx="8">
                  <c:v>275</c:v>
                </c:pt>
                <c:pt idx="9">
                  <c:v>43.5</c:v>
                </c:pt>
                <c:pt idx="10">
                  <c:v>10.5</c:v>
                </c:pt>
                <c:pt idx="11">
                  <c:v>51.5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772-48B4-8FF9-762130B9DF67}"/>
            </c:ext>
          </c:extLst>
        </c:ser>
        <c:ser>
          <c:idx val="6"/>
          <c:order val="6"/>
          <c:tx>
            <c:strRef>
              <c:f>'[雨量 (1).xlsx]工作表3'!$H$1</c:f>
              <c:strCache>
                <c:ptCount val="1"/>
                <c:pt idx="0">
                  <c:v>Shilin 2016 rainfall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tint val="94000"/>
                    <a:satMod val="103000"/>
                    <a:lumMod val="102000"/>
                  </a:schemeClr>
                </a:gs>
                <a:gs pos="50000">
                  <a:schemeClr val="accent1">
                    <a:lumMod val="60000"/>
                    <a:shade val="100000"/>
                    <a:satMod val="110000"/>
                    <a:lumMod val="100000"/>
                  </a:schemeClr>
                </a:gs>
                <a:gs pos="100000">
                  <a:schemeClr val="accent1">
                    <a:lumMod val="60000"/>
                    <a:shade val="78000"/>
                    <a:satMod val="120000"/>
                    <a:lumMod val="99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numRef>
              <c:f>'[雨量 (1).xlsx]工作表3'!$A$2:$A$13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'[雨量 (1).xlsx]工作表3'!$H$2:$H$13</c:f>
              <c:numCache>
                <c:formatCode>General</c:formatCode>
                <c:ptCount val="12"/>
                <c:pt idx="0">
                  <c:v>228</c:v>
                </c:pt>
                <c:pt idx="1">
                  <c:v>50</c:v>
                </c:pt>
                <c:pt idx="2">
                  <c:v>225.5</c:v>
                </c:pt>
                <c:pt idx="3">
                  <c:v>190</c:v>
                </c:pt>
                <c:pt idx="4">
                  <c:v>140.5</c:v>
                </c:pt>
                <c:pt idx="5">
                  <c:v>272</c:v>
                </c:pt>
                <c:pt idx="6">
                  <c:v>147.5</c:v>
                </c:pt>
                <c:pt idx="7">
                  <c:v>82</c:v>
                </c:pt>
                <c:pt idx="8">
                  <c:v>414</c:v>
                </c:pt>
                <c:pt idx="9">
                  <c:v>80.5</c:v>
                </c:pt>
                <c:pt idx="10">
                  <c:v>90.5</c:v>
                </c:pt>
                <c:pt idx="11">
                  <c:v>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772-48B4-8FF9-762130B9DF67}"/>
            </c:ext>
          </c:extLst>
        </c:ser>
        <c:ser>
          <c:idx val="7"/>
          <c:order val="7"/>
          <c:tx>
            <c:strRef>
              <c:f>'[雨量 (1).xlsx]工作表3'!$I$1</c:f>
              <c:strCache>
                <c:ptCount val="1"/>
                <c:pt idx="0">
                  <c:v>Tainmu 2016 rainfall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tint val="94000"/>
                    <a:satMod val="103000"/>
                    <a:lumMod val="102000"/>
                  </a:schemeClr>
                </a:gs>
                <a:gs pos="50000">
                  <a:schemeClr val="accent2">
                    <a:lumMod val="60000"/>
                    <a:shade val="100000"/>
                    <a:satMod val="110000"/>
                    <a:lumMod val="100000"/>
                  </a:schemeClr>
                </a:gs>
                <a:gs pos="100000">
                  <a:schemeClr val="accent2">
                    <a:lumMod val="60000"/>
                    <a:shade val="78000"/>
                    <a:satMod val="120000"/>
                    <a:lumMod val="99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numRef>
              <c:f>'[雨量 (1).xlsx]工作表3'!$A$2:$A$13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'[雨量 (1).xlsx]工作表3'!$I$2:$I$13</c:f>
              <c:numCache>
                <c:formatCode>General</c:formatCode>
                <c:ptCount val="12"/>
                <c:pt idx="0">
                  <c:v>207.5</c:v>
                </c:pt>
                <c:pt idx="1">
                  <c:v>44</c:v>
                </c:pt>
                <c:pt idx="2">
                  <c:v>205</c:v>
                </c:pt>
                <c:pt idx="3">
                  <c:v>182</c:v>
                </c:pt>
                <c:pt idx="4">
                  <c:v>129</c:v>
                </c:pt>
                <c:pt idx="5">
                  <c:v>299.5</c:v>
                </c:pt>
                <c:pt idx="6">
                  <c:v>136.5</c:v>
                </c:pt>
                <c:pt idx="7">
                  <c:v>86.5</c:v>
                </c:pt>
                <c:pt idx="8">
                  <c:v>537.5</c:v>
                </c:pt>
                <c:pt idx="9">
                  <c:v>127</c:v>
                </c:pt>
                <c:pt idx="10">
                  <c:v>94</c:v>
                </c:pt>
                <c:pt idx="1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772-48B4-8FF9-762130B9DF67}"/>
            </c:ext>
          </c:extLst>
        </c:ser>
        <c:ser>
          <c:idx val="8"/>
          <c:order val="8"/>
          <c:tx>
            <c:strRef>
              <c:f>'[雨量 (1).xlsx]工作表3'!$J$1</c:f>
              <c:strCache>
                <c:ptCount val="1"/>
                <c:pt idx="0">
                  <c:v>Shipai 2016 rainfall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60000"/>
                    <a:tint val="94000"/>
                    <a:satMod val="103000"/>
                    <a:lumMod val="102000"/>
                  </a:schemeClr>
                </a:gs>
                <a:gs pos="50000">
                  <a:schemeClr val="accent3">
                    <a:lumMod val="60000"/>
                    <a:shade val="100000"/>
                    <a:satMod val="110000"/>
                    <a:lumMod val="100000"/>
                  </a:schemeClr>
                </a:gs>
                <a:gs pos="100000">
                  <a:schemeClr val="accent3">
                    <a:lumMod val="60000"/>
                    <a:shade val="78000"/>
                    <a:satMod val="120000"/>
                    <a:lumMod val="99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numRef>
              <c:f>'[雨量 (1).xlsx]工作表3'!$A$2:$A$13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'[雨量 (1).xlsx]工作表3'!$J$2:$J$13</c:f>
              <c:numCache>
                <c:formatCode>General</c:formatCode>
                <c:ptCount val="12"/>
                <c:pt idx="0">
                  <c:v>216.5</c:v>
                </c:pt>
                <c:pt idx="1">
                  <c:v>51</c:v>
                </c:pt>
                <c:pt idx="2">
                  <c:v>221.5</c:v>
                </c:pt>
                <c:pt idx="3">
                  <c:v>192</c:v>
                </c:pt>
                <c:pt idx="4">
                  <c:v>140</c:v>
                </c:pt>
                <c:pt idx="5">
                  <c:v>353</c:v>
                </c:pt>
                <c:pt idx="6">
                  <c:v>124.5</c:v>
                </c:pt>
                <c:pt idx="7">
                  <c:v>79.5</c:v>
                </c:pt>
                <c:pt idx="8">
                  <c:v>462.5</c:v>
                </c:pt>
                <c:pt idx="9">
                  <c:v>99</c:v>
                </c:pt>
                <c:pt idx="10">
                  <c:v>96</c:v>
                </c:pt>
                <c:pt idx="1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772-48B4-8FF9-762130B9DF67}"/>
            </c:ext>
          </c:extLst>
        </c:ser>
        <c:ser>
          <c:idx val="9"/>
          <c:order val="9"/>
          <c:tx>
            <c:strRef>
              <c:f>'[雨量 (1).xlsx]工作表3'!$K$1</c:f>
              <c:strCache>
                <c:ptCount val="1"/>
                <c:pt idx="0">
                  <c:v>Shilin 2017 rainfall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tint val="94000"/>
                    <a:satMod val="103000"/>
                    <a:lumMod val="102000"/>
                  </a:schemeClr>
                </a:gs>
                <a:gs pos="50000">
                  <a:schemeClr val="accent4">
                    <a:lumMod val="60000"/>
                    <a:shade val="100000"/>
                    <a:satMod val="110000"/>
                    <a:lumMod val="100000"/>
                  </a:schemeClr>
                </a:gs>
                <a:gs pos="100000">
                  <a:schemeClr val="accent4">
                    <a:lumMod val="60000"/>
                    <a:shade val="78000"/>
                    <a:satMod val="120000"/>
                    <a:lumMod val="99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numRef>
              <c:f>'[雨量 (1).xlsx]工作表3'!$A$2:$A$13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'[雨量 (1).xlsx]工作表3'!$K$2:$K$13</c:f>
              <c:numCache>
                <c:formatCode>General</c:formatCode>
                <c:ptCount val="12"/>
                <c:pt idx="0">
                  <c:v>18.5</c:v>
                </c:pt>
                <c:pt idx="1">
                  <c:v>97</c:v>
                </c:pt>
                <c:pt idx="2">
                  <c:v>150.5</c:v>
                </c:pt>
                <c:pt idx="3">
                  <c:v>87</c:v>
                </c:pt>
                <c:pt idx="4">
                  <c:v>201.5</c:v>
                </c:pt>
                <c:pt idx="5">
                  <c:v>664</c:v>
                </c:pt>
                <c:pt idx="6">
                  <c:v>94</c:v>
                </c:pt>
                <c:pt idx="7">
                  <c:v>53.5</c:v>
                </c:pt>
                <c:pt idx="8">
                  <c:v>146.5</c:v>
                </c:pt>
                <c:pt idx="9">
                  <c:v>146</c:v>
                </c:pt>
                <c:pt idx="10">
                  <c:v>95.5</c:v>
                </c:pt>
                <c:pt idx="11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772-48B4-8FF9-762130B9DF67}"/>
            </c:ext>
          </c:extLst>
        </c:ser>
        <c:ser>
          <c:idx val="10"/>
          <c:order val="10"/>
          <c:tx>
            <c:strRef>
              <c:f>'[雨量 (1).xlsx]工作表3'!$L$1</c:f>
              <c:strCache>
                <c:ptCount val="1"/>
                <c:pt idx="0">
                  <c:v>Tainmu 2017 rainfall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tint val="94000"/>
                    <a:satMod val="103000"/>
                    <a:lumMod val="102000"/>
                  </a:schemeClr>
                </a:gs>
                <a:gs pos="50000">
                  <a:schemeClr val="accent5">
                    <a:lumMod val="60000"/>
                    <a:shade val="100000"/>
                    <a:satMod val="110000"/>
                    <a:lumMod val="100000"/>
                  </a:schemeClr>
                </a:gs>
                <a:gs pos="100000">
                  <a:schemeClr val="accent5">
                    <a:lumMod val="60000"/>
                    <a:shade val="78000"/>
                    <a:satMod val="120000"/>
                    <a:lumMod val="99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numRef>
              <c:f>'[雨量 (1).xlsx]工作表3'!$A$2:$A$13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'[雨量 (1).xlsx]工作表3'!$L$2:$L$13</c:f>
              <c:numCache>
                <c:formatCode>General</c:formatCode>
                <c:ptCount val="12"/>
                <c:pt idx="0">
                  <c:v>11</c:v>
                </c:pt>
                <c:pt idx="1">
                  <c:v>83.5</c:v>
                </c:pt>
                <c:pt idx="2">
                  <c:v>132.5</c:v>
                </c:pt>
                <c:pt idx="3">
                  <c:v>84.5</c:v>
                </c:pt>
                <c:pt idx="4">
                  <c:v>129</c:v>
                </c:pt>
                <c:pt idx="5">
                  <c:v>698.5</c:v>
                </c:pt>
                <c:pt idx="6">
                  <c:v>142.5</c:v>
                </c:pt>
                <c:pt idx="7">
                  <c:v>39.5</c:v>
                </c:pt>
                <c:pt idx="8">
                  <c:v>150</c:v>
                </c:pt>
                <c:pt idx="9">
                  <c:v>305</c:v>
                </c:pt>
                <c:pt idx="10">
                  <c:v>103</c:v>
                </c:pt>
                <c:pt idx="11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772-48B4-8FF9-762130B9DF67}"/>
            </c:ext>
          </c:extLst>
        </c:ser>
        <c:ser>
          <c:idx val="11"/>
          <c:order val="11"/>
          <c:tx>
            <c:strRef>
              <c:f>'[雨量 (1).xlsx]工作表3'!$M$1</c:f>
              <c:strCache>
                <c:ptCount val="1"/>
                <c:pt idx="0">
                  <c:v>Shipai 2017 rainfall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tint val="94000"/>
                    <a:satMod val="103000"/>
                    <a:lumMod val="102000"/>
                  </a:schemeClr>
                </a:gs>
                <a:gs pos="50000">
                  <a:schemeClr val="accent6">
                    <a:lumMod val="60000"/>
                    <a:shade val="100000"/>
                    <a:satMod val="110000"/>
                    <a:lumMod val="100000"/>
                  </a:schemeClr>
                </a:gs>
                <a:gs pos="100000">
                  <a:schemeClr val="accent6">
                    <a:lumMod val="60000"/>
                    <a:shade val="78000"/>
                    <a:satMod val="120000"/>
                    <a:lumMod val="99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numRef>
              <c:f>'[雨量 (1).xlsx]工作表3'!$A$2:$A$13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'[雨量 (1).xlsx]工作表3'!$M$2:$M$13</c:f>
              <c:numCache>
                <c:formatCode>General</c:formatCode>
                <c:ptCount val="12"/>
                <c:pt idx="0">
                  <c:v>18.5</c:v>
                </c:pt>
                <c:pt idx="1">
                  <c:v>90</c:v>
                </c:pt>
                <c:pt idx="2">
                  <c:v>139</c:v>
                </c:pt>
                <c:pt idx="3">
                  <c:v>98</c:v>
                </c:pt>
                <c:pt idx="4">
                  <c:v>125.5</c:v>
                </c:pt>
                <c:pt idx="5">
                  <c:v>707.5</c:v>
                </c:pt>
                <c:pt idx="6">
                  <c:v>125</c:v>
                </c:pt>
                <c:pt idx="7">
                  <c:v>54</c:v>
                </c:pt>
                <c:pt idx="8">
                  <c:v>140.5</c:v>
                </c:pt>
                <c:pt idx="9">
                  <c:v>235</c:v>
                </c:pt>
                <c:pt idx="10">
                  <c:v>85.5</c:v>
                </c:pt>
                <c:pt idx="11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4772-48B4-8FF9-762130B9DF67}"/>
            </c:ext>
          </c:extLst>
        </c:ser>
        <c:ser>
          <c:idx val="12"/>
          <c:order val="12"/>
          <c:tx>
            <c:strRef>
              <c:f>'[雨量 (1).xlsx]工作表3'!$N$1</c:f>
              <c:strCache>
                <c:ptCount val="1"/>
                <c:pt idx="0">
                  <c:v>Shilin 2018 rainfall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80000"/>
                    <a:lumOff val="20000"/>
                    <a:tint val="94000"/>
                    <a:satMod val="103000"/>
                    <a:lumMod val="102000"/>
                  </a:schemeClr>
                </a:gs>
                <a:gs pos="50000">
                  <a:schemeClr val="accent1">
                    <a:lumMod val="80000"/>
                    <a:lumOff val="20000"/>
                    <a:shade val="100000"/>
                    <a:satMod val="110000"/>
                    <a:lumMod val="100000"/>
                  </a:schemeClr>
                </a:gs>
                <a:gs pos="100000">
                  <a:schemeClr val="accent1">
                    <a:lumMod val="80000"/>
                    <a:lumOff val="20000"/>
                    <a:shade val="78000"/>
                    <a:satMod val="120000"/>
                    <a:lumMod val="99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numRef>
              <c:f>'[雨量 (1).xlsx]工作表3'!$A$2:$A$13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'[雨量 (1).xlsx]工作表3'!$N$2:$N$13</c:f>
              <c:numCache>
                <c:formatCode>General</c:formatCode>
                <c:ptCount val="12"/>
                <c:pt idx="0">
                  <c:v>246.5</c:v>
                </c:pt>
                <c:pt idx="1">
                  <c:v>102.5</c:v>
                </c:pt>
                <c:pt idx="2">
                  <c:v>31</c:v>
                </c:pt>
                <c:pt idx="3">
                  <c:v>76.5</c:v>
                </c:pt>
                <c:pt idx="4">
                  <c:v>35.5</c:v>
                </c:pt>
                <c:pt idx="5">
                  <c:v>37.5</c:v>
                </c:pt>
                <c:pt idx="6">
                  <c:v>213</c:v>
                </c:pt>
                <c:pt idx="7">
                  <c:v>226.5</c:v>
                </c:pt>
                <c:pt idx="8">
                  <c:v>207</c:v>
                </c:pt>
                <c:pt idx="9">
                  <c:v>87.5</c:v>
                </c:pt>
                <c:pt idx="10">
                  <c:v>39</c:v>
                </c:pt>
                <c:pt idx="11">
                  <c:v>42.5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772-48B4-8FF9-762130B9DF67}"/>
            </c:ext>
          </c:extLst>
        </c:ser>
        <c:ser>
          <c:idx val="13"/>
          <c:order val="13"/>
          <c:tx>
            <c:strRef>
              <c:f>'[雨量 (1).xlsx]工作表3'!$O$1</c:f>
              <c:strCache>
                <c:ptCount val="1"/>
                <c:pt idx="0">
                  <c:v>Tainmu 2018 rainfall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80000"/>
                    <a:lumOff val="20000"/>
                    <a:tint val="94000"/>
                    <a:satMod val="103000"/>
                    <a:lumMod val="102000"/>
                  </a:schemeClr>
                </a:gs>
                <a:gs pos="50000">
                  <a:schemeClr val="accent2">
                    <a:lumMod val="80000"/>
                    <a:lumOff val="20000"/>
                    <a:shade val="100000"/>
                    <a:satMod val="110000"/>
                    <a:lumMod val="100000"/>
                  </a:schemeClr>
                </a:gs>
                <a:gs pos="100000">
                  <a:schemeClr val="accent2">
                    <a:lumMod val="80000"/>
                    <a:lumOff val="20000"/>
                    <a:shade val="78000"/>
                    <a:satMod val="120000"/>
                    <a:lumMod val="99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numRef>
              <c:f>'[雨量 (1).xlsx]工作表3'!$A$2:$A$13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'[雨量 (1).xlsx]工作表3'!$O$2:$O$13</c:f>
              <c:numCache>
                <c:formatCode>General</c:formatCode>
                <c:ptCount val="12"/>
                <c:pt idx="0">
                  <c:v>228.5</c:v>
                </c:pt>
                <c:pt idx="1">
                  <c:v>91</c:v>
                </c:pt>
                <c:pt idx="2">
                  <c:v>25.5</c:v>
                </c:pt>
                <c:pt idx="3">
                  <c:v>69.5</c:v>
                </c:pt>
                <c:pt idx="4">
                  <c:v>37.5</c:v>
                </c:pt>
                <c:pt idx="5">
                  <c:v>53</c:v>
                </c:pt>
                <c:pt idx="6">
                  <c:v>217</c:v>
                </c:pt>
                <c:pt idx="7">
                  <c:v>261.5</c:v>
                </c:pt>
                <c:pt idx="8">
                  <c:v>358.5</c:v>
                </c:pt>
                <c:pt idx="9">
                  <c:v>93.5</c:v>
                </c:pt>
                <c:pt idx="10">
                  <c:v>36</c:v>
                </c:pt>
                <c:pt idx="11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4772-48B4-8FF9-762130B9DF67}"/>
            </c:ext>
          </c:extLst>
        </c:ser>
        <c:ser>
          <c:idx val="14"/>
          <c:order val="14"/>
          <c:tx>
            <c:strRef>
              <c:f>'[雨量 (1).xlsx]工作表3'!$P$1</c:f>
              <c:strCache>
                <c:ptCount val="1"/>
                <c:pt idx="0">
                  <c:v>Shipai 2018 rainfall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80000"/>
                    <a:lumOff val="20000"/>
                    <a:tint val="94000"/>
                    <a:satMod val="103000"/>
                    <a:lumMod val="102000"/>
                  </a:schemeClr>
                </a:gs>
                <a:gs pos="50000">
                  <a:schemeClr val="accent3">
                    <a:lumMod val="80000"/>
                    <a:lumOff val="20000"/>
                    <a:shade val="100000"/>
                    <a:satMod val="110000"/>
                    <a:lumMod val="100000"/>
                  </a:schemeClr>
                </a:gs>
                <a:gs pos="100000">
                  <a:schemeClr val="accent3">
                    <a:lumMod val="80000"/>
                    <a:lumOff val="20000"/>
                    <a:shade val="78000"/>
                    <a:satMod val="120000"/>
                    <a:lumMod val="99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numRef>
              <c:f>'[雨量 (1).xlsx]工作表3'!$A$2:$A$13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'[雨量 (1).xlsx]工作表3'!$P$2:$P$13</c:f>
              <c:numCache>
                <c:formatCode>General</c:formatCode>
                <c:ptCount val="12"/>
                <c:pt idx="0">
                  <c:v>245</c:v>
                </c:pt>
                <c:pt idx="1">
                  <c:v>96.5</c:v>
                </c:pt>
                <c:pt idx="2">
                  <c:v>29.5</c:v>
                </c:pt>
                <c:pt idx="3">
                  <c:v>75</c:v>
                </c:pt>
                <c:pt idx="4">
                  <c:v>28.5</c:v>
                </c:pt>
                <c:pt idx="5">
                  <c:v>32.5</c:v>
                </c:pt>
                <c:pt idx="6">
                  <c:v>194</c:v>
                </c:pt>
                <c:pt idx="7">
                  <c:v>263</c:v>
                </c:pt>
                <c:pt idx="8">
                  <c:v>269.5</c:v>
                </c:pt>
                <c:pt idx="9">
                  <c:v>92.5</c:v>
                </c:pt>
                <c:pt idx="10">
                  <c:v>33.5</c:v>
                </c:pt>
                <c:pt idx="11">
                  <c:v>42.5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772-48B4-8FF9-762130B9DF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264391296"/>
        <c:axId val="1594894064"/>
      </c:barChart>
      <c:catAx>
        <c:axId val="12643912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Month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594894064"/>
        <c:crosses val="autoZero"/>
        <c:auto val="1"/>
        <c:lblAlgn val="ctr"/>
        <c:lblOffset val="100"/>
        <c:noMultiLvlLbl val="0"/>
      </c:catAx>
      <c:valAx>
        <c:axId val="1594894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Rainall(mm)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264391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TW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TW" sz="1800"/>
              <a:t>Shipai's Rainfall</a:t>
            </a:r>
            <a:r>
              <a:rPr lang="en-US" altLang="zh-TW" sz="1800" baseline="0"/>
              <a:t> in November 2014~2018</a:t>
            </a:r>
            <a:endParaRPr lang="zh-TW" altLang="en-US" sz="18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TW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[Book2]Sheet1!$I$1</c:f>
              <c:strCache>
                <c:ptCount val="1"/>
                <c:pt idx="0">
                  <c:v>Nov. 2014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[Book2]Sheet1!$H$2:$H$31</c:f>
              <c:numCache>
                <c:formatCode>General</c:formatCod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</c:numCache>
            </c:numRef>
          </c:cat>
          <c:val>
            <c:numRef>
              <c:f>[Book2]Sheet1!$I$2:$I$31</c:f>
              <c:numCache>
                <c:formatCode>General</c:formatCode>
                <c:ptCount val="30"/>
                <c:pt idx="0">
                  <c:v>0</c:v>
                </c:pt>
                <c:pt idx="1">
                  <c:v>0.5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7.5</c:v>
                </c:pt>
                <c:pt idx="9">
                  <c:v>0</c:v>
                </c:pt>
                <c:pt idx="10">
                  <c:v>0</c:v>
                </c:pt>
                <c:pt idx="11">
                  <c:v>1.5</c:v>
                </c:pt>
                <c:pt idx="12">
                  <c:v>8</c:v>
                </c:pt>
                <c:pt idx="13">
                  <c:v>0</c:v>
                </c:pt>
                <c:pt idx="14">
                  <c:v>4</c:v>
                </c:pt>
                <c:pt idx="15">
                  <c:v>0.5</c:v>
                </c:pt>
                <c:pt idx="16">
                  <c:v>3</c:v>
                </c:pt>
                <c:pt idx="17">
                  <c:v>0.5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19-4B2E-9AB4-435497D80557}"/>
            </c:ext>
          </c:extLst>
        </c:ser>
        <c:ser>
          <c:idx val="2"/>
          <c:order val="1"/>
          <c:tx>
            <c:strRef>
              <c:f>[Book2]Sheet1!$J$1</c:f>
              <c:strCache>
                <c:ptCount val="1"/>
                <c:pt idx="0">
                  <c:v>Nov. 2015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[Book2]Sheet1!$H$2:$H$31</c:f>
              <c:numCache>
                <c:formatCode>General</c:formatCod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</c:numCache>
            </c:numRef>
          </c:cat>
          <c:val>
            <c:numRef>
              <c:f>[Book2]Sheet1!$J$2:$J$31</c:f>
              <c:numCache>
                <c:formatCode>General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2.5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4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0.5</c:v>
                </c:pt>
                <c:pt idx="20">
                  <c:v>2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19-4B2E-9AB4-435497D80557}"/>
            </c:ext>
          </c:extLst>
        </c:ser>
        <c:ser>
          <c:idx val="3"/>
          <c:order val="2"/>
          <c:tx>
            <c:strRef>
              <c:f>[Book2]Sheet1!$K$1</c:f>
              <c:strCache>
                <c:ptCount val="1"/>
                <c:pt idx="0">
                  <c:v>Nov. 2016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[Book2]Sheet1!$H$2:$H$31</c:f>
              <c:numCache>
                <c:formatCode>General</c:formatCod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</c:numCache>
            </c:numRef>
          </c:cat>
          <c:val>
            <c:numRef>
              <c:f>[Book2]Sheet1!$K$2:$K$31</c:f>
              <c:numCache>
                <c:formatCode>General</c:formatCode>
                <c:ptCount val="30"/>
                <c:pt idx="0">
                  <c:v>3.5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4</c:v>
                </c:pt>
                <c:pt idx="8">
                  <c:v>0</c:v>
                </c:pt>
                <c:pt idx="9">
                  <c:v>5.5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10</c:v>
                </c:pt>
                <c:pt idx="20">
                  <c:v>12.5</c:v>
                </c:pt>
                <c:pt idx="21">
                  <c:v>23.5</c:v>
                </c:pt>
                <c:pt idx="22">
                  <c:v>26</c:v>
                </c:pt>
                <c:pt idx="23">
                  <c:v>0.5</c:v>
                </c:pt>
                <c:pt idx="24">
                  <c:v>0</c:v>
                </c:pt>
                <c:pt idx="25">
                  <c:v>0.5</c:v>
                </c:pt>
                <c:pt idx="26">
                  <c:v>10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119-4B2E-9AB4-435497D80557}"/>
            </c:ext>
          </c:extLst>
        </c:ser>
        <c:ser>
          <c:idx val="4"/>
          <c:order val="3"/>
          <c:tx>
            <c:strRef>
              <c:f>[Book2]Sheet1!$L$1</c:f>
              <c:strCache>
                <c:ptCount val="1"/>
                <c:pt idx="0">
                  <c:v>Nov. 2017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[Book2]Sheet1!$H$2:$H$31</c:f>
              <c:numCache>
                <c:formatCode>General</c:formatCod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</c:numCache>
            </c:numRef>
          </c:cat>
          <c:val>
            <c:numRef>
              <c:f>[Book2]Sheet1!$L$2:$L$31</c:f>
              <c:numCache>
                <c:formatCode>General</c:formatCode>
                <c:ptCount val="30"/>
                <c:pt idx="0">
                  <c:v>1.5</c:v>
                </c:pt>
                <c:pt idx="1">
                  <c:v>0</c:v>
                </c:pt>
                <c:pt idx="2">
                  <c:v>2.5</c:v>
                </c:pt>
                <c:pt idx="3">
                  <c:v>0.5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0.5</c:v>
                </c:pt>
                <c:pt idx="12">
                  <c:v>38.5</c:v>
                </c:pt>
                <c:pt idx="13">
                  <c:v>7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4</c:v>
                </c:pt>
                <c:pt idx="19">
                  <c:v>9</c:v>
                </c:pt>
                <c:pt idx="20">
                  <c:v>6</c:v>
                </c:pt>
                <c:pt idx="21">
                  <c:v>0</c:v>
                </c:pt>
                <c:pt idx="22">
                  <c:v>0.5</c:v>
                </c:pt>
                <c:pt idx="23">
                  <c:v>0</c:v>
                </c:pt>
                <c:pt idx="24">
                  <c:v>13.5</c:v>
                </c:pt>
                <c:pt idx="25">
                  <c:v>1.5</c:v>
                </c:pt>
                <c:pt idx="26">
                  <c:v>0</c:v>
                </c:pt>
                <c:pt idx="27">
                  <c:v>0.5</c:v>
                </c:pt>
                <c:pt idx="28">
                  <c:v>0</c:v>
                </c:pt>
                <c:pt idx="2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119-4B2E-9AB4-435497D80557}"/>
            </c:ext>
          </c:extLst>
        </c:ser>
        <c:ser>
          <c:idx val="5"/>
          <c:order val="4"/>
          <c:tx>
            <c:strRef>
              <c:f>[Book2]Sheet1!$M$1</c:f>
              <c:strCache>
                <c:ptCount val="1"/>
                <c:pt idx="0">
                  <c:v>Nov. 2018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[Book2]Sheet1!$H$2:$H$31</c:f>
              <c:numCache>
                <c:formatCode>General</c:formatCod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</c:numCache>
            </c:numRef>
          </c:cat>
          <c:val>
            <c:numRef>
              <c:f>[Book2]Sheet1!$M$2:$M$31</c:f>
              <c:numCache>
                <c:formatCode>General</c:formatCode>
                <c:ptCount val="30"/>
                <c:pt idx="0">
                  <c:v>2</c:v>
                </c:pt>
                <c:pt idx="1">
                  <c:v>5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11</c:v>
                </c:pt>
                <c:pt idx="17">
                  <c:v>0</c:v>
                </c:pt>
                <c:pt idx="18">
                  <c:v>6</c:v>
                </c:pt>
                <c:pt idx="19">
                  <c:v>0</c:v>
                </c:pt>
                <c:pt idx="20">
                  <c:v>0</c:v>
                </c:pt>
                <c:pt idx="21">
                  <c:v>2.5</c:v>
                </c:pt>
                <c:pt idx="22">
                  <c:v>2.5</c:v>
                </c:pt>
                <c:pt idx="23">
                  <c:v>0</c:v>
                </c:pt>
                <c:pt idx="24">
                  <c:v>0</c:v>
                </c:pt>
                <c:pt idx="25">
                  <c:v>1.5</c:v>
                </c:pt>
                <c:pt idx="26">
                  <c:v>0.5</c:v>
                </c:pt>
                <c:pt idx="27">
                  <c:v>1.5</c:v>
                </c:pt>
                <c:pt idx="28">
                  <c:v>0</c:v>
                </c:pt>
                <c:pt idx="2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119-4B2E-9AB4-435497D805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0489240"/>
        <c:axId val="530489632"/>
      </c:barChart>
      <c:catAx>
        <c:axId val="5304892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zh-TW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/>
                  <a:t>Time(date)</a:t>
                </a:r>
                <a:endParaRPr lang="zh-TW" alt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zh-TW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TW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530489632"/>
        <c:crosses val="autoZero"/>
        <c:auto val="1"/>
        <c:lblAlgn val="ctr"/>
        <c:lblOffset val="100"/>
        <c:noMultiLvlLbl val="0"/>
      </c:catAx>
      <c:valAx>
        <c:axId val="530489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zh-TW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/>
                  <a:t>Rainfall(mm)</a:t>
                </a:r>
                <a:endParaRPr lang="zh-TW" alt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zh-TW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TW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530489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TW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TW"/>
      </a:pPr>
      <a:endParaRPr lang="zh-TW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TW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TW"/>
              <a:t>Shipai's relative humidity of 2014~2018 NOV.</a:t>
            </a:r>
            <a:endParaRPr lang="zh-TW" altLang="en-US"/>
          </a:p>
        </c:rich>
      </c:tx>
      <c:layout>
        <c:manualLayout>
          <c:xMode val="edge"/>
          <c:yMode val="edge"/>
          <c:x val="0.121338912133891"/>
          <c:y val="1.76678445229681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TW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>
        <c:manualLayout>
          <c:layoutTarget val="inner"/>
          <c:xMode val="edge"/>
          <c:yMode val="edge"/>
          <c:x val="0.12043408558391901"/>
          <c:y val="0.15350877192982501"/>
          <c:w val="0.85490196078431402"/>
          <c:h val="0.556683375104428"/>
        </c:manualLayout>
      </c:layout>
      <c:lineChart>
        <c:grouping val="standard"/>
        <c:varyColors val="0"/>
        <c:ser>
          <c:idx val="0"/>
          <c:order val="0"/>
          <c:tx>
            <c:strRef>
              <c:f>[11月濕度.xlsx]Sheet1!$P$1</c:f>
              <c:strCache>
                <c:ptCount val="1"/>
                <c:pt idx="0">
                  <c:v>2014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[11月濕度.xlsx]Sheet1!$O$2:$O$31</c:f>
              <c:numCache>
                <c:formatCode>General</c:formatCod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</c:numCache>
            </c:numRef>
          </c:cat>
          <c:val>
            <c:numRef>
              <c:f>[11月濕度.xlsx]Sheet1!$P$2:$P$31</c:f>
              <c:numCache>
                <c:formatCode>General</c:formatCode>
                <c:ptCount val="30"/>
                <c:pt idx="0">
                  <c:v>69</c:v>
                </c:pt>
                <c:pt idx="1">
                  <c:v>77</c:v>
                </c:pt>
                <c:pt idx="2">
                  <c:v>56</c:v>
                </c:pt>
                <c:pt idx="3">
                  <c:v>57</c:v>
                </c:pt>
                <c:pt idx="4">
                  <c:v>59</c:v>
                </c:pt>
                <c:pt idx="5">
                  <c:v>67</c:v>
                </c:pt>
                <c:pt idx="6">
                  <c:v>60</c:v>
                </c:pt>
                <c:pt idx="7">
                  <c:v>66</c:v>
                </c:pt>
                <c:pt idx="8">
                  <c:v>85</c:v>
                </c:pt>
                <c:pt idx="9">
                  <c:v>65</c:v>
                </c:pt>
                <c:pt idx="10">
                  <c:v>66</c:v>
                </c:pt>
                <c:pt idx="11">
                  <c:v>81</c:v>
                </c:pt>
                <c:pt idx="12">
                  <c:v>74</c:v>
                </c:pt>
                <c:pt idx="13">
                  <c:v>67</c:v>
                </c:pt>
                <c:pt idx="14">
                  <c:v>73</c:v>
                </c:pt>
                <c:pt idx="15">
                  <c:v>83</c:v>
                </c:pt>
                <c:pt idx="16">
                  <c:v>78</c:v>
                </c:pt>
                <c:pt idx="17">
                  <c:v>68</c:v>
                </c:pt>
                <c:pt idx="18">
                  <c:v>64</c:v>
                </c:pt>
                <c:pt idx="19">
                  <c:v>69</c:v>
                </c:pt>
                <c:pt idx="20">
                  <c:v>69</c:v>
                </c:pt>
                <c:pt idx="21">
                  <c:v>68</c:v>
                </c:pt>
                <c:pt idx="22">
                  <c:v>61</c:v>
                </c:pt>
                <c:pt idx="23">
                  <c:v>71</c:v>
                </c:pt>
                <c:pt idx="24">
                  <c:v>76</c:v>
                </c:pt>
                <c:pt idx="25">
                  <c:v>74</c:v>
                </c:pt>
                <c:pt idx="26">
                  <c:v>74</c:v>
                </c:pt>
                <c:pt idx="27">
                  <c:v>82</c:v>
                </c:pt>
                <c:pt idx="28">
                  <c:v>76</c:v>
                </c:pt>
                <c:pt idx="29">
                  <c:v>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A44-49FA-8852-25174AA3E15E}"/>
            </c:ext>
          </c:extLst>
        </c:ser>
        <c:ser>
          <c:idx val="1"/>
          <c:order val="1"/>
          <c:tx>
            <c:strRef>
              <c:f>[11月濕度.xlsx]Sheet1!$Q$1</c:f>
              <c:strCache>
                <c:ptCount val="1"/>
                <c:pt idx="0">
                  <c:v>2015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[11月濕度.xlsx]Sheet1!$O$2:$O$31</c:f>
              <c:numCache>
                <c:formatCode>General</c:formatCod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</c:numCache>
            </c:numRef>
          </c:cat>
          <c:val>
            <c:numRef>
              <c:f>[11月濕度.xlsx]Sheet1!$Q$2:$Q$31</c:f>
              <c:numCache>
                <c:formatCode>General</c:formatCode>
                <c:ptCount val="30"/>
                <c:pt idx="0">
                  <c:v>71</c:v>
                </c:pt>
                <c:pt idx="1">
                  <c:v>71</c:v>
                </c:pt>
                <c:pt idx="2">
                  <c:v>75</c:v>
                </c:pt>
                <c:pt idx="3">
                  <c:v>73</c:v>
                </c:pt>
                <c:pt idx="4">
                  <c:v>70</c:v>
                </c:pt>
                <c:pt idx="5">
                  <c:v>65</c:v>
                </c:pt>
                <c:pt idx="6">
                  <c:v>76</c:v>
                </c:pt>
                <c:pt idx="7">
                  <c:v>77</c:v>
                </c:pt>
                <c:pt idx="8">
                  <c:v>75</c:v>
                </c:pt>
                <c:pt idx="9">
                  <c:v>67</c:v>
                </c:pt>
                <c:pt idx="10">
                  <c:v>73</c:v>
                </c:pt>
                <c:pt idx="11">
                  <c:v>72</c:v>
                </c:pt>
                <c:pt idx="12">
                  <c:v>82</c:v>
                </c:pt>
                <c:pt idx="13">
                  <c:v>77</c:v>
                </c:pt>
                <c:pt idx="14">
                  <c:v>70</c:v>
                </c:pt>
                <c:pt idx="15">
                  <c:v>69</c:v>
                </c:pt>
                <c:pt idx="16">
                  <c:v>71</c:v>
                </c:pt>
                <c:pt idx="17">
                  <c:v>72</c:v>
                </c:pt>
                <c:pt idx="18">
                  <c:v>70</c:v>
                </c:pt>
                <c:pt idx="19">
                  <c:v>72</c:v>
                </c:pt>
                <c:pt idx="20">
                  <c:v>72</c:v>
                </c:pt>
                <c:pt idx="21">
                  <c:v>67</c:v>
                </c:pt>
                <c:pt idx="22">
                  <c:v>75</c:v>
                </c:pt>
                <c:pt idx="23">
                  <c:v>68</c:v>
                </c:pt>
                <c:pt idx="24">
                  <c:v>70</c:v>
                </c:pt>
                <c:pt idx="25">
                  <c:v>52</c:v>
                </c:pt>
                <c:pt idx="26">
                  <c:v>54</c:v>
                </c:pt>
                <c:pt idx="27">
                  <c:v>62</c:v>
                </c:pt>
                <c:pt idx="28">
                  <c:v>68</c:v>
                </c:pt>
                <c:pt idx="29">
                  <c:v>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A44-49FA-8852-25174AA3E15E}"/>
            </c:ext>
          </c:extLst>
        </c:ser>
        <c:ser>
          <c:idx val="2"/>
          <c:order val="2"/>
          <c:tx>
            <c:strRef>
              <c:f>[11月濕度.xlsx]Sheet1!$R$1</c:f>
              <c:strCache>
                <c:ptCount val="1"/>
                <c:pt idx="0">
                  <c:v>2016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[11月濕度.xlsx]Sheet1!$O$2:$O$31</c:f>
              <c:numCache>
                <c:formatCode>General</c:formatCod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</c:numCache>
            </c:numRef>
          </c:cat>
          <c:val>
            <c:numRef>
              <c:f>[11月濕度.xlsx]Sheet1!$R$2:$R$31</c:f>
              <c:numCache>
                <c:formatCode>General</c:formatCode>
                <c:ptCount val="30"/>
                <c:pt idx="0">
                  <c:v>72</c:v>
                </c:pt>
                <c:pt idx="1">
                  <c:v>65</c:v>
                </c:pt>
                <c:pt idx="2">
                  <c:v>64</c:v>
                </c:pt>
                <c:pt idx="3">
                  <c:v>72</c:v>
                </c:pt>
                <c:pt idx="4">
                  <c:v>71</c:v>
                </c:pt>
                <c:pt idx="5">
                  <c:v>70</c:v>
                </c:pt>
                <c:pt idx="6">
                  <c:v>60</c:v>
                </c:pt>
                <c:pt idx="7">
                  <c:v>77</c:v>
                </c:pt>
                <c:pt idx="8">
                  <c:v>68</c:v>
                </c:pt>
                <c:pt idx="9">
                  <c:v>86</c:v>
                </c:pt>
                <c:pt idx="10">
                  <c:v>63</c:v>
                </c:pt>
                <c:pt idx="11">
                  <c:v>68</c:v>
                </c:pt>
                <c:pt idx="12">
                  <c:v>74</c:v>
                </c:pt>
                <c:pt idx="13">
                  <c:v>79</c:v>
                </c:pt>
                <c:pt idx="14">
                  <c:v>74</c:v>
                </c:pt>
                <c:pt idx="15">
                  <c:v>67</c:v>
                </c:pt>
                <c:pt idx="16">
                  <c:v>65</c:v>
                </c:pt>
                <c:pt idx="17">
                  <c:v>70</c:v>
                </c:pt>
                <c:pt idx="18">
                  <c:v>71</c:v>
                </c:pt>
                <c:pt idx="19">
                  <c:v>75</c:v>
                </c:pt>
                <c:pt idx="20">
                  <c:v>84</c:v>
                </c:pt>
                <c:pt idx="21">
                  <c:v>83</c:v>
                </c:pt>
                <c:pt idx="22">
                  <c:v>83</c:v>
                </c:pt>
                <c:pt idx="23">
                  <c:v>71</c:v>
                </c:pt>
                <c:pt idx="24">
                  <c:v>73</c:v>
                </c:pt>
                <c:pt idx="25">
                  <c:v>77</c:v>
                </c:pt>
                <c:pt idx="26">
                  <c:v>85</c:v>
                </c:pt>
                <c:pt idx="27">
                  <c:v>59</c:v>
                </c:pt>
                <c:pt idx="28">
                  <c:v>62</c:v>
                </c:pt>
                <c:pt idx="29">
                  <c:v>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A44-49FA-8852-25174AA3E15E}"/>
            </c:ext>
          </c:extLst>
        </c:ser>
        <c:ser>
          <c:idx val="3"/>
          <c:order val="3"/>
          <c:tx>
            <c:strRef>
              <c:f>[11月濕度.xlsx]Sheet1!$S$1</c:f>
              <c:strCache>
                <c:ptCount val="1"/>
                <c:pt idx="0">
                  <c:v>2017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[11月濕度.xlsx]Sheet1!$O$2:$O$31</c:f>
              <c:numCache>
                <c:formatCode>General</c:formatCod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</c:numCache>
            </c:numRef>
          </c:cat>
          <c:val>
            <c:numRef>
              <c:f>[11月濕度.xlsx]Sheet1!$S$2:$S$31</c:f>
              <c:numCache>
                <c:formatCode>General</c:formatCode>
                <c:ptCount val="30"/>
                <c:pt idx="0">
                  <c:v>76</c:v>
                </c:pt>
                <c:pt idx="1">
                  <c:v>82</c:v>
                </c:pt>
                <c:pt idx="2">
                  <c:v>81</c:v>
                </c:pt>
                <c:pt idx="3">
                  <c:v>71</c:v>
                </c:pt>
                <c:pt idx="4">
                  <c:v>70</c:v>
                </c:pt>
                <c:pt idx="5">
                  <c:v>68</c:v>
                </c:pt>
                <c:pt idx="6">
                  <c:v>71</c:v>
                </c:pt>
                <c:pt idx="7">
                  <c:v>75</c:v>
                </c:pt>
                <c:pt idx="8">
                  <c:v>72</c:v>
                </c:pt>
                <c:pt idx="9">
                  <c:v>67</c:v>
                </c:pt>
                <c:pt idx="10">
                  <c:v>73</c:v>
                </c:pt>
                <c:pt idx="11">
                  <c:v>72</c:v>
                </c:pt>
                <c:pt idx="12">
                  <c:v>90</c:v>
                </c:pt>
                <c:pt idx="13">
                  <c:v>83</c:v>
                </c:pt>
                <c:pt idx="14">
                  <c:v>71</c:v>
                </c:pt>
                <c:pt idx="15">
                  <c:v>71</c:v>
                </c:pt>
                <c:pt idx="16">
                  <c:v>74</c:v>
                </c:pt>
                <c:pt idx="17">
                  <c:v>72</c:v>
                </c:pt>
                <c:pt idx="18">
                  <c:v>76</c:v>
                </c:pt>
                <c:pt idx="19">
                  <c:v>88</c:v>
                </c:pt>
                <c:pt idx="20">
                  <c:v>82</c:v>
                </c:pt>
                <c:pt idx="21">
                  <c:v>81</c:v>
                </c:pt>
                <c:pt idx="22">
                  <c:v>69</c:v>
                </c:pt>
                <c:pt idx="23">
                  <c:v>65</c:v>
                </c:pt>
                <c:pt idx="24">
                  <c:v>91</c:v>
                </c:pt>
                <c:pt idx="25">
                  <c:v>86</c:v>
                </c:pt>
                <c:pt idx="26">
                  <c:v>75</c:v>
                </c:pt>
                <c:pt idx="27">
                  <c:v>66</c:v>
                </c:pt>
                <c:pt idx="28">
                  <c:v>75</c:v>
                </c:pt>
                <c:pt idx="29">
                  <c:v>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A44-49FA-8852-25174AA3E15E}"/>
            </c:ext>
          </c:extLst>
        </c:ser>
        <c:ser>
          <c:idx val="4"/>
          <c:order val="4"/>
          <c:tx>
            <c:strRef>
              <c:f>[11月濕度.xlsx]Sheet1!$T$1</c:f>
              <c:strCache>
                <c:ptCount val="1"/>
                <c:pt idx="0">
                  <c:v>2018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numRef>
              <c:f>[11月濕度.xlsx]Sheet1!$O$2:$O$31</c:f>
              <c:numCache>
                <c:formatCode>General</c:formatCod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</c:numCache>
            </c:numRef>
          </c:cat>
          <c:val>
            <c:numRef>
              <c:f>[11月濕度.xlsx]Sheet1!$T$2:$T$31</c:f>
              <c:numCache>
                <c:formatCode>General</c:formatCode>
                <c:ptCount val="30"/>
                <c:pt idx="0">
                  <c:v>73</c:v>
                </c:pt>
                <c:pt idx="1">
                  <c:v>79</c:v>
                </c:pt>
                <c:pt idx="2">
                  <c:v>85</c:v>
                </c:pt>
                <c:pt idx="3">
                  <c:v>77</c:v>
                </c:pt>
                <c:pt idx="4">
                  <c:v>83</c:v>
                </c:pt>
                <c:pt idx="5">
                  <c:v>70</c:v>
                </c:pt>
                <c:pt idx="6">
                  <c:v>73</c:v>
                </c:pt>
                <c:pt idx="7">
                  <c:v>74</c:v>
                </c:pt>
                <c:pt idx="8">
                  <c:v>73</c:v>
                </c:pt>
                <c:pt idx="9">
                  <c:v>67</c:v>
                </c:pt>
                <c:pt idx="10">
                  <c:v>69</c:v>
                </c:pt>
                <c:pt idx="11">
                  <c:v>72</c:v>
                </c:pt>
                <c:pt idx="12">
                  <c:v>70</c:v>
                </c:pt>
                <c:pt idx="13">
                  <c:v>64</c:v>
                </c:pt>
                <c:pt idx="14">
                  <c:v>63</c:v>
                </c:pt>
                <c:pt idx="15">
                  <c:v>69</c:v>
                </c:pt>
                <c:pt idx="16">
                  <c:v>80</c:v>
                </c:pt>
                <c:pt idx="17">
                  <c:v>77</c:v>
                </c:pt>
                <c:pt idx="18">
                  <c:v>79</c:v>
                </c:pt>
                <c:pt idx="19">
                  <c:v>64</c:v>
                </c:pt>
                <c:pt idx="20">
                  <c:v>72</c:v>
                </c:pt>
                <c:pt idx="21">
                  <c:v>77</c:v>
                </c:pt>
                <c:pt idx="22">
                  <c:v>74</c:v>
                </c:pt>
                <c:pt idx="23">
                  <c:v>66</c:v>
                </c:pt>
                <c:pt idx="24">
                  <c:v>56</c:v>
                </c:pt>
                <c:pt idx="25">
                  <c:v>80</c:v>
                </c:pt>
                <c:pt idx="26">
                  <c:v>71</c:v>
                </c:pt>
                <c:pt idx="27">
                  <c:v>76</c:v>
                </c:pt>
                <c:pt idx="28">
                  <c:v>59</c:v>
                </c:pt>
                <c:pt idx="29">
                  <c:v>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A44-49FA-8852-25174AA3E1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8113104"/>
        <c:axId val="358106832"/>
      </c:lineChart>
      <c:catAx>
        <c:axId val="3581131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zh-TW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/>
                  <a:t>Date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zh-TW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TW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358106832"/>
        <c:crosses val="autoZero"/>
        <c:auto val="1"/>
        <c:lblAlgn val="ctr"/>
        <c:lblOffset val="100"/>
        <c:noMultiLvlLbl val="0"/>
      </c:catAx>
      <c:valAx>
        <c:axId val="358106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zh-TW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/>
                  <a:t>Relative humidity(</a:t>
                </a:r>
                <a:r>
                  <a:rPr lang="en-US" altLang="en-US"/>
                  <a:t>％</a:t>
                </a:r>
                <a:r>
                  <a:rPr lang="en-US" altLang="zh-TW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zh-TW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TW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358113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TW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TW"/>
      </a:pPr>
      <a:endParaRPr lang="zh-TW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zh-TW"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altLang="zh-TW" sz="1800" b="0" i="0" baseline="0">
                <a:effectLst/>
              </a:rPr>
              <a:t>Shilin's Temperature in December 2014~2018</a:t>
            </a:r>
            <a:endParaRPr lang="zh-TW" altLang="zh-TW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 lang="zh-TW" sz="14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'[士林14_18溫度濕度雨量 (1).xlsx]工作表1'!$P$1</c:f>
              <c:strCache>
                <c:ptCount val="1"/>
                <c:pt idx="0">
                  <c:v>Dec. 2014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'[士林14_18溫度濕度雨量 (1).xlsx]工作表1'!$O$2:$O$32</c:f>
              <c:numCache>
                <c:formatCode>General</c:formatCode>
                <c:ptCount val="3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</c:numCache>
            </c:numRef>
          </c:cat>
          <c:val>
            <c:numRef>
              <c:f>'[士林14_18溫度濕度雨量 (1).xlsx]工作表1'!$P$2:$P$32</c:f>
              <c:numCache>
                <c:formatCode>General</c:formatCode>
                <c:ptCount val="31"/>
                <c:pt idx="0">
                  <c:v>17.899999999999999</c:v>
                </c:pt>
                <c:pt idx="1">
                  <c:v>16.100000000000001</c:v>
                </c:pt>
                <c:pt idx="2">
                  <c:v>21.3</c:v>
                </c:pt>
                <c:pt idx="3">
                  <c:v>14.7</c:v>
                </c:pt>
                <c:pt idx="4">
                  <c:v>14.7</c:v>
                </c:pt>
                <c:pt idx="5">
                  <c:v>16.5</c:v>
                </c:pt>
                <c:pt idx="6">
                  <c:v>20.3</c:v>
                </c:pt>
                <c:pt idx="7">
                  <c:v>17.899999999999999</c:v>
                </c:pt>
                <c:pt idx="8">
                  <c:v>19</c:v>
                </c:pt>
                <c:pt idx="9">
                  <c:v>20.9</c:v>
                </c:pt>
                <c:pt idx="10">
                  <c:v>17.899999999999999</c:v>
                </c:pt>
                <c:pt idx="11">
                  <c:v>13.9</c:v>
                </c:pt>
                <c:pt idx="12">
                  <c:v>14.2</c:v>
                </c:pt>
                <c:pt idx="13">
                  <c:v>16.899999999999999</c:v>
                </c:pt>
                <c:pt idx="14">
                  <c:v>18.399999999999999</c:v>
                </c:pt>
                <c:pt idx="15">
                  <c:v>14.6</c:v>
                </c:pt>
                <c:pt idx="16">
                  <c:v>11.6</c:v>
                </c:pt>
                <c:pt idx="17">
                  <c:v>15.4</c:v>
                </c:pt>
                <c:pt idx="18">
                  <c:v>16.7</c:v>
                </c:pt>
                <c:pt idx="19">
                  <c:v>15.9</c:v>
                </c:pt>
                <c:pt idx="20">
                  <c:v>15.3</c:v>
                </c:pt>
                <c:pt idx="21">
                  <c:v>13.5</c:v>
                </c:pt>
                <c:pt idx="22">
                  <c:v>18.100000000000001</c:v>
                </c:pt>
                <c:pt idx="23">
                  <c:v>18.600000000000001</c:v>
                </c:pt>
                <c:pt idx="24">
                  <c:v>16.899999999999999</c:v>
                </c:pt>
                <c:pt idx="25">
                  <c:v>16.600000000000001</c:v>
                </c:pt>
                <c:pt idx="26">
                  <c:v>16.5</c:v>
                </c:pt>
                <c:pt idx="27">
                  <c:v>14.6</c:v>
                </c:pt>
                <c:pt idx="28">
                  <c:v>14.3</c:v>
                </c:pt>
                <c:pt idx="29">
                  <c:v>15.9</c:v>
                </c:pt>
                <c:pt idx="30">
                  <c:v>16.5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63E-4EDF-BFB8-4B9EB62DECC1}"/>
            </c:ext>
          </c:extLst>
        </c:ser>
        <c:ser>
          <c:idx val="1"/>
          <c:order val="1"/>
          <c:tx>
            <c:strRef>
              <c:f>'[士林14_18溫度濕度雨量 (1).xlsx]工作表1'!$Q$1</c:f>
              <c:strCache>
                <c:ptCount val="1"/>
                <c:pt idx="0">
                  <c:v>Dec. 2015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'[士林14_18溫度濕度雨量 (1).xlsx]工作表1'!$O$2:$O$32</c:f>
              <c:numCache>
                <c:formatCode>General</c:formatCode>
                <c:ptCount val="3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</c:numCache>
            </c:numRef>
          </c:cat>
          <c:val>
            <c:numRef>
              <c:f>'[士林14_18溫度濕度雨量 (1).xlsx]工作表1'!$Q$2:$Q$32</c:f>
              <c:numCache>
                <c:formatCode>General</c:formatCode>
                <c:ptCount val="31"/>
                <c:pt idx="0">
                  <c:v>22.6</c:v>
                </c:pt>
                <c:pt idx="1">
                  <c:v>21.9</c:v>
                </c:pt>
                <c:pt idx="2">
                  <c:v>18.600000000000001</c:v>
                </c:pt>
                <c:pt idx="3">
                  <c:v>17.5</c:v>
                </c:pt>
                <c:pt idx="4">
                  <c:v>21.9</c:v>
                </c:pt>
                <c:pt idx="5">
                  <c:v>18.3</c:v>
                </c:pt>
                <c:pt idx="6">
                  <c:v>19</c:v>
                </c:pt>
                <c:pt idx="7">
                  <c:v>20</c:v>
                </c:pt>
                <c:pt idx="8">
                  <c:v>22.4</c:v>
                </c:pt>
                <c:pt idx="9">
                  <c:v>20.399999999999999</c:v>
                </c:pt>
                <c:pt idx="10">
                  <c:v>19.3</c:v>
                </c:pt>
                <c:pt idx="11">
                  <c:v>18.600000000000001</c:v>
                </c:pt>
                <c:pt idx="12">
                  <c:v>22.1</c:v>
                </c:pt>
                <c:pt idx="13">
                  <c:v>22.2</c:v>
                </c:pt>
                <c:pt idx="14">
                  <c:v>18.3</c:v>
                </c:pt>
                <c:pt idx="15">
                  <c:v>14.8</c:v>
                </c:pt>
                <c:pt idx="16">
                  <c:v>12.3</c:v>
                </c:pt>
                <c:pt idx="17">
                  <c:v>16.2</c:v>
                </c:pt>
                <c:pt idx="18">
                  <c:v>19</c:v>
                </c:pt>
                <c:pt idx="19">
                  <c:v>21.9</c:v>
                </c:pt>
                <c:pt idx="20">
                  <c:v>21.5</c:v>
                </c:pt>
                <c:pt idx="21">
                  <c:v>24.1</c:v>
                </c:pt>
                <c:pt idx="22">
                  <c:v>23</c:v>
                </c:pt>
                <c:pt idx="23">
                  <c:v>21.4</c:v>
                </c:pt>
                <c:pt idx="24">
                  <c:v>17.7</c:v>
                </c:pt>
                <c:pt idx="25">
                  <c:v>18</c:v>
                </c:pt>
                <c:pt idx="26">
                  <c:v>17.3</c:v>
                </c:pt>
                <c:pt idx="27">
                  <c:v>16.399999999999999</c:v>
                </c:pt>
                <c:pt idx="28">
                  <c:v>17.7</c:v>
                </c:pt>
                <c:pt idx="29">
                  <c:v>16.7</c:v>
                </c:pt>
                <c:pt idx="30">
                  <c:v>16.600000000000001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63E-4EDF-BFB8-4B9EB62DECC1}"/>
            </c:ext>
          </c:extLst>
        </c:ser>
        <c:ser>
          <c:idx val="2"/>
          <c:order val="2"/>
          <c:tx>
            <c:strRef>
              <c:f>'[士林14_18溫度濕度雨量 (1).xlsx]工作表1'!$R$1</c:f>
              <c:strCache>
                <c:ptCount val="1"/>
                <c:pt idx="0">
                  <c:v>Dec. 2016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'[士林14_18溫度濕度雨量 (1).xlsx]工作表1'!$O$2:$O$32</c:f>
              <c:numCache>
                <c:formatCode>General</c:formatCode>
                <c:ptCount val="3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</c:numCache>
            </c:numRef>
          </c:cat>
          <c:val>
            <c:numRef>
              <c:f>'[士林14_18溫度濕度雨量 (1).xlsx]工作表1'!$R$2:$R$32</c:f>
              <c:numCache>
                <c:formatCode>General</c:formatCode>
                <c:ptCount val="31"/>
                <c:pt idx="0">
                  <c:v>21.3</c:v>
                </c:pt>
                <c:pt idx="1">
                  <c:v>20.6</c:v>
                </c:pt>
                <c:pt idx="2">
                  <c:v>23</c:v>
                </c:pt>
                <c:pt idx="3">
                  <c:v>23.7</c:v>
                </c:pt>
                <c:pt idx="4">
                  <c:v>23.2</c:v>
                </c:pt>
                <c:pt idx="5">
                  <c:v>20.5</c:v>
                </c:pt>
                <c:pt idx="6">
                  <c:v>20.399999999999999</c:v>
                </c:pt>
                <c:pt idx="7">
                  <c:v>21.2</c:v>
                </c:pt>
                <c:pt idx="8">
                  <c:v>21.9</c:v>
                </c:pt>
                <c:pt idx="9">
                  <c:v>21.9</c:v>
                </c:pt>
                <c:pt idx="10">
                  <c:v>21.1</c:v>
                </c:pt>
                <c:pt idx="11">
                  <c:v>21.9</c:v>
                </c:pt>
                <c:pt idx="12">
                  <c:v>20.5</c:v>
                </c:pt>
                <c:pt idx="13">
                  <c:v>19.2</c:v>
                </c:pt>
                <c:pt idx="14">
                  <c:v>15.5</c:v>
                </c:pt>
                <c:pt idx="15">
                  <c:v>15.4</c:v>
                </c:pt>
                <c:pt idx="16">
                  <c:v>19.100000000000001</c:v>
                </c:pt>
                <c:pt idx="17">
                  <c:v>22.1</c:v>
                </c:pt>
                <c:pt idx="18">
                  <c:v>22.8</c:v>
                </c:pt>
                <c:pt idx="19">
                  <c:v>25.2</c:v>
                </c:pt>
                <c:pt idx="20">
                  <c:v>25.4</c:v>
                </c:pt>
                <c:pt idx="21">
                  <c:v>21.5</c:v>
                </c:pt>
                <c:pt idx="22">
                  <c:v>18.8</c:v>
                </c:pt>
                <c:pt idx="23">
                  <c:v>19.8</c:v>
                </c:pt>
                <c:pt idx="24">
                  <c:v>23.5</c:v>
                </c:pt>
                <c:pt idx="25">
                  <c:v>22.9</c:v>
                </c:pt>
                <c:pt idx="26">
                  <c:v>17.100000000000001</c:v>
                </c:pt>
                <c:pt idx="27">
                  <c:v>15.5</c:v>
                </c:pt>
                <c:pt idx="28">
                  <c:v>16.399999999999999</c:v>
                </c:pt>
                <c:pt idx="29">
                  <c:v>18.600000000000001</c:v>
                </c:pt>
                <c:pt idx="30">
                  <c:v>21.2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63E-4EDF-BFB8-4B9EB62DECC1}"/>
            </c:ext>
          </c:extLst>
        </c:ser>
        <c:ser>
          <c:idx val="3"/>
          <c:order val="3"/>
          <c:tx>
            <c:strRef>
              <c:f>'[士林14_18溫度濕度雨量 (1).xlsx]工作表1'!$S$1</c:f>
              <c:strCache>
                <c:ptCount val="1"/>
                <c:pt idx="0">
                  <c:v>Dec. 2017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'[士林14_18溫度濕度雨量 (1).xlsx]工作表1'!$O$2:$O$32</c:f>
              <c:numCache>
                <c:formatCode>General</c:formatCode>
                <c:ptCount val="3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</c:numCache>
            </c:numRef>
          </c:cat>
          <c:val>
            <c:numRef>
              <c:f>'[士林14_18溫度濕度雨量 (1).xlsx]工作表1'!$S$2:$S$32</c:f>
              <c:numCache>
                <c:formatCode>General</c:formatCode>
                <c:ptCount val="31"/>
                <c:pt idx="0">
                  <c:v>20.6</c:v>
                </c:pt>
                <c:pt idx="1">
                  <c:v>20.5</c:v>
                </c:pt>
                <c:pt idx="2">
                  <c:v>21.4</c:v>
                </c:pt>
                <c:pt idx="3">
                  <c:v>20.100000000000001</c:v>
                </c:pt>
                <c:pt idx="4">
                  <c:v>17.2</c:v>
                </c:pt>
                <c:pt idx="5">
                  <c:v>16.8</c:v>
                </c:pt>
                <c:pt idx="6">
                  <c:v>17.3</c:v>
                </c:pt>
                <c:pt idx="7">
                  <c:v>15.6</c:v>
                </c:pt>
                <c:pt idx="8">
                  <c:v>16.100000000000001</c:v>
                </c:pt>
                <c:pt idx="9">
                  <c:v>18</c:v>
                </c:pt>
                <c:pt idx="10">
                  <c:v>18.3</c:v>
                </c:pt>
                <c:pt idx="11">
                  <c:v>17.7</c:v>
                </c:pt>
                <c:pt idx="12">
                  <c:v>18.600000000000001</c:v>
                </c:pt>
                <c:pt idx="13">
                  <c:v>19.7</c:v>
                </c:pt>
                <c:pt idx="14">
                  <c:v>21.6</c:v>
                </c:pt>
                <c:pt idx="15">
                  <c:v>17.8</c:v>
                </c:pt>
                <c:pt idx="16">
                  <c:v>14.1</c:v>
                </c:pt>
                <c:pt idx="17">
                  <c:v>15.5</c:v>
                </c:pt>
                <c:pt idx="18">
                  <c:v>15.4</c:v>
                </c:pt>
                <c:pt idx="19">
                  <c:v>16.8</c:v>
                </c:pt>
                <c:pt idx="20">
                  <c:v>16.899999999999999</c:v>
                </c:pt>
                <c:pt idx="21">
                  <c:v>20.399999999999999</c:v>
                </c:pt>
                <c:pt idx="22">
                  <c:v>21.8</c:v>
                </c:pt>
                <c:pt idx="23">
                  <c:v>19.3</c:v>
                </c:pt>
                <c:pt idx="24">
                  <c:v>17.3</c:v>
                </c:pt>
                <c:pt idx="25">
                  <c:v>19.100000000000001</c:v>
                </c:pt>
                <c:pt idx="26">
                  <c:v>19.3</c:v>
                </c:pt>
                <c:pt idx="27">
                  <c:v>21.2</c:v>
                </c:pt>
                <c:pt idx="28">
                  <c:v>19.5</c:v>
                </c:pt>
                <c:pt idx="29">
                  <c:v>18.7</c:v>
                </c:pt>
                <c:pt idx="30">
                  <c:v>16.3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63E-4EDF-BFB8-4B9EB62DECC1}"/>
            </c:ext>
          </c:extLst>
        </c:ser>
        <c:ser>
          <c:idx val="4"/>
          <c:order val="4"/>
          <c:tx>
            <c:strRef>
              <c:f>'[士林14_18溫度濕度雨量 (1).xlsx]工作表1'!$T$1</c:f>
              <c:strCache>
                <c:ptCount val="1"/>
                <c:pt idx="0">
                  <c:v>Dec. 2018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'[士林14_18溫度濕度雨量 (1).xlsx]工作表1'!$O$2:$O$32</c:f>
              <c:numCache>
                <c:formatCode>General</c:formatCode>
                <c:ptCount val="3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</c:numCache>
            </c:numRef>
          </c:cat>
          <c:val>
            <c:numRef>
              <c:f>'[士林14_18溫度濕度雨量 (1).xlsx]工作表1'!$T$2:$T$32</c:f>
              <c:numCache>
                <c:formatCode>General</c:formatCode>
                <c:ptCount val="31"/>
                <c:pt idx="0">
                  <c:v>22.9</c:v>
                </c:pt>
                <c:pt idx="1">
                  <c:v>24.5</c:v>
                </c:pt>
                <c:pt idx="2">
                  <c:v>23.1</c:v>
                </c:pt>
                <c:pt idx="3">
                  <c:v>24</c:v>
                </c:pt>
                <c:pt idx="4">
                  <c:v>22.7</c:v>
                </c:pt>
                <c:pt idx="5">
                  <c:v>23.7</c:v>
                </c:pt>
                <c:pt idx="6">
                  <c:v>19.7</c:v>
                </c:pt>
                <c:pt idx="7">
                  <c:v>18.899999999999999</c:v>
                </c:pt>
                <c:pt idx="8">
                  <c:v>18.600000000000001</c:v>
                </c:pt>
                <c:pt idx="9">
                  <c:v>20.8</c:v>
                </c:pt>
                <c:pt idx="10">
                  <c:v>20.399999999999999</c:v>
                </c:pt>
                <c:pt idx="11">
                  <c:v>16.7</c:v>
                </c:pt>
                <c:pt idx="12">
                  <c:v>17.5</c:v>
                </c:pt>
                <c:pt idx="13">
                  <c:v>18.399999999999999</c:v>
                </c:pt>
                <c:pt idx="14">
                  <c:v>19.899999999999999</c:v>
                </c:pt>
                <c:pt idx="15">
                  <c:v>19.899999999999999</c:v>
                </c:pt>
                <c:pt idx="16">
                  <c:v>16.2</c:v>
                </c:pt>
                <c:pt idx="17">
                  <c:v>17.2</c:v>
                </c:pt>
                <c:pt idx="18">
                  <c:v>20.399999999999999</c:v>
                </c:pt>
                <c:pt idx="19">
                  <c:v>20.5</c:v>
                </c:pt>
                <c:pt idx="20">
                  <c:v>22.2</c:v>
                </c:pt>
                <c:pt idx="21">
                  <c:v>22.1</c:v>
                </c:pt>
                <c:pt idx="22">
                  <c:v>20.5</c:v>
                </c:pt>
                <c:pt idx="23">
                  <c:v>17.7</c:v>
                </c:pt>
                <c:pt idx="24">
                  <c:v>21.5</c:v>
                </c:pt>
                <c:pt idx="25">
                  <c:v>20.2</c:v>
                </c:pt>
                <c:pt idx="26">
                  <c:v>17.8</c:v>
                </c:pt>
                <c:pt idx="27">
                  <c:v>15.4</c:v>
                </c:pt>
                <c:pt idx="28">
                  <c:v>14</c:v>
                </c:pt>
                <c:pt idx="29">
                  <c:v>15.5</c:v>
                </c:pt>
                <c:pt idx="30">
                  <c:v>16.7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63E-4EDF-BFB8-4B9EB62DEC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82803856"/>
        <c:axId val="382803072"/>
      </c:lineChart>
      <c:catAx>
        <c:axId val="3828038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zh-TW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/>
                  <a:t>Time(date)</a:t>
                </a:r>
                <a:endParaRPr lang="zh-TW" alt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zh-TW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TW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382803072"/>
        <c:crosses val="autoZero"/>
        <c:auto val="1"/>
        <c:lblAlgn val="ctr"/>
        <c:lblOffset val="100"/>
        <c:noMultiLvlLbl val="0"/>
      </c:catAx>
      <c:valAx>
        <c:axId val="382803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zh-TW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/>
                  <a:t>Temperature(Celsius)</a:t>
                </a:r>
                <a:endParaRPr lang="zh-TW" alt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zh-TW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TW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382803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TW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TW"/>
      </a:pPr>
      <a:endParaRPr lang="zh-TW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zh-TW"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altLang="zh-TW" sz="1800" b="0" i="0" baseline="0">
                <a:effectLst/>
              </a:rPr>
              <a:t>Shilin's Rainfall in December 2014~2018</a:t>
            </a:r>
            <a:endParaRPr lang="zh-TW" altLang="zh-TW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 lang="zh-TW" sz="14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'[士林14_18溫度濕度雨量 (1).xlsx]工作表1'!$W$1</c:f>
              <c:strCache>
                <c:ptCount val="1"/>
                <c:pt idx="0">
                  <c:v>Dec. 2014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'[士林14_18溫度濕度雨量 (1).xlsx]工作表1'!$W$2:$W$32</c:f>
              <c:numCache>
                <c:formatCode>General</c:formatCode>
                <c:ptCount val="31"/>
                <c:pt idx="0">
                  <c:v>15.5</c:v>
                </c:pt>
                <c:pt idx="1">
                  <c:v>1.5</c:v>
                </c:pt>
                <c:pt idx="2">
                  <c:v>2</c:v>
                </c:pt>
                <c:pt idx="3">
                  <c:v>22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6</c:v>
                </c:pt>
                <c:pt idx="8">
                  <c:v>0.5</c:v>
                </c:pt>
                <c:pt idx="9">
                  <c:v>0</c:v>
                </c:pt>
                <c:pt idx="10">
                  <c:v>0.5</c:v>
                </c:pt>
                <c:pt idx="11">
                  <c:v>3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1.5</c:v>
                </c:pt>
                <c:pt idx="19">
                  <c:v>0</c:v>
                </c:pt>
                <c:pt idx="20">
                  <c:v>1.5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4</c:v>
                </c:pt>
                <c:pt idx="25">
                  <c:v>1</c:v>
                </c:pt>
                <c:pt idx="26">
                  <c:v>9.5</c:v>
                </c:pt>
                <c:pt idx="27">
                  <c:v>0.5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EE-436D-A7AF-DB9F04854D24}"/>
            </c:ext>
          </c:extLst>
        </c:ser>
        <c:ser>
          <c:idx val="2"/>
          <c:order val="1"/>
          <c:tx>
            <c:strRef>
              <c:f>'[士林14_18溫度濕度雨量 (1).xlsx]工作表1'!$X$1</c:f>
              <c:strCache>
                <c:ptCount val="1"/>
                <c:pt idx="0">
                  <c:v>Dec. 2015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'[士林14_18溫度濕度雨量 (1).xlsx]工作表1'!$X$2:$X$32</c:f>
              <c:numCache>
                <c:formatCode>General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6</c:v>
                </c:pt>
                <c:pt idx="6">
                  <c:v>0</c:v>
                </c:pt>
                <c:pt idx="7">
                  <c:v>0</c:v>
                </c:pt>
                <c:pt idx="8">
                  <c:v>7.5</c:v>
                </c:pt>
                <c:pt idx="9">
                  <c:v>16</c:v>
                </c:pt>
                <c:pt idx="10">
                  <c:v>0</c:v>
                </c:pt>
                <c:pt idx="11">
                  <c:v>2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8.5</c:v>
                </c:pt>
                <c:pt idx="25">
                  <c:v>1</c:v>
                </c:pt>
                <c:pt idx="26">
                  <c:v>10.5</c:v>
                </c:pt>
                <c:pt idx="27">
                  <c:v>1</c:v>
                </c:pt>
                <c:pt idx="28">
                  <c:v>0</c:v>
                </c:pt>
                <c:pt idx="29">
                  <c:v>1</c:v>
                </c:pt>
                <c:pt idx="3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EE-436D-A7AF-DB9F04854D24}"/>
            </c:ext>
          </c:extLst>
        </c:ser>
        <c:ser>
          <c:idx val="3"/>
          <c:order val="2"/>
          <c:tx>
            <c:strRef>
              <c:f>'[士林14_18溫度濕度雨量 (1).xlsx]工作表1'!$Y$1</c:f>
              <c:strCache>
                <c:ptCount val="1"/>
                <c:pt idx="0">
                  <c:v>Dec. 2016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'[士林14_18溫度濕度雨量 (1).xlsx]工作表1'!$Y$2:$Y$32</c:f>
              <c:numCache>
                <c:formatCode>General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3.5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1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BEE-436D-A7AF-DB9F04854D24}"/>
            </c:ext>
          </c:extLst>
        </c:ser>
        <c:ser>
          <c:idx val="4"/>
          <c:order val="3"/>
          <c:tx>
            <c:strRef>
              <c:f>'[士林14_18溫度濕度雨量 (1).xlsx]工作表1'!$Z$1</c:f>
              <c:strCache>
                <c:ptCount val="1"/>
                <c:pt idx="0">
                  <c:v>Dec. 2017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val>
            <c:numRef>
              <c:f>'[士林14_18溫度濕度雨量 (1).xlsx]工作表1'!$Z$2:$Z$32</c:f>
              <c:numCache>
                <c:formatCode>General</c:formatCode>
                <c:ptCount val="31"/>
                <c:pt idx="0">
                  <c:v>0</c:v>
                </c:pt>
                <c:pt idx="1">
                  <c:v>2.5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1.5</c:v>
                </c:pt>
                <c:pt idx="6">
                  <c:v>13.5</c:v>
                </c:pt>
                <c:pt idx="7">
                  <c:v>5</c:v>
                </c:pt>
                <c:pt idx="8">
                  <c:v>2.5</c:v>
                </c:pt>
                <c:pt idx="9">
                  <c:v>0</c:v>
                </c:pt>
                <c:pt idx="10">
                  <c:v>0</c:v>
                </c:pt>
                <c:pt idx="11">
                  <c:v>4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0.5</c:v>
                </c:pt>
                <c:pt idx="16">
                  <c:v>0</c:v>
                </c:pt>
                <c:pt idx="17">
                  <c:v>0.5</c:v>
                </c:pt>
                <c:pt idx="18">
                  <c:v>1.5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0.5</c:v>
                </c:pt>
                <c:pt idx="3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BEE-436D-A7AF-DB9F04854D24}"/>
            </c:ext>
          </c:extLst>
        </c:ser>
        <c:ser>
          <c:idx val="5"/>
          <c:order val="4"/>
          <c:tx>
            <c:strRef>
              <c:f>'[士林14_18溫度濕度雨量 (1).xlsx]工作表1'!$AA$1</c:f>
              <c:strCache>
                <c:ptCount val="1"/>
                <c:pt idx="0">
                  <c:v>Dec. 2018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'[士林14_18溫度濕度雨量 (1).xlsx]工作表1'!$AA$2:$AA$32</c:f>
              <c:numCache>
                <c:formatCode>General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1.5</c:v>
                </c:pt>
                <c:pt idx="7">
                  <c:v>0</c:v>
                </c:pt>
                <c:pt idx="8">
                  <c:v>0.5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0.5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20.5</c:v>
                </c:pt>
                <c:pt idx="23">
                  <c:v>15.5</c:v>
                </c:pt>
                <c:pt idx="24">
                  <c:v>0.5</c:v>
                </c:pt>
                <c:pt idx="25">
                  <c:v>0</c:v>
                </c:pt>
                <c:pt idx="26">
                  <c:v>3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BEE-436D-A7AF-DB9F04854D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41159048"/>
        <c:axId val="541161400"/>
      </c:barChart>
      <c:catAx>
        <c:axId val="5411590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zh-TW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/>
                  <a:t>Time(date)</a:t>
                </a:r>
                <a:endParaRPr lang="zh-TW" alt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zh-TW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TW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541161400"/>
        <c:crosses val="autoZero"/>
        <c:auto val="1"/>
        <c:lblAlgn val="ctr"/>
        <c:lblOffset val="100"/>
        <c:noMultiLvlLbl val="0"/>
      </c:catAx>
      <c:valAx>
        <c:axId val="541161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zh-TW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/>
                  <a:t>Rainfall(mm)</a:t>
                </a:r>
                <a:endParaRPr lang="zh-TW" alt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zh-TW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TW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541159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TW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TW"/>
      </a:pPr>
      <a:endParaRPr lang="zh-TW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TW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TW"/>
              <a:t>Shilin's relative humidity of 2014~2018 DEC.</a:t>
            </a:r>
            <a:endParaRPr lang="zh-TW" altLang="en-US"/>
          </a:p>
        </c:rich>
      </c:tx>
      <c:layout>
        <c:manualLayout>
          <c:xMode val="edge"/>
          <c:yMode val="edge"/>
          <c:x val="0.118872212577897"/>
          <c:y val="2.39335086833692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TW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>
        <c:manualLayout>
          <c:layoutTarget val="inner"/>
          <c:xMode val="edge"/>
          <c:yMode val="edge"/>
          <c:x val="0.12043408558391901"/>
          <c:y val="0.15350877192982501"/>
          <c:w val="0.85490196078431402"/>
          <c:h val="0.556683375104428"/>
        </c:manualLayout>
      </c:layout>
      <c:lineChart>
        <c:grouping val="standard"/>
        <c:varyColors val="0"/>
        <c:ser>
          <c:idx val="0"/>
          <c:order val="0"/>
          <c:tx>
            <c:strRef>
              <c:f>[12月濕度.xlsx]Sheet1!$B$1</c:f>
              <c:strCache>
                <c:ptCount val="1"/>
                <c:pt idx="0">
                  <c:v>2014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[12月濕度.xlsx]Sheet1!$A$2:$A$32</c:f>
              <c:numCache>
                <c:formatCode>General</c:formatCode>
                <c:ptCount val="3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</c:numCache>
            </c:numRef>
          </c:cat>
          <c:val>
            <c:numRef>
              <c:f>[12月濕度.xlsx]Sheet1!$B$2:$B$32</c:f>
              <c:numCache>
                <c:formatCode>General</c:formatCode>
                <c:ptCount val="31"/>
                <c:pt idx="0">
                  <c:v>73</c:v>
                </c:pt>
                <c:pt idx="1">
                  <c:v>67</c:v>
                </c:pt>
                <c:pt idx="2">
                  <c:v>65</c:v>
                </c:pt>
                <c:pt idx="3">
                  <c:v>74</c:v>
                </c:pt>
                <c:pt idx="4">
                  <c:v>54</c:v>
                </c:pt>
                <c:pt idx="5">
                  <c:v>54</c:v>
                </c:pt>
                <c:pt idx="6">
                  <c:v>56</c:v>
                </c:pt>
                <c:pt idx="7">
                  <c:v>74</c:v>
                </c:pt>
                <c:pt idx="8">
                  <c:v>75</c:v>
                </c:pt>
                <c:pt idx="9">
                  <c:v>83</c:v>
                </c:pt>
                <c:pt idx="10">
                  <c:v>76</c:v>
                </c:pt>
                <c:pt idx="11">
                  <c:v>74</c:v>
                </c:pt>
                <c:pt idx="12">
                  <c:v>54</c:v>
                </c:pt>
                <c:pt idx="13">
                  <c:v>63</c:v>
                </c:pt>
                <c:pt idx="14">
                  <c:v>77</c:v>
                </c:pt>
                <c:pt idx="15">
                  <c:v>60</c:v>
                </c:pt>
                <c:pt idx="16">
                  <c:v>49</c:v>
                </c:pt>
                <c:pt idx="17">
                  <c:v>55</c:v>
                </c:pt>
                <c:pt idx="18">
                  <c:v>76</c:v>
                </c:pt>
                <c:pt idx="19">
                  <c:v>64</c:v>
                </c:pt>
                <c:pt idx="20">
                  <c:v>66</c:v>
                </c:pt>
                <c:pt idx="21">
                  <c:v>53</c:v>
                </c:pt>
                <c:pt idx="22">
                  <c:v>53</c:v>
                </c:pt>
                <c:pt idx="23">
                  <c:v>68</c:v>
                </c:pt>
                <c:pt idx="24">
                  <c:v>69</c:v>
                </c:pt>
                <c:pt idx="25">
                  <c:v>68</c:v>
                </c:pt>
                <c:pt idx="26">
                  <c:v>79</c:v>
                </c:pt>
                <c:pt idx="27">
                  <c:v>86</c:v>
                </c:pt>
                <c:pt idx="28">
                  <c:v>60</c:v>
                </c:pt>
                <c:pt idx="29">
                  <c:v>56</c:v>
                </c:pt>
                <c:pt idx="30">
                  <c:v>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C5F-4D07-971C-A31FE4F352CC}"/>
            </c:ext>
          </c:extLst>
        </c:ser>
        <c:ser>
          <c:idx val="1"/>
          <c:order val="1"/>
          <c:tx>
            <c:strRef>
              <c:f>[12月濕度.xlsx]Sheet1!$C$1</c:f>
              <c:strCache>
                <c:ptCount val="1"/>
                <c:pt idx="0">
                  <c:v>2015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[12月濕度.xlsx]Sheet1!$A$2:$A$32</c:f>
              <c:numCache>
                <c:formatCode>General</c:formatCode>
                <c:ptCount val="3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</c:numCache>
            </c:numRef>
          </c:cat>
          <c:val>
            <c:numRef>
              <c:f>[12月濕度.xlsx]Sheet1!$C$2:$C$32</c:f>
              <c:numCache>
                <c:formatCode>General</c:formatCode>
                <c:ptCount val="31"/>
                <c:pt idx="0">
                  <c:v>73</c:v>
                </c:pt>
                <c:pt idx="1">
                  <c:v>77</c:v>
                </c:pt>
                <c:pt idx="2">
                  <c:v>61</c:v>
                </c:pt>
                <c:pt idx="3">
                  <c:v>60</c:v>
                </c:pt>
                <c:pt idx="4">
                  <c:v>69</c:v>
                </c:pt>
                <c:pt idx="5">
                  <c:v>83</c:v>
                </c:pt>
                <c:pt idx="6">
                  <c:v>68</c:v>
                </c:pt>
                <c:pt idx="7">
                  <c:v>73</c:v>
                </c:pt>
                <c:pt idx="8">
                  <c:v>74</c:v>
                </c:pt>
                <c:pt idx="9">
                  <c:v>79</c:v>
                </c:pt>
                <c:pt idx="10">
                  <c:v>70</c:v>
                </c:pt>
                <c:pt idx="11">
                  <c:v>81</c:v>
                </c:pt>
                <c:pt idx="12">
                  <c:v>80</c:v>
                </c:pt>
                <c:pt idx="13">
                  <c:v>82</c:v>
                </c:pt>
                <c:pt idx="14">
                  <c:v>73</c:v>
                </c:pt>
                <c:pt idx="15">
                  <c:v>60</c:v>
                </c:pt>
                <c:pt idx="16">
                  <c:v>51</c:v>
                </c:pt>
                <c:pt idx="17">
                  <c:v>57</c:v>
                </c:pt>
                <c:pt idx="18">
                  <c:v>71</c:v>
                </c:pt>
                <c:pt idx="19">
                  <c:v>64</c:v>
                </c:pt>
                <c:pt idx="20">
                  <c:v>78</c:v>
                </c:pt>
                <c:pt idx="21">
                  <c:v>71</c:v>
                </c:pt>
                <c:pt idx="22">
                  <c:v>75</c:v>
                </c:pt>
                <c:pt idx="23">
                  <c:v>87</c:v>
                </c:pt>
                <c:pt idx="24">
                  <c:v>95</c:v>
                </c:pt>
                <c:pt idx="25">
                  <c:v>94</c:v>
                </c:pt>
                <c:pt idx="26">
                  <c:v>99</c:v>
                </c:pt>
                <c:pt idx="27">
                  <c:v>84</c:v>
                </c:pt>
                <c:pt idx="28">
                  <c:v>78</c:v>
                </c:pt>
                <c:pt idx="29">
                  <c:v>91</c:v>
                </c:pt>
                <c:pt idx="30">
                  <c:v>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C5F-4D07-971C-A31FE4F352CC}"/>
            </c:ext>
          </c:extLst>
        </c:ser>
        <c:ser>
          <c:idx val="2"/>
          <c:order val="2"/>
          <c:tx>
            <c:strRef>
              <c:f>[12月濕度.xlsx]Sheet1!$D$1</c:f>
              <c:strCache>
                <c:ptCount val="1"/>
                <c:pt idx="0">
                  <c:v>2016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[12月濕度.xlsx]Sheet1!$A$2:$A$32</c:f>
              <c:numCache>
                <c:formatCode>General</c:formatCode>
                <c:ptCount val="3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</c:numCache>
            </c:numRef>
          </c:cat>
          <c:val>
            <c:numRef>
              <c:f>[12月濕度.xlsx]Sheet1!$D$2:$D$32</c:f>
              <c:numCache>
                <c:formatCode>General</c:formatCode>
                <c:ptCount val="31"/>
                <c:pt idx="0">
                  <c:v>76</c:v>
                </c:pt>
                <c:pt idx="1">
                  <c:v>74</c:v>
                </c:pt>
                <c:pt idx="2">
                  <c:v>78</c:v>
                </c:pt>
                <c:pt idx="3">
                  <c:v>81</c:v>
                </c:pt>
                <c:pt idx="4">
                  <c:v>74</c:v>
                </c:pt>
                <c:pt idx="5">
                  <c:v>62</c:v>
                </c:pt>
                <c:pt idx="6">
                  <c:v>68</c:v>
                </c:pt>
                <c:pt idx="7">
                  <c:v>74</c:v>
                </c:pt>
                <c:pt idx="8">
                  <c:v>70</c:v>
                </c:pt>
                <c:pt idx="9">
                  <c:v>72</c:v>
                </c:pt>
                <c:pt idx="10">
                  <c:v>74</c:v>
                </c:pt>
                <c:pt idx="11">
                  <c:v>75</c:v>
                </c:pt>
                <c:pt idx="12">
                  <c:v>77</c:v>
                </c:pt>
                <c:pt idx="13">
                  <c:v>66</c:v>
                </c:pt>
                <c:pt idx="14">
                  <c:v>64</c:v>
                </c:pt>
                <c:pt idx="15">
                  <c:v>55</c:v>
                </c:pt>
                <c:pt idx="16">
                  <c:v>57</c:v>
                </c:pt>
                <c:pt idx="17">
                  <c:v>59</c:v>
                </c:pt>
                <c:pt idx="18">
                  <c:v>69</c:v>
                </c:pt>
                <c:pt idx="19">
                  <c:v>71</c:v>
                </c:pt>
                <c:pt idx="20">
                  <c:v>74</c:v>
                </c:pt>
                <c:pt idx="21">
                  <c:v>80</c:v>
                </c:pt>
                <c:pt idx="22">
                  <c:v>60</c:v>
                </c:pt>
                <c:pt idx="23">
                  <c:v>61</c:v>
                </c:pt>
                <c:pt idx="24">
                  <c:v>62</c:v>
                </c:pt>
                <c:pt idx="25">
                  <c:v>74</c:v>
                </c:pt>
                <c:pt idx="26">
                  <c:v>71</c:v>
                </c:pt>
                <c:pt idx="27">
                  <c:v>73</c:v>
                </c:pt>
                <c:pt idx="28">
                  <c:v>65</c:v>
                </c:pt>
                <c:pt idx="29">
                  <c:v>65</c:v>
                </c:pt>
                <c:pt idx="30">
                  <c:v>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C5F-4D07-971C-A31FE4F352CC}"/>
            </c:ext>
          </c:extLst>
        </c:ser>
        <c:ser>
          <c:idx val="3"/>
          <c:order val="3"/>
          <c:tx>
            <c:strRef>
              <c:f>[12月濕度.xlsx]Sheet1!$E$1</c:f>
              <c:strCache>
                <c:ptCount val="1"/>
                <c:pt idx="0">
                  <c:v>2017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[12月濕度.xlsx]Sheet1!$A$2:$A$32</c:f>
              <c:numCache>
                <c:formatCode>General</c:formatCode>
                <c:ptCount val="3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</c:numCache>
            </c:numRef>
          </c:cat>
          <c:val>
            <c:numRef>
              <c:f>[12月濕度.xlsx]Sheet1!$E$2:$E$32</c:f>
              <c:numCache>
                <c:formatCode>General</c:formatCode>
                <c:ptCount val="31"/>
                <c:pt idx="0">
                  <c:v>75</c:v>
                </c:pt>
                <c:pt idx="1">
                  <c:v>81</c:v>
                </c:pt>
                <c:pt idx="2">
                  <c:v>77</c:v>
                </c:pt>
                <c:pt idx="3">
                  <c:v>65</c:v>
                </c:pt>
                <c:pt idx="4">
                  <c:v>61</c:v>
                </c:pt>
                <c:pt idx="5">
                  <c:v>73</c:v>
                </c:pt>
                <c:pt idx="6">
                  <c:v>92</c:v>
                </c:pt>
                <c:pt idx="7">
                  <c:v>65</c:v>
                </c:pt>
                <c:pt idx="8">
                  <c:v>78</c:v>
                </c:pt>
                <c:pt idx="9">
                  <c:v>79</c:v>
                </c:pt>
                <c:pt idx="10">
                  <c:v>59</c:v>
                </c:pt>
                <c:pt idx="11">
                  <c:v>81</c:v>
                </c:pt>
                <c:pt idx="12">
                  <c:v>78</c:v>
                </c:pt>
                <c:pt idx="13">
                  <c:v>75</c:v>
                </c:pt>
                <c:pt idx="14">
                  <c:v>70</c:v>
                </c:pt>
                <c:pt idx="15">
                  <c:v>75</c:v>
                </c:pt>
                <c:pt idx="16">
                  <c:v>75</c:v>
                </c:pt>
                <c:pt idx="17">
                  <c:v>81</c:v>
                </c:pt>
                <c:pt idx="18">
                  <c:v>79</c:v>
                </c:pt>
                <c:pt idx="19">
                  <c:v>59</c:v>
                </c:pt>
                <c:pt idx="20">
                  <c:v>53</c:v>
                </c:pt>
                <c:pt idx="21">
                  <c:v>58</c:v>
                </c:pt>
                <c:pt idx="22">
                  <c:v>65</c:v>
                </c:pt>
                <c:pt idx="23">
                  <c:v>73</c:v>
                </c:pt>
                <c:pt idx="24">
                  <c:v>55</c:v>
                </c:pt>
                <c:pt idx="25">
                  <c:v>62</c:v>
                </c:pt>
                <c:pt idx="26">
                  <c:v>61</c:v>
                </c:pt>
                <c:pt idx="27">
                  <c:v>65</c:v>
                </c:pt>
                <c:pt idx="28">
                  <c:v>83</c:v>
                </c:pt>
                <c:pt idx="29">
                  <c:v>79</c:v>
                </c:pt>
                <c:pt idx="30">
                  <c:v>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C5F-4D07-971C-A31FE4F352CC}"/>
            </c:ext>
          </c:extLst>
        </c:ser>
        <c:ser>
          <c:idx val="4"/>
          <c:order val="4"/>
          <c:tx>
            <c:strRef>
              <c:f>[12月濕度.xlsx]Sheet1!$F$1</c:f>
              <c:strCache>
                <c:ptCount val="1"/>
                <c:pt idx="0">
                  <c:v>2018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numRef>
              <c:f>[12月濕度.xlsx]Sheet1!$A$2:$A$32</c:f>
              <c:numCache>
                <c:formatCode>General</c:formatCode>
                <c:ptCount val="3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</c:numCache>
            </c:numRef>
          </c:cat>
          <c:val>
            <c:numRef>
              <c:f>[12月濕度.xlsx]Sheet1!$F$2:$F$32</c:f>
              <c:numCache>
                <c:formatCode>General</c:formatCode>
                <c:ptCount val="31"/>
                <c:pt idx="0">
                  <c:v>66</c:v>
                </c:pt>
                <c:pt idx="1">
                  <c:v>61</c:v>
                </c:pt>
                <c:pt idx="2">
                  <c:v>68</c:v>
                </c:pt>
                <c:pt idx="3">
                  <c:v>67</c:v>
                </c:pt>
                <c:pt idx="4">
                  <c:v>74</c:v>
                </c:pt>
                <c:pt idx="5">
                  <c:v>76</c:v>
                </c:pt>
                <c:pt idx="6">
                  <c:v>74</c:v>
                </c:pt>
                <c:pt idx="7">
                  <c:v>73</c:v>
                </c:pt>
                <c:pt idx="8">
                  <c:v>80</c:v>
                </c:pt>
                <c:pt idx="9">
                  <c:v>85</c:v>
                </c:pt>
                <c:pt idx="10">
                  <c:v>80</c:v>
                </c:pt>
                <c:pt idx="11">
                  <c:v>70</c:v>
                </c:pt>
                <c:pt idx="12">
                  <c:v>76</c:v>
                </c:pt>
                <c:pt idx="13">
                  <c:v>77</c:v>
                </c:pt>
                <c:pt idx="14">
                  <c:v>74</c:v>
                </c:pt>
                <c:pt idx="15">
                  <c:v>78</c:v>
                </c:pt>
                <c:pt idx="16">
                  <c:v>63</c:v>
                </c:pt>
                <c:pt idx="17">
                  <c:v>54</c:v>
                </c:pt>
                <c:pt idx="18">
                  <c:v>54</c:v>
                </c:pt>
                <c:pt idx="19">
                  <c:v>63</c:v>
                </c:pt>
                <c:pt idx="20">
                  <c:v>70</c:v>
                </c:pt>
                <c:pt idx="21">
                  <c:v>78</c:v>
                </c:pt>
                <c:pt idx="22">
                  <c:v>84</c:v>
                </c:pt>
                <c:pt idx="23">
                  <c:v>81</c:v>
                </c:pt>
                <c:pt idx="24">
                  <c:v>83</c:v>
                </c:pt>
                <c:pt idx="25">
                  <c:v>88</c:v>
                </c:pt>
                <c:pt idx="26">
                  <c:v>78</c:v>
                </c:pt>
                <c:pt idx="27">
                  <c:v>72</c:v>
                </c:pt>
                <c:pt idx="28">
                  <c:v>70</c:v>
                </c:pt>
                <c:pt idx="29">
                  <c:v>78</c:v>
                </c:pt>
                <c:pt idx="30">
                  <c:v>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C5F-4D07-971C-A31FE4F352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8113104"/>
        <c:axId val="358106832"/>
      </c:lineChart>
      <c:catAx>
        <c:axId val="3581131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zh-TW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/>
                  <a:t>Date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zh-TW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TW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358106832"/>
        <c:crosses val="autoZero"/>
        <c:auto val="1"/>
        <c:lblAlgn val="ctr"/>
        <c:lblOffset val="100"/>
        <c:noMultiLvlLbl val="0"/>
      </c:catAx>
      <c:valAx>
        <c:axId val="358106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zh-TW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/>
                  <a:t>Relative humidity(</a:t>
                </a:r>
                <a:r>
                  <a:rPr lang="en-US" altLang="en-US"/>
                  <a:t>％</a:t>
                </a:r>
                <a:r>
                  <a:rPr lang="en-US" altLang="zh-TW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zh-TW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TW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358113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TW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TW"/>
      </a:pPr>
      <a:endParaRPr lang="zh-TW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zh-TW"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altLang="zh-TW" sz="1800" b="0" i="0" baseline="0">
                <a:effectLst/>
              </a:rPr>
              <a:t>Tianmu's Temperature in December 2014~2018</a:t>
            </a:r>
            <a:endParaRPr lang="zh-TW" altLang="zh-TW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 lang="zh-TW" sz="14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lineChart>
        <c:grouping val="standard"/>
        <c:varyColors val="0"/>
        <c:ser>
          <c:idx val="1"/>
          <c:order val="1"/>
          <c:tx>
            <c:strRef>
              <c:f>[Book1]Sheet1!$P$1</c:f>
              <c:strCache>
                <c:ptCount val="1"/>
                <c:pt idx="0">
                  <c:v>Dec. 2014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[Book1]Sheet1!$P$2:$P$32</c:f>
              <c:numCache>
                <c:formatCode>General</c:formatCode>
                <c:ptCount val="31"/>
                <c:pt idx="0">
                  <c:v>17.7</c:v>
                </c:pt>
                <c:pt idx="1">
                  <c:v>16.2</c:v>
                </c:pt>
                <c:pt idx="2">
                  <c:v>21.1</c:v>
                </c:pt>
                <c:pt idx="3">
                  <c:v>14.6</c:v>
                </c:pt>
                <c:pt idx="4">
                  <c:v>14.4</c:v>
                </c:pt>
                <c:pt idx="5">
                  <c:v>16.3</c:v>
                </c:pt>
                <c:pt idx="6">
                  <c:v>20.5</c:v>
                </c:pt>
                <c:pt idx="7">
                  <c:v>17.899999999999999</c:v>
                </c:pt>
                <c:pt idx="8">
                  <c:v>19.100000000000001</c:v>
                </c:pt>
                <c:pt idx="9">
                  <c:v>21.4</c:v>
                </c:pt>
                <c:pt idx="10">
                  <c:v>17.899999999999999</c:v>
                </c:pt>
                <c:pt idx="11">
                  <c:v>14</c:v>
                </c:pt>
                <c:pt idx="12">
                  <c:v>14</c:v>
                </c:pt>
                <c:pt idx="13">
                  <c:v>16.899999999999999</c:v>
                </c:pt>
                <c:pt idx="14">
                  <c:v>18.5</c:v>
                </c:pt>
                <c:pt idx="15">
                  <c:v>14.1</c:v>
                </c:pt>
                <c:pt idx="16">
                  <c:v>11.3</c:v>
                </c:pt>
                <c:pt idx="17">
                  <c:v>15.5</c:v>
                </c:pt>
                <c:pt idx="18">
                  <c:v>17.100000000000001</c:v>
                </c:pt>
                <c:pt idx="19">
                  <c:v>15.8</c:v>
                </c:pt>
                <c:pt idx="20">
                  <c:v>15.2</c:v>
                </c:pt>
                <c:pt idx="21">
                  <c:v>13.3</c:v>
                </c:pt>
                <c:pt idx="22">
                  <c:v>18.2</c:v>
                </c:pt>
                <c:pt idx="23">
                  <c:v>18.399999999999999</c:v>
                </c:pt>
                <c:pt idx="24">
                  <c:v>16.899999999999999</c:v>
                </c:pt>
                <c:pt idx="25">
                  <c:v>16.600000000000001</c:v>
                </c:pt>
                <c:pt idx="26">
                  <c:v>16.8</c:v>
                </c:pt>
                <c:pt idx="27">
                  <c:v>14.8</c:v>
                </c:pt>
                <c:pt idx="28">
                  <c:v>13.4</c:v>
                </c:pt>
                <c:pt idx="29">
                  <c:v>16</c:v>
                </c:pt>
                <c:pt idx="30">
                  <c:v>16.600000000000001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E72-4754-951F-D8DA78ADB674}"/>
            </c:ext>
          </c:extLst>
        </c:ser>
        <c:ser>
          <c:idx val="2"/>
          <c:order val="2"/>
          <c:tx>
            <c:strRef>
              <c:f>[Book1]Sheet1!$Q$1</c:f>
              <c:strCache>
                <c:ptCount val="1"/>
                <c:pt idx="0">
                  <c:v>Dec. 2015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[Book1]Sheet1!$Q$2:$Q$32</c:f>
              <c:numCache>
                <c:formatCode>General</c:formatCode>
                <c:ptCount val="31"/>
                <c:pt idx="0">
                  <c:v>22.8</c:v>
                </c:pt>
                <c:pt idx="1">
                  <c:v>22.5</c:v>
                </c:pt>
                <c:pt idx="2">
                  <c:v>18.3</c:v>
                </c:pt>
                <c:pt idx="3">
                  <c:v>17.5</c:v>
                </c:pt>
                <c:pt idx="4">
                  <c:v>22.1</c:v>
                </c:pt>
                <c:pt idx="5">
                  <c:v>18.600000000000001</c:v>
                </c:pt>
                <c:pt idx="6">
                  <c:v>19.2</c:v>
                </c:pt>
                <c:pt idx="7">
                  <c:v>20.100000000000001</c:v>
                </c:pt>
                <c:pt idx="8">
                  <c:v>22.8</c:v>
                </c:pt>
                <c:pt idx="9">
                  <c:v>20.2</c:v>
                </c:pt>
                <c:pt idx="10">
                  <c:v>19.2</c:v>
                </c:pt>
                <c:pt idx="11">
                  <c:v>18.899999999999999</c:v>
                </c:pt>
                <c:pt idx="12">
                  <c:v>22.6</c:v>
                </c:pt>
                <c:pt idx="13">
                  <c:v>22.2</c:v>
                </c:pt>
                <c:pt idx="14">
                  <c:v>18</c:v>
                </c:pt>
                <c:pt idx="15">
                  <c:v>14.5</c:v>
                </c:pt>
                <c:pt idx="16">
                  <c:v>12.1</c:v>
                </c:pt>
                <c:pt idx="17">
                  <c:v>16.399999999999999</c:v>
                </c:pt>
                <c:pt idx="18">
                  <c:v>19.2</c:v>
                </c:pt>
                <c:pt idx="19">
                  <c:v>21.9</c:v>
                </c:pt>
                <c:pt idx="20">
                  <c:v>21.9</c:v>
                </c:pt>
                <c:pt idx="21">
                  <c:v>24.3</c:v>
                </c:pt>
                <c:pt idx="22">
                  <c:v>23.3</c:v>
                </c:pt>
                <c:pt idx="23">
                  <c:v>21.8</c:v>
                </c:pt>
                <c:pt idx="24">
                  <c:v>18.100000000000001</c:v>
                </c:pt>
                <c:pt idx="25">
                  <c:v>18</c:v>
                </c:pt>
                <c:pt idx="26">
                  <c:v>17.600000000000001</c:v>
                </c:pt>
                <c:pt idx="27">
                  <c:v>16.5</c:v>
                </c:pt>
                <c:pt idx="28">
                  <c:v>17.7</c:v>
                </c:pt>
                <c:pt idx="29">
                  <c:v>17.100000000000001</c:v>
                </c:pt>
                <c:pt idx="30">
                  <c:v>16.8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E72-4754-951F-D8DA78ADB674}"/>
            </c:ext>
          </c:extLst>
        </c:ser>
        <c:ser>
          <c:idx val="3"/>
          <c:order val="3"/>
          <c:tx>
            <c:strRef>
              <c:f>[Book1]Sheet1!$R$1</c:f>
              <c:strCache>
                <c:ptCount val="1"/>
                <c:pt idx="0">
                  <c:v>Dec. 2016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[Book1]Sheet1!$R$2:$R$32</c:f>
              <c:numCache>
                <c:formatCode>General</c:formatCode>
                <c:ptCount val="31"/>
                <c:pt idx="0">
                  <c:v>20.3</c:v>
                </c:pt>
                <c:pt idx="1">
                  <c:v>19.899999999999999</c:v>
                </c:pt>
                <c:pt idx="2">
                  <c:v>22.4</c:v>
                </c:pt>
                <c:pt idx="3">
                  <c:v>23.4</c:v>
                </c:pt>
                <c:pt idx="4">
                  <c:v>22.2</c:v>
                </c:pt>
                <c:pt idx="5">
                  <c:v>19.399999999999999</c:v>
                </c:pt>
                <c:pt idx="6">
                  <c:v>19.600000000000001</c:v>
                </c:pt>
                <c:pt idx="7">
                  <c:v>20.6</c:v>
                </c:pt>
                <c:pt idx="8">
                  <c:v>21.3</c:v>
                </c:pt>
                <c:pt idx="9">
                  <c:v>21.1</c:v>
                </c:pt>
                <c:pt idx="10">
                  <c:v>20.5</c:v>
                </c:pt>
                <c:pt idx="11">
                  <c:v>21.8</c:v>
                </c:pt>
                <c:pt idx="12">
                  <c:v>19.7</c:v>
                </c:pt>
                <c:pt idx="13">
                  <c:v>18</c:v>
                </c:pt>
                <c:pt idx="14">
                  <c:v>14.3</c:v>
                </c:pt>
                <c:pt idx="15">
                  <c:v>14.6</c:v>
                </c:pt>
                <c:pt idx="16">
                  <c:v>18.5</c:v>
                </c:pt>
                <c:pt idx="17">
                  <c:v>22.1</c:v>
                </c:pt>
                <c:pt idx="18">
                  <c:v>22.4</c:v>
                </c:pt>
                <c:pt idx="19">
                  <c:v>24.8</c:v>
                </c:pt>
                <c:pt idx="20">
                  <c:v>25.3</c:v>
                </c:pt>
                <c:pt idx="21">
                  <c:v>20.6</c:v>
                </c:pt>
                <c:pt idx="22">
                  <c:v>17.8</c:v>
                </c:pt>
                <c:pt idx="23">
                  <c:v>19</c:v>
                </c:pt>
                <c:pt idx="24">
                  <c:v>22.8</c:v>
                </c:pt>
                <c:pt idx="25">
                  <c:v>22.8</c:v>
                </c:pt>
                <c:pt idx="26">
                  <c:v>15.5</c:v>
                </c:pt>
                <c:pt idx="27">
                  <c:v>14.6</c:v>
                </c:pt>
                <c:pt idx="28">
                  <c:v>15.5</c:v>
                </c:pt>
                <c:pt idx="29">
                  <c:v>17.7</c:v>
                </c:pt>
                <c:pt idx="30">
                  <c:v>20.8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E72-4754-951F-D8DA78ADB674}"/>
            </c:ext>
          </c:extLst>
        </c:ser>
        <c:ser>
          <c:idx val="4"/>
          <c:order val="4"/>
          <c:tx>
            <c:strRef>
              <c:f>[Book1]Sheet1!$S$1</c:f>
              <c:strCache>
                <c:ptCount val="1"/>
                <c:pt idx="0">
                  <c:v>Dec. 2017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val>
            <c:numRef>
              <c:f>[Book1]Sheet1!$S$2:$S$32</c:f>
              <c:numCache>
                <c:formatCode>General</c:formatCode>
                <c:ptCount val="31"/>
                <c:pt idx="0">
                  <c:v>19.8</c:v>
                </c:pt>
                <c:pt idx="1">
                  <c:v>20.2</c:v>
                </c:pt>
                <c:pt idx="2">
                  <c:v>21.1</c:v>
                </c:pt>
                <c:pt idx="3">
                  <c:v>19.3</c:v>
                </c:pt>
                <c:pt idx="4">
                  <c:v>16.399999999999999</c:v>
                </c:pt>
                <c:pt idx="5">
                  <c:v>16.399999999999999</c:v>
                </c:pt>
                <c:pt idx="6">
                  <c:v>16.899999999999999</c:v>
                </c:pt>
                <c:pt idx="7">
                  <c:v>14.9</c:v>
                </c:pt>
                <c:pt idx="8">
                  <c:v>16.100000000000001</c:v>
                </c:pt>
                <c:pt idx="9">
                  <c:v>17.3</c:v>
                </c:pt>
                <c:pt idx="10">
                  <c:v>17.600000000000001</c:v>
                </c:pt>
                <c:pt idx="11">
                  <c:v>17.600000000000001</c:v>
                </c:pt>
                <c:pt idx="12">
                  <c:v>17.899999999999999</c:v>
                </c:pt>
                <c:pt idx="13">
                  <c:v>19.399999999999999</c:v>
                </c:pt>
                <c:pt idx="14">
                  <c:v>20.7</c:v>
                </c:pt>
                <c:pt idx="15">
                  <c:v>16.600000000000001</c:v>
                </c:pt>
                <c:pt idx="16">
                  <c:v>13.3</c:v>
                </c:pt>
                <c:pt idx="17">
                  <c:v>14.9</c:v>
                </c:pt>
                <c:pt idx="18">
                  <c:v>14.8</c:v>
                </c:pt>
                <c:pt idx="19">
                  <c:v>16.100000000000001</c:v>
                </c:pt>
                <c:pt idx="20">
                  <c:v>16.2</c:v>
                </c:pt>
                <c:pt idx="21">
                  <c:v>20</c:v>
                </c:pt>
                <c:pt idx="22">
                  <c:v>21.5</c:v>
                </c:pt>
                <c:pt idx="23">
                  <c:v>18.5</c:v>
                </c:pt>
                <c:pt idx="24">
                  <c:v>16.5</c:v>
                </c:pt>
                <c:pt idx="25">
                  <c:v>18.100000000000001</c:v>
                </c:pt>
                <c:pt idx="26">
                  <c:v>18.7</c:v>
                </c:pt>
                <c:pt idx="27">
                  <c:v>20.6</c:v>
                </c:pt>
                <c:pt idx="28">
                  <c:v>18.8</c:v>
                </c:pt>
                <c:pt idx="29">
                  <c:v>18.5</c:v>
                </c:pt>
                <c:pt idx="30">
                  <c:v>19.5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E72-4754-951F-D8DA78ADB674}"/>
            </c:ext>
          </c:extLst>
        </c:ser>
        <c:ser>
          <c:idx val="5"/>
          <c:order val="5"/>
          <c:tx>
            <c:strRef>
              <c:f>[Book1]Sheet1!$T$1</c:f>
              <c:strCache>
                <c:ptCount val="1"/>
                <c:pt idx="0">
                  <c:v>Dec. 2018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val>
            <c:numRef>
              <c:f>[Book1]Sheet1!$T$2:$T$32</c:f>
              <c:numCache>
                <c:formatCode>General</c:formatCode>
                <c:ptCount val="31"/>
                <c:pt idx="0">
                  <c:v>23.2</c:v>
                </c:pt>
                <c:pt idx="1">
                  <c:v>24.6</c:v>
                </c:pt>
                <c:pt idx="2">
                  <c:v>22.4</c:v>
                </c:pt>
                <c:pt idx="3">
                  <c:v>23.6</c:v>
                </c:pt>
                <c:pt idx="4">
                  <c:v>22.6</c:v>
                </c:pt>
                <c:pt idx="5">
                  <c:v>23.9</c:v>
                </c:pt>
                <c:pt idx="6">
                  <c:v>19.3</c:v>
                </c:pt>
                <c:pt idx="7">
                  <c:v>18.7</c:v>
                </c:pt>
                <c:pt idx="8">
                  <c:v>18.600000000000001</c:v>
                </c:pt>
                <c:pt idx="9">
                  <c:v>21</c:v>
                </c:pt>
                <c:pt idx="10">
                  <c:v>20.399999999999999</c:v>
                </c:pt>
                <c:pt idx="11">
                  <c:v>16.100000000000001</c:v>
                </c:pt>
                <c:pt idx="12">
                  <c:v>17.7</c:v>
                </c:pt>
                <c:pt idx="13">
                  <c:v>18.2</c:v>
                </c:pt>
                <c:pt idx="14">
                  <c:v>19.600000000000001</c:v>
                </c:pt>
                <c:pt idx="15">
                  <c:v>20.3</c:v>
                </c:pt>
                <c:pt idx="16">
                  <c:v>15.2</c:v>
                </c:pt>
                <c:pt idx="17">
                  <c:v>16.600000000000001</c:v>
                </c:pt>
                <c:pt idx="18">
                  <c:v>20</c:v>
                </c:pt>
                <c:pt idx="19">
                  <c:v>20.3</c:v>
                </c:pt>
                <c:pt idx="20">
                  <c:v>21.9</c:v>
                </c:pt>
                <c:pt idx="21">
                  <c:v>21.8</c:v>
                </c:pt>
                <c:pt idx="22">
                  <c:v>20.5</c:v>
                </c:pt>
                <c:pt idx="23">
                  <c:v>17.899999999999999</c:v>
                </c:pt>
                <c:pt idx="24">
                  <c:v>21.8</c:v>
                </c:pt>
                <c:pt idx="25">
                  <c:v>20.2</c:v>
                </c:pt>
                <c:pt idx="26">
                  <c:v>17.5</c:v>
                </c:pt>
                <c:pt idx="27">
                  <c:v>14.9</c:v>
                </c:pt>
                <c:pt idx="28">
                  <c:v>13.6</c:v>
                </c:pt>
                <c:pt idx="29">
                  <c:v>15.5</c:v>
                </c:pt>
                <c:pt idx="30">
                  <c:v>16.8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E72-4754-951F-D8DA78ADB6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82803856"/>
        <c:axId val="382803072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[Book1]Sheet1!$O$1</c15:sqref>
                        </c15:formulaRef>
                      </c:ext>
                    </c:extLst>
                    <c:strCache>
                      <c:ptCount val="1"/>
                      <c:pt idx="0">
                        <c:v>溫度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val>
                  <c:numRef>
                    <c:extLst>
                      <c:ext uri="{02D57815-91ED-43cb-92C2-25804820EDAC}">
                        <c15:formulaRef>
                          <c15:sqref>{1,2,3,4,5,6,7,8,9,10,11,12,13,14,15,16,17,18,19,20,21,22,23,24,25,26,27,28,29,30,31}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  <c:pt idx="20">
                        <c:v>21</c:v>
                      </c:pt>
                      <c:pt idx="21">
                        <c:v>22</c:v>
                      </c:pt>
                      <c:pt idx="22">
                        <c:v>23</c:v>
                      </c:pt>
                      <c:pt idx="23">
                        <c:v>24</c:v>
                      </c:pt>
                      <c:pt idx="24">
                        <c:v>25</c:v>
                      </c:pt>
                      <c:pt idx="25">
                        <c:v>26</c:v>
                      </c:pt>
                      <c:pt idx="26">
                        <c:v>27</c:v>
                      </c:pt>
                      <c:pt idx="27">
                        <c:v>28</c:v>
                      </c:pt>
                      <c:pt idx="28">
                        <c:v>29</c:v>
                      </c:pt>
                      <c:pt idx="29">
                        <c:v>30</c:v>
                      </c:pt>
                      <c:pt idx="30">
                        <c:v>31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5-FE72-4754-951F-D8DA78ADB674}"/>
                  </c:ext>
                </c:extLst>
              </c15:ser>
            </c15:filteredLineSeries>
          </c:ext>
        </c:extLst>
      </c:lineChart>
      <c:catAx>
        <c:axId val="3828038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zh-TW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/>
                  <a:t>Time(date)</a:t>
                </a:r>
                <a:endParaRPr lang="zh-TW" alt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zh-TW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TW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382803072"/>
        <c:crosses val="autoZero"/>
        <c:auto val="1"/>
        <c:lblAlgn val="ctr"/>
        <c:lblOffset val="100"/>
        <c:noMultiLvlLbl val="0"/>
      </c:catAx>
      <c:valAx>
        <c:axId val="382803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zh-TW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/>
                  <a:t>Temperature(Celsius)</a:t>
                </a:r>
                <a:endParaRPr lang="zh-TW" alt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zh-TW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TW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382803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TW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TW"/>
      </a:pPr>
      <a:endParaRPr lang="zh-TW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zh-TW"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altLang="zh-TW" sz="1800" b="0" i="0" baseline="0">
                <a:effectLst/>
              </a:rPr>
              <a:t>Tianmu's Rainfall in December 2014~2018</a:t>
            </a:r>
            <a:endParaRPr lang="zh-TW" altLang="zh-TW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 lang="zh-TW" sz="14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[Book1]Sheet1!$W$1</c:f>
              <c:strCache>
                <c:ptCount val="1"/>
                <c:pt idx="0">
                  <c:v>Dec. 2014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[Book1]Sheet1!$V$2:$V$32</c:f>
              <c:numCache>
                <c:formatCode>General</c:formatCode>
                <c:ptCount val="3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</c:numCache>
            </c:numRef>
          </c:cat>
          <c:val>
            <c:numRef>
              <c:f>[Book1]Sheet1!$W$2:$W$32</c:f>
              <c:numCache>
                <c:formatCode>General</c:formatCode>
                <c:ptCount val="31"/>
                <c:pt idx="0">
                  <c:v>9.5</c:v>
                </c:pt>
                <c:pt idx="1">
                  <c:v>1.5</c:v>
                </c:pt>
                <c:pt idx="2">
                  <c:v>1.5</c:v>
                </c:pt>
                <c:pt idx="3">
                  <c:v>14.5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4.5</c:v>
                </c:pt>
                <c:pt idx="8">
                  <c:v>1.5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1</c:v>
                </c:pt>
                <c:pt idx="19">
                  <c:v>0</c:v>
                </c:pt>
                <c:pt idx="20">
                  <c:v>1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3</c:v>
                </c:pt>
                <c:pt idx="25">
                  <c:v>0.5</c:v>
                </c:pt>
                <c:pt idx="26">
                  <c:v>6</c:v>
                </c:pt>
                <c:pt idx="27">
                  <c:v>1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1F-4C70-AADB-AE8C605F5676}"/>
            </c:ext>
          </c:extLst>
        </c:ser>
        <c:ser>
          <c:idx val="2"/>
          <c:order val="1"/>
          <c:tx>
            <c:strRef>
              <c:f>[Book1]Sheet1!$X$1</c:f>
              <c:strCache>
                <c:ptCount val="1"/>
                <c:pt idx="0">
                  <c:v>Dec. 2015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[Book1]Sheet1!$V$2:$V$32</c:f>
              <c:numCache>
                <c:formatCode>General</c:formatCode>
                <c:ptCount val="3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</c:numCache>
            </c:numRef>
          </c:cat>
          <c:val>
            <c:numRef>
              <c:f>[Book1]Sheet1!$X$2:$X$32</c:f>
              <c:numCache>
                <c:formatCode>General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5.5</c:v>
                </c:pt>
                <c:pt idx="6">
                  <c:v>0</c:v>
                </c:pt>
                <c:pt idx="7">
                  <c:v>0</c:v>
                </c:pt>
                <c:pt idx="8">
                  <c:v>9</c:v>
                </c:pt>
                <c:pt idx="9">
                  <c:v>17</c:v>
                </c:pt>
                <c:pt idx="10">
                  <c:v>0</c:v>
                </c:pt>
                <c:pt idx="11">
                  <c:v>2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3</c:v>
                </c:pt>
                <c:pt idx="25">
                  <c:v>0</c:v>
                </c:pt>
                <c:pt idx="26">
                  <c:v>10.5</c:v>
                </c:pt>
                <c:pt idx="27">
                  <c:v>0</c:v>
                </c:pt>
                <c:pt idx="28">
                  <c:v>0</c:v>
                </c:pt>
                <c:pt idx="29">
                  <c:v>1.5</c:v>
                </c:pt>
                <c:pt idx="3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71F-4C70-AADB-AE8C605F5676}"/>
            </c:ext>
          </c:extLst>
        </c:ser>
        <c:ser>
          <c:idx val="3"/>
          <c:order val="2"/>
          <c:tx>
            <c:strRef>
              <c:f>[Book1]Sheet1!$Y$1</c:f>
              <c:strCache>
                <c:ptCount val="1"/>
                <c:pt idx="0">
                  <c:v>Dec. 2016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[Book1]Sheet1!$V$2:$V$32</c:f>
              <c:numCache>
                <c:formatCode>General</c:formatCode>
                <c:ptCount val="3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</c:numCache>
            </c:numRef>
          </c:cat>
          <c:val>
            <c:numRef>
              <c:f>[Book1]Sheet1!$Y$2:$Y$32</c:f>
              <c:numCache>
                <c:formatCode>General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3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0.5</c:v>
                </c:pt>
                <c:pt idx="27">
                  <c:v>0.5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71F-4C70-AADB-AE8C605F5676}"/>
            </c:ext>
          </c:extLst>
        </c:ser>
        <c:ser>
          <c:idx val="4"/>
          <c:order val="3"/>
          <c:tx>
            <c:strRef>
              <c:f>[Book1]Sheet1!$Z$1</c:f>
              <c:strCache>
                <c:ptCount val="1"/>
                <c:pt idx="0">
                  <c:v>Dec. 2017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[Book1]Sheet1!$V$2:$V$32</c:f>
              <c:numCache>
                <c:formatCode>General</c:formatCode>
                <c:ptCount val="3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</c:numCache>
            </c:numRef>
          </c:cat>
          <c:val>
            <c:numRef>
              <c:f>[Book1]Sheet1!$Z$2:$Z$32</c:f>
              <c:numCache>
                <c:formatCode>General</c:formatCode>
                <c:ptCount val="31"/>
                <c:pt idx="0">
                  <c:v>0</c:v>
                </c:pt>
                <c:pt idx="1">
                  <c:v>0.5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12.5</c:v>
                </c:pt>
                <c:pt idx="7">
                  <c:v>2.5</c:v>
                </c:pt>
                <c:pt idx="8">
                  <c:v>2.5</c:v>
                </c:pt>
                <c:pt idx="9">
                  <c:v>0</c:v>
                </c:pt>
                <c:pt idx="10">
                  <c:v>0</c:v>
                </c:pt>
                <c:pt idx="11">
                  <c:v>2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2.5</c:v>
                </c:pt>
                <c:pt idx="16">
                  <c:v>1.5</c:v>
                </c:pt>
                <c:pt idx="17">
                  <c:v>0.5</c:v>
                </c:pt>
                <c:pt idx="18">
                  <c:v>1.5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1</c:v>
                </c:pt>
                <c:pt idx="29">
                  <c:v>0</c:v>
                </c:pt>
                <c:pt idx="3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71F-4C70-AADB-AE8C605F5676}"/>
            </c:ext>
          </c:extLst>
        </c:ser>
        <c:ser>
          <c:idx val="5"/>
          <c:order val="4"/>
          <c:tx>
            <c:strRef>
              <c:f>[Book1]Sheet1!$AA$1</c:f>
              <c:strCache>
                <c:ptCount val="1"/>
                <c:pt idx="0">
                  <c:v>Dec. 2018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[Book1]Sheet1!$V$2:$V$32</c:f>
              <c:numCache>
                <c:formatCode>General</c:formatCode>
                <c:ptCount val="3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</c:numCache>
            </c:numRef>
          </c:cat>
          <c:val>
            <c:numRef>
              <c:f>[Book1]Sheet1!$AA$2:$AA$32</c:f>
              <c:numCache>
                <c:formatCode>General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2.5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16</c:v>
                </c:pt>
                <c:pt idx="23">
                  <c:v>16</c:v>
                </c:pt>
                <c:pt idx="24">
                  <c:v>0</c:v>
                </c:pt>
                <c:pt idx="25">
                  <c:v>0</c:v>
                </c:pt>
                <c:pt idx="26">
                  <c:v>2</c:v>
                </c:pt>
                <c:pt idx="27">
                  <c:v>1.5</c:v>
                </c:pt>
                <c:pt idx="28">
                  <c:v>1</c:v>
                </c:pt>
                <c:pt idx="29">
                  <c:v>2</c:v>
                </c:pt>
                <c:pt idx="3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71F-4C70-AADB-AE8C605F56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41159048"/>
        <c:axId val="541161400"/>
      </c:barChart>
      <c:catAx>
        <c:axId val="5411590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zh-TW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/>
                  <a:t>Time(date)</a:t>
                </a:r>
                <a:endParaRPr lang="zh-TW" alt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zh-TW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TW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541161400"/>
        <c:crosses val="autoZero"/>
        <c:auto val="1"/>
        <c:lblAlgn val="ctr"/>
        <c:lblOffset val="100"/>
        <c:noMultiLvlLbl val="0"/>
      </c:catAx>
      <c:valAx>
        <c:axId val="541161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zh-TW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/>
                  <a:t>Rainfall(mm)</a:t>
                </a:r>
                <a:endParaRPr lang="zh-TW" alt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zh-TW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TW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541159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TW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TW"/>
      </a:pPr>
      <a:endParaRPr lang="zh-TW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TW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TW"/>
              <a:t>Tianmu's relative humidity of 2014~2018 DEC.</a:t>
            </a:r>
            <a:endParaRPr lang="zh-TW" altLang="en-US"/>
          </a:p>
        </c:rich>
      </c:tx>
      <c:layout>
        <c:manualLayout>
          <c:xMode val="edge"/>
          <c:yMode val="edge"/>
          <c:x val="0.121338912133891"/>
          <c:y val="1.76678445229681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TW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>
        <c:manualLayout>
          <c:layoutTarget val="inner"/>
          <c:xMode val="edge"/>
          <c:yMode val="edge"/>
          <c:x val="0.12043408558391901"/>
          <c:y val="0.15350877192982501"/>
          <c:w val="0.85490196078431402"/>
          <c:h val="0.556683375104428"/>
        </c:manualLayout>
      </c:layout>
      <c:lineChart>
        <c:grouping val="standard"/>
        <c:varyColors val="0"/>
        <c:ser>
          <c:idx val="0"/>
          <c:order val="0"/>
          <c:tx>
            <c:strRef>
              <c:f>[12月濕度.xlsx]Sheet1!$H$1</c:f>
              <c:strCache>
                <c:ptCount val="1"/>
                <c:pt idx="0">
                  <c:v>2014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[12月濕度.xlsx]Sheet1!$G$2:$G$32</c:f>
              <c:numCache>
                <c:formatCode>General</c:formatCode>
                <c:ptCount val="3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</c:numCache>
            </c:numRef>
          </c:cat>
          <c:val>
            <c:numRef>
              <c:f>[12月濕度.xlsx]Sheet1!$H$2:$H$32</c:f>
              <c:numCache>
                <c:formatCode>General</c:formatCode>
                <c:ptCount val="31"/>
                <c:pt idx="0">
                  <c:v>78</c:v>
                </c:pt>
                <c:pt idx="1">
                  <c:v>69</c:v>
                </c:pt>
                <c:pt idx="2">
                  <c:v>70</c:v>
                </c:pt>
                <c:pt idx="3">
                  <c:v>79</c:v>
                </c:pt>
                <c:pt idx="4">
                  <c:v>59</c:v>
                </c:pt>
                <c:pt idx="5">
                  <c:v>58</c:v>
                </c:pt>
                <c:pt idx="6">
                  <c:v>60</c:v>
                </c:pt>
                <c:pt idx="7">
                  <c:v>80</c:v>
                </c:pt>
                <c:pt idx="8">
                  <c:v>80</c:v>
                </c:pt>
                <c:pt idx="9">
                  <c:v>88</c:v>
                </c:pt>
                <c:pt idx="10">
                  <c:v>81</c:v>
                </c:pt>
                <c:pt idx="11">
                  <c:v>78</c:v>
                </c:pt>
                <c:pt idx="12">
                  <c:v>59</c:v>
                </c:pt>
                <c:pt idx="13">
                  <c:v>67</c:v>
                </c:pt>
                <c:pt idx="14">
                  <c:v>84</c:v>
                </c:pt>
                <c:pt idx="15">
                  <c:v>68</c:v>
                </c:pt>
                <c:pt idx="16">
                  <c:v>55</c:v>
                </c:pt>
                <c:pt idx="17">
                  <c:v>59</c:v>
                </c:pt>
                <c:pt idx="18">
                  <c:v>81</c:v>
                </c:pt>
                <c:pt idx="19">
                  <c:v>68</c:v>
                </c:pt>
                <c:pt idx="20">
                  <c:v>71</c:v>
                </c:pt>
                <c:pt idx="21">
                  <c:v>57</c:v>
                </c:pt>
                <c:pt idx="22">
                  <c:v>59</c:v>
                </c:pt>
                <c:pt idx="23">
                  <c:v>74</c:v>
                </c:pt>
                <c:pt idx="24">
                  <c:v>73</c:v>
                </c:pt>
                <c:pt idx="25">
                  <c:v>72</c:v>
                </c:pt>
                <c:pt idx="26">
                  <c:v>80</c:v>
                </c:pt>
                <c:pt idx="27">
                  <c:v>94</c:v>
                </c:pt>
                <c:pt idx="28">
                  <c:v>71</c:v>
                </c:pt>
                <c:pt idx="29">
                  <c:v>59</c:v>
                </c:pt>
                <c:pt idx="30">
                  <c:v>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AF8-4363-8D2E-5BFE9DA88919}"/>
            </c:ext>
          </c:extLst>
        </c:ser>
        <c:ser>
          <c:idx val="1"/>
          <c:order val="1"/>
          <c:tx>
            <c:strRef>
              <c:f>[12月濕度.xlsx]Sheet1!$I$1</c:f>
              <c:strCache>
                <c:ptCount val="1"/>
                <c:pt idx="0">
                  <c:v>2015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[12月濕度.xlsx]Sheet1!$G$2:$G$32</c:f>
              <c:numCache>
                <c:formatCode>General</c:formatCode>
                <c:ptCount val="3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</c:numCache>
            </c:numRef>
          </c:cat>
          <c:val>
            <c:numRef>
              <c:f>[12月濕度.xlsx]Sheet1!$I$2:$I$32</c:f>
              <c:numCache>
                <c:formatCode>General</c:formatCode>
                <c:ptCount val="31"/>
                <c:pt idx="0">
                  <c:v>78</c:v>
                </c:pt>
                <c:pt idx="1">
                  <c:v>81</c:v>
                </c:pt>
                <c:pt idx="2">
                  <c:v>65</c:v>
                </c:pt>
                <c:pt idx="3">
                  <c:v>62</c:v>
                </c:pt>
                <c:pt idx="4">
                  <c:v>73</c:v>
                </c:pt>
                <c:pt idx="5">
                  <c:v>91</c:v>
                </c:pt>
                <c:pt idx="6">
                  <c:v>71</c:v>
                </c:pt>
                <c:pt idx="7">
                  <c:v>77</c:v>
                </c:pt>
                <c:pt idx="8">
                  <c:v>78</c:v>
                </c:pt>
                <c:pt idx="9">
                  <c:v>90</c:v>
                </c:pt>
                <c:pt idx="10">
                  <c:v>75</c:v>
                </c:pt>
                <c:pt idx="11">
                  <c:v>86</c:v>
                </c:pt>
                <c:pt idx="12">
                  <c:v>80</c:v>
                </c:pt>
                <c:pt idx="13">
                  <c:v>84</c:v>
                </c:pt>
                <c:pt idx="14">
                  <c:v>78</c:v>
                </c:pt>
                <c:pt idx="15">
                  <c:v>60</c:v>
                </c:pt>
                <c:pt idx="16">
                  <c:v>55</c:v>
                </c:pt>
                <c:pt idx="17">
                  <c:v>59</c:v>
                </c:pt>
                <c:pt idx="18">
                  <c:v>74</c:v>
                </c:pt>
                <c:pt idx="19">
                  <c:v>68</c:v>
                </c:pt>
                <c:pt idx="20">
                  <c:v>84</c:v>
                </c:pt>
                <c:pt idx="21">
                  <c:v>79</c:v>
                </c:pt>
                <c:pt idx="22">
                  <c:v>84</c:v>
                </c:pt>
                <c:pt idx="23">
                  <c:v>97</c:v>
                </c:pt>
                <c:pt idx="24">
                  <c:v>88</c:v>
                </c:pt>
                <c:pt idx="25">
                  <c:v>80</c:v>
                </c:pt>
                <c:pt idx="26">
                  <c:v>95</c:v>
                </c:pt>
                <c:pt idx="27">
                  <c:v>73</c:v>
                </c:pt>
                <c:pt idx="28">
                  <c:v>65</c:v>
                </c:pt>
                <c:pt idx="29">
                  <c:v>82</c:v>
                </c:pt>
                <c:pt idx="30">
                  <c:v>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AF8-4363-8D2E-5BFE9DA88919}"/>
            </c:ext>
          </c:extLst>
        </c:ser>
        <c:ser>
          <c:idx val="2"/>
          <c:order val="2"/>
          <c:tx>
            <c:strRef>
              <c:f>[12月濕度.xlsx]Sheet1!$J$1</c:f>
              <c:strCache>
                <c:ptCount val="1"/>
                <c:pt idx="0">
                  <c:v>2016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[12月濕度.xlsx]Sheet1!$G$2:$G$32</c:f>
              <c:numCache>
                <c:formatCode>General</c:formatCode>
                <c:ptCount val="3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</c:numCache>
            </c:numRef>
          </c:cat>
          <c:val>
            <c:numRef>
              <c:f>[12月濕度.xlsx]Sheet1!$J$2:$J$32</c:f>
              <c:numCache>
                <c:formatCode>General</c:formatCode>
                <c:ptCount val="31"/>
                <c:pt idx="0">
                  <c:v>81</c:v>
                </c:pt>
                <c:pt idx="1">
                  <c:v>73</c:v>
                </c:pt>
                <c:pt idx="2">
                  <c:v>82</c:v>
                </c:pt>
                <c:pt idx="3">
                  <c:v>86</c:v>
                </c:pt>
                <c:pt idx="4">
                  <c:v>76</c:v>
                </c:pt>
                <c:pt idx="5">
                  <c:v>60</c:v>
                </c:pt>
                <c:pt idx="6">
                  <c:v>65</c:v>
                </c:pt>
                <c:pt idx="7">
                  <c:v>72</c:v>
                </c:pt>
                <c:pt idx="8">
                  <c:v>65</c:v>
                </c:pt>
                <c:pt idx="9">
                  <c:v>67</c:v>
                </c:pt>
                <c:pt idx="10">
                  <c:v>69</c:v>
                </c:pt>
                <c:pt idx="11">
                  <c:v>71</c:v>
                </c:pt>
                <c:pt idx="12">
                  <c:v>85</c:v>
                </c:pt>
                <c:pt idx="13">
                  <c:v>65</c:v>
                </c:pt>
                <c:pt idx="14">
                  <c:v>60</c:v>
                </c:pt>
                <c:pt idx="15">
                  <c:v>47</c:v>
                </c:pt>
                <c:pt idx="16">
                  <c:v>48</c:v>
                </c:pt>
                <c:pt idx="17">
                  <c:v>48</c:v>
                </c:pt>
                <c:pt idx="18">
                  <c:v>63</c:v>
                </c:pt>
                <c:pt idx="19">
                  <c:v>60</c:v>
                </c:pt>
                <c:pt idx="20">
                  <c:v>65</c:v>
                </c:pt>
                <c:pt idx="21">
                  <c:v>87</c:v>
                </c:pt>
                <c:pt idx="22">
                  <c:v>52</c:v>
                </c:pt>
                <c:pt idx="23">
                  <c:v>51</c:v>
                </c:pt>
                <c:pt idx="24">
                  <c:v>54</c:v>
                </c:pt>
                <c:pt idx="25">
                  <c:v>68</c:v>
                </c:pt>
                <c:pt idx="26">
                  <c:v>72</c:v>
                </c:pt>
                <c:pt idx="27">
                  <c:v>66</c:v>
                </c:pt>
                <c:pt idx="28">
                  <c:v>57</c:v>
                </c:pt>
                <c:pt idx="29">
                  <c:v>54</c:v>
                </c:pt>
                <c:pt idx="30">
                  <c:v>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AF8-4363-8D2E-5BFE9DA88919}"/>
            </c:ext>
          </c:extLst>
        </c:ser>
        <c:ser>
          <c:idx val="3"/>
          <c:order val="3"/>
          <c:tx>
            <c:strRef>
              <c:f>[12月濕度.xlsx]Sheet1!$K$1</c:f>
              <c:strCache>
                <c:ptCount val="1"/>
                <c:pt idx="0">
                  <c:v>2017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[12月濕度.xlsx]Sheet1!$G$2:$G$32</c:f>
              <c:numCache>
                <c:formatCode>General</c:formatCode>
                <c:ptCount val="3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</c:numCache>
            </c:numRef>
          </c:cat>
          <c:val>
            <c:numRef>
              <c:f>[12月濕度.xlsx]Sheet1!$K$2:$K$32</c:f>
              <c:numCache>
                <c:formatCode>General</c:formatCode>
                <c:ptCount val="31"/>
                <c:pt idx="0">
                  <c:v>74</c:v>
                </c:pt>
                <c:pt idx="1">
                  <c:v>77</c:v>
                </c:pt>
                <c:pt idx="2">
                  <c:v>74</c:v>
                </c:pt>
                <c:pt idx="3">
                  <c:v>66</c:v>
                </c:pt>
                <c:pt idx="4">
                  <c:v>62</c:v>
                </c:pt>
                <c:pt idx="5">
                  <c:v>69</c:v>
                </c:pt>
                <c:pt idx="6">
                  <c:v>90</c:v>
                </c:pt>
                <c:pt idx="7">
                  <c:v>64</c:v>
                </c:pt>
                <c:pt idx="8">
                  <c:v>72</c:v>
                </c:pt>
                <c:pt idx="9">
                  <c:v>77</c:v>
                </c:pt>
                <c:pt idx="10">
                  <c:v>59</c:v>
                </c:pt>
                <c:pt idx="11">
                  <c:v>75</c:v>
                </c:pt>
                <c:pt idx="12">
                  <c:v>77</c:v>
                </c:pt>
                <c:pt idx="13">
                  <c:v>72</c:v>
                </c:pt>
                <c:pt idx="14">
                  <c:v>71</c:v>
                </c:pt>
                <c:pt idx="15">
                  <c:v>79</c:v>
                </c:pt>
                <c:pt idx="16">
                  <c:v>75</c:v>
                </c:pt>
                <c:pt idx="17">
                  <c:v>79</c:v>
                </c:pt>
                <c:pt idx="18">
                  <c:v>76</c:v>
                </c:pt>
                <c:pt idx="19">
                  <c:v>58</c:v>
                </c:pt>
                <c:pt idx="20">
                  <c:v>53</c:v>
                </c:pt>
                <c:pt idx="21">
                  <c:v>57</c:v>
                </c:pt>
                <c:pt idx="22">
                  <c:v>63</c:v>
                </c:pt>
                <c:pt idx="23">
                  <c:v>73</c:v>
                </c:pt>
                <c:pt idx="24">
                  <c:v>56</c:v>
                </c:pt>
                <c:pt idx="25">
                  <c:v>63</c:v>
                </c:pt>
                <c:pt idx="26">
                  <c:v>65</c:v>
                </c:pt>
                <c:pt idx="27">
                  <c:v>71</c:v>
                </c:pt>
                <c:pt idx="28">
                  <c:v>82</c:v>
                </c:pt>
                <c:pt idx="29">
                  <c:v>76</c:v>
                </c:pt>
                <c:pt idx="30">
                  <c:v>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AF8-4363-8D2E-5BFE9DA88919}"/>
            </c:ext>
          </c:extLst>
        </c:ser>
        <c:ser>
          <c:idx val="4"/>
          <c:order val="4"/>
          <c:tx>
            <c:strRef>
              <c:f>[12月濕度.xlsx]Sheet1!$L$1</c:f>
              <c:strCache>
                <c:ptCount val="1"/>
                <c:pt idx="0">
                  <c:v>2018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numRef>
              <c:f>[12月濕度.xlsx]Sheet1!$G$2:$G$32</c:f>
              <c:numCache>
                <c:formatCode>General</c:formatCode>
                <c:ptCount val="3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</c:numCache>
            </c:numRef>
          </c:cat>
          <c:val>
            <c:numRef>
              <c:f>[12月濕度.xlsx]Sheet1!$L$2:$L$32</c:f>
              <c:numCache>
                <c:formatCode>General</c:formatCode>
                <c:ptCount val="31"/>
                <c:pt idx="0">
                  <c:v>63</c:v>
                </c:pt>
                <c:pt idx="1">
                  <c:v>60</c:v>
                </c:pt>
                <c:pt idx="2">
                  <c:v>72</c:v>
                </c:pt>
                <c:pt idx="3">
                  <c:v>70</c:v>
                </c:pt>
                <c:pt idx="4">
                  <c:v>73</c:v>
                </c:pt>
                <c:pt idx="5">
                  <c:v>73</c:v>
                </c:pt>
                <c:pt idx="6">
                  <c:v>73</c:v>
                </c:pt>
                <c:pt idx="7">
                  <c:v>73</c:v>
                </c:pt>
                <c:pt idx="8">
                  <c:v>76</c:v>
                </c:pt>
                <c:pt idx="9">
                  <c:v>82</c:v>
                </c:pt>
                <c:pt idx="10">
                  <c:v>79</c:v>
                </c:pt>
                <c:pt idx="11">
                  <c:v>72</c:v>
                </c:pt>
                <c:pt idx="12">
                  <c:v>73</c:v>
                </c:pt>
                <c:pt idx="13">
                  <c:v>75</c:v>
                </c:pt>
                <c:pt idx="14">
                  <c:v>74</c:v>
                </c:pt>
                <c:pt idx="15">
                  <c:v>75</c:v>
                </c:pt>
                <c:pt idx="16">
                  <c:v>63</c:v>
                </c:pt>
                <c:pt idx="17">
                  <c:v>57</c:v>
                </c:pt>
                <c:pt idx="18">
                  <c:v>55</c:v>
                </c:pt>
                <c:pt idx="19">
                  <c:v>64</c:v>
                </c:pt>
                <c:pt idx="20">
                  <c:v>70</c:v>
                </c:pt>
                <c:pt idx="21">
                  <c:v>82</c:v>
                </c:pt>
                <c:pt idx="22">
                  <c:v>94</c:v>
                </c:pt>
                <c:pt idx="23">
                  <c:v>96</c:v>
                </c:pt>
                <c:pt idx="24">
                  <c:v>88</c:v>
                </c:pt>
                <c:pt idx="25">
                  <c:v>89</c:v>
                </c:pt>
                <c:pt idx="26">
                  <c:v>95</c:v>
                </c:pt>
                <c:pt idx="27">
                  <c:v>95</c:v>
                </c:pt>
                <c:pt idx="28">
                  <c:v>87</c:v>
                </c:pt>
                <c:pt idx="29">
                  <c:v>92</c:v>
                </c:pt>
                <c:pt idx="30">
                  <c:v>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AF8-4363-8D2E-5BFE9DA889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8113104"/>
        <c:axId val="358106832"/>
      </c:lineChart>
      <c:catAx>
        <c:axId val="3581131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zh-TW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/>
                  <a:t>Date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zh-TW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TW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358106832"/>
        <c:crosses val="autoZero"/>
        <c:auto val="1"/>
        <c:lblAlgn val="ctr"/>
        <c:lblOffset val="100"/>
        <c:noMultiLvlLbl val="0"/>
      </c:catAx>
      <c:valAx>
        <c:axId val="358106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zh-TW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/>
                  <a:t>Relative humidity(</a:t>
                </a:r>
                <a:r>
                  <a:rPr lang="en-US" altLang="en-US"/>
                  <a:t>％</a:t>
                </a:r>
                <a:r>
                  <a:rPr lang="en-US" altLang="zh-TW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zh-TW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TW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358113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TW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TW"/>
      </a:pPr>
      <a:endParaRPr lang="zh-TW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zh-TW"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altLang="zh-TW" sz="1800" b="0" i="0" baseline="0">
                <a:effectLst/>
              </a:rPr>
              <a:t>Shipai's Rainfall in December 2014~2018</a:t>
            </a:r>
            <a:endParaRPr lang="zh-TW" altLang="zh-TW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 lang="zh-TW" sz="14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[Book2]Sheet1!$W$1</c:f>
              <c:strCache>
                <c:ptCount val="1"/>
                <c:pt idx="0">
                  <c:v>Dec. 2014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[Book2]Sheet1!$V$2:$V$32</c:f>
              <c:numCache>
                <c:formatCode>General</c:formatCode>
                <c:ptCount val="3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</c:numCache>
            </c:numRef>
          </c:cat>
          <c:val>
            <c:numRef>
              <c:f>[Book2]Sheet1!$W$2:$W$32</c:f>
              <c:numCache>
                <c:formatCode>General</c:formatCode>
                <c:ptCount val="31"/>
                <c:pt idx="0">
                  <c:v>8</c:v>
                </c:pt>
                <c:pt idx="1">
                  <c:v>2</c:v>
                </c:pt>
                <c:pt idx="2">
                  <c:v>1</c:v>
                </c:pt>
                <c:pt idx="3">
                  <c:v>17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3.5</c:v>
                </c:pt>
                <c:pt idx="8">
                  <c:v>0</c:v>
                </c:pt>
                <c:pt idx="9">
                  <c:v>0.5</c:v>
                </c:pt>
                <c:pt idx="10">
                  <c:v>0</c:v>
                </c:pt>
                <c:pt idx="11">
                  <c:v>2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1</c:v>
                </c:pt>
                <c:pt idx="19">
                  <c:v>0</c:v>
                </c:pt>
                <c:pt idx="20">
                  <c:v>0.5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4</c:v>
                </c:pt>
                <c:pt idx="25">
                  <c:v>0</c:v>
                </c:pt>
                <c:pt idx="26">
                  <c:v>6.5</c:v>
                </c:pt>
                <c:pt idx="27">
                  <c:v>1.5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34-4A97-B23B-73E8812B69C5}"/>
            </c:ext>
          </c:extLst>
        </c:ser>
        <c:ser>
          <c:idx val="2"/>
          <c:order val="1"/>
          <c:tx>
            <c:strRef>
              <c:f>[Book2]Sheet1!$X$1</c:f>
              <c:strCache>
                <c:ptCount val="1"/>
                <c:pt idx="0">
                  <c:v>Dec. 2015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[Book2]Sheet1!$V$2:$V$32</c:f>
              <c:numCache>
                <c:formatCode>General</c:formatCode>
                <c:ptCount val="3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</c:numCache>
            </c:numRef>
          </c:cat>
          <c:val>
            <c:numRef>
              <c:f>[Book2]Sheet1!$X$2:$X$32</c:f>
              <c:numCache>
                <c:formatCode>General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6</c:v>
                </c:pt>
                <c:pt idx="6">
                  <c:v>0</c:v>
                </c:pt>
                <c:pt idx="7">
                  <c:v>0</c:v>
                </c:pt>
                <c:pt idx="8">
                  <c:v>8</c:v>
                </c:pt>
                <c:pt idx="9">
                  <c:v>15.5</c:v>
                </c:pt>
                <c:pt idx="10">
                  <c:v>0</c:v>
                </c:pt>
                <c:pt idx="11">
                  <c:v>2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6</c:v>
                </c:pt>
                <c:pt idx="25">
                  <c:v>0</c:v>
                </c:pt>
                <c:pt idx="26">
                  <c:v>12</c:v>
                </c:pt>
                <c:pt idx="27">
                  <c:v>1</c:v>
                </c:pt>
                <c:pt idx="28">
                  <c:v>0</c:v>
                </c:pt>
                <c:pt idx="29">
                  <c:v>1</c:v>
                </c:pt>
                <c:pt idx="3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34-4A97-B23B-73E8812B69C5}"/>
            </c:ext>
          </c:extLst>
        </c:ser>
        <c:ser>
          <c:idx val="3"/>
          <c:order val="2"/>
          <c:tx>
            <c:strRef>
              <c:f>[Book2]Sheet1!$Y$1</c:f>
              <c:strCache>
                <c:ptCount val="1"/>
                <c:pt idx="0">
                  <c:v>Dec. 2016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[Book2]Sheet1!$V$2:$V$32</c:f>
              <c:numCache>
                <c:formatCode>General</c:formatCode>
                <c:ptCount val="3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</c:numCache>
            </c:numRef>
          </c:cat>
          <c:val>
            <c:numRef>
              <c:f>[Book2]Sheet1!$Y$2:$Y$32</c:f>
              <c:numCache>
                <c:formatCode>General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1.5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0.5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E34-4A97-B23B-73E8812B69C5}"/>
            </c:ext>
          </c:extLst>
        </c:ser>
        <c:ser>
          <c:idx val="4"/>
          <c:order val="3"/>
          <c:tx>
            <c:strRef>
              <c:f>[Book2]Sheet1!$Z$1</c:f>
              <c:strCache>
                <c:ptCount val="1"/>
                <c:pt idx="0">
                  <c:v>Dec. 2017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[Book2]Sheet1!$V$2:$V$32</c:f>
              <c:numCache>
                <c:formatCode>General</c:formatCode>
                <c:ptCount val="3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</c:numCache>
            </c:numRef>
          </c:cat>
          <c:val>
            <c:numRef>
              <c:f>[Book2]Sheet1!$Z$2:$Z$32</c:f>
              <c:numCache>
                <c:formatCode>General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15</c:v>
                </c:pt>
                <c:pt idx="7">
                  <c:v>4</c:v>
                </c:pt>
                <c:pt idx="8">
                  <c:v>2</c:v>
                </c:pt>
                <c:pt idx="9">
                  <c:v>0</c:v>
                </c:pt>
                <c:pt idx="10">
                  <c:v>0</c:v>
                </c:pt>
                <c:pt idx="11">
                  <c:v>2.5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0.5</c:v>
                </c:pt>
                <c:pt idx="16">
                  <c:v>0</c:v>
                </c:pt>
                <c:pt idx="17">
                  <c:v>0.5</c:v>
                </c:pt>
                <c:pt idx="18">
                  <c:v>0.5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0.5</c:v>
                </c:pt>
                <c:pt idx="28">
                  <c:v>0</c:v>
                </c:pt>
                <c:pt idx="29">
                  <c:v>0</c:v>
                </c:pt>
                <c:pt idx="30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E34-4A97-B23B-73E8812B69C5}"/>
            </c:ext>
          </c:extLst>
        </c:ser>
        <c:ser>
          <c:idx val="5"/>
          <c:order val="4"/>
          <c:tx>
            <c:strRef>
              <c:f>[Book2]Sheet1!$AA$1</c:f>
              <c:strCache>
                <c:ptCount val="1"/>
                <c:pt idx="0">
                  <c:v>Dec. 2018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[Book2]Sheet1!$V$2:$V$32</c:f>
              <c:numCache>
                <c:formatCode>General</c:formatCode>
                <c:ptCount val="3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</c:numCache>
            </c:numRef>
          </c:cat>
          <c:val>
            <c:numRef>
              <c:f>[Book2]Sheet1!$AA$2:$AA$32</c:f>
              <c:numCache>
                <c:formatCode>General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3</c:v>
                </c:pt>
                <c:pt idx="7">
                  <c:v>0</c:v>
                </c:pt>
                <c:pt idx="8">
                  <c:v>0.5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17</c:v>
                </c:pt>
                <c:pt idx="23">
                  <c:v>17.5</c:v>
                </c:pt>
                <c:pt idx="24">
                  <c:v>0</c:v>
                </c:pt>
                <c:pt idx="25">
                  <c:v>0</c:v>
                </c:pt>
                <c:pt idx="26">
                  <c:v>3.5</c:v>
                </c:pt>
                <c:pt idx="27">
                  <c:v>0</c:v>
                </c:pt>
                <c:pt idx="28">
                  <c:v>1</c:v>
                </c:pt>
                <c:pt idx="29">
                  <c:v>0</c:v>
                </c:pt>
                <c:pt idx="3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E34-4A97-B23B-73E8812B69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41159048"/>
        <c:axId val="541161400"/>
      </c:barChart>
      <c:catAx>
        <c:axId val="5411590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zh-TW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/>
                  <a:t>Time(date)</a:t>
                </a:r>
                <a:endParaRPr lang="zh-TW" alt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zh-TW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TW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541161400"/>
        <c:crosses val="autoZero"/>
        <c:auto val="1"/>
        <c:lblAlgn val="ctr"/>
        <c:lblOffset val="100"/>
        <c:noMultiLvlLbl val="0"/>
      </c:catAx>
      <c:valAx>
        <c:axId val="541161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zh-TW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/>
                  <a:t>Rainfall(mm)</a:t>
                </a:r>
                <a:endParaRPr lang="zh-TW" alt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zh-TW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TW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541159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TW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TW"/>
      </a:pPr>
      <a:endParaRPr lang="zh-TW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zh-TW"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altLang="zh-TW" sz="1800" b="0" i="0" baseline="0">
                <a:effectLst/>
              </a:rPr>
              <a:t>Shipai's Temperature in December 2014~2018</a:t>
            </a:r>
            <a:endParaRPr lang="zh-TW" altLang="zh-TW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 lang="zh-TW" sz="14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lineChart>
        <c:grouping val="standard"/>
        <c:varyColors val="0"/>
        <c:ser>
          <c:idx val="1"/>
          <c:order val="1"/>
          <c:tx>
            <c:strRef>
              <c:f>[Book2]Sheet1!$P$1</c:f>
              <c:strCache>
                <c:ptCount val="1"/>
                <c:pt idx="0">
                  <c:v>Dec. 2014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[Book2]Sheet1!$P$2:$P$32</c:f>
              <c:numCache>
                <c:formatCode>General</c:formatCode>
                <c:ptCount val="31"/>
                <c:pt idx="0">
                  <c:v>18.3</c:v>
                </c:pt>
                <c:pt idx="1">
                  <c:v>16.8</c:v>
                </c:pt>
                <c:pt idx="2">
                  <c:v>22</c:v>
                </c:pt>
                <c:pt idx="3">
                  <c:v>15.1</c:v>
                </c:pt>
                <c:pt idx="4">
                  <c:v>15.3</c:v>
                </c:pt>
                <c:pt idx="5">
                  <c:v>17.2</c:v>
                </c:pt>
                <c:pt idx="6">
                  <c:v>21.3</c:v>
                </c:pt>
                <c:pt idx="7">
                  <c:v>18.5</c:v>
                </c:pt>
                <c:pt idx="8">
                  <c:v>19.899999999999999</c:v>
                </c:pt>
                <c:pt idx="9">
                  <c:v>21.9</c:v>
                </c:pt>
                <c:pt idx="10">
                  <c:v>18.7</c:v>
                </c:pt>
                <c:pt idx="11">
                  <c:v>14.5</c:v>
                </c:pt>
                <c:pt idx="12">
                  <c:v>14.8</c:v>
                </c:pt>
                <c:pt idx="13">
                  <c:v>17.600000000000001</c:v>
                </c:pt>
                <c:pt idx="14">
                  <c:v>19</c:v>
                </c:pt>
                <c:pt idx="15">
                  <c:v>15.1</c:v>
                </c:pt>
                <c:pt idx="16">
                  <c:v>12.4</c:v>
                </c:pt>
                <c:pt idx="17">
                  <c:v>16.3</c:v>
                </c:pt>
                <c:pt idx="18">
                  <c:v>17.5</c:v>
                </c:pt>
                <c:pt idx="19">
                  <c:v>16.7</c:v>
                </c:pt>
                <c:pt idx="20">
                  <c:v>15.8</c:v>
                </c:pt>
                <c:pt idx="21">
                  <c:v>14.2</c:v>
                </c:pt>
                <c:pt idx="22">
                  <c:v>18.8</c:v>
                </c:pt>
                <c:pt idx="23">
                  <c:v>19.399999999999999</c:v>
                </c:pt>
                <c:pt idx="24">
                  <c:v>17.600000000000001</c:v>
                </c:pt>
                <c:pt idx="25">
                  <c:v>17.399999999999999</c:v>
                </c:pt>
                <c:pt idx="26">
                  <c:v>17.3</c:v>
                </c:pt>
                <c:pt idx="27">
                  <c:v>15.4</c:v>
                </c:pt>
                <c:pt idx="28">
                  <c:v>14.9</c:v>
                </c:pt>
                <c:pt idx="29">
                  <c:v>16.899999999999999</c:v>
                </c:pt>
                <c:pt idx="30">
                  <c:v>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E11-4ED4-8635-5F2DB7241E7E}"/>
            </c:ext>
          </c:extLst>
        </c:ser>
        <c:ser>
          <c:idx val="2"/>
          <c:order val="2"/>
          <c:tx>
            <c:strRef>
              <c:f>[Book2]Sheet1!$Q$1</c:f>
              <c:strCache>
                <c:ptCount val="1"/>
                <c:pt idx="0">
                  <c:v>Dec. 2015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[Book2]Sheet1!$Q$2:$Q$32</c:f>
              <c:numCache>
                <c:formatCode>General</c:formatCode>
                <c:ptCount val="31"/>
                <c:pt idx="0">
                  <c:v>22.9</c:v>
                </c:pt>
                <c:pt idx="1">
                  <c:v>22.6</c:v>
                </c:pt>
                <c:pt idx="2">
                  <c:v>18.8</c:v>
                </c:pt>
                <c:pt idx="3">
                  <c:v>17.899999999999999</c:v>
                </c:pt>
                <c:pt idx="4">
                  <c:v>22.6</c:v>
                </c:pt>
                <c:pt idx="5">
                  <c:v>18.600000000000001</c:v>
                </c:pt>
                <c:pt idx="6">
                  <c:v>19.5</c:v>
                </c:pt>
                <c:pt idx="7">
                  <c:v>20.399999999999999</c:v>
                </c:pt>
                <c:pt idx="8">
                  <c:v>22.6</c:v>
                </c:pt>
                <c:pt idx="9">
                  <c:v>20.5</c:v>
                </c:pt>
                <c:pt idx="10">
                  <c:v>19.399999999999999</c:v>
                </c:pt>
                <c:pt idx="11">
                  <c:v>19</c:v>
                </c:pt>
                <c:pt idx="12">
                  <c:v>22.8</c:v>
                </c:pt>
                <c:pt idx="13">
                  <c:v>22.3</c:v>
                </c:pt>
                <c:pt idx="14">
                  <c:v>18.399999999999999</c:v>
                </c:pt>
                <c:pt idx="15">
                  <c:v>14.9</c:v>
                </c:pt>
                <c:pt idx="16">
                  <c:v>12.6</c:v>
                </c:pt>
                <c:pt idx="17">
                  <c:v>16.5</c:v>
                </c:pt>
                <c:pt idx="18">
                  <c:v>19.5</c:v>
                </c:pt>
                <c:pt idx="19">
                  <c:v>22</c:v>
                </c:pt>
                <c:pt idx="20">
                  <c:v>21.9</c:v>
                </c:pt>
                <c:pt idx="21">
                  <c:v>24.5</c:v>
                </c:pt>
                <c:pt idx="22">
                  <c:v>23.2</c:v>
                </c:pt>
                <c:pt idx="23">
                  <c:v>21.7</c:v>
                </c:pt>
                <c:pt idx="24">
                  <c:v>17.899999999999999</c:v>
                </c:pt>
                <c:pt idx="25">
                  <c:v>18.100000000000001</c:v>
                </c:pt>
                <c:pt idx="26">
                  <c:v>17.399999999999999</c:v>
                </c:pt>
                <c:pt idx="27">
                  <c:v>16.5</c:v>
                </c:pt>
                <c:pt idx="28">
                  <c:v>17.899999999999999</c:v>
                </c:pt>
                <c:pt idx="29">
                  <c:v>17</c:v>
                </c:pt>
                <c:pt idx="30">
                  <c:v>16.899999999999999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E11-4ED4-8635-5F2DB7241E7E}"/>
            </c:ext>
          </c:extLst>
        </c:ser>
        <c:ser>
          <c:idx val="3"/>
          <c:order val="3"/>
          <c:tx>
            <c:strRef>
              <c:f>[Book2]Sheet1!$R$1</c:f>
              <c:strCache>
                <c:ptCount val="1"/>
                <c:pt idx="0">
                  <c:v>Dec. 2016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[Book2]Sheet1!$R$2:$R$32</c:f>
              <c:numCache>
                <c:formatCode>General</c:formatCode>
                <c:ptCount val="31"/>
                <c:pt idx="0">
                  <c:v>21</c:v>
                </c:pt>
                <c:pt idx="1">
                  <c:v>20.8</c:v>
                </c:pt>
                <c:pt idx="2">
                  <c:v>23.4</c:v>
                </c:pt>
                <c:pt idx="3">
                  <c:v>23.7</c:v>
                </c:pt>
                <c:pt idx="4">
                  <c:v>23.2</c:v>
                </c:pt>
                <c:pt idx="5">
                  <c:v>20.2</c:v>
                </c:pt>
                <c:pt idx="6">
                  <c:v>20.5</c:v>
                </c:pt>
                <c:pt idx="7">
                  <c:v>21.4</c:v>
                </c:pt>
                <c:pt idx="8">
                  <c:v>21.9</c:v>
                </c:pt>
                <c:pt idx="9">
                  <c:v>22.1</c:v>
                </c:pt>
                <c:pt idx="10">
                  <c:v>21.2</c:v>
                </c:pt>
                <c:pt idx="11">
                  <c:v>21.9</c:v>
                </c:pt>
                <c:pt idx="12">
                  <c:v>20.5</c:v>
                </c:pt>
                <c:pt idx="13">
                  <c:v>18.899999999999999</c:v>
                </c:pt>
                <c:pt idx="14">
                  <c:v>15.3</c:v>
                </c:pt>
                <c:pt idx="15">
                  <c:v>15.4</c:v>
                </c:pt>
                <c:pt idx="16">
                  <c:v>19.399999999999999</c:v>
                </c:pt>
                <c:pt idx="17">
                  <c:v>21.9</c:v>
                </c:pt>
                <c:pt idx="18">
                  <c:v>22.9</c:v>
                </c:pt>
                <c:pt idx="19">
                  <c:v>25.4</c:v>
                </c:pt>
                <c:pt idx="20">
                  <c:v>25.7</c:v>
                </c:pt>
                <c:pt idx="21">
                  <c:v>21.3</c:v>
                </c:pt>
                <c:pt idx="22">
                  <c:v>18.7</c:v>
                </c:pt>
                <c:pt idx="23">
                  <c:v>19.8</c:v>
                </c:pt>
                <c:pt idx="24">
                  <c:v>23.7</c:v>
                </c:pt>
                <c:pt idx="25">
                  <c:v>23</c:v>
                </c:pt>
                <c:pt idx="26">
                  <c:v>16.7</c:v>
                </c:pt>
                <c:pt idx="27">
                  <c:v>15.4</c:v>
                </c:pt>
                <c:pt idx="28">
                  <c:v>16.2</c:v>
                </c:pt>
                <c:pt idx="29">
                  <c:v>18.5</c:v>
                </c:pt>
                <c:pt idx="30">
                  <c:v>21.7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E11-4ED4-8635-5F2DB7241E7E}"/>
            </c:ext>
          </c:extLst>
        </c:ser>
        <c:ser>
          <c:idx val="4"/>
          <c:order val="4"/>
          <c:tx>
            <c:strRef>
              <c:f>[Book2]Sheet1!$S$1</c:f>
              <c:strCache>
                <c:ptCount val="1"/>
                <c:pt idx="0">
                  <c:v>Dec. 2017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val>
            <c:numRef>
              <c:f>[Book2]Sheet1!$S$2:$S$32</c:f>
              <c:numCache>
                <c:formatCode>General</c:formatCode>
                <c:ptCount val="31"/>
                <c:pt idx="0">
                  <c:v>20.7</c:v>
                </c:pt>
                <c:pt idx="1">
                  <c:v>21</c:v>
                </c:pt>
                <c:pt idx="2">
                  <c:v>21.8</c:v>
                </c:pt>
                <c:pt idx="3">
                  <c:v>20</c:v>
                </c:pt>
                <c:pt idx="4">
                  <c:v>17</c:v>
                </c:pt>
                <c:pt idx="5">
                  <c:v>16.8</c:v>
                </c:pt>
                <c:pt idx="6">
                  <c:v>17</c:v>
                </c:pt>
                <c:pt idx="7">
                  <c:v>15.2</c:v>
                </c:pt>
                <c:pt idx="8">
                  <c:v>15.8</c:v>
                </c:pt>
                <c:pt idx="9">
                  <c:v>17.399999999999999</c:v>
                </c:pt>
                <c:pt idx="10">
                  <c:v>18</c:v>
                </c:pt>
                <c:pt idx="11">
                  <c:v>17.899999999999999</c:v>
                </c:pt>
                <c:pt idx="12">
                  <c:v>18.8</c:v>
                </c:pt>
                <c:pt idx="13">
                  <c:v>19.899999999999999</c:v>
                </c:pt>
                <c:pt idx="14">
                  <c:v>21.4</c:v>
                </c:pt>
                <c:pt idx="15">
                  <c:v>17.399999999999999</c:v>
                </c:pt>
                <c:pt idx="16">
                  <c:v>13.7</c:v>
                </c:pt>
                <c:pt idx="17">
                  <c:v>16.3</c:v>
                </c:pt>
                <c:pt idx="18">
                  <c:v>15.3</c:v>
                </c:pt>
                <c:pt idx="19">
                  <c:v>16.7</c:v>
                </c:pt>
                <c:pt idx="20">
                  <c:v>16.899999999999999</c:v>
                </c:pt>
                <c:pt idx="21">
                  <c:v>20.5</c:v>
                </c:pt>
                <c:pt idx="22">
                  <c:v>21.9</c:v>
                </c:pt>
                <c:pt idx="23">
                  <c:v>19.2</c:v>
                </c:pt>
                <c:pt idx="24">
                  <c:v>17.3</c:v>
                </c:pt>
                <c:pt idx="25">
                  <c:v>18.899999999999999</c:v>
                </c:pt>
                <c:pt idx="26">
                  <c:v>19.3</c:v>
                </c:pt>
                <c:pt idx="27">
                  <c:v>21.1</c:v>
                </c:pt>
                <c:pt idx="28">
                  <c:v>19.5</c:v>
                </c:pt>
                <c:pt idx="29">
                  <c:v>19.3</c:v>
                </c:pt>
                <c:pt idx="30">
                  <c:v>16.5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E11-4ED4-8635-5F2DB7241E7E}"/>
            </c:ext>
          </c:extLst>
        </c:ser>
        <c:ser>
          <c:idx val="5"/>
          <c:order val="5"/>
          <c:tx>
            <c:strRef>
              <c:f>[Book2]Sheet1!$T$1</c:f>
              <c:strCache>
                <c:ptCount val="1"/>
                <c:pt idx="0">
                  <c:v>Dec. 2018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val>
            <c:numRef>
              <c:f>[Book2]Sheet1!$T$2:$T$32</c:f>
              <c:numCache>
                <c:formatCode>General</c:formatCode>
                <c:ptCount val="31"/>
                <c:pt idx="0">
                  <c:v>23.2</c:v>
                </c:pt>
                <c:pt idx="1">
                  <c:v>24.9</c:v>
                </c:pt>
                <c:pt idx="2">
                  <c:v>22.7</c:v>
                </c:pt>
                <c:pt idx="3">
                  <c:v>24.1</c:v>
                </c:pt>
                <c:pt idx="4">
                  <c:v>23.2</c:v>
                </c:pt>
                <c:pt idx="5">
                  <c:v>23.9</c:v>
                </c:pt>
                <c:pt idx="6">
                  <c:v>20.100000000000001</c:v>
                </c:pt>
                <c:pt idx="7">
                  <c:v>19.899999999999999</c:v>
                </c:pt>
                <c:pt idx="8">
                  <c:v>19.5</c:v>
                </c:pt>
                <c:pt idx="9">
                  <c:v>21.2</c:v>
                </c:pt>
                <c:pt idx="10">
                  <c:v>20.8</c:v>
                </c:pt>
                <c:pt idx="11">
                  <c:v>16.8</c:v>
                </c:pt>
                <c:pt idx="12">
                  <c:v>18.399999999999999</c:v>
                </c:pt>
                <c:pt idx="13">
                  <c:v>19.399999999999999</c:v>
                </c:pt>
                <c:pt idx="14">
                  <c:v>20.6</c:v>
                </c:pt>
                <c:pt idx="15">
                  <c:v>20.7</c:v>
                </c:pt>
                <c:pt idx="16">
                  <c:v>16.399999999999999</c:v>
                </c:pt>
                <c:pt idx="17">
                  <c:v>17.600000000000001</c:v>
                </c:pt>
                <c:pt idx="18">
                  <c:v>20.6</c:v>
                </c:pt>
                <c:pt idx="19">
                  <c:v>20.5</c:v>
                </c:pt>
                <c:pt idx="20">
                  <c:v>22.9</c:v>
                </c:pt>
                <c:pt idx="21">
                  <c:v>22.2</c:v>
                </c:pt>
                <c:pt idx="22">
                  <c:v>20.5</c:v>
                </c:pt>
                <c:pt idx="23">
                  <c:v>18.100000000000001</c:v>
                </c:pt>
                <c:pt idx="24">
                  <c:v>22.1</c:v>
                </c:pt>
                <c:pt idx="25">
                  <c:v>20.5</c:v>
                </c:pt>
                <c:pt idx="26">
                  <c:v>17.899999999999999</c:v>
                </c:pt>
                <c:pt idx="27">
                  <c:v>15.7</c:v>
                </c:pt>
                <c:pt idx="28">
                  <c:v>14.3</c:v>
                </c:pt>
                <c:pt idx="29">
                  <c:v>16.100000000000001</c:v>
                </c:pt>
                <c:pt idx="30">
                  <c:v>17.3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E11-4ED4-8635-5F2DB7241E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82803856"/>
        <c:axId val="382803072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[Book2]Sheet1!$O$1</c15:sqref>
                        </c15:formulaRef>
                      </c:ext>
                    </c:extLst>
                    <c:strCache>
                      <c:ptCount val="1"/>
                      <c:pt idx="0">
                        <c:v>溫度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val>
                  <c:numRef>
                    <c:extLst>
                      <c:ext uri="{02D57815-91ED-43cb-92C2-25804820EDAC}">
                        <c15:formulaRef>
                          <c15:sqref>{1,2,3,4,5,6,7,8,9,10,11,12,13,14,15,16,17,18,19,20,21,22,23,24,25,26,27,28,29,30,31}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  <c:pt idx="20">
                        <c:v>21</c:v>
                      </c:pt>
                      <c:pt idx="21">
                        <c:v>22</c:v>
                      </c:pt>
                      <c:pt idx="22">
                        <c:v>23</c:v>
                      </c:pt>
                      <c:pt idx="23">
                        <c:v>24</c:v>
                      </c:pt>
                      <c:pt idx="24">
                        <c:v>25</c:v>
                      </c:pt>
                      <c:pt idx="25">
                        <c:v>26</c:v>
                      </c:pt>
                      <c:pt idx="26">
                        <c:v>27</c:v>
                      </c:pt>
                      <c:pt idx="27">
                        <c:v>28</c:v>
                      </c:pt>
                      <c:pt idx="28">
                        <c:v>29</c:v>
                      </c:pt>
                      <c:pt idx="29">
                        <c:v>30</c:v>
                      </c:pt>
                      <c:pt idx="30">
                        <c:v>31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5-7E11-4ED4-8635-5F2DB7241E7E}"/>
                  </c:ext>
                </c:extLst>
              </c15:ser>
            </c15:filteredLineSeries>
          </c:ext>
        </c:extLst>
      </c:lineChart>
      <c:catAx>
        <c:axId val="3828038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zh-TW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/>
                  <a:t>Time(date)</a:t>
                </a:r>
                <a:endParaRPr lang="zh-TW" alt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zh-TW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TW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382803072"/>
        <c:crosses val="autoZero"/>
        <c:auto val="1"/>
        <c:lblAlgn val="ctr"/>
        <c:lblOffset val="100"/>
        <c:noMultiLvlLbl val="0"/>
      </c:catAx>
      <c:valAx>
        <c:axId val="382803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zh-TW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/>
                  <a:t>Temperature(Celsius)</a:t>
                </a:r>
                <a:endParaRPr lang="zh-TW" alt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zh-TW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TW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382803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TW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TW"/>
      </a:pPr>
      <a:endParaRPr lang="zh-TW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lvl="0">
              <a:defRPr lang="zh-TW"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Leeward side and windward side rain</a:t>
            </a:r>
            <a:r>
              <a:rPr lang="en-US" altLang="zh-TW"/>
              <a:t>r</a:t>
            </a:r>
            <a:r>
              <a:rPr lang="en-US"/>
              <a:t>all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9.9668108216835999E-2"/>
          <c:y val="0.14161470298654399"/>
          <c:w val="0.76747460524992495"/>
          <c:h val="0.772070889399409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[無標題的試算表.xlsx]工作表1!$B$1</c:f>
              <c:strCache>
                <c:ptCount val="1"/>
                <c:pt idx="0">
                  <c:v>Anbu</c:v>
                </c:pt>
              </c:strCache>
            </c:strRef>
          </c:tx>
          <c:spPr>
            <a:solidFill>
              <a:srgbClr val="3366CC"/>
            </a:solidFill>
          </c:spPr>
          <c:invertIfNegative val="0"/>
          <c:cat>
            <c:numRef>
              <c:f>[無標題的試算表.xlsx]工作表1!$A$2:$A$4</c:f>
              <c:numCache>
                <c:formatCode>yyyymmm</c:formatCode>
                <c:ptCount val="3"/>
                <c:pt idx="0" formatCode="yyyy\ mmm">
                  <c:v>43405</c:v>
                </c:pt>
                <c:pt idx="1">
                  <c:v>43435</c:v>
                </c:pt>
                <c:pt idx="2">
                  <c:v>43466</c:v>
                </c:pt>
              </c:numCache>
            </c:numRef>
          </c:cat>
          <c:val>
            <c:numRef>
              <c:f>[無標題的試算表.xlsx]工作表1!$B$2:$B$4</c:f>
              <c:numCache>
                <c:formatCode>General</c:formatCode>
                <c:ptCount val="3"/>
                <c:pt idx="0">
                  <c:v>361.8</c:v>
                </c:pt>
                <c:pt idx="1">
                  <c:v>620.1</c:v>
                </c:pt>
                <c:pt idx="2">
                  <c:v>301.10000000000002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34-4544-980C-6E6C358B2289}"/>
            </c:ext>
          </c:extLst>
        </c:ser>
        <c:ser>
          <c:idx val="1"/>
          <c:order val="1"/>
          <c:tx>
            <c:strRef>
              <c:f>[無標題的試算表.xlsx]工作表1!$C$1</c:f>
              <c:strCache>
                <c:ptCount val="1"/>
                <c:pt idx="0">
                  <c:v>Zhuzihu</c:v>
                </c:pt>
              </c:strCache>
            </c:strRef>
          </c:tx>
          <c:spPr>
            <a:solidFill>
              <a:srgbClr val="DC3912"/>
            </a:solidFill>
          </c:spPr>
          <c:invertIfNegative val="0"/>
          <c:cat>
            <c:numRef>
              <c:f>[無標題的試算表.xlsx]工作表1!$A$2:$A$4</c:f>
              <c:numCache>
                <c:formatCode>yyyymmm</c:formatCode>
                <c:ptCount val="3"/>
                <c:pt idx="0" formatCode="yyyy\ mmm">
                  <c:v>43405</c:v>
                </c:pt>
                <c:pt idx="1">
                  <c:v>43435</c:v>
                </c:pt>
                <c:pt idx="2">
                  <c:v>43466</c:v>
                </c:pt>
              </c:numCache>
            </c:numRef>
          </c:cat>
          <c:val>
            <c:numRef>
              <c:f>[無標題的試算表.xlsx]工作表1!$C$2:$C$4</c:f>
              <c:numCache>
                <c:formatCode>General</c:formatCode>
                <c:ptCount val="3"/>
                <c:pt idx="0">
                  <c:v>230.1</c:v>
                </c:pt>
                <c:pt idx="1">
                  <c:v>632.1</c:v>
                </c:pt>
                <c:pt idx="2">
                  <c:v>250.9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34-4544-980C-6E6C358B2289}"/>
            </c:ext>
          </c:extLst>
        </c:ser>
        <c:ser>
          <c:idx val="2"/>
          <c:order val="2"/>
          <c:tx>
            <c:strRef>
              <c:f>[無標題的試算表.xlsx]工作表1!$D$1</c:f>
              <c:strCache>
                <c:ptCount val="1"/>
                <c:pt idx="0">
                  <c:v>Shilin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cat>
            <c:numRef>
              <c:f>[無標題的試算表.xlsx]工作表1!$A$2:$A$4</c:f>
              <c:numCache>
                <c:formatCode>yyyymmm</c:formatCode>
                <c:ptCount val="3"/>
                <c:pt idx="0" formatCode="yyyy\ mmm">
                  <c:v>43405</c:v>
                </c:pt>
                <c:pt idx="1">
                  <c:v>43435</c:v>
                </c:pt>
                <c:pt idx="2">
                  <c:v>43466</c:v>
                </c:pt>
              </c:numCache>
            </c:numRef>
          </c:cat>
          <c:val>
            <c:numRef>
              <c:f>[無標題的試算表.xlsx]工作表1!$D$2:$D$4</c:f>
              <c:numCache>
                <c:formatCode>General</c:formatCode>
                <c:ptCount val="3"/>
                <c:pt idx="0">
                  <c:v>39</c:v>
                </c:pt>
                <c:pt idx="1">
                  <c:v>42.5</c:v>
                </c:pt>
                <c:pt idx="2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034-4544-980C-6E6C358B2289}"/>
            </c:ext>
          </c:extLst>
        </c:ser>
        <c:ser>
          <c:idx val="3"/>
          <c:order val="3"/>
          <c:tx>
            <c:strRef>
              <c:f>[無標題的試算表.xlsx]工作表1!$E$1</c:f>
              <c:strCache>
                <c:ptCount val="1"/>
                <c:pt idx="0">
                  <c:v>Shipai</c:v>
                </c:pt>
              </c:strCache>
            </c:strRef>
          </c:tx>
          <c:spPr>
            <a:solidFill>
              <a:srgbClr val="109618"/>
            </a:solidFill>
          </c:spPr>
          <c:invertIfNegative val="0"/>
          <c:cat>
            <c:numRef>
              <c:f>[無標題的試算表.xlsx]工作表1!$A$2:$A$4</c:f>
              <c:numCache>
                <c:formatCode>yyyymmm</c:formatCode>
                <c:ptCount val="3"/>
                <c:pt idx="0" formatCode="yyyy\ mmm">
                  <c:v>43405</c:v>
                </c:pt>
                <c:pt idx="1">
                  <c:v>43435</c:v>
                </c:pt>
                <c:pt idx="2">
                  <c:v>43466</c:v>
                </c:pt>
              </c:numCache>
            </c:numRef>
          </c:cat>
          <c:val>
            <c:numRef>
              <c:f>[無標題的試算表.xlsx]工作表1!$E$2:$E$4</c:f>
              <c:numCache>
                <c:formatCode>General</c:formatCode>
                <c:ptCount val="3"/>
                <c:pt idx="0">
                  <c:v>33.5</c:v>
                </c:pt>
                <c:pt idx="1">
                  <c:v>42.5</c:v>
                </c:pt>
                <c:pt idx="2">
                  <c:v>30.5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034-4544-980C-6E6C358B2289}"/>
            </c:ext>
          </c:extLst>
        </c:ser>
        <c:ser>
          <c:idx val="4"/>
          <c:order val="4"/>
          <c:tx>
            <c:strRef>
              <c:f>[無標題的試算表.xlsx]工作表1!$F$1</c:f>
              <c:strCache>
                <c:ptCount val="1"/>
                <c:pt idx="0">
                  <c:v>Tianmu</c:v>
                </c:pt>
              </c:strCache>
            </c:strRef>
          </c:tx>
          <c:spPr>
            <a:solidFill>
              <a:srgbClr val="990099"/>
            </a:solidFill>
          </c:spPr>
          <c:invertIfNegative val="0"/>
          <c:cat>
            <c:numRef>
              <c:f>[無標題的試算表.xlsx]工作表1!$A$2:$A$4</c:f>
              <c:numCache>
                <c:formatCode>yyyymmm</c:formatCode>
                <c:ptCount val="3"/>
                <c:pt idx="0" formatCode="yyyy\ mmm">
                  <c:v>43405</c:v>
                </c:pt>
                <c:pt idx="1">
                  <c:v>43435</c:v>
                </c:pt>
                <c:pt idx="2">
                  <c:v>43466</c:v>
                </c:pt>
              </c:numCache>
            </c:numRef>
          </c:cat>
          <c:val>
            <c:numRef>
              <c:f>[無標題的試算表.xlsx]工作表1!$F$2:$F$4</c:f>
              <c:numCache>
                <c:formatCode>General</c:formatCode>
                <c:ptCount val="3"/>
                <c:pt idx="0">
                  <c:v>36</c:v>
                </c:pt>
                <c:pt idx="1">
                  <c:v>41</c:v>
                </c:pt>
                <c:pt idx="2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034-4544-980C-6E6C358B22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81931665"/>
        <c:axId val="1542182555"/>
      </c:barChart>
      <c:dateAx>
        <c:axId val="1681931665"/>
        <c:scaling>
          <c:orientation val="minMax"/>
        </c:scaling>
        <c:delete val="0"/>
        <c:axPos val="b"/>
        <c:numFmt formatCode="yyyy\ mmm" sourceLinked="0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TW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542182555"/>
        <c:crosses val="autoZero"/>
        <c:auto val="1"/>
        <c:lblOffset val="100"/>
        <c:baseTimeUnit val="months"/>
      </c:dateAx>
      <c:valAx>
        <c:axId val="1542182555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rgbClr val="B7B7B7"/>
              </a:solidFill>
              <a:prstDash val="solid"/>
              <a:round/>
            </a:ln>
          </c:spPr>
        </c:majorGridlines>
        <c:title>
          <c:tx>
            <c:rich>
              <a:bodyPr rot="-5400000" spcFirstLastPara="0" vertOverflow="ellipsis" vert="horz" wrap="square" anchor="ctr" anchorCtr="1"/>
              <a:lstStyle/>
              <a:p>
                <a:pPr lvl="0">
                  <a:defRPr lang="zh-TW"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Rainfall(mm)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47625" cap="flat" cmpd="sng" algn="ctr">
            <a:noFill/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zh-TW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681931665"/>
        <c:crosses val="autoZero"/>
        <c:crossBetween val="between"/>
      </c:valAx>
    </c:plotArea>
    <c:legend>
      <c:legendPos val="r"/>
      <c:overlay val="0"/>
      <c:txPr>
        <a:bodyPr rot="0" spcFirstLastPara="0" vertOverflow="ellipsis" vert="horz" wrap="square" anchor="ctr" anchorCtr="1"/>
        <a:lstStyle/>
        <a:p>
          <a:pPr>
            <a:defRPr lang="zh-TW"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txPr>
    <a:bodyPr/>
    <a:lstStyle/>
    <a:p>
      <a:pPr>
        <a:defRPr lang="zh-TW"/>
      </a:pPr>
      <a:endParaRPr lang="zh-TW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TW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TW"/>
              <a:t>Shipai's relative humidity of 2014~2018 DEC.</a:t>
            </a:r>
            <a:endParaRPr lang="zh-TW" altLang="en-US"/>
          </a:p>
        </c:rich>
      </c:tx>
      <c:layout>
        <c:manualLayout>
          <c:xMode val="edge"/>
          <c:yMode val="edge"/>
          <c:x val="0.121338912133891"/>
          <c:y val="1.76678445229681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TW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>
        <c:manualLayout>
          <c:layoutTarget val="inner"/>
          <c:xMode val="edge"/>
          <c:yMode val="edge"/>
          <c:x val="0.12043408558391901"/>
          <c:y val="0.15350877192982501"/>
          <c:w val="0.85490196078431402"/>
          <c:h val="0.556683375104428"/>
        </c:manualLayout>
      </c:layout>
      <c:lineChart>
        <c:grouping val="standard"/>
        <c:varyColors val="0"/>
        <c:ser>
          <c:idx val="0"/>
          <c:order val="0"/>
          <c:tx>
            <c:strRef>
              <c:f>[12月濕度.xlsx]Sheet1!$N$1</c:f>
              <c:strCache>
                <c:ptCount val="1"/>
                <c:pt idx="0">
                  <c:v>2014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[12月濕度.xlsx]Sheet1!$M$2:$M$32</c:f>
              <c:numCache>
                <c:formatCode>General</c:formatCode>
                <c:ptCount val="3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</c:numCache>
            </c:numRef>
          </c:cat>
          <c:val>
            <c:numRef>
              <c:f>[12月濕度.xlsx]Sheet1!$N$2:$N$32</c:f>
              <c:numCache>
                <c:formatCode>General</c:formatCode>
                <c:ptCount val="31"/>
                <c:pt idx="0">
                  <c:v>73</c:v>
                </c:pt>
                <c:pt idx="1">
                  <c:v>66</c:v>
                </c:pt>
                <c:pt idx="2">
                  <c:v>65</c:v>
                </c:pt>
                <c:pt idx="3">
                  <c:v>76</c:v>
                </c:pt>
                <c:pt idx="4">
                  <c:v>55</c:v>
                </c:pt>
                <c:pt idx="5">
                  <c:v>54</c:v>
                </c:pt>
                <c:pt idx="6">
                  <c:v>56</c:v>
                </c:pt>
                <c:pt idx="7">
                  <c:v>74</c:v>
                </c:pt>
                <c:pt idx="8">
                  <c:v>73</c:v>
                </c:pt>
                <c:pt idx="9">
                  <c:v>81</c:v>
                </c:pt>
                <c:pt idx="10">
                  <c:v>74</c:v>
                </c:pt>
                <c:pt idx="11">
                  <c:v>74</c:v>
                </c:pt>
                <c:pt idx="12">
                  <c:v>54</c:v>
                </c:pt>
                <c:pt idx="13">
                  <c:v>63</c:v>
                </c:pt>
                <c:pt idx="14">
                  <c:v>78</c:v>
                </c:pt>
                <c:pt idx="15">
                  <c:v>62</c:v>
                </c:pt>
                <c:pt idx="16">
                  <c:v>49</c:v>
                </c:pt>
                <c:pt idx="17">
                  <c:v>55</c:v>
                </c:pt>
                <c:pt idx="18">
                  <c:v>76</c:v>
                </c:pt>
                <c:pt idx="19">
                  <c:v>62</c:v>
                </c:pt>
                <c:pt idx="20">
                  <c:v>66</c:v>
                </c:pt>
                <c:pt idx="21">
                  <c:v>53</c:v>
                </c:pt>
                <c:pt idx="22">
                  <c:v>55</c:v>
                </c:pt>
                <c:pt idx="23">
                  <c:v>67</c:v>
                </c:pt>
                <c:pt idx="24">
                  <c:v>70</c:v>
                </c:pt>
                <c:pt idx="25">
                  <c:v>66</c:v>
                </c:pt>
                <c:pt idx="26">
                  <c:v>78</c:v>
                </c:pt>
                <c:pt idx="27">
                  <c:v>87</c:v>
                </c:pt>
                <c:pt idx="28">
                  <c:v>63</c:v>
                </c:pt>
                <c:pt idx="29">
                  <c:v>55</c:v>
                </c:pt>
                <c:pt idx="30">
                  <c:v>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DAB-4A8C-A556-28D9BA1751FC}"/>
            </c:ext>
          </c:extLst>
        </c:ser>
        <c:ser>
          <c:idx val="1"/>
          <c:order val="1"/>
          <c:tx>
            <c:strRef>
              <c:f>[12月濕度.xlsx]Sheet1!$O$1</c:f>
              <c:strCache>
                <c:ptCount val="1"/>
                <c:pt idx="0">
                  <c:v>2015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[12月濕度.xlsx]Sheet1!$M$2:$M$32</c:f>
              <c:numCache>
                <c:formatCode>General</c:formatCode>
                <c:ptCount val="3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</c:numCache>
            </c:numRef>
          </c:cat>
          <c:val>
            <c:numRef>
              <c:f>[12月濕度.xlsx]Sheet1!$O$2:$O$32</c:f>
              <c:numCache>
                <c:formatCode>General</c:formatCode>
                <c:ptCount val="31"/>
                <c:pt idx="0">
                  <c:v>72</c:v>
                </c:pt>
                <c:pt idx="1">
                  <c:v>75</c:v>
                </c:pt>
                <c:pt idx="2">
                  <c:v>61</c:v>
                </c:pt>
                <c:pt idx="3">
                  <c:v>59</c:v>
                </c:pt>
                <c:pt idx="4">
                  <c:v>68</c:v>
                </c:pt>
                <c:pt idx="5">
                  <c:v>82</c:v>
                </c:pt>
                <c:pt idx="6">
                  <c:v>67</c:v>
                </c:pt>
                <c:pt idx="7">
                  <c:v>71</c:v>
                </c:pt>
                <c:pt idx="8">
                  <c:v>75</c:v>
                </c:pt>
                <c:pt idx="9">
                  <c:v>81</c:v>
                </c:pt>
                <c:pt idx="10">
                  <c:v>71</c:v>
                </c:pt>
                <c:pt idx="11">
                  <c:v>79</c:v>
                </c:pt>
                <c:pt idx="12">
                  <c:v>73</c:v>
                </c:pt>
                <c:pt idx="13">
                  <c:v>76</c:v>
                </c:pt>
                <c:pt idx="14">
                  <c:v>72</c:v>
                </c:pt>
                <c:pt idx="15">
                  <c:v>57</c:v>
                </c:pt>
                <c:pt idx="16">
                  <c:v>52</c:v>
                </c:pt>
                <c:pt idx="17">
                  <c:v>58</c:v>
                </c:pt>
                <c:pt idx="18">
                  <c:v>69</c:v>
                </c:pt>
                <c:pt idx="19">
                  <c:v>65</c:v>
                </c:pt>
                <c:pt idx="20">
                  <c:v>77</c:v>
                </c:pt>
                <c:pt idx="21">
                  <c:v>72</c:v>
                </c:pt>
                <c:pt idx="22">
                  <c:v>76</c:v>
                </c:pt>
                <c:pt idx="23">
                  <c:v>86</c:v>
                </c:pt>
                <c:pt idx="24">
                  <c:v>83</c:v>
                </c:pt>
                <c:pt idx="25">
                  <c:v>75</c:v>
                </c:pt>
                <c:pt idx="26">
                  <c:v>88</c:v>
                </c:pt>
                <c:pt idx="27">
                  <c:v>70</c:v>
                </c:pt>
                <c:pt idx="28">
                  <c:v>62</c:v>
                </c:pt>
                <c:pt idx="29">
                  <c:v>78</c:v>
                </c:pt>
                <c:pt idx="30">
                  <c:v>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DAB-4A8C-A556-28D9BA1751FC}"/>
            </c:ext>
          </c:extLst>
        </c:ser>
        <c:ser>
          <c:idx val="2"/>
          <c:order val="2"/>
          <c:tx>
            <c:strRef>
              <c:f>[12月濕度.xlsx]Sheet1!$P$1</c:f>
              <c:strCache>
                <c:ptCount val="1"/>
                <c:pt idx="0">
                  <c:v>2016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[12月濕度.xlsx]Sheet1!$M$2:$M$32</c:f>
              <c:numCache>
                <c:formatCode>General</c:formatCode>
                <c:ptCount val="3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</c:numCache>
            </c:numRef>
          </c:cat>
          <c:val>
            <c:numRef>
              <c:f>[12月濕度.xlsx]Sheet1!$P$2:$P$32</c:f>
              <c:numCache>
                <c:formatCode>General</c:formatCode>
                <c:ptCount val="31"/>
                <c:pt idx="0">
                  <c:v>74</c:v>
                </c:pt>
                <c:pt idx="1">
                  <c:v>70</c:v>
                </c:pt>
                <c:pt idx="2">
                  <c:v>74</c:v>
                </c:pt>
                <c:pt idx="3">
                  <c:v>80</c:v>
                </c:pt>
                <c:pt idx="4">
                  <c:v>71</c:v>
                </c:pt>
                <c:pt idx="5">
                  <c:v>61</c:v>
                </c:pt>
                <c:pt idx="6">
                  <c:v>65</c:v>
                </c:pt>
                <c:pt idx="7">
                  <c:v>71</c:v>
                </c:pt>
                <c:pt idx="8">
                  <c:v>68</c:v>
                </c:pt>
                <c:pt idx="9">
                  <c:v>68</c:v>
                </c:pt>
                <c:pt idx="10">
                  <c:v>70</c:v>
                </c:pt>
                <c:pt idx="11">
                  <c:v>74</c:v>
                </c:pt>
                <c:pt idx="12">
                  <c:v>75</c:v>
                </c:pt>
                <c:pt idx="13">
                  <c:v>66</c:v>
                </c:pt>
                <c:pt idx="14">
                  <c:v>62</c:v>
                </c:pt>
                <c:pt idx="15">
                  <c:v>53</c:v>
                </c:pt>
                <c:pt idx="16">
                  <c:v>54</c:v>
                </c:pt>
                <c:pt idx="17">
                  <c:v>58</c:v>
                </c:pt>
                <c:pt idx="18">
                  <c:v>67</c:v>
                </c:pt>
                <c:pt idx="19">
                  <c:v>68</c:v>
                </c:pt>
                <c:pt idx="20">
                  <c:v>70</c:v>
                </c:pt>
                <c:pt idx="21">
                  <c:v>78</c:v>
                </c:pt>
                <c:pt idx="22">
                  <c:v>58</c:v>
                </c:pt>
                <c:pt idx="23">
                  <c:v>59</c:v>
                </c:pt>
                <c:pt idx="24">
                  <c:v>61</c:v>
                </c:pt>
                <c:pt idx="25">
                  <c:v>71</c:v>
                </c:pt>
                <c:pt idx="26">
                  <c:v>70</c:v>
                </c:pt>
                <c:pt idx="27">
                  <c:v>71</c:v>
                </c:pt>
                <c:pt idx="28">
                  <c:v>65</c:v>
                </c:pt>
                <c:pt idx="29">
                  <c:v>63</c:v>
                </c:pt>
                <c:pt idx="30">
                  <c:v>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DAB-4A8C-A556-28D9BA1751FC}"/>
            </c:ext>
          </c:extLst>
        </c:ser>
        <c:ser>
          <c:idx val="3"/>
          <c:order val="3"/>
          <c:tx>
            <c:strRef>
              <c:f>[12月濕度.xlsx]Sheet1!$Q$1</c:f>
              <c:strCache>
                <c:ptCount val="1"/>
                <c:pt idx="0">
                  <c:v>2017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[12月濕度.xlsx]Sheet1!$M$2:$M$32</c:f>
              <c:numCache>
                <c:formatCode>General</c:formatCode>
                <c:ptCount val="3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</c:numCache>
            </c:numRef>
          </c:cat>
          <c:val>
            <c:numRef>
              <c:f>[12月濕度.xlsx]Sheet1!$Q$2:$Q$32</c:f>
              <c:numCache>
                <c:formatCode>General</c:formatCode>
                <c:ptCount val="31"/>
                <c:pt idx="0">
                  <c:v>70</c:v>
                </c:pt>
                <c:pt idx="1">
                  <c:v>73</c:v>
                </c:pt>
                <c:pt idx="2">
                  <c:v>72</c:v>
                </c:pt>
                <c:pt idx="3">
                  <c:v>63</c:v>
                </c:pt>
                <c:pt idx="4">
                  <c:v>60</c:v>
                </c:pt>
                <c:pt idx="5">
                  <c:v>69</c:v>
                </c:pt>
                <c:pt idx="6">
                  <c:v>91</c:v>
                </c:pt>
                <c:pt idx="7">
                  <c:v>65</c:v>
                </c:pt>
                <c:pt idx="8">
                  <c:v>76</c:v>
                </c:pt>
                <c:pt idx="9">
                  <c:v>78</c:v>
                </c:pt>
                <c:pt idx="10">
                  <c:v>58</c:v>
                </c:pt>
                <c:pt idx="11">
                  <c:v>76</c:v>
                </c:pt>
                <c:pt idx="12">
                  <c:v>72</c:v>
                </c:pt>
                <c:pt idx="13">
                  <c:v>69</c:v>
                </c:pt>
                <c:pt idx="14">
                  <c:v>68</c:v>
                </c:pt>
                <c:pt idx="15">
                  <c:v>75</c:v>
                </c:pt>
                <c:pt idx="16">
                  <c:v>71</c:v>
                </c:pt>
                <c:pt idx="17">
                  <c:v>72</c:v>
                </c:pt>
                <c:pt idx="18">
                  <c:v>75</c:v>
                </c:pt>
                <c:pt idx="19">
                  <c:v>57</c:v>
                </c:pt>
                <c:pt idx="20">
                  <c:v>52</c:v>
                </c:pt>
                <c:pt idx="21">
                  <c:v>55</c:v>
                </c:pt>
                <c:pt idx="22">
                  <c:v>62</c:v>
                </c:pt>
                <c:pt idx="23">
                  <c:v>70</c:v>
                </c:pt>
                <c:pt idx="24">
                  <c:v>53</c:v>
                </c:pt>
                <c:pt idx="25">
                  <c:v>60</c:v>
                </c:pt>
                <c:pt idx="26">
                  <c:v>59</c:v>
                </c:pt>
                <c:pt idx="27">
                  <c:v>63</c:v>
                </c:pt>
                <c:pt idx="28">
                  <c:v>79</c:v>
                </c:pt>
                <c:pt idx="29">
                  <c:v>73</c:v>
                </c:pt>
                <c:pt idx="30">
                  <c:v>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DAB-4A8C-A556-28D9BA1751FC}"/>
            </c:ext>
          </c:extLst>
        </c:ser>
        <c:ser>
          <c:idx val="4"/>
          <c:order val="4"/>
          <c:tx>
            <c:strRef>
              <c:f>[12月濕度.xlsx]Sheet1!$R$1</c:f>
              <c:strCache>
                <c:ptCount val="1"/>
                <c:pt idx="0">
                  <c:v>2018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numRef>
              <c:f>[12月濕度.xlsx]Sheet1!$M$2:$M$32</c:f>
              <c:numCache>
                <c:formatCode>General</c:formatCode>
                <c:ptCount val="3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</c:numCache>
            </c:numRef>
          </c:cat>
          <c:val>
            <c:numRef>
              <c:f>[12月濕度.xlsx]Sheet1!$R$2:$R$32</c:f>
              <c:numCache>
                <c:formatCode>General</c:formatCode>
                <c:ptCount val="31"/>
                <c:pt idx="0">
                  <c:v>64</c:v>
                </c:pt>
                <c:pt idx="1">
                  <c:v>59</c:v>
                </c:pt>
                <c:pt idx="2">
                  <c:v>69</c:v>
                </c:pt>
                <c:pt idx="3">
                  <c:v>67</c:v>
                </c:pt>
                <c:pt idx="4">
                  <c:v>70</c:v>
                </c:pt>
                <c:pt idx="5">
                  <c:v>74</c:v>
                </c:pt>
                <c:pt idx="6">
                  <c:v>71</c:v>
                </c:pt>
                <c:pt idx="7">
                  <c:v>67</c:v>
                </c:pt>
                <c:pt idx="8">
                  <c:v>73</c:v>
                </c:pt>
                <c:pt idx="9">
                  <c:v>81</c:v>
                </c:pt>
                <c:pt idx="10">
                  <c:v>78</c:v>
                </c:pt>
                <c:pt idx="11">
                  <c:v>68</c:v>
                </c:pt>
                <c:pt idx="12">
                  <c:v>69</c:v>
                </c:pt>
                <c:pt idx="13">
                  <c:v>69</c:v>
                </c:pt>
                <c:pt idx="14">
                  <c:v>69</c:v>
                </c:pt>
                <c:pt idx="15">
                  <c:v>73</c:v>
                </c:pt>
                <c:pt idx="16">
                  <c:v>60</c:v>
                </c:pt>
                <c:pt idx="17">
                  <c:v>53</c:v>
                </c:pt>
                <c:pt idx="18">
                  <c:v>53</c:v>
                </c:pt>
                <c:pt idx="19">
                  <c:v>63</c:v>
                </c:pt>
                <c:pt idx="20">
                  <c:v>65</c:v>
                </c:pt>
                <c:pt idx="21">
                  <c:v>77</c:v>
                </c:pt>
                <c:pt idx="22">
                  <c:v>82</c:v>
                </c:pt>
                <c:pt idx="23">
                  <c:v>79</c:v>
                </c:pt>
                <c:pt idx="24">
                  <c:v>78</c:v>
                </c:pt>
                <c:pt idx="25">
                  <c:v>86</c:v>
                </c:pt>
                <c:pt idx="26">
                  <c:v>77</c:v>
                </c:pt>
                <c:pt idx="27">
                  <c:v>70</c:v>
                </c:pt>
                <c:pt idx="28">
                  <c:v>69</c:v>
                </c:pt>
                <c:pt idx="29">
                  <c:v>72</c:v>
                </c:pt>
                <c:pt idx="30">
                  <c:v>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DAB-4A8C-A556-28D9BA1751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8113104"/>
        <c:axId val="358106832"/>
      </c:lineChart>
      <c:catAx>
        <c:axId val="3581131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zh-TW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/>
                  <a:t>Date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zh-TW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TW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358106832"/>
        <c:crosses val="autoZero"/>
        <c:auto val="1"/>
        <c:lblAlgn val="ctr"/>
        <c:lblOffset val="100"/>
        <c:noMultiLvlLbl val="0"/>
      </c:catAx>
      <c:valAx>
        <c:axId val="358106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zh-TW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/>
                  <a:t>Relative humidity(</a:t>
                </a:r>
                <a:r>
                  <a:rPr lang="en-US" altLang="en-US"/>
                  <a:t>％</a:t>
                </a:r>
                <a:r>
                  <a:rPr lang="en-US" altLang="zh-TW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zh-TW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TW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358113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TW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TW"/>
      </a:pPr>
      <a:endParaRPr lang="zh-TW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TW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TW" baseline="0"/>
              <a:t>Shilin's Temperature in November 2014~2018</a:t>
            </a:r>
            <a:endParaRPr lang="zh-TW" altLang="en-US"/>
          </a:p>
        </c:rich>
      </c:tx>
      <c:layout>
        <c:manualLayout>
          <c:xMode val="edge"/>
          <c:yMode val="edge"/>
          <c:x val="0.20400678040244999"/>
          <c:y val="3.24074074074073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TW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'[士林14_18溫度濕度雨量 (1).xlsx]工作表1'!$B$1</c:f>
              <c:strCache>
                <c:ptCount val="1"/>
                <c:pt idx="0">
                  <c:v>Nov. 2014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'[士林14_18溫度濕度雨量 (1).xlsx]工作表1'!$A$2:$A$31</c:f>
              <c:numCache>
                <c:formatCode>General</c:formatCod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</c:numCache>
            </c:numRef>
          </c:cat>
          <c:val>
            <c:numRef>
              <c:f>'[士林14_18溫度濕度雨量 (1).xlsx]工作表1'!$B$2:$B$31</c:f>
              <c:numCache>
                <c:formatCode>General</c:formatCode>
                <c:ptCount val="30"/>
                <c:pt idx="0">
                  <c:v>26.1</c:v>
                </c:pt>
                <c:pt idx="1">
                  <c:v>23.2</c:v>
                </c:pt>
                <c:pt idx="2">
                  <c:v>20.7</c:v>
                </c:pt>
                <c:pt idx="3">
                  <c:v>20.9</c:v>
                </c:pt>
                <c:pt idx="4">
                  <c:v>21.7</c:v>
                </c:pt>
                <c:pt idx="5">
                  <c:v>21.9</c:v>
                </c:pt>
                <c:pt idx="6">
                  <c:v>22.4</c:v>
                </c:pt>
                <c:pt idx="7">
                  <c:v>24.6</c:v>
                </c:pt>
                <c:pt idx="8">
                  <c:v>21.8</c:v>
                </c:pt>
                <c:pt idx="9">
                  <c:v>22.2</c:v>
                </c:pt>
                <c:pt idx="10">
                  <c:v>22.2</c:v>
                </c:pt>
                <c:pt idx="11">
                  <c:v>20.399999999999999</c:v>
                </c:pt>
                <c:pt idx="12">
                  <c:v>18.3</c:v>
                </c:pt>
                <c:pt idx="13">
                  <c:v>19.399999999999999</c:v>
                </c:pt>
                <c:pt idx="14">
                  <c:v>21.2</c:v>
                </c:pt>
                <c:pt idx="15">
                  <c:v>22</c:v>
                </c:pt>
                <c:pt idx="16">
                  <c:v>20.5</c:v>
                </c:pt>
                <c:pt idx="17">
                  <c:v>19</c:v>
                </c:pt>
                <c:pt idx="18">
                  <c:v>20.399999999999999</c:v>
                </c:pt>
                <c:pt idx="19">
                  <c:v>22.2</c:v>
                </c:pt>
                <c:pt idx="20">
                  <c:v>23.6</c:v>
                </c:pt>
                <c:pt idx="21">
                  <c:v>24.2</c:v>
                </c:pt>
                <c:pt idx="22">
                  <c:v>25.7</c:v>
                </c:pt>
                <c:pt idx="23">
                  <c:v>23.7</c:v>
                </c:pt>
                <c:pt idx="24">
                  <c:v>22.7</c:v>
                </c:pt>
                <c:pt idx="25">
                  <c:v>22.2</c:v>
                </c:pt>
                <c:pt idx="26">
                  <c:v>23.7</c:v>
                </c:pt>
                <c:pt idx="27">
                  <c:v>24.3</c:v>
                </c:pt>
                <c:pt idx="28">
                  <c:v>25.5</c:v>
                </c:pt>
                <c:pt idx="29">
                  <c:v>24.6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ED1-4E72-A927-FDF9BCA9056E}"/>
            </c:ext>
          </c:extLst>
        </c:ser>
        <c:ser>
          <c:idx val="1"/>
          <c:order val="1"/>
          <c:tx>
            <c:strRef>
              <c:f>'[士林14_18溫度濕度雨量 (1).xlsx]工作表1'!$C$1</c:f>
              <c:strCache>
                <c:ptCount val="1"/>
                <c:pt idx="0">
                  <c:v>Nov. 2015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'[士林14_18溫度濕度雨量 (1).xlsx]工作表1'!$A$2:$A$31</c:f>
              <c:numCache>
                <c:formatCode>General</c:formatCod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</c:numCache>
            </c:numRef>
          </c:cat>
          <c:val>
            <c:numRef>
              <c:f>'[士林14_18溫度濕度雨量 (1).xlsx]工作表1'!$C$2:$C$31</c:f>
              <c:numCache>
                <c:formatCode>General</c:formatCode>
                <c:ptCount val="30"/>
                <c:pt idx="0">
                  <c:v>23.2</c:v>
                </c:pt>
                <c:pt idx="1">
                  <c:v>21.8</c:v>
                </c:pt>
                <c:pt idx="2">
                  <c:v>23.2</c:v>
                </c:pt>
                <c:pt idx="3">
                  <c:v>26</c:v>
                </c:pt>
                <c:pt idx="4">
                  <c:v>27.3</c:v>
                </c:pt>
                <c:pt idx="5">
                  <c:v>28.7</c:v>
                </c:pt>
                <c:pt idx="6">
                  <c:v>27</c:v>
                </c:pt>
                <c:pt idx="7">
                  <c:v>26.6</c:v>
                </c:pt>
                <c:pt idx="8">
                  <c:v>25</c:v>
                </c:pt>
                <c:pt idx="9">
                  <c:v>22.1</c:v>
                </c:pt>
                <c:pt idx="10">
                  <c:v>21.8</c:v>
                </c:pt>
                <c:pt idx="11">
                  <c:v>24.5</c:v>
                </c:pt>
                <c:pt idx="12">
                  <c:v>24.3</c:v>
                </c:pt>
                <c:pt idx="13">
                  <c:v>24</c:v>
                </c:pt>
                <c:pt idx="14">
                  <c:v>24.9</c:v>
                </c:pt>
                <c:pt idx="15">
                  <c:v>26.6</c:v>
                </c:pt>
                <c:pt idx="16">
                  <c:v>26.8</c:v>
                </c:pt>
                <c:pt idx="17">
                  <c:v>26.7</c:v>
                </c:pt>
                <c:pt idx="18">
                  <c:v>25.3</c:v>
                </c:pt>
                <c:pt idx="19">
                  <c:v>25</c:v>
                </c:pt>
                <c:pt idx="20">
                  <c:v>24.6</c:v>
                </c:pt>
                <c:pt idx="21">
                  <c:v>25.7</c:v>
                </c:pt>
                <c:pt idx="22">
                  <c:v>24.8</c:v>
                </c:pt>
                <c:pt idx="23">
                  <c:v>23.2</c:v>
                </c:pt>
                <c:pt idx="24">
                  <c:v>21.6</c:v>
                </c:pt>
                <c:pt idx="25">
                  <c:v>16.399999999999999</c:v>
                </c:pt>
                <c:pt idx="26">
                  <c:v>16.3</c:v>
                </c:pt>
                <c:pt idx="27">
                  <c:v>21.1</c:v>
                </c:pt>
                <c:pt idx="28">
                  <c:v>23</c:v>
                </c:pt>
                <c:pt idx="29">
                  <c:v>21.4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ED1-4E72-A927-FDF9BCA9056E}"/>
            </c:ext>
          </c:extLst>
        </c:ser>
        <c:ser>
          <c:idx val="2"/>
          <c:order val="2"/>
          <c:tx>
            <c:strRef>
              <c:f>'[士林14_18溫度濕度雨量 (1).xlsx]工作表1'!$D$1</c:f>
              <c:strCache>
                <c:ptCount val="1"/>
                <c:pt idx="0">
                  <c:v>Nov. 2016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'[士林14_18溫度濕度雨量 (1).xlsx]工作表1'!$A$2:$A$31</c:f>
              <c:numCache>
                <c:formatCode>General</c:formatCod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</c:numCache>
            </c:numRef>
          </c:cat>
          <c:val>
            <c:numRef>
              <c:f>'[士林14_18溫度濕度雨量 (1).xlsx]工作表1'!$D$2:$D$31</c:f>
              <c:numCache>
                <c:formatCode>General</c:formatCode>
                <c:ptCount val="30"/>
                <c:pt idx="0">
                  <c:v>22.7</c:v>
                </c:pt>
                <c:pt idx="1">
                  <c:v>21.2</c:v>
                </c:pt>
                <c:pt idx="2">
                  <c:v>22</c:v>
                </c:pt>
                <c:pt idx="3">
                  <c:v>22.5</c:v>
                </c:pt>
                <c:pt idx="4">
                  <c:v>24.5</c:v>
                </c:pt>
                <c:pt idx="5">
                  <c:v>25.4</c:v>
                </c:pt>
                <c:pt idx="6">
                  <c:v>26.5</c:v>
                </c:pt>
                <c:pt idx="7">
                  <c:v>23.3</c:v>
                </c:pt>
                <c:pt idx="8">
                  <c:v>20.399999999999999</c:v>
                </c:pt>
                <c:pt idx="9">
                  <c:v>20</c:v>
                </c:pt>
                <c:pt idx="10">
                  <c:v>22</c:v>
                </c:pt>
                <c:pt idx="11">
                  <c:v>24.8</c:v>
                </c:pt>
                <c:pt idx="12">
                  <c:v>25.7</c:v>
                </c:pt>
                <c:pt idx="13">
                  <c:v>25.3</c:v>
                </c:pt>
                <c:pt idx="14">
                  <c:v>24.6</c:v>
                </c:pt>
                <c:pt idx="15">
                  <c:v>24.7</c:v>
                </c:pt>
                <c:pt idx="16">
                  <c:v>26.3</c:v>
                </c:pt>
                <c:pt idx="17">
                  <c:v>25.8</c:v>
                </c:pt>
                <c:pt idx="18">
                  <c:v>25.8</c:v>
                </c:pt>
                <c:pt idx="19">
                  <c:v>25.3</c:v>
                </c:pt>
                <c:pt idx="20">
                  <c:v>23.3</c:v>
                </c:pt>
                <c:pt idx="21">
                  <c:v>23.4</c:v>
                </c:pt>
                <c:pt idx="22">
                  <c:v>21</c:v>
                </c:pt>
                <c:pt idx="23">
                  <c:v>20.100000000000001</c:v>
                </c:pt>
                <c:pt idx="24">
                  <c:v>22.4</c:v>
                </c:pt>
                <c:pt idx="25">
                  <c:v>23.5</c:v>
                </c:pt>
                <c:pt idx="26">
                  <c:v>19.600000000000001</c:v>
                </c:pt>
                <c:pt idx="27">
                  <c:v>20.3</c:v>
                </c:pt>
                <c:pt idx="28">
                  <c:v>21.9</c:v>
                </c:pt>
                <c:pt idx="29">
                  <c:v>23.4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ED1-4E72-A927-FDF9BCA9056E}"/>
            </c:ext>
          </c:extLst>
        </c:ser>
        <c:ser>
          <c:idx val="3"/>
          <c:order val="3"/>
          <c:tx>
            <c:strRef>
              <c:f>'[士林14_18溫度濕度雨量 (1).xlsx]工作表1'!$E$1</c:f>
              <c:strCache>
                <c:ptCount val="1"/>
                <c:pt idx="0">
                  <c:v>Nov. 2017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'[士林14_18溫度濕度雨量 (1).xlsx]工作表1'!$A$2:$A$31</c:f>
              <c:numCache>
                <c:formatCode>General</c:formatCod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</c:numCache>
            </c:numRef>
          </c:cat>
          <c:val>
            <c:numRef>
              <c:f>'[士林14_18溫度濕度雨量 (1).xlsx]工作表1'!$E$2:$E$31</c:f>
              <c:numCache>
                <c:formatCode>General</c:formatCode>
                <c:ptCount val="30"/>
                <c:pt idx="0">
                  <c:v>24.2</c:v>
                </c:pt>
                <c:pt idx="1">
                  <c:v>25.3</c:v>
                </c:pt>
                <c:pt idx="2">
                  <c:v>23.3</c:v>
                </c:pt>
                <c:pt idx="3">
                  <c:v>20.6</c:v>
                </c:pt>
                <c:pt idx="4">
                  <c:v>21.7</c:v>
                </c:pt>
                <c:pt idx="5">
                  <c:v>26.3</c:v>
                </c:pt>
                <c:pt idx="6">
                  <c:v>27.3</c:v>
                </c:pt>
                <c:pt idx="7">
                  <c:v>24.6</c:v>
                </c:pt>
                <c:pt idx="8">
                  <c:v>24.5</c:v>
                </c:pt>
                <c:pt idx="9">
                  <c:v>27.6</c:v>
                </c:pt>
                <c:pt idx="10">
                  <c:v>23.2</c:v>
                </c:pt>
                <c:pt idx="11">
                  <c:v>22.8</c:v>
                </c:pt>
                <c:pt idx="12">
                  <c:v>23.3</c:v>
                </c:pt>
                <c:pt idx="13">
                  <c:v>23.5</c:v>
                </c:pt>
                <c:pt idx="14">
                  <c:v>24.1</c:v>
                </c:pt>
                <c:pt idx="15">
                  <c:v>26.2</c:v>
                </c:pt>
                <c:pt idx="16">
                  <c:v>25.8</c:v>
                </c:pt>
                <c:pt idx="17">
                  <c:v>22.2</c:v>
                </c:pt>
                <c:pt idx="18">
                  <c:v>18.3</c:v>
                </c:pt>
                <c:pt idx="19">
                  <c:v>19.5</c:v>
                </c:pt>
                <c:pt idx="20">
                  <c:v>21.8</c:v>
                </c:pt>
                <c:pt idx="21">
                  <c:v>20.2</c:v>
                </c:pt>
                <c:pt idx="22">
                  <c:v>17.8</c:v>
                </c:pt>
                <c:pt idx="23">
                  <c:v>18.7</c:v>
                </c:pt>
                <c:pt idx="24">
                  <c:v>18.7</c:v>
                </c:pt>
                <c:pt idx="25">
                  <c:v>20.8</c:v>
                </c:pt>
                <c:pt idx="26">
                  <c:v>22.6</c:v>
                </c:pt>
                <c:pt idx="27">
                  <c:v>26.6</c:v>
                </c:pt>
                <c:pt idx="28">
                  <c:v>24.9</c:v>
                </c:pt>
                <c:pt idx="29">
                  <c:v>23.8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ED1-4E72-A927-FDF9BCA9056E}"/>
            </c:ext>
          </c:extLst>
        </c:ser>
        <c:ser>
          <c:idx val="4"/>
          <c:order val="4"/>
          <c:tx>
            <c:strRef>
              <c:f>'[士林14_18溫度濕度雨量 (1).xlsx]工作表1'!$F$1</c:f>
              <c:strCache>
                <c:ptCount val="1"/>
                <c:pt idx="0">
                  <c:v>Nov. 2018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'[士林14_18溫度濕度雨量 (1).xlsx]工作表1'!$A$2:$A$31</c:f>
              <c:numCache>
                <c:formatCode>General</c:formatCod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</c:numCache>
            </c:numRef>
          </c:cat>
          <c:val>
            <c:numRef>
              <c:f>'[士林14_18溫度濕度雨量 (1).xlsx]工作表1'!$F$2:$F$31</c:f>
              <c:numCache>
                <c:formatCode>General</c:formatCode>
                <c:ptCount val="30"/>
                <c:pt idx="0">
                  <c:v>19.899999999999999</c:v>
                </c:pt>
                <c:pt idx="1">
                  <c:v>22</c:v>
                </c:pt>
                <c:pt idx="2">
                  <c:v>23.2</c:v>
                </c:pt>
                <c:pt idx="3">
                  <c:v>24.2</c:v>
                </c:pt>
                <c:pt idx="4">
                  <c:v>23.9</c:v>
                </c:pt>
                <c:pt idx="5">
                  <c:v>25.8</c:v>
                </c:pt>
                <c:pt idx="6">
                  <c:v>26</c:v>
                </c:pt>
                <c:pt idx="7">
                  <c:v>25</c:v>
                </c:pt>
                <c:pt idx="8">
                  <c:v>23.5</c:v>
                </c:pt>
                <c:pt idx="9">
                  <c:v>24.5</c:v>
                </c:pt>
                <c:pt idx="10">
                  <c:v>24.8</c:v>
                </c:pt>
                <c:pt idx="11">
                  <c:v>23.9</c:v>
                </c:pt>
                <c:pt idx="12">
                  <c:v>22.1</c:v>
                </c:pt>
                <c:pt idx="13">
                  <c:v>21.8</c:v>
                </c:pt>
                <c:pt idx="14">
                  <c:v>23.7</c:v>
                </c:pt>
                <c:pt idx="15">
                  <c:v>24.5</c:v>
                </c:pt>
                <c:pt idx="16">
                  <c:v>22</c:v>
                </c:pt>
                <c:pt idx="17">
                  <c:v>23.9</c:v>
                </c:pt>
                <c:pt idx="18">
                  <c:v>21</c:v>
                </c:pt>
                <c:pt idx="19">
                  <c:v>22.7</c:v>
                </c:pt>
                <c:pt idx="20">
                  <c:v>23.5</c:v>
                </c:pt>
                <c:pt idx="21">
                  <c:v>19</c:v>
                </c:pt>
                <c:pt idx="22">
                  <c:v>18.399999999999999</c:v>
                </c:pt>
                <c:pt idx="23">
                  <c:v>22.1</c:v>
                </c:pt>
                <c:pt idx="24">
                  <c:v>23.7</c:v>
                </c:pt>
                <c:pt idx="25">
                  <c:v>21</c:v>
                </c:pt>
                <c:pt idx="26">
                  <c:v>21.1</c:v>
                </c:pt>
                <c:pt idx="27">
                  <c:v>19.8</c:v>
                </c:pt>
                <c:pt idx="28">
                  <c:v>20.8</c:v>
                </c:pt>
                <c:pt idx="29">
                  <c:v>23.1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ED1-4E72-A927-FDF9BCA905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55350784"/>
        <c:axId val="555349216"/>
      </c:lineChart>
      <c:catAx>
        <c:axId val="5553507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zh-TW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/>
                  <a:t>Time(date)</a:t>
                </a:r>
                <a:endParaRPr lang="zh-TW" alt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zh-TW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TW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555349216"/>
        <c:crosses val="autoZero"/>
        <c:auto val="1"/>
        <c:lblAlgn val="ctr"/>
        <c:lblOffset val="100"/>
        <c:noMultiLvlLbl val="0"/>
      </c:catAx>
      <c:valAx>
        <c:axId val="555349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zh-TW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/>
                  <a:t>Temperature(Celsius)</a:t>
                </a:r>
                <a:endParaRPr lang="zh-TW" alt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zh-TW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TW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555350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TW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TW"/>
      </a:pPr>
      <a:endParaRPr lang="zh-TW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TW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TW" sz="1800"/>
              <a:t>Shilin's Rainfall</a:t>
            </a:r>
            <a:r>
              <a:rPr lang="en-US" altLang="zh-TW" sz="1800" baseline="0"/>
              <a:t> in November 2014~2018</a:t>
            </a:r>
            <a:endParaRPr lang="zh-TW" altLang="en-US" sz="18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TW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'[士林14_18溫度濕度雨量 (1).xlsx]工作表1'!$I$1</c:f>
              <c:strCache>
                <c:ptCount val="1"/>
                <c:pt idx="0">
                  <c:v>Nov. 2014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'[士林14_18溫度濕度雨量 (1).xlsx]工作表1'!$I$2:$I$31</c:f>
              <c:numCache>
                <c:formatCode>General</c:formatCode>
                <c:ptCount val="30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6</c:v>
                </c:pt>
                <c:pt idx="9">
                  <c:v>0</c:v>
                </c:pt>
                <c:pt idx="10">
                  <c:v>0</c:v>
                </c:pt>
                <c:pt idx="11">
                  <c:v>2</c:v>
                </c:pt>
                <c:pt idx="12">
                  <c:v>9.5</c:v>
                </c:pt>
                <c:pt idx="13">
                  <c:v>0</c:v>
                </c:pt>
                <c:pt idx="14">
                  <c:v>5</c:v>
                </c:pt>
                <c:pt idx="15">
                  <c:v>0.5</c:v>
                </c:pt>
                <c:pt idx="16">
                  <c:v>2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25-4247-87F6-9FD66F023887}"/>
            </c:ext>
          </c:extLst>
        </c:ser>
        <c:ser>
          <c:idx val="2"/>
          <c:order val="1"/>
          <c:tx>
            <c:strRef>
              <c:f>'[士林14_18溫度濕度雨量 (1).xlsx]工作表1'!$J$1</c:f>
              <c:strCache>
                <c:ptCount val="1"/>
                <c:pt idx="0">
                  <c:v>Nov. 2015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'[士林14_18溫度濕度雨量 (1).xlsx]工作表1'!$J$2:$J$31</c:f>
              <c:numCache>
                <c:formatCode>General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0.5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4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1.5</c:v>
                </c:pt>
                <c:pt idx="20">
                  <c:v>1.5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0.5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25-4247-87F6-9FD66F023887}"/>
            </c:ext>
          </c:extLst>
        </c:ser>
        <c:ser>
          <c:idx val="3"/>
          <c:order val="2"/>
          <c:tx>
            <c:strRef>
              <c:f>'[士林14_18溫度濕度雨量 (1).xlsx]工作表1'!$K$1</c:f>
              <c:strCache>
                <c:ptCount val="1"/>
                <c:pt idx="0">
                  <c:v>Nov. 2016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'[士林14_18溫度濕度雨量 (1).xlsx]工作表1'!$K$2:$K$31</c:f>
              <c:numCache>
                <c:formatCode>General</c:formatCode>
                <c:ptCount val="30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0.5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4.5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1</c:v>
                </c:pt>
                <c:pt idx="18">
                  <c:v>0</c:v>
                </c:pt>
                <c:pt idx="19">
                  <c:v>4.5</c:v>
                </c:pt>
                <c:pt idx="20">
                  <c:v>7.5</c:v>
                </c:pt>
                <c:pt idx="21">
                  <c:v>28.5</c:v>
                </c:pt>
                <c:pt idx="22">
                  <c:v>33</c:v>
                </c:pt>
                <c:pt idx="23">
                  <c:v>0</c:v>
                </c:pt>
                <c:pt idx="24">
                  <c:v>0</c:v>
                </c:pt>
                <c:pt idx="25">
                  <c:v>1</c:v>
                </c:pt>
                <c:pt idx="26">
                  <c:v>9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225-4247-87F6-9FD66F023887}"/>
            </c:ext>
          </c:extLst>
        </c:ser>
        <c:ser>
          <c:idx val="4"/>
          <c:order val="3"/>
          <c:tx>
            <c:strRef>
              <c:f>'[士林14_18溫度濕度雨量 (1).xlsx]工作表1'!$L$1</c:f>
              <c:strCache>
                <c:ptCount val="1"/>
                <c:pt idx="0">
                  <c:v>Nov. 2017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val>
            <c:numRef>
              <c:f>'[士林14_18溫度濕度雨量 (1).xlsx]工作表1'!$L$2:$L$31</c:f>
              <c:numCache>
                <c:formatCode>General</c:formatCode>
                <c:ptCount val="30"/>
                <c:pt idx="0">
                  <c:v>1</c:v>
                </c:pt>
                <c:pt idx="1">
                  <c:v>0</c:v>
                </c:pt>
                <c:pt idx="2">
                  <c:v>4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>
                  <c:v>36</c:v>
                </c:pt>
                <c:pt idx="13">
                  <c:v>7.5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0.5</c:v>
                </c:pt>
                <c:pt idx="18">
                  <c:v>9</c:v>
                </c:pt>
                <c:pt idx="19">
                  <c:v>9.5</c:v>
                </c:pt>
                <c:pt idx="20">
                  <c:v>4.5</c:v>
                </c:pt>
                <c:pt idx="21">
                  <c:v>0</c:v>
                </c:pt>
                <c:pt idx="22">
                  <c:v>1</c:v>
                </c:pt>
                <c:pt idx="23">
                  <c:v>0</c:v>
                </c:pt>
                <c:pt idx="24">
                  <c:v>18.5</c:v>
                </c:pt>
                <c:pt idx="25">
                  <c:v>2.5</c:v>
                </c:pt>
                <c:pt idx="26">
                  <c:v>0.5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225-4247-87F6-9FD66F023887}"/>
            </c:ext>
          </c:extLst>
        </c:ser>
        <c:ser>
          <c:idx val="5"/>
          <c:order val="4"/>
          <c:tx>
            <c:strRef>
              <c:f>'[士林14_18溫度濕度雨量 (1).xlsx]工作表1'!$M$1</c:f>
              <c:strCache>
                <c:ptCount val="1"/>
                <c:pt idx="0">
                  <c:v>Nov. 2018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'[士林14_18溫度濕度雨量 (1).xlsx]工作表1'!$M$2:$M$31</c:f>
              <c:numCache>
                <c:formatCode>General</c:formatCode>
                <c:ptCount val="30"/>
                <c:pt idx="0">
                  <c:v>2</c:v>
                </c:pt>
                <c:pt idx="1">
                  <c:v>5.5</c:v>
                </c:pt>
                <c:pt idx="2">
                  <c:v>0</c:v>
                </c:pt>
                <c:pt idx="3">
                  <c:v>0</c:v>
                </c:pt>
                <c:pt idx="4">
                  <c:v>2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10.5</c:v>
                </c:pt>
                <c:pt idx="17">
                  <c:v>0</c:v>
                </c:pt>
                <c:pt idx="18">
                  <c:v>6.5</c:v>
                </c:pt>
                <c:pt idx="19">
                  <c:v>0</c:v>
                </c:pt>
                <c:pt idx="20">
                  <c:v>1</c:v>
                </c:pt>
                <c:pt idx="21">
                  <c:v>5</c:v>
                </c:pt>
                <c:pt idx="22">
                  <c:v>4</c:v>
                </c:pt>
                <c:pt idx="23">
                  <c:v>0</c:v>
                </c:pt>
                <c:pt idx="24">
                  <c:v>0</c:v>
                </c:pt>
                <c:pt idx="25">
                  <c:v>1.5</c:v>
                </c:pt>
                <c:pt idx="26">
                  <c:v>0</c:v>
                </c:pt>
                <c:pt idx="27">
                  <c:v>1</c:v>
                </c:pt>
                <c:pt idx="28">
                  <c:v>0</c:v>
                </c:pt>
                <c:pt idx="2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225-4247-87F6-9FD66F0238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0489240"/>
        <c:axId val="530489632"/>
      </c:barChart>
      <c:catAx>
        <c:axId val="5304892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zh-TW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/>
                  <a:t>Time(date)</a:t>
                </a:r>
                <a:endParaRPr lang="zh-TW" alt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zh-TW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TW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530489632"/>
        <c:crosses val="autoZero"/>
        <c:auto val="1"/>
        <c:lblAlgn val="ctr"/>
        <c:lblOffset val="100"/>
        <c:noMultiLvlLbl val="0"/>
      </c:catAx>
      <c:valAx>
        <c:axId val="530489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zh-TW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/>
                  <a:t>Rainfall(mm)</a:t>
                </a:r>
                <a:endParaRPr lang="zh-TW" alt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zh-TW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TW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530489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TW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TW"/>
      </a:pPr>
      <a:endParaRPr lang="zh-TW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TW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TW"/>
              <a:t>Shihlin's relative humidity of 2014~2018  NOV.</a:t>
            </a:r>
            <a:endParaRPr lang="zh-TW" altLang="en-US"/>
          </a:p>
        </c:rich>
      </c:tx>
      <c:layout>
        <c:manualLayout>
          <c:xMode val="edge"/>
          <c:yMode val="edge"/>
          <c:x val="0.13120571035786699"/>
          <c:y val="4.59482038429407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TW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>
        <c:manualLayout>
          <c:layoutTarget val="inner"/>
          <c:xMode val="edge"/>
          <c:yMode val="edge"/>
          <c:x val="0.12043408558391901"/>
          <c:y val="0.15350877192982501"/>
          <c:w val="0.85490196078431402"/>
          <c:h val="0.556683375104428"/>
        </c:manualLayout>
      </c:layout>
      <c:lineChart>
        <c:grouping val="standard"/>
        <c:varyColors val="0"/>
        <c:ser>
          <c:idx val="0"/>
          <c:order val="0"/>
          <c:tx>
            <c:strRef>
              <c:f>[11月濕度.xlsx]Sheet1!$B$1</c:f>
              <c:strCache>
                <c:ptCount val="1"/>
                <c:pt idx="0">
                  <c:v>2014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[11月濕度.xlsx]Sheet1!$A$2:$A$31</c:f>
              <c:numCache>
                <c:formatCode>General</c:formatCod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</c:numCache>
            </c:numRef>
          </c:cat>
          <c:val>
            <c:numRef>
              <c:f>[11月濕度.xlsx]Sheet1!$B$2:$B$31</c:f>
              <c:numCache>
                <c:formatCode>General</c:formatCode>
                <c:ptCount val="30"/>
                <c:pt idx="0">
                  <c:v>70</c:v>
                </c:pt>
                <c:pt idx="1">
                  <c:v>77</c:v>
                </c:pt>
                <c:pt idx="2">
                  <c:v>56</c:v>
                </c:pt>
                <c:pt idx="3">
                  <c:v>58</c:v>
                </c:pt>
                <c:pt idx="4">
                  <c:v>58</c:v>
                </c:pt>
                <c:pt idx="5">
                  <c:v>65</c:v>
                </c:pt>
                <c:pt idx="6">
                  <c:v>61</c:v>
                </c:pt>
                <c:pt idx="7">
                  <c:v>66</c:v>
                </c:pt>
                <c:pt idx="8">
                  <c:v>84</c:v>
                </c:pt>
                <c:pt idx="9">
                  <c:v>67</c:v>
                </c:pt>
                <c:pt idx="10">
                  <c:v>67</c:v>
                </c:pt>
                <c:pt idx="11">
                  <c:v>79</c:v>
                </c:pt>
                <c:pt idx="12">
                  <c:v>76</c:v>
                </c:pt>
                <c:pt idx="13">
                  <c:v>71</c:v>
                </c:pt>
                <c:pt idx="14">
                  <c:v>74</c:v>
                </c:pt>
                <c:pt idx="15">
                  <c:v>82</c:v>
                </c:pt>
                <c:pt idx="16">
                  <c:v>75</c:v>
                </c:pt>
                <c:pt idx="17">
                  <c:v>67</c:v>
                </c:pt>
                <c:pt idx="18">
                  <c:v>65</c:v>
                </c:pt>
                <c:pt idx="19">
                  <c:v>71</c:v>
                </c:pt>
                <c:pt idx="20">
                  <c:v>71</c:v>
                </c:pt>
                <c:pt idx="21">
                  <c:v>69</c:v>
                </c:pt>
                <c:pt idx="22">
                  <c:v>61</c:v>
                </c:pt>
                <c:pt idx="23">
                  <c:v>71</c:v>
                </c:pt>
                <c:pt idx="24">
                  <c:v>74</c:v>
                </c:pt>
                <c:pt idx="25">
                  <c:v>75</c:v>
                </c:pt>
                <c:pt idx="26">
                  <c:v>77</c:v>
                </c:pt>
                <c:pt idx="27">
                  <c:v>82</c:v>
                </c:pt>
                <c:pt idx="28">
                  <c:v>78</c:v>
                </c:pt>
                <c:pt idx="29">
                  <c:v>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5C6-40D9-9AF5-F9FEB241FB1B}"/>
            </c:ext>
          </c:extLst>
        </c:ser>
        <c:ser>
          <c:idx val="1"/>
          <c:order val="1"/>
          <c:tx>
            <c:strRef>
              <c:f>[11月濕度.xlsx]Sheet1!$C$1</c:f>
              <c:strCache>
                <c:ptCount val="1"/>
                <c:pt idx="0">
                  <c:v>2015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[11月濕度.xlsx]Sheet1!$A$2:$A$31</c:f>
              <c:numCache>
                <c:formatCode>General</c:formatCod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</c:numCache>
            </c:numRef>
          </c:cat>
          <c:val>
            <c:numRef>
              <c:f>[11月濕度.xlsx]Sheet1!$C$2:$C$31</c:f>
              <c:numCache>
                <c:formatCode>General</c:formatCode>
                <c:ptCount val="30"/>
                <c:pt idx="0">
                  <c:v>73</c:v>
                </c:pt>
                <c:pt idx="1">
                  <c:v>72</c:v>
                </c:pt>
                <c:pt idx="2">
                  <c:v>76</c:v>
                </c:pt>
                <c:pt idx="3">
                  <c:v>73</c:v>
                </c:pt>
                <c:pt idx="4">
                  <c:v>70</c:v>
                </c:pt>
                <c:pt idx="5">
                  <c:v>65</c:v>
                </c:pt>
                <c:pt idx="6">
                  <c:v>77</c:v>
                </c:pt>
                <c:pt idx="7">
                  <c:v>76</c:v>
                </c:pt>
                <c:pt idx="8">
                  <c:v>76</c:v>
                </c:pt>
                <c:pt idx="9">
                  <c:v>68</c:v>
                </c:pt>
                <c:pt idx="10">
                  <c:v>74</c:v>
                </c:pt>
                <c:pt idx="11">
                  <c:v>74</c:v>
                </c:pt>
                <c:pt idx="12">
                  <c:v>81</c:v>
                </c:pt>
                <c:pt idx="13">
                  <c:v>77</c:v>
                </c:pt>
                <c:pt idx="14">
                  <c:v>72</c:v>
                </c:pt>
                <c:pt idx="15">
                  <c:v>71</c:v>
                </c:pt>
                <c:pt idx="16">
                  <c:v>69</c:v>
                </c:pt>
                <c:pt idx="17">
                  <c:v>73</c:v>
                </c:pt>
                <c:pt idx="18">
                  <c:v>72</c:v>
                </c:pt>
                <c:pt idx="19">
                  <c:v>75</c:v>
                </c:pt>
                <c:pt idx="20">
                  <c:v>72</c:v>
                </c:pt>
                <c:pt idx="21">
                  <c:v>69</c:v>
                </c:pt>
                <c:pt idx="22">
                  <c:v>74</c:v>
                </c:pt>
                <c:pt idx="23">
                  <c:v>67</c:v>
                </c:pt>
                <c:pt idx="24">
                  <c:v>70</c:v>
                </c:pt>
                <c:pt idx="25">
                  <c:v>51</c:v>
                </c:pt>
                <c:pt idx="26">
                  <c:v>54</c:v>
                </c:pt>
                <c:pt idx="27">
                  <c:v>64</c:v>
                </c:pt>
                <c:pt idx="28">
                  <c:v>72</c:v>
                </c:pt>
                <c:pt idx="29">
                  <c:v>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5C6-40D9-9AF5-F9FEB241FB1B}"/>
            </c:ext>
          </c:extLst>
        </c:ser>
        <c:ser>
          <c:idx val="2"/>
          <c:order val="2"/>
          <c:tx>
            <c:strRef>
              <c:f>[11月濕度.xlsx]Sheet1!$D$1</c:f>
              <c:strCache>
                <c:ptCount val="1"/>
                <c:pt idx="0">
                  <c:v>2016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[11月濕度.xlsx]Sheet1!$A$2:$A$31</c:f>
              <c:numCache>
                <c:formatCode>General</c:formatCod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</c:numCache>
            </c:numRef>
          </c:cat>
          <c:val>
            <c:numRef>
              <c:f>[11月濕度.xlsx]Sheet1!$D$2:$D$31</c:f>
              <c:numCache>
                <c:formatCode>General</c:formatCode>
                <c:ptCount val="30"/>
                <c:pt idx="0">
                  <c:v>72</c:v>
                </c:pt>
                <c:pt idx="1">
                  <c:v>67</c:v>
                </c:pt>
                <c:pt idx="2">
                  <c:v>67</c:v>
                </c:pt>
                <c:pt idx="3">
                  <c:v>80</c:v>
                </c:pt>
                <c:pt idx="4">
                  <c:v>74</c:v>
                </c:pt>
                <c:pt idx="5">
                  <c:v>71</c:v>
                </c:pt>
                <c:pt idx="6">
                  <c:v>61</c:v>
                </c:pt>
                <c:pt idx="7">
                  <c:v>75</c:v>
                </c:pt>
                <c:pt idx="8">
                  <c:v>71</c:v>
                </c:pt>
                <c:pt idx="9">
                  <c:v>87</c:v>
                </c:pt>
                <c:pt idx="10">
                  <c:v>65</c:v>
                </c:pt>
                <c:pt idx="11">
                  <c:v>68</c:v>
                </c:pt>
                <c:pt idx="12">
                  <c:v>75</c:v>
                </c:pt>
                <c:pt idx="13">
                  <c:v>80</c:v>
                </c:pt>
                <c:pt idx="14">
                  <c:v>76</c:v>
                </c:pt>
                <c:pt idx="15">
                  <c:v>72</c:v>
                </c:pt>
                <c:pt idx="16">
                  <c:v>68</c:v>
                </c:pt>
                <c:pt idx="17">
                  <c:v>71</c:v>
                </c:pt>
                <c:pt idx="18">
                  <c:v>74</c:v>
                </c:pt>
                <c:pt idx="19">
                  <c:v>76</c:v>
                </c:pt>
                <c:pt idx="20">
                  <c:v>83</c:v>
                </c:pt>
                <c:pt idx="21">
                  <c:v>86</c:v>
                </c:pt>
                <c:pt idx="22">
                  <c:v>83</c:v>
                </c:pt>
                <c:pt idx="23">
                  <c:v>75</c:v>
                </c:pt>
                <c:pt idx="24">
                  <c:v>77</c:v>
                </c:pt>
                <c:pt idx="25">
                  <c:v>78</c:v>
                </c:pt>
                <c:pt idx="26">
                  <c:v>84</c:v>
                </c:pt>
                <c:pt idx="27">
                  <c:v>59</c:v>
                </c:pt>
                <c:pt idx="28">
                  <c:v>64</c:v>
                </c:pt>
                <c:pt idx="29">
                  <c:v>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5C6-40D9-9AF5-F9FEB241FB1B}"/>
            </c:ext>
          </c:extLst>
        </c:ser>
        <c:ser>
          <c:idx val="3"/>
          <c:order val="3"/>
          <c:tx>
            <c:strRef>
              <c:f>[11月濕度.xlsx]Sheet1!$E$1</c:f>
              <c:strCache>
                <c:ptCount val="1"/>
                <c:pt idx="0">
                  <c:v>2017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[11月濕度.xlsx]Sheet1!$A$2:$A$31</c:f>
              <c:numCache>
                <c:formatCode>General</c:formatCod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</c:numCache>
            </c:numRef>
          </c:cat>
          <c:val>
            <c:numRef>
              <c:f>[11月濕度.xlsx]Sheet1!$E$2:$E$31</c:f>
              <c:numCache>
                <c:formatCode>General</c:formatCode>
                <c:ptCount val="30"/>
                <c:pt idx="0">
                  <c:v>78</c:v>
                </c:pt>
                <c:pt idx="1">
                  <c:v>81</c:v>
                </c:pt>
                <c:pt idx="2">
                  <c:v>83</c:v>
                </c:pt>
                <c:pt idx="3">
                  <c:v>72</c:v>
                </c:pt>
                <c:pt idx="4">
                  <c:v>74</c:v>
                </c:pt>
                <c:pt idx="5">
                  <c:v>70</c:v>
                </c:pt>
                <c:pt idx="6">
                  <c:v>74</c:v>
                </c:pt>
                <c:pt idx="7">
                  <c:v>78</c:v>
                </c:pt>
                <c:pt idx="8">
                  <c:v>78</c:v>
                </c:pt>
                <c:pt idx="9">
                  <c:v>69</c:v>
                </c:pt>
                <c:pt idx="10">
                  <c:v>78</c:v>
                </c:pt>
                <c:pt idx="11">
                  <c:v>79</c:v>
                </c:pt>
                <c:pt idx="12">
                  <c:v>90</c:v>
                </c:pt>
                <c:pt idx="13">
                  <c:v>85</c:v>
                </c:pt>
                <c:pt idx="14">
                  <c:v>75</c:v>
                </c:pt>
                <c:pt idx="15">
                  <c:v>74</c:v>
                </c:pt>
                <c:pt idx="16">
                  <c:v>78</c:v>
                </c:pt>
                <c:pt idx="17">
                  <c:v>75</c:v>
                </c:pt>
                <c:pt idx="18">
                  <c:v>82</c:v>
                </c:pt>
                <c:pt idx="19">
                  <c:v>88</c:v>
                </c:pt>
                <c:pt idx="20">
                  <c:v>85</c:v>
                </c:pt>
                <c:pt idx="21">
                  <c:v>86</c:v>
                </c:pt>
                <c:pt idx="22">
                  <c:v>72</c:v>
                </c:pt>
                <c:pt idx="23">
                  <c:v>67</c:v>
                </c:pt>
                <c:pt idx="24">
                  <c:v>91</c:v>
                </c:pt>
                <c:pt idx="25">
                  <c:v>87</c:v>
                </c:pt>
                <c:pt idx="26">
                  <c:v>78</c:v>
                </c:pt>
                <c:pt idx="27">
                  <c:v>68</c:v>
                </c:pt>
                <c:pt idx="28">
                  <c:v>81</c:v>
                </c:pt>
                <c:pt idx="29">
                  <c:v>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5C6-40D9-9AF5-F9FEB241FB1B}"/>
            </c:ext>
          </c:extLst>
        </c:ser>
        <c:ser>
          <c:idx val="4"/>
          <c:order val="4"/>
          <c:tx>
            <c:strRef>
              <c:f>[11月濕度.xlsx]Sheet1!$F$1</c:f>
              <c:strCache>
                <c:ptCount val="1"/>
                <c:pt idx="0">
                  <c:v>2018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numRef>
              <c:f>[11月濕度.xlsx]Sheet1!$A$2:$A$31</c:f>
              <c:numCache>
                <c:formatCode>General</c:formatCod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</c:numCache>
            </c:numRef>
          </c:cat>
          <c:val>
            <c:numRef>
              <c:f>[11月濕度.xlsx]Sheet1!$F$2:$F$31</c:f>
              <c:numCache>
                <c:formatCode>General</c:formatCode>
                <c:ptCount val="30"/>
                <c:pt idx="0">
                  <c:v>79</c:v>
                </c:pt>
                <c:pt idx="1">
                  <c:v>84</c:v>
                </c:pt>
                <c:pt idx="2">
                  <c:v>90</c:v>
                </c:pt>
                <c:pt idx="3">
                  <c:v>81</c:v>
                </c:pt>
                <c:pt idx="4">
                  <c:v>86</c:v>
                </c:pt>
                <c:pt idx="5">
                  <c:v>74</c:v>
                </c:pt>
                <c:pt idx="6">
                  <c:v>75</c:v>
                </c:pt>
                <c:pt idx="7">
                  <c:v>78</c:v>
                </c:pt>
                <c:pt idx="8">
                  <c:v>75</c:v>
                </c:pt>
                <c:pt idx="9">
                  <c:v>73</c:v>
                </c:pt>
                <c:pt idx="10">
                  <c:v>72</c:v>
                </c:pt>
                <c:pt idx="11">
                  <c:v>79</c:v>
                </c:pt>
                <c:pt idx="12">
                  <c:v>73</c:v>
                </c:pt>
                <c:pt idx="13">
                  <c:v>68</c:v>
                </c:pt>
                <c:pt idx="14">
                  <c:v>67</c:v>
                </c:pt>
                <c:pt idx="15">
                  <c:v>73</c:v>
                </c:pt>
                <c:pt idx="16">
                  <c:v>82</c:v>
                </c:pt>
                <c:pt idx="17">
                  <c:v>81</c:v>
                </c:pt>
                <c:pt idx="18">
                  <c:v>82</c:v>
                </c:pt>
                <c:pt idx="19">
                  <c:v>66</c:v>
                </c:pt>
                <c:pt idx="20">
                  <c:v>74</c:v>
                </c:pt>
                <c:pt idx="21">
                  <c:v>80</c:v>
                </c:pt>
                <c:pt idx="22">
                  <c:v>81</c:v>
                </c:pt>
                <c:pt idx="23">
                  <c:v>72</c:v>
                </c:pt>
                <c:pt idx="24">
                  <c:v>58</c:v>
                </c:pt>
                <c:pt idx="25">
                  <c:v>81</c:v>
                </c:pt>
                <c:pt idx="26">
                  <c:v>73</c:v>
                </c:pt>
                <c:pt idx="27">
                  <c:v>77</c:v>
                </c:pt>
                <c:pt idx="28">
                  <c:v>63</c:v>
                </c:pt>
                <c:pt idx="29">
                  <c:v>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5C6-40D9-9AF5-F9FEB241FB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8113104"/>
        <c:axId val="358106832"/>
      </c:lineChart>
      <c:catAx>
        <c:axId val="3581131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zh-TW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/>
                  <a:t>Date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zh-TW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TW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358106832"/>
        <c:crosses val="autoZero"/>
        <c:auto val="1"/>
        <c:lblAlgn val="ctr"/>
        <c:lblOffset val="100"/>
        <c:noMultiLvlLbl val="0"/>
      </c:catAx>
      <c:valAx>
        <c:axId val="358106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zh-TW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/>
                  <a:t>Relative humidity(</a:t>
                </a:r>
                <a:r>
                  <a:rPr lang="en-US" altLang="en-US"/>
                  <a:t>％</a:t>
                </a:r>
                <a:r>
                  <a:rPr lang="en-US" altLang="zh-TW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zh-TW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TW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358113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TW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TW"/>
      </a:pPr>
      <a:endParaRPr lang="zh-TW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TW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TW" baseline="0"/>
              <a:t>Tianmu'sTemperature in November 2014~2018</a:t>
            </a:r>
            <a:endParaRPr lang="zh-TW" altLang="en-US"/>
          </a:p>
        </c:rich>
      </c:tx>
      <c:layout>
        <c:manualLayout>
          <c:xMode val="edge"/>
          <c:yMode val="edge"/>
          <c:x val="0.20400678040244999"/>
          <c:y val="3.24074074074073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TW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[Book1]Sheet1!$B$1</c:f>
              <c:strCache>
                <c:ptCount val="1"/>
                <c:pt idx="0">
                  <c:v>Nov. 2014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[Book1]Sheet1!$B$2:$B$31</c:f>
              <c:numCache>
                <c:formatCode>General</c:formatCode>
                <c:ptCount val="30"/>
                <c:pt idx="0">
                  <c:v>25.9</c:v>
                </c:pt>
                <c:pt idx="1">
                  <c:v>23.3</c:v>
                </c:pt>
                <c:pt idx="2">
                  <c:v>20.6</c:v>
                </c:pt>
                <c:pt idx="3">
                  <c:v>20.9</c:v>
                </c:pt>
                <c:pt idx="4">
                  <c:v>21.5</c:v>
                </c:pt>
                <c:pt idx="5">
                  <c:v>21.2</c:v>
                </c:pt>
                <c:pt idx="6">
                  <c:v>22.3</c:v>
                </c:pt>
                <c:pt idx="7">
                  <c:v>24.8</c:v>
                </c:pt>
                <c:pt idx="8">
                  <c:v>22.1</c:v>
                </c:pt>
                <c:pt idx="9">
                  <c:v>22.3</c:v>
                </c:pt>
                <c:pt idx="10">
                  <c:v>22.2</c:v>
                </c:pt>
                <c:pt idx="11">
                  <c:v>20.399999999999999</c:v>
                </c:pt>
                <c:pt idx="12">
                  <c:v>18.7</c:v>
                </c:pt>
                <c:pt idx="13">
                  <c:v>19.7</c:v>
                </c:pt>
                <c:pt idx="14">
                  <c:v>21.6</c:v>
                </c:pt>
                <c:pt idx="15">
                  <c:v>21.9</c:v>
                </c:pt>
                <c:pt idx="16">
                  <c:v>20.2</c:v>
                </c:pt>
                <c:pt idx="17">
                  <c:v>18.8</c:v>
                </c:pt>
                <c:pt idx="18">
                  <c:v>20.5</c:v>
                </c:pt>
                <c:pt idx="19">
                  <c:v>22.3</c:v>
                </c:pt>
                <c:pt idx="20">
                  <c:v>23.8</c:v>
                </c:pt>
                <c:pt idx="21">
                  <c:v>24.3</c:v>
                </c:pt>
                <c:pt idx="22">
                  <c:v>25.6</c:v>
                </c:pt>
                <c:pt idx="23">
                  <c:v>24.1</c:v>
                </c:pt>
                <c:pt idx="24">
                  <c:v>22.2</c:v>
                </c:pt>
                <c:pt idx="25">
                  <c:v>21.9</c:v>
                </c:pt>
                <c:pt idx="26">
                  <c:v>24</c:v>
                </c:pt>
                <c:pt idx="27">
                  <c:v>24.9</c:v>
                </c:pt>
                <c:pt idx="28">
                  <c:v>26</c:v>
                </c:pt>
                <c:pt idx="29">
                  <c:v>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200-4715-8CE5-1A99CBC42C38}"/>
            </c:ext>
          </c:extLst>
        </c:ser>
        <c:ser>
          <c:idx val="2"/>
          <c:order val="1"/>
          <c:tx>
            <c:strRef>
              <c:f>[Book1]Sheet1!$C$1</c:f>
              <c:strCache>
                <c:ptCount val="1"/>
                <c:pt idx="0">
                  <c:v>Nov. 2015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[Book1]Sheet1!$C$2:$C$31</c:f>
              <c:numCache>
                <c:formatCode>General</c:formatCode>
                <c:ptCount val="30"/>
                <c:pt idx="0">
                  <c:v>23.2</c:v>
                </c:pt>
                <c:pt idx="1">
                  <c:v>21.9</c:v>
                </c:pt>
                <c:pt idx="2">
                  <c:v>23.5</c:v>
                </c:pt>
                <c:pt idx="3">
                  <c:v>26.3</c:v>
                </c:pt>
                <c:pt idx="4">
                  <c:v>27.8</c:v>
                </c:pt>
                <c:pt idx="5">
                  <c:v>28.5</c:v>
                </c:pt>
                <c:pt idx="6">
                  <c:v>27.4</c:v>
                </c:pt>
                <c:pt idx="7">
                  <c:v>26.8</c:v>
                </c:pt>
                <c:pt idx="8">
                  <c:v>24.9</c:v>
                </c:pt>
                <c:pt idx="9">
                  <c:v>22.1</c:v>
                </c:pt>
                <c:pt idx="10">
                  <c:v>22.1</c:v>
                </c:pt>
                <c:pt idx="11">
                  <c:v>24.6</c:v>
                </c:pt>
                <c:pt idx="12">
                  <c:v>24.6</c:v>
                </c:pt>
                <c:pt idx="13">
                  <c:v>24.1</c:v>
                </c:pt>
                <c:pt idx="14">
                  <c:v>24.7</c:v>
                </c:pt>
                <c:pt idx="15">
                  <c:v>27.3</c:v>
                </c:pt>
                <c:pt idx="16">
                  <c:v>26.7</c:v>
                </c:pt>
                <c:pt idx="17">
                  <c:v>26.7</c:v>
                </c:pt>
                <c:pt idx="18">
                  <c:v>25.5</c:v>
                </c:pt>
                <c:pt idx="19">
                  <c:v>25.1</c:v>
                </c:pt>
                <c:pt idx="20">
                  <c:v>25.1</c:v>
                </c:pt>
                <c:pt idx="21">
                  <c:v>25.9</c:v>
                </c:pt>
                <c:pt idx="22">
                  <c:v>24.8</c:v>
                </c:pt>
                <c:pt idx="23">
                  <c:v>23.1</c:v>
                </c:pt>
                <c:pt idx="24">
                  <c:v>21.4</c:v>
                </c:pt>
                <c:pt idx="25">
                  <c:v>16.100000000000001</c:v>
                </c:pt>
                <c:pt idx="26">
                  <c:v>16.2</c:v>
                </c:pt>
                <c:pt idx="27">
                  <c:v>21.3</c:v>
                </c:pt>
                <c:pt idx="28">
                  <c:v>23.6</c:v>
                </c:pt>
                <c:pt idx="29">
                  <c:v>21.5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200-4715-8CE5-1A99CBC42C38}"/>
            </c:ext>
          </c:extLst>
        </c:ser>
        <c:ser>
          <c:idx val="3"/>
          <c:order val="2"/>
          <c:tx>
            <c:strRef>
              <c:f>[Book1]Sheet1!$D$1</c:f>
              <c:strCache>
                <c:ptCount val="1"/>
                <c:pt idx="0">
                  <c:v>Nov. 2016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[Book1]Sheet1!$D$2:$D$31</c:f>
              <c:numCache>
                <c:formatCode>General</c:formatCode>
                <c:ptCount val="30"/>
                <c:pt idx="0">
                  <c:v>21.7</c:v>
                </c:pt>
                <c:pt idx="1">
                  <c:v>20.3</c:v>
                </c:pt>
                <c:pt idx="2">
                  <c:v>20.9</c:v>
                </c:pt>
                <c:pt idx="3">
                  <c:v>22.4</c:v>
                </c:pt>
                <c:pt idx="4">
                  <c:v>24</c:v>
                </c:pt>
                <c:pt idx="5">
                  <c:v>24.4</c:v>
                </c:pt>
                <c:pt idx="6">
                  <c:v>25.2</c:v>
                </c:pt>
                <c:pt idx="7">
                  <c:v>22</c:v>
                </c:pt>
                <c:pt idx="8">
                  <c:v>19.399999999999999</c:v>
                </c:pt>
                <c:pt idx="9">
                  <c:v>19.399999999999999</c:v>
                </c:pt>
                <c:pt idx="10">
                  <c:v>21.2</c:v>
                </c:pt>
                <c:pt idx="11">
                  <c:v>24.1</c:v>
                </c:pt>
                <c:pt idx="12">
                  <c:v>24.9</c:v>
                </c:pt>
                <c:pt idx="13">
                  <c:v>24.5</c:v>
                </c:pt>
                <c:pt idx="14">
                  <c:v>23.4</c:v>
                </c:pt>
                <c:pt idx="15">
                  <c:v>23.8</c:v>
                </c:pt>
                <c:pt idx="16">
                  <c:v>25.2</c:v>
                </c:pt>
                <c:pt idx="17">
                  <c:v>24.4</c:v>
                </c:pt>
                <c:pt idx="18">
                  <c:v>24.9</c:v>
                </c:pt>
                <c:pt idx="19">
                  <c:v>24.2</c:v>
                </c:pt>
                <c:pt idx="20">
                  <c:v>22.3</c:v>
                </c:pt>
                <c:pt idx="21">
                  <c:v>23</c:v>
                </c:pt>
                <c:pt idx="22">
                  <c:v>20.5</c:v>
                </c:pt>
                <c:pt idx="23">
                  <c:v>19.2</c:v>
                </c:pt>
                <c:pt idx="24">
                  <c:v>21.7</c:v>
                </c:pt>
                <c:pt idx="25">
                  <c:v>23</c:v>
                </c:pt>
                <c:pt idx="26">
                  <c:v>18.7</c:v>
                </c:pt>
                <c:pt idx="27">
                  <c:v>19.399999999999999</c:v>
                </c:pt>
                <c:pt idx="28">
                  <c:v>21.1</c:v>
                </c:pt>
                <c:pt idx="29">
                  <c:v>22.6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200-4715-8CE5-1A99CBC42C38}"/>
            </c:ext>
          </c:extLst>
        </c:ser>
        <c:ser>
          <c:idx val="4"/>
          <c:order val="3"/>
          <c:tx>
            <c:strRef>
              <c:f>[Book1]Sheet1!$E$1</c:f>
              <c:strCache>
                <c:ptCount val="1"/>
                <c:pt idx="0">
                  <c:v>Nov. 2017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val>
            <c:numRef>
              <c:f>[Book1]Sheet1!$E$2:$E$31</c:f>
              <c:numCache>
                <c:formatCode>General</c:formatCode>
                <c:ptCount val="30"/>
                <c:pt idx="0">
                  <c:v>24</c:v>
                </c:pt>
                <c:pt idx="1">
                  <c:v>24.8</c:v>
                </c:pt>
                <c:pt idx="2">
                  <c:v>23</c:v>
                </c:pt>
                <c:pt idx="3">
                  <c:v>19.7</c:v>
                </c:pt>
                <c:pt idx="4">
                  <c:v>20.9</c:v>
                </c:pt>
                <c:pt idx="5">
                  <c:v>25.9</c:v>
                </c:pt>
                <c:pt idx="6">
                  <c:v>27.5</c:v>
                </c:pt>
                <c:pt idx="7">
                  <c:v>24</c:v>
                </c:pt>
                <c:pt idx="8">
                  <c:v>23.9</c:v>
                </c:pt>
                <c:pt idx="9">
                  <c:v>27.1</c:v>
                </c:pt>
                <c:pt idx="10">
                  <c:v>22.7</c:v>
                </c:pt>
                <c:pt idx="11">
                  <c:v>22.5</c:v>
                </c:pt>
                <c:pt idx="12">
                  <c:v>23</c:v>
                </c:pt>
                <c:pt idx="13">
                  <c:v>23.4</c:v>
                </c:pt>
                <c:pt idx="14">
                  <c:v>23.8</c:v>
                </c:pt>
                <c:pt idx="15">
                  <c:v>25.5</c:v>
                </c:pt>
                <c:pt idx="16">
                  <c:v>25.5</c:v>
                </c:pt>
                <c:pt idx="17">
                  <c:v>21.4</c:v>
                </c:pt>
                <c:pt idx="18">
                  <c:v>18</c:v>
                </c:pt>
                <c:pt idx="19">
                  <c:v>19</c:v>
                </c:pt>
                <c:pt idx="20">
                  <c:v>21.5</c:v>
                </c:pt>
                <c:pt idx="21">
                  <c:v>20.2</c:v>
                </c:pt>
                <c:pt idx="22">
                  <c:v>17.399999999999999</c:v>
                </c:pt>
                <c:pt idx="23">
                  <c:v>18.100000000000001</c:v>
                </c:pt>
                <c:pt idx="24">
                  <c:v>18.7</c:v>
                </c:pt>
                <c:pt idx="25">
                  <c:v>20.3</c:v>
                </c:pt>
                <c:pt idx="26">
                  <c:v>22</c:v>
                </c:pt>
                <c:pt idx="27">
                  <c:v>26.2</c:v>
                </c:pt>
                <c:pt idx="28">
                  <c:v>26.2</c:v>
                </c:pt>
                <c:pt idx="29">
                  <c:v>23.1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200-4715-8CE5-1A99CBC42C38}"/>
            </c:ext>
          </c:extLst>
        </c:ser>
        <c:ser>
          <c:idx val="5"/>
          <c:order val="4"/>
          <c:tx>
            <c:strRef>
              <c:f>[Book1]Sheet1!$F$1</c:f>
              <c:strCache>
                <c:ptCount val="1"/>
                <c:pt idx="0">
                  <c:v>Nov. 2018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val>
            <c:numRef>
              <c:f>[Book1]Sheet1!$F$2:$F$31</c:f>
              <c:numCache>
                <c:formatCode>General</c:formatCode>
                <c:ptCount val="30"/>
                <c:pt idx="0">
                  <c:v>20.2</c:v>
                </c:pt>
                <c:pt idx="1">
                  <c:v>22.3</c:v>
                </c:pt>
                <c:pt idx="2">
                  <c:v>23.9</c:v>
                </c:pt>
                <c:pt idx="3">
                  <c:v>24.3</c:v>
                </c:pt>
                <c:pt idx="4">
                  <c:v>24.1</c:v>
                </c:pt>
                <c:pt idx="5">
                  <c:v>25.6</c:v>
                </c:pt>
                <c:pt idx="6">
                  <c:v>26.7</c:v>
                </c:pt>
                <c:pt idx="7">
                  <c:v>25.3</c:v>
                </c:pt>
                <c:pt idx="8">
                  <c:v>23.2</c:v>
                </c:pt>
                <c:pt idx="9">
                  <c:v>24.6</c:v>
                </c:pt>
                <c:pt idx="10">
                  <c:v>24.8</c:v>
                </c:pt>
                <c:pt idx="11">
                  <c:v>23.8</c:v>
                </c:pt>
                <c:pt idx="12">
                  <c:v>21.8</c:v>
                </c:pt>
                <c:pt idx="13">
                  <c:v>21.6</c:v>
                </c:pt>
                <c:pt idx="14">
                  <c:v>23.4</c:v>
                </c:pt>
                <c:pt idx="15">
                  <c:v>24.3</c:v>
                </c:pt>
                <c:pt idx="16">
                  <c:v>22.1</c:v>
                </c:pt>
                <c:pt idx="17">
                  <c:v>24.7</c:v>
                </c:pt>
                <c:pt idx="18">
                  <c:v>21.1</c:v>
                </c:pt>
                <c:pt idx="19">
                  <c:v>22.3</c:v>
                </c:pt>
                <c:pt idx="20">
                  <c:v>23.7</c:v>
                </c:pt>
                <c:pt idx="21">
                  <c:v>19</c:v>
                </c:pt>
                <c:pt idx="22">
                  <c:v>18.7</c:v>
                </c:pt>
                <c:pt idx="23">
                  <c:v>22.2</c:v>
                </c:pt>
                <c:pt idx="24">
                  <c:v>23.5</c:v>
                </c:pt>
                <c:pt idx="25">
                  <c:v>20.5</c:v>
                </c:pt>
                <c:pt idx="26">
                  <c:v>20.9</c:v>
                </c:pt>
                <c:pt idx="27">
                  <c:v>19.899999999999999</c:v>
                </c:pt>
                <c:pt idx="28">
                  <c:v>20.6</c:v>
                </c:pt>
                <c:pt idx="29">
                  <c:v>22.7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200-4715-8CE5-1A99CBC42C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55350784"/>
        <c:axId val="555349216"/>
      </c:lineChart>
      <c:catAx>
        <c:axId val="5553507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zh-TW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/>
                  <a:t>Time(date)</a:t>
                </a:r>
                <a:endParaRPr lang="zh-TW" alt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zh-TW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TW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555349216"/>
        <c:crosses val="autoZero"/>
        <c:auto val="1"/>
        <c:lblAlgn val="ctr"/>
        <c:lblOffset val="100"/>
        <c:noMultiLvlLbl val="0"/>
      </c:catAx>
      <c:valAx>
        <c:axId val="555349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zh-TW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/>
                  <a:t>Temperature(Celsius)</a:t>
                </a:r>
                <a:endParaRPr lang="zh-TW" alt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zh-TW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TW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555350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TW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TW"/>
      </a:pPr>
      <a:endParaRPr lang="zh-TW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TW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TW" sz="1800"/>
              <a:t>Tianmu's Rainfall</a:t>
            </a:r>
            <a:r>
              <a:rPr lang="en-US" altLang="zh-TW" sz="1800" baseline="0"/>
              <a:t> in November 2014~2018</a:t>
            </a:r>
            <a:endParaRPr lang="zh-TW" altLang="en-US" sz="18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TW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barChart>
        <c:barDir val="col"/>
        <c:grouping val="clustered"/>
        <c:varyColors val="0"/>
        <c:ser>
          <c:idx val="3"/>
          <c:order val="0"/>
          <c:tx>
            <c:strRef>
              <c:f>[Book1]Sheet1!$I$1</c:f>
              <c:strCache>
                <c:ptCount val="1"/>
                <c:pt idx="0">
                  <c:v>Nov. 2014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[Book1]Sheet1!$I$2:$I$31</c:f>
              <c:numCache>
                <c:formatCode>General</c:formatCode>
                <c:ptCount val="30"/>
                <c:pt idx="0">
                  <c:v>0</c:v>
                </c:pt>
                <c:pt idx="1">
                  <c:v>5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8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>
                  <c:v>5.5</c:v>
                </c:pt>
                <c:pt idx="13">
                  <c:v>0</c:v>
                </c:pt>
                <c:pt idx="14">
                  <c:v>4.5</c:v>
                </c:pt>
                <c:pt idx="15">
                  <c:v>1.5</c:v>
                </c:pt>
                <c:pt idx="16">
                  <c:v>9.5</c:v>
                </c:pt>
                <c:pt idx="17">
                  <c:v>1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0F-4C9A-BDB7-D08684DFAD2B}"/>
            </c:ext>
          </c:extLst>
        </c:ser>
        <c:ser>
          <c:idx val="4"/>
          <c:order val="1"/>
          <c:tx>
            <c:strRef>
              <c:f>[Book1]Sheet1!$J$1</c:f>
              <c:strCache>
                <c:ptCount val="1"/>
                <c:pt idx="0">
                  <c:v>Nov. 2015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val>
            <c:numRef>
              <c:f>[Book1]Sheet1!$J$2:$J$31</c:f>
              <c:numCache>
                <c:formatCode>General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5.5</c:v>
                </c:pt>
                <c:pt idx="3">
                  <c:v>2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3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2</c:v>
                </c:pt>
                <c:pt idx="21">
                  <c:v>0</c:v>
                </c:pt>
                <c:pt idx="22">
                  <c:v>2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0F-4C9A-BDB7-D08684DFAD2B}"/>
            </c:ext>
          </c:extLst>
        </c:ser>
        <c:ser>
          <c:idx val="0"/>
          <c:order val="2"/>
          <c:tx>
            <c:strRef>
              <c:f>[Book1]Sheet1!$K$1</c:f>
              <c:strCache>
                <c:ptCount val="1"/>
                <c:pt idx="0">
                  <c:v>Nov. 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[Book1]Sheet1!$K$2:$K$31</c:f>
              <c:numCache>
                <c:formatCode>General</c:formatCode>
                <c:ptCount val="30"/>
                <c:pt idx="0">
                  <c:v>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4</c:v>
                </c:pt>
                <c:pt idx="8">
                  <c:v>0</c:v>
                </c:pt>
                <c:pt idx="9">
                  <c:v>5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10.5</c:v>
                </c:pt>
                <c:pt idx="20">
                  <c:v>12.5</c:v>
                </c:pt>
                <c:pt idx="21">
                  <c:v>20.5</c:v>
                </c:pt>
                <c:pt idx="22">
                  <c:v>25.5</c:v>
                </c:pt>
                <c:pt idx="23">
                  <c:v>0</c:v>
                </c:pt>
                <c:pt idx="24">
                  <c:v>0</c:v>
                </c:pt>
                <c:pt idx="25">
                  <c:v>0.5</c:v>
                </c:pt>
                <c:pt idx="26">
                  <c:v>10.5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80F-4C9A-BDB7-D08684DFAD2B}"/>
            </c:ext>
          </c:extLst>
        </c:ser>
        <c:ser>
          <c:idx val="1"/>
          <c:order val="3"/>
          <c:tx>
            <c:strRef>
              <c:f>[Book1]Sheet1!$L$1</c:f>
              <c:strCache>
                <c:ptCount val="1"/>
                <c:pt idx="0">
                  <c:v>Nov. 2017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[Book1]Sheet1!$L$2:$L$31</c:f>
              <c:numCache>
                <c:formatCode>General</c:formatCode>
                <c:ptCount val="30"/>
                <c:pt idx="0">
                  <c:v>3.5</c:v>
                </c:pt>
                <c:pt idx="1">
                  <c:v>0</c:v>
                </c:pt>
                <c:pt idx="2">
                  <c:v>4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0.5</c:v>
                </c:pt>
                <c:pt idx="12">
                  <c:v>57</c:v>
                </c:pt>
                <c:pt idx="13">
                  <c:v>7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0.5</c:v>
                </c:pt>
                <c:pt idx="18">
                  <c:v>4</c:v>
                </c:pt>
                <c:pt idx="19">
                  <c:v>7.5</c:v>
                </c:pt>
                <c:pt idx="20">
                  <c:v>5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10.5</c:v>
                </c:pt>
                <c:pt idx="25">
                  <c:v>2</c:v>
                </c:pt>
                <c:pt idx="26">
                  <c:v>0.5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80F-4C9A-BDB7-D08684DFAD2B}"/>
            </c:ext>
          </c:extLst>
        </c:ser>
        <c:ser>
          <c:idx val="5"/>
          <c:order val="4"/>
          <c:tx>
            <c:strRef>
              <c:f>[Book1]Sheet1!$M$1</c:f>
              <c:strCache>
                <c:ptCount val="1"/>
                <c:pt idx="0">
                  <c:v>Nov. 2018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[Book1]Sheet1!$M$2:$M$31</c:f>
              <c:numCache>
                <c:formatCode>General</c:formatCode>
                <c:ptCount val="30"/>
                <c:pt idx="0">
                  <c:v>2</c:v>
                </c:pt>
                <c:pt idx="1">
                  <c:v>6</c:v>
                </c:pt>
                <c:pt idx="2">
                  <c:v>0</c:v>
                </c:pt>
                <c:pt idx="3">
                  <c:v>0</c:v>
                </c:pt>
                <c:pt idx="4">
                  <c:v>0.5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10</c:v>
                </c:pt>
                <c:pt idx="17">
                  <c:v>0</c:v>
                </c:pt>
                <c:pt idx="18">
                  <c:v>9</c:v>
                </c:pt>
                <c:pt idx="19">
                  <c:v>0</c:v>
                </c:pt>
                <c:pt idx="20">
                  <c:v>0</c:v>
                </c:pt>
                <c:pt idx="21">
                  <c:v>3</c:v>
                </c:pt>
                <c:pt idx="22">
                  <c:v>3</c:v>
                </c:pt>
                <c:pt idx="23">
                  <c:v>0</c:v>
                </c:pt>
                <c:pt idx="24">
                  <c:v>0</c:v>
                </c:pt>
                <c:pt idx="25">
                  <c:v>2</c:v>
                </c:pt>
                <c:pt idx="26">
                  <c:v>0</c:v>
                </c:pt>
                <c:pt idx="27">
                  <c:v>0.5</c:v>
                </c:pt>
                <c:pt idx="28">
                  <c:v>0</c:v>
                </c:pt>
                <c:pt idx="2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80F-4C9A-BDB7-D08684DFAD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0489240"/>
        <c:axId val="530489632"/>
      </c:barChart>
      <c:catAx>
        <c:axId val="5304892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zh-TW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/>
                  <a:t>Time(date)</a:t>
                </a:r>
                <a:endParaRPr lang="zh-TW" alt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zh-TW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TW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530489632"/>
        <c:crosses val="autoZero"/>
        <c:auto val="1"/>
        <c:lblAlgn val="ctr"/>
        <c:lblOffset val="100"/>
        <c:noMultiLvlLbl val="0"/>
      </c:catAx>
      <c:valAx>
        <c:axId val="530489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zh-TW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/>
                  <a:t>Rainfall(mm)</a:t>
                </a:r>
                <a:endParaRPr lang="zh-TW" alt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zh-TW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TW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530489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TW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TW"/>
      </a:pPr>
      <a:endParaRPr lang="zh-TW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TW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TW"/>
              <a:t>Tianmu's relative humidity of 2014~2018 NOV.</a:t>
            </a:r>
            <a:endParaRPr lang="zh-TW" altLang="en-US"/>
          </a:p>
        </c:rich>
      </c:tx>
      <c:layout>
        <c:manualLayout>
          <c:xMode val="edge"/>
          <c:yMode val="edge"/>
          <c:x val="0.121338912133891"/>
          <c:y val="1.76678445229681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TW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>
        <c:manualLayout>
          <c:layoutTarget val="inner"/>
          <c:xMode val="edge"/>
          <c:yMode val="edge"/>
          <c:x val="0.12043408558391901"/>
          <c:y val="0.15350877192982501"/>
          <c:w val="0.85490196078431402"/>
          <c:h val="0.556683375104428"/>
        </c:manualLayout>
      </c:layout>
      <c:lineChart>
        <c:grouping val="standard"/>
        <c:varyColors val="0"/>
        <c:ser>
          <c:idx val="0"/>
          <c:order val="0"/>
          <c:tx>
            <c:strRef>
              <c:f>[11月濕度.xlsx]Sheet1!$I$1</c:f>
              <c:strCache>
                <c:ptCount val="1"/>
                <c:pt idx="0">
                  <c:v>2014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[11月濕度.xlsx]Sheet1!$H$2:$H$31</c:f>
              <c:numCache>
                <c:formatCode>General</c:formatCod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</c:numCache>
            </c:numRef>
          </c:cat>
          <c:val>
            <c:numRef>
              <c:f>[11月濕度.xlsx]Sheet1!$I$2:$I$31</c:f>
              <c:numCache>
                <c:formatCode>General</c:formatCode>
                <c:ptCount val="30"/>
                <c:pt idx="0">
                  <c:v>77</c:v>
                </c:pt>
                <c:pt idx="1">
                  <c:v>81</c:v>
                </c:pt>
                <c:pt idx="2">
                  <c:v>61</c:v>
                </c:pt>
                <c:pt idx="3">
                  <c:v>62</c:v>
                </c:pt>
                <c:pt idx="4">
                  <c:v>63</c:v>
                </c:pt>
                <c:pt idx="5">
                  <c:v>75</c:v>
                </c:pt>
                <c:pt idx="6">
                  <c:v>65</c:v>
                </c:pt>
                <c:pt idx="7">
                  <c:v>69</c:v>
                </c:pt>
                <c:pt idx="8">
                  <c:v>89</c:v>
                </c:pt>
                <c:pt idx="9">
                  <c:v>71</c:v>
                </c:pt>
                <c:pt idx="10">
                  <c:v>71</c:v>
                </c:pt>
                <c:pt idx="11">
                  <c:v>85</c:v>
                </c:pt>
                <c:pt idx="12">
                  <c:v>77</c:v>
                </c:pt>
                <c:pt idx="13">
                  <c:v>72</c:v>
                </c:pt>
                <c:pt idx="14">
                  <c:v>76</c:v>
                </c:pt>
                <c:pt idx="15">
                  <c:v>88</c:v>
                </c:pt>
                <c:pt idx="16">
                  <c:v>84</c:v>
                </c:pt>
                <c:pt idx="17">
                  <c:v>73</c:v>
                </c:pt>
                <c:pt idx="18">
                  <c:v>68</c:v>
                </c:pt>
                <c:pt idx="19">
                  <c:v>76</c:v>
                </c:pt>
                <c:pt idx="20">
                  <c:v>73</c:v>
                </c:pt>
                <c:pt idx="21">
                  <c:v>72</c:v>
                </c:pt>
                <c:pt idx="22">
                  <c:v>66</c:v>
                </c:pt>
                <c:pt idx="23">
                  <c:v>76</c:v>
                </c:pt>
                <c:pt idx="24">
                  <c:v>84</c:v>
                </c:pt>
                <c:pt idx="25">
                  <c:v>82</c:v>
                </c:pt>
                <c:pt idx="26">
                  <c:v>82</c:v>
                </c:pt>
                <c:pt idx="27">
                  <c:v>87</c:v>
                </c:pt>
                <c:pt idx="28">
                  <c:v>82</c:v>
                </c:pt>
                <c:pt idx="29">
                  <c:v>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8E8-4534-8847-E1FE7BCDEA7C}"/>
            </c:ext>
          </c:extLst>
        </c:ser>
        <c:ser>
          <c:idx val="1"/>
          <c:order val="1"/>
          <c:tx>
            <c:strRef>
              <c:f>[11月濕度.xlsx]Sheet1!$J$1</c:f>
              <c:strCache>
                <c:ptCount val="1"/>
                <c:pt idx="0">
                  <c:v>2015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[11月濕度.xlsx]Sheet1!$H$2:$H$31</c:f>
              <c:numCache>
                <c:formatCode>General</c:formatCod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</c:numCache>
            </c:numRef>
          </c:cat>
          <c:val>
            <c:numRef>
              <c:f>[11月濕度.xlsx]Sheet1!$J$2:$J$31</c:f>
              <c:numCache>
                <c:formatCode>General</c:formatCode>
                <c:ptCount val="30"/>
                <c:pt idx="0">
                  <c:v>77</c:v>
                </c:pt>
                <c:pt idx="1">
                  <c:v>78</c:v>
                </c:pt>
                <c:pt idx="2">
                  <c:v>84</c:v>
                </c:pt>
                <c:pt idx="3">
                  <c:v>80</c:v>
                </c:pt>
                <c:pt idx="4">
                  <c:v>75</c:v>
                </c:pt>
                <c:pt idx="5">
                  <c:v>72</c:v>
                </c:pt>
                <c:pt idx="6">
                  <c:v>84</c:v>
                </c:pt>
                <c:pt idx="7">
                  <c:v>87</c:v>
                </c:pt>
                <c:pt idx="8">
                  <c:v>84</c:v>
                </c:pt>
                <c:pt idx="9">
                  <c:v>74</c:v>
                </c:pt>
                <c:pt idx="10">
                  <c:v>80</c:v>
                </c:pt>
                <c:pt idx="11">
                  <c:v>82</c:v>
                </c:pt>
                <c:pt idx="12">
                  <c:v>91</c:v>
                </c:pt>
                <c:pt idx="13">
                  <c:v>86</c:v>
                </c:pt>
                <c:pt idx="14">
                  <c:v>80</c:v>
                </c:pt>
                <c:pt idx="15">
                  <c:v>73</c:v>
                </c:pt>
                <c:pt idx="16">
                  <c:v>79</c:v>
                </c:pt>
                <c:pt idx="17">
                  <c:v>83</c:v>
                </c:pt>
                <c:pt idx="18">
                  <c:v>78</c:v>
                </c:pt>
                <c:pt idx="19">
                  <c:v>82</c:v>
                </c:pt>
                <c:pt idx="20">
                  <c:v>76</c:v>
                </c:pt>
                <c:pt idx="21">
                  <c:v>73</c:v>
                </c:pt>
                <c:pt idx="22">
                  <c:v>84</c:v>
                </c:pt>
                <c:pt idx="23">
                  <c:v>74</c:v>
                </c:pt>
                <c:pt idx="24">
                  <c:v>77</c:v>
                </c:pt>
                <c:pt idx="25">
                  <c:v>56</c:v>
                </c:pt>
                <c:pt idx="26">
                  <c:v>58</c:v>
                </c:pt>
                <c:pt idx="27">
                  <c:v>66</c:v>
                </c:pt>
                <c:pt idx="28">
                  <c:v>74</c:v>
                </c:pt>
                <c:pt idx="29">
                  <c:v>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8E8-4534-8847-E1FE7BCDEA7C}"/>
            </c:ext>
          </c:extLst>
        </c:ser>
        <c:ser>
          <c:idx val="2"/>
          <c:order val="2"/>
          <c:tx>
            <c:strRef>
              <c:f>[11月濕度.xlsx]Sheet1!$K$1</c:f>
              <c:strCache>
                <c:ptCount val="1"/>
                <c:pt idx="0">
                  <c:v>2016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[11月濕度.xlsx]Sheet1!$H$2:$H$31</c:f>
              <c:numCache>
                <c:formatCode>General</c:formatCod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</c:numCache>
            </c:numRef>
          </c:cat>
          <c:val>
            <c:numRef>
              <c:f>[11月濕度.xlsx]Sheet1!$K$2:$K$31</c:f>
              <c:numCache>
                <c:formatCode>General</c:formatCode>
                <c:ptCount val="30"/>
                <c:pt idx="0">
                  <c:v>74</c:v>
                </c:pt>
                <c:pt idx="1">
                  <c:v>65</c:v>
                </c:pt>
                <c:pt idx="2">
                  <c:v>65</c:v>
                </c:pt>
                <c:pt idx="3">
                  <c:v>73</c:v>
                </c:pt>
                <c:pt idx="4">
                  <c:v>71</c:v>
                </c:pt>
                <c:pt idx="5">
                  <c:v>76</c:v>
                </c:pt>
                <c:pt idx="6">
                  <c:v>62</c:v>
                </c:pt>
                <c:pt idx="7">
                  <c:v>86</c:v>
                </c:pt>
                <c:pt idx="8">
                  <c:v>73</c:v>
                </c:pt>
                <c:pt idx="9">
                  <c:v>93</c:v>
                </c:pt>
                <c:pt idx="10">
                  <c:v>63</c:v>
                </c:pt>
                <c:pt idx="11">
                  <c:v>68</c:v>
                </c:pt>
                <c:pt idx="12">
                  <c:v>81</c:v>
                </c:pt>
                <c:pt idx="13">
                  <c:v>88</c:v>
                </c:pt>
                <c:pt idx="14">
                  <c:v>83</c:v>
                </c:pt>
                <c:pt idx="15">
                  <c:v>72</c:v>
                </c:pt>
                <c:pt idx="16">
                  <c:v>68</c:v>
                </c:pt>
                <c:pt idx="17">
                  <c:v>76</c:v>
                </c:pt>
                <c:pt idx="18">
                  <c:v>75</c:v>
                </c:pt>
                <c:pt idx="19">
                  <c:v>81</c:v>
                </c:pt>
                <c:pt idx="20">
                  <c:v>95</c:v>
                </c:pt>
                <c:pt idx="21">
                  <c:v>90</c:v>
                </c:pt>
                <c:pt idx="22">
                  <c:v>88</c:v>
                </c:pt>
                <c:pt idx="23">
                  <c:v>79</c:v>
                </c:pt>
                <c:pt idx="24">
                  <c:v>82</c:v>
                </c:pt>
                <c:pt idx="25">
                  <c:v>82</c:v>
                </c:pt>
                <c:pt idx="26">
                  <c:v>91</c:v>
                </c:pt>
                <c:pt idx="27">
                  <c:v>54</c:v>
                </c:pt>
                <c:pt idx="28">
                  <c:v>59</c:v>
                </c:pt>
                <c:pt idx="29">
                  <c:v>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8E8-4534-8847-E1FE7BCDEA7C}"/>
            </c:ext>
          </c:extLst>
        </c:ser>
        <c:ser>
          <c:idx val="3"/>
          <c:order val="3"/>
          <c:tx>
            <c:strRef>
              <c:f>[11月濕度.xlsx]Sheet1!$L$1</c:f>
              <c:strCache>
                <c:ptCount val="1"/>
                <c:pt idx="0">
                  <c:v>2017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[11月濕度.xlsx]Sheet1!$H$2:$H$31</c:f>
              <c:numCache>
                <c:formatCode>General</c:formatCod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</c:numCache>
            </c:numRef>
          </c:cat>
          <c:val>
            <c:numRef>
              <c:f>[11月濕度.xlsx]Sheet1!$L$2:$L$31</c:f>
              <c:numCache>
                <c:formatCode>General</c:formatCode>
                <c:ptCount val="30"/>
                <c:pt idx="0">
                  <c:v>74</c:v>
                </c:pt>
                <c:pt idx="1">
                  <c:v>81</c:v>
                </c:pt>
                <c:pt idx="2">
                  <c:v>81</c:v>
                </c:pt>
                <c:pt idx="3">
                  <c:v>73</c:v>
                </c:pt>
                <c:pt idx="4">
                  <c:v>74</c:v>
                </c:pt>
                <c:pt idx="5">
                  <c:v>69</c:v>
                </c:pt>
                <c:pt idx="6">
                  <c:v>70</c:v>
                </c:pt>
                <c:pt idx="7">
                  <c:v>77</c:v>
                </c:pt>
                <c:pt idx="8">
                  <c:v>76</c:v>
                </c:pt>
                <c:pt idx="9">
                  <c:v>69</c:v>
                </c:pt>
                <c:pt idx="10">
                  <c:v>76</c:v>
                </c:pt>
                <c:pt idx="11">
                  <c:v>76</c:v>
                </c:pt>
                <c:pt idx="12">
                  <c:v>87</c:v>
                </c:pt>
                <c:pt idx="13">
                  <c:v>80</c:v>
                </c:pt>
                <c:pt idx="14">
                  <c:v>71</c:v>
                </c:pt>
                <c:pt idx="15">
                  <c:v>73</c:v>
                </c:pt>
                <c:pt idx="16">
                  <c:v>75</c:v>
                </c:pt>
                <c:pt idx="17">
                  <c:v>75</c:v>
                </c:pt>
                <c:pt idx="18">
                  <c:v>76</c:v>
                </c:pt>
                <c:pt idx="19">
                  <c:v>86</c:v>
                </c:pt>
                <c:pt idx="20">
                  <c:v>81</c:v>
                </c:pt>
                <c:pt idx="21">
                  <c:v>84</c:v>
                </c:pt>
                <c:pt idx="22">
                  <c:v>70</c:v>
                </c:pt>
                <c:pt idx="23">
                  <c:v>66</c:v>
                </c:pt>
                <c:pt idx="24">
                  <c:v>87</c:v>
                </c:pt>
                <c:pt idx="25">
                  <c:v>85</c:v>
                </c:pt>
                <c:pt idx="26">
                  <c:v>77</c:v>
                </c:pt>
                <c:pt idx="27">
                  <c:v>67</c:v>
                </c:pt>
                <c:pt idx="28">
                  <c:v>72</c:v>
                </c:pt>
                <c:pt idx="29">
                  <c:v>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8E8-4534-8847-E1FE7BCDEA7C}"/>
            </c:ext>
          </c:extLst>
        </c:ser>
        <c:ser>
          <c:idx val="4"/>
          <c:order val="4"/>
          <c:tx>
            <c:strRef>
              <c:f>[11月濕度.xlsx]Sheet1!$M$1</c:f>
              <c:strCache>
                <c:ptCount val="1"/>
                <c:pt idx="0">
                  <c:v>2018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numRef>
              <c:f>[11月濕度.xlsx]Sheet1!$H$2:$H$31</c:f>
              <c:numCache>
                <c:formatCode>General</c:formatCod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</c:numCache>
            </c:numRef>
          </c:cat>
          <c:val>
            <c:numRef>
              <c:f>[11月濕度.xlsx]Sheet1!$M$2:$M$31</c:f>
              <c:numCache>
                <c:formatCode>General</c:formatCode>
                <c:ptCount val="30"/>
                <c:pt idx="0">
                  <c:v>75</c:v>
                </c:pt>
                <c:pt idx="1">
                  <c:v>80</c:v>
                </c:pt>
                <c:pt idx="2">
                  <c:v>85</c:v>
                </c:pt>
                <c:pt idx="3">
                  <c:v>79</c:v>
                </c:pt>
                <c:pt idx="4">
                  <c:v>82</c:v>
                </c:pt>
                <c:pt idx="5">
                  <c:v>73</c:v>
                </c:pt>
                <c:pt idx="6">
                  <c:v>71</c:v>
                </c:pt>
                <c:pt idx="7">
                  <c:v>74</c:v>
                </c:pt>
                <c:pt idx="8">
                  <c:v>74</c:v>
                </c:pt>
                <c:pt idx="9">
                  <c:v>71</c:v>
                </c:pt>
                <c:pt idx="10">
                  <c:v>71</c:v>
                </c:pt>
                <c:pt idx="11">
                  <c:v>76</c:v>
                </c:pt>
                <c:pt idx="12">
                  <c:v>72</c:v>
                </c:pt>
                <c:pt idx="13">
                  <c:v>67</c:v>
                </c:pt>
                <c:pt idx="14">
                  <c:v>67</c:v>
                </c:pt>
                <c:pt idx="15">
                  <c:v>71</c:v>
                </c:pt>
                <c:pt idx="16">
                  <c:v>80</c:v>
                </c:pt>
                <c:pt idx="17">
                  <c:v>77</c:v>
                </c:pt>
                <c:pt idx="18">
                  <c:v>80</c:v>
                </c:pt>
                <c:pt idx="19">
                  <c:v>66</c:v>
                </c:pt>
                <c:pt idx="20">
                  <c:v>73</c:v>
                </c:pt>
                <c:pt idx="21">
                  <c:v>78</c:v>
                </c:pt>
                <c:pt idx="22">
                  <c:v>75</c:v>
                </c:pt>
                <c:pt idx="23">
                  <c:v>68</c:v>
                </c:pt>
                <c:pt idx="24">
                  <c:v>58</c:v>
                </c:pt>
                <c:pt idx="25">
                  <c:v>83</c:v>
                </c:pt>
                <c:pt idx="26">
                  <c:v>72</c:v>
                </c:pt>
                <c:pt idx="27">
                  <c:v>73</c:v>
                </c:pt>
                <c:pt idx="28">
                  <c:v>62</c:v>
                </c:pt>
                <c:pt idx="29">
                  <c:v>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8E8-4534-8847-E1FE7BCDEA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8113104"/>
        <c:axId val="358106832"/>
      </c:lineChart>
      <c:catAx>
        <c:axId val="3581131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zh-TW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/>
                  <a:t>Date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zh-TW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TW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358106832"/>
        <c:crosses val="autoZero"/>
        <c:auto val="1"/>
        <c:lblAlgn val="ctr"/>
        <c:lblOffset val="100"/>
        <c:noMultiLvlLbl val="0"/>
      </c:catAx>
      <c:valAx>
        <c:axId val="358106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zh-TW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/>
                  <a:t>Relative humidity(</a:t>
                </a:r>
                <a:r>
                  <a:rPr lang="en-US" altLang="en-US"/>
                  <a:t>％</a:t>
                </a:r>
                <a:r>
                  <a:rPr lang="en-US" altLang="zh-TW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zh-TW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TW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358113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TW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TW"/>
      </a:pPr>
      <a:endParaRPr lang="zh-TW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TW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TW" baseline="0"/>
              <a:t>Shipai's Temperature in November 2014~2018</a:t>
            </a:r>
            <a:endParaRPr lang="zh-TW" altLang="en-US"/>
          </a:p>
        </c:rich>
      </c:tx>
      <c:layout>
        <c:manualLayout>
          <c:xMode val="edge"/>
          <c:yMode val="edge"/>
          <c:x val="0.20400678040244999"/>
          <c:y val="3.24074074074073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TW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lineChart>
        <c:grouping val="standard"/>
        <c:varyColors val="0"/>
        <c:ser>
          <c:idx val="1"/>
          <c:order val="1"/>
          <c:tx>
            <c:strRef>
              <c:f>[Book2]Sheet1!$B$1</c:f>
              <c:strCache>
                <c:ptCount val="1"/>
                <c:pt idx="0">
                  <c:v>Nov. 2014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[Book2]Sheet1!$B$2:$B$31</c:f>
              <c:numCache>
                <c:formatCode>General</c:formatCode>
                <c:ptCount val="30"/>
                <c:pt idx="0">
                  <c:v>27</c:v>
                </c:pt>
                <c:pt idx="1">
                  <c:v>23.9</c:v>
                </c:pt>
                <c:pt idx="2">
                  <c:v>21.4</c:v>
                </c:pt>
                <c:pt idx="3">
                  <c:v>21.7</c:v>
                </c:pt>
                <c:pt idx="4">
                  <c:v>22.3</c:v>
                </c:pt>
                <c:pt idx="5">
                  <c:v>22.3</c:v>
                </c:pt>
                <c:pt idx="6">
                  <c:v>23.2</c:v>
                </c:pt>
                <c:pt idx="7">
                  <c:v>25.5</c:v>
                </c:pt>
                <c:pt idx="8">
                  <c:v>22.4</c:v>
                </c:pt>
                <c:pt idx="9">
                  <c:v>23.1</c:v>
                </c:pt>
                <c:pt idx="10">
                  <c:v>23.2</c:v>
                </c:pt>
                <c:pt idx="11">
                  <c:v>20.9</c:v>
                </c:pt>
                <c:pt idx="12">
                  <c:v>19.100000000000001</c:v>
                </c:pt>
                <c:pt idx="13">
                  <c:v>20.5</c:v>
                </c:pt>
                <c:pt idx="14">
                  <c:v>21.9</c:v>
                </c:pt>
                <c:pt idx="15">
                  <c:v>22.5</c:v>
                </c:pt>
                <c:pt idx="16">
                  <c:v>20.8</c:v>
                </c:pt>
                <c:pt idx="17">
                  <c:v>19.5</c:v>
                </c:pt>
                <c:pt idx="18">
                  <c:v>21.3</c:v>
                </c:pt>
                <c:pt idx="19">
                  <c:v>23.4</c:v>
                </c:pt>
                <c:pt idx="20">
                  <c:v>24.5</c:v>
                </c:pt>
                <c:pt idx="21">
                  <c:v>24.9</c:v>
                </c:pt>
                <c:pt idx="22">
                  <c:v>26.4</c:v>
                </c:pt>
                <c:pt idx="23">
                  <c:v>24.5</c:v>
                </c:pt>
                <c:pt idx="24">
                  <c:v>23.1</c:v>
                </c:pt>
                <c:pt idx="25">
                  <c:v>23</c:v>
                </c:pt>
                <c:pt idx="26">
                  <c:v>24.8</c:v>
                </c:pt>
                <c:pt idx="27">
                  <c:v>25</c:v>
                </c:pt>
                <c:pt idx="28">
                  <c:v>26.4</c:v>
                </c:pt>
                <c:pt idx="29">
                  <c:v>25.6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5D-439C-AB78-26356FE127FC}"/>
            </c:ext>
          </c:extLst>
        </c:ser>
        <c:ser>
          <c:idx val="2"/>
          <c:order val="2"/>
          <c:tx>
            <c:strRef>
              <c:f>[Book2]Sheet1!$C$1</c:f>
              <c:strCache>
                <c:ptCount val="1"/>
                <c:pt idx="0">
                  <c:v>Nov. 2015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[Book2]Sheet1!$C$2:$C$31</c:f>
              <c:numCache>
                <c:formatCode>General</c:formatCode>
                <c:ptCount val="30"/>
                <c:pt idx="0">
                  <c:v>23.7</c:v>
                </c:pt>
                <c:pt idx="1">
                  <c:v>22.4</c:v>
                </c:pt>
                <c:pt idx="2">
                  <c:v>23.8</c:v>
                </c:pt>
                <c:pt idx="3">
                  <c:v>26.3</c:v>
                </c:pt>
                <c:pt idx="4">
                  <c:v>27.6</c:v>
                </c:pt>
                <c:pt idx="5">
                  <c:v>29.1</c:v>
                </c:pt>
                <c:pt idx="6">
                  <c:v>27.3</c:v>
                </c:pt>
                <c:pt idx="7">
                  <c:v>26.8</c:v>
                </c:pt>
                <c:pt idx="8">
                  <c:v>25.3</c:v>
                </c:pt>
                <c:pt idx="9">
                  <c:v>22.5</c:v>
                </c:pt>
                <c:pt idx="10">
                  <c:v>22.3</c:v>
                </c:pt>
                <c:pt idx="11">
                  <c:v>25.1</c:v>
                </c:pt>
                <c:pt idx="12">
                  <c:v>24.5</c:v>
                </c:pt>
                <c:pt idx="13">
                  <c:v>24.3</c:v>
                </c:pt>
                <c:pt idx="14">
                  <c:v>25.4</c:v>
                </c:pt>
                <c:pt idx="15">
                  <c:v>27</c:v>
                </c:pt>
                <c:pt idx="16">
                  <c:v>26.7</c:v>
                </c:pt>
                <c:pt idx="17">
                  <c:v>27</c:v>
                </c:pt>
                <c:pt idx="18">
                  <c:v>26</c:v>
                </c:pt>
                <c:pt idx="19">
                  <c:v>25.8</c:v>
                </c:pt>
                <c:pt idx="20">
                  <c:v>24.9</c:v>
                </c:pt>
                <c:pt idx="21">
                  <c:v>26.3</c:v>
                </c:pt>
                <c:pt idx="22">
                  <c:v>25</c:v>
                </c:pt>
                <c:pt idx="23">
                  <c:v>23.2</c:v>
                </c:pt>
                <c:pt idx="24">
                  <c:v>21.9</c:v>
                </c:pt>
                <c:pt idx="25">
                  <c:v>16.8</c:v>
                </c:pt>
                <c:pt idx="26">
                  <c:v>16.899999999999999</c:v>
                </c:pt>
                <c:pt idx="27">
                  <c:v>21.8</c:v>
                </c:pt>
                <c:pt idx="28">
                  <c:v>23.2</c:v>
                </c:pt>
                <c:pt idx="29">
                  <c:v>21.6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45D-439C-AB78-26356FE127FC}"/>
            </c:ext>
          </c:extLst>
        </c:ser>
        <c:ser>
          <c:idx val="3"/>
          <c:order val="3"/>
          <c:tx>
            <c:strRef>
              <c:f>[Book2]Sheet1!$D$1</c:f>
              <c:strCache>
                <c:ptCount val="1"/>
                <c:pt idx="0">
                  <c:v>Nov. 2016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[Book2]Sheet1!$D$2:$D$31</c:f>
              <c:numCache>
                <c:formatCode>General</c:formatCode>
                <c:ptCount val="30"/>
                <c:pt idx="24">
                  <c:v>23.2</c:v>
                </c:pt>
                <c:pt idx="25">
                  <c:v>23.3</c:v>
                </c:pt>
                <c:pt idx="26">
                  <c:v>19</c:v>
                </c:pt>
                <c:pt idx="27">
                  <c:v>20.100000000000001</c:v>
                </c:pt>
                <c:pt idx="28">
                  <c:v>21.8</c:v>
                </c:pt>
                <c:pt idx="29">
                  <c:v>23.3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45D-439C-AB78-26356FE127FC}"/>
            </c:ext>
          </c:extLst>
        </c:ser>
        <c:ser>
          <c:idx val="4"/>
          <c:order val="4"/>
          <c:tx>
            <c:strRef>
              <c:f>[Book2]Sheet1!$E$1</c:f>
              <c:strCache>
                <c:ptCount val="1"/>
                <c:pt idx="0">
                  <c:v>Nov. 2017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val>
            <c:numRef>
              <c:f>[Book2]Sheet1!$E$2:$E$31</c:f>
              <c:numCache>
                <c:formatCode>General</c:formatCode>
                <c:ptCount val="30"/>
                <c:pt idx="0">
                  <c:v>24.2</c:v>
                </c:pt>
                <c:pt idx="1">
                  <c:v>24.9</c:v>
                </c:pt>
                <c:pt idx="2">
                  <c:v>23.2</c:v>
                </c:pt>
                <c:pt idx="3">
                  <c:v>20.3</c:v>
                </c:pt>
                <c:pt idx="4">
                  <c:v>21.7</c:v>
                </c:pt>
                <c:pt idx="5">
                  <c:v>26.3</c:v>
                </c:pt>
                <c:pt idx="6">
                  <c:v>27.5</c:v>
                </c:pt>
                <c:pt idx="7">
                  <c:v>24.5</c:v>
                </c:pt>
                <c:pt idx="8">
                  <c:v>24.7</c:v>
                </c:pt>
                <c:pt idx="9">
                  <c:v>27.6</c:v>
                </c:pt>
                <c:pt idx="10">
                  <c:v>23.4</c:v>
                </c:pt>
                <c:pt idx="11">
                  <c:v>23.3</c:v>
                </c:pt>
                <c:pt idx="12">
                  <c:v>22.7</c:v>
                </c:pt>
                <c:pt idx="13">
                  <c:v>23.5</c:v>
                </c:pt>
                <c:pt idx="14">
                  <c:v>24.1</c:v>
                </c:pt>
                <c:pt idx="15">
                  <c:v>26.3</c:v>
                </c:pt>
                <c:pt idx="16">
                  <c:v>25.8</c:v>
                </c:pt>
                <c:pt idx="17">
                  <c:v>22</c:v>
                </c:pt>
                <c:pt idx="18">
                  <c:v>18.600000000000001</c:v>
                </c:pt>
                <c:pt idx="19">
                  <c:v>19.100000000000001</c:v>
                </c:pt>
                <c:pt idx="20">
                  <c:v>21.8</c:v>
                </c:pt>
                <c:pt idx="21">
                  <c:v>20.5</c:v>
                </c:pt>
                <c:pt idx="22">
                  <c:v>17.7</c:v>
                </c:pt>
                <c:pt idx="23">
                  <c:v>18.600000000000001</c:v>
                </c:pt>
                <c:pt idx="24">
                  <c:v>18.399999999999999</c:v>
                </c:pt>
                <c:pt idx="25">
                  <c:v>20.6</c:v>
                </c:pt>
                <c:pt idx="26">
                  <c:v>22.5</c:v>
                </c:pt>
                <c:pt idx="27">
                  <c:v>26.7</c:v>
                </c:pt>
                <c:pt idx="28">
                  <c:v>25.7</c:v>
                </c:pt>
                <c:pt idx="29">
                  <c:v>23.7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45D-439C-AB78-26356FE127FC}"/>
            </c:ext>
          </c:extLst>
        </c:ser>
        <c:ser>
          <c:idx val="5"/>
          <c:order val="5"/>
          <c:tx>
            <c:strRef>
              <c:f>[Book2]Sheet1!$F$1</c:f>
              <c:strCache>
                <c:ptCount val="1"/>
                <c:pt idx="0">
                  <c:v>Nov. 2018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val>
            <c:numRef>
              <c:f>[Book2]Sheet1!$F$2:$F$31</c:f>
              <c:numCache>
                <c:formatCode>General</c:formatCode>
                <c:ptCount val="30"/>
                <c:pt idx="0">
                  <c:v>19.899999999999999</c:v>
                </c:pt>
                <c:pt idx="1">
                  <c:v>22</c:v>
                </c:pt>
                <c:pt idx="2">
                  <c:v>23.2</c:v>
                </c:pt>
                <c:pt idx="3">
                  <c:v>24.2</c:v>
                </c:pt>
                <c:pt idx="4">
                  <c:v>23.9</c:v>
                </c:pt>
                <c:pt idx="5">
                  <c:v>25.8</c:v>
                </c:pt>
                <c:pt idx="6">
                  <c:v>26</c:v>
                </c:pt>
                <c:pt idx="7">
                  <c:v>25</c:v>
                </c:pt>
                <c:pt idx="8">
                  <c:v>23.5</c:v>
                </c:pt>
                <c:pt idx="9">
                  <c:v>24.5</c:v>
                </c:pt>
                <c:pt idx="10">
                  <c:v>24.8</c:v>
                </c:pt>
                <c:pt idx="11">
                  <c:v>23.9</c:v>
                </c:pt>
                <c:pt idx="12">
                  <c:v>22.1</c:v>
                </c:pt>
                <c:pt idx="13">
                  <c:v>21.8</c:v>
                </c:pt>
                <c:pt idx="14">
                  <c:v>23.7</c:v>
                </c:pt>
                <c:pt idx="15">
                  <c:v>24.5</c:v>
                </c:pt>
                <c:pt idx="16">
                  <c:v>22</c:v>
                </c:pt>
                <c:pt idx="17">
                  <c:v>23.9</c:v>
                </c:pt>
                <c:pt idx="18">
                  <c:v>21</c:v>
                </c:pt>
                <c:pt idx="19">
                  <c:v>22.7</c:v>
                </c:pt>
                <c:pt idx="20">
                  <c:v>23.5</c:v>
                </c:pt>
                <c:pt idx="21">
                  <c:v>19</c:v>
                </c:pt>
                <c:pt idx="22">
                  <c:v>18.399999999999999</c:v>
                </c:pt>
                <c:pt idx="23">
                  <c:v>22.1</c:v>
                </c:pt>
                <c:pt idx="24">
                  <c:v>23.7</c:v>
                </c:pt>
                <c:pt idx="25">
                  <c:v>21</c:v>
                </c:pt>
                <c:pt idx="26">
                  <c:v>21.1</c:v>
                </c:pt>
                <c:pt idx="27">
                  <c:v>19.8</c:v>
                </c:pt>
                <c:pt idx="28">
                  <c:v>20.8</c:v>
                </c:pt>
                <c:pt idx="29">
                  <c:v>23.1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45D-439C-AB78-26356FE127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55350784"/>
        <c:axId val="555349216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[Book2]Sheet1!$A$1</c15:sqref>
                        </c15:formulaRef>
                      </c:ext>
                    </c:extLst>
                    <c:strCache>
                      <c:ptCount val="1"/>
                      <c:pt idx="0">
                        <c:v>溫度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val>
                  <c:numRef>
                    <c:extLst>
                      <c:ext uri="{02D57815-91ED-43cb-92C2-25804820EDAC}">
                        <c15:formulaRef>
                          <c15:sqref>{1,2,3,4,5,6,7,8,9,10,11,12,13,14,15,16,17,18,19,20,21,22,23,24,25,26,27,28,29,30}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  <c:pt idx="20">
                        <c:v>21</c:v>
                      </c:pt>
                      <c:pt idx="21">
                        <c:v>22</c:v>
                      </c:pt>
                      <c:pt idx="22">
                        <c:v>23</c:v>
                      </c:pt>
                      <c:pt idx="23">
                        <c:v>24</c:v>
                      </c:pt>
                      <c:pt idx="24">
                        <c:v>25</c:v>
                      </c:pt>
                      <c:pt idx="25">
                        <c:v>26</c:v>
                      </c:pt>
                      <c:pt idx="26">
                        <c:v>27</c:v>
                      </c:pt>
                      <c:pt idx="27">
                        <c:v>28</c:v>
                      </c:pt>
                      <c:pt idx="28">
                        <c:v>29</c:v>
                      </c:pt>
                      <c:pt idx="29">
                        <c:v>30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5-745D-439C-AB78-26356FE127FC}"/>
                  </c:ext>
                </c:extLst>
              </c15:ser>
            </c15:filteredLineSeries>
          </c:ext>
        </c:extLst>
      </c:lineChart>
      <c:catAx>
        <c:axId val="5553507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zh-TW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/>
                  <a:t>Time(date)</a:t>
                </a:r>
                <a:endParaRPr lang="zh-TW" alt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zh-TW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TW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555349216"/>
        <c:crosses val="autoZero"/>
        <c:auto val="1"/>
        <c:lblAlgn val="ctr"/>
        <c:lblOffset val="100"/>
        <c:noMultiLvlLbl val="0"/>
      </c:catAx>
      <c:valAx>
        <c:axId val="555349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zh-TW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/>
                  <a:t>Temperature(Celsius)</a:t>
                </a:r>
                <a:endParaRPr lang="zh-TW" alt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zh-TW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TW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555350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TW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TW"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B6967E-542D-46BB-99C2-28920E914199}" type="datetimeFigureOut">
              <a:rPr lang="zh-TW" altLang="en-US" smtClean="0"/>
              <a:t>2019/4/10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937628-B820-42EF-A241-CE9D2C9CD08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字版面配置區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字版面配置區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字版面配置區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字版面配置區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TW"/>
          </a:p>
          <a:p>
            <a:endParaRPr lang="zh-TW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字版面配置區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字版面配置區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字版面配置區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字版面配置區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AE88FF1-2C18-4A0E-91AD-C74148E4C1C5}" type="datetimeFigureOut">
              <a:rPr lang="zh-TW" altLang="en-US" smtClean="0"/>
              <a:t>2019/4/10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00AFB9F-9A76-4833-BBFA-BFD914C38B6B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2818736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88FF1-2C18-4A0E-91AD-C74148E4C1C5}" type="datetimeFigureOut">
              <a:rPr lang="zh-TW" altLang="en-US" smtClean="0"/>
              <a:t>2019/4/10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FB9F-9A76-4833-BBFA-BFD914C38B6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981484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88FF1-2C18-4A0E-91AD-C74148E4C1C5}" type="datetimeFigureOut">
              <a:rPr lang="zh-TW" altLang="en-US" smtClean="0"/>
              <a:t>2019/4/10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FB9F-9A76-4833-BBFA-BFD914C38B6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075243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88FF1-2C18-4A0E-91AD-C74148E4C1C5}" type="datetimeFigureOut">
              <a:rPr lang="zh-TW" altLang="en-US" smtClean="0"/>
              <a:t>2019/4/10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FB9F-9A76-4833-BBFA-BFD914C38B6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023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88FF1-2C18-4A0E-91AD-C74148E4C1C5}" type="datetimeFigureOut">
              <a:rPr lang="zh-TW" altLang="en-US" smtClean="0"/>
              <a:t>2019/4/10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FB9F-9A76-4833-BBFA-BFD914C38B6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845187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E88FF1-2C18-4A0E-91AD-C74148E4C1C5}" type="datetimeFigureOut">
              <a:rPr lang="zh-TW" altLang="en-US" smtClean="0"/>
              <a:t>2019/4/10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00AFB9F-9A76-4833-BBFA-BFD914C38B6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607441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88FF1-2C18-4A0E-91AD-C74148E4C1C5}" type="datetimeFigureOut">
              <a:rPr lang="zh-TW" altLang="en-US" smtClean="0"/>
              <a:t>2019/4/10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FB9F-9A76-4833-BBFA-BFD914C38B6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477525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88FF1-2C18-4A0E-91AD-C74148E4C1C5}" type="datetimeFigureOut">
              <a:rPr lang="zh-TW" altLang="en-US" smtClean="0"/>
              <a:t>2019/4/10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FB9F-9A76-4833-BBFA-BFD914C38B6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060283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88FF1-2C18-4A0E-91AD-C74148E4C1C5}" type="datetimeFigureOut">
              <a:rPr lang="zh-TW" altLang="en-US" smtClean="0"/>
              <a:t>2019/4/10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FB9F-9A76-4833-BBFA-BFD914C38B6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641197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88FF1-2C18-4A0E-91AD-C74148E4C1C5}" type="datetimeFigureOut">
              <a:rPr lang="zh-TW" altLang="en-US" smtClean="0"/>
              <a:t>2019/4/10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FB9F-9A76-4833-BBFA-BFD914C38B6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326447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E88FF1-2C18-4A0E-91AD-C74148E4C1C5}" type="datetimeFigureOut">
              <a:rPr lang="zh-TW" altLang="en-US" smtClean="0"/>
              <a:t>2019/4/10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00AFB9F-9A76-4833-BBFA-BFD914C38B6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9623030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E88FF1-2C18-4A0E-91AD-C74148E4C1C5}" type="datetimeFigureOut">
              <a:rPr lang="zh-TW" altLang="en-US" smtClean="0"/>
              <a:t>2019/4/10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00AFB9F-9A76-4833-BBFA-BFD914C38B6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2485530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FAE88FF1-2C18-4A0E-91AD-C74148E4C1C5}" type="datetimeFigureOut">
              <a:rPr lang="zh-TW" altLang="en-US" smtClean="0"/>
              <a:t>2019/4/10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D00AFB9F-9A76-4833-BBFA-BFD914C38B6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6652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</p:sldLayoutIdLst>
  <p:hf sldNum="0"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7" Type="http://schemas.openxmlformats.org/officeDocument/2006/relationships/image" Target="../media/image2.png"/><Relationship Id="rId2" Type="http://schemas.openxmlformats.org/officeDocument/2006/relationships/audio" Target="file:///C:\Users\ASUS\Downloads\Work%2010%20(online-audio-converter.com).mp3" TargetMode="External"/><Relationship Id="rId1" Type="http://schemas.microsoft.com/office/2007/relationships/media" Target="file:///C:\Users\ASUS\Downloads\Work%2010%20(online-audio-converter.com).mp3" TargetMode="External"/><Relationship Id="rId6" Type="http://schemas.openxmlformats.org/officeDocument/2006/relationships/image" Target="../media/image1.emf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2.png"/><Relationship Id="rId2" Type="http://schemas.openxmlformats.org/officeDocument/2006/relationships/audio" Target="file:///C:\Users\ASUS\Downloads\Work%2011%20(online-audio-converter.com).mp3" TargetMode="External"/><Relationship Id="rId1" Type="http://schemas.microsoft.com/office/2007/relationships/media" Target="file:///C:\Users\ASUS\Downloads\Work%2011%20(online-audio-converter.com).mp3" TargetMode="External"/><Relationship Id="rId6" Type="http://schemas.openxmlformats.org/officeDocument/2006/relationships/image" Target="../media/image1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12.m4a"/><Relationship Id="rId7" Type="http://schemas.openxmlformats.org/officeDocument/2006/relationships/image" Target="../media/image9.png"/><Relationship Id="rId2" Type="http://schemas.microsoft.com/office/2007/relationships/media" Target="../media/media12.m4a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.png"/><Relationship Id="rId5" Type="http://schemas.openxmlformats.org/officeDocument/2006/relationships/audio" Target="../media/media13.m4a"/><Relationship Id="rId10" Type="http://schemas.openxmlformats.org/officeDocument/2006/relationships/image" Target="../media/image12.png"/><Relationship Id="rId4" Type="http://schemas.microsoft.com/office/2007/relationships/media" Target="../media/media13.m4a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chart" Target="../charts/chart1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5.m4a"/><Relationship Id="rId7" Type="http://schemas.openxmlformats.org/officeDocument/2006/relationships/image" Target="../media/image1.emf"/><Relationship Id="rId2" Type="http://schemas.openxmlformats.org/officeDocument/2006/relationships/audio" Target="file:///C:\Users\ASUS\Downloads\Work%2017%20(online-audio-converter.com).mp3" TargetMode="External"/><Relationship Id="rId1" Type="http://schemas.microsoft.com/office/2007/relationships/media" Target="file:///C:\Users\ASUS\Downloads\Work%2017%20(online-audio-converter.com).mp3" TargetMode="Externa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4a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audio" Target="file:///C:\Users\ASUS\Downloads\Work%204%20(online-audio-converter.com).mp3" TargetMode="External"/><Relationship Id="rId7" Type="http://schemas.openxmlformats.org/officeDocument/2006/relationships/notesSlide" Target="../notesSlides/notesSlide5.xml"/><Relationship Id="rId2" Type="http://schemas.microsoft.com/office/2007/relationships/media" Target="file:///C:\Users\ASUS\Downloads\Work%204%20(online-audio-converter.com).mp3" TargetMode="Externa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.png"/><Relationship Id="rId5" Type="http://schemas.openxmlformats.org/officeDocument/2006/relationships/audio" Target="../media/media16.m4a"/><Relationship Id="rId10" Type="http://schemas.openxmlformats.org/officeDocument/2006/relationships/image" Target="../media/image1.emf"/><Relationship Id="rId4" Type="http://schemas.microsoft.com/office/2007/relationships/media" Target="../media/media16.m4a"/><Relationship Id="rId9" Type="http://schemas.openxmlformats.org/officeDocument/2006/relationships/image" Target="../media/image13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7.m4a"/><Relationship Id="rId7" Type="http://schemas.openxmlformats.org/officeDocument/2006/relationships/image" Target="../media/image1.emf"/><Relationship Id="rId2" Type="http://schemas.openxmlformats.org/officeDocument/2006/relationships/audio" Target="file:///C:\Users\ASUS\Downloads\Work%2018%20(online-audio-converter.com).mp3" TargetMode="External"/><Relationship Id="rId1" Type="http://schemas.microsoft.com/office/2007/relationships/media" Target="file:///C:\Users\ASUS\Downloads\Work%2018%20(online-audio-converter.com).mp3" TargetMode="Externa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7.m4a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8.m4a"/><Relationship Id="rId7" Type="http://schemas.openxmlformats.org/officeDocument/2006/relationships/image" Target="../media/image1.emf"/><Relationship Id="rId2" Type="http://schemas.openxmlformats.org/officeDocument/2006/relationships/audio" Target="file:///C:\Users\ASUS\Downloads\Work%205%20(online-audio-converter.com).mp3" TargetMode="External"/><Relationship Id="rId1" Type="http://schemas.microsoft.com/office/2007/relationships/media" Target="file:///C:\Users\ASUS\Downloads\Work%205%20(online-audio-converter.com).mp3" TargetMode="External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8.m4a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audio" Target="file:///C:\Users\ASUS\Downloads\Work%206%20(online-audio-converter.com).mp3" TargetMode="External"/><Relationship Id="rId7" Type="http://schemas.openxmlformats.org/officeDocument/2006/relationships/notesSlide" Target="../notesSlides/notesSlide7.xml"/><Relationship Id="rId12" Type="http://schemas.openxmlformats.org/officeDocument/2006/relationships/image" Target="../media/image2.png"/><Relationship Id="rId2" Type="http://schemas.microsoft.com/office/2007/relationships/media" Target="file:///C:\Users\ASUS\Downloads\Work%206%20(online-audio-converter.com).mp3" TargetMode="External"/><Relationship Id="rId1" Type="http://schemas.openxmlformats.org/officeDocument/2006/relationships/vmlDrawing" Target="../drawings/vmlDrawing3.v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.emf"/><Relationship Id="rId5" Type="http://schemas.openxmlformats.org/officeDocument/2006/relationships/audio" Target="../media/media19.m4a"/><Relationship Id="rId10" Type="http://schemas.openxmlformats.org/officeDocument/2006/relationships/chart" Target="../charts/chart2.xml"/><Relationship Id="rId4" Type="http://schemas.microsoft.com/office/2007/relationships/media" Target="../media/media19.m4a"/><Relationship Id="rId9" Type="http://schemas.openxmlformats.org/officeDocument/2006/relationships/image" Target="../media/image15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microsoft.com/office/2007/relationships/media" Target="../media/media20.m4a"/><Relationship Id="rId7" Type="http://schemas.openxmlformats.org/officeDocument/2006/relationships/chart" Target="../charts/chart4.xml"/><Relationship Id="rId2" Type="http://schemas.openxmlformats.org/officeDocument/2006/relationships/audio" Target="file:///C:\Users\ASUS\Downloads\Work%207%20(online-audio-converter.com).mp3" TargetMode="External"/><Relationship Id="rId1" Type="http://schemas.microsoft.com/office/2007/relationships/media" Target="file:///C:\Users\ASUS\Downloads\Work%207%20(online-audio-converter.com).mp3" TargetMode="External"/><Relationship Id="rId6" Type="http://schemas.openxmlformats.org/officeDocument/2006/relationships/chart" Target="../charts/chart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m4a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chart" Target="../charts/chart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file:///C:\Users\ASUS\Downloads\Work%208%20(online-audio-converter.com).mp3" TargetMode="External"/><Relationship Id="rId1" Type="http://schemas.microsoft.com/office/2007/relationships/media" Target="file:///C:\Users\ASUS\Downloads\Work%208%20(online-audio-converter.com).mp3" TargetMode="External"/><Relationship Id="rId6" Type="http://schemas.openxmlformats.org/officeDocument/2006/relationships/image" Target="../media/image1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chart" Target="../charts/char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chart" Target="../charts/char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.png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chart" Target="../charts/char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.png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chart" Target="../charts/char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2.png"/><Relationship Id="rId5" Type="http://schemas.openxmlformats.org/officeDocument/2006/relationships/chart" Target="../charts/chart19.xml"/><Relationship Id="rId4" Type="http://schemas.openxmlformats.org/officeDocument/2006/relationships/chart" Target="../charts/char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chart" Target="../charts/char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.m4a"/><Relationship Id="rId7" Type="http://schemas.openxmlformats.org/officeDocument/2006/relationships/image" Target="../media/image1.emf"/><Relationship Id="rId2" Type="http://schemas.openxmlformats.org/officeDocument/2006/relationships/audio" Target="file:///C:\Users\ASUS\Downloads\Home%20(online-audio-converter.com).mp3" TargetMode="External"/><Relationship Id="rId1" Type="http://schemas.microsoft.com/office/2007/relationships/media" Target="file:///C:\Users\ASUS\Downloads\Home%20(online-audio-converter.com).mp3" TargetMode="Externa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file:///C:\Users\ASUS\Downloads\Work%2013%20(online-audio-converter.com).mp3" TargetMode="External"/><Relationship Id="rId7" Type="http://schemas.openxmlformats.org/officeDocument/2006/relationships/notesSlide" Target="../notesSlides/notesSlide8.xml"/><Relationship Id="rId2" Type="http://schemas.microsoft.com/office/2007/relationships/media" Target="file:///C:\Users\ASUS\Downloads\Work%2013%20(online-audio-converter.com).mp3" TargetMode="Externa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12.xml"/><Relationship Id="rId5" Type="http://schemas.openxmlformats.org/officeDocument/2006/relationships/audio" Target="../media/media32.m4a"/><Relationship Id="rId10" Type="http://schemas.openxmlformats.org/officeDocument/2006/relationships/image" Target="../media/image2.png"/><Relationship Id="rId4" Type="http://schemas.microsoft.com/office/2007/relationships/media" Target="../media/media32.m4a"/><Relationship Id="rId9" Type="http://schemas.openxmlformats.org/officeDocument/2006/relationships/image" Target="../media/image1.emf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33.m4a"/><Relationship Id="rId7" Type="http://schemas.openxmlformats.org/officeDocument/2006/relationships/image" Target="../media/image2.png"/><Relationship Id="rId2" Type="http://schemas.openxmlformats.org/officeDocument/2006/relationships/audio" Target="file:///C:\Users\ASUS\Downloads\Work%2012%20(online-audio-converter.com).mp3" TargetMode="External"/><Relationship Id="rId1" Type="http://schemas.microsoft.com/office/2007/relationships/media" Target="file:///C:\Users\ASUS\Downloads\Work%2012%20(online-audio-converter.com).mp3" TargetMode="External"/><Relationship Id="rId6" Type="http://schemas.openxmlformats.org/officeDocument/2006/relationships/image" Target="../media/image1.emf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3.m4a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34.m4a"/><Relationship Id="rId7" Type="http://schemas.openxmlformats.org/officeDocument/2006/relationships/image" Target="../media/image2.png"/><Relationship Id="rId2" Type="http://schemas.openxmlformats.org/officeDocument/2006/relationships/audio" Target="file:///C:\Users\ASUS\Downloads\Work%2020%20(online-audio-converter.com).mp3" TargetMode="External"/><Relationship Id="rId1" Type="http://schemas.microsoft.com/office/2007/relationships/media" Target="file:///C:\Users\ASUS\Downloads\Work%2020%20(online-audio-converter.com).mp3" TargetMode="External"/><Relationship Id="rId6" Type="http://schemas.openxmlformats.org/officeDocument/2006/relationships/image" Target="../media/image1.emf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4.m4a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35.m4a"/><Relationship Id="rId7" Type="http://schemas.openxmlformats.org/officeDocument/2006/relationships/image" Target="../media/image2.png"/><Relationship Id="rId2" Type="http://schemas.openxmlformats.org/officeDocument/2006/relationships/audio" Target="file:///C:\Users\ASUS\Downloads\Work%2016%20(online-audio-converter.com).mp3" TargetMode="External"/><Relationship Id="rId1" Type="http://schemas.microsoft.com/office/2007/relationships/media" Target="file:///C:\Users\ASUS\Downloads\Work%2016%20(online-audio-converter.com).mp3" TargetMode="External"/><Relationship Id="rId6" Type="http://schemas.openxmlformats.org/officeDocument/2006/relationships/image" Target="../media/image1.emf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5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.m4a"/><Relationship Id="rId7" Type="http://schemas.openxmlformats.org/officeDocument/2006/relationships/image" Target="../media/image1.emf"/><Relationship Id="rId2" Type="http://schemas.openxmlformats.org/officeDocument/2006/relationships/audio" Target="file:///C:\Users\ASUS\Downloads\Work%209%20(online-audio-converter.com).mp3" TargetMode="External"/><Relationship Id="rId1" Type="http://schemas.microsoft.com/office/2007/relationships/media" Target="file:///C:\Users\ASUS\Downloads\Work%209%20(online-audio-converter.com).mp3" TargetMode="Externa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2.png"/><Relationship Id="rId2" Type="http://schemas.openxmlformats.org/officeDocument/2006/relationships/audio" Target="file:///C:\Users\ASUS\Downloads\Home%202%20(online-audio-converter.com).mp3" TargetMode="External"/><Relationship Id="rId1" Type="http://schemas.microsoft.com/office/2007/relationships/media" Target="file:///C:\Users\ASUS\Downloads\Home%202%20(online-audio-converter.com).mp3" TargetMode="External"/><Relationship Id="rId6" Type="http://schemas.openxmlformats.org/officeDocument/2006/relationships/image" Target="../media/image1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audio" Target="file:///C:\Users\ASUS\Downloads\Work%20(online-audio-converter.com).mp3" TargetMode="External"/><Relationship Id="rId7" Type="http://schemas.openxmlformats.org/officeDocument/2006/relationships/notesSlide" Target="../notesSlides/notesSlide3.xml"/><Relationship Id="rId2" Type="http://schemas.microsoft.com/office/2007/relationships/media" Target="file:///C:\Users\ASUS\Downloads\Work%20(online-audio-converter.com).mp3" TargetMode="Externa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.png"/><Relationship Id="rId5" Type="http://schemas.openxmlformats.org/officeDocument/2006/relationships/audio" Target="../media/media6.m4a"/><Relationship Id="rId10" Type="http://schemas.openxmlformats.org/officeDocument/2006/relationships/image" Target="../media/image1.emf"/><Relationship Id="rId4" Type="http://schemas.microsoft.com/office/2007/relationships/media" Target="../media/media6.m4a"/><Relationship Id="rId9" Type="http://schemas.openxmlformats.org/officeDocument/2006/relationships/image" Target="../media/image3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7.m4a"/><Relationship Id="rId7" Type="http://schemas.openxmlformats.org/officeDocument/2006/relationships/image" Target="../media/image4.png"/><Relationship Id="rId2" Type="http://schemas.microsoft.com/office/2007/relationships/media" Target="../media/media7.m4a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8.m4a"/><Relationship Id="rId4" Type="http://schemas.microsoft.com/office/2007/relationships/media" Target="../media/media8.m4a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9.m4a"/><Relationship Id="rId7" Type="http://schemas.openxmlformats.org/officeDocument/2006/relationships/image" Target="../media/image8.png"/><Relationship Id="rId2" Type="http://schemas.microsoft.com/office/2007/relationships/media" Target="../media/media9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2.png"/><Relationship Id="rId2" Type="http://schemas.openxmlformats.org/officeDocument/2006/relationships/audio" Target="file:///C:\Users\ASUS\Downloads\Work%2014%20(online-audio-converter.com).mp3" TargetMode="External"/><Relationship Id="rId1" Type="http://schemas.microsoft.com/office/2007/relationships/media" Target="file:///C:\Users\ASUS\Downloads\Work%2014%20(online-audio-converter.com).mp3" TargetMode="External"/><Relationship Id="rId6" Type="http://schemas.openxmlformats.org/officeDocument/2006/relationships/image" Target="../media/image1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915127" y="2198029"/>
            <a:ext cx="8361229" cy="2098226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ym typeface="+mn-ea"/>
              </a:rPr>
              <a:t>Factors</a:t>
            </a:r>
            <a:br>
              <a:rPr lang="en-US" altLang="zh-TW" dirty="0"/>
            </a:br>
            <a:r>
              <a:rPr lang="en-US" altLang="zh-TW" dirty="0" err="1"/>
              <a:t>Beitou</a:t>
            </a:r>
            <a:r>
              <a:rPr lang="en-US" altLang="zh-TW" dirty="0"/>
              <a:t> Weather's Change </a:t>
            </a:r>
          </a:p>
        </p:txBody>
      </p:sp>
      <p:pic>
        <p:nvPicPr>
          <p:cNvPr id="4" name="Work 10 (online-audio-converter.com).mp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2355" y="6122670"/>
            <a:ext cx="412750" cy="412750"/>
          </a:xfrm>
          <a:prstGeom prst="rect">
            <a:avLst/>
          </a:prstGeom>
        </p:spPr>
      </p:pic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A9916CE9-D366-465B-A4B8-DFA7676916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89"/>
    </mc:Choice>
    <mc:Fallback>
      <p:transition spd="slow" advTm="13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19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84" objId="4"/>
        <p14:stopEvt time="12177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3100" y="1570990"/>
            <a:ext cx="10515600" cy="3301365"/>
          </a:xfrm>
        </p:spPr>
        <p:txBody>
          <a:bodyPr>
            <a:normAutofit/>
          </a:bodyPr>
          <a:lstStyle/>
          <a:p>
            <a:r>
              <a:rPr lang="en-US" altLang="zh-TW">
                <a:sym typeface="+mn-ea"/>
              </a:rPr>
              <a:t>Is there any different between the data collected in 2018 and those collected over the past four years?</a:t>
            </a:r>
            <a:br>
              <a:rPr lang="en-US" altLang="zh-TW">
                <a:sym typeface="+mn-ea"/>
              </a:rPr>
            </a:br>
            <a:br>
              <a:rPr lang="en-US" altLang="zh-TW"/>
            </a:br>
            <a:endParaRPr lang="zh-TW" altLang="en-US"/>
          </a:p>
        </p:txBody>
      </p:sp>
      <p:pic>
        <p:nvPicPr>
          <p:cNvPr id="5" name="Work 11 (online-audio-converter.com).mp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8355" y="6063615"/>
            <a:ext cx="412750" cy="412750"/>
          </a:xfrm>
          <a:prstGeom prst="rect">
            <a:avLst/>
          </a:prstGeom>
        </p:spPr>
      </p:pic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BCE383F6-1EBD-49B3-A98E-0ED8CC0D7E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50"/>
    </mc:Choice>
    <mc:Fallback>
      <p:transition spd="slow" advTm="9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82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4" objId="5"/>
        <p14:stopEvt time="8459" objId="5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AFCF7DD8-E7C1-4E22-9B40-EDA5F9EED2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359050" y="75058"/>
            <a:ext cx="10013800" cy="620668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5E2EB4E-C66C-4283-B751-FBB6930E3E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7472" y="2471717"/>
            <a:ext cx="9369653" cy="17431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6E24736-C7E0-4D1F-8F5F-8153A13B89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1747" y="4152041"/>
            <a:ext cx="9455378" cy="10851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95BA75B-0E70-47F2-93C4-481CE495EB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11038" y="2425993"/>
            <a:ext cx="9461812" cy="109738"/>
          </a:xfrm>
          <a:prstGeom prst="rect">
            <a:avLst/>
          </a:prstGeom>
        </p:spPr>
      </p:pic>
      <p:pic>
        <p:nvPicPr>
          <p:cNvPr id="10" name="Work 3">
            <a:hlinkClick r:id="" action="ppaction://media"/>
            <a:extLst>
              <a:ext uri="{FF2B5EF4-FFF2-40B4-BE49-F238E27FC236}">
                <a16:creationId xmlns:a16="http://schemas.microsoft.com/office/drawing/2014/main" id="{DD9E464C-B126-489D-AEDC-0E6D8164C4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66450" y="6124262"/>
            <a:ext cx="406400" cy="406400"/>
          </a:xfrm>
          <a:prstGeom prst="rect">
            <a:avLst/>
          </a:prstGeom>
        </p:spPr>
      </p:pic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092488E4-D0F3-4E6D-9E7D-7250CA9E38F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318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42"/>
    </mc:Choice>
    <mc:Fallback>
      <p:transition spd="slow" advTm="27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02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259" objId="10"/>
        <p14:stopEvt time="25553" objId="10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4192616"/>
              </p:ext>
            </p:extLst>
          </p:nvPr>
        </p:nvGraphicFramePr>
        <p:xfrm>
          <a:off x="309245" y="476250"/>
          <a:ext cx="11290935" cy="6352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矩形 1"/>
          <p:cNvSpPr/>
          <p:nvPr/>
        </p:nvSpPr>
        <p:spPr>
          <a:xfrm>
            <a:off x="2633345" y="3039110"/>
            <a:ext cx="820420" cy="286258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" name="直線單箭頭接點 2"/>
          <p:cNvCxnSpPr/>
          <p:nvPr/>
        </p:nvCxnSpPr>
        <p:spPr>
          <a:xfrm flipH="1">
            <a:off x="3110865" y="1231265"/>
            <a:ext cx="262890" cy="1574800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9612630" y="3158490"/>
            <a:ext cx="845820" cy="274320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0520045" y="3039110"/>
            <a:ext cx="845820" cy="286258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A1955C6C-5C2F-47D3-99FB-14443FA6F4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25"/>
    </mc:Choice>
    <mc:Fallback>
      <p:transition spd="slow" advTm="6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1" animBg="1"/>
      <p:bldP spid="2" grpId="2" animBg="1"/>
      <p:bldP spid="2" grpId="3" bldLvl="0" animBg="1"/>
      <p:bldP spid="4" grpId="0" bldLvl="0" animBg="1"/>
      <p:bldP spid="5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30885" y="1844040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/>
              <a:t>Why we excluded March?</a:t>
            </a:r>
          </a:p>
        </p:txBody>
      </p:sp>
      <p:pic>
        <p:nvPicPr>
          <p:cNvPr id="3" name="Work 17 (online-audio-converter.com).mp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8000" y="6132195"/>
            <a:ext cx="431800" cy="412750"/>
          </a:xfrm>
          <a:prstGeom prst="rect">
            <a:avLst/>
          </a:prstGeom>
        </p:spPr>
      </p:pic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F754A8F6-E9AC-49F7-869B-8B7DA76DCB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28"/>
    </mc:Choice>
    <mc:Fallback>
      <p:transition spd="slow" advTm="4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2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4" objId="3"/>
        <p14:stopEvt time="2459" objId="3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9865370"/>
              </p:ext>
            </p:extLst>
          </p:nvPr>
        </p:nvGraphicFramePr>
        <p:xfrm>
          <a:off x="872490" y="685482"/>
          <a:ext cx="10967085" cy="5243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r:id="rId8" imgW="10902950" imgH="4165600" progId="Paint.Picture">
                  <p:embed/>
                </p:oleObj>
              </mc:Choice>
              <mc:Fallback>
                <p:oleObj r:id="rId8" imgW="10902950" imgH="4165600" progId="Paint.Picture">
                  <p:embed/>
                  <p:pic>
                    <p:nvPicPr>
                      <p:cNvPr id="0" name="圖片 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72490" y="685482"/>
                        <a:ext cx="10967085" cy="52431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Work 4 (online-audio-converter.com).mp3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94035" y="5989955"/>
            <a:ext cx="412750" cy="412750"/>
          </a:xfrm>
          <a:prstGeom prst="rect">
            <a:avLst/>
          </a:prstGeom>
        </p:spPr>
      </p:pic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4F0BA8A5-94C1-4509-87CB-7606C71EEBF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14"/>
    </mc:Choice>
    <mc:Fallback>
      <p:transition spd="slow" advTm="26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24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8" objId="2"/>
        <p14:stopEvt time="24275" objId="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37802" y="3160078"/>
            <a:ext cx="10947400" cy="935037"/>
          </a:xfrm>
        </p:spPr>
        <p:txBody>
          <a:bodyPr>
            <a:normAutofit/>
          </a:bodyPr>
          <a:lstStyle/>
          <a:p>
            <a:r>
              <a:rPr lang="zh-TW" altLang="en-US"/>
              <a:t> </a:t>
            </a:r>
            <a:r>
              <a:rPr lang="en-US" altLang="zh-TW">
                <a:sym typeface="+mn-ea"/>
              </a:rPr>
              <a:t>Why we chose November and December?</a:t>
            </a:r>
            <a:endParaRPr lang="zh-TW" altLang="en-US"/>
          </a:p>
        </p:txBody>
      </p:sp>
      <p:pic>
        <p:nvPicPr>
          <p:cNvPr id="3" name="Work 18 (online-audio-converter.com).mp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39780" y="6112510"/>
            <a:ext cx="412750" cy="412750"/>
          </a:xfrm>
          <a:prstGeom prst="rect">
            <a:avLst/>
          </a:prstGeom>
        </p:spPr>
      </p:pic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9D916ED3-614D-416B-A489-A1182AF3BE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90"/>
    </mc:Choice>
    <mc:Fallback>
      <p:transition spd="slow" advTm="5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36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65" objId="3"/>
        <p14:stopEvt time="3906" objId="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1.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069590" y="1572895"/>
            <a:ext cx="5434965" cy="4375150"/>
          </a:xfrm>
          <a:prstGeom prst="rect">
            <a:avLst/>
          </a:prstGeom>
        </p:spPr>
      </p:pic>
      <p:pic>
        <p:nvPicPr>
          <p:cNvPr id="4" name="Work 5 (online-audio-converter.com).mp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7365" y="5884545"/>
            <a:ext cx="412750" cy="412750"/>
          </a:xfrm>
          <a:prstGeom prst="rect">
            <a:avLst/>
          </a:prstGeom>
        </p:spPr>
      </p:pic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89692950-DD7A-4105-BEDB-3859C9376B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62"/>
    </mc:Choice>
    <mc:Fallback>
      <p:transition spd="slow" advTm="18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72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4" objId="4"/>
        <p14:stopEvt time="17450" objId="4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22605" y="310515"/>
            <a:ext cx="10515600" cy="5577205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3600" dirty="0">
                <a:solidFill>
                  <a:schemeClr val="bg1"/>
                </a:solidFill>
              </a:rPr>
              <a:t>    </a:t>
            </a:r>
            <a:r>
              <a:rPr lang="en-US" altLang="zh-TW" sz="3600" dirty="0">
                <a:solidFill>
                  <a:schemeClr val="tx1"/>
                </a:solidFill>
              </a:rPr>
              <a:t>2. On the lee side of the mountain</a:t>
            </a:r>
            <a:r>
              <a:rPr lang="en-US" altLang="zh-TW" dirty="0">
                <a:solidFill>
                  <a:schemeClr val="tx1"/>
                </a:solidFill>
              </a:rPr>
              <a:t> </a:t>
            </a:r>
          </a:p>
          <a:p>
            <a:pPr marL="0" indent="0" algn="l">
              <a:buNone/>
            </a:pPr>
            <a:endParaRPr lang="en-US" altLang="zh-TW" dirty="0"/>
          </a:p>
          <a:p>
            <a:pPr marL="0" indent="0" algn="l">
              <a:buNone/>
            </a:pPr>
            <a:endParaRPr lang="en-US" altLang="zh-TW" dirty="0"/>
          </a:p>
          <a:p>
            <a:pPr marL="0" indent="0" algn="l">
              <a:buNone/>
            </a:pPr>
            <a:endParaRPr lang="en-US" altLang="zh-TW" dirty="0"/>
          </a:p>
          <a:p>
            <a:pPr marL="0" indent="0" algn="l">
              <a:buNone/>
            </a:pPr>
            <a:endParaRPr lang="en-US" altLang="zh-TW" dirty="0"/>
          </a:p>
        </p:txBody>
      </p:sp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6631983"/>
              </p:ext>
            </p:extLst>
          </p:nvPr>
        </p:nvGraphicFramePr>
        <p:xfrm>
          <a:off x="834391" y="1493520"/>
          <a:ext cx="5094605" cy="3509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r:id="rId8" imgW="5429250" imgH="3740150" progId="Paint.Picture">
                  <p:embed/>
                </p:oleObj>
              </mc:Choice>
              <mc:Fallback>
                <p:oleObj r:id="rId8" imgW="5429250" imgH="3740150" progId="Paint.Picture">
                  <p:embed/>
                  <p:pic>
                    <p:nvPicPr>
                      <p:cNvPr id="0" name="圖片 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34391" y="1493520"/>
                        <a:ext cx="5094605" cy="35096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724607486"/>
              </p:ext>
            </p:extLst>
          </p:nvPr>
        </p:nvGraphicFramePr>
        <p:xfrm>
          <a:off x="5780405" y="1310005"/>
          <a:ext cx="6313805" cy="3869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8" name="文字方塊 7"/>
          <p:cNvSpPr txBox="1"/>
          <p:nvPr/>
        </p:nvSpPr>
        <p:spPr>
          <a:xfrm>
            <a:off x="834391" y="5079682"/>
            <a:ext cx="243268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/>
              <a:t>chart 1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6263005" y="4996815"/>
            <a:ext cx="257429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/>
              <a:t>chart 2</a:t>
            </a:r>
          </a:p>
        </p:txBody>
      </p:sp>
      <p:pic>
        <p:nvPicPr>
          <p:cNvPr id="6" name="Work 6 (online-audio-converter.com).mp3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54995" y="5699125"/>
            <a:ext cx="412750" cy="412750"/>
          </a:xfrm>
          <a:prstGeom prst="rect">
            <a:avLst/>
          </a:prstGeom>
        </p:spPr>
      </p:pic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31094F14-E311-46DD-98B5-812C10B55E4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29"/>
    </mc:Choice>
    <mc:Fallback>
      <p:transition spd="slow" advTm="22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204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9" objId="6"/>
        <p14:stopEvt time="20669" objId="6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198120" y="445135"/>
          <a:ext cx="11796395" cy="2754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6" name="圖表 5"/>
          <p:cNvGraphicFramePr/>
          <p:nvPr/>
        </p:nvGraphicFramePr>
        <p:xfrm>
          <a:off x="198120" y="3199765"/>
          <a:ext cx="11795760" cy="3507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3" name="Work 7 (online-audio-converter.com).mp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43895" y="6294120"/>
            <a:ext cx="412750" cy="412750"/>
          </a:xfrm>
          <a:prstGeom prst="rect">
            <a:avLst/>
          </a:prstGeom>
        </p:spPr>
      </p:pic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91A0FBD7-A2C0-481D-B0B2-FDB2F7C26E4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80"/>
    </mc:Choice>
    <mc:Fallback>
      <p:transition spd="slow" advTm="42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405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5" objId="3"/>
        <p14:stopEvt time="40805" objId="3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內容版面配置區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5656559"/>
              </p:ext>
            </p:extLst>
          </p:nvPr>
        </p:nvGraphicFramePr>
        <p:xfrm>
          <a:off x="1467484" y="542925"/>
          <a:ext cx="9181465" cy="5187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DE5B3A20-9A15-4692-9AAE-ACA45ECDDE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30"/>
    </mc:Choice>
    <mc:Fallback>
      <p:transition spd="slow" advTm="6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sz="5400" dirty="0"/>
              <a:t>Research Motivation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zh-TW" sz="4400" dirty="0"/>
              <a:t>What days are better to do outdoor activities?</a:t>
            </a:r>
          </a:p>
          <a:p>
            <a:pPr marL="0" indent="0" algn="ctr">
              <a:buNone/>
            </a:pPr>
            <a:endParaRPr lang="en-US" altLang="zh-TW" sz="4400" dirty="0"/>
          </a:p>
        </p:txBody>
      </p:sp>
      <p:pic>
        <p:nvPicPr>
          <p:cNvPr id="4" name="Work 8 (online-audio-converter.com).mp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6305" y="6165850"/>
            <a:ext cx="412750" cy="412750"/>
          </a:xfrm>
          <a:prstGeom prst="rect">
            <a:avLst/>
          </a:prstGeom>
        </p:spPr>
      </p:pic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F7FE9048-C86B-4281-95D4-4F2102011D0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49"/>
    </mc:Choice>
    <mc:Fallback>
      <p:transition spd="slow" advTm="6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42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8" objId="4"/>
        <p14:stopEvt time="4447" objId="4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624205" y="287655"/>
          <a:ext cx="11158220" cy="3272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圖表 4"/>
          <p:cNvGraphicFramePr/>
          <p:nvPr/>
        </p:nvGraphicFramePr>
        <p:xfrm>
          <a:off x="962660" y="3559175"/>
          <a:ext cx="10819765" cy="3262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635F1FC0-F29D-4EB9-8E2D-0B0226BBA9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93"/>
    </mc:Choice>
    <mc:Fallback>
      <p:transition spd="slow" advTm="7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8" name="內容版面配置區 7"/>
          <p:cNvGraphicFramePr>
            <a:graphicFrameLocks noGrp="1"/>
          </p:cNvGraphicFramePr>
          <p:nvPr>
            <p:ph idx="1"/>
          </p:nvPr>
        </p:nvGraphicFramePr>
        <p:xfrm>
          <a:off x="838200" y="364490"/>
          <a:ext cx="10816590" cy="5812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E4983088-670C-4120-A375-AE81FE804E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52"/>
    </mc:Choice>
    <mc:Fallback>
      <p:transition spd="slow" advTm="6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142875" y="83820"/>
          <a:ext cx="11527155" cy="3358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圖表 4"/>
          <p:cNvGraphicFramePr/>
          <p:nvPr/>
        </p:nvGraphicFramePr>
        <p:xfrm>
          <a:off x="494665" y="3521075"/>
          <a:ext cx="11376025" cy="3145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F7E6A201-2D21-48FA-9957-AB87B49E4D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35"/>
    </mc:Choice>
    <mc:Fallback>
      <p:transition spd="slow" advTm="5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內容版面配置區 8"/>
          <p:cNvGraphicFramePr>
            <a:graphicFrameLocks noGrp="1"/>
          </p:cNvGraphicFramePr>
          <p:nvPr>
            <p:ph idx="1"/>
          </p:nvPr>
        </p:nvGraphicFramePr>
        <p:xfrm>
          <a:off x="390525" y="1018540"/>
          <a:ext cx="10603230" cy="4759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70DB804E-3836-4FCF-B69B-48A4B53FA1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52"/>
    </mc:Choice>
    <mc:Fallback>
      <p:transition spd="slow" advTm="6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7" name="內容版面配置區 6"/>
          <p:cNvGraphicFramePr>
            <a:graphicFrameLocks noGrp="1"/>
          </p:cNvGraphicFramePr>
          <p:nvPr>
            <p:ph idx="1"/>
          </p:nvPr>
        </p:nvGraphicFramePr>
        <p:xfrm>
          <a:off x="760095" y="219710"/>
          <a:ext cx="11283315" cy="3183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圖表 7"/>
          <p:cNvGraphicFramePr/>
          <p:nvPr/>
        </p:nvGraphicFramePr>
        <p:xfrm>
          <a:off x="527685" y="3615055"/>
          <a:ext cx="11243310" cy="2979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F4356C2C-B268-4F1C-9CA6-4DC0202886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01"/>
    </mc:Choice>
    <mc:Fallback>
      <p:transition spd="slow" advTm="5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838200" y="784860"/>
          <a:ext cx="10359390" cy="5392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409E1337-7202-4942-B6FB-C9139D10D0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70"/>
    </mc:Choice>
    <mc:Fallback>
      <p:transition spd="slow" advTm="5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</p:nvPr>
        </p:nvGraphicFramePr>
        <p:xfrm>
          <a:off x="45720" y="140970"/>
          <a:ext cx="12100560" cy="3475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圖表 6"/>
          <p:cNvGraphicFramePr/>
          <p:nvPr/>
        </p:nvGraphicFramePr>
        <p:xfrm>
          <a:off x="45720" y="3685540"/>
          <a:ext cx="12022455" cy="3110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C5875A1B-44CA-44B7-B305-40F5725B5D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63"/>
    </mc:Choice>
    <mc:Fallback>
      <p:transition spd="slow" advTm="6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555625" y="1146810"/>
          <a:ext cx="10798175" cy="4933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39E22DF9-26CC-4A5F-9A99-689D538D1D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42"/>
    </mc:Choice>
    <mc:Fallback>
      <p:transition spd="slow" advTm="6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7" name="內容版面配置區 6"/>
          <p:cNvGraphicFramePr>
            <a:graphicFrameLocks noGrp="1"/>
          </p:cNvGraphicFramePr>
          <p:nvPr>
            <p:ph idx="1"/>
          </p:nvPr>
        </p:nvGraphicFramePr>
        <p:xfrm>
          <a:off x="88900" y="3568700"/>
          <a:ext cx="11897360" cy="3095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圖表 4"/>
          <p:cNvGraphicFramePr/>
          <p:nvPr/>
        </p:nvGraphicFramePr>
        <p:xfrm>
          <a:off x="243840" y="86360"/>
          <a:ext cx="11742420" cy="3404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19BEA3E5-888B-400F-82E6-DBB652CBB1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57"/>
    </mc:Choice>
    <mc:Fallback>
      <p:transition spd="slow" advTm="6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448945" y="727075"/>
          <a:ext cx="11138535" cy="5469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AFB180A9-3C6D-4485-8E8F-BA2FC30FC4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20"/>
    </mc:Choice>
    <mc:Fallback>
      <p:transition spd="slow" advTm="6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sz="5400" dirty="0"/>
              <a:t>Purpose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sz="3600"/>
              <a:t>To figure out what days are better for outdoor activities.</a:t>
            </a:r>
          </a:p>
          <a:p>
            <a:pPr marL="0" indent="0">
              <a:buNone/>
            </a:pPr>
            <a:r>
              <a:rPr lang="en-US" altLang="zh-TW" sz="3600"/>
              <a:t>In terms of that, we should first consider what days are clear days.</a:t>
            </a:r>
          </a:p>
        </p:txBody>
      </p:sp>
      <p:pic>
        <p:nvPicPr>
          <p:cNvPr id="5" name="Home (online-audio-converter.com).mp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39500" y="5853430"/>
            <a:ext cx="412750" cy="412750"/>
          </a:xfrm>
          <a:prstGeom prst="rect">
            <a:avLst/>
          </a:prstGeom>
        </p:spPr>
      </p:pic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DD722BAF-F5AF-4078-B331-D1A2ADEF2E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94"/>
    </mc:Choice>
    <mc:Fallback>
      <p:transition spd="slow" advTm="11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03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5" objId="5"/>
        <p14:stopEvt time="10570" objId="5"/>
      </p14:showEvt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01015" y="127635"/>
            <a:ext cx="10515600" cy="55143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dirty="0">
                <a:solidFill>
                  <a:schemeClr val="tx1"/>
                </a:solidFill>
              </a:rPr>
              <a:t>     </a:t>
            </a:r>
            <a:r>
              <a:rPr lang="en-US" altLang="zh-TW" sz="2800" dirty="0">
                <a:solidFill>
                  <a:schemeClr val="tx1"/>
                </a:solidFill>
              </a:rPr>
              <a:t>We choose 11/10~11/15 and 12/1~12/6.</a:t>
            </a:r>
          </a:p>
        </p:txBody>
      </p:sp>
      <p:pic>
        <p:nvPicPr>
          <p:cNvPr id="14" name="image45.png"/>
          <p:cNvPicPr preferRelativeResize="0"/>
          <p:nvPr/>
        </p:nvPicPr>
        <p:blipFill>
          <a:blip r:embed="rId8"/>
          <a:srcRect/>
          <a:stretch>
            <a:fillRect/>
          </a:stretch>
        </p:blipFill>
        <p:spPr>
          <a:xfrm>
            <a:off x="962660" y="742950"/>
            <a:ext cx="8886190" cy="5875655"/>
          </a:xfrm>
          <a:prstGeom prst="rect">
            <a:avLst/>
          </a:prstGeom>
        </p:spPr>
      </p:pic>
      <p:sp>
        <p:nvSpPr>
          <p:cNvPr id="4" name="橢圓 3"/>
          <p:cNvSpPr/>
          <p:nvPr/>
        </p:nvSpPr>
        <p:spPr>
          <a:xfrm>
            <a:off x="5282565" y="2007870"/>
            <a:ext cx="1838960" cy="1148080"/>
          </a:xfrm>
          <a:prstGeom prst="ellipse">
            <a:avLst/>
          </a:prstGeom>
          <a:noFill/>
          <a:ln w="76200">
            <a:solidFill>
              <a:srgbClr val="3676E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Work 13 (online-audio-converter.com).mp3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16945" y="6140450"/>
            <a:ext cx="412750" cy="412750"/>
          </a:xfrm>
          <a:prstGeom prst="rect">
            <a:avLst/>
          </a:prstGeom>
        </p:spPr>
      </p:pic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D184010F-D514-4342-BFC2-BB7D14BC864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37"/>
    </mc:Choice>
    <mc:Fallback>
      <p:transition spd="slow" advTm="20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65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</p:bldLst>
  </p:timing>
  <p:extLst mod="1">
    <p:ext uri="{E180D4A7-C9FB-4DFB-919C-405C955672EB}">
      <p14:showEvtLst xmlns:p14="http://schemas.microsoft.com/office/powerpoint/2010/main">
        <p14:playEvt time="54" objId="5"/>
        <p14:stopEvt time="16746" objId="5"/>
      </p14:showEvt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Conclusion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sz="3600" dirty="0"/>
              <a:t> We invite you come to Taiwan during the date between 11/10~11/15 and 12/1~12/6 i</a:t>
            </a:r>
            <a:r>
              <a:rPr lang="en-US" altLang="zh-TW" sz="3600" dirty="0">
                <a:sym typeface="+mn-ea"/>
              </a:rPr>
              <a:t>n the year, because it will have fair weather to </a:t>
            </a:r>
            <a:r>
              <a:rPr lang="en-US" altLang="zh-TW" sz="3600" dirty="0" err="1">
                <a:sym typeface="+mn-ea"/>
              </a:rPr>
              <a:t>visite</a:t>
            </a:r>
            <a:r>
              <a:rPr lang="en-US" altLang="zh-TW" sz="3600" dirty="0">
                <a:sym typeface="+mn-ea"/>
              </a:rPr>
              <a:t> Taiwan.</a:t>
            </a:r>
            <a:endParaRPr lang="en-US" altLang="zh-TW" sz="3600" dirty="0"/>
          </a:p>
          <a:p>
            <a:pPr marL="0" indent="0">
              <a:buNone/>
            </a:pPr>
            <a:endParaRPr lang="en-US" altLang="zh-TW" dirty="0"/>
          </a:p>
        </p:txBody>
      </p:sp>
      <p:pic>
        <p:nvPicPr>
          <p:cNvPr id="4" name="Work 12 (online-audio-converter.com).mp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53370" y="5879465"/>
            <a:ext cx="412750" cy="412750"/>
          </a:xfrm>
          <a:prstGeom prst="rect">
            <a:avLst/>
          </a:prstGeom>
        </p:spPr>
      </p:pic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CDBF8942-FF85-489E-A00E-8F1B94653B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91"/>
    </mc:Choice>
    <mc:Fallback>
      <p:transition spd="slow" advTm="20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93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68" objId="4"/>
        <p14:stopEvt time="19573" objId="4"/>
      </p14:showEvt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Collaboration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3200" dirty="0"/>
              <a:t>Fang-Tzu, OU: PPT</a:t>
            </a:r>
            <a:r>
              <a:rPr lang="zh-TW" altLang="en-US" sz="3200" dirty="0">
                <a:sym typeface="+mn-ea"/>
              </a:rPr>
              <a:t>、</a:t>
            </a:r>
            <a:r>
              <a:rPr lang="en-US" altLang="zh-TW" sz="3200" dirty="0">
                <a:sym typeface="+mn-ea"/>
              </a:rPr>
              <a:t>Record</a:t>
            </a:r>
            <a:r>
              <a:rPr lang="zh-TW" altLang="en-US" sz="3200" dirty="0">
                <a:sym typeface="+mn-ea"/>
              </a:rPr>
              <a:t>、</a:t>
            </a:r>
            <a:r>
              <a:rPr lang="en-US" altLang="zh-TW" sz="3200" dirty="0">
                <a:sym typeface="+mn-ea"/>
              </a:rPr>
              <a:t>Charts</a:t>
            </a:r>
            <a:r>
              <a:rPr lang="zh-TW" altLang="en-US" sz="3200" dirty="0">
                <a:sym typeface="+mn-ea"/>
              </a:rPr>
              <a:t>、</a:t>
            </a:r>
            <a:r>
              <a:rPr lang="en-US" altLang="zh-TW" sz="3200" dirty="0">
                <a:sym typeface="+mn-ea"/>
              </a:rPr>
              <a:t>Research report(Chinese)</a:t>
            </a:r>
            <a:r>
              <a:rPr lang="zh-TW" altLang="en-US" sz="3200" dirty="0">
                <a:sym typeface="+mn-ea"/>
              </a:rPr>
              <a:t>、</a:t>
            </a:r>
            <a:r>
              <a:rPr lang="en-US" altLang="zh-TW" sz="3200" dirty="0">
                <a:sym typeface="+mn-ea"/>
              </a:rPr>
              <a:t>Collect observation data from Globe Website</a:t>
            </a:r>
          </a:p>
          <a:p>
            <a:r>
              <a:rPr lang="en-US" altLang="zh-TW" sz="3200" dirty="0">
                <a:sym typeface="+mn-ea"/>
              </a:rPr>
              <a:t>Wei-Jen, </a:t>
            </a:r>
            <a:r>
              <a:rPr lang="en-US" altLang="zh-TW" sz="3200" dirty="0" err="1">
                <a:sym typeface="+mn-ea"/>
              </a:rPr>
              <a:t>Hsiao:Record</a:t>
            </a:r>
            <a:r>
              <a:rPr lang="zh-TW" altLang="en-US" sz="3200" dirty="0">
                <a:sym typeface="+mn-ea"/>
              </a:rPr>
              <a:t>、</a:t>
            </a:r>
            <a:r>
              <a:rPr lang="en-US" altLang="zh-TW" sz="3200" dirty="0">
                <a:sym typeface="+mn-ea"/>
              </a:rPr>
              <a:t>Charts</a:t>
            </a:r>
            <a:r>
              <a:rPr lang="zh-TW" altLang="en-US" sz="3200" dirty="0">
                <a:sym typeface="+mn-ea"/>
              </a:rPr>
              <a:t>、</a:t>
            </a:r>
            <a:r>
              <a:rPr lang="en-US" altLang="zh-TW" sz="3200" dirty="0">
                <a:sym typeface="+mn-ea"/>
              </a:rPr>
              <a:t>Research report(English)</a:t>
            </a:r>
            <a:r>
              <a:rPr lang="zh-TW" altLang="en-US" sz="3200" dirty="0">
                <a:sym typeface="+mn-ea"/>
              </a:rPr>
              <a:t>、</a:t>
            </a:r>
            <a:r>
              <a:rPr lang="en-US" altLang="zh-TW" sz="3200" dirty="0">
                <a:sym typeface="+mn-ea"/>
              </a:rPr>
              <a:t>Collect observation data from Central Weather Bureau Website</a:t>
            </a:r>
            <a:endParaRPr lang="en-US" altLang="zh-TW" sz="3200" dirty="0"/>
          </a:p>
          <a:p>
            <a:pPr marL="0" indent="0">
              <a:buNone/>
            </a:pPr>
            <a:endParaRPr lang="en-US" altLang="zh-TW" dirty="0">
              <a:sym typeface="+mn-ea"/>
            </a:endParaRPr>
          </a:p>
          <a:p>
            <a:endParaRPr lang="en-US" altLang="zh-TW" dirty="0">
              <a:sym typeface="+mn-ea"/>
            </a:endParaRPr>
          </a:p>
        </p:txBody>
      </p:sp>
      <p:pic>
        <p:nvPicPr>
          <p:cNvPr id="4" name="Work 20 (online-audio-converter.com).mp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6305" y="6165850"/>
            <a:ext cx="412750" cy="412750"/>
          </a:xfrm>
          <a:prstGeom prst="rect">
            <a:avLst/>
          </a:prstGeom>
        </p:spPr>
      </p:pic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A6121ACC-87C4-4E5F-9981-152FBD23457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49"/>
    </mc:Choice>
    <mc:Fallback>
      <p:transition spd="slow" advTm="24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220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3" objId="4"/>
        <p14:stopEvt time="22311" objId="4"/>
      </p14:showEvt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3100" y="2048510"/>
            <a:ext cx="10515600" cy="1325563"/>
          </a:xfrm>
        </p:spPr>
        <p:txBody>
          <a:bodyPr/>
          <a:lstStyle/>
          <a:p>
            <a:pPr algn="ctr"/>
            <a:r>
              <a:rPr lang="en-US" altLang="zh-TW" dirty="0"/>
              <a:t>Thank You For Your Listen</a:t>
            </a:r>
          </a:p>
        </p:txBody>
      </p:sp>
      <p:pic>
        <p:nvPicPr>
          <p:cNvPr id="3" name="Work 16 (online-audio-converter.com).mp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88700" y="6034405"/>
            <a:ext cx="412750" cy="412750"/>
          </a:xfrm>
          <a:prstGeom prst="rect">
            <a:avLst/>
          </a:prstGeom>
        </p:spPr>
      </p:pic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F6F0CAEB-6E3D-43F4-A158-0BA3232E290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55"/>
    </mc:Choice>
    <mc:Fallback>
      <p:transition spd="slow" advTm="4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26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5" objId="3"/>
        <p14:stopEvt time="2891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/>
              <a:t>Research process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19200" y="1820545"/>
            <a:ext cx="10963275" cy="43516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4400" dirty="0"/>
              <a:t>1. Download observation data </a:t>
            </a:r>
          </a:p>
          <a:p>
            <a:pPr marL="0" indent="0">
              <a:buNone/>
            </a:pPr>
            <a:r>
              <a:rPr lang="en-US" altLang="zh-TW" sz="4400" dirty="0"/>
              <a:t>2. Chart the observation data</a:t>
            </a:r>
          </a:p>
          <a:p>
            <a:pPr marL="0" indent="0">
              <a:buNone/>
            </a:pPr>
            <a:r>
              <a:rPr lang="en-US" altLang="zh-TW" sz="4400" dirty="0"/>
              <a:t>3. Set up the selected condition</a:t>
            </a:r>
          </a:p>
          <a:p>
            <a:pPr marL="0" indent="0">
              <a:buNone/>
            </a:pPr>
            <a:r>
              <a:rPr lang="en-US" altLang="zh-TW" sz="4400" dirty="0"/>
              <a:t>4. Gain a conclusion through charts and                        analyses                           </a:t>
            </a:r>
          </a:p>
          <a:p>
            <a:pPr marL="0" indent="0">
              <a:buNone/>
            </a:pPr>
            <a:endParaRPr lang="zh-TW" altLang="en-US" sz="4400" dirty="0"/>
          </a:p>
          <a:p>
            <a:pPr marL="0" indent="0">
              <a:buNone/>
            </a:pPr>
            <a:endParaRPr lang="zh-TW" altLang="en-US" sz="4400" dirty="0"/>
          </a:p>
          <a:p>
            <a:pPr marL="0" indent="0">
              <a:buNone/>
            </a:pPr>
            <a:endParaRPr lang="zh-TW" altLang="en-US" sz="4400" dirty="0"/>
          </a:p>
          <a:p>
            <a:pPr marL="0" indent="0">
              <a:buNone/>
            </a:pPr>
            <a:endParaRPr lang="en-US" altLang="zh-TW" dirty="0"/>
          </a:p>
        </p:txBody>
      </p:sp>
      <p:pic>
        <p:nvPicPr>
          <p:cNvPr id="4" name="Work 9 (online-audio-converter.com).mp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84790" y="5893435"/>
            <a:ext cx="412750" cy="412750"/>
          </a:xfrm>
          <a:prstGeom prst="rect">
            <a:avLst/>
          </a:prstGeom>
        </p:spPr>
      </p:pic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96E9E1AE-0A9E-4295-80BE-E5B424087B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33"/>
    </mc:Choice>
    <mc:Fallback>
      <p:transition spd="slow" advTm="15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48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3" objId="4"/>
        <p14:stopEvt time="15079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Selected Conditions</a:t>
            </a:r>
            <a:endParaRPr lang="en-US" altLang="zh-TW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altLang="zh-TW" sz="4000"/>
              <a:t>The day's of rainfall is zero</a:t>
            </a:r>
          </a:p>
          <a:p>
            <a:pPr marL="514350" indent="-514350">
              <a:buAutoNum type="arabicPeriod"/>
            </a:pPr>
            <a:r>
              <a:rPr lang="en-US" altLang="zh-TW" sz="4000"/>
              <a:t>The current relative humidity should be between 45</a:t>
            </a:r>
            <a:r>
              <a:rPr lang="zh-TW" altLang="en-US" sz="4000"/>
              <a:t>％ </a:t>
            </a:r>
            <a:r>
              <a:rPr lang="en-US" altLang="zh-TW" sz="4000"/>
              <a:t>and 60</a:t>
            </a:r>
            <a:r>
              <a:rPr lang="zh-TW" altLang="en-US" sz="4000"/>
              <a:t>％</a:t>
            </a:r>
          </a:p>
          <a:p>
            <a:pPr marL="514350" indent="-514350">
              <a:buAutoNum type="arabicPeriod"/>
            </a:pPr>
            <a:r>
              <a:rPr lang="en-US" altLang="zh-TW" sz="4000"/>
              <a:t>The current temperature should be between 18℃ and 25℃</a:t>
            </a:r>
          </a:p>
          <a:p>
            <a:pPr marL="0" indent="0">
              <a:buNone/>
            </a:pPr>
            <a:endParaRPr lang="en-US" altLang="zh-TW" sz="4000"/>
          </a:p>
          <a:p>
            <a:pPr marL="0" indent="0">
              <a:buNone/>
            </a:pPr>
            <a:endParaRPr lang="en-US" altLang="zh-TW" sz="4000"/>
          </a:p>
        </p:txBody>
      </p:sp>
      <p:pic>
        <p:nvPicPr>
          <p:cNvPr id="4" name="Home 2 (online-audio-converter.com).mp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69270" y="5625465"/>
            <a:ext cx="412750" cy="412750"/>
          </a:xfrm>
          <a:prstGeom prst="rect">
            <a:avLst/>
          </a:prstGeom>
        </p:spPr>
      </p:pic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21620D7B-0B91-440D-B12A-5C59783DDF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12"/>
    </mc:Choice>
    <mc:Fallback>
      <p:transition spd="slow" advTm="21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201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3" objId="4"/>
        <p14:stopEvt time="20278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574675"/>
            <a:ext cx="10515600" cy="58775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TW" dirty="0"/>
              <a:t> </a:t>
            </a:r>
          </a:p>
          <a:p>
            <a:pPr marL="0" indent="0">
              <a:buNone/>
            </a:pPr>
            <a:r>
              <a:rPr lang="en-US" altLang="zh-TW" sz="2800" dirty="0">
                <a:solidFill>
                  <a:schemeClr val="tx1"/>
                </a:solidFill>
              </a:rPr>
              <a:t>We choose data </a:t>
            </a:r>
          </a:p>
          <a:p>
            <a:pPr marL="0" indent="0">
              <a:buNone/>
            </a:pPr>
            <a:r>
              <a:rPr lang="en-US" altLang="zh-TW" sz="2800" dirty="0">
                <a:solidFill>
                  <a:schemeClr val="tx1"/>
                </a:solidFill>
              </a:rPr>
              <a:t>from Zhong </a:t>
            </a:r>
          </a:p>
          <a:p>
            <a:pPr marL="0" indent="0">
              <a:buNone/>
            </a:pPr>
            <a:r>
              <a:rPr lang="en-US" altLang="zh-TW" sz="2800" dirty="0">
                <a:solidFill>
                  <a:schemeClr val="tx1"/>
                </a:solidFill>
              </a:rPr>
              <a:t>Zheng High </a:t>
            </a:r>
          </a:p>
          <a:p>
            <a:pPr marL="0" indent="0">
              <a:buNone/>
            </a:pPr>
            <a:r>
              <a:rPr lang="en-US" altLang="zh-TW" sz="2800" dirty="0">
                <a:solidFill>
                  <a:schemeClr val="tx1"/>
                </a:solidFill>
              </a:rPr>
              <a:t>School Globe</a:t>
            </a:r>
          </a:p>
          <a:p>
            <a:pPr marL="0" indent="0">
              <a:buNone/>
            </a:pPr>
            <a:r>
              <a:rPr lang="en-US" altLang="zh-TW" sz="2800" dirty="0">
                <a:solidFill>
                  <a:schemeClr val="tx1"/>
                </a:solidFill>
              </a:rPr>
              <a:t> station</a:t>
            </a:r>
            <a:r>
              <a:rPr lang="zh-TW" altLang="en-US" sz="2800" dirty="0">
                <a:solidFill>
                  <a:schemeClr val="tx1"/>
                </a:solidFill>
              </a:rPr>
              <a:t>、</a:t>
            </a:r>
            <a:r>
              <a:rPr lang="en-US" altLang="zh-TW" sz="2800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en-US" altLang="zh-TW" sz="2800" dirty="0" err="1">
                <a:solidFill>
                  <a:schemeClr val="tx1"/>
                </a:solidFill>
              </a:rPr>
              <a:t>Shilin</a:t>
            </a:r>
            <a:r>
              <a:rPr lang="en-US" altLang="zh-TW" sz="2800" dirty="0">
                <a:solidFill>
                  <a:schemeClr val="tx1"/>
                </a:solidFill>
              </a:rPr>
              <a:t> Station</a:t>
            </a:r>
            <a:r>
              <a:rPr lang="zh-TW" altLang="en-US" sz="2800" dirty="0">
                <a:solidFill>
                  <a:schemeClr val="tx1"/>
                </a:solidFill>
                <a:sym typeface="+mn-ea"/>
              </a:rPr>
              <a:t>、</a:t>
            </a:r>
          </a:p>
          <a:p>
            <a:pPr marL="0" indent="0">
              <a:buNone/>
            </a:pPr>
            <a:r>
              <a:rPr lang="en-US" altLang="zh-TW" sz="2800" dirty="0" err="1">
                <a:solidFill>
                  <a:schemeClr val="tx1"/>
                </a:solidFill>
                <a:sym typeface="+mn-ea"/>
              </a:rPr>
              <a:t>Shipai</a:t>
            </a:r>
            <a:r>
              <a:rPr lang="en-US" altLang="zh-TW" sz="2800" dirty="0">
                <a:solidFill>
                  <a:schemeClr val="tx1"/>
                </a:solidFill>
                <a:sym typeface="+mn-ea"/>
              </a:rPr>
              <a:t> Station</a:t>
            </a:r>
          </a:p>
          <a:p>
            <a:pPr marL="0" indent="0">
              <a:buNone/>
            </a:pPr>
            <a:r>
              <a:rPr lang="en-US" altLang="zh-TW" sz="2800" dirty="0">
                <a:solidFill>
                  <a:schemeClr val="tx1"/>
                </a:solidFill>
                <a:sym typeface="+mn-ea"/>
              </a:rPr>
              <a:t> and </a:t>
            </a:r>
            <a:r>
              <a:rPr lang="en-US" altLang="zh-TW" sz="2800" dirty="0" err="1">
                <a:solidFill>
                  <a:schemeClr val="tx1"/>
                </a:solidFill>
                <a:sym typeface="+mn-ea"/>
              </a:rPr>
              <a:t>Tianmu</a:t>
            </a:r>
            <a:r>
              <a:rPr lang="en-US" altLang="zh-TW" sz="2800" dirty="0">
                <a:solidFill>
                  <a:schemeClr val="tx1"/>
                </a:solidFill>
                <a:sym typeface="+mn-ea"/>
              </a:rPr>
              <a:t> </a:t>
            </a:r>
          </a:p>
          <a:p>
            <a:pPr marL="0" indent="0">
              <a:buNone/>
            </a:pPr>
            <a:r>
              <a:rPr lang="en-US" altLang="zh-TW" sz="2800" dirty="0">
                <a:solidFill>
                  <a:schemeClr val="tx1"/>
                </a:solidFill>
                <a:sym typeface="+mn-ea"/>
              </a:rPr>
              <a:t>Station </a:t>
            </a:r>
          </a:p>
          <a:p>
            <a:pPr marL="0" indent="0">
              <a:buNone/>
            </a:pPr>
            <a:endParaRPr lang="en-US" altLang="zh-TW" dirty="0">
              <a:solidFill>
                <a:schemeClr val="tx1"/>
              </a:solidFill>
              <a:sym typeface="+mn-ea"/>
            </a:endParaRPr>
          </a:p>
          <a:p>
            <a:pPr marL="0" indent="0">
              <a:buNone/>
            </a:pPr>
            <a:r>
              <a:rPr lang="en-US" altLang="zh-TW" dirty="0">
                <a:sym typeface="+mn-ea"/>
              </a:rPr>
              <a:t> </a:t>
            </a:r>
          </a:p>
        </p:txBody>
      </p:sp>
      <p:graphicFrame>
        <p:nvGraphicFramePr>
          <p:cNvPr id="9" name="物件 8"/>
          <p:cNvGraphicFramePr/>
          <p:nvPr>
            <p:extLst>
              <p:ext uri="{D42A27DB-BD31-4B8C-83A1-F6EECF244321}">
                <p14:modId xmlns:p14="http://schemas.microsoft.com/office/powerpoint/2010/main" val="2769369412"/>
              </p:ext>
            </p:extLst>
          </p:nvPr>
        </p:nvGraphicFramePr>
        <p:xfrm>
          <a:off x="4152900" y="554673"/>
          <a:ext cx="7827010" cy="4949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r:id="rId8" imgW="7346950" imgH="4692650" progId="Paint.Picture">
                  <p:embed/>
                </p:oleObj>
              </mc:Choice>
              <mc:Fallback>
                <p:oleObj r:id="rId8" imgW="7346950" imgH="4692650" progId="Paint.Picture">
                  <p:embed/>
                  <p:pic>
                    <p:nvPicPr>
                      <p:cNvPr id="0" name="圖片 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152900" y="554673"/>
                        <a:ext cx="7827010" cy="4949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橢圓 1"/>
          <p:cNvSpPr/>
          <p:nvPr/>
        </p:nvSpPr>
        <p:spPr>
          <a:xfrm>
            <a:off x="4681220" y="574675"/>
            <a:ext cx="2373630" cy="953770"/>
          </a:xfrm>
          <a:prstGeom prst="ellipse">
            <a:avLst/>
          </a:prstGeom>
          <a:noFill/>
          <a:ln w="5715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" name="橢圓 3"/>
          <p:cNvSpPr/>
          <p:nvPr/>
        </p:nvSpPr>
        <p:spPr>
          <a:xfrm>
            <a:off x="4687570" y="3906838"/>
            <a:ext cx="2549525" cy="1362710"/>
          </a:xfrm>
          <a:prstGeom prst="ellipse">
            <a:avLst/>
          </a:prstGeom>
          <a:noFill/>
          <a:ln w="5715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橢圓 4"/>
          <p:cNvSpPr/>
          <p:nvPr/>
        </p:nvSpPr>
        <p:spPr>
          <a:xfrm>
            <a:off x="8925878" y="2227580"/>
            <a:ext cx="2170430" cy="992505"/>
          </a:xfrm>
          <a:prstGeom prst="ellipse">
            <a:avLst/>
          </a:prstGeom>
          <a:noFill/>
          <a:ln w="5715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Work (online-audio-converter.com).mp3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44275" y="6108700"/>
            <a:ext cx="412750" cy="412750"/>
          </a:xfrm>
          <a:prstGeom prst="rect">
            <a:avLst/>
          </a:prstGeom>
        </p:spPr>
      </p:pic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461BBCB7-2241-48AE-BBE7-A719AF9C339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60"/>
    </mc:Choice>
    <mc:Fallback>
      <p:transition spd="slow" advTm="17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49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1" objId="6"/>
        <p14:stopEvt time="15167" objId="6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687696AF-CC99-4FE1-B355-B3EF6713F3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326682" y="234436"/>
            <a:ext cx="10598618" cy="606158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4EB1E4-EC58-458C-A8C5-0C396493B2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2660" y="1276350"/>
            <a:ext cx="565179" cy="339415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EEC848E-AEBC-4DDC-A550-E9F3BD6C16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1885" y="1276350"/>
            <a:ext cx="565179" cy="339415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6106BA2-6F97-4BE7-8A2F-27DFB77E67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1497" y="1309687"/>
            <a:ext cx="565179" cy="3394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D633393-68BA-41D6-AB61-054CD28A50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9560" y="1276350"/>
            <a:ext cx="565179" cy="339415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3DFDEE0-70A5-48D7-B075-83C8D6D5F0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47251" y="1276349"/>
            <a:ext cx="565179" cy="3394151"/>
          </a:xfrm>
          <a:prstGeom prst="rect">
            <a:avLst/>
          </a:prstGeom>
        </p:spPr>
      </p:pic>
      <p:pic>
        <p:nvPicPr>
          <p:cNvPr id="16" name="Work 2">
            <a:hlinkClick r:id="" action="ppaction://media"/>
            <a:extLst>
              <a:ext uri="{FF2B5EF4-FFF2-40B4-BE49-F238E27FC236}">
                <a16:creationId xmlns:a16="http://schemas.microsoft.com/office/drawing/2014/main" id="{3E3AC4EE-FB52-4893-9C8F-EF9BC35E8D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55793" y="6032500"/>
            <a:ext cx="406400" cy="406400"/>
          </a:xfrm>
          <a:prstGeom prst="rect">
            <a:avLst/>
          </a:prstGeom>
        </p:spPr>
      </p:pic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10CB06CC-AFE2-491A-9C75-097A884997D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2223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52"/>
    </mc:Choice>
    <mc:Fallback>
      <p:transition spd="slow" advTm="23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56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7139" objId="16"/>
        <p14:stopEvt time="22820" objId="1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E5B7DA1F-45C6-4C3F-82AE-416AC31FEE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595519" y="600076"/>
            <a:ext cx="9949306" cy="56959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9E211B8-7B39-4CB0-B537-11C095887D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7011" y="1609724"/>
            <a:ext cx="566977" cy="324093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2FDD653-A648-49DC-AA90-6CCE376947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2411" y="1609724"/>
            <a:ext cx="566977" cy="324093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E51C2C1-BC50-4A2C-854D-D21CF52D80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8150" y="1609722"/>
            <a:ext cx="566977" cy="324093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C291108-76DF-4FB7-96AB-EC4EB8A40B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2339" y="1609721"/>
            <a:ext cx="566977" cy="324093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EE5E70B-1A25-4DB2-BBB6-99D0DD390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8078" y="1609720"/>
            <a:ext cx="566977" cy="324093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4ADDD23-4B26-482E-8CF7-57800C5DF9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4268" y="3152775"/>
            <a:ext cx="7970787" cy="8826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3BBC7BC-D6CD-4C72-89C8-E4049F2D35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3996" y="2473322"/>
            <a:ext cx="7941059" cy="87933"/>
          </a:xfrm>
          <a:prstGeom prst="rect">
            <a:avLst/>
          </a:prstGeom>
        </p:spPr>
      </p:pic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3DE82FB7-198C-42F6-AF36-06C43F1BCF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3871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57"/>
    </mc:Choice>
    <mc:Fallback>
      <p:transition spd="slow" advTm="7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Summary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3200" dirty="0">
                <a:solidFill>
                  <a:schemeClr val="tx1"/>
                </a:solidFill>
              </a:rPr>
              <a:t>We chose those three months because their rainfalls were zero and temperature varied between 18</a:t>
            </a:r>
            <a:r>
              <a:rPr lang="zh-TW" altLang="en-US" sz="3200" dirty="0">
                <a:solidFill>
                  <a:schemeClr val="tx1"/>
                </a:solidFill>
              </a:rPr>
              <a:t>℃</a:t>
            </a:r>
            <a:r>
              <a:rPr lang="en-US" altLang="zh-TW" sz="3200" dirty="0">
                <a:solidFill>
                  <a:schemeClr val="tx1"/>
                </a:solidFill>
              </a:rPr>
              <a:t>~25</a:t>
            </a:r>
            <a:r>
              <a:rPr lang="zh-TW" altLang="en-US" sz="3200" dirty="0">
                <a:solidFill>
                  <a:schemeClr val="tx1"/>
                </a:solidFill>
                <a:sym typeface="+mn-ea"/>
              </a:rPr>
              <a:t>℃</a:t>
            </a:r>
          </a:p>
          <a:p>
            <a:r>
              <a:rPr lang="en-US" altLang="zh-TW" sz="3200" dirty="0">
                <a:solidFill>
                  <a:schemeClr val="tx1"/>
                </a:solidFill>
                <a:sym typeface="+mn-ea"/>
              </a:rPr>
              <a:t>Check the data of the past four year to ensure our choice is correct or not?</a:t>
            </a:r>
          </a:p>
          <a:p>
            <a:pPr marL="0" indent="0">
              <a:buNone/>
            </a:pPr>
            <a:endParaRPr lang="en-US" altLang="zh-TW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altLang="zh-TW" dirty="0"/>
          </a:p>
        </p:txBody>
      </p:sp>
      <p:pic>
        <p:nvPicPr>
          <p:cNvPr id="6" name="Work 14 (online-audio-converter.com).mp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6305" y="6165850"/>
            <a:ext cx="412750" cy="412750"/>
          </a:xfrm>
          <a:prstGeom prst="rect">
            <a:avLst/>
          </a:prstGeom>
        </p:spPr>
      </p:pic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F3B6E4A8-C0F5-4EEA-8646-EE5556D3EC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12"/>
    </mc:Choice>
    <mc:Fallback>
      <p:transition spd="slow" advTm="8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68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1" objId="6"/>
        <p14:stopEvt time="7063" objId="6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|1.2|1.1|1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5|1.5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4|1.2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6|1.2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"/>
</p:tagLst>
</file>

<file path=ppt/theme/theme1.xml><?xml version="1.0" encoding="utf-8"?>
<a:theme xmlns:a="http://schemas.openxmlformats.org/drawingml/2006/main" name="剪切">
  <a:themeElements>
    <a:clrScheme name="剪切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剪切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剪切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TM10001105[[fn=裁剪]]</Template>
  <TotalTime>99</TotalTime>
  <Words>536</Words>
  <Application>Microsoft Office PowerPoint</Application>
  <PresentationFormat>宽屏</PresentationFormat>
  <Paragraphs>107</Paragraphs>
  <Slides>33</Slides>
  <Notes>8</Notes>
  <HiddenSlides>0</HiddenSlides>
  <MMClips>53</MMClips>
  <ScaleCrop>false</ScaleCrop>
  <HeadingPairs>
    <vt:vector size="8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37" baseType="lpstr">
      <vt:lpstr>Calibri</vt:lpstr>
      <vt:lpstr>Franklin Gothic Book</vt:lpstr>
      <vt:lpstr>剪切</vt:lpstr>
      <vt:lpstr>Bitmap Image</vt:lpstr>
      <vt:lpstr>Factors Beitou Weather's Change </vt:lpstr>
      <vt:lpstr>Research Motivation</vt:lpstr>
      <vt:lpstr>Purpose</vt:lpstr>
      <vt:lpstr>Research process</vt:lpstr>
      <vt:lpstr>Selected Conditions</vt:lpstr>
      <vt:lpstr>PowerPoint 演示文稿</vt:lpstr>
      <vt:lpstr>PowerPoint 演示文稿</vt:lpstr>
      <vt:lpstr>PowerPoint 演示文稿</vt:lpstr>
      <vt:lpstr>Summary</vt:lpstr>
      <vt:lpstr>Is there any different between the data collected in 2018 and those collected over the past four years?  </vt:lpstr>
      <vt:lpstr>PowerPoint 演示文稿</vt:lpstr>
      <vt:lpstr>PowerPoint 演示文稿</vt:lpstr>
      <vt:lpstr>Why we excluded March?</vt:lpstr>
      <vt:lpstr>PowerPoint 演示文稿</vt:lpstr>
      <vt:lpstr> Why we chose November and December?</vt:lpstr>
      <vt:lpstr>1.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Conclusion</vt:lpstr>
      <vt:lpstr>Collaboration</vt:lpstr>
      <vt:lpstr>Thank You For Your Listen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旻翰 李</cp:lastModifiedBy>
  <cp:revision>73</cp:revision>
  <dcterms:created xsi:type="dcterms:W3CDTF">2019-03-27T13:42:00Z</dcterms:created>
  <dcterms:modified xsi:type="dcterms:W3CDTF">2019-04-10T12:30:35Z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1028-10.8.0.6003</vt:lpwstr>
  </property>
</Properties>
</file>