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35999725" cx="50401525"/>
  <p:notesSz cx="6715125" cy="9239250"/>
  <p:embeddedFontLst>
    <p:embeddedFont>
      <p:font typeface="Garamond"/>
      <p:regular r:id="rId7"/>
      <p:bold r:id="rId8"/>
      <p:italic r:id="rId9"/>
      <p:boldItalic r:id="rId10"/>
    </p:embeddedFont>
    <p:embeddedFont>
      <p:font typeface="Helvetica Neue"/>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95">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5195" orient="horz"/>
        <p:guide pos="22425" orient="horz"/>
        <p:guide pos="2349" orient="horz"/>
        <p:guide pos="1587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font" Target="fonts/Garamond-boldItalic.fntdata"/><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Garamond-italic.fntdata"/><Relationship Id="rId14"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Garamond-regular.fntdata"/><Relationship Id="rId8" Type="http://schemas.openxmlformats.org/officeDocument/2006/relationships/font" Target="fonts/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09888" cy="461963"/>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9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9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9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9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03650" y="0"/>
            <a:ext cx="2909888" cy="461963"/>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9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9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9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9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31863" y="692150"/>
            <a:ext cx="4852987" cy="34655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1513" y="4389438"/>
            <a:ext cx="5372100" cy="4157662"/>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5700"/>
            <a:ext cx="2909888" cy="461963"/>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9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9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9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9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03650" y="8775700"/>
            <a:ext cx="2909888" cy="4619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g51321935a8_8_0:notes"/>
          <p:cNvSpPr txBox="1"/>
          <p:nvPr>
            <p:ph idx="12" type="sldNum"/>
          </p:nvPr>
        </p:nvSpPr>
        <p:spPr>
          <a:xfrm>
            <a:off x="3803650" y="8775700"/>
            <a:ext cx="2910000" cy="462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8" name="Google Shape;48;g51321935a8_8_0:notes"/>
          <p:cNvSpPr/>
          <p:nvPr>
            <p:ph idx="2" type="sldImg"/>
          </p:nvPr>
        </p:nvSpPr>
        <p:spPr>
          <a:xfrm>
            <a:off x="931863" y="692150"/>
            <a:ext cx="4853100" cy="3465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g51321935a8_8_0:notes"/>
          <p:cNvSpPr txBox="1"/>
          <p:nvPr>
            <p:ph idx="1" type="body"/>
          </p:nvPr>
        </p:nvSpPr>
        <p:spPr>
          <a:xfrm>
            <a:off x="671513" y="4389438"/>
            <a:ext cx="5372100" cy="4157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8E7CC3"/>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779838" y="11183938"/>
            <a:ext cx="42841862" cy="7715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12" name="Google Shape;12;p2"/>
          <p:cNvSpPr txBox="1"/>
          <p:nvPr>
            <p:ph idx="1" type="subTitle"/>
          </p:nvPr>
        </p:nvSpPr>
        <p:spPr>
          <a:xfrm>
            <a:off x="7559675" y="20399375"/>
            <a:ext cx="35282189" cy="9201150"/>
          </a:xfrm>
          <a:prstGeom prst="rect">
            <a:avLst/>
          </a:prstGeom>
          <a:noFill/>
          <a:ln>
            <a:noFill/>
          </a:ln>
        </p:spPr>
        <p:txBody>
          <a:bodyPr anchorCtr="0" anchor="t" bIns="45700" lIns="91425" spcFirstLastPara="1" rIns="91425" wrap="square" tIns="45700"/>
          <a:lstStyle>
            <a:lvl1pPr lvl="0" marR="0" rtl="0" algn="ctr">
              <a:spcBef>
                <a:spcPts val="3440"/>
              </a:spcBef>
              <a:spcAft>
                <a:spcPts val="0"/>
              </a:spcAft>
              <a:buClr>
                <a:schemeClr val="dk1"/>
              </a:buClr>
              <a:buSzPts val="17200"/>
              <a:buFont typeface="Arial"/>
              <a:buNone/>
              <a:defRPr b="0" i="0" sz="17200" u="none" cap="none" strike="noStrike">
                <a:solidFill>
                  <a:schemeClr val="dk1"/>
                </a:solidFill>
                <a:latin typeface="Arial"/>
                <a:ea typeface="Arial"/>
                <a:cs typeface="Arial"/>
                <a:sym typeface="Arial"/>
              </a:defRPr>
            </a:lvl1pPr>
            <a:lvl2pPr lvl="1" marR="0" rtl="0" algn="ctr">
              <a:spcBef>
                <a:spcPts val="3000"/>
              </a:spcBef>
              <a:spcAft>
                <a:spcPts val="0"/>
              </a:spcAft>
              <a:buClr>
                <a:schemeClr val="dk1"/>
              </a:buClr>
              <a:buSzPts val="15000"/>
              <a:buFont typeface="Arial"/>
              <a:buNone/>
              <a:defRPr b="0" i="0" sz="15000" u="none" cap="none" strike="noStrike">
                <a:solidFill>
                  <a:schemeClr val="dk1"/>
                </a:solidFill>
                <a:latin typeface="Arial"/>
                <a:ea typeface="Arial"/>
                <a:cs typeface="Arial"/>
                <a:sym typeface="Arial"/>
              </a:defRPr>
            </a:lvl2pPr>
            <a:lvl3pPr lvl="2" marR="0" rtl="0" algn="ctr">
              <a:spcBef>
                <a:spcPts val="2600"/>
              </a:spcBef>
              <a:spcAft>
                <a:spcPts val="0"/>
              </a:spcAft>
              <a:buClr>
                <a:schemeClr val="dk1"/>
              </a:buClr>
              <a:buSzPts val="13000"/>
              <a:buFont typeface="Arial"/>
              <a:buNone/>
              <a:defRPr b="0" i="0" sz="13000" u="none" cap="none" strike="noStrike">
                <a:solidFill>
                  <a:schemeClr val="dk1"/>
                </a:solidFill>
                <a:latin typeface="Arial"/>
                <a:ea typeface="Arial"/>
                <a:cs typeface="Arial"/>
                <a:sym typeface="Arial"/>
              </a:defRPr>
            </a:lvl3pPr>
            <a:lvl4pPr lvl="3"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4pPr>
            <a:lvl5pPr lvl="4"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5pPr>
            <a:lvl6pPr lvl="5"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6pPr>
            <a:lvl7pPr lvl="6"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7pPr>
            <a:lvl8pPr lvl="7"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8pPr>
            <a:lvl9pPr lvl="8"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0" name="Shape 40"/>
        <p:cNvGrpSpPr/>
        <p:nvPr/>
      </p:nvGrpSpPr>
      <p:grpSpPr>
        <a:xfrm>
          <a:off x="0" y="0"/>
          <a:ext cx="0" cy="0"/>
          <a:chOff x="0" y="0"/>
          <a:chExt cx="0" cy="0"/>
        </a:xfrm>
      </p:grpSpPr>
      <p:sp>
        <p:nvSpPr>
          <p:cNvPr id="41" name="Google Shape;41;p11"/>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42" name="Google Shape;42;p11"/>
          <p:cNvSpPr txBox="1"/>
          <p:nvPr>
            <p:ph idx="1" type="body"/>
          </p:nvPr>
        </p:nvSpPr>
        <p:spPr>
          <a:xfrm rot="5400000">
            <a:off x="13321506" y="-2402680"/>
            <a:ext cx="23758525" cy="45362812"/>
          </a:xfrm>
          <a:prstGeom prst="rect">
            <a:avLst/>
          </a:prstGeom>
          <a:noFill/>
          <a:ln>
            <a:noFill/>
          </a:ln>
        </p:spPr>
        <p:txBody>
          <a:bodyPr anchorCtr="0" anchor="t" bIns="45700" lIns="91425" spcFirstLastPara="1" rIns="91425" wrap="square" tIns="45700"/>
          <a:lstStyle>
            <a:lvl1pPr indent="-1320800" lvl="0" marL="457200" marR="0" rtl="0" algn="l">
              <a:spcBef>
                <a:spcPts val="3440"/>
              </a:spcBef>
              <a:spcAft>
                <a:spcPts val="0"/>
              </a:spcAft>
              <a:buClr>
                <a:schemeClr val="dk1"/>
              </a:buClr>
              <a:buSzPts val="17200"/>
              <a:buFont typeface="Arial"/>
              <a:buChar char="•"/>
              <a:defRPr b="0" i="0" sz="17200" u="none" cap="none" strike="noStrike">
                <a:solidFill>
                  <a:schemeClr val="dk1"/>
                </a:solidFill>
                <a:latin typeface="Arial"/>
                <a:ea typeface="Arial"/>
                <a:cs typeface="Arial"/>
                <a:sym typeface="Arial"/>
              </a:defRPr>
            </a:lvl1pPr>
            <a:lvl2pPr indent="-1181100" lvl="1" marL="914400" marR="0" rtl="0" algn="l">
              <a:spcBef>
                <a:spcPts val="3000"/>
              </a:spcBef>
              <a:spcAft>
                <a:spcPts val="0"/>
              </a:spcAft>
              <a:buClr>
                <a:schemeClr val="dk1"/>
              </a:buClr>
              <a:buSzPts val="15000"/>
              <a:buFont typeface="Arial"/>
              <a:buChar char="–"/>
              <a:defRPr b="0" i="0" sz="15000" u="none" cap="none" strike="noStrike">
                <a:solidFill>
                  <a:schemeClr val="dk1"/>
                </a:solidFill>
                <a:latin typeface="Arial"/>
                <a:ea typeface="Arial"/>
                <a:cs typeface="Arial"/>
                <a:sym typeface="Arial"/>
              </a:defRPr>
            </a:lvl2pPr>
            <a:lvl3pPr indent="-1054100" lvl="2" marL="1371600" marR="0" rtl="0" algn="l">
              <a:spcBef>
                <a:spcPts val="2600"/>
              </a:spcBef>
              <a:spcAft>
                <a:spcPts val="0"/>
              </a:spcAft>
              <a:buClr>
                <a:schemeClr val="dk1"/>
              </a:buClr>
              <a:buSzPts val="13000"/>
              <a:buFont typeface="Arial"/>
              <a:buChar char="•"/>
              <a:defRPr b="0" i="0" sz="13000" u="none" cap="none" strike="noStrike">
                <a:solidFill>
                  <a:schemeClr val="dk1"/>
                </a:solidFill>
                <a:latin typeface="Arial"/>
                <a:ea typeface="Arial"/>
                <a:cs typeface="Arial"/>
                <a:sym typeface="Arial"/>
              </a:defRPr>
            </a:lvl3pPr>
            <a:lvl4pPr indent="-908050" lvl="3" marL="1828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4pPr>
            <a:lvl5pPr indent="-908050" lvl="4" marL="22860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5pPr>
            <a:lvl6pPr indent="-908050" lvl="5" marL="27432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6pPr>
            <a:lvl7pPr indent="-908050" lvl="6" marL="32004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7pPr>
            <a:lvl8pPr indent="-908050" lvl="7" marL="36576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8pPr>
            <a:lvl9pPr indent="-908050" lvl="8" marL="4114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12"/>
          <p:cNvSpPr txBox="1"/>
          <p:nvPr>
            <p:ph type="title"/>
          </p:nvPr>
        </p:nvSpPr>
        <p:spPr>
          <a:xfrm rot="5400000">
            <a:off x="26854150" y="11129963"/>
            <a:ext cx="30716537" cy="11339512"/>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45" name="Google Shape;45;p12"/>
          <p:cNvSpPr txBox="1"/>
          <p:nvPr>
            <p:ph idx="1" type="body"/>
          </p:nvPr>
        </p:nvSpPr>
        <p:spPr>
          <a:xfrm rot="5400000">
            <a:off x="4096543" y="-135732"/>
            <a:ext cx="30716537" cy="33870901"/>
          </a:xfrm>
          <a:prstGeom prst="rect">
            <a:avLst/>
          </a:prstGeom>
          <a:noFill/>
          <a:ln>
            <a:noFill/>
          </a:ln>
        </p:spPr>
        <p:txBody>
          <a:bodyPr anchorCtr="0" anchor="t" bIns="45700" lIns="91425" spcFirstLastPara="1" rIns="91425" wrap="square" tIns="45700"/>
          <a:lstStyle>
            <a:lvl1pPr indent="-1320800" lvl="0" marL="457200" marR="0" rtl="0" algn="l">
              <a:spcBef>
                <a:spcPts val="3440"/>
              </a:spcBef>
              <a:spcAft>
                <a:spcPts val="0"/>
              </a:spcAft>
              <a:buClr>
                <a:schemeClr val="dk1"/>
              </a:buClr>
              <a:buSzPts val="17200"/>
              <a:buFont typeface="Arial"/>
              <a:buChar char="•"/>
              <a:defRPr b="0" i="0" sz="17200" u="none" cap="none" strike="noStrike">
                <a:solidFill>
                  <a:schemeClr val="dk1"/>
                </a:solidFill>
                <a:latin typeface="Arial"/>
                <a:ea typeface="Arial"/>
                <a:cs typeface="Arial"/>
                <a:sym typeface="Arial"/>
              </a:defRPr>
            </a:lvl1pPr>
            <a:lvl2pPr indent="-1181100" lvl="1" marL="914400" marR="0" rtl="0" algn="l">
              <a:spcBef>
                <a:spcPts val="3000"/>
              </a:spcBef>
              <a:spcAft>
                <a:spcPts val="0"/>
              </a:spcAft>
              <a:buClr>
                <a:schemeClr val="dk1"/>
              </a:buClr>
              <a:buSzPts val="15000"/>
              <a:buFont typeface="Arial"/>
              <a:buChar char="–"/>
              <a:defRPr b="0" i="0" sz="15000" u="none" cap="none" strike="noStrike">
                <a:solidFill>
                  <a:schemeClr val="dk1"/>
                </a:solidFill>
                <a:latin typeface="Arial"/>
                <a:ea typeface="Arial"/>
                <a:cs typeface="Arial"/>
                <a:sym typeface="Arial"/>
              </a:defRPr>
            </a:lvl2pPr>
            <a:lvl3pPr indent="-1054100" lvl="2" marL="1371600" marR="0" rtl="0" algn="l">
              <a:spcBef>
                <a:spcPts val="2600"/>
              </a:spcBef>
              <a:spcAft>
                <a:spcPts val="0"/>
              </a:spcAft>
              <a:buClr>
                <a:schemeClr val="dk1"/>
              </a:buClr>
              <a:buSzPts val="13000"/>
              <a:buFont typeface="Arial"/>
              <a:buChar char="•"/>
              <a:defRPr b="0" i="0" sz="13000" u="none" cap="none" strike="noStrike">
                <a:solidFill>
                  <a:schemeClr val="dk1"/>
                </a:solidFill>
                <a:latin typeface="Arial"/>
                <a:ea typeface="Arial"/>
                <a:cs typeface="Arial"/>
                <a:sym typeface="Arial"/>
              </a:defRPr>
            </a:lvl3pPr>
            <a:lvl4pPr indent="-908050" lvl="3" marL="1828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4pPr>
            <a:lvl5pPr indent="-908050" lvl="4" marL="22860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5pPr>
            <a:lvl6pPr indent="-908050" lvl="5" marL="27432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6pPr>
            <a:lvl7pPr indent="-908050" lvl="6" marL="32004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7pPr>
            <a:lvl8pPr indent="-908050" lvl="7" marL="36576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8pPr>
            <a:lvl9pPr indent="-908050" lvl="8" marL="4114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15" name="Google Shape;15;p3"/>
          <p:cNvSpPr txBox="1"/>
          <p:nvPr>
            <p:ph idx="1" type="body"/>
          </p:nvPr>
        </p:nvSpPr>
        <p:spPr>
          <a:xfrm>
            <a:off x="2519363" y="8399463"/>
            <a:ext cx="45362812" cy="23758525"/>
          </a:xfrm>
          <a:prstGeom prst="rect">
            <a:avLst/>
          </a:prstGeom>
          <a:noFill/>
          <a:ln>
            <a:noFill/>
          </a:ln>
        </p:spPr>
        <p:txBody>
          <a:bodyPr anchorCtr="0" anchor="t" bIns="45700" lIns="91425" spcFirstLastPara="1" rIns="91425" wrap="square" tIns="45700"/>
          <a:lstStyle>
            <a:lvl1pPr indent="-1320800" lvl="0" marL="457200" marR="0" rtl="0" algn="l">
              <a:spcBef>
                <a:spcPts val="3440"/>
              </a:spcBef>
              <a:spcAft>
                <a:spcPts val="0"/>
              </a:spcAft>
              <a:buClr>
                <a:schemeClr val="dk1"/>
              </a:buClr>
              <a:buSzPts val="17200"/>
              <a:buFont typeface="Arial"/>
              <a:buChar char="•"/>
              <a:defRPr b="0" i="0" sz="17200" u="none" cap="none" strike="noStrike">
                <a:solidFill>
                  <a:schemeClr val="dk1"/>
                </a:solidFill>
                <a:latin typeface="Arial"/>
                <a:ea typeface="Arial"/>
                <a:cs typeface="Arial"/>
                <a:sym typeface="Arial"/>
              </a:defRPr>
            </a:lvl1pPr>
            <a:lvl2pPr indent="-1181100" lvl="1" marL="914400" marR="0" rtl="0" algn="l">
              <a:spcBef>
                <a:spcPts val="3000"/>
              </a:spcBef>
              <a:spcAft>
                <a:spcPts val="0"/>
              </a:spcAft>
              <a:buClr>
                <a:schemeClr val="dk1"/>
              </a:buClr>
              <a:buSzPts val="15000"/>
              <a:buFont typeface="Arial"/>
              <a:buChar char="–"/>
              <a:defRPr b="0" i="0" sz="15000" u="none" cap="none" strike="noStrike">
                <a:solidFill>
                  <a:schemeClr val="dk1"/>
                </a:solidFill>
                <a:latin typeface="Arial"/>
                <a:ea typeface="Arial"/>
                <a:cs typeface="Arial"/>
                <a:sym typeface="Arial"/>
              </a:defRPr>
            </a:lvl2pPr>
            <a:lvl3pPr indent="-1054100" lvl="2" marL="1371600" marR="0" rtl="0" algn="l">
              <a:spcBef>
                <a:spcPts val="2600"/>
              </a:spcBef>
              <a:spcAft>
                <a:spcPts val="0"/>
              </a:spcAft>
              <a:buClr>
                <a:schemeClr val="dk1"/>
              </a:buClr>
              <a:buSzPts val="13000"/>
              <a:buFont typeface="Arial"/>
              <a:buChar char="•"/>
              <a:defRPr b="0" i="0" sz="13000" u="none" cap="none" strike="noStrike">
                <a:solidFill>
                  <a:schemeClr val="dk1"/>
                </a:solidFill>
                <a:latin typeface="Arial"/>
                <a:ea typeface="Arial"/>
                <a:cs typeface="Arial"/>
                <a:sym typeface="Arial"/>
              </a:defRPr>
            </a:lvl3pPr>
            <a:lvl4pPr indent="-908050" lvl="3" marL="1828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4pPr>
            <a:lvl5pPr indent="-908050" lvl="4" marL="22860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5pPr>
            <a:lvl6pPr indent="-908050" lvl="5" marL="27432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6pPr>
            <a:lvl7pPr indent="-908050" lvl="6" marL="32004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7pPr>
            <a:lvl8pPr indent="-908050" lvl="7" marL="36576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8pPr>
            <a:lvl9pPr indent="-908050" lvl="8" marL="4114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3981450" y="23133050"/>
            <a:ext cx="42841862" cy="71501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18" name="Google Shape;18;p4"/>
          <p:cNvSpPr txBox="1"/>
          <p:nvPr>
            <p:ph idx="1" type="body"/>
          </p:nvPr>
        </p:nvSpPr>
        <p:spPr>
          <a:xfrm>
            <a:off x="3981450" y="15257463"/>
            <a:ext cx="42841862" cy="78755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21" name="Google Shape;21;p5"/>
          <p:cNvSpPr txBox="1"/>
          <p:nvPr>
            <p:ph idx="1" type="body"/>
          </p:nvPr>
        </p:nvSpPr>
        <p:spPr>
          <a:xfrm>
            <a:off x="2519363" y="8399463"/>
            <a:ext cx="22604412" cy="23758525"/>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5"/>
          <p:cNvSpPr txBox="1"/>
          <p:nvPr>
            <p:ph idx="2" type="body"/>
          </p:nvPr>
        </p:nvSpPr>
        <p:spPr>
          <a:xfrm>
            <a:off x="25276175" y="8399463"/>
            <a:ext cx="22605999" cy="23758525"/>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3" name="Shape 23"/>
        <p:cNvGrpSpPr/>
        <p:nvPr/>
      </p:nvGrpSpPr>
      <p:grpSpPr>
        <a:xfrm>
          <a:off x="0" y="0"/>
          <a:ext cx="0" cy="0"/>
          <a:chOff x="0" y="0"/>
          <a:chExt cx="0" cy="0"/>
        </a:xfrm>
      </p:grpSpPr>
      <p:sp>
        <p:nvSpPr>
          <p:cNvPr id="24" name="Google Shape;24;p6"/>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25" name="Google Shape;25;p6"/>
          <p:cNvSpPr txBox="1"/>
          <p:nvPr>
            <p:ph idx="1" type="body"/>
          </p:nvPr>
        </p:nvSpPr>
        <p:spPr>
          <a:xfrm>
            <a:off x="2519363" y="8058150"/>
            <a:ext cx="22269450" cy="3359150"/>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6" name="Google Shape;26;p6"/>
          <p:cNvSpPr txBox="1"/>
          <p:nvPr>
            <p:ph idx="2" type="body"/>
          </p:nvPr>
        </p:nvSpPr>
        <p:spPr>
          <a:xfrm>
            <a:off x="2519363" y="11417300"/>
            <a:ext cx="22269450" cy="207406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7" name="Google Shape;27;p6"/>
          <p:cNvSpPr txBox="1"/>
          <p:nvPr>
            <p:ph idx="3" type="body"/>
          </p:nvPr>
        </p:nvSpPr>
        <p:spPr>
          <a:xfrm>
            <a:off x="25603200" y="8058150"/>
            <a:ext cx="22278975" cy="3359150"/>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8" name="Google Shape;28;p6"/>
          <p:cNvSpPr txBox="1"/>
          <p:nvPr>
            <p:ph idx="4" type="body"/>
          </p:nvPr>
        </p:nvSpPr>
        <p:spPr>
          <a:xfrm>
            <a:off x="25603200" y="11417300"/>
            <a:ext cx="22278975" cy="207406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2" name="Shape 32"/>
        <p:cNvGrpSpPr/>
        <p:nvPr/>
      </p:nvGrpSpPr>
      <p:grpSpPr>
        <a:xfrm>
          <a:off x="0" y="0"/>
          <a:ext cx="0" cy="0"/>
          <a:chOff x="0" y="0"/>
          <a:chExt cx="0" cy="0"/>
        </a:xfrm>
      </p:grpSpPr>
      <p:sp>
        <p:nvSpPr>
          <p:cNvPr id="33" name="Google Shape;33;p9"/>
          <p:cNvSpPr txBox="1"/>
          <p:nvPr>
            <p:ph type="title"/>
          </p:nvPr>
        </p:nvSpPr>
        <p:spPr>
          <a:xfrm>
            <a:off x="2519363" y="1433513"/>
            <a:ext cx="16583025" cy="609917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34" name="Google Shape;34;p9"/>
          <p:cNvSpPr txBox="1"/>
          <p:nvPr>
            <p:ph idx="1" type="body"/>
          </p:nvPr>
        </p:nvSpPr>
        <p:spPr>
          <a:xfrm>
            <a:off x="19705638" y="1433513"/>
            <a:ext cx="28176536" cy="30724474"/>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9"/>
          <p:cNvSpPr txBox="1"/>
          <p:nvPr>
            <p:ph idx="2" type="body"/>
          </p:nvPr>
        </p:nvSpPr>
        <p:spPr>
          <a:xfrm>
            <a:off x="2519363" y="7532688"/>
            <a:ext cx="16583025" cy="24625299"/>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 name="Shape 36"/>
        <p:cNvGrpSpPr/>
        <p:nvPr/>
      </p:nvGrpSpPr>
      <p:grpSpPr>
        <a:xfrm>
          <a:off x="0" y="0"/>
          <a:ext cx="0" cy="0"/>
          <a:chOff x="0" y="0"/>
          <a:chExt cx="0" cy="0"/>
        </a:xfrm>
      </p:grpSpPr>
      <p:sp>
        <p:nvSpPr>
          <p:cNvPr id="37" name="Google Shape;37;p10"/>
          <p:cNvSpPr txBox="1"/>
          <p:nvPr>
            <p:ph type="title"/>
          </p:nvPr>
        </p:nvSpPr>
        <p:spPr>
          <a:xfrm>
            <a:off x="9879013" y="25199975"/>
            <a:ext cx="30240286" cy="297497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38" name="Google Shape;38;p10"/>
          <p:cNvSpPr/>
          <p:nvPr>
            <p:ph idx="2" type="pic"/>
          </p:nvPr>
        </p:nvSpPr>
        <p:spPr>
          <a:xfrm>
            <a:off x="9879013" y="3216275"/>
            <a:ext cx="30240286" cy="21599524"/>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9" name="Google Shape;39;p10"/>
          <p:cNvSpPr txBox="1"/>
          <p:nvPr>
            <p:ph idx="1" type="body"/>
          </p:nvPr>
        </p:nvSpPr>
        <p:spPr>
          <a:xfrm>
            <a:off x="9879013" y="28174950"/>
            <a:ext cx="30240286" cy="4224338"/>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mynasadata.larc.nasa.gov/EarthSystemLAS/UI.vm" TargetMode="External"/><Relationship Id="rId10" Type="http://schemas.openxmlformats.org/officeDocument/2006/relationships/hyperlink" Target="http://www.globe.gov" TargetMode="External"/><Relationship Id="rId13" Type="http://schemas.openxmlformats.org/officeDocument/2006/relationships/image" Target="../media/image9.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writeabout.com/2016/01/why-are-clouds-important/" TargetMode="External"/><Relationship Id="rId9" Type="http://schemas.openxmlformats.org/officeDocument/2006/relationships/hyperlink" Target="https://mynasadata.larc.nasa.gov/EarthSystemLAS/UI.vm" TargetMode="External"/><Relationship Id="rId15" Type="http://schemas.openxmlformats.org/officeDocument/2006/relationships/image" Target="../media/image2.png"/><Relationship Id="rId14"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5" Type="http://schemas.openxmlformats.org/officeDocument/2006/relationships/hyperlink" Target="https://www.nasa.gov/audience/forstudents/k-4/stories/nasa-knows/what-are-clouds-k4.html" TargetMode="External"/><Relationship Id="rId19" Type="http://schemas.openxmlformats.org/officeDocument/2006/relationships/image" Target="../media/image8.jpg"/><Relationship Id="rId6" Type="http://schemas.openxmlformats.org/officeDocument/2006/relationships/hyperlink" Target="http://content.time.com/time/health/article/0,8599,1912448,00.html" TargetMode="External"/><Relationship Id="rId18" Type="http://schemas.openxmlformats.org/officeDocument/2006/relationships/image" Target="../media/image7.jpg"/><Relationship Id="rId7" Type="http://schemas.openxmlformats.org/officeDocument/2006/relationships/hyperlink" Target="http://www-das.uwyo.edu/~geerts/cwx/notes/chap08/cloud_cover.html" TargetMode="External"/><Relationship Id="rId8" Type="http://schemas.openxmlformats.org/officeDocument/2006/relationships/hyperlink" Target="https://www.globe.gov/documents/348614/348678/Clouds+Protocol/7b79ee82-ebd6-4382-9283-181a412f063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sp>
        <p:nvSpPr>
          <p:cNvPr id="51" name="Google Shape;51;p13"/>
          <p:cNvSpPr/>
          <p:nvPr/>
        </p:nvSpPr>
        <p:spPr>
          <a:xfrm>
            <a:off x="25078225" y="6911200"/>
            <a:ext cx="12102600" cy="286197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Arial"/>
              <a:ea typeface="Arial"/>
              <a:cs typeface="Arial"/>
              <a:sym typeface="Arial"/>
            </a:endParaRPr>
          </a:p>
        </p:txBody>
      </p:sp>
      <p:pic>
        <p:nvPicPr>
          <p:cNvPr id="52" name="Google Shape;52;p13"/>
          <p:cNvPicPr preferRelativeResize="0"/>
          <p:nvPr/>
        </p:nvPicPr>
        <p:blipFill rotWithShape="1">
          <a:blip r:embed="rId3">
            <a:alphaModFix/>
          </a:blip>
          <a:srcRect b="64211" l="3354" r="38210" t="19921"/>
          <a:stretch/>
        </p:blipFill>
        <p:spPr>
          <a:xfrm>
            <a:off x="26704175" y="21118425"/>
            <a:ext cx="8700901" cy="4591050"/>
          </a:xfrm>
          <a:prstGeom prst="rect">
            <a:avLst/>
          </a:prstGeom>
          <a:noFill/>
          <a:ln>
            <a:noFill/>
          </a:ln>
        </p:spPr>
      </p:pic>
      <p:sp>
        <p:nvSpPr>
          <p:cNvPr id="53" name="Google Shape;53;p13"/>
          <p:cNvSpPr/>
          <p:nvPr/>
        </p:nvSpPr>
        <p:spPr>
          <a:xfrm>
            <a:off x="37679450" y="29668625"/>
            <a:ext cx="11934600" cy="57576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Arial"/>
              <a:ea typeface="Arial"/>
              <a:cs typeface="Arial"/>
              <a:sym typeface="Arial"/>
            </a:endParaRPr>
          </a:p>
        </p:txBody>
      </p:sp>
      <p:sp>
        <p:nvSpPr>
          <p:cNvPr id="54" name="Google Shape;54;p13"/>
          <p:cNvSpPr/>
          <p:nvPr/>
        </p:nvSpPr>
        <p:spPr>
          <a:xfrm>
            <a:off x="12860338" y="7178675"/>
            <a:ext cx="11899800" cy="28247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Arial"/>
              <a:ea typeface="Arial"/>
              <a:cs typeface="Arial"/>
              <a:sym typeface="Arial"/>
            </a:endParaRPr>
          </a:p>
        </p:txBody>
      </p:sp>
      <p:sp>
        <p:nvSpPr>
          <p:cNvPr id="55" name="Google Shape;55;p13"/>
          <p:cNvSpPr txBox="1"/>
          <p:nvPr/>
        </p:nvSpPr>
        <p:spPr>
          <a:xfrm>
            <a:off x="13300075" y="7165975"/>
            <a:ext cx="11288700" cy="2566200"/>
          </a:xfrm>
          <a:prstGeom prst="rect">
            <a:avLst/>
          </a:prstGeom>
          <a:noFill/>
          <a:ln>
            <a:noFill/>
          </a:ln>
        </p:spPr>
        <p:txBody>
          <a:bodyPr anchorCtr="0" anchor="t" bIns="51425" lIns="102825" spcFirstLastPara="1" rIns="102825" wrap="square" tIns="51425">
            <a:noAutofit/>
          </a:bodyPr>
          <a:lstStyle/>
          <a:p>
            <a:pPr indent="0" lvl="0" marL="0" marR="0" rtl="0" algn="ctr">
              <a:spcBef>
                <a:spcPts val="0"/>
              </a:spcBef>
              <a:spcAft>
                <a:spcPts val="0"/>
              </a:spcAft>
              <a:buNone/>
            </a:pPr>
            <a:r>
              <a:rPr b="1" i="0" lang="en-US" sz="8000" u="none" cap="none" strike="noStrike">
                <a:solidFill>
                  <a:schemeClr val="dk1"/>
                </a:solidFill>
                <a:latin typeface="Helvetica Neue"/>
                <a:ea typeface="Helvetica Neue"/>
                <a:cs typeface="Helvetica Neue"/>
                <a:sym typeface="Helvetica Neue"/>
              </a:rPr>
              <a:t>Research Methods</a:t>
            </a:r>
            <a:br>
              <a:rPr b="1" i="0" lang="en-US" sz="8000" u="none" cap="none" strike="noStrike">
                <a:solidFill>
                  <a:schemeClr val="dk1"/>
                </a:solidFill>
                <a:latin typeface="Helvetica Neue"/>
                <a:ea typeface="Helvetica Neue"/>
                <a:cs typeface="Helvetica Neue"/>
                <a:sym typeface="Helvetica Neue"/>
              </a:rPr>
            </a:br>
            <a:endParaRPr b="1" i="0" sz="8000" u="none" cap="none" strike="noStrike">
              <a:solidFill>
                <a:schemeClr val="dk1"/>
              </a:solidFill>
              <a:latin typeface="Helvetica Neue"/>
              <a:ea typeface="Helvetica Neue"/>
              <a:cs typeface="Helvetica Neue"/>
              <a:sym typeface="Helvetica Neue"/>
            </a:endParaRPr>
          </a:p>
        </p:txBody>
      </p:sp>
      <p:sp>
        <p:nvSpPr>
          <p:cNvPr id="56" name="Google Shape;56;p13"/>
          <p:cNvSpPr/>
          <p:nvPr/>
        </p:nvSpPr>
        <p:spPr>
          <a:xfrm>
            <a:off x="787400" y="1199407"/>
            <a:ext cx="48826800" cy="5103300"/>
          </a:xfrm>
          <a:prstGeom prst="roundRect">
            <a:avLst>
              <a:gd fmla="val 10870" name="adj"/>
            </a:avLst>
          </a:prstGeom>
          <a:gradFill>
            <a:gsLst>
              <a:gs pos="0">
                <a:srgbClr val="A7C4FF"/>
              </a:gs>
              <a:gs pos="100000">
                <a:schemeClr val="lt1"/>
              </a:gs>
            </a:gsLst>
            <a:lin ang="5400012" scaled="0"/>
          </a:gradFill>
          <a:ln cap="flat" cmpd="sng" w="9525">
            <a:solidFill>
              <a:schemeClr val="dk1"/>
            </a:solidFill>
            <a:prstDash val="solid"/>
            <a:round/>
            <a:headEnd len="sm" w="sm" type="none"/>
            <a:tailEnd len="sm" w="sm" type="none"/>
          </a:ln>
        </p:spPr>
        <p:txBody>
          <a:bodyPr anchorCtr="0" anchor="ctr" bIns="51425" lIns="102825" spcFirstLastPara="1" rIns="102825" wrap="square" tIns="51425">
            <a:noAutofit/>
          </a:bodyPr>
          <a:lstStyle/>
          <a:p>
            <a:pPr indent="0" lvl="0" marL="0" marR="0" rtl="0" algn="ctr">
              <a:spcBef>
                <a:spcPts val="0"/>
              </a:spcBef>
              <a:spcAft>
                <a:spcPts val="0"/>
              </a:spcAft>
              <a:buNone/>
            </a:pPr>
            <a:r>
              <a:t/>
            </a:r>
            <a:endParaRPr b="0" i="0" sz="9600" u="none" cap="none" strike="noStrike">
              <a:solidFill>
                <a:schemeClr val="lt1"/>
              </a:solidFill>
              <a:latin typeface="Arial"/>
              <a:ea typeface="Arial"/>
              <a:cs typeface="Arial"/>
              <a:sym typeface="Arial"/>
            </a:endParaRPr>
          </a:p>
        </p:txBody>
      </p:sp>
      <p:sp>
        <p:nvSpPr>
          <p:cNvPr id="57" name="Google Shape;57;p13"/>
          <p:cNvSpPr txBox="1"/>
          <p:nvPr/>
        </p:nvSpPr>
        <p:spPr>
          <a:xfrm>
            <a:off x="816950" y="1199400"/>
            <a:ext cx="48826800" cy="5006700"/>
          </a:xfrm>
          <a:prstGeom prst="rect">
            <a:avLst/>
          </a:prstGeom>
          <a:noFill/>
          <a:ln>
            <a:noFill/>
          </a:ln>
        </p:spPr>
        <p:txBody>
          <a:bodyPr anchorCtr="0" anchor="t" bIns="51425" lIns="102825" spcFirstLastPara="1" rIns="102825" wrap="square" tIns="51425">
            <a:noAutofit/>
          </a:bodyPr>
          <a:lstStyle/>
          <a:p>
            <a:pPr indent="0" lvl="0" marL="0" marR="0" rtl="0" algn="ctr">
              <a:spcBef>
                <a:spcPts val="0"/>
              </a:spcBef>
              <a:spcAft>
                <a:spcPts val="0"/>
              </a:spcAft>
              <a:buNone/>
            </a:pPr>
            <a:r>
              <a:t/>
            </a:r>
            <a:endParaRPr b="1" sz="800">
              <a:solidFill>
                <a:schemeClr val="dk1"/>
              </a:solidFill>
              <a:latin typeface="Helvetica Neue"/>
              <a:ea typeface="Helvetica Neue"/>
              <a:cs typeface="Helvetica Neue"/>
              <a:sym typeface="Helvetica Neue"/>
            </a:endParaRPr>
          </a:p>
          <a:p>
            <a:pPr indent="0" lvl="0" marL="0" marR="0" rtl="0" algn="ctr">
              <a:spcBef>
                <a:spcPts val="0"/>
              </a:spcBef>
              <a:spcAft>
                <a:spcPts val="0"/>
              </a:spcAft>
              <a:buNone/>
            </a:pPr>
            <a:r>
              <a:t/>
            </a:r>
            <a:endParaRPr b="1" sz="800">
              <a:solidFill>
                <a:schemeClr val="dk1"/>
              </a:solidFill>
              <a:latin typeface="Helvetica Neue"/>
              <a:ea typeface="Helvetica Neue"/>
              <a:cs typeface="Helvetica Neue"/>
              <a:sym typeface="Helvetica Neue"/>
            </a:endParaRPr>
          </a:p>
          <a:p>
            <a:pPr indent="0" lvl="0" marL="0" marR="0" rtl="0" algn="ctr">
              <a:spcBef>
                <a:spcPts val="0"/>
              </a:spcBef>
              <a:spcAft>
                <a:spcPts val="0"/>
              </a:spcAft>
              <a:buNone/>
            </a:pPr>
            <a:r>
              <a:t/>
            </a:r>
            <a:endParaRPr b="1" sz="800">
              <a:solidFill>
                <a:schemeClr val="dk1"/>
              </a:solidFill>
              <a:latin typeface="Helvetica Neue"/>
              <a:ea typeface="Helvetica Neue"/>
              <a:cs typeface="Helvetica Neue"/>
              <a:sym typeface="Helvetica Neue"/>
            </a:endParaRPr>
          </a:p>
          <a:p>
            <a:pPr indent="0" lvl="0" marL="0" marR="0" rtl="0" algn="ctr">
              <a:spcBef>
                <a:spcPts val="0"/>
              </a:spcBef>
              <a:spcAft>
                <a:spcPts val="0"/>
              </a:spcAft>
              <a:buNone/>
            </a:pPr>
            <a:r>
              <a:rPr b="1" lang="en-US" sz="11800">
                <a:solidFill>
                  <a:schemeClr val="dk1"/>
                </a:solidFill>
                <a:latin typeface="Helvetica Neue"/>
                <a:ea typeface="Helvetica Neue"/>
                <a:cs typeface="Helvetica Neue"/>
                <a:sym typeface="Helvetica Neue"/>
              </a:rPr>
              <a:t>Cloud Cover Around the Globe              </a:t>
            </a:r>
            <a:endParaRPr/>
          </a:p>
          <a:p>
            <a:pPr indent="0" lvl="0" marL="0" marR="0" rtl="0" algn="ctr">
              <a:spcBef>
                <a:spcPts val="0"/>
              </a:spcBef>
              <a:spcAft>
                <a:spcPts val="0"/>
              </a:spcAft>
              <a:buNone/>
            </a:pPr>
            <a:r>
              <a:rPr b="1" lang="en-US" sz="7200">
                <a:solidFill>
                  <a:schemeClr val="dk1"/>
                </a:solidFill>
                <a:latin typeface="Helvetica Neue"/>
                <a:ea typeface="Helvetica Neue"/>
                <a:cs typeface="Helvetica Neue"/>
                <a:sym typeface="Helvetica Neue"/>
              </a:rPr>
              <a:t>Addy Fleming, Will Hampton, Ava Joyner, and Alyssa Pack</a:t>
            </a:r>
            <a:endParaRPr sz="7200"/>
          </a:p>
          <a:p>
            <a:pPr indent="0" lvl="0" marL="0" marR="0" rtl="0" algn="ctr">
              <a:spcBef>
                <a:spcPts val="0"/>
              </a:spcBef>
              <a:spcAft>
                <a:spcPts val="0"/>
              </a:spcAft>
              <a:buNone/>
            </a:pPr>
            <a:r>
              <a:rPr b="1" i="1" lang="en-US" sz="7200">
                <a:solidFill>
                  <a:schemeClr val="dk1"/>
                </a:solidFill>
                <a:latin typeface="Helvetica Neue"/>
                <a:ea typeface="Helvetica Neue"/>
                <a:cs typeface="Helvetica Neue"/>
                <a:sym typeface="Helvetica Neue"/>
              </a:rPr>
              <a:t>Northern Shores Elementary School</a:t>
            </a:r>
            <a:r>
              <a:rPr b="1" i="1" lang="en-US" sz="7200">
                <a:solidFill>
                  <a:schemeClr val="dk1"/>
                </a:solidFill>
                <a:latin typeface="Helvetica Neue"/>
                <a:ea typeface="Helvetica Neue"/>
                <a:cs typeface="Helvetica Neue"/>
                <a:sym typeface="Helvetica Neue"/>
              </a:rPr>
              <a:t>, Suffolk, VA</a:t>
            </a:r>
            <a:endParaRPr b="0" i="0" sz="7200" u="none" cap="none" strike="noStrike">
              <a:solidFill>
                <a:schemeClr val="dk1"/>
              </a:solidFill>
              <a:latin typeface="Helvetica Neue"/>
              <a:ea typeface="Helvetica Neue"/>
              <a:cs typeface="Helvetica Neue"/>
              <a:sym typeface="Helvetica Neue"/>
            </a:endParaRPr>
          </a:p>
        </p:txBody>
      </p:sp>
      <p:grpSp>
        <p:nvGrpSpPr>
          <p:cNvPr id="58" name="Google Shape;58;p13"/>
          <p:cNvGrpSpPr/>
          <p:nvPr/>
        </p:nvGrpSpPr>
        <p:grpSpPr>
          <a:xfrm>
            <a:off x="37702850" y="29567723"/>
            <a:ext cx="11922000" cy="5405892"/>
            <a:chOff x="37760200" y="31015053"/>
            <a:chExt cx="11922000" cy="4001400"/>
          </a:xfrm>
        </p:grpSpPr>
        <p:sp>
          <p:nvSpPr>
            <p:cNvPr id="59" name="Google Shape;59;p13"/>
            <p:cNvSpPr txBox="1"/>
            <p:nvPr/>
          </p:nvSpPr>
          <p:spPr>
            <a:xfrm>
              <a:off x="37760200" y="31015053"/>
              <a:ext cx="11922000" cy="988200"/>
            </a:xfrm>
            <a:prstGeom prst="rect">
              <a:avLst/>
            </a:prstGeom>
            <a:noFill/>
            <a:ln>
              <a:noFill/>
            </a:ln>
          </p:spPr>
          <p:txBody>
            <a:bodyPr anchorCtr="0" anchor="t" bIns="51425" lIns="102825" spcFirstLastPara="1" rIns="102825" wrap="square" tIns="51425">
              <a:noAutofit/>
            </a:bodyPr>
            <a:lstStyle/>
            <a:p>
              <a:pPr indent="0" lvl="0" marL="0" marR="0" rtl="0" algn="ctr">
                <a:spcBef>
                  <a:spcPts val="0"/>
                </a:spcBef>
                <a:spcAft>
                  <a:spcPts val="0"/>
                </a:spcAft>
                <a:buNone/>
              </a:pPr>
              <a:r>
                <a:rPr b="1" i="0" lang="en-US" sz="8000" u="none" cap="none" strike="noStrike">
                  <a:solidFill>
                    <a:schemeClr val="dk1"/>
                  </a:solidFill>
                  <a:latin typeface="Helvetica Neue"/>
                  <a:ea typeface="Helvetica Neue"/>
                  <a:cs typeface="Helvetica Neue"/>
                  <a:sym typeface="Helvetica Neue"/>
                </a:rPr>
                <a:t>Bibliography</a:t>
              </a:r>
              <a:endParaRPr/>
            </a:p>
          </p:txBody>
        </p:sp>
        <p:sp>
          <p:nvSpPr>
            <p:cNvPr id="60" name="Google Shape;60;p13"/>
            <p:cNvSpPr txBox="1"/>
            <p:nvPr/>
          </p:nvSpPr>
          <p:spPr>
            <a:xfrm>
              <a:off x="37760200" y="32003253"/>
              <a:ext cx="11899800" cy="3013200"/>
            </a:xfrm>
            <a:prstGeom prst="rect">
              <a:avLst/>
            </a:prstGeom>
            <a:noFill/>
            <a:ln>
              <a:noFill/>
            </a:ln>
          </p:spPr>
          <p:txBody>
            <a:bodyPr anchorCtr="0" anchor="t" bIns="34400" lIns="68800" spcFirstLastPara="1" rIns="68800" wrap="square" tIns="34400">
              <a:noAutofit/>
            </a:bodyPr>
            <a:lstStyle/>
            <a:p>
              <a:pPr indent="0" lvl="1" marL="344487" marR="0" rtl="0" algn="l">
                <a:spcBef>
                  <a:spcPts val="0"/>
                </a:spcBef>
                <a:spcAft>
                  <a:spcPts val="0"/>
                </a:spcAft>
                <a:buNone/>
              </a:pPr>
              <a:r>
                <a:rPr b="1" i="0" lang="en-US" sz="1800" u="none" cap="none" strike="noStrike">
                  <a:solidFill>
                    <a:schemeClr val="dk1"/>
                  </a:solidFill>
                </a:rPr>
                <a:t>Reference</a:t>
              </a:r>
              <a:r>
                <a:rPr b="1" i="0" lang="en-US" sz="1800" u="none" cap="none" strike="noStrike">
                  <a:solidFill>
                    <a:schemeClr val="dk1"/>
                  </a:solidFill>
                </a:rPr>
                <a:t>s</a:t>
              </a:r>
              <a:endParaRPr i="0" sz="1800" u="none" cap="none" strike="noStrike">
                <a:solidFill>
                  <a:schemeClr val="dk1"/>
                </a:solidFill>
              </a:endParaRPr>
            </a:p>
            <a:p>
              <a:pPr indent="-342900" lvl="0" marL="457200" rtl="0" algn="l">
                <a:lnSpc>
                  <a:spcPct val="100000"/>
                </a:lnSpc>
                <a:spcBef>
                  <a:spcPts val="0"/>
                </a:spcBef>
                <a:spcAft>
                  <a:spcPts val="0"/>
                </a:spcAft>
                <a:buSzPts val="1800"/>
                <a:buChar char="●"/>
              </a:pPr>
              <a:r>
                <a:rPr b="1" i="0" lang="en-US" sz="1800" u="none" cap="none" strike="noStrike">
                  <a:solidFill>
                    <a:schemeClr val="dk1"/>
                  </a:solidFill>
                </a:rPr>
                <a:t>Why are clouds important? </a:t>
              </a:r>
              <a:r>
                <a:rPr lang="en-US" sz="1800" u="sng">
                  <a:solidFill>
                    <a:srgbClr val="1155CC"/>
                  </a:solidFill>
                  <a:highlight>
                    <a:srgbClr val="FFFFFF"/>
                  </a:highlight>
                  <a:hlinkClick r:id="rId4"/>
                </a:rPr>
                <a:t>https://www.writeabout.com/2016/01/why-are-clouds-important/</a:t>
              </a:r>
              <a:r>
                <a:rPr lang="en-US" sz="1800">
                  <a:solidFill>
                    <a:srgbClr val="333333"/>
                  </a:solidFill>
                  <a:highlight>
                    <a:srgbClr val="FFFFFF"/>
                  </a:highlight>
                </a:rPr>
                <a:t>             </a:t>
              </a:r>
              <a:endParaRPr sz="1800">
                <a:solidFill>
                  <a:srgbClr val="333333"/>
                </a:solidFill>
                <a:highlight>
                  <a:srgbClr val="FFFFFF"/>
                </a:highlight>
              </a:endParaRPr>
            </a:p>
            <a:p>
              <a:pPr indent="-342900" lvl="0" marL="457200" rtl="0" algn="l">
                <a:lnSpc>
                  <a:spcPct val="100000"/>
                </a:lnSpc>
                <a:spcBef>
                  <a:spcPts val="0"/>
                </a:spcBef>
                <a:spcAft>
                  <a:spcPts val="0"/>
                </a:spcAft>
                <a:buSzPts val="1800"/>
                <a:buChar char="●"/>
              </a:pPr>
              <a:r>
                <a:rPr b="1" lang="en-US" sz="1800">
                  <a:solidFill>
                    <a:srgbClr val="333333"/>
                  </a:solidFill>
                </a:rPr>
                <a:t>What Are Clouds? </a:t>
              </a:r>
              <a:r>
                <a:rPr lang="en-US" sz="1800" u="sng">
                  <a:solidFill>
                    <a:srgbClr val="1155CC"/>
                  </a:solidFill>
                  <a:highlight>
                    <a:srgbClr val="FFFFFF"/>
                  </a:highlight>
                  <a:hlinkClick r:id="rId5"/>
                </a:rPr>
                <a:t>https://www.nasa.gov/audience/forstudents/k-4/stories/nasa-knows/what-are-clouds-k4.html</a:t>
              </a:r>
              <a:r>
                <a:rPr b="1" lang="en-US" sz="1800">
                  <a:solidFill>
                    <a:srgbClr val="333333"/>
                  </a:solidFill>
                </a:rPr>
                <a:t> </a:t>
              </a:r>
              <a:r>
                <a:rPr lang="en-US" sz="1800">
                  <a:solidFill>
                    <a:srgbClr val="333333"/>
                  </a:solidFill>
                  <a:highlight>
                    <a:srgbClr val="FFFFFF"/>
                  </a:highlight>
                </a:rPr>
                <a:t>   </a:t>
              </a:r>
              <a:endParaRPr sz="1800">
                <a:solidFill>
                  <a:srgbClr val="333333"/>
                </a:solidFill>
                <a:highlight>
                  <a:srgbClr val="FFFFFF"/>
                </a:highlight>
              </a:endParaRPr>
            </a:p>
            <a:p>
              <a:pPr indent="-342900" lvl="0" marL="457200" rtl="0" algn="l">
                <a:lnSpc>
                  <a:spcPct val="100000"/>
                </a:lnSpc>
                <a:spcBef>
                  <a:spcPts val="0"/>
                </a:spcBef>
                <a:spcAft>
                  <a:spcPts val="0"/>
                </a:spcAft>
                <a:buSzPts val="1800"/>
                <a:buChar char="●"/>
              </a:pPr>
              <a:r>
                <a:rPr b="1" lang="en-US" sz="1800">
                  <a:solidFill>
                    <a:srgbClr val="333333"/>
                  </a:solidFill>
                </a:rPr>
                <a:t>In a Warming World, Cloudy Days Are a Boon</a:t>
              </a:r>
              <a:r>
                <a:rPr lang="en-US" sz="1800">
                  <a:solidFill>
                    <a:srgbClr val="333333"/>
                  </a:solidFill>
                  <a:highlight>
                    <a:srgbClr val="FFFFFF"/>
                  </a:highlight>
                </a:rPr>
                <a:t> </a:t>
              </a:r>
              <a:r>
                <a:rPr lang="en-US" sz="1800" u="sng">
                  <a:solidFill>
                    <a:srgbClr val="1155CC"/>
                  </a:solidFill>
                  <a:highlight>
                    <a:srgbClr val="FFFFFF"/>
                  </a:highlight>
                  <a:hlinkClick r:id="rId6"/>
                </a:rPr>
                <a:t>http://content.time.com/time/health/article/0,8599,1912448,00.html</a:t>
              </a:r>
              <a:r>
                <a:rPr lang="en-US" sz="1800">
                  <a:solidFill>
                    <a:srgbClr val="333333"/>
                  </a:solidFill>
                  <a:highlight>
                    <a:srgbClr val="FFFFFF"/>
                  </a:highlight>
                </a:rPr>
                <a:t>  </a:t>
              </a:r>
              <a:endParaRPr sz="1800">
                <a:solidFill>
                  <a:srgbClr val="333333"/>
                </a:solidFill>
                <a:highlight>
                  <a:srgbClr val="FFFFFF"/>
                </a:highlight>
              </a:endParaRPr>
            </a:p>
            <a:p>
              <a:pPr indent="-342900" lvl="0" marL="457200" rtl="0" algn="l">
                <a:lnSpc>
                  <a:spcPct val="100000"/>
                </a:lnSpc>
                <a:spcBef>
                  <a:spcPts val="0"/>
                </a:spcBef>
                <a:spcAft>
                  <a:spcPts val="0"/>
                </a:spcAft>
                <a:buSzPts val="1800"/>
                <a:buChar char="●"/>
              </a:pPr>
              <a:r>
                <a:rPr b="1" lang="en-US" sz="1800">
                  <a:solidFill>
                    <a:schemeClr val="dk1"/>
                  </a:solidFill>
                </a:rPr>
                <a:t>Determining cloud cover </a:t>
              </a:r>
              <a:r>
                <a:rPr lang="en-US" sz="1800" u="sng">
                  <a:solidFill>
                    <a:srgbClr val="1155CC"/>
                  </a:solidFill>
                  <a:highlight>
                    <a:srgbClr val="FFFFFF"/>
                  </a:highlight>
                  <a:hlinkClick r:id="rId7"/>
                </a:rPr>
                <a:t>http://www-das.uwyo.edu/~geerts/cwx/notes/chap08/cloud_cover.html</a:t>
              </a:r>
              <a:endParaRPr sz="1800">
                <a:solidFill>
                  <a:srgbClr val="333333"/>
                </a:solidFill>
                <a:highlight>
                  <a:srgbClr val="FFFFFF"/>
                </a:highlight>
              </a:endParaRPr>
            </a:p>
            <a:p>
              <a:pPr indent="-342900" lvl="0" marL="457200" rtl="0" algn="l">
                <a:lnSpc>
                  <a:spcPct val="100000"/>
                </a:lnSpc>
                <a:spcBef>
                  <a:spcPts val="0"/>
                </a:spcBef>
                <a:spcAft>
                  <a:spcPts val="0"/>
                </a:spcAft>
                <a:buClr>
                  <a:srgbClr val="333333"/>
                </a:buClr>
                <a:buSzPts val="1800"/>
                <a:buChar char="●"/>
              </a:pPr>
              <a:r>
                <a:rPr b="1" lang="en-US" sz="1800">
                  <a:solidFill>
                    <a:srgbClr val="333333"/>
                  </a:solidFill>
                  <a:highlight>
                    <a:srgbClr val="FFFFFF"/>
                  </a:highlight>
                </a:rPr>
                <a:t>Globe Cloud Protocol: </a:t>
              </a:r>
              <a:r>
                <a:rPr lang="en-US" sz="1800" u="sng">
                  <a:solidFill>
                    <a:srgbClr val="1155CC"/>
                  </a:solidFill>
                  <a:hlinkClick r:id="rId8"/>
                </a:rPr>
                <a:t>https://www.globe.gov/documents/348614/348678/Clouds+Protocol/7b79ee82-ebd6-4382-9283-181a412f063f</a:t>
              </a:r>
              <a:endParaRPr b="1" sz="1800">
                <a:solidFill>
                  <a:srgbClr val="333333"/>
                </a:solidFill>
                <a:highlight>
                  <a:srgbClr val="FFFFFF"/>
                </a:highlight>
              </a:endParaRPr>
            </a:p>
            <a:p>
              <a:pPr indent="-342900" lvl="0" marL="457200" rtl="0" algn="l">
                <a:lnSpc>
                  <a:spcPct val="115000"/>
                </a:lnSpc>
                <a:spcBef>
                  <a:spcPts val="0"/>
                </a:spcBef>
                <a:spcAft>
                  <a:spcPts val="0"/>
                </a:spcAft>
                <a:buClr>
                  <a:srgbClr val="333333"/>
                </a:buClr>
                <a:buSzPts val="1800"/>
                <a:buChar char="●"/>
              </a:pPr>
              <a:r>
                <a:rPr b="1" lang="en-US" sz="1800">
                  <a:solidFill>
                    <a:schemeClr val="dk1"/>
                  </a:solidFill>
                </a:rPr>
                <a:t>My NASA Data</a:t>
              </a:r>
              <a:r>
                <a:rPr lang="en-US" sz="1800">
                  <a:solidFill>
                    <a:schemeClr val="dk1"/>
                  </a:solidFill>
                </a:rPr>
                <a:t> (</a:t>
              </a:r>
              <a:r>
                <a:rPr lang="en-US" sz="1800" u="sng">
                  <a:solidFill>
                    <a:schemeClr val="hlink"/>
                  </a:solidFill>
                  <a:hlinkClick r:id="rId9"/>
                </a:rPr>
                <a:t>https://mynasadata.larc.nasa.gov/EarthSystemLAS/UI.vm</a:t>
              </a:r>
              <a:endParaRPr b="1" sz="1800">
                <a:solidFill>
                  <a:srgbClr val="333333"/>
                </a:solidFill>
                <a:highlight>
                  <a:srgbClr val="FFFFFF"/>
                </a:highlight>
              </a:endParaRPr>
            </a:p>
            <a:p>
              <a:pPr indent="0" lvl="0" marL="914400" marR="0" rtl="0" algn="l">
                <a:spcBef>
                  <a:spcPts val="0"/>
                </a:spcBef>
                <a:spcAft>
                  <a:spcPts val="0"/>
                </a:spcAft>
                <a:buNone/>
              </a:pPr>
              <a:r>
                <a:t/>
              </a:r>
              <a:endParaRPr sz="2400">
                <a:solidFill>
                  <a:schemeClr val="dk1"/>
                </a:solidFill>
                <a:highlight>
                  <a:srgbClr val="FFFF00"/>
                </a:highlight>
                <a:latin typeface="Garamond"/>
                <a:ea typeface="Garamond"/>
                <a:cs typeface="Garamond"/>
                <a:sym typeface="Garamond"/>
              </a:endParaRPr>
            </a:p>
          </p:txBody>
        </p:sp>
      </p:grpSp>
      <p:sp>
        <p:nvSpPr>
          <p:cNvPr id="61" name="Google Shape;61;p13"/>
          <p:cNvSpPr txBox="1"/>
          <p:nvPr/>
        </p:nvSpPr>
        <p:spPr>
          <a:xfrm>
            <a:off x="25674025" y="6911200"/>
            <a:ext cx="11288700" cy="1335000"/>
          </a:xfrm>
          <a:prstGeom prst="rect">
            <a:avLst/>
          </a:prstGeom>
          <a:noFill/>
          <a:ln>
            <a:noFill/>
          </a:ln>
        </p:spPr>
        <p:txBody>
          <a:bodyPr anchorCtr="0" anchor="t" bIns="51425" lIns="102825" spcFirstLastPara="1" rIns="102825" wrap="square" tIns="51425">
            <a:noAutofit/>
          </a:bodyPr>
          <a:lstStyle/>
          <a:p>
            <a:pPr indent="0" lvl="0" marL="0" marR="0" rtl="0" algn="ctr">
              <a:spcBef>
                <a:spcPts val="0"/>
              </a:spcBef>
              <a:spcAft>
                <a:spcPts val="0"/>
              </a:spcAft>
              <a:buNone/>
            </a:pPr>
            <a:r>
              <a:rPr b="1" i="0" lang="en-US" sz="8000" u="none" cap="none" strike="noStrike">
                <a:solidFill>
                  <a:schemeClr val="dk1"/>
                </a:solidFill>
                <a:latin typeface="Helvetica Neue"/>
                <a:ea typeface="Helvetica Neue"/>
                <a:cs typeface="Helvetica Neue"/>
                <a:sym typeface="Helvetica Neue"/>
              </a:rPr>
              <a:t>Results</a:t>
            </a:r>
            <a:endParaRPr b="1" i="0" sz="8000" u="none" cap="none" strike="noStrike">
              <a:solidFill>
                <a:schemeClr val="dk1"/>
              </a:solidFill>
              <a:latin typeface="Garamond"/>
              <a:ea typeface="Garamond"/>
              <a:cs typeface="Garamond"/>
              <a:sym typeface="Garamond"/>
            </a:endParaRPr>
          </a:p>
        </p:txBody>
      </p:sp>
      <p:sp>
        <p:nvSpPr>
          <p:cNvPr id="62" name="Google Shape;62;p13"/>
          <p:cNvSpPr/>
          <p:nvPr/>
        </p:nvSpPr>
        <p:spPr>
          <a:xfrm>
            <a:off x="683142" y="7284652"/>
            <a:ext cx="12102600" cy="59595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Arial"/>
              <a:ea typeface="Arial"/>
              <a:cs typeface="Arial"/>
              <a:sym typeface="Arial"/>
            </a:endParaRPr>
          </a:p>
        </p:txBody>
      </p:sp>
      <p:sp>
        <p:nvSpPr>
          <p:cNvPr id="63" name="Google Shape;63;p13"/>
          <p:cNvSpPr txBox="1"/>
          <p:nvPr/>
        </p:nvSpPr>
        <p:spPr>
          <a:xfrm>
            <a:off x="1185421" y="7284652"/>
            <a:ext cx="111768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dk1"/>
                </a:solidFill>
                <a:latin typeface="Helvetica Neue"/>
                <a:ea typeface="Helvetica Neue"/>
                <a:cs typeface="Helvetica Neue"/>
                <a:sym typeface="Helvetica Neue"/>
              </a:rPr>
              <a:t>Abstract</a:t>
            </a:r>
            <a:endParaRPr/>
          </a:p>
        </p:txBody>
      </p:sp>
      <p:sp>
        <p:nvSpPr>
          <p:cNvPr id="64" name="Google Shape;64;p13"/>
          <p:cNvSpPr/>
          <p:nvPr/>
        </p:nvSpPr>
        <p:spPr>
          <a:xfrm>
            <a:off x="677383" y="13653394"/>
            <a:ext cx="12023700" cy="66441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9600" u="none">
              <a:solidFill>
                <a:schemeClr val="dk1"/>
              </a:solidFill>
              <a:latin typeface="Arial"/>
              <a:ea typeface="Arial"/>
              <a:cs typeface="Arial"/>
              <a:sym typeface="Arial"/>
            </a:endParaRPr>
          </a:p>
        </p:txBody>
      </p:sp>
      <p:sp>
        <p:nvSpPr>
          <p:cNvPr id="65" name="Google Shape;65;p13"/>
          <p:cNvSpPr txBox="1"/>
          <p:nvPr/>
        </p:nvSpPr>
        <p:spPr>
          <a:xfrm>
            <a:off x="1253148" y="13763420"/>
            <a:ext cx="111768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chemeClr val="dk1"/>
                </a:solidFill>
                <a:latin typeface="Helvetica Neue"/>
                <a:ea typeface="Helvetica Neue"/>
                <a:cs typeface="Helvetica Neue"/>
                <a:sym typeface="Helvetica Neue"/>
              </a:rPr>
              <a:t>Research Question</a:t>
            </a:r>
            <a:endParaRPr b="1" sz="8000">
              <a:solidFill>
                <a:schemeClr val="dk1"/>
              </a:solidFill>
              <a:latin typeface="Garamond"/>
              <a:ea typeface="Garamond"/>
              <a:cs typeface="Garamond"/>
              <a:sym typeface="Garamond"/>
            </a:endParaRPr>
          </a:p>
        </p:txBody>
      </p:sp>
      <p:sp>
        <p:nvSpPr>
          <p:cNvPr id="66" name="Google Shape;66;p13"/>
          <p:cNvSpPr/>
          <p:nvPr/>
        </p:nvSpPr>
        <p:spPr>
          <a:xfrm>
            <a:off x="496850" y="20724408"/>
            <a:ext cx="12102600" cy="148752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9600" u="none">
              <a:solidFill>
                <a:schemeClr val="dk1"/>
              </a:solidFill>
              <a:latin typeface="Arial"/>
              <a:ea typeface="Arial"/>
              <a:cs typeface="Arial"/>
              <a:sym typeface="Arial"/>
            </a:endParaRPr>
          </a:p>
        </p:txBody>
      </p:sp>
      <p:sp>
        <p:nvSpPr>
          <p:cNvPr id="67" name="Google Shape;67;p13"/>
          <p:cNvSpPr txBox="1"/>
          <p:nvPr/>
        </p:nvSpPr>
        <p:spPr>
          <a:xfrm>
            <a:off x="947045" y="20820427"/>
            <a:ext cx="11288700" cy="1335000"/>
          </a:xfrm>
          <a:prstGeom prst="rect">
            <a:avLst/>
          </a:prstGeom>
          <a:noFill/>
          <a:ln>
            <a:noFill/>
          </a:ln>
        </p:spPr>
        <p:txBody>
          <a:bodyPr anchorCtr="0" anchor="t" bIns="51425" lIns="102825" spcFirstLastPara="1" rIns="102825" wrap="square" tIns="51425">
            <a:noAutofit/>
          </a:bodyPr>
          <a:lstStyle/>
          <a:p>
            <a:pPr indent="0" lvl="0" marL="0" marR="0" rtl="0" algn="ctr">
              <a:spcBef>
                <a:spcPts val="0"/>
              </a:spcBef>
              <a:spcAft>
                <a:spcPts val="0"/>
              </a:spcAft>
              <a:buNone/>
            </a:pPr>
            <a:r>
              <a:rPr b="1" lang="en-US" sz="8000" u="none">
                <a:solidFill>
                  <a:schemeClr val="dk1"/>
                </a:solidFill>
                <a:latin typeface="Helvetica Neue"/>
                <a:ea typeface="Helvetica Neue"/>
                <a:cs typeface="Helvetica Neue"/>
                <a:sym typeface="Helvetica Neue"/>
              </a:rPr>
              <a:t>Introduction</a:t>
            </a:r>
            <a:endParaRPr b="1" sz="8000" u="none">
              <a:solidFill>
                <a:schemeClr val="dk1"/>
              </a:solidFill>
              <a:latin typeface="Garamond"/>
              <a:ea typeface="Garamond"/>
              <a:cs typeface="Garamond"/>
              <a:sym typeface="Garamond"/>
            </a:endParaRPr>
          </a:p>
        </p:txBody>
      </p:sp>
      <p:sp>
        <p:nvSpPr>
          <p:cNvPr id="68" name="Google Shape;68;p13"/>
          <p:cNvSpPr/>
          <p:nvPr/>
        </p:nvSpPr>
        <p:spPr>
          <a:xfrm>
            <a:off x="37498900" y="6911200"/>
            <a:ext cx="12102600" cy="1205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9600" u="none">
              <a:solidFill>
                <a:schemeClr val="dk1"/>
              </a:solidFill>
              <a:latin typeface="Arial"/>
              <a:ea typeface="Arial"/>
              <a:cs typeface="Arial"/>
              <a:sym typeface="Arial"/>
            </a:endParaRPr>
          </a:p>
        </p:txBody>
      </p:sp>
      <p:sp>
        <p:nvSpPr>
          <p:cNvPr id="69" name="Google Shape;69;p13"/>
          <p:cNvSpPr txBox="1"/>
          <p:nvPr/>
        </p:nvSpPr>
        <p:spPr>
          <a:xfrm>
            <a:off x="37876591" y="7281509"/>
            <a:ext cx="111768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chemeClr val="dk1"/>
                </a:solidFill>
                <a:latin typeface="Helvetica Neue"/>
                <a:ea typeface="Helvetica Neue"/>
                <a:cs typeface="Helvetica Neue"/>
                <a:sym typeface="Helvetica Neue"/>
              </a:rPr>
              <a:t>Discussion</a:t>
            </a:r>
            <a:endParaRPr/>
          </a:p>
        </p:txBody>
      </p:sp>
      <p:sp>
        <p:nvSpPr>
          <p:cNvPr id="70" name="Google Shape;70;p13"/>
          <p:cNvSpPr txBox="1"/>
          <p:nvPr/>
        </p:nvSpPr>
        <p:spPr>
          <a:xfrm>
            <a:off x="37530300" y="8607950"/>
            <a:ext cx="11905800" cy="10353600"/>
          </a:xfrm>
          <a:prstGeom prst="rect">
            <a:avLst/>
          </a:prstGeom>
          <a:noFill/>
          <a:ln>
            <a:noFill/>
          </a:ln>
        </p:spPr>
        <p:txBody>
          <a:bodyPr anchorCtr="0" anchor="t" bIns="45700" lIns="91425" spcFirstLastPara="1" rIns="91425" wrap="square" tIns="45700">
            <a:noAutofit/>
          </a:bodyPr>
          <a:lstStyle/>
          <a:p>
            <a:pPr indent="0" lvl="1" marL="457200" marR="0" rtl="0" algn="ctr">
              <a:spcBef>
                <a:spcPts val="0"/>
              </a:spcBef>
              <a:spcAft>
                <a:spcPts val="0"/>
              </a:spcAft>
              <a:buNone/>
            </a:pPr>
            <a:r>
              <a:rPr b="1" i="0" lang="en-US" sz="4800" u="none" cap="none" strike="noStrike">
                <a:solidFill>
                  <a:schemeClr val="dk1"/>
                </a:solidFill>
              </a:rPr>
              <a:t>Interpreting Data</a:t>
            </a:r>
            <a:endParaRPr i="0" sz="4800" u="none" cap="none" strike="noStrike">
              <a:solidFill>
                <a:schemeClr val="dk1"/>
              </a:solidFill>
            </a:endParaRPr>
          </a:p>
          <a:p>
            <a:pPr indent="-457200" lvl="0" marL="457200" marR="0" rtl="0" algn="l">
              <a:lnSpc>
                <a:spcPct val="100000"/>
              </a:lnSpc>
              <a:spcBef>
                <a:spcPts val="0"/>
              </a:spcBef>
              <a:spcAft>
                <a:spcPts val="0"/>
              </a:spcAft>
              <a:buSzPts val="3600"/>
              <a:buChar char="●"/>
            </a:pPr>
            <a:r>
              <a:rPr lang="en-US" sz="3600"/>
              <a:t>The results do not support our hypothesis because the most cloud cover percentage is not at the Equator but in the Northern and Southern Hemispheres.   We observe that near the equator there is less cloud cover than near the other schools. So you can predict that there is more dangerous weather near the northern and southern hemispheres than near the equator.</a:t>
            </a:r>
            <a:endParaRPr sz="3600"/>
          </a:p>
          <a:p>
            <a:pPr indent="-457200" lvl="0" marL="457200" marR="0" rtl="0" algn="l">
              <a:spcBef>
                <a:spcPts val="0"/>
              </a:spcBef>
              <a:spcAft>
                <a:spcPts val="0"/>
              </a:spcAft>
              <a:buSzPts val="3600"/>
              <a:buChar char="●"/>
            </a:pPr>
            <a:r>
              <a:rPr lang="en-US" sz="3600"/>
              <a:t>The data is important to science and our community because: we can predict weather and possibly harmful weather </a:t>
            </a:r>
            <a:endParaRPr sz="3600"/>
          </a:p>
          <a:p>
            <a:pPr indent="-457200" lvl="0" marL="457200" marR="0" rtl="0" algn="l">
              <a:spcBef>
                <a:spcPts val="0"/>
              </a:spcBef>
              <a:spcAft>
                <a:spcPts val="0"/>
              </a:spcAft>
              <a:buSzPts val="3600"/>
              <a:buChar char="●"/>
            </a:pPr>
            <a:r>
              <a:rPr lang="en-US" sz="3600"/>
              <a:t>Problems that we had when collecting and analyzing data include the following:</a:t>
            </a:r>
            <a:endParaRPr sz="3600"/>
          </a:p>
          <a:p>
            <a:pPr indent="-457200" lvl="1" marL="914400" marR="0" rtl="0" algn="l">
              <a:spcBef>
                <a:spcPts val="0"/>
              </a:spcBef>
              <a:spcAft>
                <a:spcPts val="0"/>
              </a:spcAft>
              <a:buSzPts val="3600"/>
              <a:buChar char="•"/>
            </a:pPr>
            <a:r>
              <a:rPr lang="en-US" sz="3600"/>
              <a:t>When using My NASA Earth System Data Explorer it was difficult when I had to keep retyping</a:t>
            </a:r>
            <a:r>
              <a:rPr lang="en-US" sz="3600"/>
              <a:t> longitude/latitude in the navigation box.   </a:t>
            </a:r>
            <a:endParaRPr sz="3600"/>
          </a:p>
          <a:p>
            <a:pPr indent="-457200" lvl="1" marL="914400" marR="0" rtl="0" algn="l">
              <a:spcBef>
                <a:spcPts val="0"/>
              </a:spcBef>
              <a:spcAft>
                <a:spcPts val="0"/>
              </a:spcAft>
              <a:buSzPts val="3600"/>
              <a:buChar char="•"/>
            </a:pPr>
            <a:r>
              <a:rPr lang="en-US" sz="3600">
                <a:solidFill>
                  <a:schemeClr val="dk1"/>
                </a:solidFill>
              </a:rPr>
              <a:t>Working with data is tricky. You may highlight the wrong data when working with pivot tables.</a:t>
            </a:r>
            <a:endParaRPr sz="30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sz="30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sz="24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sz="24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71" name="Google Shape;71;p13"/>
          <p:cNvSpPr txBox="1"/>
          <p:nvPr/>
        </p:nvSpPr>
        <p:spPr>
          <a:xfrm>
            <a:off x="1231192" y="8844222"/>
            <a:ext cx="10991100" cy="370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00FF"/>
                </a:solidFill>
                <a:highlight>
                  <a:srgbClr val="FFFF00"/>
                </a:highlight>
                <a:latin typeface="Garamond"/>
                <a:ea typeface="Garamond"/>
                <a:cs typeface="Garamond"/>
                <a:sym typeface="Garamond"/>
              </a:rPr>
              <a:t> </a:t>
            </a:r>
            <a:br>
              <a:rPr b="0" i="0" lang="en-US" sz="1050" u="none" cap="none" strike="noStrike">
                <a:solidFill>
                  <a:srgbClr val="0000FF"/>
                </a:solidFill>
                <a:highlight>
                  <a:srgbClr val="FFFF00"/>
                </a:highlight>
                <a:latin typeface="Garamond"/>
                <a:ea typeface="Garamond"/>
                <a:cs typeface="Garamond"/>
                <a:sym typeface="Garamond"/>
              </a:rPr>
            </a:br>
            <a:endParaRPr b="0" i="0" sz="1050" u="none" cap="none" strike="noStrike">
              <a:solidFill>
                <a:srgbClr val="0000FF"/>
              </a:solidFill>
              <a:highlight>
                <a:srgbClr val="FFFF00"/>
              </a:highlight>
              <a:latin typeface="Garamond"/>
              <a:ea typeface="Garamond"/>
              <a:cs typeface="Garamond"/>
              <a:sym typeface="Garamond"/>
            </a:endParaRPr>
          </a:p>
        </p:txBody>
      </p:sp>
      <p:sp>
        <p:nvSpPr>
          <p:cNvPr id="72" name="Google Shape;72;p13"/>
          <p:cNvSpPr txBox="1"/>
          <p:nvPr/>
        </p:nvSpPr>
        <p:spPr>
          <a:xfrm>
            <a:off x="713025" y="14916975"/>
            <a:ext cx="11724900" cy="4770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rPr>
              <a:t>It is important to research this topic because clouds have a major impact on the earth’s climate, weather, and energy.  This topic is important to the GLOBE community because it will help determine weather patterns and destructive weather, such as major hurricanes, thunderstorms and tornadoes. </a:t>
            </a:r>
            <a:endParaRPr sz="3000">
              <a:solidFill>
                <a:schemeClr val="dk1"/>
              </a:solidFill>
            </a:endParaRPr>
          </a:p>
          <a:p>
            <a:pPr indent="0" lvl="0" marL="0" rtl="0" algn="ctr">
              <a:spcBef>
                <a:spcPts val="0"/>
              </a:spcBef>
              <a:spcAft>
                <a:spcPts val="0"/>
              </a:spcAft>
              <a:buClr>
                <a:schemeClr val="dk1"/>
              </a:buClr>
              <a:buSzPts val="1100"/>
              <a:buFont typeface="Arial"/>
              <a:buNone/>
            </a:pPr>
            <a:r>
              <a:t/>
            </a:r>
            <a:endParaRPr sz="3000">
              <a:solidFill>
                <a:schemeClr val="dk1"/>
              </a:solidFill>
            </a:endParaRPr>
          </a:p>
          <a:p>
            <a:pPr indent="0" lvl="0" marL="0" rtl="0" algn="ctr">
              <a:spcBef>
                <a:spcPts val="0"/>
              </a:spcBef>
              <a:spcAft>
                <a:spcPts val="0"/>
              </a:spcAft>
              <a:buClr>
                <a:schemeClr val="dk1"/>
              </a:buClr>
              <a:buSzPts val="1100"/>
              <a:buFont typeface="Arial"/>
              <a:buNone/>
            </a:pPr>
            <a:r>
              <a:rPr lang="en-US" sz="3000">
                <a:solidFill>
                  <a:schemeClr val="dk1"/>
                </a:solidFill>
              </a:rPr>
              <a:t>Our research question is “How does the cloud cover differ based on the lines of latitude between the earth’s poles, mid latitudes, and equator regions?”. </a:t>
            </a:r>
            <a:r>
              <a:rPr lang="en-US" sz="3000">
                <a:solidFill>
                  <a:schemeClr val="dk1"/>
                </a:solidFill>
              </a:rPr>
              <a:t>Our hypothesis to this question is, if the equator gets the most direct sunlight, then the schools collecting cloud cover data near it will have more cloud coverage.</a:t>
            </a:r>
            <a:endParaRPr sz="3000">
              <a:solidFill>
                <a:schemeClr val="dk1"/>
              </a:solidFill>
              <a:latin typeface="Garamond"/>
              <a:ea typeface="Garamond"/>
              <a:cs typeface="Garamond"/>
              <a:sym typeface="Garamond"/>
            </a:endParaRPr>
          </a:p>
        </p:txBody>
      </p:sp>
      <p:grpSp>
        <p:nvGrpSpPr>
          <p:cNvPr id="73" name="Google Shape;73;p13"/>
          <p:cNvGrpSpPr/>
          <p:nvPr/>
        </p:nvGrpSpPr>
        <p:grpSpPr>
          <a:xfrm>
            <a:off x="37669938" y="19666191"/>
            <a:ext cx="12102600" cy="9898712"/>
            <a:chOff x="37679438" y="22297426"/>
            <a:chExt cx="12102600" cy="7737600"/>
          </a:xfrm>
        </p:grpSpPr>
        <p:sp>
          <p:nvSpPr>
            <p:cNvPr id="74" name="Google Shape;74;p13"/>
            <p:cNvSpPr/>
            <p:nvPr/>
          </p:nvSpPr>
          <p:spPr>
            <a:xfrm>
              <a:off x="37679438" y="22297426"/>
              <a:ext cx="12102600" cy="77376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9600" u="none">
                <a:solidFill>
                  <a:schemeClr val="dk1"/>
                </a:solidFill>
                <a:latin typeface="Arial"/>
                <a:ea typeface="Arial"/>
                <a:cs typeface="Arial"/>
                <a:sym typeface="Arial"/>
              </a:endParaRPr>
            </a:p>
          </p:txBody>
        </p:sp>
        <p:sp>
          <p:nvSpPr>
            <p:cNvPr id="75" name="Google Shape;75;p13"/>
            <p:cNvSpPr txBox="1"/>
            <p:nvPr/>
          </p:nvSpPr>
          <p:spPr>
            <a:xfrm>
              <a:off x="37876591" y="22345786"/>
              <a:ext cx="11724900" cy="1335000"/>
            </a:xfrm>
            <a:prstGeom prst="rect">
              <a:avLst/>
            </a:prstGeom>
            <a:noFill/>
            <a:ln>
              <a:noFill/>
            </a:ln>
          </p:spPr>
          <p:txBody>
            <a:bodyPr anchorCtr="0" anchor="t" bIns="51425" lIns="102825" spcFirstLastPara="1" rIns="102825" wrap="square" tIns="51425">
              <a:noAutofit/>
            </a:bodyPr>
            <a:lstStyle/>
            <a:p>
              <a:pPr indent="0" lvl="0" marL="0" marR="0" rtl="0" algn="ctr">
                <a:spcBef>
                  <a:spcPts val="0"/>
                </a:spcBef>
                <a:spcAft>
                  <a:spcPts val="0"/>
                </a:spcAft>
                <a:buNone/>
              </a:pPr>
              <a:r>
                <a:rPr b="1" lang="en-US" sz="8000" u="none">
                  <a:solidFill>
                    <a:schemeClr val="dk1"/>
                  </a:solidFill>
                  <a:latin typeface="Helvetica Neue"/>
                  <a:ea typeface="Helvetica Neue"/>
                  <a:cs typeface="Helvetica Neue"/>
                  <a:sym typeface="Helvetica Neue"/>
                </a:rPr>
                <a:t>Conclusions</a:t>
              </a:r>
              <a:endParaRPr/>
            </a:p>
          </p:txBody>
        </p:sp>
        <p:sp>
          <p:nvSpPr>
            <p:cNvPr id="76" name="Google Shape;76;p13"/>
            <p:cNvSpPr txBox="1"/>
            <p:nvPr/>
          </p:nvSpPr>
          <p:spPr>
            <a:xfrm>
              <a:off x="37831050" y="23364423"/>
              <a:ext cx="11799300" cy="6589800"/>
            </a:xfrm>
            <a:prstGeom prst="rect">
              <a:avLst/>
            </a:prstGeom>
            <a:noFill/>
            <a:ln>
              <a:noFill/>
            </a:ln>
          </p:spPr>
          <p:txBody>
            <a:bodyPr anchorCtr="0" anchor="t" bIns="45700" lIns="91425" spcFirstLastPara="1" rIns="91425" wrap="square" tIns="45700">
              <a:noAutofit/>
            </a:bodyPr>
            <a:lstStyle/>
            <a:p>
              <a:pPr indent="0" lvl="1" marL="457200" marR="0" rtl="0" algn="ctr">
                <a:spcBef>
                  <a:spcPts val="0"/>
                </a:spcBef>
                <a:spcAft>
                  <a:spcPts val="0"/>
                </a:spcAft>
                <a:buNone/>
              </a:pPr>
              <a:r>
                <a:rPr b="1" i="0" lang="en-US" sz="4800" u="none" cap="none" strike="noStrike">
                  <a:solidFill>
                    <a:schemeClr val="dk1"/>
                  </a:solidFill>
                </a:rPr>
                <a:t>Drawing Conclusions &amp; Next Steps</a:t>
              </a:r>
              <a:endParaRPr i="0" sz="4800" u="none" cap="none" strike="noStrike">
                <a:solidFill>
                  <a:schemeClr val="dk1"/>
                </a:solidFill>
              </a:endParaRPr>
            </a:p>
            <a:p>
              <a:pPr indent="-558800" lvl="1" marL="1028700" marR="0" rtl="0" algn="l">
                <a:spcBef>
                  <a:spcPts val="0"/>
                </a:spcBef>
                <a:spcAft>
                  <a:spcPts val="0"/>
                </a:spcAft>
                <a:buClr>
                  <a:schemeClr val="dk1"/>
                </a:buClr>
                <a:buSzPts val="3000"/>
                <a:buChar char="•"/>
              </a:pPr>
              <a:r>
                <a:rPr lang="en-US" sz="3000">
                  <a:solidFill>
                    <a:schemeClr val="dk1"/>
                  </a:solidFill>
                </a:rPr>
                <a:t>Our conclusion is supported by the research question </a:t>
              </a:r>
              <a:r>
                <a:rPr lang="en-US" sz="3000">
                  <a:solidFill>
                    <a:schemeClr val="dk1"/>
                  </a:solidFill>
                </a:rPr>
                <a:t> because our hypothesis was: “ If the equator	has the most direct sunlight , then the schools near it will have more cloud coverge   </a:t>
              </a:r>
              <a:r>
                <a:rPr lang="en-US" sz="3000">
                  <a:solidFill>
                    <a:schemeClr val="dk1"/>
                  </a:solidFill>
                </a:rPr>
                <a:t>   </a:t>
              </a:r>
              <a:endParaRPr sz="3000">
                <a:solidFill>
                  <a:schemeClr val="dk1"/>
                </a:solidFill>
              </a:endParaRPr>
            </a:p>
            <a:p>
              <a:pPr indent="-419100" lvl="1" marL="914400" marR="0" rtl="0" algn="l">
                <a:spcBef>
                  <a:spcPts val="0"/>
                </a:spcBef>
                <a:spcAft>
                  <a:spcPts val="0"/>
                </a:spcAft>
                <a:buClr>
                  <a:schemeClr val="dk1"/>
                </a:buClr>
                <a:buSzPts val="3000"/>
                <a:buChar char="•"/>
              </a:pPr>
              <a:r>
                <a:rPr lang="en-US" sz="3000">
                  <a:solidFill>
                    <a:schemeClr val="dk1"/>
                  </a:solidFill>
                  <a:highlight>
                    <a:schemeClr val="accent3"/>
                  </a:highlight>
                </a:rPr>
                <a:t>We appreciate doing this research for GLOBE and NASA because it has taught us how to work in a group and how to scientifically collect data. Also, this project shows us how we can be </a:t>
              </a:r>
              <a:r>
                <a:rPr lang="en-US" sz="3000">
                  <a:solidFill>
                    <a:schemeClr val="dk1"/>
                  </a:solidFill>
                  <a:highlight>
                    <a:schemeClr val="accent3"/>
                  </a:highlight>
                </a:rPr>
                <a:t>citizen</a:t>
              </a:r>
              <a:r>
                <a:rPr lang="en-US" sz="3000">
                  <a:solidFill>
                    <a:schemeClr val="dk1"/>
                  </a:solidFill>
                  <a:highlight>
                    <a:schemeClr val="accent3"/>
                  </a:highlight>
                </a:rPr>
                <a:t> scientist and help our community. </a:t>
              </a:r>
              <a:endParaRPr sz="3000">
                <a:solidFill>
                  <a:schemeClr val="dk1"/>
                </a:solidFill>
                <a:highlight>
                  <a:schemeClr val="accent3"/>
                </a:highlight>
              </a:endParaRPr>
            </a:p>
            <a:p>
              <a:pPr indent="-558800" lvl="1" marL="1028700" marR="0" rtl="0" algn="l">
                <a:spcBef>
                  <a:spcPts val="0"/>
                </a:spcBef>
                <a:spcAft>
                  <a:spcPts val="0"/>
                </a:spcAft>
                <a:buClr>
                  <a:schemeClr val="dk1"/>
                </a:buClr>
                <a:buSzPts val="3000"/>
                <a:buChar char="•"/>
              </a:pPr>
              <a:r>
                <a:rPr lang="en-US" sz="3000">
                  <a:solidFill>
                    <a:schemeClr val="dk1"/>
                  </a:solidFill>
                  <a:highlight>
                    <a:schemeClr val="accent3"/>
                  </a:highlight>
                </a:rPr>
                <a:t>If we were to do this again, we would pick different regions to </a:t>
              </a:r>
              <a:r>
                <a:rPr lang="en-US" sz="3000">
                  <a:solidFill>
                    <a:schemeClr val="dk1"/>
                  </a:solidFill>
                  <a:highlight>
                    <a:schemeClr val="accent3"/>
                  </a:highlight>
                </a:rPr>
                <a:t>collect</a:t>
              </a:r>
              <a:r>
                <a:rPr lang="en-US" sz="3000">
                  <a:solidFill>
                    <a:schemeClr val="dk1"/>
                  </a:solidFill>
                  <a:highlight>
                    <a:schemeClr val="accent3"/>
                  </a:highlight>
                </a:rPr>
                <a:t> data differently because we </a:t>
              </a:r>
              <a:endParaRPr sz="3000">
                <a:solidFill>
                  <a:schemeClr val="dk1"/>
                </a:solidFill>
                <a:highlight>
                  <a:schemeClr val="accent3"/>
                </a:highlight>
              </a:endParaRPr>
            </a:p>
            <a:p>
              <a:pPr indent="-558800" lvl="1" marL="1028700" marR="0" rtl="0" algn="l">
                <a:spcBef>
                  <a:spcPts val="0"/>
                </a:spcBef>
                <a:spcAft>
                  <a:spcPts val="0"/>
                </a:spcAft>
                <a:buClr>
                  <a:schemeClr val="dk1"/>
                </a:buClr>
                <a:buSzPts val="3000"/>
                <a:buChar char="•"/>
              </a:pPr>
              <a:r>
                <a:rPr lang="en-US" sz="3000">
                  <a:solidFill>
                    <a:schemeClr val="dk1"/>
                  </a:solidFill>
                  <a:highlight>
                    <a:schemeClr val="accent3"/>
                  </a:highlight>
                </a:rPr>
                <a:t>If we were to continue this research on cloud cover, we would pick different spots on the globe</a:t>
              </a:r>
              <a:endParaRPr sz="3000">
                <a:solidFill>
                  <a:schemeClr val="dk1"/>
                </a:solidFill>
                <a:highlight>
                  <a:schemeClr val="accent3"/>
                </a:highlight>
              </a:endParaRPr>
            </a:p>
            <a:p>
              <a:pPr indent="-558800" lvl="1" marL="1028700" marR="0" rtl="0" algn="l">
                <a:spcBef>
                  <a:spcPts val="0"/>
                </a:spcBef>
                <a:spcAft>
                  <a:spcPts val="0"/>
                </a:spcAft>
                <a:buClr>
                  <a:schemeClr val="dk1"/>
                </a:buClr>
                <a:buSzPts val="3000"/>
                <a:buChar char="•"/>
              </a:pPr>
              <a:r>
                <a:rPr lang="en-US" sz="3000">
                  <a:solidFill>
                    <a:schemeClr val="dk1"/>
                  </a:solidFill>
                </a:rPr>
                <a:t>We would like to thank Mrs. Valdivieso and Mrs. Joyner for starting the globe club at Northern Shores. </a:t>
              </a:r>
              <a:endParaRPr sz="3000">
                <a:solidFill>
                  <a:schemeClr val="dk1"/>
                </a:solidFill>
              </a:endParaRPr>
            </a:p>
          </p:txBody>
        </p:sp>
      </p:grpSp>
      <p:sp>
        <p:nvSpPr>
          <p:cNvPr id="77" name="Google Shape;77;p13"/>
          <p:cNvSpPr txBox="1"/>
          <p:nvPr/>
        </p:nvSpPr>
        <p:spPr>
          <a:xfrm>
            <a:off x="721600" y="22059250"/>
            <a:ext cx="11724900" cy="103536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lang="en-US" sz="3000">
                <a:solidFill>
                  <a:schemeClr val="dk1"/>
                </a:solidFill>
              </a:rPr>
              <a:t>Clouds are a natural, self-making phenomenon within the water cycle that is caused by condensation. </a:t>
            </a:r>
            <a:endParaRPr sz="3000">
              <a:solidFill>
                <a:schemeClr val="dk1"/>
              </a:solidFill>
            </a:endParaRPr>
          </a:p>
          <a:p>
            <a:pPr indent="0" lvl="1" marL="0" rtl="0" algn="l">
              <a:spcBef>
                <a:spcPts val="0"/>
              </a:spcBef>
              <a:spcAft>
                <a:spcPts val="0"/>
              </a:spcAft>
              <a:buClr>
                <a:schemeClr val="dk1"/>
              </a:buClr>
              <a:buFont typeface="Arial"/>
              <a:buNone/>
            </a:pPr>
            <a:r>
              <a:rPr lang="en-US" sz="3000">
                <a:solidFill>
                  <a:schemeClr val="dk1"/>
                </a:solidFill>
              </a:rPr>
              <a:t>We know that clouds affect the temperature of the earth and air and also can help protect us from solar radiation and heat waves. Clouds are a big part of our environment and life on Earth. Clouds can form when the temperature is hot, warm and cold. The amount of water present also affects how clouds are form. When it is cold outside, their will usually not be many clouds, because the water vapor will freeze and then becomes ice crystals. Clouds can form everywhere, but mostly over warm water. Clouds physically form in the atmosphere. Different types of clouds form in at different levels in the atmosphere.  We expect to see most change in cloud cover between warmer and colder areas on the planet. This is because of the air temperature.</a:t>
            </a:r>
            <a:endParaRPr sz="3000">
              <a:solidFill>
                <a:schemeClr val="dk1"/>
              </a:solidFill>
            </a:endParaRPr>
          </a:p>
          <a:p>
            <a:pPr indent="0" lvl="1" marL="0" marR="0" rtl="0" algn="l">
              <a:spcBef>
                <a:spcPts val="0"/>
              </a:spcBef>
              <a:spcAft>
                <a:spcPts val="0"/>
              </a:spcAft>
              <a:buNone/>
            </a:pPr>
            <a:r>
              <a:t/>
            </a:r>
            <a:endParaRPr sz="3000">
              <a:solidFill>
                <a:schemeClr val="dk1"/>
              </a:solidFill>
            </a:endParaRPr>
          </a:p>
          <a:p>
            <a:pPr indent="0" lvl="1" marL="0" marR="0" rtl="0" algn="l">
              <a:spcBef>
                <a:spcPts val="0"/>
              </a:spcBef>
              <a:spcAft>
                <a:spcPts val="0"/>
              </a:spcAft>
              <a:buNone/>
            </a:pPr>
            <a:r>
              <a:rPr lang="en-US" sz="3000">
                <a:solidFill>
                  <a:schemeClr val="dk1"/>
                </a:solidFill>
              </a:rPr>
              <a:t>For our research, we used the following GLOBE and NASA resources:</a:t>
            </a:r>
            <a:endParaRPr sz="3000">
              <a:solidFill>
                <a:schemeClr val="dk1"/>
              </a:solidFill>
            </a:endParaRPr>
          </a:p>
          <a:p>
            <a:pPr indent="-444500" lvl="1" marL="914400" rtl="0" algn="l">
              <a:spcBef>
                <a:spcPts val="0"/>
              </a:spcBef>
              <a:spcAft>
                <a:spcPts val="0"/>
              </a:spcAft>
              <a:buClr>
                <a:schemeClr val="dk1"/>
              </a:buClr>
              <a:buSzPts val="3000"/>
              <a:buChar char="•"/>
            </a:pPr>
            <a:r>
              <a:rPr lang="en-US" sz="3000">
                <a:solidFill>
                  <a:schemeClr val="dk1"/>
                </a:solidFill>
              </a:rPr>
              <a:t>The GLOBE Cloud protocol </a:t>
            </a:r>
            <a:endParaRPr sz="3000">
              <a:solidFill>
                <a:schemeClr val="dk1"/>
              </a:solidFill>
            </a:endParaRPr>
          </a:p>
          <a:p>
            <a:pPr indent="-444500" lvl="1" marL="914400" rtl="0" algn="l">
              <a:spcBef>
                <a:spcPts val="0"/>
              </a:spcBef>
              <a:spcAft>
                <a:spcPts val="0"/>
              </a:spcAft>
              <a:buClr>
                <a:schemeClr val="dk1"/>
              </a:buClr>
              <a:buSzPts val="3000"/>
              <a:buChar char="•"/>
            </a:pPr>
            <a:r>
              <a:rPr lang="en-US" sz="3000">
                <a:solidFill>
                  <a:schemeClr val="dk1"/>
                </a:solidFill>
              </a:rPr>
              <a:t>Sky viewer</a:t>
            </a:r>
            <a:r>
              <a:rPr lang="en-US" sz="3000">
                <a:solidFill>
                  <a:schemeClr val="dk1"/>
                </a:solidFill>
              </a:rPr>
              <a:t> </a:t>
            </a:r>
            <a:endParaRPr sz="3000">
              <a:solidFill>
                <a:schemeClr val="dk1"/>
              </a:solidFill>
            </a:endParaRPr>
          </a:p>
          <a:p>
            <a:pPr indent="-444500" lvl="1" marL="914400" rtl="0" algn="l">
              <a:spcBef>
                <a:spcPts val="0"/>
              </a:spcBef>
              <a:spcAft>
                <a:spcPts val="0"/>
              </a:spcAft>
              <a:buClr>
                <a:schemeClr val="dk1"/>
              </a:buClr>
              <a:buSzPts val="3000"/>
              <a:buChar char="•"/>
            </a:pPr>
            <a:r>
              <a:rPr lang="en-US" sz="3000">
                <a:solidFill>
                  <a:schemeClr val="dk1"/>
                </a:solidFill>
              </a:rPr>
              <a:t>Cloud Identification Chart </a:t>
            </a:r>
            <a:endParaRPr sz="3000">
              <a:solidFill>
                <a:schemeClr val="dk1"/>
              </a:solidFill>
            </a:endParaRPr>
          </a:p>
          <a:p>
            <a:pPr indent="-444500" lvl="1" marL="914400" rtl="0" algn="l">
              <a:spcBef>
                <a:spcPts val="0"/>
              </a:spcBef>
              <a:spcAft>
                <a:spcPts val="0"/>
              </a:spcAft>
              <a:buClr>
                <a:schemeClr val="dk1"/>
              </a:buClr>
              <a:buSzPts val="3000"/>
              <a:buChar char="•"/>
            </a:pPr>
            <a:r>
              <a:rPr lang="en-US" sz="3000">
                <a:solidFill>
                  <a:schemeClr val="dk1"/>
                </a:solidFill>
              </a:rPr>
              <a:t>NASA Earth System Data Explorer program to collect cloud cover data. </a:t>
            </a:r>
            <a:endParaRPr sz="3000">
              <a:solidFill>
                <a:schemeClr val="dk1"/>
              </a:solidFill>
            </a:endParaRPr>
          </a:p>
          <a:p>
            <a:pPr indent="0" lvl="1" marL="0" marR="0" rtl="0" algn="l">
              <a:spcBef>
                <a:spcPts val="0"/>
              </a:spcBef>
              <a:spcAft>
                <a:spcPts val="0"/>
              </a:spcAft>
              <a:buNone/>
            </a:pPr>
            <a:r>
              <a:t/>
            </a:r>
            <a:endParaRPr sz="3000">
              <a:solidFill>
                <a:schemeClr val="dk1"/>
              </a:solidFill>
            </a:endParaRPr>
          </a:p>
          <a:p>
            <a:pPr indent="0" lvl="1" marL="0" marR="0" rtl="0" algn="l">
              <a:spcBef>
                <a:spcPts val="0"/>
              </a:spcBef>
              <a:spcAft>
                <a:spcPts val="0"/>
              </a:spcAft>
              <a:buNone/>
            </a:pPr>
            <a:r>
              <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1" marL="0" marR="0" rtl="0" algn="l">
              <a:spcBef>
                <a:spcPts val="0"/>
              </a:spcBef>
              <a:spcAft>
                <a:spcPts val="0"/>
              </a:spcAft>
              <a:buNone/>
            </a:pPr>
            <a:r>
              <a:t/>
            </a:r>
            <a:endParaRPr b="1" sz="1800">
              <a:solidFill>
                <a:schemeClr val="dk1"/>
              </a:solidFill>
              <a:latin typeface="Garamond"/>
              <a:ea typeface="Garamond"/>
              <a:cs typeface="Garamond"/>
              <a:sym typeface="Garamond"/>
            </a:endParaRPr>
          </a:p>
        </p:txBody>
      </p:sp>
      <p:sp>
        <p:nvSpPr>
          <p:cNvPr id="78" name="Google Shape;78;p13"/>
          <p:cNvSpPr txBox="1"/>
          <p:nvPr/>
        </p:nvSpPr>
        <p:spPr>
          <a:xfrm>
            <a:off x="25281600" y="8091100"/>
            <a:ext cx="11899800" cy="26259900"/>
          </a:xfrm>
          <a:prstGeom prst="rect">
            <a:avLst/>
          </a:prstGeom>
          <a:solidFill>
            <a:srgbClr val="FFFFFF"/>
          </a:solidFill>
          <a:ln>
            <a:noFill/>
          </a:ln>
        </p:spPr>
        <p:txBody>
          <a:bodyPr anchorCtr="0" anchor="t" bIns="34400" lIns="68800" spcFirstLastPara="1" rIns="68800" wrap="square" tIns="34400">
            <a:noAutofit/>
          </a:bodyPr>
          <a:lstStyle/>
          <a:p>
            <a:pPr indent="0" lvl="1" marL="457200" marR="0" rtl="0" algn="ctr">
              <a:spcBef>
                <a:spcPts val="0"/>
              </a:spcBef>
              <a:spcAft>
                <a:spcPts val="0"/>
              </a:spcAft>
              <a:buNone/>
            </a:pPr>
            <a:r>
              <a:rPr b="1" i="0" lang="en-US" sz="4800" u="none" cap="none" strike="noStrike">
                <a:solidFill>
                  <a:schemeClr val="dk1"/>
                </a:solidFill>
              </a:rPr>
              <a:t>Analyzing Data</a:t>
            </a:r>
            <a:endParaRPr/>
          </a:p>
          <a:p>
            <a:pPr indent="0" lvl="0" marL="0" rtl="0" algn="l">
              <a:lnSpc>
                <a:spcPct val="115000"/>
              </a:lnSpc>
              <a:spcBef>
                <a:spcPts val="0"/>
              </a:spcBef>
              <a:spcAft>
                <a:spcPts val="0"/>
              </a:spcAft>
              <a:buNone/>
            </a:pPr>
            <a:r>
              <a:rPr b="1" lang="en-US" sz="3600"/>
              <a:t>GLOBE School Data Collection</a:t>
            </a:r>
            <a:r>
              <a:rPr b="1" lang="en-US" sz="3600">
                <a:highlight>
                  <a:srgbClr val="FFFF00"/>
                </a:highlight>
              </a:rPr>
              <a:t>                  </a:t>
            </a:r>
            <a:endParaRPr b="1" sz="3600">
              <a:highlight>
                <a:srgbClr val="FFFF00"/>
              </a:highlight>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Visit </a:t>
            </a:r>
            <a:r>
              <a:rPr lang="en-US" sz="3000" u="sng">
                <a:solidFill>
                  <a:schemeClr val="hlink"/>
                </a:solidFill>
                <a:hlinkClick r:id="rId10"/>
              </a:rPr>
              <a:t>www.globe.gov</a:t>
            </a:r>
            <a:r>
              <a:rPr lang="en-US" sz="3000">
                <a:solidFill>
                  <a:schemeClr val="dk1"/>
                </a:solidFill>
              </a:rPr>
              <a:t> and go to Globe Data then to “Retrieve Data (ADAT)</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Filter ADAT byt/long range </a:t>
            </a:r>
            <a:br>
              <a:rPr lang="en-US" sz="3000">
                <a:solidFill>
                  <a:schemeClr val="dk1"/>
                </a:solidFill>
              </a:rPr>
            </a:br>
            <a:r>
              <a:rPr lang="en-US" sz="3000">
                <a:solidFill>
                  <a:schemeClr val="dk1"/>
                </a:solidFill>
              </a:rPr>
              <a:t>-10- +10 -180 +180 apply filters</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Date (Jan. 2017 to current) &amp;  </a:t>
            </a:r>
            <a:br>
              <a:rPr lang="en-US" sz="3000">
                <a:solidFill>
                  <a:schemeClr val="dk1"/>
                </a:solidFill>
              </a:rPr>
            </a:br>
            <a:r>
              <a:rPr lang="en-US" sz="3000">
                <a:solidFill>
                  <a:schemeClr val="dk1"/>
                </a:solidFill>
              </a:rPr>
              <a:t>Elevation to +/10 meters</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Sorted by latitude, then obtain </a:t>
            </a:r>
            <a:br>
              <a:rPr lang="en-US" sz="3000">
                <a:solidFill>
                  <a:schemeClr val="dk1"/>
                </a:solidFill>
              </a:rPr>
            </a:br>
            <a:r>
              <a:rPr lang="en-US" sz="3000">
                <a:solidFill>
                  <a:schemeClr val="dk1"/>
                </a:solidFill>
              </a:rPr>
              <a:t>measurement  data, and downloaded data into Microsoft Excel and imported into Google Sheet.</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With help from from Mrs. Joyner, we created pivot tables to summarize the data. Using these data, we created the Stacked Column Chart, See Figure 4.</a:t>
            </a:r>
            <a:endParaRPr sz="30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a:p>
            <a:pPr indent="0" lvl="0" marL="0" rtl="0" algn="l">
              <a:lnSpc>
                <a:spcPct val="115000"/>
              </a:lnSpc>
              <a:spcBef>
                <a:spcPts val="0"/>
              </a:spcBef>
              <a:spcAft>
                <a:spcPts val="0"/>
              </a:spcAft>
              <a:buNone/>
            </a:pPr>
            <a:r>
              <a:t/>
            </a:r>
            <a:endParaRPr sz="3600">
              <a:solidFill>
                <a:schemeClr val="dk1"/>
              </a:solidFill>
            </a:endParaRPr>
          </a:p>
          <a:p>
            <a:pPr indent="0" lvl="0" marL="0" rtl="0" algn="l">
              <a:lnSpc>
                <a:spcPct val="115000"/>
              </a:lnSpc>
              <a:spcBef>
                <a:spcPts val="0"/>
              </a:spcBef>
              <a:spcAft>
                <a:spcPts val="0"/>
              </a:spcAft>
              <a:buNone/>
            </a:pPr>
            <a:r>
              <a:rPr lang="en-US" sz="3600">
                <a:solidFill>
                  <a:schemeClr val="dk1"/>
                </a:solidFill>
              </a:rPr>
              <a:t>                                    </a:t>
            </a:r>
            <a:endParaRPr sz="3600">
              <a:solidFill>
                <a:schemeClr val="dk1"/>
              </a:solidFill>
            </a:endParaRPr>
          </a:p>
          <a:p>
            <a:pPr indent="0" lvl="0" marL="0" rtl="0" algn="l">
              <a:lnSpc>
                <a:spcPct val="115000"/>
              </a:lnSpc>
              <a:spcBef>
                <a:spcPts val="0"/>
              </a:spcBef>
              <a:spcAft>
                <a:spcPts val="0"/>
              </a:spcAft>
              <a:buNone/>
            </a:pPr>
            <a:r>
              <a:t/>
            </a:r>
            <a:endParaRPr sz="3600">
              <a:solidFill>
                <a:schemeClr val="dk1"/>
              </a:solidFill>
            </a:endParaRPr>
          </a:p>
          <a:p>
            <a:pPr indent="0" lvl="0" marL="0" rtl="0" algn="l">
              <a:lnSpc>
                <a:spcPct val="115000"/>
              </a:lnSpc>
              <a:spcBef>
                <a:spcPts val="0"/>
              </a:spcBef>
              <a:spcAft>
                <a:spcPts val="0"/>
              </a:spcAft>
              <a:buNone/>
            </a:pPr>
            <a:r>
              <a:t/>
            </a:r>
            <a:endParaRPr sz="36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a:p>
            <a:pPr indent="0" lvl="0" marL="0" rtl="0" algn="l">
              <a:lnSpc>
                <a:spcPct val="115000"/>
              </a:lnSpc>
              <a:spcBef>
                <a:spcPts val="0"/>
              </a:spcBef>
              <a:spcAft>
                <a:spcPts val="0"/>
              </a:spcAft>
              <a:buNone/>
            </a:pPr>
            <a:r>
              <a:rPr lang="en-US" sz="3000">
                <a:solidFill>
                  <a:schemeClr val="dk1"/>
                </a:solidFill>
              </a:rPr>
              <a:t>    </a:t>
            </a:r>
            <a:endParaRPr sz="3000">
              <a:solidFill>
                <a:schemeClr val="dk1"/>
              </a:solidFill>
            </a:endParaRPr>
          </a:p>
          <a:p>
            <a:pPr indent="0" lvl="0" marL="0" rtl="0" algn="l">
              <a:lnSpc>
                <a:spcPct val="115000"/>
              </a:lnSpc>
              <a:spcBef>
                <a:spcPts val="0"/>
              </a:spcBef>
              <a:spcAft>
                <a:spcPts val="0"/>
              </a:spcAft>
              <a:buNone/>
            </a:pPr>
            <a:r>
              <a:rPr b="1" lang="en-US" sz="3000">
                <a:solidFill>
                  <a:schemeClr val="dk1"/>
                </a:solidFill>
              </a:rPr>
              <a:t>           </a:t>
            </a:r>
            <a:endParaRPr b="1" sz="3000">
              <a:solidFill>
                <a:schemeClr val="dk1"/>
              </a:solidFill>
            </a:endParaRPr>
          </a:p>
          <a:p>
            <a:pPr indent="0" lvl="0" marL="457200" rtl="0" algn="l">
              <a:lnSpc>
                <a:spcPct val="115000"/>
              </a:lnSpc>
              <a:spcBef>
                <a:spcPts val="0"/>
              </a:spcBef>
              <a:spcAft>
                <a:spcPts val="0"/>
              </a:spcAft>
              <a:buNone/>
            </a:pPr>
            <a:r>
              <a:rPr b="1" lang="en-US" sz="3600">
                <a:solidFill>
                  <a:schemeClr val="dk1"/>
                </a:solidFill>
              </a:rPr>
              <a:t> </a:t>
            </a:r>
            <a:endParaRPr b="1" sz="3600">
              <a:solidFill>
                <a:schemeClr val="dk1"/>
              </a:solidFill>
            </a:endParaRPr>
          </a:p>
          <a:p>
            <a:pPr indent="0" lvl="0" marL="457200" rtl="0" algn="l">
              <a:lnSpc>
                <a:spcPct val="115000"/>
              </a:lnSpc>
              <a:spcBef>
                <a:spcPts val="0"/>
              </a:spcBef>
              <a:spcAft>
                <a:spcPts val="0"/>
              </a:spcAft>
              <a:buNone/>
            </a:pPr>
            <a:r>
              <a:t/>
            </a:r>
            <a:endParaRPr b="1" sz="3600">
              <a:solidFill>
                <a:schemeClr val="dk1"/>
              </a:solidFill>
            </a:endParaRPr>
          </a:p>
          <a:p>
            <a:pPr indent="0" lvl="0" marL="457200" rtl="0" algn="l">
              <a:lnSpc>
                <a:spcPct val="115000"/>
              </a:lnSpc>
              <a:spcBef>
                <a:spcPts val="0"/>
              </a:spcBef>
              <a:spcAft>
                <a:spcPts val="0"/>
              </a:spcAft>
              <a:buNone/>
            </a:pPr>
            <a:r>
              <a:rPr b="1" lang="en-US" sz="3600">
                <a:solidFill>
                  <a:schemeClr val="dk1"/>
                </a:solidFill>
              </a:rPr>
              <a:t>My NASA Data Collection</a:t>
            </a:r>
            <a:endParaRPr b="1" sz="36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 We first went to the Earth System Data Explorer at My NASA Data (</a:t>
            </a:r>
            <a:r>
              <a:rPr lang="en-US" sz="3000" u="sng">
                <a:solidFill>
                  <a:schemeClr val="hlink"/>
                </a:solidFill>
                <a:hlinkClick r:id="rId11"/>
              </a:rPr>
              <a:t>https://mynasadata.larc.nasa.gov/EarthSystemLAS/UI.vm</a:t>
            </a:r>
            <a:r>
              <a:rPr lang="en-US" sz="3000">
                <a:solidFill>
                  <a:schemeClr val="dk1"/>
                </a:solidFill>
              </a:rPr>
              <a:t>) and searched for Atmosphere/All Data/Clouds/Total Cloud Cover</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We downloaded the line graphs to visualize my data where I went to find my data along the following lines of latitude: northern:  0,15,30,45,66+  southern:  15,30,45,66+ for the year of 2017.</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Then we made a line graph of the increases and decreases of the cloud cover over the different lines of latitude..</a:t>
            </a:r>
            <a:endParaRPr sz="3000">
              <a:solidFill>
                <a:schemeClr val="dk1"/>
              </a:solidFill>
            </a:endParaRPr>
          </a:p>
          <a:p>
            <a:pPr indent="-419100" lvl="0" marL="457200" rtl="0" algn="l">
              <a:lnSpc>
                <a:spcPct val="115000"/>
              </a:lnSpc>
              <a:spcBef>
                <a:spcPts val="0"/>
              </a:spcBef>
              <a:spcAft>
                <a:spcPts val="0"/>
              </a:spcAft>
              <a:buClr>
                <a:schemeClr val="dk1"/>
              </a:buClr>
              <a:buSzPts val="3000"/>
              <a:buAutoNum type="arabicPeriod"/>
            </a:pPr>
            <a:r>
              <a:rPr lang="en-US" sz="3000">
                <a:solidFill>
                  <a:schemeClr val="dk1"/>
                </a:solidFill>
              </a:rPr>
              <a:t>I put them into a Google Slideshow for my other teammates to look over to see the changes over time in cloud cover near the equator and moving to the North and South. </a:t>
            </a:r>
            <a:endParaRPr sz="30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a:p>
            <a:pPr indent="0" lvl="0" marL="457200" rtl="0" algn="l">
              <a:lnSpc>
                <a:spcPct val="115000"/>
              </a:lnSpc>
              <a:spcBef>
                <a:spcPts val="0"/>
              </a:spcBef>
              <a:spcAft>
                <a:spcPts val="0"/>
              </a:spcAft>
              <a:buNone/>
            </a:pPr>
            <a:r>
              <a:t/>
            </a:r>
            <a:endParaRPr sz="3000">
              <a:solidFill>
                <a:schemeClr val="dk1"/>
              </a:solidFill>
            </a:endParaRPr>
          </a:p>
        </p:txBody>
      </p:sp>
      <p:pic>
        <p:nvPicPr>
          <p:cNvPr id="79" name="Google Shape;79;p13"/>
          <p:cNvPicPr preferRelativeResize="0"/>
          <p:nvPr/>
        </p:nvPicPr>
        <p:blipFill>
          <a:blip r:embed="rId12">
            <a:alphaModFix/>
          </a:blip>
          <a:stretch>
            <a:fillRect/>
          </a:stretch>
        </p:blipFill>
        <p:spPr>
          <a:xfrm>
            <a:off x="4584050" y="1186725"/>
            <a:ext cx="5455825" cy="5103450"/>
          </a:xfrm>
          <a:prstGeom prst="rect">
            <a:avLst/>
          </a:prstGeom>
          <a:noFill/>
          <a:ln>
            <a:noFill/>
          </a:ln>
        </p:spPr>
      </p:pic>
      <p:sp>
        <p:nvSpPr>
          <p:cNvPr id="80" name="Google Shape;80;p13"/>
          <p:cNvSpPr txBox="1"/>
          <p:nvPr/>
        </p:nvSpPr>
        <p:spPr>
          <a:xfrm>
            <a:off x="816950" y="8406225"/>
            <a:ext cx="11724900" cy="477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000">
                <a:solidFill>
                  <a:schemeClr val="dk1"/>
                </a:solidFill>
              </a:rPr>
              <a:t>The objectives of this research is to research cloud cover percentages across the globe and how they differ based on location.   </a:t>
            </a:r>
            <a:r>
              <a:rPr lang="en-US" sz="3000">
                <a:solidFill>
                  <a:schemeClr val="dk1"/>
                </a:solidFill>
              </a:rPr>
              <a:t>Our research topic is cloud cover. We are interested in researching this topic because it could lead to a new path of technological advancement in ways to predict weather. It can also help us learn about global warming and climate change. We are investigating the atmosphere with this research because it could help us predict more dangerous weather and help save lives in the path of that weather. Additionally, investigating the cloud cover in different areas can help predict if global warming is potentially happening in that location. </a:t>
            </a:r>
            <a:endParaRPr sz="3000"/>
          </a:p>
        </p:txBody>
      </p:sp>
      <p:grpSp>
        <p:nvGrpSpPr>
          <p:cNvPr id="81" name="Google Shape;81;p13"/>
          <p:cNvGrpSpPr/>
          <p:nvPr/>
        </p:nvGrpSpPr>
        <p:grpSpPr>
          <a:xfrm>
            <a:off x="32086850" y="10148125"/>
            <a:ext cx="4700100" cy="3028700"/>
            <a:chOff x="31096250" y="10148125"/>
            <a:chExt cx="4700100" cy="3028700"/>
          </a:xfrm>
        </p:grpSpPr>
        <p:pic>
          <p:nvPicPr>
            <p:cNvPr id="82" name="Google Shape;82;p13"/>
            <p:cNvPicPr preferRelativeResize="0"/>
            <p:nvPr/>
          </p:nvPicPr>
          <p:blipFill>
            <a:blip r:embed="rId13">
              <a:alphaModFix/>
            </a:blip>
            <a:stretch>
              <a:fillRect/>
            </a:stretch>
          </p:blipFill>
          <p:spPr>
            <a:xfrm>
              <a:off x="31574626" y="10148125"/>
              <a:ext cx="4024551" cy="2795300"/>
            </a:xfrm>
            <a:prstGeom prst="rect">
              <a:avLst/>
            </a:prstGeom>
            <a:noFill/>
            <a:ln>
              <a:noFill/>
            </a:ln>
          </p:spPr>
        </p:pic>
        <p:sp>
          <p:nvSpPr>
            <p:cNvPr id="83" name="Google Shape;83;p13"/>
            <p:cNvSpPr txBox="1"/>
            <p:nvPr/>
          </p:nvSpPr>
          <p:spPr>
            <a:xfrm>
              <a:off x="31096250" y="12498825"/>
              <a:ext cx="4700100" cy="678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t>F</a:t>
              </a:r>
              <a:r>
                <a:rPr lang="en-US" sz="3000"/>
                <a:t>igure 2. ADAT</a:t>
              </a:r>
              <a:endParaRPr sz="3000"/>
            </a:p>
          </p:txBody>
        </p:sp>
      </p:grpSp>
      <p:grpSp>
        <p:nvGrpSpPr>
          <p:cNvPr id="84" name="Google Shape;84;p13"/>
          <p:cNvGrpSpPr/>
          <p:nvPr/>
        </p:nvGrpSpPr>
        <p:grpSpPr>
          <a:xfrm>
            <a:off x="12895625" y="8323750"/>
            <a:ext cx="11724900" cy="14716375"/>
            <a:chOff x="12895625" y="8171350"/>
            <a:chExt cx="11724900" cy="14716375"/>
          </a:xfrm>
        </p:grpSpPr>
        <p:sp>
          <p:nvSpPr>
            <p:cNvPr id="85" name="Google Shape;85;p13"/>
            <p:cNvSpPr txBox="1"/>
            <p:nvPr/>
          </p:nvSpPr>
          <p:spPr>
            <a:xfrm>
              <a:off x="12895625" y="8171350"/>
              <a:ext cx="11724900" cy="7290000"/>
            </a:xfrm>
            <a:prstGeom prst="rect">
              <a:avLst/>
            </a:prstGeom>
            <a:noFill/>
            <a:ln>
              <a:noFill/>
            </a:ln>
          </p:spPr>
          <p:txBody>
            <a:bodyPr anchorCtr="0" anchor="t" bIns="34400" lIns="68800" spcFirstLastPara="1" rIns="68800" wrap="square" tIns="34400">
              <a:noAutofit/>
            </a:bodyPr>
            <a:lstStyle/>
            <a:p>
              <a:pPr indent="-285750" lvl="1" marL="742950" marR="0" rtl="0" algn="ctr">
                <a:spcBef>
                  <a:spcPts val="0"/>
                </a:spcBef>
                <a:spcAft>
                  <a:spcPts val="0"/>
                </a:spcAft>
                <a:buNone/>
              </a:pPr>
              <a:r>
                <a:rPr b="1" i="0" lang="en-US" sz="4800" u="none" cap="none" strike="noStrike">
                  <a:solidFill>
                    <a:schemeClr val="dk1"/>
                  </a:solidFill>
                </a:rPr>
                <a:t>Planning Investigations</a:t>
              </a:r>
              <a:endParaRPr/>
            </a:p>
            <a:p>
              <a:pPr indent="-482600" lvl="1" marL="914400" marR="0" rtl="0" algn="l">
                <a:spcBef>
                  <a:spcPts val="0"/>
                </a:spcBef>
                <a:spcAft>
                  <a:spcPts val="0"/>
                </a:spcAft>
                <a:buClr>
                  <a:schemeClr val="dk1"/>
                </a:buClr>
                <a:buSzPts val="3600"/>
                <a:buChar char="•"/>
              </a:pPr>
              <a:r>
                <a:rPr lang="en-US" sz="3600">
                  <a:solidFill>
                    <a:schemeClr val="dk1"/>
                  </a:solidFill>
                </a:rPr>
                <a:t>Our study site is located in Suffolk, VA and around the world (</a:t>
              </a:r>
              <a:r>
                <a:rPr lang="en-US" sz="3600">
                  <a:solidFill>
                    <a:schemeClr val="dk1"/>
                  </a:solidFill>
                </a:rPr>
                <a:t>other GLOBE schools at the 0, 15, 30, 45, and 66 degrees north and 15, 30, 45, and 66 degrees south latitudes)</a:t>
              </a:r>
              <a:r>
                <a:rPr lang="en-US" sz="3600">
                  <a:solidFill>
                    <a:schemeClr val="dk1"/>
                  </a:solidFill>
                </a:rPr>
                <a:t>.</a:t>
              </a:r>
              <a:endParaRPr sz="3600">
                <a:solidFill>
                  <a:schemeClr val="dk1"/>
                </a:solidFill>
              </a:endParaRPr>
            </a:p>
            <a:p>
              <a:pPr indent="-482600" lvl="1" marL="914400" marR="0" rtl="0" algn="l">
                <a:spcBef>
                  <a:spcPts val="0"/>
                </a:spcBef>
                <a:spcAft>
                  <a:spcPts val="0"/>
                </a:spcAft>
                <a:buClr>
                  <a:schemeClr val="dk1"/>
                </a:buClr>
                <a:buSzPts val="3600"/>
                <a:buChar char="•"/>
              </a:pPr>
              <a:r>
                <a:rPr lang="en-US" sz="3600">
                  <a:solidFill>
                    <a:schemeClr val="dk1"/>
                  </a:solidFill>
                </a:rPr>
                <a:t>Our study site is pictured below and is a grassy field at our school. The temperature has changed at the site during the investigation, varying between 50 and 80 degrees.</a:t>
              </a:r>
              <a:endParaRPr sz="3600"/>
            </a:p>
            <a:p>
              <a:pPr indent="-482600" lvl="1" marL="914400" marR="0" rtl="0" algn="l">
                <a:spcBef>
                  <a:spcPts val="0"/>
                </a:spcBef>
                <a:spcAft>
                  <a:spcPts val="0"/>
                </a:spcAft>
                <a:buClr>
                  <a:schemeClr val="dk1"/>
                </a:buClr>
                <a:buSzPts val="3600"/>
                <a:buChar char="•"/>
              </a:pPr>
              <a:r>
                <a:rPr lang="en-US" sz="3600">
                  <a:solidFill>
                    <a:schemeClr val="dk1"/>
                  </a:solidFill>
                </a:rPr>
                <a:t>The</a:t>
              </a:r>
              <a:r>
                <a:rPr i="0" lang="en-US" sz="3600" u="none" cap="none" strike="noStrike">
                  <a:solidFill>
                    <a:schemeClr val="dk1"/>
                  </a:solidFill>
                </a:rPr>
                <a:t> GLOBE </a:t>
              </a:r>
              <a:r>
                <a:rPr lang="en-US" sz="3600">
                  <a:solidFill>
                    <a:schemeClr val="dk1"/>
                  </a:solidFill>
                </a:rPr>
                <a:t>Cloud </a:t>
              </a:r>
              <a:r>
                <a:rPr i="0" lang="en-US" sz="3600" u="none" cap="none" strike="noStrike">
                  <a:solidFill>
                    <a:schemeClr val="dk1"/>
                  </a:solidFill>
                </a:rPr>
                <a:t>protoco</a:t>
              </a:r>
              <a:r>
                <a:rPr lang="en-US" sz="3600">
                  <a:solidFill>
                    <a:schemeClr val="dk1"/>
                  </a:solidFill>
                </a:rPr>
                <a:t>l was used, along with the Sky viewer</a:t>
              </a:r>
              <a:r>
                <a:rPr lang="en-US" sz="3600">
                  <a:solidFill>
                    <a:schemeClr val="dk1"/>
                  </a:solidFill>
                </a:rPr>
                <a:t> and Cloud Identification Chart </a:t>
              </a:r>
              <a:r>
                <a:rPr lang="en-US" sz="3600">
                  <a:solidFill>
                    <a:schemeClr val="dk1"/>
                  </a:solidFill>
                </a:rPr>
                <a:t> </a:t>
              </a:r>
              <a:r>
                <a:rPr i="0" lang="en-US" sz="3600" u="none" cap="none" strike="noStrike">
                  <a:solidFill>
                    <a:schemeClr val="dk1"/>
                  </a:solidFill>
                </a:rPr>
                <a:t>and </a:t>
              </a:r>
              <a:r>
                <a:rPr lang="en-US" sz="3600">
                  <a:solidFill>
                    <a:schemeClr val="dk1"/>
                  </a:solidFill>
                </a:rPr>
                <a:t>the NASA Earth System Data Explorer program to collect cloud cover data.</a:t>
              </a:r>
              <a:r>
                <a:rPr i="0" lang="en-US" sz="3600" u="none" cap="none" strike="noStrike">
                  <a:solidFill>
                    <a:schemeClr val="dk1"/>
                  </a:solidFill>
                </a:rPr>
                <a:t> </a:t>
              </a:r>
              <a:endParaRPr sz="3600"/>
            </a:p>
            <a:p>
              <a:pPr indent="-482600" lvl="1" marL="914400" marR="0" rtl="0" algn="l">
                <a:spcBef>
                  <a:spcPts val="0"/>
                </a:spcBef>
                <a:spcAft>
                  <a:spcPts val="0"/>
                </a:spcAft>
                <a:buClr>
                  <a:schemeClr val="dk1"/>
                </a:buClr>
                <a:buSzPts val="3600"/>
                <a:buChar char="•"/>
              </a:pPr>
              <a:r>
                <a:rPr lang="en-US" sz="3600">
                  <a:solidFill>
                    <a:schemeClr val="dk1"/>
                  </a:solidFill>
                </a:rPr>
                <a:t>To collect the data at school, we met on Monday, Wednesday, and Friday at 1:15 pm at the same location each day. We also downloaded the GLOBE cloud data from schools across the world. We picked latitudes near the equator, temperate, and polar regions. </a:t>
              </a:r>
              <a:endParaRPr sz="3600">
                <a:solidFill>
                  <a:schemeClr val="dk1"/>
                </a:solidFill>
              </a:endParaRPr>
            </a:p>
            <a:p>
              <a:pPr indent="0" lvl="0" marL="914400" marR="0" rtl="0" algn="l">
                <a:spcBef>
                  <a:spcPts val="0"/>
                </a:spcBef>
                <a:spcAft>
                  <a:spcPts val="0"/>
                </a:spcAft>
                <a:buNone/>
              </a:pPr>
              <a:r>
                <a:t/>
              </a:r>
              <a:endParaRPr b="1" sz="30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b="1" sz="48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b="1" sz="48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b="1" sz="4800">
                <a:solidFill>
                  <a:schemeClr val="dk1"/>
                </a:solidFill>
                <a:latin typeface="Garamond"/>
                <a:ea typeface="Garamond"/>
                <a:cs typeface="Garamond"/>
                <a:sym typeface="Garamond"/>
              </a:endParaRPr>
            </a:p>
            <a:p>
              <a:pPr indent="0" lvl="0" marL="914400" marR="0" rtl="0" algn="l">
                <a:spcBef>
                  <a:spcPts val="0"/>
                </a:spcBef>
                <a:spcAft>
                  <a:spcPts val="0"/>
                </a:spcAft>
                <a:buNone/>
              </a:pPr>
              <a:r>
                <a:t/>
              </a:r>
              <a:endParaRPr b="1" sz="4800">
                <a:solidFill>
                  <a:schemeClr val="dk1"/>
                </a:solidFill>
                <a:latin typeface="Garamond"/>
                <a:ea typeface="Garamond"/>
                <a:cs typeface="Garamond"/>
                <a:sym typeface="Garamond"/>
              </a:endParaRPr>
            </a:p>
            <a:p>
              <a:pPr indent="0" lvl="0" marL="0" rtl="0" algn="l">
                <a:spcBef>
                  <a:spcPts val="0"/>
                </a:spcBef>
                <a:spcAft>
                  <a:spcPts val="0"/>
                </a:spcAft>
                <a:buNone/>
              </a:pPr>
              <a:r>
                <a:t/>
              </a:r>
              <a:endParaRPr sz="3600">
                <a:solidFill>
                  <a:schemeClr val="dk1"/>
                </a:solidFill>
              </a:endParaRPr>
            </a:p>
          </p:txBody>
        </p:sp>
        <p:pic>
          <p:nvPicPr>
            <p:cNvPr id="86" name="Google Shape;86;p13"/>
            <p:cNvPicPr preferRelativeResize="0"/>
            <p:nvPr/>
          </p:nvPicPr>
          <p:blipFill rotWithShape="1">
            <a:blip r:embed="rId14">
              <a:alphaModFix/>
            </a:blip>
            <a:srcRect b="11924" l="0" r="0" t="17890"/>
            <a:stretch/>
          </p:blipFill>
          <p:spPr>
            <a:xfrm>
              <a:off x="14783888" y="19535175"/>
              <a:ext cx="8227227" cy="2777925"/>
            </a:xfrm>
            <a:prstGeom prst="rect">
              <a:avLst/>
            </a:prstGeom>
            <a:noFill/>
            <a:ln cap="flat" cmpd="sng" w="9525">
              <a:solidFill>
                <a:schemeClr val="dk1"/>
              </a:solidFill>
              <a:prstDash val="solid"/>
              <a:round/>
              <a:headEnd len="sm" w="sm" type="none"/>
              <a:tailEnd len="sm" w="sm" type="none"/>
            </a:ln>
          </p:spPr>
        </p:pic>
        <p:sp>
          <p:nvSpPr>
            <p:cNvPr id="87" name="Google Shape;87;p13"/>
            <p:cNvSpPr txBox="1"/>
            <p:nvPr/>
          </p:nvSpPr>
          <p:spPr>
            <a:xfrm>
              <a:off x="14470000" y="22466825"/>
              <a:ext cx="88548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Figure 1. The area of the location for our research.</a:t>
              </a:r>
              <a:endParaRPr sz="3000"/>
            </a:p>
          </p:txBody>
        </p:sp>
      </p:grpSp>
      <p:grpSp>
        <p:nvGrpSpPr>
          <p:cNvPr id="88" name="Google Shape;88;p13"/>
          <p:cNvGrpSpPr/>
          <p:nvPr/>
        </p:nvGrpSpPr>
        <p:grpSpPr>
          <a:xfrm>
            <a:off x="25735950" y="28161500"/>
            <a:ext cx="10991100" cy="6997580"/>
            <a:chOff x="24654655" y="26524027"/>
            <a:chExt cx="13704613" cy="8490148"/>
          </a:xfrm>
        </p:grpSpPr>
        <p:pic>
          <p:nvPicPr>
            <p:cNvPr id="89" name="Google Shape;89;p13"/>
            <p:cNvPicPr preferRelativeResize="0"/>
            <p:nvPr/>
          </p:nvPicPr>
          <p:blipFill rotWithShape="1">
            <a:blip r:embed="rId15">
              <a:alphaModFix/>
            </a:blip>
            <a:srcRect b="7408" l="1438" r="21638" t="5125"/>
            <a:stretch/>
          </p:blipFill>
          <p:spPr>
            <a:xfrm>
              <a:off x="24654655" y="26524027"/>
              <a:ext cx="13704613" cy="7824077"/>
            </a:xfrm>
            <a:prstGeom prst="rect">
              <a:avLst/>
            </a:prstGeom>
            <a:noFill/>
            <a:ln>
              <a:noFill/>
            </a:ln>
          </p:spPr>
        </p:pic>
        <p:sp>
          <p:nvSpPr>
            <p:cNvPr id="90" name="Google Shape;90;p13"/>
            <p:cNvSpPr txBox="1"/>
            <p:nvPr/>
          </p:nvSpPr>
          <p:spPr>
            <a:xfrm>
              <a:off x="25819350" y="34028375"/>
              <a:ext cx="10800900" cy="9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Figure 4. Monthly Total Cloud Coverage </a:t>
              </a:r>
              <a:br>
                <a:rPr lang="en-US" sz="3000"/>
              </a:br>
              <a:r>
                <a:rPr lang="en-US" sz="3000"/>
                <a:t>(percent coverage)</a:t>
              </a:r>
              <a:endParaRPr sz="3000"/>
            </a:p>
          </p:txBody>
        </p:sp>
      </p:grpSp>
      <p:sp>
        <p:nvSpPr>
          <p:cNvPr id="91" name="Google Shape;91;p13"/>
          <p:cNvSpPr txBox="1"/>
          <p:nvPr/>
        </p:nvSpPr>
        <p:spPr>
          <a:xfrm>
            <a:off x="13128650" y="23629775"/>
            <a:ext cx="11288700" cy="11640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Clr>
                <a:schemeClr val="dk1"/>
              </a:buClr>
              <a:buSzPts val="1100"/>
              <a:buFont typeface="Arial"/>
              <a:buNone/>
            </a:pPr>
            <a:r>
              <a:rPr b="1" lang="en-US" sz="4800">
                <a:solidFill>
                  <a:schemeClr val="dk1"/>
                </a:solidFill>
              </a:rPr>
              <a:t>Carrying Out Investigations</a:t>
            </a:r>
            <a:endParaRPr sz="4800">
              <a:solidFill>
                <a:schemeClr val="dk1"/>
              </a:solidFill>
            </a:endParaRPr>
          </a:p>
          <a:p>
            <a:pPr indent="-450850" lvl="1" marL="914400" rtl="0" algn="l">
              <a:spcBef>
                <a:spcPts val="0"/>
              </a:spcBef>
              <a:spcAft>
                <a:spcPts val="0"/>
              </a:spcAft>
              <a:buClr>
                <a:schemeClr val="dk1"/>
              </a:buClr>
              <a:buSzPts val="3500"/>
              <a:buChar char="•"/>
            </a:pPr>
            <a:r>
              <a:rPr lang="en-US" sz="3500">
                <a:solidFill>
                  <a:schemeClr val="dk1"/>
                </a:solidFill>
              </a:rPr>
              <a:t>We used the GLOBE protocol used and the main NASA asset used, as well as My NASA Data’s Earth System Data Explorer.</a:t>
            </a:r>
            <a:endParaRPr sz="3500">
              <a:solidFill>
                <a:schemeClr val="dk1"/>
              </a:solidFill>
            </a:endParaRPr>
          </a:p>
          <a:p>
            <a:pPr indent="-450850" lvl="1" marL="914400" rtl="0" algn="l">
              <a:spcBef>
                <a:spcPts val="0"/>
              </a:spcBef>
              <a:spcAft>
                <a:spcPts val="0"/>
              </a:spcAft>
              <a:buClr>
                <a:schemeClr val="dk1"/>
              </a:buClr>
              <a:buSzPts val="3500"/>
              <a:buChar char="•"/>
            </a:pPr>
            <a:r>
              <a:rPr lang="en-US" sz="3500">
                <a:solidFill>
                  <a:schemeClr val="dk1"/>
                </a:solidFill>
              </a:rPr>
              <a:t>We collected three kinds of cloud data:  1.) We collected cloud data from Northern Shores;  2.) We analyzed cloud data from other GLOBE schools collected between the present and 01/2017 at the 0, 15, 30, 45, and 66 degrees north and 15, 30, 45, and 66 degrees south latitudes; and 3.) analyzed line graphs of global cloud cover data from My NASA Data at the same latitudes. </a:t>
            </a:r>
            <a:endParaRPr sz="3500">
              <a:solidFill>
                <a:schemeClr val="dk1"/>
              </a:solidFill>
            </a:endParaRPr>
          </a:p>
          <a:p>
            <a:pPr indent="-450850" lvl="1" marL="914400" rtl="0" algn="l">
              <a:spcBef>
                <a:spcPts val="0"/>
              </a:spcBef>
              <a:spcAft>
                <a:spcPts val="0"/>
              </a:spcAft>
              <a:buClr>
                <a:schemeClr val="dk1"/>
              </a:buClr>
              <a:buSzPts val="3500"/>
              <a:buChar char="•"/>
            </a:pPr>
            <a:r>
              <a:rPr lang="en-US" sz="3500">
                <a:solidFill>
                  <a:schemeClr val="dk1"/>
                </a:solidFill>
              </a:rPr>
              <a:t>We divided our team into four roles:  Will Hampton helped with the GLOBE Data Analyst; Addison Fleming was the Science Investigator and helped pull the background information together; Ava Joyner was the Technical Communicator and the NASA Data Scientist and worked with My NASA Data Earth System Data Explorer, and finally, Alyssa Pack was the Media Specialist and designed the presentation.</a:t>
            </a:r>
            <a:endParaRPr sz="3500"/>
          </a:p>
        </p:txBody>
      </p:sp>
      <p:grpSp>
        <p:nvGrpSpPr>
          <p:cNvPr id="92" name="Google Shape;92;p13"/>
          <p:cNvGrpSpPr/>
          <p:nvPr/>
        </p:nvGrpSpPr>
        <p:grpSpPr>
          <a:xfrm>
            <a:off x="25691654" y="15974899"/>
            <a:ext cx="11455255" cy="5491114"/>
            <a:chOff x="26150454" y="24990088"/>
            <a:chExt cx="6801600" cy="4278901"/>
          </a:xfrm>
        </p:grpSpPr>
        <p:pic>
          <p:nvPicPr>
            <p:cNvPr id="93" name="Google Shape;93;p13" title="Chart"/>
            <p:cNvPicPr preferRelativeResize="0"/>
            <p:nvPr/>
          </p:nvPicPr>
          <p:blipFill>
            <a:blip r:embed="rId16">
              <a:alphaModFix/>
            </a:blip>
            <a:stretch>
              <a:fillRect/>
            </a:stretch>
          </p:blipFill>
          <p:spPr>
            <a:xfrm>
              <a:off x="26293161" y="24990088"/>
              <a:ext cx="6396357" cy="3701000"/>
            </a:xfrm>
            <a:prstGeom prst="rect">
              <a:avLst/>
            </a:prstGeom>
            <a:noFill/>
            <a:ln>
              <a:noFill/>
            </a:ln>
          </p:spPr>
        </p:pic>
        <p:sp>
          <p:nvSpPr>
            <p:cNvPr id="94" name="Google Shape;94;p13"/>
            <p:cNvSpPr txBox="1"/>
            <p:nvPr/>
          </p:nvSpPr>
          <p:spPr>
            <a:xfrm>
              <a:off x="26150454" y="28848089"/>
              <a:ext cx="6801600" cy="4209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t> Figure 3. GLOBE School’s Total Cloud Cover, 2017 to present</a:t>
              </a:r>
              <a:endParaRPr sz="3000"/>
            </a:p>
          </p:txBody>
        </p:sp>
      </p:grpSp>
      <p:pic>
        <p:nvPicPr>
          <p:cNvPr id="95" name="Google Shape;95;p13"/>
          <p:cNvPicPr preferRelativeResize="0"/>
          <p:nvPr/>
        </p:nvPicPr>
        <p:blipFill>
          <a:blip r:embed="rId17">
            <a:alphaModFix/>
          </a:blip>
          <a:stretch>
            <a:fillRect/>
          </a:stretch>
        </p:blipFill>
        <p:spPr>
          <a:xfrm>
            <a:off x="40633223" y="1562385"/>
            <a:ext cx="5699951" cy="4377325"/>
          </a:xfrm>
          <a:prstGeom prst="rect">
            <a:avLst/>
          </a:prstGeom>
          <a:noFill/>
          <a:ln>
            <a:noFill/>
          </a:ln>
        </p:spPr>
      </p:pic>
      <p:pic>
        <p:nvPicPr>
          <p:cNvPr id="96" name="Google Shape;96;p13"/>
          <p:cNvPicPr preferRelativeResize="0"/>
          <p:nvPr/>
        </p:nvPicPr>
        <p:blipFill>
          <a:blip r:embed="rId18">
            <a:alphaModFix/>
          </a:blip>
          <a:stretch>
            <a:fillRect/>
          </a:stretch>
        </p:blipFill>
        <p:spPr>
          <a:xfrm flipH="1">
            <a:off x="7766300" y="32022050"/>
            <a:ext cx="3374650" cy="3404175"/>
          </a:xfrm>
          <a:prstGeom prst="rect">
            <a:avLst/>
          </a:prstGeom>
          <a:noFill/>
          <a:ln>
            <a:noFill/>
          </a:ln>
        </p:spPr>
      </p:pic>
      <p:pic>
        <p:nvPicPr>
          <p:cNvPr id="97" name="Google Shape;97;p13"/>
          <p:cNvPicPr preferRelativeResize="0"/>
          <p:nvPr/>
        </p:nvPicPr>
        <p:blipFill>
          <a:blip r:embed="rId19">
            <a:alphaModFix/>
          </a:blip>
          <a:stretch>
            <a:fillRect/>
          </a:stretch>
        </p:blipFill>
        <p:spPr>
          <a:xfrm>
            <a:off x="1959850" y="32407425"/>
            <a:ext cx="4087050" cy="256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