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50401538" cy="35999738"/>
  <p:notesSz cx="6715125" cy="9239250"/>
  <p:defaultTextStyle>
    <a:defPPr>
      <a:defRPr lang="en-US"/>
    </a:defPPr>
    <a:lvl1pPr algn="ctr" rtl="0" fontAlgn="base">
      <a:spcBef>
        <a:spcPct val="0"/>
      </a:spcBef>
      <a:spcAft>
        <a:spcPct val="0"/>
      </a:spcAft>
      <a:defRPr sz="9600" kern="1200">
        <a:solidFill>
          <a:schemeClr val="tx1"/>
        </a:solidFill>
        <a:latin typeface="Arial" charset="0"/>
        <a:ea typeface="+mn-ea"/>
        <a:cs typeface="+mn-cs"/>
      </a:defRPr>
    </a:lvl1pPr>
    <a:lvl2pPr marL="457200" algn="ctr" rtl="0" fontAlgn="base">
      <a:spcBef>
        <a:spcPct val="0"/>
      </a:spcBef>
      <a:spcAft>
        <a:spcPct val="0"/>
      </a:spcAft>
      <a:defRPr sz="9600" kern="1200">
        <a:solidFill>
          <a:schemeClr val="tx1"/>
        </a:solidFill>
        <a:latin typeface="Arial" charset="0"/>
        <a:ea typeface="+mn-ea"/>
        <a:cs typeface="+mn-cs"/>
      </a:defRPr>
    </a:lvl2pPr>
    <a:lvl3pPr marL="914400" algn="ctr" rtl="0" fontAlgn="base">
      <a:spcBef>
        <a:spcPct val="0"/>
      </a:spcBef>
      <a:spcAft>
        <a:spcPct val="0"/>
      </a:spcAft>
      <a:defRPr sz="9600" kern="1200">
        <a:solidFill>
          <a:schemeClr val="tx1"/>
        </a:solidFill>
        <a:latin typeface="Arial" charset="0"/>
        <a:ea typeface="+mn-ea"/>
        <a:cs typeface="+mn-cs"/>
      </a:defRPr>
    </a:lvl3pPr>
    <a:lvl4pPr marL="1371600" algn="ctr" rtl="0" fontAlgn="base">
      <a:spcBef>
        <a:spcPct val="0"/>
      </a:spcBef>
      <a:spcAft>
        <a:spcPct val="0"/>
      </a:spcAft>
      <a:defRPr sz="9600" kern="1200">
        <a:solidFill>
          <a:schemeClr val="tx1"/>
        </a:solidFill>
        <a:latin typeface="Arial" charset="0"/>
        <a:ea typeface="+mn-ea"/>
        <a:cs typeface="+mn-cs"/>
      </a:defRPr>
    </a:lvl4pPr>
    <a:lvl5pPr marL="1828800" algn="ctr" rtl="0" fontAlgn="base">
      <a:spcBef>
        <a:spcPct val="0"/>
      </a:spcBef>
      <a:spcAft>
        <a:spcPct val="0"/>
      </a:spcAft>
      <a:defRPr sz="9600" kern="1200">
        <a:solidFill>
          <a:schemeClr val="tx1"/>
        </a:solidFill>
        <a:latin typeface="Arial" charset="0"/>
        <a:ea typeface="+mn-ea"/>
        <a:cs typeface="+mn-cs"/>
      </a:defRPr>
    </a:lvl5pPr>
    <a:lvl6pPr marL="2286000" algn="l" defTabSz="914400" rtl="0" eaLnBrk="1" latinLnBrk="0" hangingPunct="1">
      <a:defRPr sz="9600" kern="1200">
        <a:solidFill>
          <a:schemeClr val="tx1"/>
        </a:solidFill>
        <a:latin typeface="Arial" charset="0"/>
        <a:ea typeface="+mn-ea"/>
        <a:cs typeface="+mn-cs"/>
      </a:defRPr>
    </a:lvl6pPr>
    <a:lvl7pPr marL="2743200" algn="l" defTabSz="914400" rtl="0" eaLnBrk="1" latinLnBrk="0" hangingPunct="1">
      <a:defRPr sz="9600" kern="1200">
        <a:solidFill>
          <a:schemeClr val="tx1"/>
        </a:solidFill>
        <a:latin typeface="Arial" charset="0"/>
        <a:ea typeface="+mn-ea"/>
        <a:cs typeface="+mn-cs"/>
      </a:defRPr>
    </a:lvl7pPr>
    <a:lvl8pPr marL="3200400" algn="l" defTabSz="914400" rtl="0" eaLnBrk="1" latinLnBrk="0" hangingPunct="1">
      <a:defRPr sz="9600" kern="1200">
        <a:solidFill>
          <a:schemeClr val="tx1"/>
        </a:solidFill>
        <a:latin typeface="Arial" charset="0"/>
        <a:ea typeface="+mn-ea"/>
        <a:cs typeface="+mn-cs"/>
      </a:defRPr>
    </a:lvl8pPr>
    <a:lvl9pPr marL="3657600" algn="l" defTabSz="914400" rtl="0" eaLnBrk="1" latinLnBrk="0" hangingPunct="1">
      <a:defRPr sz="9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0C0C0"/>
    <a:srgbClr val="0046D2"/>
    <a:srgbClr val="FF0000"/>
    <a:srgbClr val="698ED9"/>
    <a:srgbClr val="A7C4FF"/>
    <a:srgbClr val="003064"/>
    <a:srgbClr val="003399"/>
    <a:srgbClr val="00216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autoAdjust="0"/>
    <p:restoredTop sz="94776" autoAdjust="0"/>
  </p:normalViewPr>
  <p:slideViewPr>
    <p:cSldViewPr snapToGrid="0" showGuides="1">
      <p:cViewPr>
        <p:scale>
          <a:sx n="20" d="100"/>
          <a:sy n="20" d="100"/>
        </p:scale>
        <p:origin x="-252" y="1392"/>
      </p:cViewPr>
      <p:guideLst>
        <p:guide orient="horz" pos="5289"/>
        <p:guide orient="horz" pos="22425"/>
        <p:guide orient="horz" pos="2349"/>
        <p:guide pos="1587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96"/>
    </p:cViewPr>
  </p:sorter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ltLang="en-US" dirty="0"/>
          </a:p>
        </p:txBody>
      </p:sp>
      <p:sp>
        <p:nvSpPr>
          <p:cNvPr id="3075" name="Rectangle 3"/>
          <p:cNvSpPr>
            <a:spLocks noGrp="1" noChangeArrowheads="1"/>
          </p:cNvSpPr>
          <p:nvPr>
            <p:ph type="dt" idx="1"/>
          </p:nvPr>
        </p:nvSpPr>
        <p:spPr bwMode="auto">
          <a:xfrm>
            <a:off x="3803650" y="0"/>
            <a:ext cx="290988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dirty="0"/>
          </a:p>
        </p:txBody>
      </p:sp>
      <p:sp>
        <p:nvSpPr>
          <p:cNvPr id="3076" name="Rectangle 4"/>
          <p:cNvSpPr>
            <a:spLocks noGrp="1" noRot="1" noChangeAspect="1" noChangeArrowheads="1" noTextEdit="1"/>
          </p:cNvSpPr>
          <p:nvPr>
            <p:ph type="sldImg" idx="2"/>
          </p:nvPr>
        </p:nvSpPr>
        <p:spPr bwMode="auto">
          <a:xfrm>
            <a:off x="931863" y="692150"/>
            <a:ext cx="4852987" cy="3465513"/>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ltLang="en-US" dirty="0"/>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8F64AA5-5A0D-456F-8AB4-ECE9208990E0}" type="slidenum">
              <a:rPr lang="en-US" altLang="en-US"/>
              <a:pPr>
                <a:defRPr/>
              </a:pPr>
              <a:t>‹#›</a:t>
            </a:fld>
            <a:endParaRPr lang="en-US" altLang="en-US" dirty="0"/>
          </a:p>
        </p:txBody>
      </p:sp>
    </p:spTree>
    <p:extLst>
      <p:ext uri="{BB962C8B-B14F-4D97-AF65-F5344CB8AC3E}">
        <p14:creationId xmlns="" xmlns:p14="http://schemas.microsoft.com/office/powerpoint/2010/main" val="29880766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fld id="{2D2DCC4E-AF26-4184-ACB8-3F61D0E86D2A}" type="slidenum">
              <a:rPr lang="en-US" altLang="en-US" sz="1200"/>
              <a:pPr eaLnBrk="1" hangingPunct="1"/>
              <a:t>1</a:t>
            </a:fld>
            <a:endParaRPr lang="en-US" alt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9838" y="11183938"/>
            <a:ext cx="42841862" cy="7715250"/>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7559675" y="20399375"/>
            <a:ext cx="35282188" cy="92011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 xmlns:p14="http://schemas.microsoft.com/office/powerpoint/2010/main" val="1397862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519363" y="8399463"/>
            <a:ext cx="45362812" cy="23758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170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542663" y="1441450"/>
            <a:ext cx="11339512" cy="307165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19363" y="1441450"/>
            <a:ext cx="33870900" cy="307165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54497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2519363" y="8399463"/>
            <a:ext cx="45362812" cy="23758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387246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81450" y="23133050"/>
            <a:ext cx="42841863" cy="715010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981450" y="15257463"/>
            <a:ext cx="42841863" cy="78755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2455995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519363" y="8399463"/>
            <a:ext cx="22604412" cy="237585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276175" y="8399463"/>
            <a:ext cx="22606000" cy="237585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478666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19363" y="8058150"/>
            <a:ext cx="22269450" cy="33591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19363" y="11417300"/>
            <a:ext cx="22269450" cy="20740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5603200" y="8058150"/>
            <a:ext cx="22278975" cy="33591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5603200" y="11417300"/>
            <a:ext cx="22278975" cy="20740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288378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smtClean="0"/>
              <a:t>Click to edit Master title style</a:t>
            </a:r>
            <a:endParaRPr lang="en-US"/>
          </a:p>
        </p:txBody>
      </p:sp>
    </p:spTree>
    <p:extLst>
      <p:ext uri="{BB962C8B-B14F-4D97-AF65-F5344CB8AC3E}">
        <p14:creationId xmlns="" xmlns:p14="http://schemas.microsoft.com/office/powerpoint/2010/main" val="422684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262782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3" y="1433513"/>
            <a:ext cx="16583025" cy="6099175"/>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9705638" y="1433513"/>
            <a:ext cx="28176537" cy="307244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19363" y="7532688"/>
            <a:ext cx="16583025" cy="246253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3094088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79013" y="25199975"/>
            <a:ext cx="30240287" cy="2974975"/>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9879013" y="3216275"/>
            <a:ext cx="30240287" cy="21599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9879013" y="28174950"/>
            <a:ext cx="30240287" cy="422433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38693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megaprint.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1026" name="Object 15">
            <a:hlinkClick r:id="rId14"/>
          </p:cNvPr>
          <p:cNvGraphicFramePr>
            <a:graphicFrameLocks noChangeAspect="1"/>
          </p:cNvGraphicFramePr>
          <p:nvPr userDrawn="1"/>
        </p:nvGraphicFramePr>
        <p:xfrm>
          <a:off x="40236775" y="35375850"/>
          <a:ext cx="5591175" cy="285750"/>
        </p:xfrm>
        <a:graphic>
          <a:graphicData uri="http://schemas.openxmlformats.org/presentationml/2006/ole">
            <p:oleObj spid="_x0000_s1048" name="CorelDRAW" r:id="rId15" imgW="8833104" imgH="310896" progId="">
              <p:embed/>
            </p:oleObj>
          </a:graphicData>
        </a:graphic>
      </p:graphicFrame>
      <p:sp>
        <p:nvSpPr>
          <p:cNvPr id="1040" name="Text Box 16"/>
          <p:cNvSpPr txBox="1">
            <a:spLocks noChangeArrowheads="1"/>
          </p:cNvSpPr>
          <p:nvPr userDrawn="1"/>
        </p:nvSpPr>
        <p:spPr bwMode="auto">
          <a:xfrm>
            <a:off x="45912088" y="35352038"/>
            <a:ext cx="2373312" cy="3365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lgn="l" defTabSz="4938713">
              <a:defRPr>
                <a:solidFill>
                  <a:schemeClr val="tx1"/>
                </a:solidFill>
                <a:latin typeface="Arial" charset="0"/>
              </a:defRPr>
            </a:lvl1pPr>
            <a:lvl2pPr algn="l" defTabSz="4938713">
              <a:defRPr>
                <a:solidFill>
                  <a:schemeClr val="tx1"/>
                </a:solidFill>
                <a:latin typeface="Arial" charset="0"/>
              </a:defRPr>
            </a:lvl2pPr>
            <a:lvl3pPr algn="l" defTabSz="4938713">
              <a:defRPr>
                <a:solidFill>
                  <a:schemeClr val="tx1"/>
                </a:solidFill>
                <a:latin typeface="Arial" charset="0"/>
              </a:defRPr>
            </a:lvl3pPr>
            <a:lvl4pPr algn="l" defTabSz="4938713">
              <a:defRPr>
                <a:solidFill>
                  <a:schemeClr val="tx1"/>
                </a:solidFill>
                <a:latin typeface="Arial" charset="0"/>
              </a:defRPr>
            </a:lvl4pPr>
            <a:lvl5pPr algn="l" defTabSz="4938713">
              <a:defRPr>
                <a:solidFill>
                  <a:schemeClr val="tx1"/>
                </a:solidFill>
                <a:latin typeface="Arial" charset="0"/>
              </a:defRPr>
            </a:lvl5pPr>
            <a:lvl6pPr defTabSz="4938713" fontAlgn="base">
              <a:spcBef>
                <a:spcPct val="0"/>
              </a:spcBef>
              <a:spcAft>
                <a:spcPct val="0"/>
              </a:spcAft>
              <a:defRPr>
                <a:solidFill>
                  <a:schemeClr val="tx1"/>
                </a:solidFill>
                <a:latin typeface="Arial" charset="0"/>
              </a:defRPr>
            </a:lvl6pPr>
            <a:lvl7pPr defTabSz="4938713" fontAlgn="base">
              <a:spcBef>
                <a:spcPct val="0"/>
              </a:spcBef>
              <a:spcAft>
                <a:spcPct val="0"/>
              </a:spcAft>
              <a:defRPr>
                <a:solidFill>
                  <a:schemeClr val="tx1"/>
                </a:solidFill>
                <a:latin typeface="Arial" charset="0"/>
              </a:defRPr>
            </a:lvl7pPr>
            <a:lvl8pPr defTabSz="4938713" fontAlgn="base">
              <a:spcBef>
                <a:spcPct val="0"/>
              </a:spcBef>
              <a:spcAft>
                <a:spcPct val="0"/>
              </a:spcAft>
              <a:defRPr>
                <a:solidFill>
                  <a:schemeClr val="tx1"/>
                </a:solidFill>
                <a:latin typeface="Arial" charset="0"/>
              </a:defRPr>
            </a:lvl8pPr>
            <a:lvl9pPr defTabSz="4938713" fontAlgn="base">
              <a:spcBef>
                <a:spcPct val="0"/>
              </a:spcBef>
              <a:spcAft>
                <a:spcPct val="0"/>
              </a:spcAft>
              <a:defRPr>
                <a:solidFill>
                  <a:schemeClr val="tx1"/>
                </a:solidFill>
                <a:latin typeface="Arial" charset="0"/>
              </a:defRPr>
            </a:lvl9pPr>
          </a:lstStyle>
          <a:p>
            <a:pPr algn="ctr">
              <a:defRPr/>
            </a:pPr>
            <a:r>
              <a:rPr lang="en-US" altLang="en-US" sz="1600" dirty="0" smtClean="0">
                <a:solidFill>
                  <a:schemeClr val="bg1"/>
                </a:solidFill>
              </a:rPr>
              <a:t>www.postersession.com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38713" rtl="0" eaLnBrk="0" fontAlgn="base" hangingPunct="0">
        <a:spcBef>
          <a:spcPct val="0"/>
        </a:spcBef>
        <a:spcAft>
          <a:spcPct val="0"/>
        </a:spcAft>
        <a:defRPr sz="23700">
          <a:solidFill>
            <a:schemeClr val="tx2"/>
          </a:solidFill>
          <a:latin typeface="+mj-lt"/>
          <a:ea typeface="+mj-ea"/>
          <a:cs typeface="+mj-cs"/>
        </a:defRPr>
      </a:lvl1pPr>
      <a:lvl2pPr algn="ctr" defTabSz="4938713" rtl="0" eaLnBrk="0" fontAlgn="base" hangingPunct="0">
        <a:spcBef>
          <a:spcPct val="0"/>
        </a:spcBef>
        <a:spcAft>
          <a:spcPct val="0"/>
        </a:spcAft>
        <a:defRPr sz="23700">
          <a:solidFill>
            <a:schemeClr val="tx2"/>
          </a:solidFill>
          <a:latin typeface="Arial" charset="0"/>
        </a:defRPr>
      </a:lvl2pPr>
      <a:lvl3pPr algn="ctr" defTabSz="4938713" rtl="0" eaLnBrk="0" fontAlgn="base" hangingPunct="0">
        <a:spcBef>
          <a:spcPct val="0"/>
        </a:spcBef>
        <a:spcAft>
          <a:spcPct val="0"/>
        </a:spcAft>
        <a:defRPr sz="23700">
          <a:solidFill>
            <a:schemeClr val="tx2"/>
          </a:solidFill>
          <a:latin typeface="Arial" charset="0"/>
        </a:defRPr>
      </a:lvl3pPr>
      <a:lvl4pPr algn="ctr" defTabSz="4938713" rtl="0" eaLnBrk="0" fontAlgn="base" hangingPunct="0">
        <a:spcBef>
          <a:spcPct val="0"/>
        </a:spcBef>
        <a:spcAft>
          <a:spcPct val="0"/>
        </a:spcAft>
        <a:defRPr sz="23700">
          <a:solidFill>
            <a:schemeClr val="tx2"/>
          </a:solidFill>
          <a:latin typeface="Arial" charset="0"/>
        </a:defRPr>
      </a:lvl4pPr>
      <a:lvl5pPr algn="ctr" defTabSz="4938713" rtl="0" eaLnBrk="0" fontAlgn="base" hangingPunct="0">
        <a:spcBef>
          <a:spcPct val="0"/>
        </a:spcBef>
        <a:spcAft>
          <a:spcPct val="0"/>
        </a:spcAft>
        <a:defRPr sz="23700">
          <a:solidFill>
            <a:schemeClr val="tx2"/>
          </a:solidFill>
          <a:latin typeface="Arial" charset="0"/>
        </a:defRPr>
      </a:lvl5pPr>
      <a:lvl6pPr marL="457200" algn="ctr" defTabSz="4938713" rtl="0" fontAlgn="base">
        <a:spcBef>
          <a:spcPct val="0"/>
        </a:spcBef>
        <a:spcAft>
          <a:spcPct val="0"/>
        </a:spcAft>
        <a:defRPr sz="23700">
          <a:solidFill>
            <a:schemeClr val="tx2"/>
          </a:solidFill>
          <a:latin typeface="Arial" charset="0"/>
        </a:defRPr>
      </a:lvl6pPr>
      <a:lvl7pPr marL="914400" algn="ctr" defTabSz="4938713" rtl="0" fontAlgn="base">
        <a:spcBef>
          <a:spcPct val="0"/>
        </a:spcBef>
        <a:spcAft>
          <a:spcPct val="0"/>
        </a:spcAft>
        <a:defRPr sz="23700">
          <a:solidFill>
            <a:schemeClr val="tx2"/>
          </a:solidFill>
          <a:latin typeface="Arial" charset="0"/>
        </a:defRPr>
      </a:lvl7pPr>
      <a:lvl8pPr marL="1371600" algn="ctr" defTabSz="4938713" rtl="0" fontAlgn="base">
        <a:spcBef>
          <a:spcPct val="0"/>
        </a:spcBef>
        <a:spcAft>
          <a:spcPct val="0"/>
        </a:spcAft>
        <a:defRPr sz="23700">
          <a:solidFill>
            <a:schemeClr val="tx2"/>
          </a:solidFill>
          <a:latin typeface="Arial" charset="0"/>
        </a:defRPr>
      </a:lvl8pPr>
      <a:lvl9pPr marL="1828800" algn="ctr" defTabSz="4938713" rtl="0" fontAlgn="base">
        <a:spcBef>
          <a:spcPct val="0"/>
        </a:spcBef>
        <a:spcAft>
          <a:spcPct val="0"/>
        </a:spcAft>
        <a:defRPr sz="23700">
          <a:solidFill>
            <a:schemeClr val="tx2"/>
          </a:solidFill>
          <a:latin typeface="Arial" charset="0"/>
        </a:defRPr>
      </a:lvl9pPr>
    </p:titleStyle>
    <p:bodyStyle>
      <a:lvl1pPr marL="1852613" indent="-1852613" algn="l" defTabSz="4938713" rtl="0" eaLnBrk="0" fontAlgn="base" hangingPunct="0">
        <a:spcBef>
          <a:spcPct val="20000"/>
        </a:spcBef>
        <a:spcAft>
          <a:spcPct val="0"/>
        </a:spcAft>
        <a:buChar char="•"/>
        <a:defRPr sz="17200">
          <a:solidFill>
            <a:schemeClr val="tx1"/>
          </a:solidFill>
          <a:latin typeface="+mn-lt"/>
          <a:ea typeface="+mn-ea"/>
          <a:cs typeface="+mn-cs"/>
        </a:defRPr>
      </a:lvl1pPr>
      <a:lvl2pPr marL="4011613" indent="-1544638" algn="l" defTabSz="4938713" rtl="0" eaLnBrk="0" fontAlgn="base" hangingPunct="0">
        <a:spcBef>
          <a:spcPct val="20000"/>
        </a:spcBef>
        <a:spcAft>
          <a:spcPct val="0"/>
        </a:spcAft>
        <a:buChar char="–"/>
        <a:defRPr sz="15000">
          <a:solidFill>
            <a:schemeClr val="tx1"/>
          </a:solidFill>
          <a:latin typeface="+mn-lt"/>
        </a:defRPr>
      </a:lvl2pPr>
      <a:lvl3pPr marL="6170613" indent="-1231900" algn="l" defTabSz="4938713" rtl="0" eaLnBrk="0" fontAlgn="base" hangingPunct="0">
        <a:spcBef>
          <a:spcPct val="20000"/>
        </a:spcBef>
        <a:spcAft>
          <a:spcPct val="0"/>
        </a:spcAft>
        <a:buChar char="•"/>
        <a:defRPr sz="13000">
          <a:solidFill>
            <a:schemeClr val="tx1"/>
          </a:solidFill>
          <a:latin typeface="+mn-lt"/>
        </a:defRPr>
      </a:lvl3pPr>
      <a:lvl4pPr marL="8637588" indent="-1231900" algn="l" defTabSz="4938713" rtl="0" eaLnBrk="0" fontAlgn="base" hangingPunct="0">
        <a:spcBef>
          <a:spcPct val="20000"/>
        </a:spcBef>
        <a:spcAft>
          <a:spcPct val="0"/>
        </a:spcAft>
        <a:buChar char="–"/>
        <a:defRPr sz="10700">
          <a:solidFill>
            <a:schemeClr val="tx1"/>
          </a:solidFill>
          <a:latin typeface="+mn-lt"/>
        </a:defRPr>
      </a:lvl4pPr>
      <a:lvl5pPr marL="11109325" indent="-1235075" algn="l" defTabSz="4938713" rtl="0" eaLnBrk="0" fontAlgn="base" hangingPunct="0">
        <a:spcBef>
          <a:spcPct val="20000"/>
        </a:spcBef>
        <a:spcAft>
          <a:spcPct val="0"/>
        </a:spcAft>
        <a:buChar char="»"/>
        <a:defRPr sz="10700">
          <a:solidFill>
            <a:schemeClr val="tx1"/>
          </a:solidFill>
          <a:latin typeface="+mn-lt"/>
        </a:defRPr>
      </a:lvl5pPr>
      <a:lvl6pPr marL="11566525" indent="-1235075" algn="l" defTabSz="4938713" rtl="0" fontAlgn="base">
        <a:spcBef>
          <a:spcPct val="20000"/>
        </a:spcBef>
        <a:spcAft>
          <a:spcPct val="0"/>
        </a:spcAft>
        <a:buChar char="»"/>
        <a:defRPr sz="10700">
          <a:solidFill>
            <a:schemeClr val="tx1"/>
          </a:solidFill>
          <a:latin typeface="+mn-lt"/>
        </a:defRPr>
      </a:lvl6pPr>
      <a:lvl7pPr marL="12023725" indent="-1235075" algn="l" defTabSz="4938713" rtl="0" fontAlgn="base">
        <a:spcBef>
          <a:spcPct val="20000"/>
        </a:spcBef>
        <a:spcAft>
          <a:spcPct val="0"/>
        </a:spcAft>
        <a:buChar char="»"/>
        <a:defRPr sz="10700">
          <a:solidFill>
            <a:schemeClr val="tx1"/>
          </a:solidFill>
          <a:latin typeface="+mn-lt"/>
        </a:defRPr>
      </a:lvl7pPr>
      <a:lvl8pPr marL="12480925" indent="-1235075" algn="l" defTabSz="4938713" rtl="0" fontAlgn="base">
        <a:spcBef>
          <a:spcPct val="20000"/>
        </a:spcBef>
        <a:spcAft>
          <a:spcPct val="0"/>
        </a:spcAft>
        <a:buChar char="»"/>
        <a:defRPr sz="10700">
          <a:solidFill>
            <a:schemeClr val="tx1"/>
          </a:solidFill>
          <a:latin typeface="+mn-lt"/>
        </a:defRPr>
      </a:lvl8pPr>
      <a:lvl9pPr marL="12938125" indent="-1235075" algn="l" defTabSz="4938713" rtl="0" fontAlgn="base">
        <a:spcBef>
          <a:spcPct val="20000"/>
        </a:spcBef>
        <a:spcAft>
          <a:spcPct val="0"/>
        </a:spcAft>
        <a:buChar char="»"/>
        <a:defRPr sz="10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064"/>
            </a:gs>
            <a:gs pos="50000">
              <a:schemeClr val="bg1"/>
            </a:gs>
            <a:gs pos="100000">
              <a:srgbClr val="003064"/>
            </a:gs>
          </a:gsLst>
          <a:lin ang="5400000" scaled="1"/>
        </a:gradFill>
        <a:effectLst/>
      </p:bgPr>
    </p:bg>
    <p:spTree>
      <p:nvGrpSpPr>
        <p:cNvPr id="1" name=""/>
        <p:cNvGrpSpPr/>
        <p:nvPr/>
      </p:nvGrpSpPr>
      <p:grpSpPr>
        <a:xfrm>
          <a:off x="0" y="0"/>
          <a:ext cx="0" cy="0"/>
          <a:chOff x="0" y="0"/>
          <a:chExt cx="0" cy="0"/>
        </a:xfrm>
      </p:grpSpPr>
      <p:sp>
        <p:nvSpPr>
          <p:cNvPr id="2050" name="AutoShape 30"/>
          <p:cNvSpPr>
            <a:spLocks noChangeArrowheads="1"/>
          </p:cNvSpPr>
          <p:nvPr/>
        </p:nvSpPr>
        <p:spPr bwMode="auto">
          <a:xfrm>
            <a:off x="37679437" y="26229566"/>
            <a:ext cx="11934702" cy="8806058"/>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2051" name="AutoShape 29"/>
          <p:cNvSpPr>
            <a:spLocks noChangeArrowheads="1"/>
          </p:cNvSpPr>
          <p:nvPr/>
        </p:nvSpPr>
        <p:spPr bwMode="auto">
          <a:xfrm>
            <a:off x="13038138" y="6600033"/>
            <a:ext cx="11899900" cy="28417837"/>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2052" name="AutoShape 31"/>
          <p:cNvSpPr>
            <a:spLocks noChangeArrowheads="1"/>
          </p:cNvSpPr>
          <p:nvPr/>
        </p:nvSpPr>
        <p:spPr bwMode="auto">
          <a:xfrm>
            <a:off x="25369044" y="6988943"/>
            <a:ext cx="11899900" cy="28417837"/>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2053" name="AutoShape 4"/>
          <p:cNvSpPr>
            <a:spLocks noChangeArrowheads="1"/>
          </p:cNvSpPr>
          <p:nvPr/>
        </p:nvSpPr>
        <p:spPr bwMode="auto">
          <a:xfrm>
            <a:off x="615415" y="19978689"/>
            <a:ext cx="12085518" cy="4910017"/>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2055" name="Text Box 10"/>
          <p:cNvSpPr txBox="1">
            <a:spLocks noChangeArrowheads="1"/>
          </p:cNvSpPr>
          <p:nvPr/>
        </p:nvSpPr>
        <p:spPr bwMode="auto">
          <a:xfrm>
            <a:off x="13300074" y="7163438"/>
            <a:ext cx="11288713" cy="2812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8800" b="1" dirty="0">
                <a:latin typeface="Cambria"/>
                <a:cs typeface="Cambria"/>
              </a:rPr>
              <a:t>Materials and Method:</a:t>
            </a:r>
          </a:p>
        </p:txBody>
      </p:sp>
      <p:sp>
        <p:nvSpPr>
          <p:cNvPr id="2057" name="AutoShape 13"/>
          <p:cNvSpPr>
            <a:spLocks noChangeArrowheads="1"/>
          </p:cNvSpPr>
          <p:nvPr/>
        </p:nvSpPr>
        <p:spPr bwMode="auto">
          <a:xfrm>
            <a:off x="883653" y="0"/>
            <a:ext cx="48826738" cy="5749925"/>
          </a:xfrm>
          <a:prstGeom prst="roundRect">
            <a:avLst>
              <a:gd name="adj" fmla="val 10870"/>
            </a:avLst>
          </a:prstGeom>
          <a:gradFill rotWithShape="1">
            <a:gsLst>
              <a:gs pos="0">
                <a:srgbClr val="A7C4FF"/>
              </a:gs>
              <a:gs pos="100000">
                <a:schemeClr val="bg1"/>
              </a:gs>
            </a:gsLst>
            <a:lin ang="5400000" scaled="1"/>
          </a:gra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102849" tIns="51425" rIns="102849" bIns="51425" anchor="ct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rtl="1"/>
            <a:r>
              <a:rPr lang="en-US" sz="7200" b="1" dirty="0" smtClean="0">
                <a:solidFill>
                  <a:srgbClr val="FF0000"/>
                </a:solidFill>
                <a:latin typeface="Arial Black" pitchFamily="34" charset="0"/>
              </a:rPr>
              <a:t>Effect </a:t>
            </a:r>
            <a:r>
              <a:rPr lang="en-US" sz="7200" b="1" dirty="0" smtClean="0">
                <a:solidFill>
                  <a:srgbClr val="FF0000"/>
                </a:solidFill>
                <a:latin typeface="Arial Black" pitchFamily="34" charset="0"/>
              </a:rPr>
              <a:t>of moisture on </a:t>
            </a:r>
            <a:r>
              <a:rPr lang="en-US" sz="7200" b="1" dirty="0" err="1" smtClean="0">
                <a:solidFill>
                  <a:srgbClr val="FF0000"/>
                </a:solidFill>
                <a:latin typeface="Arial Black" pitchFamily="34" charset="0"/>
              </a:rPr>
              <a:t>soSubmitted</a:t>
            </a:r>
            <a:r>
              <a:rPr lang="en-US" sz="7200" b="1" dirty="0" smtClean="0">
                <a:solidFill>
                  <a:srgbClr val="FF0000"/>
                </a:solidFill>
                <a:latin typeface="Arial Black" pitchFamily="34" charset="0"/>
              </a:rPr>
              <a:t> </a:t>
            </a:r>
            <a:endParaRPr lang="en-US" sz="7200" b="1" dirty="0" smtClean="0">
              <a:solidFill>
                <a:srgbClr val="FF0000"/>
              </a:solidFill>
              <a:latin typeface="Arial Black" pitchFamily="34" charset="0"/>
            </a:endParaRPr>
          </a:p>
          <a:p>
            <a:pPr rtl="1"/>
            <a:r>
              <a:rPr lang="en-US" sz="7200" b="1" dirty="0" smtClean="0">
                <a:solidFill>
                  <a:srgbClr val="FF0000"/>
                </a:solidFill>
                <a:latin typeface="Arial Black" pitchFamily="34" charset="0"/>
              </a:rPr>
              <a:t>by Secondary School 19</a:t>
            </a:r>
          </a:p>
          <a:p>
            <a:pPr rtl="1"/>
            <a:endParaRPr lang="en-US" sz="7200" b="1" dirty="0" smtClean="0">
              <a:solidFill>
                <a:srgbClr val="FF0000"/>
              </a:solidFill>
              <a:latin typeface="Arial Black" pitchFamily="34" charset="0"/>
            </a:endParaRPr>
          </a:p>
          <a:p>
            <a:pPr rtl="1"/>
            <a:r>
              <a:rPr lang="en-US" sz="7200" b="1" dirty="0" smtClean="0">
                <a:solidFill>
                  <a:srgbClr val="FF0000"/>
                </a:solidFill>
                <a:latin typeface="Arial Black" pitchFamily="34" charset="0"/>
              </a:rPr>
              <a:t> </a:t>
            </a:r>
            <a:endParaRPr lang="en-US" sz="7200" b="1" dirty="0">
              <a:solidFill>
                <a:srgbClr val="FF0000"/>
              </a:solidFill>
              <a:latin typeface="Arial Black" pitchFamily="34" charset="0"/>
            </a:endParaRPr>
          </a:p>
        </p:txBody>
      </p:sp>
      <p:sp>
        <p:nvSpPr>
          <p:cNvPr id="2059" name="Text Box 16"/>
          <p:cNvSpPr txBox="1">
            <a:spLocks noChangeArrowheads="1"/>
          </p:cNvSpPr>
          <p:nvPr/>
        </p:nvSpPr>
        <p:spPr bwMode="auto">
          <a:xfrm>
            <a:off x="6946944" y="1478780"/>
            <a:ext cx="6140555" cy="3704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sz="3600" dirty="0" smtClean="0"/>
              <a:t>Eastern Medina (High School 19</a:t>
            </a:r>
            <a:r>
              <a:rPr lang="en-US" sz="3600" dirty="0" smtClean="0"/>
              <a:t>)</a:t>
            </a:r>
          </a:p>
          <a:p>
            <a:pPr eaLnBrk="1" hangingPunct="1">
              <a:spcBef>
                <a:spcPct val="50000"/>
              </a:spcBef>
            </a:pPr>
            <a:r>
              <a:rPr lang="en-US" altLang="en-US" sz="3600" b="1" dirty="0" smtClean="0"/>
              <a:t> 24.4574 </a:t>
            </a:r>
            <a:r>
              <a:rPr lang="en-US" altLang="en-US" sz="3600" b="1" dirty="0"/>
              <a:t>, </a:t>
            </a:r>
            <a:r>
              <a:rPr lang="en-US" altLang="en-US" sz="3600" b="1" dirty="0" smtClean="0"/>
              <a:t>39.6669</a:t>
            </a:r>
          </a:p>
          <a:p>
            <a:pPr eaLnBrk="1" hangingPunct="1">
              <a:spcBef>
                <a:spcPct val="50000"/>
              </a:spcBef>
            </a:pPr>
            <a:r>
              <a:rPr lang="en-US" sz="3600" dirty="0" smtClean="0"/>
              <a:t>Elevation 637</a:t>
            </a:r>
          </a:p>
          <a:p>
            <a:pPr eaLnBrk="1" hangingPunct="1">
              <a:spcBef>
                <a:spcPct val="50000"/>
              </a:spcBef>
            </a:pPr>
            <a:endParaRPr lang="en-US" altLang="en-US" sz="3600" dirty="0"/>
          </a:p>
        </p:txBody>
      </p:sp>
      <p:sp>
        <p:nvSpPr>
          <p:cNvPr id="2062" name="Text Box 27"/>
          <p:cNvSpPr txBox="1">
            <a:spLocks noChangeArrowheads="1"/>
          </p:cNvSpPr>
          <p:nvPr/>
        </p:nvSpPr>
        <p:spPr bwMode="auto">
          <a:xfrm>
            <a:off x="25306316" y="25569226"/>
            <a:ext cx="9537700" cy="1211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7200" b="1" dirty="0">
                <a:latin typeface="Cambria"/>
                <a:cs typeface="Cambria"/>
              </a:rPr>
              <a:t>Bibliography</a:t>
            </a:r>
          </a:p>
        </p:txBody>
      </p:sp>
      <p:sp>
        <p:nvSpPr>
          <p:cNvPr id="2064" name="Text Box 38"/>
          <p:cNvSpPr txBox="1">
            <a:spLocks noChangeArrowheads="1"/>
          </p:cNvSpPr>
          <p:nvPr/>
        </p:nvSpPr>
        <p:spPr bwMode="auto">
          <a:xfrm>
            <a:off x="38323398" y="27191370"/>
            <a:ext cx="10550525" cy="6840558"/>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57150" cmpd="thinThick">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68802" tIns="34401" rIns="68802" bIns="34401">
            <a:spAutoFit/>
          </a:bodyPr>
          <a:lstStyle>
            <a:lvl1pPr marL="385763" indent="-385763" defTabSz="688975" eaLnBrk="0" hangingPunct="0">
              <a:defRPr sz="9600">
                <a:solidFill>
                  <a:schemeClr val="tx1"/>
                </a:solidFill>
                <a:latin typeface="Arial" charset="0"/>
              </a:defRPr>
            </a:lvl1pPr>
            <a:lvl2pPr marL="728663" indent="-384175" defTabSz="688975" eaLnBrk="0" hangingPunct="0">
              <a:defRPr sz="9600">
                <a:solidFill>
                  <a:schemeClr val="tx1"/>
                </a:solidFill>
                <a:latin typeface="Arial" charset="0"/>
              </a:defRPr>
            </a:lvl2pPr>
            <a:lvl3pPr marL="1073150" indent="-384175" defTabSz="688975" eaLnBrk="0" hangingPunct="0">
              <a:defRPr sz="9600">
                <a:solidFill>
                  <a:schemeClr val="tx1"/>
                </a:solidFill>
                <a:latin typeface="Arial" charset="0"/>
              </a:defRPr>
            </a:lvl3pPr>
            <a:lvl4pPr marL="1414463" indent="-385763" defTabSz="688975" eaLnBrk="0" hangingPunct="0">
              <a:defRPr sz="9600">
                <a:solidFill>
                  <a:schemeClr val="tx1"/>
                </a:solidFill>
                <a:latin typeface="Arial" charset="0"/>
              </a:defRPr>
            </a:lvl4pPr>
            <a:lvl5pPr marL="1762125" indent="-388938" defTabSz="688975" eaLnBrk="0" hangingPunct="0">
              <a:defRPr sz="9600">
                <a:solidFill>
                  <a:schemeClr val="tx1"/>
                </a:solidFill>
                <a:latin typeface="Arial" charset="0"/>
              </a:defRPr>
            </a:lvl5pPr>
            <a:lvl6pPr marL="2219325" indent="-388938" algn="ctr" defTabSz="688975" eaLnBrk="0" fontAlgn="base" hangingPunct="0">
              <a:spcBef>
                <a:spcPct val="0"/>
              </a:spcBef>
              <a:spcAft>
                <a:spcPct val="0"/>
              </a:spcAft>
              <a:defRPr sz="9600">
                <a:solidFill>
                  <a:schemeClr val="tx1"/>
                </a:solidFill>
                <a:latin typeface="Arial" charset="0"/>
              </a:defRPr>
            </a:lvl6pPr>
            <a:lvl7pPr marL="2676525" indent="-388938" algn="ctr" defTabSz="688975" eaLnBrk="0" fontAlgn="base" hangingPunct="0">
              <a:spcBef>
                <a:spcPct val="0"/>
              </a:spcBef>
              <a:spcAft>
                <a:spcPct val="0"/>
              </a:spcAft>
              <a:defRPr sz="9600">
                <a:solidFill>
                  <a:schemeClr val="tx1"/>
                </a:solidFill>
                <a:latin typeface="Arial" charset="0"/>
              </a:defRPr>
            </a:lvl7pPr>
            <a:lvl8pPr marL="3133725" indent="-388938" algn="ctr" defTabSz="688975" eaLnBrk="0" fontAlgn="base" hangingPunct="0">
              <a:spcBef>
                <a:spcPct val="0"/>
              </a:spcBef>
              <a:spcAft>
                <a:spcPct val="0"/>
              </a:spcAft>
              <a:defRPr sz="9600">
                <a:solidFill>
                  <a:schemeClr val="tx1"/>
                </a:solidFill>
                <a:latin typeface="Arial" charset="0"/>
              </a:defRPr>
            </a:lvl8pPr>
            <a:lvl9pPr marL="3590925" indent="-388938" algn="ctr" defTabSz="688975" eaLnBrk="0" fontAlgn="base" hangingPunct="0">
              <a:spcBef>
                <a:spcPct val="0"/>
              </a:spcBef>
              <a:spcAft>
                <a:spcPct val="0"/>
              </a:spcAft>
              <a:defRPr sz="9600">
                <a:solidFill>
                  <a:schemeClr val="tx1"/>
                </a:solidFill>
                <a:latin typeface="Arial" charset="0"/>
              </a:defRPr>
            </a:lvl9pPr>
          </a:lstStyle>
          <a:p>
            <a:r>
              <a:rPr lang="en-US" sz="6000" b="1" dirty="0" smtClean="0"/>
              <a:t>Difficulties</a:t>
            </a:r>
            <a:endParaRPr lang="en-US" sz="6000" dirty="0" smtClean="0"/>
          </a:p>
          <a:p>
            <a:r>
              <a:rPr lang="en-US" sz="2400" dirty="0" smtClean="0"/>
              <a:t>There are missing </a:t>
            </a:r>
            <a:r>
              <a:rPr lang="en-US" sz="3200" dirty="0" smtClean="0"/>
              <a:t>measurements in the site for some </a:t>
            </a:r>
            <a:r>
              <a:rPr lang="en-US" sz="3200" dirty="0" smtClean="0"/>
              <a:t>days</a:t>
            </a:r>
          </a:p>
          <a:p>
            <a:endParaRPr lang="en-US" sz="3200" dirty="0" smtClean="0"/>
          </a:p>
          <a:p>
            <a:endParaRPr lang="en-US" sz="3200" dirty="0" smtClean="0"/>
          </a:p>
          <a:p>
            <a:r>
              <a:rPr lang="en-US" sz="6000" b="1" dirty="0" smtClean="0"/>
              <a:t>References</a:t>
            </a:r>
            <a:r>
              <a:rPr lang="ar-SA" sz="6000" b="1" dirty="0" smtClean="0"/>
              <a:t>:</a:t>
            </a:r>
            <a:endParaRPr lang="en-US" sz="6000" dirty="0" smtClean="0"/>
          </a:p>
          <a:p>
            <a:pPr lvl="0"/>
            <a:r>
              <a:rPr lang="en-US" sz="3200" dirty="0" err="1" smtClean="0"/>
              <a:t>Feng</a:t>
            </a:r>
            <a:r>
              <a:rPr lang="en-US" sz="3200" dirty="0" smtClean="0"/>
              <a:t> H and Liu Y (2015) Combined Effects of Precipitation and Air Temperature on Soil Moisture in Different Land Covers in a Humid Basin. Journal of Hydrology, 531, 1129–1140. 10.1016/j.jhydrol.2015.11.016</a:t>
            </a:r>
          </a:p>
          <a:p>
            <a:pPr lvl="0"/>
            <a:r>
              <a:rPr lang="en-US" sz="3200" dirty="0" smtClean="0"/>
              <a:t> </a:t>
            </a:r>
            <a:r>
              <a:rPr lang="ar-SA" sz="3200" dirty="0" smtClean="0"/>
              <a:t>.</a:t>
            </a:r>
            <a:r>
              <a:rPr lang="en-US" sz="3200" dirty="0" smtClean="0"/>
              <a:t>Micro-Geographic Encyclopedia</a:t>
            </a:r>
          </a:p>
          <a:p>
            <a:r>
              <a:rPr lang="en-US" sz="3200" dirty="0" smtClean="0"/>
              <a:t>GLOB, Globe Environmental Program protocol</a:t>
            </a:r>
            <a:endParaRPr lang="en-US" sz="3200" dirty="0"/>
          </a:p>
        </p:txBody>
      </p:sp>
      <p:sp>
        <p:nvSpPr>
          <p:cNvPr id="2065" name="Text Box 39"/>
          <p:cNvSpPr txBox="1">
            <a:spLocks noChangeArrowheads="1"/>
          </p:cNvSpPr>
          <p:nvPr/>
        </p:nvSpPr>
        <p:spPr bwMode="auto">
          <a:xfrm>
            <a:off x="25711150" y="9750425"/>
            <a:ext cx="11215688" cy="88354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57150" cmpd="thinThick">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68802" tIns="34401" rIns="68802" bIns="34401">
            <a:spAutoFit/>
          </a:bodyPr>
          <a:lstStyle>
            <a:lvl1pPr defTabSz="688975" eaLnBrk="0" hangingPunct="0">
              <a:defRPr sz="9600">
                <a:solidFill>
                  <a:schemeClr val="tx1"/>
                </a:solidFill>
                <a:latin typeface="Arial" charset="0"/>
              </a:defRPr>
            </a:lvl1pPr>
            <a:lvl2pPr marL="742950" indent="-285750" defTabSz="688975" eaLnBrk="0" hangingPunct="0">
              <a:defRPr sz="9600">
                <a:solidFill>
                  <a:schemeClr val="tx1"/>
                </a:solidFill>
                <a:latin typeface="Arial" charset="0"/>
              </a:defRPr>
            </a:lvl2pPr>
            <a:lvl3pPr marL="1143000" indent="-228600" defTabSz="688975" eaLnBrk="0" hangingPunct="0">
              <a:defRPr sz="9600">
                <a:solidFill>
                  <a:schemeClr val="tx1"/>
                </a:solidFill>
                <a:latin typeface="Arial" charset="0"/>
              </a:defRPr>
            </a:lvl3pPr>
            <a:lvl4pPr marL="1600200" indent="-228600" defTabSz="688975" eaLnBrk="0" hangingPunct="0">
              <a:defRPr sz="9600">
                <a:solidFill>
                  <a:schemeClr val="tx1"/>
                </a:solidFill>
                <a:latin typeface="Arial" charset="0"/>
              </a:defRPr>
            </a:lvl4pPr>
            <a:lvl5pPr marL="2057400" indent="-228600" defTabSz="688975" eaLnBrk="0" hangingPunct="0">
              <a:defRPr sz="9600">
                <a:solidFill>
                  <a:schemeClr val="tx1"/>
                </a:solidFill>
                <a:latin typeface="Arial" charset="0"/>
              </a:defRPr>
            </a:lvl5pPr>
            <a:lvl6pPr marL="2514600" indent="-228600" algn="ctr" defTabSz="688975" eaLnBrk="0" fontAlgn="base" hangingPunct="0">
              <a:spcBef>
                <a:spcPct val="0"/>
              </a:spcBef>
              <a:spcAft>
                <a:spcPct val="0"/>
              </a:spcAft>
              <a:defRPr sz="9600">
                <a:solidFill>
                  <a:schemeClr val="tx1"/>
                </a:solidFill>
                <a:latin typeface="Arial" charset="0"/>
              </a:defRPr>
            </a:lvl6pPr>
            <a:lvl7pPr marL="2971800" indent="-228600" algn="ctr" defTabSz="688975" eaLnBrk="0" fontAlgn="base" hangingPunct="0">
              <a:spcBef>
                <a:spcPct val="0"/>
              </a:spcBef>
              <a:spcAft>
                <a:spcPct val="0"/>
              </a:spcAft>
              <a:defRPr sz="9600">
                <a:solidFill>
                  <a:schemeClr val="tx1"/>
                </a:solidFill>
                <a:latin typeface="Arial" charset="0"/>
              </a:defRPr>
            </a:lvl7pPr>
            <a:lvl8pPr marL="3429000" indent="-228600" algn="ctr" defTabSz="688975" eaLnBrk="0" fontAlgn="base" hangingPunct="0">
              <a:spcBef>
                <a:spcPct val="0"/>
              </a:spcBef>
              <a:spcAft>
                <a:spcPct val="0"/>
              </a:spcAft>
              <a:defRPr sz="9600">
                <a:solidFill>
                  <a:schemeClr val="tx1"/>
                </a:solidFill>
                <a:latin typeface="Arial" charset="0"/>
              </a:defRPr>
            </a:lvl8pPr>
            <a:lvl9pPr marL="3886200" indent="-228600" algn="ctr" defTabSz="688975" eaLnBrk="0" fontAlgn="base" hangingPunct="0">
              <a:spcBef>
                <a:spcPct val="0"/>
              </a:spcBef>
              <a:spcAft>
                <a:spcPct val="0"/>
              </a:spcAft>
              <a:defRPr sz="9600">
                <a:solidFill>
                  <a:schemeClr val="tx1"/>
                </a:solidFill>
                <a:latin typeface="Arial" charset="0"/>
              </a:defRPr>
            </a:lvl9pPr>
          </a:lstStyle>
          <a:p>
            <a:r>
              <a:rPr lang="en-US" sz="3200" dirty="0" smtClean="0">
                <a:latin typeface="Cambria"/>
                <a:cs typeface="Cambria"/>
              </a:rPr>
              <a:t>. </a:t>
            </a:r>
            <a:endParaRPr lang="en-US" sz="3200" dirty="0">
              <a:latin typeface="Cambria"/>
              <a:cs typeface="Cambria"/>
            </a:endParaRPr>
          </a:p>
          <a:p>
            <a:pPr algn="l">
              <a:lnSpc>
                <a:spcPct val="95000"/>
              </a:lnSpc>
            </a:pPr>
            <a:endParaRPr lang="en-US" altLang="en-US" sz="2200" dirty="0">
              <a:latin typeface="Times New Roman" pitchFamily="18" charset="0"/>
            </a:endParaRPr>
          </a:p>
        </p:txBody>
      </p:sp>
      <p:sp>
        <p:nvSpPr>
          <p:cNvPr id="2067" name="Text Box 42"/>
          <p:cNvSpPr txBox="1">
            <a:spLocks noChangeArrowheads="1"/>
          </p:cNvSpPr>
          <p:nvPr/>
        </p:nvSpPr>
        <p:spPr bwMode="auto">
          <a:xfrm>
            <a:off x="1004376" y="20118263"/>
            <a:ext cx="11288713" cy="13349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8000" b="1" dirty="0" smtClean="0">
                <a:latin typeface="Cambria"/>
                <a:cs typeface="Cambria"/>
              </a:rPr>
              <a:t>Hypothesis</a:t>
            </a:r>
            <a:endParaRPr lang="en-US" altLang="en-US" sz="8000" b="1" dirty="0">
              <a:latin typeface="Cambria"/>
              <a:cs typeface="Cambria"/>
            </a:endParaRPr>
          </a:p>
        </p:txBody>
      </p:sp>
      <p:sp>
        <p:nvSpPr>
          <p:cNvPr id="29" name="AutoShape 4"/>
          <p:cNvSpPr>
            <a:spLocks noChangeArrowheads="1"/>
          </p:cNvSpPr>
          <p:nvPr/>
        </p:nvSpPr>
        <p:spPr bwMode="auto">
          <a:xfrm>
            <a:off x="683142" y="6755525"/>
            <a:ext cx="12102464" cy="7043314"/>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30" name="AutoShape 4"/>
          <p:cNvSpPr>
            <a:spLocks noChangeArrowheads="1"/>
          </p:cNvSpPr>
          <p:nvPr/>
        </p:nvSpPr>
        <p:spPr bwMode="auto">
          <a:xfrm>
            <a:off x="677383" y="14137489"/>
            <a:ext cx="12023551" cy="5316384"/>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31" name="TextBox 30"/>
          <p:cNvSpPr txBox="1"/>
          <p:nvPr/>
        </p:nvSpPr>
        <p:spPr>
          <a:xfrm>
            <a:off x="1253148" y="14247512"/>
            <a:ext cx="11176821" cy="1323439"/>
          </a:xfrm>
          <a:prstGeom prst="rect">
            <a:avLst/>
          </a:prstGeom>
          <a:noFill/>
        </p:spPr>
        <p:txBody>
          <a:bodyPr wrap="square" rtlCol="0">
            <a:spAutoFit/>
          </a:bodyPr>
          <a:lstStyle/>
          <a:p>
            <a:r>
              <a:rPr lang="en-US" sz="8000" b="1" dirty="0" smtClean="0">
                <a:latin typeface="Cambria"/>
                <a:cs typeface="Cambria"/>
              </a:rPr>
              <a:t>Research Question</a:t>
            </a:r>
            <a:endParaRPr lang="en-US" sz="8000" b="1" dirty="0">
              <a:latin typeface="Cambria"/>
              <a:cs typeface="Cambria"/>
            </a:endParaRPr>
          </a:p>
        </p:txBody>
      </p:sp>
      <p:sp>
        <p:nvSpPr>
          <p:cNvPr id="32" name="AutoShape 4"/>
          <p:cNvSpPr>
            <a:spLocks noChangeArrowheads="1"/>
          </p:cNvSpPr>
          <p:nvPr/>
        </p:nvSpPr>
        <p:spPr bwMode="auto">
          <a:xfrm>
            <a:off x="300674" y="25234852"/>
            <a:ext cx="12102464" cy="9938510"/>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33" name="Text Box 42"/>
          <p:cNvSpPr txBox="1">
            <a:spLocks noChangeArrowheads="1"/>
          </p:cNvSpPr>
          <p:nvPr/>
        </p:nvSpPr>
        <p:spPr bwMode="auto">
          <a:xfrm>
            <a:off x="777543" y="26277692"/>
            <a:ext cx="11288713" cy="13349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8000" b="1" dirty="0" smtClean="0">
                <a:latin typeface="Cambria"/>
                <a:cs typeface="Cambria"/>
              </a:rPr>
              <a:t>Investigation Plan</a:t>
            </a:r>
            <a:endParaRPr lang="en-US" altLang="en-US" sz="8000" b="1" dirty="0">
              <a:latin typeface="Cambria"/>
              <a:cs typeface="Cambria"/>
            </a:endParaRPr>
          </a:p>
        </p:txBody>
      </p:sp>
      <p:sp>
        <p:nvSpPr>
          <p:cNvPr id="34" name="AutoShape 4"/>
          <p:cNvSpPr>
            <a:spLocks noChangeArrowheads="1"/>
          </p:cNvSpPr>
          <p:nvPr/>
        </p:nvSpPr>
        <p:spPr bwMode="auto">
          <a:xfrm>
            <a:off x="25603200" y="15905867"/>
            <a:ext cx="11117179" cy="18648828"/>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35" name="TextBox 34"/>
          <p:cNvSpPr txBox="1"/>
          <p:nvPr/>
        </p:nvSpPr>
        <p:spPr>
          <a:xfrm>
            <a:off x="26276967" y="16123271"/>
            <a:ext cx="9144001" cy="1323439"/>
          </a:xfrm>
          <a:prstGeom prst="rect">
            <a:avLst/>
          </a:prstGeom>
          <a:noFill/>
        </p:spPr>
        <p:txBody>
          <a:bodyPr wrap="square" rtlCol="0">
            <a:spAutoFit/>
          </a:bodyPr>
          <a:lstStyle/>
          <a:p>
            <a:r>
              <a:rPr lang="en-US" sz="8000" b="1" dirty="0" smtClean="0">
                <a:latin typeface="Cambria"/>
                <a:cs typeface="Cambria"/>
              </a:rPr>
              <a:t>Data Analysis</a:t>
            </a:r>
            <a:endParaRPr lang="en-US" sz="8000" b="1" dirty="0">
              <a:latin typeface="Cambria"/>
              <a:cs typeface="Cambria"/>
            </a:endParaRPr>
          </a:p>
        </p:txBody>
      </p:sp>
      <p:sp>
        <p:nvSpPr>
          <p:cNvPr id="41" name="TextBox 40"/>
          <p:cNvSpPr txBox="1"/>
          <p:nvPr/>
        </p:nvSpPr>
        <p:spPr>
          <a:xfrm>
            <a:off x="26036337" y="18090722"/>
            <a:ext cx="10700404" cy="14742497"/>
          </a:xfrm>
          <a:prstGeom prst="rect">
            <a:avLst/>
          </a:prstGeom>
          <a:noFill/>
        </p:spPr>
        <p:txBody>
          <a:bodyPr wrap="square" rtlCol="0">
            <a:spAutoFit/>
          </a:bodyPr>
          <a:lstStyle/>
          <a:p>
            <a:r>
              <a:rPr lang="en-US" sz="2800" dirty="0" smtClean="0"/>
              <a:t>Data analysis showed that the highest temperature recorded in January 2019 was 25 ̊C and the lowest temperature was 17 ̊C and this result indicated a decrease in the temperature of soil (Figure 3). </a:t>
            </a:r>
          </a:p>
          <a:p>
            <a:r>
              <a:rPr lang="en-US" sz="2800" dirty="0" smtClean="0"/>
              <a:t>Humidity percentage recorded at similar period of time as the temperature in January of 2019. The highest humidity recorded 27, whereas the lowest percentage recorded was 16. This result indicates a decrease in the amount of in air moisture Figure 4 showed.</a:t>
            </a:r>
          </a:p>
          <a:p>
            <a:r>
              <a:rPr lang="en-US" sz="2800" dirty="0" smtClean="0"/>
              <a:t>This indicated that the relationship between soil temperatures negatively correlated. The higher humidity, the lower soil temperature was recorded. In contrast, the higher the temperature of soil, the lower the humidity measured.</a:t>
            </a:r>
          </a:p>
          <a:p>
            <a:endParaRPr lang="en-US" sz="2800" dirty="0" smtClean="0"/>
          </a:p>
          <a:p>
            <a:endParaRPr lang="en-US" sz="2800" dirty="0" smtClean="0"/>
          </a:p>
          <a:p>
            <a:r>
              <a:rPr lang="en-US" sz="2800" dirty="0" smtClean="0"/>
              <a:t> </a:t>
            </a:r>
            <a:r>
              <a:rPr lang="en-US" sz="2800" dirty="0" smtClean="0"/>
              <a:t>Figure 3. Temperature measurements for January  (1 to 31),  2019.  Timing: 9 </a:t>
            </a:r>
            <a:r>
              <a:rPr lang="en-US" sz="2800" dirty="0" smtClean="0"/>
              <a:t>GMT</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r>
              <a:rPr lang="en-US" sz="2800" dirty="0" smtClean="0"/>
              <a:t>Figure 4. Air humidity measurements for January  (1 to 31),  2019. Timing: 9 GMT</a:t>
            </a:r>
          </a:p>
          <a:p>
            <a:endParaRPr lang="en-US" sz="2800" dirty="0" smtClean="0"/>
          </a:p>
          <a:p>
            <a:endParaRPr lang="en-US" sz="2800" dirty="0" smtClean="0"/>
          </a:p>
          <a:p>
            <a:endParaRPr lang="en-US" sz="2800" dirty="0" smtClean="0"/>
          </a:p>
          <a:p>
            <a:endParaRPr lang="en-US" sz="2800" dirty="0" smtClean="0"/>
          </a:p>
          <a:p>
            <a:endParaRPr lang="en-US" sz="2800" dirty="0" smtClean="0"/>
          </a:p>
          <a:p>
            <a:r>
              <a:rPr lang="en-US" sz="2800" dirty="0" smtClean="0"/>
              <a:t> </a:t>
            </a:r>
            <a:r>
              <a:rPr lang="en-US" sz="2800" dirty="0" smtClean="0"/>
              <a:t>.</a:t>
            </a:r>
            <a:endParaRPr lang="en-US" sz="2800" dirty="0"/>
          </a:p>
        </p:txBody>
      </p:sp>
      <p:sp>
        <p:nvSpPr>
          <p:cNvPr id="43" name="TextBox 42"/>
          <p:cNvSpPr txBox="1"/>
          <p:nvPr/>
        </p:nvSpPr>
        <p:spPr>
          <a:xfrm>
            <a:off x="1574750" y="15684147"/>
            <a:ext cx="10235878" cy="3785652"/>
          </a:xfrm>
          <a:prstGeom prst="rect">
            <a:avLst/>
          </a:prstGeom>
          <a:noFill/>
        </p:spPr>
        <p:txBody>
          <a:bodyPr wrap="square" rtlCol="0">
            <a:spAutoFit/>
          </a:bodyPr>
          <a:lstStyle/>
          <a:p>
            <a:r>
              <a:rPr lang="en-US" sz="4800" dirty="0" smtClean="0"/>
              <a:t>1. Is there a relationship between air relative humidity and soil temperature?</a:t>
            </a:r>
          </a:p>
          <a:p>
            <a:r>
              <a:rPr lang="en-US" sz="4800" dirty="0" smtClean="0"/>
              <a:t>2. Does air relative humidity effect on soil temperature?</a:t>
            </a:r>
            <a:endParaRPr lang="en-US" sz="4800" dirty="0"/>
          </a:p>
        </p:txBody>
      </p:sp>
      <p:sp>
        <p:nvSpPr>
          <p:cNvPr id="44" name="TextBox 43"/>
          <p:cNvSpPr txBox="1"/>
          <p:nvPr/>
        </p:nvSpPr>
        <p:spPr>
          <a:xfrm>
            <a:off x="1253148" y="21455873"/>
            <a:ext cx="10296253" cy="2800767"/>
          </a:xfrm>
          <a:prstGeom prst="rect">
            <a:avLst/>
          </a:prstGeom>
          <a:noFill/>
        </p:spPr>
        <p:txBody>
          <a:bodyPr wrap="square" rtlCol="0">
            <a:spAutoFit/>
          </a:bodyPr>
          <a:lstStyle/>
          <a:p>
            <a:pPr algn="l"/>
            <a:r>
              <a:rPr lang="en-US" sz="4400" dirty="0" smtClean="0"/>
              <a:t>- There is a positive correlation between soil temperature air humidity. </a:t>
            </a:r>
          </a:p>
          <a:p>
            <a:pPr algn="l"/>
            <a:r>
              <a:rPr lang="en-US" sz="4400" dirty="0" smtClean="0"/>
              <a:t>-  The is no correlation between air humidity and soil temperature.</a:t>
            </a:r>
            <a:r>
              <a:rPr lang="en-US" sz="4000" dirty="0" smtClean="0">
                <a:latin typeface="Cambria"/>
                <a:cs typeface="Cambria"/>
              </a:rPr>
              <a:t>. </a:t>
            </a:r>
            <a:endParaRPr lang="en-US" sz="4000" dirty="0">
              <a:latin typeface="Cambria"/>
              <a:cs typeface="Cambria"/>
            </a:endParaRPr>
          </a:p>
        </p:txBody>
      </p:sp>
      <p:sp>
        <p:nvSpPr>
          <p:cNvPr id="45" name="TextBox 44"/>
          <p:cNvSpPr txBox="1"/>
          <p:nvPr/>
        </p:nvSpPr>
        <p:spPr>
          <a:xfrm>
            <a:off x="1926912" y="28517671"/>
            <a:ext cx="9568037" cy="4247317"/>
          </a:xfrm>
          <a:prstGeom prst="rect">
            <a:avLst/>
          </a:prstGeom>
          <a:noFill/>
        </p:spPr>
        <p:txBody>
          <a:bodyPr wrap="square" rtlCol="0">
            <a:spAutoFit/>
          </a:bodyPr>
          <a:lstStyle/>
          <a:p>
            <a:pPr algn="l"/>
            <a:r>
              <a:rPr lang="en-US" sz="5400" dirty="0" smtClean="0"/>
              <a:t>A daily study conducted by the research team to determine the temperature and humidity in the area east of the city to compare them</a:t>
            </a:r>
            <a:endParaRPr lang="en-US" altLang="en-US" sz="5400" dirty="0" smtClean="0">
              <a:latin typeface="Times New Roman" pitchFamily="18" charset="0"/>
            </a:endParaRPr>
          </a:p>
        </p:txBody>
      </p:sp>
      <p:sp>
        <p:nvSpPr>
          <p:cNvPr id="8" name="مربع نص 7"/>
          <p:cNvSpPr txBox="1"/>
          <p:nvPr/>
        </p:nvSpPr>
        <p:spPr>
          <a:xfrm>
            <a:off x="13787492" y="10395771"/>
            <a:ext cx="10464762" cy="16712267"/>
          </a:xfrm>
          <a:prstGeom prst="rect">
            <a:avLst/>
          </a:prstGeom>
          <a:noFill/>
        </p:spPr>
        <p:txBody>
          <a:bodyPr wrap="square" rtlCol="0">
            <a:spAutoFit/>
          </a:bodyPr>
          <a:lstStyle/>
          <a:p>
            <a:r>
              <a:rPr lang="en-US" sz="3600" dirty="0" smtClean="0"/>
              <a:t>Soil temperature measured as follows :</a:t>
            </a:r>
          </a:p>
          <a:p>
            <a:r>
              <a:rPr lang="en-US" sz="3600" dirty="0" smtClean="0"/>
              <a:t>Measuring soil temperature  a depth of 10 cm from soil. </a:t>
            </a:r>
          </a:p>
          <a:p>
            <a:pPr lvl="0"/>
            <a:r>
              <a:rPr lang="en-US" sz="3600" dirty="0" smtClean="0"/>
              <a:t>Great soil temperature which was the highest soil temperature in the study site within 24 hours.</a:t>
            </a:r>
          </a:p>
          <a:p>
            <a:pPr lvl="0"/>
            <a:r>
              <a:rPr lang="en-US" sz="3600" dirty="0" smtClean="0"/>
              <a:t>Low Soil temperature which was the lowest soil temperature in the study site within 24 hours.</a:t>
            </a:r>
          </a:p>
          <a:p>
            <a:pPr lvl="0"/>
            <a:r>
              <a:rPr lang="en-US" sz="3600" dirty="0" smtClean="0"/>
              <a:t> Current soil temperature which was measured at study site </a:t>
            </a:r>
          </a:p>
          <a:p>
            <a:r>
              <a:rPr lang="en-US" sz="3600" dirty="0" smtClean="0"/>
              <a:t>Soil temperature was measured using a device (digital thermometer) (Figure 1). </a:t>
            </a:r>
          </a:p>
          <a:p>
            <a:r>
              <a:rPr lang="en-US" sz="3600" dirty="0" smtClean="0"/>
              <a:t>Relative Humidity was also measured which was the ratio between the amount of water vapor in the air at a certain temperature to the amount of water vapor in the air at saturation degree (Figure 1</a:t>
            </a:r>
            <a:r>
              <a:rPr lang="en-US" sz="3600" dirty="0" smtClean="0"/>
              <a:t>).</a:t>
            </a:r>
          </a:p>
          <a:p>
            <a:endParaRPr lang="en-US" sz="3600" dirty="0" smtClean="0"/>
          </a:p>
          <a:p>
            <a:endParaRPr lang="en-US" sz="3600" dirty="0" smtClean="0"/>
          </a:p>
          <a:p>
            <a:endParaRPr lang="en-US" sz="3600" dirty="0" smtClean="0"/>
          </a:p>
          <a:p>
            <a:endParaRPr lang="en-US" sz="3600" dirty="0" smtClean="0"/>
          </a:p>
          <a:p>
            <a:endParaRPr lang="en-US" sz="3600" dirty="0" smtClean="0"/>
          </a:p>
          <a:p>
            <a:endParaRPr lang="en-US" sz="3600" dirty="0" smtClean="0"/>
          </a:p>
          <a:p>
            <a:endParaRPr lang="en-US" sz="3600" dirty="0" smtClean="0"/>
          </a:p>
          <a:p>
            <a:endParaRPr lang="en-US" sz="3600" dirty="0" smtClean="0"/>
          </a:p>
          <a:p>
            <a:r>
              <a:rPr lang="en-US" sz="3600" dirty="0" smtClean="0"/>
              <a:t> </a:t>
            </a:r>
            <a:r>
              <a:rPr lang="en-US" sz="3600" dirty="0" smtClean="0"/>
              <a:t>Figure1. Digital thermometer used to record temperature and  (left) and air humidity (right). </a:t>
            </a:r>
          </a:p>
          <a:p>
            <a:endParaRPr lang="en-US" sz="3600" dirty="0" smtClean="0"/>
          </a:p>
          <a:p>
            <a:endParaRPr lang="en-US" sz="3600" dirty="0" smtClean="0"/>
          </a:p>
          <a:p>
            <a:endParaRPr lang="en-US" sz="3600" dirty="0" smtClean="0"/>
          </a:p>
          <a:p>
            <a:r>
              <a:rPr lang="en-US" sz="3600" dirty="0" smtClean="0"/>
              <a:t> </a:t>
            </a:r>
            <a:endParaRPr lang="en-US" sz="3600" dirty="0"/>
          </a:p>
        </p:txBody>
      </p:sp>
      <p:sp>
        <p:nvSpPr>
          <p:cNvPr id="9" name="مربع نص 8"/>
          <p:cNvSpPr txBox="1"/>
          <p:nvPr/>
        </p:nvSpPr>
        <p:spPr>
          <a:xfrm>
            <a:off x="1400175" y="8471100"/>
            <a:ext cx="10550088" cy="3524042"/>
          </a:xfrm>
          <a:prstGeom prst="rect">
            <a:avLst/>
          </a:prstGeom>
          <a:noFill/>
        </p:spPr>
        <p:txBody>
          <a:bodyPr wrap="square" rtlCol="0">
            <a:spAutoFit/>
          </a:bodyPr>
          <a:lstStyle/>
          <a:p>
            <a:r>
              <a:rPr lang="en-US" sz="2000" b="1" dirty="0" smtClean="0"/>
              <a:t> </a:t>
            </a:r>
            <a:endParaRPr lang="en-US" sz="2000" dirty="0" smtClean="0"/>
          </a:p>
          <a:p>
            <a:r>
              <a:rPr lang="en-US" sz="2000" dirty="0" smtClean="0"/>
              <a:t>The current research aimed to identify the relationship between soil temperature  and  relative air humidity (moisture) content.  Differences on soil temperature and air moisture levels were observed during the period between 1 -31 of January in this year (2019) in Al-</a:t>
            </a:r>
            <a:r>
              <a:rPr lang="en-US" sz="2000" dirty="0" err="1" smtClean="0"/>
              <a:t>Medinah</a:t>
            </a:r>
            <a:r>
              <a:rPr lang="en-US" sz="2000" dirty="0" smtClean="0"/>
              <a:t> Al-</a:t>
            </a:r>
            <a:r>
              <a:rPr lang="en-US" sz="2000" dirty="0" err="1" smtClean="0"/>
              <a:t>Munwarah</a:t>
            </a:r>
            <a:r>
              <a:rPr lang="en-US" sz="2000" dirty="0" smtClean="0"/>
              <a:t>.  The data were collected using two digital thermometers for both temperature and humidity. Data was collected and logged into the data sheets to be analyzed. It was found that there was a correlation between soil temperature and air humidity. Results showed that when humidity increased soil temperature decreased.  Moreover, when soil temperature raised, relative air humidity reduced. It was concluded that there was a negative correlation between relative humidity and soil temperature. </a:t>
            </a:r>
          </a:p>
          <a:p>
            <a:pPr algn="l" rtl="1">
              <a:lnSpc>
                <a:spcPct val="115000"/>
              </a:lnSpc>
              <a:spcAft>
                <a:spcPts val="0"/>
              </a:spcAft>
            </a:pPr>
            <a:r>
              <a:rPr lang="en-US" sz="2000" dirty="0" smtClean="0">
                <a:latin typeface="Times New Roman"/>
                <a:ea typeface="Calibri"/>
                <a:cs typeface="Arial"/>
              </a:rPr>
              <a:t>. </a:t>
            </a:r>
            <a:endParaRPr lang="en-US" sz="2000" dirty="0">
              <a:latin typeface="Times New Roman"/>
              <a:ea typeface="Calibri"/>
              <a:cs typeface="Arial"/>
            </a:endParaRPr>
          </a:p>
        </p:txBody>
      </p:sp>
      <p:sp>
        <p:nvSpPr>
          <p:cNvPr id="10" name="مربع نص 9"/>
          <p:cNvSpPr txBox="1"/>
          <p:nvPr/>
        </p:nvSpPr>
        <p:spPr>
          <a:xfrm>
            <a:off x="1400175" y="6755525"/>
            <a:ext cx="10320407" cy="1569660"/>
          </a:xfrm>
          <a:prstGeom prst="rect">
            <a:avLst/>
          </a:prstGeom>
          <a:noFill/>
        </p:spPr>
        <p:txBody>
          <a:bodyPr wrap="square" rtlCol="0">
            <a:spAutoFit/>
          </a:bodyPr>
          <a:lstStyle/>
          <a:p>
            <a:pPr rtl="1"/>
            <a:r>
              <a:rPr lang="en-US" dirty="0"/>
              <a:t>Abstract</a:t>
            </a:r>
          </a:p>
        </p:txBody>
      </p:sp>
      <p:pic>
        <p:nvPicPr>
          <p:cNvPr id="4"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501529" y="964999"/>
            <a:ext cx="5721039" cy="47139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 name="Picture 1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461857" y="19400194"/>
            <a:ext cx="11938471" cy="3219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9" name="صورة 38" descr="thumbnail (1)"/>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l="18121" t="5949" r="17001" b="6628"/>
          <a:stretch>
            <a:fillRect/>
          </a:stretch>
        </p:blipFill>
        <p:spPr bwMode="auto">
          <a:xfrm>
            <a:off x="19779916" y="25304540"/>
            <a:ext cx="4475748" cy="5544428"/>
          </a:xfrm>
          <a:prstGeom prst="rect">
            <a:avLst/>
          </a:prstGeom>
          <a:noFill/>
        </p:spPr>
      </p:pic>
      <p:pic>
        <p:nvPicPr>
          <p:cNvPr id="42" name="صورة 41" descr="ÙØªÙØ¬Ø© Ø¨Ø­Ø« Ø§ÙØµÙØ± Ø¹Ù ÙÙÙØ§Ø³ Ø±Ø·ÙØ¨Ø© Ø±ÙÙÙ"/>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l="14688" t="5437" r="29185"/>
          <a:stretch>
            <a:fillRect/>
          </a:stretch>
        </p:blipFill>
        <p:spPr bwMode="auto">
          <a:xfrm>
            <a:off x="14582275" y="25218189"/>
            <a:ext cx="4523872" cy="5775158"/>
          </a:xfrm>
          <a:prstGeom prst="rect">
            <a:avLst/>
          </a:prstGeom>
          <a:noFill/>
        </p:spPr>
      </p:pic>
      <p:sp>
        <p:nvSpPr>
          <p:cNvPr id="49" name="مستطيل مستدير الزوايا 48"/>
          <p:cNvSpPr/>
          <p:nvPr/>
        </p:nvSpPr>
        <p:spPr bwMode="auto">
          <a:xfrm>
            <a:off x="26180717" y="8037095"/>
            <a:ext cx="10058400" cy="2261937"/>
          </a:xfrm>
          <a:prstGeom prst="round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r>
              <a:rPr lang="en-US" sz="3200" dirty="0" smtClean="0"/>
              <a:t>The study carried out in the Secondary school </a:t>
            </a:r>
            <a:endParaRPr lang="en-US" sz="3200" dirty="0" smtClean="0"/>
          </a:p>
          <a:p>
            <a:r>
              <a:rPr lang="en-US" sz="3200" dirty="0" smtClean="0"/>
              <a:t>number </a:t>
            </a:r>
            <a:r>
              <a:rPr lang="en-US" sz="3200" dirty="0" smtClean="0"/>
              <a:t>19 in Al-</a:t>
            </a:r>
            <a:r>
              <a:rPr lang="en-US" sz="3200" dirty="0" err="1" smtClean="0"/>
              <a:t>Medinah</a:t>
            </a:r>
            <a:r>
              <a:rPr lang="en-US" sz="3200" dirty="0" smtClean="0"/>
              <a:t> Al-</a:t>
            </a:r>
            <a:r>
              <a:rPr lang="en-US" sz="3200" dirty="0" err="1" smtClean="0"/>
              <a:t>Munwarah</a:t>
            </a:r>
            <a:r>
              <a:rPr lang="en-US" sz="3200" dirty="0" smtClean="0"/>
              <a:t> (Figure 2). </a:t>
            </a:r>
            <a:endParaRPr lang="en-US" sz="3200" dirty="0"/>
          </a:p>
        </p:txBody>
      </p:sp>
      <p:sp>
        <p:nvSpPr>
          <p:cNvPr id="3082" name="Rectangle 10"/>
          <p:cNvSpPr>
            <a:spLocks noChangeArrowheads="1"/>
          </p:cNvSpPr>
          <p:nvPr/>
        </p:nvSpPr>
        <p:spPr bwMode="auto">
          <a:xfrm>
            <a:off x="0" y="0"/>
            <a:ext cx="5040153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3081" name="صورة 5" descr="thumbnail"/>
          <p:cNvPicPr>
            <a:picLocks noChangeAspect="1" noChangeArrowheads="1"/>
          </p:cNvPicPr>
          <p:nvPr/>
        </p:nvPicPr>
        <p:blipFill>
          <a:blip r:embed="rId7" cstate="print"/>
          <a:srcRect/>
          <a:stretch>
            <a:fillRect/>
          </a:stretch>
        </p:blipFill>
        <p:spPr bwMode="auto">
          <a:xfrm>
            <a:off x="26640313" y="10683050"/>
            <a:ext cx="9454424" cy="4572992"/>
          </a:xfrm>
          <a:prstGeom prst="rect">
            <a:avLst/>
          </a:prstGeom>
          <a:noFill/>
        </p:spPr>
      </p:pic>
      <p:pic>
        <p:nvPicPr>
          <p:cNvPr id="53" name="صورة 52"/>
          <p:cNvPicPr/>
          <p:nvPr/>
        </p:nvPicPr>
        <p:blipFill rotWithShape="1">
          <a:blip r:embed="rId8"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t="12852" b="6422"/>
          <a:stretch/>
        </p:blipFill>
        <p:spPr bwMode="auto">
          <a:xfrm>
            <a:off x="27095117" y="25555072"/>
            <a:ext cx="8277726" cy="2839452"/>
          </a:xfrm>
          <a:prstGeom prst="rect">
            <a:avLst/>
          </a:prstGeom>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a:ext>
          </a:extLst>
        </p:spPr>
      </p:pic>
      <p:pic>
        <p:nvPicPr>
          <p:cNvPr id="54" name="صورة 53"/>
          <p:cNvPicPr/>
          <p:nvPr/>
        </p:nvPicPr>
        <p:blipFill rotWithShape="1">
          <a:blip r:embed="rId9"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t="13253" b="19566"/>
          <a:stretch/>
        </p:blipFill>
        <p:spPr bwMode="auto">
          <a:xfrm>
            <a:off x="27095116" y="30319576"/>
            <a:ext cx="8133347" cy="2839453"/>
          </a:xfrm>
          <a:prstGeom prst="rect">
            <a:avLst/>
          </a:prstGeom>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55" name="AutoShape 4"/>
          <p:cNvSpPr>
            <a:spLocks noChangeArrowheads="1"/>
          </p:cNvSpPr>
          <p:nvPr/>
        </p:nvSpPr>
        <p:spPr bwMode="auto">
          <a:xfrm>
            <a:off x="37696190" y="6882062"/>
            <a:ext cx="11117179" cy="18191748"/>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56" name="مستطيل 55"/>
          <p:cNvSpPr/>
          <p:nvPr/>
        </p:nvSpPr>
        <p:spPr bwMode="auto">
          <a:xfrm>
            <a:off x="38164168" y="7531770"/>
            <a:ext cx="9962148" cy="5558588"/>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r>
              <a:rPr lang="en-US" sz="2800" dirty="0" smtClean="0"/>
              <a:t>Stabile soil temperature was measured during </a:t>
            </a:r>
            <a:endParaRPr lang="en-US" sz="2800" dirty="0" smtClean="0"/>
          </a:p>
          <a:p>
            <a:r>
              <a:rPr lang="en-US" sz="2800" dirty="0" smtClean="0"/>
              <a:t>January </a:t>
            </a:r>
            <a:r>
              <a:rPr lang="en-US" sz="2800" dirty="0" smtClean="0"/>
              <a:t>2019 and then start to fluctuate </a:t>
            </a:r>
            <a:r>
              <a:rPr lang="en-US" sz="2800" dirty="0" smtClean="0"/>
              <a:t>up</a:t>
            </a:r>
          </a:p>
          <a:p>
            <a:r>
              <a:rPr lang="en-US" sz="2800" dirty="0" smtClean="0"/>
              <a:t> </a:t>
            </a:r>
            <a:r>
              <a:rPr lang="en-US" sz="2800" dirty="0" smtClean="0"/>
              <a:t>and down until the end of the month. </a:t>
            </a:r>
          </a:p>
          <a:p>
            <a:r>
              <a:rPr lang="en-US" sz="2800" dirty="0" smtClean="0"/>
              <a:t>Humidity records during the month of January </a:t>
            </a:r>
            <a:endParaRPr lang="en-US" sz="2800" dirty="0" smtClean="0"/>
          </a:p>
          <a:p>
            <a:r>
              <a:rPr lang="en-US" sz="2800" dirty="0" smtClean="0"/>
              <a:t>2019 </a:t>
            </a:r>
            <a:r>
              <a:rPr lang="en-US" sz="2800" dirty="0" smtClean="0"/>
              <a:t>were instable of the It started noticeably to </a:t>
            </a:r>
            <a:r>
              <a:rPr lang="en-US" sz="2800" dirty="0" smtClean="0"/>
              <a:t>decline</a:t>
            </a:r>
          </a:p>
          <a:p>
            <a:r>
              <a:rPr lang="en-US" sz="2800" dirty="0" smtClean="0"/>
              <a:t>. </a:t>
            </a:r>
            <a:r>
              <a:rPr lang="en-US" sz="2800" dirty="0" smtClean="0"/>
              <a:t>Then records showed fluctuation until the </a:t>
            </a:r>
            <a:r>
              <a:rPr lang="en-US" sz="2800" dirty="0" smtClean="0"/>
              <a:t>end </a:t>
            </a:r>
          </a:p>
          <a:p>
            <a:r>
              <a:rPr lang="en-US" sz="2800" dirty="0" smtClean="0"/>
              <a:t>of </a:t>
            </a:r>
            <a:r>
              <a:rPr lang="en-US" sz="2800" dirty="0" smtClean="0"/>
              <a:t>the month</a:t>
            </a:r>
            <a:r>
              <a:rPr lang="en-US" sz="2800" dirty="0" smtClean="0"/>
              <a:t>. </a:t>
            </a:r>
            <a:r>
              <a:rPr lang="en-US" sz="2800" dirty="0" smtClean="0"/>
              <a:t>It decreases and returns to rise again</a:t>
            </a:r>
            <a:endParaRPr kumimoji="0" lang="ar-SA" sz="2800" b="0" i="0" u="none" strike="noStrike" cap="none" normalizeH="0" baseline="0" dirty="0" smtClean="0">
              <a:ln>
                <a:noFill/>
              </a:ln>
              <a:solidFill>
                <a:schemeClr val="tx1"/>
              </a:solidFill>
              <a:effectLst/>
              <a:latin typeface="Arial" charset="0"/>
            </a:endParaRPr>
          </a:p>
        </p:txBody>
      </p:sp>
      <p:graphicFrame>
        <p:nvGraphicFramePr>
          <p:cNvPr id="57" name="جدول 56"/>
          <p:cNvGraphicFramePr>
            <a:graphicFrameLocks noGrp="1"/>
          </p:cNvGraphicFramePr>
          <p:nvPr/>
        </p:nvGraphicFramePr>
        <p:xfrm>
          <a:off x="38982318" y="13966085"/>
          <a:ext cx="8325851" cy="10433918"/>
        </p:xfrm>
        <a:graphic>
          <a:graphicData uri="http://schemas.openxmlformats.org/drawingml/2006/table">
            <a:tbl>
              <a:tblPr rtl="1"/>
              <a:tblGrid>
                <a:gridCol w="1750355"/>
                <a:gridCol w="3137660"/>
                <a:gridCol w="3437836"/>
              </a:tblGrid>
              <a:tr h="588097">
                <a:tc gridSpan="3">
                  <a:txBody>
                    <a:bodyPr/>
                    <a:lstStyle/>
                    <a:p>
                      <a:pPr algn="ctr" rtl="0">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a:solidFill>
                            <a:srgbClr val="212121"/>
                          </a:solidFill>
                          <a:latin typeface="inherit"/>
                          <a:ea typeface="Times New Roman"/>
                          <a:cs typeface="Courier New"/>
                        </a:rPr>
                        <a:t>Comparison of current soil temperature with January air humidity: 9 GMT</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r>
              <a:tr h="469468">
                <a:tc>
                  <a:txBody>
                    <a:bodyPr/>
                    <a:lstStyle/>
                    <a:p>
                      <a:pPr algn="r" rtl="1"/>
                      <a:r>
                        <a:rPr lang="en-US" sz="1100">
                          <a:solidFill>
                            <a:srgbClr val="212121"/>
                          </a:solidFill>
                          <a:latin typeface="inherit"/>
                          <a:cs typeface="Arial"/>
                        </a:rPr>
                        <a:t>Today</a:t>
                      </a:r>
                      <a:endParaRPr lang="en-US" sz="1100">
                        <a:latin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r>
                        <a:rPr lang="en-US" sz="1100">
                          <a:solidFill>
                            <a:srgbClr val="212121"/>
                          </a:solidFill>
                          <a:latin typeface="inherit"/>
                          <a:cs typeface="Arial"/>
                        </a:rPr>
                        <a:t>Current soil temperature</a:t>
                      </a:r>
                      <a:endParaRPr lang="en-US" sz="1100">
                        <a:latin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r>
                        <a:rPr lang="en-US" sz="1100">
                          <a:solidFill>
                            <a:srgbClr val="212121"/>
                          </a:solidFill>
                          <a:latin typeface="inherit"/>
                          <a:cs typeface="Arial"/>
                        </a:rPr>
                        <a:t>humidity</a:t>
                      </a:r>
                      <a:endParaRPr lang="en-US" sz="1100">
                        <a:latin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63">
                <a:tc>
                  <a:txBody>
                    <a:bodyPr/>
                    <a:lstStyle/>
                    <a:p>
                      <a:pPr algn="ctr" rtl="1">
                        <a:lnSpc>
                          <a:spcPct val="107000"/>
                        </a:lnSpc>
                        <a:spcAft>
                          <a:spcPts val="0"/>
                        </a:spcAft>
                      </a:pPr>
                      <a:r>
                        <a:rPr lang="en-US" sz="1400">
                          <a:latin typeface="Calibri"/>
                          <a:ea typeface="Calibri"/>
                          <a:cs typeface="Arial"/>
                        </a:rPr>
                        <a:t>1</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400">
                          <a:latin typeface="Calibri"/>
                          <a:ea typeface="Calibri"/>
                          <a:cs typeface="Arial"/>
                        </a:rPr>
                        <a:t>20</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33%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63">
                <a:tc>
                  <a:txBody>
                    <a:bodyPr/>
                    <a:lstStyle/>
                    <a:p>
                      <a:pPr algn="ctr" rtl="1">
                        <a:lnSpc>
                          <a:spcPct val="107000"/>
                        </a:lnSpc>
                        <a:spcAft>
                          <a:spcPts val="0"/>
                        </a:spcAft>
                      </a:pPr>
                      <a:r>
                        <a:rPr lang="en-US" sz="1400">
                          <a:latin typeface="Calibri"/>
                          <a:ea typeface="Calibri"/>
                          <a:cs typeface="Arial"/>
                        </a:rPr>
                        <a:t>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21</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32%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63">
                <a:tc>
                  <a:txBody>
                    <a:bodyPr/>
                    <a:lstStyle/>
                    <a:p>
                      <a:pPr algn="ctr" rtl="1">
                        <a:lnSpc>
                          <a:spcPct val="107000"/>
                        </a:lnSpc>
                        <a:spcAft>
                          <a:spcPts val="0"/>
                        </a:spcAft>
                      </a:pPr>
                      <a:r>
                        <a:rPr lang="en-US" sz="1400">
                          <a:latin typeface="Calibri"/>
                          <a:ea typeface="Calibri"/>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19</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33%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63">
                <a:tc>
                  <a:txBody>
                    <a:bodyPr/>
                    <a:lstStyle/>
                    <a:p>
                      <a:pPr algn="ctr" rtl="1">
                        <a:lnSpc>
                          <a:spcPct val="107000"/>
                        </a:lnSpc>
                        <a:spcAft>
                          <a:spcPts val="0"/>
                        </a:spcAft>
                      </a:pPr>
                      <a:r>
                        <a:rPr lang="en-US" sz="1400">
                          <a:latin typeface="Calibri"/>
                          <a:ea typeface="Calibri"/>
                          <a:cs typeface="Arial"/>
                        </a:rPr>
                        <a:t>4</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25</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17%</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63">
                <a:tc>
                  <a:txBody>
                    <a:bodyPr/>
                    <a:lstStyle/>
                    <a:p>
                      <a:pPr algn="ctr" rtl="1">
                        <a:lnSpc>
                          <a:spcPct val="107000"/>
                        </a:lnSpc>
                        <a:spcAft>
                          <a:spcPts val="0"/>
                        </a:spcAft>
                      </a:pPr>
                      <a:r>
                        <a:rPr lang="en-US" sz="1400">
                          <a:latin typeface="Calibri"/>
                          <a:ea typeface="Calibri"/>
                          <a:cs typeface="Arial"/>
                        </a:rPr>
                        <a:t>5</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25</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17%</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63">
                <a:tc>
                  <a:txBody>
                    <a:bodyPr/>
                    <a:lstStyle/>
                    <a:p>
                      <a:pPr algn="ctr" rtl="1">
                        <a:lnSpc>
                          <a:spcPct val="107000"/>
                        </a:lnSpc>
                        <a:spcAft>
                          <a:spcPts val="0"/>
                        </a:spcAft>
                      </a:pPr>
                      <a:r>
                        <a:rPr lang="en-US" sz="1400">
                          <a:latin typeface="Calibri"/>
                          <a:ea typeface="Calibri"/>
                          <a:cs typeface="Arial"/>
                        </a:rPr>
                        <a:t>6</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25</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17%</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63">
                <a:tc>
                  <a:txBody>
                    <a:bodyPr/>
                    <a:lstStyle/>
                    <a:p>
                      <a:pPr algn="ctr" rtl="1">
                        <a:lnSpc>
                          <a:spcPct val="107000"/>
                        </a:lnSpc>
                        <a:spcAft>
                          <a:spcPts val="0"/>
                        </a:spcAft>
                      </a:pPr>
                      <a:r>
                        <a:rPr lang="en-US" sz="1400">
                          <a:latin typeface="Calibri"/>
                          <a:ea typeface="Calibri"/>
                          <a:cs typeface="Arial"/>
                        </a:rPr>
                        <a:t>7</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26</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17%</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63">
                <a:tc>
                  <a:txBody>
                    <a:bodyPr/>
                    <a:lstStyle/>
                    <a:p>
                      <a:pPr algn="ctr" rtl="1">
                        <a:lnSpc>
                          <a:spcPct val="107000"/>
                        </a:lnSpc>
                        <a:spcAft>
                          <a:spcPts val="0"/>
                        </a:spcAft>
                      </a:pPr>
                      <a:r>
                        <a:rPr lang="en-US" sz="1400">
                          <a:latin typeface="Calibri"/>
                          <a:ea typeface="Calibri"/>
                          <a:cs typeface="Arial"/>
                        </a:rPr>
                        <a:t>8</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24,6</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17%</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63">
                <a:tc>
                  <a:txBody>
                    <a:bodyPr/>
                    <a:lstStyle/>
                    <a:p>
                      <a:pPr algn="ctr" rtl="1">
                        <a:lnSpc>
                          <a:spcPct val="107000"/>
                        </a:lnSpc>
                        <a:spcAft>
                          <a:spcPts val="0"/>
                        </a:spcAft>
                      </a:pPr>
                      <a:r>
                        <a:rPr lang="en-US" sz="1400">
                          <a:latin typeface="Calibri"/>
                          <a:ea typeface="Calibri"/>
                          <a:cs typeface="Arial"/>
                        </a:rPr>
                        <a:t>9</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25</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19%</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63">
                <a:tc>
                  <a:txBody>
                    <a:bodyPr/>
                    <a:lstStyle/>
                    <a:p>
                      <a:pPr algn="ctr" rtl="1">
                        <a:lnSpc>
                          <a:spcPct val="107000"/>
                        </a:lnSpc>
                        <a:spcAft>
                          <a:spcPts val="0"/>
                        </a:spcAft>
                      </a:pPr>
                      <a:r>
                        <a:rPr lang="en-US" sz="1400">
                          <a:latin typeface="Calibri"/>
                          <a:ea typeface="Calibri"/>
                          <a:cs typeface="Arial"/>
                        </a:rPr>
                        <a:t>10</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7000"/>
                        </a:lnSpc>
                        <a:spcAft>
                          <a:spcPts val="0"/>
                        </a:spcAft>
                      </a:pPr>
                      <a:r>
                        <a:rPr lang="en-US" sz="1400">
                          <a:latin typeface="Calibri"/>
                          <a:ea typeface="Calibri"/>
                          <a:cs typeface="Arial"/>
                        </a:rPr>
                        <a:t>24</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19%</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63">
                <a:tc>
                  <a:txBody>
                    <a:bodyPr/>
                    <a:lstStyle/>
                    <a:p>
                      <a:pPr algn="ctr" rtl="1">
                        <a:lnSpc>
                          <a:spcPct val="107000"/>
                        </a:lnSpc>
                        <a:spcAft>
                          <a:spcPts val="0"/>
                        </a:spcAft>
                      </a:pPr>
                      <a:r>
                        <a:rPr lang="en-US" sz="1400">
                          <a:latin typeface="Calibri"/>
                          <a:ea typeface="Calibri"/>
                          <a:cs typeface="Arial"/>
                        </a:rPr>
                        <a:t>11</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25</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19%</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63">
                <a:tc>
                  <a:txBody>
                    <a:bodyPr/>
                    <a:lstStyle/>
                    <a:p>
                      <a:pPr algn="ctr" rtl="1">
                        <a:lnSpc>
                          <a:spcPct val="107000"/>
                        </a:lnSpc>
                        <a:spcAft>
                          <a:spcPts val="0"/>
                        </a:spcAft>
                      </a:pPr>
                      <a:r>
                        <a:rPr lang="en-US" sz="1400">
                          <a:latin typeface="Calibri"/>
                          <a:ea typeface="Calibri"/>
                          <a:cs typeface="Arial"/>
                        </a:rPr>
                        <a:t>12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GB" sz="1400">
                          <a:latin typeface="Calibri"/>
                          <a:ea typeface="Calibri"/>
                          <a:cs typeface="Arial"/>
                        </a:rPr>
                        <a:t>27</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19%</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63">
                <a:tc>
                  <a:txBody>
                    <a:bodyPr/>
                    <a:lstStyle/>
                    <a:p>
                      <a:pPr algn="ctr" rtl="1">
                        <a:lnSpc>
                          <a:spcPct val="107000"/>
                        </a:lnSpc>
                        <a:spcAft>
                          <a:spcPts val="0"/>
                        </a:spcAft>
                      </a:pPr>
                      <a:r>
                        <a:rPr lang="en-US" sz="1400">
                          <a:latin typeface="Calibri"/>
                          <a:ea typeface="Calibri"/>
                          <a:cs typeface="Arial"/>
                        </a:rPr>
                        <a:t>13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23,1</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19%</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63">
                <a:tc>
                  <a:txBody>
                    <a:bodyPr/>
                    <a:lstStyle/>
                    <a:p>
                      <a:pPr algn="ctr" rtl="1">
                        <a:lnSpc>
                          <a:spcPct val="107000"/>
                        </a:lnSpc>
                        <a:spcAft>
                          <a:spcPts val="0"/>
                        </a:spcAft>
                      </a:pPr>
                      <a:r>
                        <a:rPr lang="en-US" sz="1400">
                          <a:latin typeface="Calibri"/>
                          <a:ea typeface="Calibri"/>
                          <a:cs typeface="Arial"/>
                        </a:rPr>
                        <a:t>14</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26</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20%</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63">
                <a:tc>
                  <a:txBody>
                    <a:bodyPr/>
                    <a:lstStyle/>
                    <a:p>
                      <a:pPr algn="ctr" rtl="1">
                        <a:lnSpc>
                          <a:spcPct val="107000"/>
                        </a:lnSpc>
                        <a:spcAft>
                          <a:spcPts val="0"/>
                        </a:spcAft>
                      </a:pPr>
                      <a:r>
                        <a:rPr lang="en-US" sz="1400">
                          <a:latin typeface="Calibri"/>
                          <a:ea typeface="Calibri"/>
                          <a:cs typeface="Arial"/>
                        </a:rPr>
                        <a:t>15</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26</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20%</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63">
                <a:tc>
                  <a:txBody>
                    <a:bodyPr/>
                    <a:lstStyle/>
                    <a:p>
                      <a:pPr algn="ctr" rtl="1">
                        <a:lnSpc>
                          <a:spcPct val="107000"/>
                        </a:lnSpc>
                        <a:spcAft>
                          <a:spcPts val="0"/>
                        </a:spcAft>
                      </a:pPr>
                      <a:r>
                        <a:rPr lang="en-US" sz="1400">
                          <a:latin typeface="Calibri"/>
                          <a:ea typeface="Calibri"/>
                          <a:cs typeface="Arial"/>
                        </a:rPr>
                        <a:t>16</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25</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20%</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63">
                <a:tc>
                  <a:txBody>
                    <a:bodyPr/>
                    <a:lstStyle/>
                    <a:p>
                      <a:pPr algn="ctr" rtl="1">
                        <a:lnSpc>
                          <a:spcPct val="107000"/>
                        </a:lnSpc>
                        <a:spcAft>
                          <a:spcPts val="0"/>
                        </a:spcAft>
                      </a:pPr>
                      <a:r>
                        <a:rPr lang="en-US" sz="1400">
                          <a:latin typeface="Calibri"/>
                          <a:ea typeface="Calibri"/>
                          <a:cs typeface="Arial"/>
                        </a:rPr>
                        <a:t>17</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23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20%</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63">
                <a:tc>
                  <a:txBody>
                    <a:bodyPr/>
                    <a:lstStyle/>
                    <a:p>
                      <a:pPr algn="ctr" rtl="1">
                        <a:lnSpc>
                          <a:spcPct val="107000"/>
                        </a:lnSpc>
                        <a:spcAft>
                          <a:spcPts val="0"/>
                        </a:spcAft>
                      </a:pPr>
                      <a:r>
                        <a:rPr lang="en-US" sz="1400">
                          <a:latin typeface="Calibri"/>
                          <a:ea typeface="Calibri"/>
                          <a:cs typeface="Arial"/>
                        </a:rPr>
                        <a:t>18</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25</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25%</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63">
                <a:tc>
                  <a:txBody>
                    <a:bodyPr/>
                    <a:lstStyle/>
                    <a:p>
                      <a:pPr algn="ctr" rtl="1">
                        <a:lnSpc>
                          <a:spcPct val="107000"/>
                        </a:lnSpc>
                        <a:spcAft>
                          <a:spcPts val="0"/>
                        </a:spcAft>
                      </a:pPr>
                      <a:r>
                        <a:rPr lang="en-US" sz="1400">
                          <a:latin typeface="Calibri"/>
                          <a:ea typeface="Calibri"/>
                          <a:cs typeface="Arial"/>
                        </a:rPr>
                        <a:t>19</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25</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27%</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63">
                <a:tc>
                  <a:txBody>
                    <a:bodyPr/>
                    <a:lstStyle/>
                    <a:p>
                      <a:pPr algn="ctr" rtl="1">
                        <a:lnSpc>
                          <a:spcPct val="107000"/>
                        </a:lnSpc>
                        <a:spcAft>
                          <a:spcPts val="0"/>
                        </a:spcAft>
                      </a:pPr>
                      <a:r>
                        <a:rPr lang="en-US" sz="1400">
                          <a:latin typeface="Calibri"/>
                          <a:ea typeface="Calibri"/>
                          <a:cs typeface="Arial"/>
                        </a:rPr>
                        <a:t>20</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25</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29%</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63">
                <a:tc>
                  <a:txBody>
                    <a:bodyPr/>
                    <a:lstStyle/>
                    <a:p>
                      <a:pPr algn="ctr" rtl="1">
                        <a:lnSpc>
                          <a:spcPct val="107000"/>
                        </a:lnSpc>
                        <a:spcAft>
                          <a:spcPts val="0"/>
                        </a:spcAft>
                      </a:pPr>
                      <a:r>
                        <a:rPr lang="en-US" sz="1400">
                          <a:latin typeface="Calibri"/>
                          <a:ea typeface="Calibri"/>
                          <a:cs typeface="Arial"/>
                        </a:rPr>
                        <a:t>21</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22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31%</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63">
                <a:tc>
                  <a:txBody>
                    <a:bodyPr/>
                    <a:lstStyle/>
                    <a:p>
                      <a:pPr algn="ctr" rtl="1">
                        <a:lnSpc>
                          <a:spcPct val="107000"/>
                        </a:lnSpc>
                        <a:spcAft>
                          <a:spcPts val="0"/>
                        </a:spcAft>
                      </a:pPr>
                      <a:r>
                        <a:rPr lang="en-US" sz="1400">
                          <a:latin typeface="Calibri"/>
                          <a:ea typeface="Calibri"/>
                          <a:cs typeface="Arial"/>
                        </a:rPr>
                        <a:t>22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21,8</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33%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63">
                <a:tc>
                  <a:txBody>
                    <a:bodyPr/>
                    <a:lstStyle/>
                    <a:p>
                      <a:pPr algn="ctr" rtl="1">
                        <a:lnSpc>
                          <a:spcPct val="107000"/>
                        </a:lnSpc>
                        <a:spcAft>
                          <a:spcPts val="0"/>
                        </a:spcAft>
                      </a:pPr>
                      <a:r>
                        <a:rPr lang="en-US" sz="1400">
                          <a:latin typeface="Calibri"/>
                          <a:ea typeface="Calibri"/>
                          <a:cs typeface="Arial"/>
                        </a:rPr>
                        <a:t>23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27</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33%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63">
                <a:tc>
                  <a:txBody>
                    <a:bodyPr/>
                    <a:lstStyle/>
                    <a:p>
                      <a:pPr algn="ctr" rtl="1">
                        <a:lnSpc>
                          <a:spcPct val="107000"/>
                        </a:lnSpc>
                        <a:spcAft>
                          <a:spcPts val="0"/>
                        </a:spcAft>
                      </a:pPr>
                      <a:r>
                        <a:rPr lang="en-US" sz="1400">
                          <a:latin typeface="Calibri"/>
                          <a:ea typeface="Calibri"/>
                          <a:cs typeface="Arial"/>
                        </a:rPr>
                        <a:t>24</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28</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33%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63">
                <a:tc>
                  <a:txBody>
                    <a:bodyPr/>
                    <a:lstStyle/>
                    <a:p>
                      <a:pPr algn="ctr" rtl="1">
                        <a:lnSpc>
                          <a:spcPct val="107000"/>
                        </a:lnSpc>
                        <a:spcAft>
                          <a:spcPts val="0"/>
                        </a:spcAft>
                      </a:pPr>
                      <a:r>
                        <a:rPr lang="en-US" sz="1400">
                          <a:latin typeface="Calibri"/>
                          <a:ea typeface="Calibri"/>
                          <a:cs typeface="Arial"/>
                        </a:rPr>
                        <a:t>25</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22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16%</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63">
                <a:tc>
                  <a:txBody>
                    <a:bodyPr/>
                    <a:lstStyle/>
                    <a:p>
                      <a:pPr algn="ctr" rtl="1">
                        <a:lnSpc>
                          <a:spcPct val="107000"/>
                        </a:lnSpc>
                        <a:spcAft>
                          <a:spcPts val="0"/>
                        </a:spcAft>
                      </a:pPr>
                      <a:r>
                        <a:rPr lang="en-US" sz="1400">
                          <a:latin typeface="Calibri"/>
                          <a:ea typeface="Calibri"/>
                          <a:cs typeface="Arial"/>
                        </a:rPr>
                        <a:t>26</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29</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16%</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63">
                <a:tc>
                  <a:txBody>
                    <a:bodyPr/>
                    <a:lstStyle/>
                    <a:p>
                      <a:pPr algn="ctr" rtl="1">
                        <a:lnSpc>
                          <a:spcPct val="107000"/>
                        </a:lnSpc>
                        <a:spcAft>
                          <a:spcPts val="0"/>
                        </a:spcAft>
                      </a:pPr>
                      <a:r>
                        <a:rPr lang="en-US" sz="1400">
                          <a:latin typeface="Calibri"/>
                          <a:ea typeface="Calibri"/>
                          <a:cs typeface="Arial"/>
                        </a:rPr>
                        <a:t>27</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26</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16%</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63">
                <a:tc>
                  <a:txBody>
                    <a:bodyPr/>
                    <a:lstStyle/>
                    <a:p>
                      <a:pPr algn="ctr" rtl="1">
                        <a:lnSpc>
                          <a:spcPct val="107000"/>
                        </a:lnSpc>
                        <a:spcAft>
                          <a:spcPts val="0"/>
                        </a:spcAft>
                      </a:pPr>
                      <a:r>
                        <a:rPr lang="en-US" sz="1400">
                          <a:latin typeface="Calibri"/>
                          <a:ea typeface="Calibri"/>
                          <a:cs typeface="Arial"/>
                        </a:rPr>
                        <a:t>28</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25</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18%</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63">
                <a:tc>
                  <a:txBody>
                    <a:bodyPr/>
                    <a:lstStyle/>
                    <a:p>
                      <a:pPr algn="ctr" rtl="1">
                        <a:lnSpc>
                          <a:spcPct val="107000"/>
                        </a:lnSpc>
                        <a:spcAft>
                          <a:spcPts val="0"/>
                        </a:spcAft>
                      </a:pPr>
                      <a:r>
                        <a:rPr lang="en-US" sz="1400">
                          <a:latin typeface="Calibri"/>
                          <a:ea typeface="Calibri"/>
                          <a:cs typeface="Arial"/>
                        </a:rPr>
                        <a:t>29</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18,3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18%</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63">
                <a:tc>
                  <a:txBody>
                    <a:bodyPr/>
                    <a:lstStyle/>
                    <a:p>
                      <a:pPr algn="ctr" rtl="1">
                        <a:lnSpc>
                          <a:spcPct val="107000"/>
                        </a:lnSpc>
                        <a:spcAft>
                          <a:spcPts val="0"/>
                        </a:spcAft>
                      </a:pPr>
                      <a:r>
                        <a:rPr lang="en-US" sz="1400">
                          <a:latin typeface="Calibri"/>
                          <a:ea typeface="Calibri"/>
                          <a:cs typeface="Arial"/>
                        </a:rPr>
                        <a:t>30</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17</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17%</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63">
                <a:tc>
                  <a:txBody>
                    <a:bodyPr/>
                    <a:lstStyle/>
                    <a:p>
                      <a:pPr algn="ctr" rtl="1">
                        <a:lnSpc>
                          <a:spcPct val="107000"/>
                        </a:lnSpc>
                        <a:spcAft>
                          <a:spcPts val="0"/>
                        </a:spcAft>
                      </a:pPr>
                      <a:r>
                        <a:rPr lang="en-US" sz="1400">
                          <a:latin typeface="Calibri"/>
                          <a:ea typeface="Calibri"/>
                          <a:cs typeface="Arial"/>
                        </a:rPr>
                        <a:t>31</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a:latin typeface="Calibri"/>
                          <a:ea typeface="Calibri"/>
                          <a:cs typeface="Arial"/>
                        </a:rPr>
                        <a:t>20,9</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en-US" sz="1400" dirty="0">
                          <a:latin typeface="Calibri"/>
                          <a:ea typeface="Calibri"/>
                          <a:cs typeface="Arial"/>
                        </a:rPr>
                        <a:t>34%</a:t>
                      </a:r>
                      <a:endParaRPr lang="en-US" sz="11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9" name="صورة 58" descr="شعار ث19.jpg"/>
          <p:cNvPicPr/>
          <p:nvPr/>
        </p:nvPicPr>
        <p:blipFill>
          <a:blip r:embed="rId10" cstate="print"/>
          <a:stretch>
            <a:fillRect/>
          </a:stretch>
        </p:blipFill>
        <p:spPr>
          <a:xfrm>
            <a:off x="1925052" y="962526"/>
            <a:ext cx="4523873" cy="4283242"/>
          </a:xfrm>
          <a:prstGeom prst="rect">
            <a:avLst/>
          </a:prstGeom>
        </p:spPr>
      </p:pic>
      <p:sp>
        <p:nvSpPr>
          <p:cNvPr id="3085" name="Rectangle 13"/>
          <p:cNvSpPr>
            <a:spLocks noChangeArrowheads="1"/>
          </p:cNvSpPr>
          <p:nvPr/>
        </p:nvSpPr>
        <p:spPr bwMode="auto">
          <a:xfrm>
            <a:off x="16112359" y="2958327"/>
            <a:ext cx="18697903"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rtl="1"/>
            <a:r>
              <a:rPr lang="en-US" sz="3200" b="1" dirty="0" smtClean="0"/>
              <a:t> </a:t>
            </a:r>
            <a:r>
              <a:rPr lang="en-US" sz="3200" dirty="0" smtClean="0"/>
              <a:t>Student </a:t>
            </a:r>
            <a:r>
              <a:rPr lang="en-US" sz="3200" dirty="0" smtClean="0"/>
              <a:t> : </a:t>
            </a:r>
            <a:r>
              <a:rPr lang="en-US" sz="3200" dirty="0" err="1" smtClean="0"/>
              <a:t>Gomana</a:t>
            </a:r>
            <a:r>
              <a:rPr lang="en-US" sz="3200" dirty="0" smtClean="0"/>
              <a:t> </a:t>
            </a:r>
            <a:r>
              <a:rPr lang="en-US" sz="3200" dirty="0" err="1" smtClean="0"/>
              <a:t>Malek</a:t>
            </a:r>
            <a:r>
              <a:rPr lang="en-US" sz="3200" dirty="0" smtClean="0"/>
              <a:t> </a:t>
            </a:r>
            <a:r>
              <a:rPr lang="en-US" sz="3200" dirty="0" err="1" smtClean="0"/>
              <a:t>Karsom</a:t>
            </a:r>
            <a:endParaRPr lang="en-US" sz="3200" dirty="0" smtClean="0"/>
          </a:p>
          <a:p>
            <a:pPr rtl="1"/>
            <a:r>
              <a:rPr lang="ar-SA" sz="3200" dirty="0" smtClean="0"/>
              <a:t> </a:t>
            </a:r>
            <a:r>
              <a:rPr lang="en-US" sz="3200" dirty="0" smtClean="0"/>
              <a:t>, Lama </a:t>
            </a:r>
            <a:r>
              <a:rPr lang="en-US" sz="3200" dirty="0" err="1" smtClean="0"/>
              <a:t>mohammad</a:t>
            </a:r>
            <a:r>
              <a:rPr lang="en-US" sz="3200" dirty="0" smtClean="0"/>
              <a:t> Al </a:t>
            </a:r>
            <a:r>
              <a:rPr lang="en-US" sz="3200" dirty="0" err="1" smtClean="0"/>
              <a:t>amode</a:t>
            </a:r>
            <a:r>
              <a:rPr lang="en-US" sz="3200" dirty="0" smtClean="0"/>
              <a:t> , </a:t>
            </a:r>
            <a:r>
              <a:rPr lang="en-US" sz="3200" dirty="0" err="1" smtClean="0"/>
              <a:t>Fy</a:t>
            </a:r>
            <a:r>
              <a:rPr lang="en-US" sz="3200" dirty="0" smtClean="0"/>
              <a:t> </a:t>
            </a:r>
            <a:r>
              <a:rPr lang="en-US" sz="3200" dirty="0" err="1" smtClean="0"/>
              <a:t>Abdoalrahman</a:t>
            </a:r>
            <a:r>
              <a:rPr lang="en-US" sz="3200" dirty="0" smtClean="0"/>
              <a:t> </a:t>
            </a:r>
            <a:r>
              <a:rPr lang="en-US" sz="3200" dirty="0" err="1" smtClean="0"/>
              <a:t>Alsobhe</a:t>
            </a:r>
            <a:r>
              <a:rPr lang="en-US" sz="3200" dirty="0" smtClean="0"/>
              <a:t> </a:t>
            </a:r>
            <a:r>
              <a:rPr lang="en-US" sz="3200" dirty="0" smtClean="0"/>
              <a:t>and </a:t>
            </a:r>
            <a:r>
              <a:rPr lang="en-US" sz="3200" dirty="0" err="1" smtClean="0"/>
              <a:t>Esraa</a:t>
            </a:r>
            <a:r>
              <a:rPr lang="en-US" sz="3200" dirty="0" smtClean="0"/>
              <a:t> </a:t>
            </a:r>
            <a:r>
              <a:rPr lang="en-US" sz="3200" dirty="0" err="1" smtClean="0"/>
              <a:t>Eid</a:t>
            </a:r>
            <a:r>
              <a:rPr lang="en-US" sz="3200" dirty="0" smtClean="0"/>
              <a:t> </a:t>
            </a:r>
            <a:r>
              <a:rPr lang="en-US" sz="3200" dirty="0" err="1" smtClean="0"/>
              <a:t>Alshalale</a:t>
            </a:r>
            <a:endParaRPr lang="en-US" sz="3200" dirty="0" smtClean="0"/>
          </a:p>
          <a:p>
            <a:r>
              <a:rPr lang="en-US" sz="3200" dirty="0" smtClean="0"/>
              <a:t> </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Globe Teacher: Ebtisam Ahmed Nahhas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Supervision :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lvl="0" rtl="1" eaLnBrk="0" hangingPunct="0"/>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Dr. Nadia S. Al-</a:t>
            </a:r>
            <a:r>
              <a:rPr kumimoji="0" lang="en-US" sz="3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Kaff</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Dr. </a:t>
            </a:r>
            <a:r>
              <a:rPr kumimoji="0" lang="en-US" sz="3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Nahla</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 </a:t>
            </a:r>
            <a:r>
              <a:rPr kumimoji="0" lang="en-US" sz="3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Bou</a:t>
            </a:r>
            <a:r>
              <a:rPr lang="en-US" sz="3600" b="1" dirty="0" smtClean="0">
                <a:solidFill>
                  <a:srgbClr val="FF0000"/>
                </a:solidFill>
                <a:latin typeface="Arial Black" pitchFamily="34" charset="0"/>
              </a:rPr>
              <a:t> </a:t>
            </a:r>
            <a:r>
              <a:rPr kumimoji="0" lang="en-US" sz="3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qellah</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4938713" rtl="0" eaLnBrk="1" fontAlgn="base" latinLnBrk="0" hangingPunct="1">
          <a:lnSpc>
            <a:spcPct val="100000"/>
          </a:lnSpc>
          <a:spcBef>
            <a:spcPct val="0"/>
          </a:spcBef>
          <a:spcAft>
            <a:spcPct val="0"/>
          </a:spcAft>
          <a:buClrTx/>
          <a:buSzTx/>
          <a:buFontTx/>
          <a:buNone/>
          <a:tabLst/>
          <a:defRPr kumimoji="0" lang="en-US" altLang="en-US" sz="9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4938713" rtl="0" eaLnBrk="1" fontAlgn="base" latinLnBrk="0" hangingPunct="1">
          <a:lnSpc>
            <a:spcPct val="100000"/>
          </a:lnSpc>
          <a:spcBef>
            <a:spcPct val="0"/>
          </a:spcBef>
          <a:spcAft>
            <a:spcPct val="0"/>
          </a:spcAft>
          <a:buClrTx/>
          <a:buSzTx/>
          <a:buFontTx/>
          <a:buNone/>
          <a:tabLst/>
          <a:defRPr kumimoji="0" lang="en-US" altLang="en-US" sz="9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1503</TotalTime>
  <Words>820</Words>
  <Application>Microsoft Office PowerPoint</Application>
  <PresentationFormat>مخصص</PresentationFormat>
  <Paragraphs>185</Paragraphs>
  <Slides>1</Slides>
  <Notes>1</Notes>
  <HiddenSlides>0</HiddenSlides>
  <MMClips>0</MMClips>
  <ScaleCrop>false</ScaleCrop>
  <HeadingPairs>
    <vt:vector size="6" baseType="variant">
      <vt:variant>
        <vt:lpstr>سمة</vt:lpstr>
      </vt:variant>
      <vt:variant>
        <vt:i4>1</vt:i4>
      </vt:variant>
      <vt:variant>
        <vt:lpstr>خوادم OLE مضمنة</vt:lpstr>
      </vt:variant>
      <vt:variant>
        <vt:i4>1</vt:i4>
      </vt:variant>
      <vt:variant>
        <vt:lpstr>عناوين الشرائح</vt:lpstr>
      </vt:variant>
      <vt:variant>
        <vt:i4>1</vt:i4>
      </vt:variant>
    </vt:vector>
  </HeadingPairs>
  <TitlesOfParts>
    <vt:vector size="3" baseType="lpstr">
      <vt:lpstr>Default Design</vt:lpstr>
      <vt:lpstr>CorelDRAW</vt:lpstr>
      <vt:lpstr>الشريحة 1</vt:lpstr>
    </vt:vector>
  </TitlesOfParts>
  <Company>MegaPrint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140x100 cm horizontal poster</dc:title>
  <dc:creator>Ethan Shulda;www.postersession.com</dc:creator>
  <cp:keywords>www.postersession.com</cp:keywords>
  <dc:description>©MegaPrint Inc. 2009-2015</dc:description>
  <cp:lastModifiedBy>Corporate Edition</cp:lastModifiedBy>
  <cp:revision>59</cp:revision>
  <dcterms:created xsi:type="dcterms:W3CDTF">2008-12-04T00:20:37Z</dcterms:created>
  <dcterms:modified xsi:type="dcterms:W3CDTF">2019-03-15T13:27:34Z</dcterms:modified>
</cp:coreProperties>
</file>