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84" r:id="rId14"/>
    <p:sldId id="285" r:id="rId15"/>
    <p:sldId id="286" r:id="rId16"/>
    <p:sldId id="287" r:id="rId17"/>
    <p:sldId id="288" r:id="rId18"/>
    <p:sldId id="289" r:id="rId19"/>
    <p:sldId id="290" r:id="rId20"/>
    <p:sldId id="291" r:id="rId21"/>
    <p:sldId id="268" r:id="rId22"/>
    <p:sldId id="273" r:id="rId23"/>
    <p:sldId id="274" r:id="rId24"/>
    <p:sldId id="277" r:id="rId25"/>
    <p:sldId id="279" r:id="rId26"/>
    <p:sldId id="283" r:id="rId27"/>
    <p:sldId id="280" r:id="rId28"/>
    <p:sldId id="281" r:id="rId29"/>
    <p:sldId id="282" r:id="rId30"/>
    <p:sldId id="269" r:id="rId31"/>
    <p:sldId id="27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5" autoAdjust="0"/>
    <p:restoredTop sz="94660"/>
  </p:normalViewPr>
  <p:slideViewPr>
    <p:cSldViewPr snapToGrid="0">
      <p:cViewPr varScale="1">
        <p:scale>
          <a:sx n="51" d="100"/>
          <a:sy n="51" d="100"/>
        </p:scale>
        <p:origin x="90" y="6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57F4AEB-760A-47B7-B609-EE2444385A07}" type="datetimeFigureOut">
              <a:rPr lang="en-US" smtClean="0"/>
              <a:t>4/13/2019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FDFBF-6BE4-4547-B39D-B3BE3A8D8708}" type="slidenum">
              <a:rPr lang="en-US" smtClean="0"/>
              <a:t>‹#›</a:t>
            </a:fld>
            <a:endParaRPr lang="en-US"/>
          </a:p>
        </p:txBody>
      </p:sp>
    </p:spTree>
    <p:extLst>
      <p:ext uri="{BB962C8B-B14F-4D97-AF65-F5344CB8AC3E}">
        <p14:creationId xmlns:p14="http://schemas.microsoft.com/office/powerpoint/2010/main" val="760391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7F4AEB-760A-47B7-B609-EE2444385A07}" type="datetimeFigureOut">
              <a:rPr lang="en-US" smtClean="0"/>
              <a:t>4/13/2019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FDFBF-6BE4-4547-B39D-B3BE3A8D8708}" type="slidenum">
              <a:rPr lang="en-US" smtClean="0"/>
              <a:t>‹#›</a:t>
            </a:fld>
            <a:endParaRPr lang="en-US"/>
          </a:p>
        </p:txBody>
      </p:sp>
    </p:spTree>
    <p:extLst>
      <p:ext uri="{BB962C8B-B14F-4D97-AF65-F5344CB8AC3E}">
        <p14:creationId xmlns:p14="http://schemas.microsoft.com/office/powerpoint/2010/main" val="1362263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7F4AEB-760A-47B7-B609-EE2444385A07}" type="datetimeFigureOut">
              <a:rPr lang="en-US" smtClean="0"/>
              <a:t>4/13/2019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FDFBF-6BE4-4547-B39D-B3BE3A8D870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61936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7F4AEB-760A-47B7-B609-EE2444385A07}" type="datetimeFigureOut">
              <a:rPr lang="en-US" smtClean="0"/>
              <a:t>4/13/2019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FDFBF-6BE4-4547-B39D-B3BE3A8D8708}" type="slidenum">
              <a:rPr lang="en-US" smtClean="0"/>
              <a:t>‹#›</a:t>
            </a:fld>
            <a:endParaRPr lang="en-US"/>
          </a:p>
        </p:txBody>
      </p:sp>
    </p:spTree>
    <p:extLst>
      <p:ext uri="{BB962C8B-B14F-4D97-AF65-F5344CB8AC3E}">
        <p14:creationId xmlns:p14="http://schemas.microsoft.com/office/powerpoint/2010/main" val="1718879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7F4AEB-760A-47B7-B609-EE2444385A07}" type="datetimeFigureOut">
              <a:rPr lang="en-US" smtClean="0"/>
              <a:t>4/13/2019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FDFBF-6BE4-4547-B39D-B3BE3A8D870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80119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7F4AEB-760A-47B7-B609-EE2444385A07}" type="datetimeFigureOut">
              <a:rPr lang="en-US" smtClean="0"/>
              <a:t>4/13/2019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FDFBF-6BE4-4547-B39D-B3BE3A8D8708}" type="slidenum">
              <a:rPr lang="en-US" smtClean="0"/>
              <a:t>‹#›</a:t>
            </a:fld>
            <a:endParaRPr lang="en-US"/>
          </a:p>
        </p:txBody>
      </p:sp>
    </p:spTree>
    <p:extLst>
      <p:ext uri="{BB962C8B-B14F-4D97-AF65-F5344CB8AC3E}">
        <p14:creationId xmlns:p14="http://schemas.microsoft.com/office/powerpoint/2010/main" val="155360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7F4AEB-760A-47B7-B609-EE2444385A07}" type="datetimeFigureOut">
              <a:rPr lang="en-US" smtClean="0"/>
              <a:t>4/13/2019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FDFBF-6BE4-4547-B39D-B3BE3A8D8708}" type="slidenum">
              <a:rPr lang="en-US" smtClean="0"/>
              <a:t>‹#›</a:t>
            </a:fld>
            <a:endParaRPr lang="en-US"/>
          </a:p>
        </p:txBody>
      </p:sp>
    </p:spTree>
    <p:extLst>
      <p:ext uri="{BB962C8B-B14F-4D97-AF65-F5344CB8AC3E}">
        <p14:creationId xmlns:p14="http://schemas.microsoft.com/office/powerpoint/2010/main" val="446588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7F4AEB-760A-47B7-B609-EE2444385A07}" type="datetimeFigureOut">
              <a:rPr lang="en-US" smtClean="0"/>
              <a:t>4/13/2019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FDFBF-6BE4-4547-B39D-B3BE3A8D8708}" type="slidenum">
              <a:rPr lang="en-US" smtClean="0"/>
              <a:t>‹#›</a:t>
            </a:fld>
            <a:endParaRPr lang="en-US"/>
          </a:p>
        </p:txBody>
      </p:sp>
    </p:spTree>
    <p:extLst>
      <p:ext uri="{BB962C8B-B14F-4D97-AF65-F5344CB8AC3E}">
        <p14:creationId xmlns:p14="http://schemas.microsoft.com/office/powerpoint/2010/main" val="1552088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7F4AEB-760A-47B7-B609-EE2444385A07}" type="datetimeFigureOut">
              <a:rPr lang="en-US" smtClean="0"/>
              <a:t>4/13/2019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FDFBF-6BE4-4547-B39D-B3BE3A8D8708}" type="slidenum">
              <a:rPr lang="en-US" smtClean="0"/>
              <a:t>‹#›</a:t>
            </a:fld>
            <a:endParaRPr lang="en-US"/>
          </a:p>
        </p:txBody>
      </p:sp>
    </p:spTree>
    <p:extLst>
      <p:ext uri="{BB962C8B-B14F-4D97-AF65-F5344CB8AC3E}">
        <p14:creationId xmlns:p14="http://schemas.microsoft.com/office/powerpoint/2010/main" val="4130366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7F4AEB-760A-47B7-B609-EE2444385A07}" type="datetimeFigureOut">
              <a:rPr lang="en-US" smtClean="0"/>
              <a:t>4/13/2019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FDFBF-6BE4-4547-B39D-B3BE3A8D8708}" type="slidenum">
              <a:rPr lang="en-US" smtClean="0"/>
              <a:t>‹#›</a:t>
            </a:fld>
            <a:endParaRPr lang="en-US"/>
          </a:p>
        </p:txBody>
      </p:sp>
    </p:spTree>
    <p:extLst>
      <p:ext uri="{BB962C8B-B14F-4D97-AF65-F5344CB8AC3E}">
        <p14:creationId xmlns:p14="http://schemas.microsoft.com/office/powerpoint/2010/main" val="2209958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7F4AEB-760A-47B7-B609-EE2444385A07}" type="datetimeFigureOut">
              <a:rPr lang="en-US" smtClean="0"/>
              <a:t>4/13/2019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0FDFBF-6BE4-4547-B39D-B3BE3A8D8708}" type="slidenum">
              <a:rPr lang="en-US" smtClean="0"/>
              <a:t>‹#›</a:t>
            </a:fld>
            <a:endParaRPr lang="en-US"/>
          </a:p>
        </p:txBody>
      </p:sp>
    </p:spTree>
    <p:extLst>
      <p:ext uri="{BB962C8B-B14F-4D97-AF65-F5344CB8AC3E}">
        <p14:creationId xmlns:p14="http://schemas.microsoft.com/office/powerpoint/2010/main" val="2391590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57F4AEB-760A-47B7-B609-EE2444385A07}" type="datetimeFigureOut">
              <a:rPr lang="en-US" smtClean="0"/>
              <a:t>4/13/2019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0FDFBF-6BE4-4547-B39D-B3BE3A8D8708}" type="slidenum">
              <a:rPr lang="en-US" smtClean="0"/>
              <a:t>‹#›</a:t>
            </a:fld>
            <a:endParaRPr lang="en-US"/>
          </a:p>
        </p:txBody>
      </p:sp>
    </p:spTree>
    <p:extLst>
      <p:ext uri="{BB962C8B-B14F-4D97-AF65-F5344CB8AC3E}">
        <p14:creationId xmlns:p14="http://schemas.microsoft.com/office/powerpoint/2010/main" val="1815526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57F4AEB-760A-47B7-B609-EE2444385A07}" type="datetimeFigureOut">
              <a:rPr lang="en-US" smtClean="0"/>
              <a:t>4/13/2019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0FDFBF-6BE4-4547-B39D-B3BE3A8D8708}" type="slidenum">
              <a:rPr lang="en-US" smtClean="0"/>
              <a:t>‹#›</a:t>
            </a:fld>
            <a:endParaRPr lang="en-US"/>
          </a:p>
        </p:txBody>
      </p:sp>
    </p:spTree>
    <p:extLst>
      <p:ext uri="{BB962C8B-B14F-4D97-AF65-F5344CB8AC3E}">
        <p14:creationId xmlns:p14="http://schemas.microsoft.com/office/powerpoint/2010/main" val="221548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F4AEB-760A-47B7-B609-EE2444385A07}" type="datetimeFigureOut">
              <a:rPr lang="en-US" smtClean="0"/>
              <a:t>4/13/2019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0FDFBF-6BE4-4547-B39D-B3BE3A8D8708}" type="slidenum">
              <a:rPr lang="en-US" smtClean="0"/>
              <a:t>‹#›</a:t>
            </a:fld>
            <a:endParaRPr lang="en-US"/>
          </a:p>
        </p:txBody>
      </p:sp>
    </p:spTree>
    <p:extLst>
      <p:ext uri="{BB962C8B-B14F-4D97-AF65-F5344CB8AC3E}">
        <p14:creationId xmlns:p14="http://schemas.microsoft.com/office/powerpoint/2010/main" val="883442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F4AEB-760A-47B7-B609-EE2444385A07}" type="datetimeFigureOut">
              <a:rPr lang="en-US" smtClean="0"/>
              <a:t>4/13/2019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0FDFBF-6BE4-4547-B39D-B3BE3A8D8708}" type="slidenum">
              <a:rPr lang="en-US" smtClean="0"/>
              <a:t>‹#›</a:t>
            </a:fld>
            <a:endParaRPr lang="en-US"/>
          </a:p>
        </p:txBody>
      </p:sp>
    </p:spTree>
    <p:extLst>
      <p:ext uri="{BB962C8B-B14F-4D97-AF65-F5344CB8AC3E}">
        <p14:creationId xmlns:p14="http://schemas.microsoft.com/office/powerpoint/2010/main" val="2248127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F4AEB-760A-47B7-B609-EE2444385A07}" type="datetimeFigureOut">
              <a:rPr lang="en-US" smtClean="0"/>
              <a:t>4/13/2019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0FDFBF-6BE4-4547-B39D-B3BE3A8D8708}" type="slidenum">
              <a:rPr lang="en-US" smtClean="0"/>
              <a:t>‹#›</a:t>
            </a:fld>
            <a:endParaRPr lang="en-US"/>
          </a:p>
        </p:txBody>
      </p:sp>
    </p:spTree>
    <p:extLst>
      <p:ext uri="{BB962C8B-B14F-4D97-AF65-F5344CB8AC3E}">
        <p14:creationId xmlns:p14="http://schemas.microsoft.com/office/powerpoint/2010/main" val="266405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57F4AEB-760A-47B7-B609-EE2444385A07}" type="datetimeFigureOut">
              <a:rPr lang="en-US" smtClean="0"/>
              <a:t>4/13/2019</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BF0FDFBF-6BE4-4547-B39D-B3BE3A8D8708}" type="slidenum">
              <a:rPr lang="en-US" smtClean="0"/>
              <a:t>‹#›</a:t>
            </a:fld>
            <a:endParaRPr lang="en-US"/>
          </a:p>
        </p:txBody>
      </p:sp>
    </p:spTree>
    <p:extLst>
      <p:ext uri="{BB962C8B-B14F-4D97-AF65-F5344CB8AC3E}">
        <p14:creationId xmlns:p14="http://schemas.microsoft.com/office/powerpoint/2010/main" val="235084850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07066" y="2404534"/>
            <a:ext cx="9711393" cy="1646302"/>
          </a:xfrm>
        </p:spPr>
        <p:txBody>
          <a:bodyPr/>
          <a:lstStyle/>
          <a:p>
            <a:r>
              <a:rPr lang="en-US" dirty="0" smtClean="0"/>
              <a:t>IVSS 2019 PROJECT REPORT</a:t>
            </a:r>
            <a:br>
              <a:rPr lang="en-US" dirty="0" smtClean="0"/>
            </a:br>
            <a:endParaRPr lang="en-US" dirty="0"/>
          </a:p>
        </p:txBody>
      </p:sp>
      <p:sp>
        <p:nvSpPr>
          <p:cNvPr id="3" name="Subtitle 2"/>
          <p:cNvSpPr>
            <a:spLocks noGrp="1"/>
          </p:cNvSpPr>
          <p:nvPr>
            <p:ph type="subTitle" idx="1"/>
          </p:nvPr>
        </p:nvSpPr>
        <p:spPr>
          <a:xfrm>
            <a:off x="1507067" y="4050833"/>
            <a:ext cx="10189064" cy="2227137"/>
          </a:xfrm>
        </p:spPr>
        <p:txBody>
          <a:bodyPr>
            <a:normAutofit/>
          </a:bodyPr>
          <a:lstStyle/>
          <a:p>
            <a:pPr algn="ctr"/>
            <a:r>
              <a:rPr lang="en-US" sz="4400" smtClean="0">
                <a:solidFill>
                  <a:schemeClr val="tx2">
                    <a:lumMod val="75000"/>
                  </a:schemeClr>
                </a:solidFill>
                <a:latin typeface="Adobe Fan Heiti Std B" panose="020B0700000000000000" pitchFamily="34" charset="-128"/>
                <a:ea typeface="Adobe Fan Heiti Std B" panose="020B0700000000000000" pitchFamily="34" charset="-128"/>
              </a:rPr>
              <a:t>.</a:t>
            </a:r>
            <a:endParaRPr lang="en-US" sz="4400" dirty="0">
              <a:solidFill>
                <a:schemeClr val="tx2">
                  <a:lumMod val="75000"/>
                </a:schemeClr>
              </a:solidFill>
              <a:latin typeface="Adobe Fan Heiti Std B" panose="020B0700000000000000" pitchFamily="34" charset="-128"/>
              <a:ea typeface="Adobe Fan Heiti Std B" panose="020B0700000000000000" pitchFamily="34" charset="-128"/>
            </a:endParaRPr>
          </a:p>
        </p:txBody>
      </p:sp>
    </p:spTree>
    <p:extLst>
      <p:ext uri="{BB962C8B-B14F-4D97-AF65-F5344CB8AC3E}">
        <p14:creationId xmlns:p14="http://schemas.microsoft.com/office/powerpoint/2010/main" val="1094618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HYPOTHESIS</a:t>
            </a:r>
            <a:endParaRPr lang="en-US" dirty="0"/>
          </a:p>
        </p:txBody>
      </p:sp>
      <p:sp>
        <p:nvSpPr>
          <p:cNvPr id="3" name="Content Placeholder 2"/>
          <p:cNvSpPr>
            <a:spLocks noGrp="1"/>
          </p:cNvSpPr>
          <p:nvPr>
            <p:ph idx="1"/>
          </p:nvPr>
        </p:nvSpPr>
        <p:spPr/>
        <p:txBody>
          <a:bodyPr/>
          <a:lstStyle/>
          <a:p>
            <a:pPr marL="0" indent="0" algn="ctr">
              <a:buNone/>
            </a:pPr>
            <a:r>
              <a:rPr lang="en-US" sz="2800" dirty="0" smtClean="0">
                <a:latin typeface="Adobe Fan Heiti Std B" panose="020B0700000000000000" pitchFamily="34" charset="-128"/>
                <a:ea typeface="Adobe Fan Heiti Std B" panose="020B0700000000000000" pitchFamily="34" charset="-128"/>
              </a:rPr>
              <a:t>Zika </a:t>
            </a:r>
            <a:r>
              <a:rPr lang="en-US" sz="2800" dirty="0">
                <a:latin typeface="Adobe Fan Heiti Std B" panose="020B0700000000000000" pitchFamily="34" charset="-128"/>
                <a:ea typeface="Adobe Fan Heiti Std B" panose="020B0700000000000000" pitchFamily="34" charset="-128"/>
              </a:rPr>
              <a:t>virus presence in </a:t>
            </a:r>
            <a:r>
              <a:rPr lang="en-US" sz="2800" dirty="0" err="1">
                <a:latin typeface="Adobe Fan Heiti Std B" panose="020B0700000000000000" pitchFamily="34" charset="-128"/>
                <a:ea typeface="Adobe Fan Heiti Std B" panose="020B0700000000000000" pitchFamily="34" charset="-128"/>
              </a:rPr>
              <a:t>kenya</a:t>
            </a:r>
            <a:r>
              <a:rPr lang="en-US" sz="2800" dirty="0">
                <a:latin typeface="Adobe Fan Heiti Std B" panose="020B0700000000000000" pitchFamily="34" charset="-128"/>
                <a:ea typeface="Adobe Fan Heiti Std B" panose="020B0700000000000000" pitchFamily="34" charset="-128"/>
              </a:rPr>
              <a:t> is not as doubtful as the society may think. Owing to </a:t>
            </a:r>
            <a:r>
              <a:rPr lang="en-US" sz="2800" dirty="0" err="1">
                <a:latin typeface="Adobe Fan Heiti Std B" panose="020B0700000000000000" pitchFamily="34" charset="-128"/>
                <a:ea typeface="Adobe Fan Heiti Std B" panose="020B0700000000000000" pitchFamily="34" charset="-128"/>
              </a:rPr>
              <a:t>kenyas</a:t>
            </a:r>
            <a:r>
              <a:rPr lang="en-US" sz="2800" dirty="0">
                <a:latin typeface="Adobe Fan Heiti Std B" panose="020B0700000000000000" pitchFamily="34" charset="-128"/>
                <a:ea typeface="Adobe Fan Heiti Std B" panose="020B0700000000000000" pitchFamily="34" charset="-128"/>
              </a:rPr>
              <a:t> </a:t>
            </a:r>
            <a:r>
              <a:rPr lang="en-US" sz="2800" dirty="0" err="1">
                <a:latin typeface="Adobe Fan Heiti Std B" panose="020B0700000000000000" pitchFamily="34" charset="-128"/>
                <a:ea typeface="Adobe Fan Heiti Std B" panose="020B0700000000000000" pitchFamily="34" charset="-128"/>
              </a:rPr>
              <a:t>neighbourhood</a:t>
            </a:r>
            <a:r>
              <a:rPr lang="en-US" sz="2800" dirty="0">
                <a:latin typeface="Adobe Fan Heiti Std B" panose="020B0700000000000000" pitchFamily="34" charset="-128"/>
                <a:ea typeface="Adobe Fan Heiti Std B" panose="020B0700000000000000" pitchFamily="34" charset="-128"/>
              </a:rPr>
              <a:t> with Uganda and presence of large water bodies spread throughout the country, zika virus is present, though in minimal percentage.</a:t>
            </a:r>
          </a:p>
          <a:p>
            <a:endParaRPr lang="en-US" dirty="0"/>
          </a:p>
        </p:txBody>
      </p:sp>
    </p:spTree>
    <p:extLst>
      <p:ext uri="{BB962C8B-B14F-4D97-AF65-F5344CB8AC3E}">
        <p14:creationId xmlns:p14="http://schemas.microsoft.com/office/powerpoint/2010/main" val="1584527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PROCEDURE</a:t>
            </a:r>
            <a:endParaRPr lang="en-US" dirty="0"/>
          </a:p>
        </p:txBody>
      </p:sp>
      <p:sp>
        <p:nvSpPr>
          <p:cNvPr id="3" name="Content Placeholder 2"/>
          <p:cNvSpPr>
            <a:spLocks noGrp="1"/>
          </p:cNvSpPr>
          <p:nvPr>
            <p:ph idx="1"/>
          </p:nvPr>
        </p:nvSpPr>
        <p:spPr/>
        <p:txBody>
          <a:bodyPr/>
          <a:lstStyle/>
          <a:p>
            <a:r>
              <a:rPr lang="en-US" sz="2800" dirty="0" smtClean="0"/>
              <a:t>Different </a:t>
            </a:r>
            <a:r>
              <a:rPr lang="en-US" sz="2800" dirty="0"/>
              <a:t>mosquito breeding sites in different parts of Kenya were identified.</a:t>
            </a:r>
          </a:p>
          <a:p>
            <a:pPr lvl="0"/>
            <a:r>
              <a:rPr lang="en-US" sz="2800" dirty="0"/>
              <a:t>Samples of mosquito larva from these different habitats were collected.</a:t>
            </a:r>
          </a:p>
          <a:p>
            <a:pPr lvl="0"/>
            <a:r>
              <a:rPr lang="en-US" sz="2800" dirty="0"/>
              <a:t>Photographs of the </a:t>
            </a:r>
            <a:r>
              <a:rPr lang="en-US" sz="2800" dirty="0" smtClean="0"/>
              <a:t>larvae and where </a:t>
            </a:r>
            <a:r>
              <a:rPr lang="en-US" sz="2800" dirty="0"/>
              <a:t>taken.</a:t>
            </a:r>
          </a:p>
          <a:p>
            <a:pPr lvl="0"/>
            <a:r>
              <a:rPr lang="en-US" sz="2800" dirty="0"/>
              <a:t>Comparison </a:t>
            </a:r>
            <a:r>
              <a:rPr lang="en-US" sz="2800" dirty="0" smtClean="0"/>
              <a:t>between </a:t>
            </a:r>
            <a:r>
              <a:rPr lang="en-US" sz="2800" dirty="0"/>
              <a:t>the photographs and the images in the globe mosquito habitat mapper </a:t>
            </a:r>
          </a:p>
          <a:p>
            <a:endParaRPr lang="en-US" dirty="0"/>
          </a:p>
        </p:txBody>
      </p:sp>
    </p:spTree>
    <p:extLst>
      <p:ext uri="{BB962C8B-B14F-4D97-AF65-F5344CB8AC3E}">
        <p14:creationId xmlns:p14="http://schemas.microsoft.com/office/powerpoint/2010/main" val="449067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 OF THE RESEARCH</a:t>
            </a:r>
            <a:endParaRPr lang="en-US" dirty="0"/>
          </a:p>
        </p:txBody>
      </p:sp>
      <p:sp>
        <p:nvSpPr>
          <p:cNvPr id="3" name="Content Placeholder 2"/>
          <p:cNvSpPr>
            <a:spLocks noGrp="1"/>
          </p:cNvSpPr>
          <p:nvPr>
            <p:ph idx="1"/>
          </p:nvPr>
        </p:nvSpPr>
        <p:spPr/>
        <p:txBody>
          <a:bodyPr/>
          <a:lstStyle/>
          <a:p>
            <a:r>
              <a:rPr lang="en-US" dirty="0" smtClean="0"/>
              <a:t>Lack of enough resources</a:t>
            </a:r>
          </a:p>
          <a:p>
            <a:r>
              <a:rPr lang="en-US" dirty="0" smtClean="0"/>
              <a:t>Limited places visited</a:t>
            </a:r>
          </a:p>
          <a:p>
            <a:r>
              <a:rPr lang="en-US" dirty="0" smtClean="0"/>
              <a:t>Constraints on time for the research</a:t>
            </a:r>
          </a:p>
          <a:p>
            <a:r>
              <a:rPr lang="en-US" dirty="0" smtClean="0"/>
              <a:t>Security of the research team</a:t>
            </a:r>
          </a:p>
          <a:p>
            <a:r>
              <a:rPr lang="en-US" dirty="0" smtClean="0"/>
              <a:t>Lack of basic awareness of zika virus to the community</a:t>
            </a:r>
          </a:p>
          <a:p>
            <a:r>
              <a:rPr lang="en-US" dirty="0" smtClean="0"/>
              <a:t>Administrative limitations</a:t>
            </a:r>
            <a:endParaRPr lang="en-US" dirty="0"/>
          </a:p>
        </p:txBody>
      </p:sp>
    </p:spTree>
    <p:extLst>
      <p:ext uri="{BB962C8B-B14F-4D97-AF65-F5344CB8AC3E}">
        <p14:creationId xmlns:p14="http://schemas.microsoft.com/office/powerpoint/2010/main" val="728328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SAGANA RIVER, KIRINYAGA COUNTY</a:t>
            </a:r>
            <a:br>
              <a:rPr lang="en-US" dirty="0" smtClean="0"/>
            </a:b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00666" y="1930400"/>
            <a:ext cx="8166414" cy="3881437"/>
          </a:xfrm>
        </p:spPr>
      </p:pic>
    </p:spTree>
    <p:extLst>
      <p:ext uri="{BB962C8B-B14F-4D97-AF65-F5344CB8AC3E}">
        <p14:creationId xmlns:p14="http://schemas.microsoft.com/office/powerpoint/2010/main" val="1283246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78006"/>
          </a:xfrm>
        </p:spPr>
        <p:txBody>
          <a:bodyPr/>
          <a:lstStyle/>
          <a:p>
            <a:r>
              <a:rPr lang="en-US" dirty="0" smtClean="0"/>
              <a:t>THE TEACHER AT WORK</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4516" y="1152883"/>
            <a:ext cx="5335641" cy="524791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37" y="1152883"/>
            <a:ext cx="5267182" cy="5247917"/>
          </a:xfrm>
          <a:prstGeom prst="rect">
            <a:avLst/>
          </a:prstGeom>
        </p:spPr>
      </p:pic>
    </p:spTree>
    <p:extLst>
      <p:ext uri="{BB962C8B-B14F-4D97-AF65-F5344CB8AC3E}">
        <p14:creationId xmlns:p14="http://schemas.microsoft.com/office/powerpoint/2010/main" val="1968931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528" y="150126"/>
            <a:ext cx="5575523" cy="955344"/>
          </a:xfrm>
        </p:spPr>
        <p:txBody>
          <a:bodyPr>
            <a:normAutofit fontScale="90000"/>
          </a:bodyPr>
          <a:lstStyle/>
          <a:p>
            <a:r>
              <a:rPr lang="en-US" dirty="0" smtClean="0"/>
              <a:t>SITE PICTORIAL</a:t>
            </a:r>
            <a:br>
              <a:rPr lang="en-US" dirty="0" smtClean="0"/>
            </a:br>
            <a:endParaRPr lang="en-US" dirty="0"/>
          </a:p>
        </p:txBody>
      </p:sp>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5846" y="10915"/>
            <a:ext cx="3374384" cy="2847646"/>
          </a:xfrm>
          <a:prstGeom prst="rect">
            <a:avLst/>
          </a:prstGeom>
        </p:spPr>
      </p:pic>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528" y="2981356"/>
            <a:ext cx="4264747" cy="3876644"/>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582" y="1105469"/>
            <a:ext cx="5677469" cy="1754659"/>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9982" y="2936356"/>
            <a:ext cx="3496162" cy="1335964"/>
          </a:xfrm>
          <a:prstGeom prst="rect">
            <a:avLst/>
          </a:prstGeom>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54638" y="4501866"/>
            <a:ext cx="5152969" cy="2356134"/>
          </a:xfrm>
          <a:prstGeom prst="rect">
            <a:avLst/>
          </a:prstGeom>
        </p:spPr>
      </p:pic>
      <p:pic>
        <p:nvPicPr>
          <p:cNvPr id="41" name="Picture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32939" y="2055356"/>
            <a:ext cx="2155439" cy="2429301"/>
          </a:xfrm>
          <a:prstGeom prst="rect">
            <a:avLst/>
          </a:prstGeom>
        </p:spPr>
      </p:pic>
      <p:sp>
        <p:nvSpPr>
          <p:cNvPr id="49" name="Content Placeholder 48"/>
          <p:cNvSpPr>
            <a:spLocks noGrp="1"/>
          </p:cNvSpPr>
          <p:nvPr>
            <p:ph idx="1"/>
          </p:nvPr>
        </p:nvSpPr>
        <p:spPr>
          <a:xfrm>
            <a:off x="6823882" y="4044820"/>
            <a:ext cx="2450120" cy="207372"/>
          </a:xfrm>
        </p:spPr>
        <p:txBody>
          <a:bodyPr>
            <a:normAutofit fontScale="47500" lnSpcReduction="20000"/>
          </a:bodyPr>
          <a:lstStyle/>
          <a:p>
            <a:r>
              <a:rPr lang="en-US" dirty="0" smtClean="0"/>
              <a:t>.</a:t>
            </a:r>
            <a:endParaRPr lang="en-US" dirty="0"/>
          </a:p>
        </p:txBody>
      </p:sp>
    </p:spTree>
    <p:extLst>
      <p:ext uri="{BB962C8B-B14F-4D97-AF65-F5344CB8AC3E}">
        <p14:creationId xmlns:p14="http://schemas.microsoft.com/office/powerpoint/2010/main" val="4137620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454926"/>
          </a:xfrm>
        </p:spPr>
        <p:txBody>
          <a:bodyPr>
            <a:normAutofit fontScale="90000"/>
          </a:bodyPr>
          <a:lstStyle/>
          <a:p>
            <a:r>
              <a:rPr lang="en-US" dirty="0" smtClean="0"/>
              <a:t>SITE PICTORIALS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7334" y="1064527"/>
            <a:ext cx="4208565" cy="474731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2501" y="1064527"/>
            <a:ext cx="3507475" cy="474730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579" y="1064526"/>
            <a:ext cx="3080826" cy="4747310"/>
          </a:xfrm>
          <a:prstGeom prst="rect">
            <a:avLst/>
          </a:prstGeom>
        </p:spPr>
      </p:pic>
    </p:spTree>
    <p:extLst>
      <p:ext uri="{BB962C8B-B14F-4D97-AF65-F5344CB8AC3E}">
        <p14:creationId xmlns:p14="http://schemas.microsoft.com/office/powerpoint/2010/main" val="1717383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41528"/>
          </a:xfrm>
        </p:spPr>
        <p:txBody>
          <a:bodyPr/>
          <a:lstStyle/>
          <a:p>
            <a:r>
              <a:rPr lang="en-US" dirty="0" smtClean="0"/>
              <a:t>SITE PICTORIAL</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9431" y="1241947"/>
            <a:ext cx="5265207" cy="485467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5707" y="1132764"/>
            <a:ext cx="5493792" cy="4963853"/>
          </a:xfrm>
          <a:prstGeom prst="rect">
            <a:avLst/>
          </a:prstGeom>
        </p:spPr>
      </p:pic>
    </p:spTree>
    <p:extLst>
      <p:ext uri="{BB962C8B-B14F-4D97-AF65-F5344CB8AC3E}">
        <p14:creationId xmlns:p14="http://schemas.microsoft.com/office/powerpoint/2010/main" val="3391022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7334" y="2105997"/>
            <a:ext cx="5423214" cy="388143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6334" y="2105997"/>
            <a:ext cx="5022376" cy="4073857"/>
          </a:xfrm>
          <a:prstGeom prst="rect">
            <a:avLst/>
          </a:prstGeom>
        </p:spPr>
      </p:pic>
    </p:spTree>
    <p:extLst>
      <p:ext uri="{BB962C8B-B14F-4D97-AF65-F5344CB8AC3E}">
        <p14:creationId xmlns:p14="http://schemas.microsoft.com/office/powerpoint/2010/main" val="3542790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PICTORIALS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7845" y="941696"/>
            <a:ext cx="5732059" cy="5056649"/>
          </a:xfrm>
          <a:prstGeom prst="rect">
            <a:avLst/>
          </a:prstGeom>
        </p:spPr>
      </p:pic>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4609" y="1201004"/>
            <a:ext cx="5823332" cy="4797342"/>
          </a:xfrm>
          <a:prstGeom prst="rect">
            <a:avLst/>
          </a:prstGeom>
        </p:spPr>
      </p:pic>
    </p:spTree>
    <p:extLst>
      <p:ext uri="{BB962C8B-B14F-4D97-AF65-F5344CB8AC3E}">
        <p14:creationId xmlns:p14="http://schemas.microsoft.com/office/powerpoint/2010/main" val="1852161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STUDENTS NAMES</a:t>
            </a:r>
            <a:endParaRPr lang="en-US" dirty="0"/>
          </a:p>
        </p:txBody>
      </p:sp>
      <p:sp>
        <p:nvSpPr>
          <p:cNvPr id="3" name="Content Placeholder 2"/>
          <p:cNvSpPr>
            <a:spLocks noGrp="1"/>
          </p:cNvSpPr>
          <p:nvPr>
            <p:ph idx="1"/>
          </p:nvPr>
        </p:nvSpPr>
        <p:spPr/>
        <p:txBody>
          <a:bodyPr>
            <a:normAutofit/>
          </a:bodyPr>
          <a:lstStyle/>
          <a:p>
            <a:pPr marL="1828800"/>
            <a:r>
              <a:rPr lang="en-US" dirty="0" smtClean="0"/>
              <a:t>Gloria </a:t>
            </a:r>
            <a:r>
              <a:rPr lang="en-US" dirty="0" err="1"/>
              <a:t>Ndanu</a:t>
            </a:r>
            <a:endParaRPr lang="en-US" dirty="0"/>
          </a:p>
          <a:p>
            <a:pPr marL="1828800"/>
            <a:r>
              <a:rPr lang="en-US" dirty="0"/>
              <a:t>Anita </a:t>
            </a:r>
            <a:r>
              <a:rPr lang="en-US" dirty="0" err="1"/>
              <a:t>Chelimo</a:t>
            </a:r>
            <a:endParaRPr lang="en-US" dirty="0"/>
          </a:p>
          <a:p>
            <a:pPr marL="1828800"/>
            <a:r>
              <a:rPr lang="en-US" dirty="0"/>
              <a:t>Ian Wachira</a:t>
            </a:r>
          </a:p>
          <a:p>
            <a:pPr marL="1828800"/>
            <a:r>
              <a:rPr lang="en-US" dirty="0"/>
              <a:t>James </a:t>
            </a:r>
            <a:r>
              <a:rPr lang="en-US" dirty="0" err="1"/>
              <a:t>M</a:t>
            </a:r>
            <a:r>
              <a:rPr lang="en-US" dirty="0" err="1" smtClean="0"/>
              <a:t>utara</a:t>
            </a:r>
            <a:endParaRPr lang="en-US" dirty="0"/>
          </a:p>
          <a:p>
            <a:pPr marL="1828800"/>
            <a:r>
              <a:rPr lang="en-US" dirty="0"/>
              <a:t>Racheal </a:t>
            </a:r>
            <a:r>
              <a:rPr lang="en-US" dirty="0" err="1"/>
              <a:t>Kwamboka</a:t>
            </a:r>
            <a:endParaRPr lang="en-US" dirty="0"/>
          </a:p>
          <a:p>
            <a:pPr marL="1828800"/>
            <a:r>
              <a:rPr lang="en-US" dirty="0"/>
              <a:t>Sylvia </a:t>
            </a:r>
            <a:r>
              <a:rPr lang="en-US" dirty="0" err="1"/>
              <a:t>Wambui</a:t>
            </a:r>
            <a:endParaRPr lang="en-US" dirty="0"/>
          </a:p>
          <a:p>
            <a:pPr marL="1828800"/>
            <a:r>
              <a:rPr lang="en-US" dirty="0"/>
              <a:t>Evelyne </a:t>
            </a:r>
            <a:r>
              <a:rPr lang="en-US" dirty="0" err="1"/>
              <a:t>Nyambura</a:t>
            </a:r>
            <a:r>
              <a:rPr lang="en-US" dirty="0"/>
              <a:t> </a:t>
            </a:r>
          </a:p>
          <a:p>
            <a:pPr marL="1828800"/>
            <a:r>
              <a:rPr lang="en-US" dirty="0"/>
              <a:t>Clara </a:t>
            </a:r>
            <a:r>
              <a:rPr lang="en-US" dirty="0" err="1"/>
              <a:t>N</a:t>
            </a:r>
            <a:r>
              <a:rPr lang="en-US" dirty="0" err="1" smtClean="0"/>
              <a:t>aanyu</a:t>
            </a:r>
            <a:endParaRPr lang="en-US" dirty="0"/>
          </a:p>
          <a:p>
            <a:pPr marL="1828800"/>
            <a:r>
              <a:rPr lang="en-US" dirty="0"/>
              <a:t>Nicole </a:t>
            </a:r>
            <a:r>
              <a:rPr lang="en-US" dirty="0" err="1"/>
              <a:t>W</a:t>
            </a:r>
            <a:r>
              <a:rPr lang="en-US" dirty="0" err="1" smtClean="0"/>
              <a:t>airimu</a:t>
            </a:r>
            <a:endParaRPr lang="en-US" dirty="0"/>
          </a:p>
          <a:p>
            <a:endParaRPr lang="en-US" dirty="0"/>
          </a:p>
        </p:txBody>
      </p:sp>
    </p:spTree>
    <p:extLst>
      <p:ext uri="{BB962C8B-B14F-4D97-AF65-F5344CB8AC3E}">
        <p14:creationId xmlns:p14="http://schemas.microsoft.com/office/powerpoint/2010/main" val="1198446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7334" y="1930400"/>
            <a:ext cx="5823332" cy="388143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7402" y="1930400"/>
            <a:ext cx="4552097" cy="3881437"/>
          </a:xfrm>
          <a:prstGeom prst="rect">
            <a:avLst/>
          </a:prstGeom>
        </p:spPr>
      </p:pic>
    </p:spTree>
    <p:extLst>
      <p:ext uri="{BB962C8B-B14F-4D97-AF65-F5344CB8AC3E}">
        <p14:creationId xmlns:p14="http://schemas.microsoft.com/office/powerpoint/2010/main" val="2030953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96119"/>
          </a:xfrm>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We were interested in central </a:t>
            </a:r>
            <a:r>
              <a:rPr lang="en-US" dirty="0"/>
              <a:t>K</a:t>
            </a:r>
            <a:r>
              <a:rPr lang="en-US" dirty="0" smtClean="0"/>
              <a:t>enya, Kirinyaga County. The following is a pictorial presentation of what we found out with our students.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697" y="2838734"/>
            <a:ext cx="3857625" cy="365118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1684" y="2838733"/>
            <a:ext cx="3725838" cy="3651182"/>
          </a:xfrm>
          <a:prstGeom prst="rect">
            <a:avLst/>
          </a:prstGeom>
        </p:spPr>
      </p:pic>
    </p:spTree>
    <p:extLst>
      <p:ext uri="{BB962C8B-B14F-4D97-AF65-F5344CB8AC3E}">
        <p14:creationId xmlns:p14="http://schemas.microsoft.com/office/powerpoint/2010/main" val="1169379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Specimen pictorials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9433" y="1282891"/>
            <a:ext cx="5221512" cy="475913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0945" y="1282891"/>
            <a:ext cx="4294353" cy="4759133"/>
          </a:xfrm>
          <a:prstGeom prst="rect">
            <a:avLst/>
          </a:prstGeom>
        </p:spPr>
      </p:pic>
    </p:spTree>
    <p:extLst>
      <p:ext uri="{BB962C8B-B14F-4D97-AF65-F5344CB8AC3E}">
        <p14:creationId xmlns:p14="http://schemas.microsoft.com/office/powerpoint/2010/main" val="199496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96119"/>
          </a:xfrm>
        </p:spPr>
        <p:txBody>
          <a:bodyPr/>
          <a:lstStyle/>
          <a:p>
            <a:r>
              <a:rPr lang="en-US" dirty="0" smtClean="0"/>
              <a:t>Specimen images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7333" y="1930400"/>
            <a:ext cx="4263157" cy="3881437"/>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0447" r="-746" b="25625"/>
          <a:stretch/>
        </p:blipFill>
        <p:spPr>
          <a:xfrm>
            <a:off x="5387627" y="1930400"/>
            <a:ext cx="3886375" cy="3881437"/>
          </a:xfrm>
          <a:prstGeom prst="rect">
            <a:avLst/>
          </a:prstGeom>
        </p:spPr>
      </p:pic>
    </p:spTree>
    <p:extLst>
      <p:ext uri="{BB962C8B-B14F-4D97-AF65-F5344CB8AC3E}">
        <p14:creationId xmlns:p14="http://schemas.microsoft.com/office/powerpoint/2010/main" val="1462327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45994"/>
          </a:xfrm>
        </p:spPr>
        <p:txBody>
          <a:bodyPr/>
          <a:lstStyle/>
          <a:p>
            <a:r>
              <a:rPr lang="en-US" dirty="0" smtClean="0"/>
              <a:t>Research images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34689" y="1270000"/>
            <a:ext cx="4681688" cy="4462060"/>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837" t="16835" r="1022" b="8292"/>
          <a:stretch/>
        </p:blipFill>
        <p:spPr>
          <a:xfrm>
            <a:off x="5627497" y="1255594"/>
            <a:ext cx="3857625" cy="4476466"/>
          </a:xfrm>
          <a:prstGeom prst="rect">
            <a:avLst/>
          </a:prstGeom>
        </p:spPr>
      </p:pic>
    </p:spTree>
    <p:extLst>
      <p:ext uri="{BB962C8B-B14F-4D97-AF65-F5344CB8AC3E}">
        <p14:creationId xmlns:p14="http://schemas.microsoft.com/office/powerpoint/2010/main" val="3735593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86938"/>
          </a:xfrm>
        </p:spPr>
        <p:txBody>
          <a:bodyPr/>
          <a:lstStyle/>
          <a:p>
            <a:r>
              <a:rPr lang="en-US" dirty="0" smtClean="0"/>
              <a:t>Research images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7334" y="1296538"/>
            <a:ext cx="4877498" cy="451530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9356" y="1296538"/>
            <a:ext cx="4066962" cy="4515299"/>
          </a:xfrm>
          <a:prstGeom prst="rect">
            <a:avLst/>
          </a:prstGeom>
        </p:spPr>
      </p:pic>
    </p:spTree>
    <p:extLst>
      <p:ext uri="{BB962C8B-B14F-4D97-AF65-F5344CB8AC3E}">
        <p14:creationId xmlns:p14="http://schemas.microsoft.com/office/powerpoint/2010/main" val="3837129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normAutofit fontScale="92500"/>
          </a:bodyPr>
          <a:lstStyle/>
          <a:p>
            <a:r>
              <a:rPr lang="en-US" dirty="0" smtClean="0"/>
              <a:t>The above slides with intense pictorial work was meant to prove activities done at river </a:t>
            </a:r>
            <a:r>
              <a:rPr lang="en-US" dirty="0" err="1" smtClean="0"/>
              <a:t>Sagana</a:t>
            </a:r>
            <a:r>
              <a:rPr lang="en-US" dirty="0" smtClean="0"/>
              <a:t> in </a:t>
            </a:r>
            <a:r>
              <a:rPr lang="en-US" dirty="0"/>
              <a:t>K</a:t>
            </a:r>
            <a:r>
              <a:rPr lang="en-US" dirty="0" smtClean="0"/>
              <a:t>irinyaga county, in central </a:t>
            </a:r>
            <a:r>
              <a:rPr lang="en-US" dirty="0"/>
              <a:t>K</a:t>
            </a:r>
            <a:r>
              <a:rPr lang="en-US" dirty="0" smtClean="0"/>
              <a:t>enya. From the research we were able to compare the features of the specimens and the standard mosquito habitat mapper illustrations. The heads and the tails would only be similar to those of the </a:t>
            </a:r>
            <a:r>
              <a:rPr lang="en-US" dirty="0" err="1" smtClean="0"/>
              <a:t>aedes</a:t>
            </a:r>
            <a:r>
              <a:rPr lang="en-US" dirty="0" smtClean="0"/>
              <a:t> </a:t>
            </a:r>
            <a:r>
              <a:rPr lang="en-US" dirty="0" err="1" smtClean="0"/>
              <a:t>egypti</a:t>
            </a:r>
            <a:r>
              <a:rPr lang="en-US" dirty="0" smtClean="0"/>
              <a:t> and some were the anopheles.</a:t>
            </a:r>
          </a:p>
          <a:p>
            <a:r>
              <a:rPr lang="en-US" dirty="0" smtClean="0"/>
              <a:t>The pictorial work in the following slides shows the standard comparisons of reference.</a:t>
            </a:r>
          </a:p>
          <a:p>
            <a:r>
              <a:rPr lang="en-US" dirty="0" smtClean="0"/>
              <a:t>During our visit to this place, we were able to share with the public the possible presence of zika virus in the country though it sounded a very ne w word to them.</a:t>
            </a:r>
          </a:p>
          <a:p>
            <a:r>
              <a:rPr lang="en-US" dirty="0" smtClean="0"/>
              <a:t>At the same time we extended our discussion and education to inform the public that the best stage of controlling these mosquitoes is at the larvae stage, when they are not harmful, and are easy to identify for comparison on </a:t>
            </a:r>
            <a:r>
              <a:rPr lang="en-US" dirty="0" err="1" smtClean="0"/>
              <a:t>hier</a:t>
            </a:r>
            <a:r>
              <a:rPr lang="en-US" dirty="0" smtClean="0"/>
              <a:t> specific features.</a:t>
            </a:r>
          </a:p>
          <a:p>
            <a:endParaRPr lang="en-US" dirty="0"/>
          </a:p>
        </p:txBody>
      </p:sp>
    </p:spTree>
    <p:extLst>
      <p:ext uri="{BB962C8B-B14F-4D97-AF65-F5344CB8AC3E}">
        <p14:creationId xmlns:p14="http://schemas.microsoft.com/office/powerpoint/2010/main" val="3507797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FROM THE HABITAT MAPPER</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7335" y="1310186"/>
            <a:ext cx="4809065" cy="473184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6651" y="1310186"/>
            <a:ext cx="4722125" cy="4731839"/>
          </a:xfrm>
          <a:prstGeom prst="rect">
            <a:avLst/>
          </a:prstGeom>
        </p:spPr>
      </p:pic>
    </p:spTree>
    <p:extLst>
      <p:ext uri="{BB962C8B-B14F-4D97-AF65-F5344CB8AC3E}">
        <p14:creationId xmlns:p14="http://schemas.microsoft.com/office/powerpoint/2010/main" val="2281200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752" y="609600"/>
            <a:ext cx="8373250" cy="236561"/>
          </a:xfrm>
        </p:spPr>
        <p:txBody>
          <a:bodyPr>
            <a:noAutofit/>
          </a:bodyPr>
          <a:lstStyle/>
          <a:p>
            <a:r>
              <a:rPr lang="en-US" sz="1200" dirty="0" smtClean="0"/>
              <a:t>FROM THE HABITAT MAPPER</a:t>
            </a:r>
            <a:endParaRPr lang="en-US" sz="12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4311" y="1173708"/>
            <a:ext cx="4495361" cy="463813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2695" y="1173708"/>
            <a:ext cx="4101307" cy="4638129"/>
          </a:xfrm>
          <a:prstGeom prst="rect">
            <a:avLst/>
          </a:prstGeom>
        </p:spPr>
      </p:pic>
    </p:spTree>
    <p:extLst>
      <p:ext uri="{BB962C8B-B14F-4D97-AF65-F5344CB8AC3E}">
        <p14:creationId xmlns:p14="http://schemas.microsoft.com/office/powerpoint/2010/main" val="890401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CONCLUSION</a:t>
            </a:r>
            <a:endParaRPr lang="en-US" dirty="0"/>
          </a:p>
        </p:txBody>
      </p:sp>
      <p:sp>
        <p:nvSpPr>
          <p:cNvPr id="3" name="Content Placeholder 2"/>
          <p:cNvSpPr>
            <a:spLocks noGrp="1"/>
          </p:cNvSpPr>
          <p:nvPr>
            <p:ph idx="1"/>
          </p:nvPr>
        </p:nvSpPr>
        <p:spPr/>
        <p:txBody>
          <a:bodyPr/>
          <a:lstStyle/>
          <a:p>
            <a:r>
              <a:rPr lang="en-US" dirty="0" err="1" smtClean="0"/>
              <a:t>Aedes</a:t>
            </a:r>
            <a:r>
              <a:rPr lang="en-US" dirty="0" smtClean="0"/>
              <a:t> </a:t>
            </a:r>
            <a:r>
              <a:rPr lang="en-US" dirty="0" err="1" smtClean="0"/>
              <a:t>egypti</a:t>
            </a:r>
            <a:r>
              <a:rPr lang="en-US" dirty="0" smtClean="0"/>
              <a:t> </a:t>
            </a:r>
            <a:r>
              <a:rPr lang="en-US" dirty="0"/>
              <a:t>and </a:t>
            </a:r>
            <a:r>
              <a:rPr lang="en-US" dirty="0" smtClean="0"/>
              <a:t>anopheles </a:t>
            </a:r>
            <a:r>
              <a:rPr lang="en-US" dirty="0"/>
              <a:t>mosquitoes are very common in </a:t>
            </a:r>
            <a:r>
              <a:rPr lang="en-US" dirty="0" err="1"/>
              <a:t>kenya</a:t>
            </a:r>
            <a:r>
              <a:rPr lang="en-US" dirty="0"/>
              <a:t>. </a:t>
            </a:r>
            <a:endParaRPr lang="en-US" dirty="0" smtClean="0"/>
          </a:p>
          <a:p>
            <a:r>
              <a:rPr lang="en-US" dirty="0" smtClean="0"/>
              <a:t>There </a:t>
            </a:r>
            <a:r>
              <a:rPr lang="en-US" dirty="0"/>
              <a:t>are high chances that the many cases treated in our hospitals as malaria </a:t>
            </a:r>
            <a:r>
              <a:rPr lang="en-US" dirty="0" smtClean="0"/>
              <a:t>and may </a:t>
            </a:r>
            <a:r>
              <a:rPr lang="en-US" dirty="0"/>
              <a:t>not </a:t>
            </a:r>
            <a:r>
              <a:rPr lang="en-US" dirty="0" smtClean="0"/>
              <a:t>be malaria </a:t>
            </a:r>
            <a:r>
              <a:rPr lang="en-US" dirty="0"/>
              <a:t>as such. Arguably, they may be zika </a:t>
            </a:r>
            <a:r>
              <a:rPr lang="en-US" dirty="0" smtClean="0"/>
              <a:t>infections.</a:t>
            </a:r>
          </a:p>
          <a:p>
            <a:r>
              <a:rPr lang="en-US" dirty="0" smtClean="0"/>
              <a:t>The fact that we were not very successful to identify in large numbers the zika virus larvae does not quash the fact that it is not present in Kirinyaga County.</a:t>
            </a:r>
            <a:endParaRPr lang="en-US" dirty="0"/>
          </a:p>
          <a:p>
            <a:endParaRPr lang="en-US" dirty="0"/>
          </a:p>
        </p:txBody>
      </p:sp>
    </p:spTree>
    <p:extLst>
      <p:ext uri="{BB962C8B-B14F-4D97-AF65-F5344CB8AC3E}">
        <p14:creationId xmlns:p14="http://schemas.microsoft.com/office/powerpoint/2010/main" val="3030376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 SCHOLASTICA CATHOLIC SCHOOL – RUARAKA, NAIROBI - KENYA</a:t>
            </a:r>
            <a:endParaRPr lang="en-US" dirty="0"/>
          </a:p>
        </p:txBody>
      </p:sp>
      <p:sp>
        <p:nvSpPr>
          <p:cNvPr id="3" name="Content Placeholder 2"/>
          <p:cNvSpPr>
            <a:spLocks noGrp="1"/>
          </p:cNvSpPr>
          <p:nvPr>
            <p:ph idx="1"/>
          </p:nvPr>
        </p:nvSpPr>
        <p:spPr/>
        <p:txBody>
          <a:bodyPr/>
          <a:lstStyle/>
          <a:p>
            <a:pPr marL="0" indent="0" algn="ctr">
              <a:buNone/>
            </a:pPr>
            <a:r>
              <a:rPr lang="en-US" sz="3200" b="1" u="sng" cap="all" dirty="0"/>
              <a:t>TEACHERS</a:t>
            </a:r>
            <a:endParaRPr lang="en-US" sz="3200" u="sng" dirty="0"/>
          </a:p>
          <a:p>
            <a:pPr marL="0" lvl="0" indent="0">
              <a:buNone/>
            </a:pPr>
            <a:r>
              <a:rPr lang="en-US" dirty="0"/>
              <a:t> </a:t>
            </a:r>
          </a:p>
          <a:p>
            <a:pPr algn="ctr"/>
            <a:r>
              <a:rPr lang="en-US" b="1" dirty="0" smtClean="0"/>
              <a:t>ERIC NZIOKA MAWEU</a:t>
            </a:r>
          </a:p>
          <a:p>
            <a:pPr algn="ctr"/>
            <a:r>
              <a:rPr lang="en-US" b="1" dirty="0" smtClean="0"/>
              <a:t>AMOS VUNDI KAUI</a:t>
            </a:r>
            <a:endParaRPr lang="en-US" dirty="0"/>
          </a:p>
        </p:txBody>
      </p:sp>
    </p:spTree>
    <p:extLst>
      <p:ext uri="{BB962C8B-B14F-4D97-AF65-F5344CB8AC3E}">
        <p14:creationId xmlns:p14="http://schemas.microsoft.com/office/powerpoint/2010/main" val="5862836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RECOMMENDATIONS </a:t>
            </a:r>
          </a:p>
        </p:txBody>
      </p:sp>
      <p:sp>
        <p:nvSpPr>
          <p:cNvPr id="3" name="Content Placeholder 2"/>
          <p:cNvSpPr>
            <a:spLocks noGrp="1"/>
          </p:cNvSpPr>
          <p:nvPr>
            <p:ph idx="1"/>
          </p:nvPr>
        </p:nvSpPr>
        <p:spPr/>
        <p:txBody>
          <a:bodyPr>
            <a:normAutofit fontScale="85000" lnSpcReduction="10000"/>
          </a:bodyPr>
          <a:lstStyle/>
          <a:p>
            <a:r>
              <a:rPr lang="en-US" dirty="0" smtClean="0"/>
              <a:t>The </a:t>
            </a:r>
            <a:r>
              <a:rPr lang="en-US" dirty="0"/>
              <a:t>government and interested health </a:t>
            </a:r>
            <a:r>
              <a:rPr lang="en-US" dirty="0" smtClean="0"/>
              <a:t>personnel and institutions </a:t>
            </a:r>
            <a:r>
              <a:rPr lang="en-US" dirty="0"/>
              <a:t>in the country need to invest enough time and other resources to study and research presence of Zika virus in Kenya</a:t>
            </a:r>
            <a:r>
              <a:rPr lang="en-US" dirty="0" smtClean="0"/>
              <a:t>.</a:t>
            </a:r>
          </a:p>
          <a:p>
            <a:r>
              <a:rPr lang="en-US" dirty="0" smtClean="0"/>
              <a:t>For those institutions without ability to research and offer quality services, they should be assisted to write proposals to the government and other affiliate </a:t>
            </a:r>
            <a:r>
              <a:rPr lang="en-US" dirty="0" err="1" smtClean="0"/>
              <a:t>organisations</a:t>
            </a:r>
            <a:r>
              <a:rPr lang="en-US" dirty="0" smtClean="0"/>
              <a:t> so that they can get the funding and guidance for quality and informed services, for the greater good of the society.</a:t>
            </a:r>
          </a:p>
          <a:p>
            <a:r>
              <a:rPr lang="en-US" dirty="0" smtClean="0"/>
              <a:t>The government should consider investing enough time and resources in community awareness campaigns which will help enhance open and public knowledge hence make life easy and better for its people.</a:t>
            </a:r>
          </a:p>
          <a:p>
            <a:r>
              <a:rPr lang="en-US" dirty="0" smtClean="0"/>
              <a:t>One of the great challenges to our students was </a:t>
            </a:r>
            <a:r>
              <a:rPr lang="en-US" dirty="0" err="1" smtClean="0"/>
              <a:t>avilablity</a:t>
            </a:r>
            <a:r>
              <a:rPr lang="en-US" dirty="0" smtClean="0"/>
              <a:t> and logistics of moving from school to these places. This required a number of procurement processes and how we recommend that other schools can be involved in these activities and have their institution </a:t>
            </a:r>
            <a:r>
              <a:rPr lang="en-US" dirty="0" err="1" smtClean="0"/>
              <a:t>administarations</a:t>
            </a:r>
            <a:r>
              <a:rPr lang="en-US" dirty="0" smtClean="0"/>
              <a:t> easily and carefully support their learners study processes.</a:t>
            </a:r>
          </a:p>
          <a:p>
            <a:r>
              <a:rPr lang="en-US" dirty="0" smtClean="0"/>
              <a:t>More research kits can be availed to the public and education institutions to enhance learning and acquisition of knowledge.</a:t>
            </a:r>
            <a:endParaRPr lang="en-US" dirty="0"/>
          </a:p>
          <a:p>
            <a:endParaRPr lang="en-US" dirty="0"/>
          </a:p>
        </p:txBody>
      </p:sp>
    </p:spTree>
    <p:extLst>
      <p:ext uri="{BB962C8B-B14F-4D97-AF65-F5344CB8AC3E}">
        <p14:creationId xmlns:p14="http://schemas.microsoft.com/office/powerpoint/2010/main" val="2249501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BIBLIOGRAPHY</a:t>
            </a:r>
            <a:endParaRPr lang="en-US" dirty="0"/>
          </a:p>
        </p:txBody>
      </p:sp>
      <p:sp>
        <p:nvSpPr>
          <p:cNvPr id="3" name="Content Placeholder 2"/>
          <p:cNvSpPr>
            <a:spLocks noGrp="1"/>
          </p:cNvSpPr>
          <p:nvPr>
            <p:ph idx="1"/>
          </p:nvPr>
        </p:nvSpPr>
        <p:spPr/>
        <p:txBody>
          <a:bodyPr/>
          <a:lstStyle/>
          <a:p>
            <a:r>
              <a:rPr lang="en-US" dirty="0" smtClean="0"/>
              <a:t>www.Globe.gov</a:t>
            </a:r>
            <a:endParaRPr lang="en-US" dirty="0"/>
          </a:p>
          <a:p>
            <a:r>
              <a:rPr lang="en-US" dirty="0"/>
              <a:t>Globe observer app</a:t>
            </a:r>
          </a:p>
          <a:p>
            <a:r>
              <a:rPr lang="en-US" dirty="0" smtClean="0"/>
              <a:t>Globe Mosquito Habitat Mapper</a:t>
            </a:r>
          </a:p>
          <a:p>
            <a:endParaRPr lang="en-US" dirty="0"/>
          </a:p>
        </p:txBody>
      </p:sp>
    </p:spTree>
    <p:extLst>
      <p:ext uri="{BB962C8B-B14F-4D97-AF65-F5344CB8AC3E}">
        <p14:creationId xmlns:p14="http://schemas.microsoft.com/office/powerpoint/2010/main" val="1078176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CONTENT</a:t>
            </a:r>
            <a:endParaRPr lang="en-US" dirty="0"/>
          </a:p>
        </p:txBody>
      </p:sp>
      <p:sp>
        <p:nvSpPr>
          <p:cNvPr id="3" name="Content Placeholder 2"/>
          <p:cNvSpPr>
            <a:spLocks noGrp="1"/>
          </p:cNvSpPr>
          <p:nvPr>
            <p:ph idx="1"/>
          </p:nvPr>
        </p:nvSpPr>
        <p:spPr/>
        <p:txBody>
          <a:bodyPr>
            <a:normAutofit fontScale="92500" lnSpcReduction="20000"/>
          </a:bodyPr>
          <a:lstStyle/>
          <a:p>
            <a:pPr marL="968375" indent="-285750">
              <a:buFont typeface="Wingdings" panose="05000000000000000000" pitchFamily="2" charset="2"/>
              <a:buChar char="v"/>
            </a:pPr>
            <a:r>
              <a:rPr lang="en-US" dirty="0" smtClean="0"/>
              <a:t>Title </a:t>
            </a:r>
          </a:p>
          <a:p>
            <a:pPr marL="968375" indent="-285750">
              <a:buFont typeface="Wingdings" panose="05000000000000000000" pitchFamily="2" charset="2"/>
              <a:buChar char="v"/>
            </a:pPr>
            <a:r>
              <a:rPr lang="en-US" dirty="0" smtClean="0"/>
              <a:t>Abstract</a:t>
            </a:r>
          </a:p>
          <a:p>
            <a:pPr marL="968375" indent="-285750">
              <a:buFont typeface="Wingdings" panose="05000000000000000000" pitchFamily="2" charset="2"/>
              <a:buChar char="v"/>
            </a:pPr>
            <a:r>
              <a:rPr lang="en-US" dirty="0" smtClean="0"/>
              <a:t>Purpose</a:t>
            </a:r>
          </a:p>
          <a:p>
            <a:pPr marL="968375" indent="-285750">
              <a:buFont typeface="Wingdings" panose="05000000000000000000" pitchFamily="2" charset="2"/>
              <a:buChar char="v"/>
            </a:pPr>
            <a:r>
              <a:rPr lang="en-US" dirty="0" smtClean="0"/>
              <a:t>Problem</a:t>
            </a:r>
          </a:p>
          <a:p>
            <a:pPr marL="968375" indent="-285750">
              <a:buFont typeface="Wingdings" panose="05000000000000000000" pitchFamily="2" charset="2"/>
              <a:buChar char="v"/>
            </a:pPr>
            <a:r>
              <a:rPr lang="en-US" dirty="0" smtClean="0"/>
              <a:t>Hypothesis</a:t>
            </a:r>
          </a:p>
          <a:p>
            <a:pPr marL="968375" indent="-285750">
              <a:buFont typeface="Wingdings" panose="05000000000000000000" pitchFamily="2" charset="2"/>
              <a:buChar char="v"/>
            </a:pPr>
            <a:r>
              <a:rPr lang="en-US" dirty="0" smtClean="0"/>
              <a:t>Procedures</a:t>
            </a:r>
          </a:p>
          <a:p>
            <a:pPr marL="968375" indent="-285750">
              <a:buFont typeface="Wingdings" panose="05000000000000000000" pitchFamily="2" charset="2"/>
              <a:buChar char="v"/>
            </a:pPr>
            <a:r>
              <a:rPr lang="en-US" dirty="0" smtClean="0"/>
              <a:t>Limitations of the research</a:t>
            </a:r>
          </a:p>
          <a:p>
            <a:pPr marL="968375" indent="-285750">
              <a:buFont typeface="Wingdings" panose="05000000000000000000" pitchFamily="2" charset="2"/>
              <a:buChar char="v"/>
            </a:pPr>
            <a:r>
              <a:rPr lang="en-US" dirty="0" smtClean="0"/>
              <a:t>Results</a:t>
            </a:r>
          </a:p>
          <a:p>
            <a:pPr marL="968375" indent="-285750">
              <a:buFont typeface="Wingdings" panose="05000000000000000000" pitchFamily="2" charset="2"/>
              <a:buChar char="v"/>
            </a:pPr>
            <a:r>
              <a:rPr lang="en-US" dirty="0" smtClean="0"/>
              <a:t>Conclusion</a:t>
            </a:r>
          </a:p>
          <a:p>
            <a:pPr marL="968375" indent="-285750">
              <a:buFont typeface="Wingdings" panose="05000000000000000000" pitchFamily="2" charset="2"/>
              <a:buChar char="v"/>
            </a:pPr>
            <a:r>
              <a:rPr lang="en-US" dirty="0" smtClean="0"/>
              <a:t>Recommendations</a:t>
            </a:r>
          </a:p>
          <a:p>
            <a:pPr marL="968375" indent="-285750">
              <a:buFont typeface="Wingdings" panose="05000000000000000000" pitchFamily="2" charset="2"/>
              <a:buChar char="v"/>
            </a:pPr>
            <a:r>
              <a:rPr lang="en-US" dirty="0" smtClean="0"/>
              <a:t>Bibliography.</a:t>
            </a:r>
          </a:p>
          <a:p>
            <a:endParaRPr lang="en-US" dirty="0"/>
          </a:p>
        </p:txBody>
      </p:sp>
    </p:spTree>
    <p:extLst>
      <p:ext uri="{BB962C8B-B14F-4D97-AF65-F5344CB8AC3E}">
        <p14:creationId xmlns:p14="http://schemas.microsoft.com/office/powerpoint/2010/main" val="2434936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9435657" cy="1320800"/>
          </a:xfrm>
        </p:spPr>
        <p:txBody>
          <a:bodyPr/>
          <a:lstStyle/>
          <a:p>
            <a:pPr algn="ctr"/>
            <a:r>
              <a:rPr lang="en-US" dirty="0" smtClean="0"/>
              <a:t>TITLE</a:t>
            </a:r>
            <a:endParaRPr lang="en-US" dirty="0"/>
          </a:p>
        </p:txBody>
      </p:sp>
      <p:sp>
        <p:nvSpPr>
          <p:cNvPr id="3" name="Content Placeholder 2"/>
          <p:cNvSpPr>
            <a:spLocks noGrp="1"/>
          </p:cNvSpPr>
          <p:nvPr>
            <p:ph idx="1"/>
          </p:nvPr>
        </p:nvSpPr>
        <p:spPr>
          <a:xfrm>
            <a:off x="677333" y="1930401"/>
            <a:ext cx="9981567" cy="2627951"/>
          </a:xfrm>
        </p:spPr>
        <p:txBody>
          <a:bodyPr>
            <a:normAutofit lnSpcReduction="10000"/>
          </a:bodyPr>
          <a:lstStyle/>
          <a:p>
            <a:pPr marL="0" indent="0" algn="ctr">
              <a:buNone/>
            </a:pPr>
            <a:endParaRPr lang="en-US" sz="4000" u="sng" dirty="0" smtClean="0">
              <a:solidFill>
                <a:schemeClr val="tx2">
                  <a:lumMod val="75000"/>
                </a:schemeClr>
              </a:solidFill>
              <a:effectLst>
                <a:outerShdw blurRad="38100" dist="38100" dir="2700000" algn="tl">
                  <a:srgbClr val="000000">
                    <a:alpha val="43137"/>
                  </a:srgbClr>
                </a:outerShdw>
              </a:effectLst>
              <a:latin typeface="Adobe Fan Heiti Std B" panose="020B0700000000000000" pitchFamily="34" charset="-128"/>
              <a:ea typeface="Adobe Fan Heiti Std B" panose="020B0700000000000000" pitchFamily="34" charset="-128"/>
            </a:endParaRPr>
          </a:p>
          <a:p>
            <a:pPr marL="0" indent="0" algn="ctr">
              <a:buNone/>
            </a:pPr>
            <a:endParaRPr lang="en-US" sz="4000" u="sng" dirty="0">
              <a:solidFill>
                <a:schemeClr val="tx2">
                  <a:lumMod val="75000"/>
                </a:schemeClr>
              </a:solidFill>
              <a:effectLst>
                <a:outerShdw blurRad="38100" dist="38100" dir="2700000" algn="tl">
                  <a:srgbClr val="000000">
                    <a:alpha val="43137"/>
                  </a:srgbClr>
                </a:outerShdw>
              </a:effectLst>
              <a:latin typeface="Adobe Fan Heiti Std B" panose="020B0700000000000000" pitchFamily="34" charset="-128"/>
              <a:ea typeface="Adobe Fan Heiti Std B" panose="020B0700000000000000" pitchFamily="34" charset="-128"/>
            </a:endParaRPr>
          </a:p>
          <a:p>
            <a:pPr marL="0" indent="0" algn="ctr">
              <a:buNone/>
            </a:pPr>
            <a:r>
              <a:rPr lang="en-US" sz="4000" u="sng" dirty="0" smtClean="0">
                <a:solidFill>
                  <a:schemeClr val="tx2">
                    <a:lumMod val="75000"/>
                  </a:schemeClr>
                </a:solidFill>
                <a:effectLst>
                  <a:outerShdw blurRad="38100" dist="38100" dir="2700000" algn="tl">
                    <a:srgbClr val="000000">
                      <a:alpha val="43137"/>
                    </a:srgbClr>
                  </a:outerShdw>
                </a:effectLst>
                <a:latin typeface="Adobe Fan Heiti Std B" panose="020B0700000000000000" pitchFamily="34" charset="-128"/>
                <a:ea typeface="Adobe Fan Heiti Std B" panose="020B0700000000000000" pitchFamily="34" charset="-128"/>
              </a:rPr>
              <a:t>RESEARCH </a:t>
            </a:r>
            <a:r>
              <a:rPr lang="en-US" sz="4000" u="sng" dirty="0">
                <a:solidFill>
                  <a:schemeClr val="tx2">
                    <a:lumMod val="75000"/>
                  </a:schemeClr>
                </a:solidFill>
                <a:effectLst>
                  <a:outerShdw blurRad="38100" dist="38100" dir="2700000" algn="tl">
                    <a:srgbClr val="000000">
                      <a:alpha val="43137"/>
                    </a:srgbClr>
                  </a:outerShdw>
                </a:effectLst>
                <a:latin typeface="Adobe Fan Heiti Std B" panose="020B0700000000000000" pitchFamily="34" charset="-128"/>
                <a:ea typeface="Adobe Fan Heiti Std B" panose="020B0700000000000000" pitchFamily="34" charset="-128"/>
              </a:rPr>
              <a:t>ON ZIKA </a:t>
            </a:r>
            <a:r>
              <a:rPr lang="en-US" sz="4000" u="sng" dirty="0" smtClean="0">
                <a:solidFill>
                  <a:schemeClr val="tx2">
                    <a:lumMod val="75000"/>
                  </a:schemeClr>
                </a:solidFill>
                <a:effectLst>
                  <a:outerShdw blurRad="38100" dist="38100" dir="2700000" algn="tl">
                    <a:srgbClr val="000000">
                      <a:alpha val="43137"/>
                    </a:srgbClr>
                  </a:outerShdw>
                </a:effectLst>
                <a:latin typeface="Adobe Fan Heiti Std B" panose="020B0700000000000000" pitchFamily="34" charset="-128"/>
                <a:ea typeface="Adobe Fan Heiti Std B" panose="020B0700000000000000" pitchFamily="34" charset="-128"/>
              </a:rPr>
              <a:t>VIRUS PRESENCE </a:t>
            </a:r>
            <a:r>
              <a:rPr lang="en-US" sz="4000" u="sng" dirty="0">
                <a:solidFill>
                  <a:schemeClr val="tx2">
                    <a:lumMod val="75000"/>
                  </a:schemeClr>
                </a:solidFill>
                <a:effectLst>
                  <a:outerShdw blurRad="38100" dist="38100" dir="2700000" algn="tl">
                    <a:srgbClr val="000000">
                      <a:alpha val="43137"/>
                    </a:srgbClr>
                  </a:outerShdw>
                </a:effectLst>
                <a:latin typeface="Adobe Fan Heiti Std B" panose="020B0700000000000000" pitchFamily="34" charset="-128"/>
                <a:ea typeface="Adobe Fan Heiti Std B" panose="020B0700000000000000" pitchFamily="34" charset="-128"/>
              </a:rPr>
              <a:t>IN </a:t>
            </a:r>
            <a:r>
              <a:rPr lang="en-US" sz="4000" u="sng" dirty="0" smtClean="0">
                <a:solidFill>
                  <a:schemeClr val="tx2">
                    <a:lumMod val="75000"/>
                  </a:schemeClr>
                </a:solidFill>
                <a:effectLst>
                  <a:outerShdw blurRad="38100" dist="38100" dir="2700000" algn="tl">
                    <a:srgbClr val="000000">
                      <a:alpha val="43137"/>
                    </a:srgbClr>
                  </a:outerShdw>
                </a:effectLst>
                <a:latin typeface="Adobe Fan Heiti Std B" panose="020B0700000000000000" pitchFamily="34" charset="-128"/>
                <a:ea typeface="Adobe Fan Heiti Std B" panose="020B0700000000000000" pitchFamily="34" charset="-128"/>
              </a:rPr>
              <a:t>CENTRAL KENYA </a:t>
            </a:r>
            <a:endParaRPr lang="en-US" sz="4000" u="sng" dirty="0">
              <a:solidFill>
                <a:schemeClr val="tx2">
                  <a:lumMod val="75000"/>
                </a:schemeClr>
              </a:solidFill>
              <a:effectLst>
                <a:outerShdw blurRad="38100" dist="38100" dir="2700000" algn="tl">
                  <a:srgbClr val="000000">
                    <a:alpha val="43137"/>
                  </a:srgbClr>
                </a:outerShdw>
              </a:effectLst>
              <a:latin typeface="Adobe Fan Heiti Std B" panose="020B0700000000000000" pitchFamily="34" charset="-128"/>
              <a:ea typeface="Adobe Fan Heiti Std B" panose="020B0700000000000000" pitchFamily="34" charset="-128"/>
            </a:endParaRPr>
          </a:p>
          <a:p>
            <a:endParaRPr lang="en-US" dirty="0"/>
          </a:p>
        </p:txBody>
      </p:sp>
    </p:spTree>
    <p:extLst>
      <p:ext uri="{BB962C8B-B14F-4D97-AF65-F5344CB8AC3E}">
        <p14:creationId xmlns:p14="http://schemas.microsoft.com/office/powerpoint/2010/main" val="1102780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ABSTRACT</a:t>
            </a:r>
            <a:endParaRPr lang="en-US" dirty="0"/>
          </a:p>
        </p:txBody>
      </p:sp>
      <p:sp>
        <p:nvSpPr>
          <p:cNvPr id="3" name="Content Placeholder 2"/>
          <p:cNvSpPr>
            <a:spLocks noGrp="1"/>
          </p:cNvSpPr>
          <p:nvPr>
            <p:ph idx="1"/>
          </p:nvPr>
        </p:nvSpPr>
        <p:spPr/>
        <p:txBody>
          <a:bodyPr>
            <a:normAutofit lnSpcReduction="10000"/>
          </a:bodyPr>
          <a:lstStyle/>
          <a:p>
            <a:r>
              <a:rPr lang="en-US" dirty="0"/>
              <a:t>Zika virus is a member of the virus family </a:t>
            </a:r>
            <a:r>
              <a:rPr lang="en-US" dirty="0" err="1"/>
              <a:t>Flaviviridae</a:t>
            </a:r>
            <a:r>
              <a:rPr lang="en-US" dirty="0"/>
              <a:t>. It is spread by daytime-active </a:t>
            </a:r>
            <a:r>
              <a:rPr lang="en-US" dirty="0" err="1"/>
              <a:t>Aedes</a:t>
            </a:r>
            <a:r>
              <a:rPr lang="en-US" dirty="0"/>
              <a:t> mosquitoes, such as </a:t>
            </a:r>
            <a:r>
              <a:rPr lang="en-US" dirty="0" err="1"/>
              <a:t>A</a:t>
            </a:r>
            <a:r>
              <a:rPr lang="en-US" dirty="0" err="1" smtClean="0"/>
              <a:t>edes</a:t>
            </a:r>
            <a:r>
              <a:rPr lang="en-US" dirty="0" smtClean="0"/>
              <a:t> </a:t>
            </a:r>
            <a:r>
              <a:rPr lang="en-US" dirty="0" err="1" smtClean="0"/>
              <a:t>aegypeti</a:t>
            </a:r>
            <a:r>
              <a:rPr lang="en-US" dirty="0" smtClean="0"/>
              <a:t> </a:t>
            </a:r>
            <a:r>
              <a:rPr lang="en-US" dirty="0"/>
              <a:t>and </a:t>
            </a:r>
            <a:r>
              <a:rPr lang="en-US" dirty="0" err="1" smtClean="0"/>
              <a:t>Aedes</a:t>
            </a:r>
            <a:r>
              <a:rPr lang="en-US" dirty="0" smtClean="0"/>
              <a:t> </a:t>
            </a:r>
            <a:r>
              <a:rPr lang="en-US" dirty="0" err="1" smtClean="0"/>
              <a:t>albopictus</a:t>
            </a:r>
            <a:r>
              <a:rPr lang="en-US" dirty="0"/>
              <a:t>. Its name comes from the </a:t>
            </a:r>
            <a:r>
              <a:rPr lang="en-US" dirty="0" err="1"/>
              <a:t>Ziika</a:t>
            </a:r>
            <a:r>
              <a:rPr lang="en-US" dirty="0"/>
              <a:t> Forest of Uganda, where the virus was first </a:t>
            </a:r>
            <a:r>
              <a:rPr lang="en-US" dirty="0" smtClean="0"/>
              <a:t>identified </a:t>
            </a:r>
            <a:r>
              <a:rPr lang="en-US" dirty="0"/>
              <a:t>in 1947. Zika virus is related to the dengue, yellow fever, Japanese encephalitis, and West Nile viruses. Since the 1950s, it has been known to occur within a narrow equatorial belt from Africa to Asia. </a:t>
            </a:r>
          </a:p>
          <a:p>
            <a:r>
              <a:rPr lang="en-US" dirty="0"/>
              <a:t>Kenya is found in East Africa. It borders Uganda in the Western part. In Uganda is where zika virus was first discovered. The presence of zika virus in Uganda is prove that there is zika virus in East Africa and it might be present in Kenya since </a:t>
            </a:r>
            <a:r>
              <a:rPr lang="en-US" dirty="0" smtClean="0"/>
              <a:t>Kenya </a:t>
            </a:r>
            <a:r>
              <a:rPr lang="en-US" dirty="0"/>
              <a:t>and Uganda are neighbours</a:t>
            </a:r>
            <a:r>
              <a:rPr lang="en-US" dirty="0" smtClean="0"/>
              <a:t>.</a:t>
            </a:r>
          </a:p>
          <a:p>
            <a:r>
              <a:rPr lang="en-US" dirty="0" smtClean="0"/>
              <a:t>Our research will be conducted in </a:t>
            </a:r>
            <a:r>
              <a:rPr lang="en-US" dirty="0"/>
              <a:t>K</a:t>
            </a:r>
            <a:r>
              <a:rPr lang="en-US" dirty="0" smtClean="0"/>
              <a:t>irinyaga county, in central Kenya which lies within the equator which crosses to Uganda and the rest of the equatorial region in the whole world.</a:t>
            </a:r>
            <a:endParaRPr lang="en-US" dirty="0"/>
          </a:p>
          <a:p>
            <a:endParaRPr lang="en-US" dirty="0"/>
          </a:p>
        </p:txBody>
      </p:sp>
    </p:spTree>
    <p:extLst>
      <p:ext uri="{BB962C8B-B14F-4D97-AF65-F5344CB8AC3E}">
        <p14:creationId xmlns:p14="http://schemas.microsoft.com/office/powerpoint/2010/main" val="402952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KENYA, GEOGRAPHICALLY</a:t>
            </a:r>
            <a:endParaRPr lang="en-US" dirty="0"/>
          </a:p>
        </p:txBody>
      </p:sp>
      <p:pic>
        <p:nvPicPr>
          <p:cNvPr id="4" name="Content Placeholder 3" descr="Map - Kenya"/>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30733" y="1270000"/>
            <a:ext cx="8417939" cy="5303520"/>
          </a:xfrm>
          <a:prstGeom prst="rect">
            <a:avLst/>
          </a:prstGeom>
          <a:noFill/>
          <a:ln>
            <a:noFill/>
          </a:ln>
        </p:spPr>
      </p:pic>
    </p:spTree>
    <p:extLst>
      <p:ext uri="{BB962C8B-B14F-4D97-AF65-F5344CB8AC3E}">
        <p14:creationId xmlns:p14="http://schemas.microsoft.com/office/powerpoint/2010/main" val="277714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PURPOSE</a:t>
            </a:r>
            <a:endParaRPr lang="en-US" dirty="0"/>
          </a:p>
        </p:txBody>
      </p:sp>
      <p:sp>
        <p:nvSpPr>
          <p:cNvPr id="3" name="Content Placeholder 2"/>
          <p:cNvSpPr>
            <a:spLocks noGrp="1"/>
          </p:cNvSpPr>
          <p:nvPr>
            <p:ph idx="1"/>
          </p:nvPr>
        </p:nvSpPr>
        <p:spPr/>
        <p:txBody>
          <a:bodyPr/>
          <a:lstStyle/>
          <a:p>
            <a:pPr marL="0" indent="0" algn="ctr">
              <a:buNone/>
            </a:pPr>
            <a:r>
              <a:rPr lang="en-US" sz="2800" dirty="0" smtClean="0"/>
              <a:t>The </a:t>
            </a:r>
            <a:r>
              <a:rPr lang="en-US" sz="2800" dirty="0"/>
              <a:t>purpose of this research is to discover if zika virus might be present in Kenya since Kenya and Uganda are </a:t>
            </a:r>
            <a:r>
              <a:rPr lang="en-US" sz="2800" dirty="0" smtClean="0"/>
              <a:t>neighbors and lie within the equator latitude</a:t>
            </a:r>
            <a:r>
              <a:rPr lang="en-US" dirty="0" smtClean="0"/>
              <a:t>. </a:t>
            </a:r>
            <a:endParaRPr lang="en-US" dirty="0"/>
          </a:p>
          <a:p>
            <a:endParaRPr lang="en-US" dirty="0"/>
          </a:p>
        </p:txBody>
      </p:sp>
    </p:spTree>
    <p:extLst>
      <p:ext uri="{BB962C8B-B14F-4D97-AF65-F5344CB8AC3E}">
        <p14:creationId xmlns:p14="http://schemas.microsoft.com/office/powerpoint/2010/main" val="1501402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PROBLEM OF THE RESEARCH</a:t>
            </a:r>
            <a:endParaRPr lang="en-US" dirty="0"/>
          </a:p>
        </p:txBody>
      </p:sp>
      <p:sp>
        <p:nvSpPr>
          <p:cNvPr id="3" name="Content Placeholder 2"/>
          <p:cNvSpPr>
            <a:spLocks noGrp="1"/>
          </p:cNvSpPr>
          <p:nvPr>
            <p:ph idx="1"/>
          </p:nvPr>
        </p:nvSpPr>
        <p:spPr/>
        <p:txBody>
          <a:bodyPr/>
          <a:lstStyle/>
          <a:p>
            <a:pPr marL="0" indent="0" algn="ctr">
              <a:buNone/>
            </a:pPr>
            <a:endParaRPr lang="en-US" sz="4400" dirty="0" smtClean="0"/>
          </a:p>
          <a:p>
            <a:pPr marL="0" indent="0" algn="ctr">
              <a:buNone/>
            </a:pPr>
            <a:r>
              <a:rPr lang="en-US" sz="4400" dirty="0" smtClean="0"/>
              <a:t>We </a:t>
            </a:r>
            <a:r>
              <a:rPr lang="en-US" sz="4400" dirty="0"/>
              <a:t>seek to answer the question; ‘is zika virus </a:t>
            </a:r>
            <a:r>
              <a:rPr lang="en-US" sz="4400" dirty="0" smtClean="0"/>
              <a:t>present in central </a:t>
            </a:r>
            <a:r>
              <a:rPr lang="en-US" sz="4400" dirty="0"/>
              <a:t>K</a:t>
            </a:r>
            <a:r>
              <a:rPr lang="en-US" sz="4400" dirty="0" smtClean="0"/>
              <a:t>enya</a:t>
            </a:r>
            <a:r>
              <a:rPr lang="en-US" sz="4400" dirty="0"/>
              <a:t>?</a:t>
            </a:r>
          </a:p>
          <a:p>
            <a:endParaRPr lang="en-US" dirty="0"/>
          </a:p>
        </p:txBody>
      </p:sp>
    </p:spTree>
    <p:extLst>
      <p:ext uri="{BB962C8B-B14F-4D97-AF65-F5344CB8AC3E}">
        <p14:creationId xmlns:p14="http://schemas.microsoft.com/office/powerpoint/2010/main" val="253977694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Facet</Template>
  <TotalTime>235</TotalTime>
  <Words>901</Words>
  <Application>Microsoft Office PowerPoint</Application>
  <PresentationFormat>Widescreen</PresentationFormat>
  <Paragraphs>91</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Adobe Fan Heiti Std B</vt:lpstr>
      <vt:lpstr>Arial</vt:lpstr>
      <vt:lpstr>Trebuchet MS</vt:lpstr>
      <vt:lpstr>Wingdings</vt:lpstr>
      <vt:lpstr>Wingdings 3</vt:lpstr>
      <vt:lpstr>Facet</vt:lpstr>
      <vt:lpstr>IVSS 2019 PROJECT REPORT </vt:lpstr>
      <vt:lpstr>STUDENTS NAMES</vt:lpstr>
      <vt:lpstr>ST. SCHOLASTICA CATHOLIC SCHOOL – RUARAKA, NAIROBI - KENYA</vt:lpstr>
      <vt:lpstr>CONTENT</vt:lpstr>
      <vt:lpstr>TITLE</vt:lpstr>
      <vt:lpstr>ABSTRACT</vt:lpstr>
      <vt:lpstr>KENYA, GEOGRAPHICALLY</vt:lpstr>
      <vt:lpstr>PURPOSE</vt:lpstr>
      <vt:lpstr>PROBLEM OF THE RESEARCH</vt:lpstr>
      <vt:lpstr>HYPOTHESIS</vt:lpstr>
      <vt:lpstr>PROCEDURE</vt:lpstr>
      <vt:lpstr>LIMITATIONS OF THE RESEARCH</vt:lpstr>
      <vt:lpstr>SAGANA RIVER, KIRINYAGA COUNTY </vt:lpstr>
      <vt:lpstr>THE TEACHER AT WORK</vt:lpstr>
      <vt:lpstr>SITE PICTORIAL </vt:lpstr>
      <vt:lpstr>SITE PICTORIALS</vt:lpstr>
      <vt:lpstr>SITE PICTORIAL</vt:lpstr>
      <vt:lpstr>PowerPoint Presentation</vt:lpstr>
      <vt:lpstr>SITE PICTORIALS</vt:lpstr>
      <vt:lpstr>PowerPoint Presentation</vt:lpstr>
      <vt:lpstr>RESULTS</vt:lpstr>
      <vt:lpstr>Specimen pictorials</vt:lpstr>
      <vt:lpstr>Specimen images</vt:lpstr>
      <vt:lpstr>Research images</vt:lpstr>
      <vt:lpstr>Research images</vt:lpstr>
      <vt:lpstr>Discussion</vt:lpstr>
      <vt:lpstr>FROM THE HABITAT MAPPER</vt:lpstr>
      <vt:lpstr>FROM THE HABITAT MAPPER</vt:lpstr>
      <vt:lpstr>CONCLUSION</vt:lpstr>
      <vt:lpstr>RECOMMENDATIONS </vt:lpstr>
      <vt:lpstr>BIBLIOGRAPHY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Nzioka</dc:creator>
  <cp:lastModifiedBy>Eric Nzioka</cp:lastModifiedBy>
  <cp:revision>38</cp:revision>
  <dcterms:created xsi:type="dcterms:W3CDTF">2019-04-12T19:17:27Z</dcterms:created>
  <dcterms:modified xsi:type="dcterms:W3CDTF">2019-04-12T23:40:38Z</dcterms:modified>
</cp:coreProperties>
</file>