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58" r:id="rId4"/>
    <p:sldId id="259" r:id="rId5"/>
    <p:sldId id="269" r:id="rId6"/>
    <p:sldId id="270" r:id="rId7"/>
    <p:sldId id="267" r:id="rId8"/>
    <p:sldId id="275" r:id="rId9"/>
    <p:sldId id="271" r:id="rId10"/>
    <p:sldId id="272" r:id="rId11"/>
    <p:sldId id="273" r:id="rId12"/>
    <p:sldId id="274" r:id="rId13"/>
    <p:sldId id="276" r:id="rId14"/>
    <p:sldId id="277" r:id="rId15"/>
    <p:sldId id="264" r:id="rId16"/>
    <p:sldId id="265" r:id="rId17"/>
    <p:sldId id="257" r:id="rId18"/>
    <p:sldId id="266" r:id="rId19"/>
  </p:sldIdLst>
  <p:sldSz cx="9144000" cy="6858000" type="screen4x3"/>
  <p:notesSz cx="6797675" cy="992663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A"/>
    <a:srgbClr val="000099"/>
    <a:srgbClr val="E98C3F"/>
    <a:srgbClr val="66CCFF"/>
    <a:srgbClr val="FFFF66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43" autoAdjust="0"/>
  </p:normalViewPr>
  <p:slideViewPr>
    <p:cSldViewPr>
      <p:cViewPr>
        <p:scale>
          <a:sx n="104" d="100"/>
          <a:sy n="104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List3!$E$1</c:f>
              <c:strCache>
                <c:ptCount val="1"/>
                <c:pt idx="0">
                  <c:v>Virje prosječna dnevna temperatura (°C)</c:v>
                </c:pt>
              </c:strCache>
            </c:strRef>
          </c:tx>
          <c:marker>
            <c:symbol val="none"/>
          </c:marker>
          <c:cat>
            <c:numRef>
              <c:f>List3!$A$2:$A$366</c:f>
              <c:numCache>
                <c:formatCode>m/d/yyyy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List3!$E$2:$E$366</c:f>
              <c:numCache>
                <c:formatCode>General</c:formatCode>
                <c:ptCount val="365"/>
                <c:pt idx="0">
                  <c:v>0.6</c:v>
                </c:pt>
                <c:pt idx="1">
                  <c:v>3.8</c:v>
                </c:pt>
                <c:pt idx="2">
                  <c:v>1.3</c:v>
                </c:pt>
                <c:pt idx="3">
                  <c:v>-2.4</c:v>
                </c:pt>
                <c:pt idx="4">
                  <c:v>1.9</c:v>
                </c:pt>
                <c:pt idx="5">
                  <c:v>-4.0999999999999996</c:v>
                </c:pt>
                <c:pt idx="6">
                  <c:v>-7.2</c:v>
                </c:pt>
                <c:pt idx="7">
                  <c:v>-5.8</c:v>
                </c:pt>
                <c:pt idx="8">
                  <c:v>-3.5</c:v>
                </c:pt>
                <c:pt idx="9">
                  <c:v>-7.7</c:v>
                </c:pt>
                <c:pt idx="10">
                  <c:v>-6.6</c:v>
                </c:pt>
                <c:pt idx="11">
                  <c:v>1.2</c:v>
                </c:pt>
                <c:pt idx="12">
                  <c:v>4.5</c:v>
                </c:pt>
                <c:pt idx="13">
                  <c:v>1.2</c:v>
                </c:pt>
                <c:pt idx="14">
                  <c:v>-0.4</c:v>
                </c:pt>
                <c:pt idx="15">
                  <c:v>-2.7</c:v>
                </c:pt>
                <c:pt idx="16">
                  <c:v>-2</c:v>
                </c:pt>
                <c:pt idx="17">
                  <c:v>-2</c:v>
                </c:pt>
                <c:pt idx="18">
                  <c:v>-4</c:v>
                </c:pt>
                <c:pt idx="19">
                  <c:v>-1</c:v>
                </c:pt>
                <c:pt idx="20">
                  <c:v>-4</c:v>
                </c:pt>
                <c:pt idx="21">
                  <c:v>-2</c:v>
                </c:pt>
                <c:pt idx="22">
                  <c:v>-3</c:v>
                </c:pt>
                <c:pt idx="23">
                  <c:v>-6</c:v>
                </c:pt>
                <c:pt idx="24">
                  <c:v>-2</c:v>
                </c:pt>
                <c:pt idx="25">
                  <c:v>-2</c:v>
                </c:pt>
                <c:pt idx="26">
                  <c:v>-4</c:v>
                </c:pt>
                <c:pt idx="27">
                  <c:v>-7</c:v>
                </c:pt>
                <c:pt idx="28">
                  <c:v>-7</c:v>
                </c:pt>
                <c:pt idx="29">
                  <c:v>-8</c:v>
                </c:pt>
                <c:pt idx="30">
                  <c:v>-5</c:v>
                </c:pt>
                <c:pt idx="31">
                  <c:v>0</c:v>
                </c:pt>
                <c:pt idx="32">
                  <c:v>9</c:v>
                </c:pt>
                <c:pt idx="33">
                  <c:v>12</c:v>
                </c:pt>
                <c:pt idx="34">
                  <c:v>11</c:v>
                </c:pt>
                <c:pt idx="35">
                  <c:v>11</c:v>
                </c:pt>
                <c:pt idx="36">
                  <c:v>5</c:v>
                </c:pt>
                <c:pt idx="37">
                  <c:v>4</c:v>
                </c:pt>
                <c:pt idx="38">
                  <c:v>0</c:v>
                </c:pt>
                <c:pt idx="39">
                  <c:v>-1</c:v>
                </c:pt>
                <c:pt idx="40">
                  <c:v>1</c:v>
                </c:pt>
                <c:pt idx="41">
                  <c:v>1</c:v>
                </c:pt>
                <c:pt idx="42">
                  <c:v>3</c:v>
                </c:pt>
                <c:pt idx="43">
                  <c:v>2</c:v>
                </c:pt>
                <c:pt idx="44">
                  <c:v>6</c:v>
                </c:pt>
                <c:pt idx="45">
                  <c:v>8</c:v>
                </c:pt>
                <c:pt idx="46">
                  <c:v>9</c:v>
                </c:pt>
                <c:pt idx="47">
                  <c:v>0</c:v>
                </c:pt>
                <c:pt idx="48">
                  <c:v>7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  <c:pt idx="53">
                  <c:v>16</c:v>
                </c:pt>
                <c:pt idx="54">
                  <c:v>13</c:v>
                </c:pt>
                <c:pt idx="55">
                  <c:v>9</c:v>
                </c:pt>
                <c:pt idx="56">
                  <c:v>5</c:v>
                </c:pt>
                <c:pt idx="57">
                  <c:v>11</c:v>
                </c:pt>
                <c:pt idx="58">
                  <c:v>15</c:v>
                </c:pt>
                <c:pt idx="59">
                  <c:v>6</c:v>
                </c:pt>
                <c:pt idx="60">
                  <c:v>12</c:v>
                </c:pt>
                <c:pt idx="61">
                  <c:v>14</c:v>
                </c:pt>
                <c:pt idx="62">
                  <c:v>18</c:v>
                </c:pt>
                <c:pt idx="63">
                  <c:v>13</c:v>
                </c:pt>
                <c:pt idx="64">
                  <c:v>9</c:v>
                </c:pt>
                <c:pt idx="65">
                  <c:v>10</c:v>
                </c:pt>
                <c:pt idx="66">
                  <c:v>11</c:v>
                </c:pt>
                <c:pt idx="67">
                  <c:v>14</c:v>
                </c:pt>
                <c:pt idx="68">
                  <c:v>9</c:v>
                </c:pt>
                <c:pt idx="69">
                  <c:v>8</c:v>
                </c:pt>
                <c:pt idx="70">
                  <c:v>8</c:v>
                </c:pt>
                <c:pt idx="71">
                  <c:v>10</c:v>
                </c:pt>
                <c:pt idx="72">
                  <c:v>12</c:v>
                </c:pt>
                <c:pt idx="73">
                  <c:v>13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20</c:v>
                </c:pt>
                <c:pt idx="79">
                  <c:v>21</c:v>
                </c:pt>
                <c:pt idx="80">
                  <c:v>23</c:v>
                </c:pt>
                <c:pt idx="81">
                  <c:v>22</c:v>
                </c:pt>
                <c:pt idx="82">
                  <c:v>17</c:v>
                </c:pt>
                <c:pt idx="83">
                  <c:v>16</c:v>
                </c:pt>
                <c:pt idx="84">
                  <c:v>11</c:v>
                </c:pt>
                <c:pt idx="85">
                  <c:v>12</c:v>
                </c:pt>
                <c:pt idx="86">
                  <c:v>17</c:v>
                </c:pt>
                <c:pt idx="87">
                  <c:v>21</c:v>
                </c:pt>
                <c:pt idx="88">
                  <c:v>21</c:v>
                </c:pt>
                <c:pt idx="89">
                  <c:v>21</c:v>
                </c:pt>
                <c:pt idx="90">
                  <c:v>23</c:v>
                </c:pt>
                <c:pt idx="91">
                  <c:v>24</c:v>
                </c:pt>
                <c:pt idx="92">
                  <c:v>22</c:v>
                </c:pt>
                <c:pt idx="93">
                  <c:v>16</c:v>
                </c:pt>
                <c:pt idx="94">
                  <c:v>27</c:v>
                </c:pt>
                <c:pt idx="95">
                  <c:v>13</c:v>
                </c:pt>
                <c:pt idx="96">
                  <c:v>11</c:v>
                </c:pt>
                <c:pt idx="97">
                  <c:v>15</c:v>
                </c:pt>
                <c:pt idx="98">
                  <c:v>17</c:v>
                </c:pt>
                <c:pt idx="99">
                  <c:v>21</c:v>
                </c:pt>
                <c:pt idx="100">
                  <c:v>12</c:v>
                </c:pt>
                <c:pt idx="101">
                  <c:v>15</c:v>
                </c:pt>
                <c:pt idx="104">
                  <c:v>12</c:v>
                </c:pt>
                <c:pt idx="105">
                  <c:v>15</c:v>
                </c:pt>
                <c:pt idx="106">
                  <c:v>14</c:v>
                </c:pt>
                <c:pt idx="107">
                  <c:v>9</c:v>
                </c:pt>
                <c:pt idx="108">
                  <c:v>4</c:v>
                </c:pt>
                <c:pt idx="109">
                  <c:v>4</c:v>
                </c:pt>
                <c:pt idx="110">
                  <c:v>8</c:v>
                </c:pt>
                <c:pt idx="111">
                  <c:v>14</c:v>
                </c:pt>
                <c:pt idx="112">
                  <c:v>11</c:v>
                </c:pt>
                <c:pt idx="114">
                  <c:v>22</c:v>
                </c:pt>
                <c:pt idx="115">
                  <c:v>20</c:v>
                </c:pt>
                <c:pt idx="116">
                  <c:v>21</c:v>
                </c:pt>
                <c:pt idx="117">
                  <c:v>13</c:v>
                </c:pt>
                <c:pt idx="118">
                  <c:v>11</c:v>
                </c:pt>
                <c:pt idx="119">
                  <c:v>15</c:v>
                </c:pt>
                <c:pt idx="120">
                  <c:v>17</c:v>
                </c:pt>
                <c:pt idx="121">
                  <c:v>20</c:v>
                </c:pt>
                <c:pt idx="122">
                  <c:v>12</c:v>
                </c:pt>
                <c:pt idx="124">
                  <c:v>12</c:v>
                </c:pt>
                <c:pt idx="125">
                  <c:v>22</c:v>
                </c:pt>
                <c:pt idx="126">
                  <c:v>23</c:v>
                </c:pt>
                <c:pt idx="127">
                  <c:v>17</c:v>
                </c:pt>
                <c:pt idx="128">
                  <c:v>14</c:v>
                </c:pt>
                <c:pt idx="129">
                  <c:v>14</c:v>
                </c:pt>
                <c:pt idx="130">
                  <c:v>18</c:v>
                </c:pt>
                <c:pt idx="131">
                  <c:v>19</c:v>
                </c:pt>
                <c:pt idx="132">
                  <c:v>15</c:v>
                </c:pt>
                <c:pt idx="133">
                  <c:v>24</c:v>
                </c:pt>
                <c:pt idx="134">
                  <c:v>14</c:v>
                </c:pt>
                <c:pt idx="135">
                  <c:v>21</c:v>
                </c:pt>
                <c:pt idx="136">
                  <c:v>22</c:v>
                </c:pt>
                <c:pt idx="137">
                  <c:v>25</c:v>
                </c:pt>
                <c:pt idx="138">
                  <c:v>26</c:v>
                </c:pt>
                <c:pt idx="139">
                  <c:v>21</c:v>
                </c:pt>
                <c:pt idx="140">
                  <c:v>20</c:v>
                </c:pt>
                <c:pt idx="141">
                  <c:v>23</c:v>
                </c:pt>
                <c:pt idx="142">
                  <c:v>23</c:v>
                </c:pt>
                <c:pt idx="143">
                  <c:v>16</c:v>
                </c:pt>
                <c:pt idx="145">
                  <c:v>20</c:v>
                </c:pt>
                <c:pt idx="146">
                  <c:v>21</c:v>
                </c:pt>
                <c:pt idx="147">
                  <c:v>19</c:v>
                </c:pt>
                <c:pt idx="148">
                  <c:v>27</c:v>
                </c:pt>
                <c:pt idx="149">
                  <c:v>28</c:v>
                </c:pt>
                <c:pt idx="150">
                  <c:v>28</c:v>
                </c:pt>
                <c:pt idx="155">
                  <c:v>24</c:v>
                </c:pt>
                <c:pt idx="156">
                  <c:v>28</c:v>
                </c:pt>
                <c:pt idx="157">
                  <c:v>18</c:v>
                </c:pt>
                <c:pt idx="158">
                  <c:v>22</c:v>
                </c:pt>
                <c:pt idx="159">
                  <c:v>26</c:v>
                </c:pt>
                <c:pt idx="160">
                  <c:v>22</c:v>
                </c:pt>
                <c:pt idx="161">
                  <c:v>25</c:v>
                </c:pt>
                <c:pt idx="162">
                  <c:v>28</c:v>
                </c:pt>
                <c:pt idx="163">
                  <c:v>26</c:v>
                </c:pt>
                <c:pt idx="164">
                  <c:v>24</c:v>
                </c:pt>
                <c:pt idx="165">
                  <c:v>27</c:v>
                </c:pt>
                <c:pt idx="166">
                  <c:v>23</c:v>
                </c:pt>
                <c:pt idx="167">
                  <c:v>21</c:v>
                </c:pt>
                <c:pt idx="168">
                  <c:v>23</c:v>
                </c:pt>
                <c:pt idx="169">
                  <c:v>26</c:v>
                </c:pt>
                <c:pt idx="170">
                  <c:v>25</c:v>
                </c:pt>
                <c:pt idx="171">
                  <c:v>26</c:v>
                </c:pt>
                <c:pt idx="173">
                  <c:v>32</c:v>
                </c:pt>
                <c:pt idx="174">
                  <c:v>26</c:v>
                </c:pt>
                <c:pt idx="181">
                  <c:v>25</c:v>
                </c:pt>
                <c:pt idx="182">
                  <c:v>27</c:v>
                </c:pt>
                <c:pt idx="183">
                  <c:v>26</c:v>
                </c:pt>
                <c:pt idx="184">
                  <c:v>26</c:v>
                </c:pt>
                <c:pt idx="185">
                  <c:v>28</c:v>
                </c:pt>
                <c:pt idx="186">
                  <c:v>29</c:v>
                </c:pt>
                <c:pt idx="187">
                  <c:v>30</c:v>
                </c:pt>
                <c:pt idx="188">
                  <c:v>30</c:v>
                </c:pt>
                <c:pt idx="189">
                  <c:v>31</c:v>
                </c:pt>
                <c:pt idx="190">
                  <c:v>32</c:v>
                </c:pt>
                <c:pt idx="191">
                  <c:v>32</c:v>
                </c:pt>
                <c:pt idx="192">
                  <c:v>28</c:v>
                </c:pt>
                <c:pt idx="193">
                  <c:v>27</c:v>
                </c:pt>
                <c:pt idx="194">
                  <c:v>26</c:v>
                </c:pt>
                <c:pt idx="195">
                  <c:v>26</c:v>
                </c:pt>
                <c:pt idx="196">
                  <c:v>25</c:v>
                </c:pt>
                <c:pt idx="197">
                  <c:v>26</c:v>
                </c:pt>
                <c:pt idx="198">
                  <c:v>28</c:v>
                </c:pt>
                <c:pt idx="199">
                  <c:v>30</c:v>
                </c:pt>
                <c:pt idx="200">
                  <c:v>30</c:v>
                </c:pt>
                <c:pt idx="201">
                  <c:v>29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25</c:v>
                </c:pt>
                <c:pt idx="206">
                  <c:v>25</c:v>
                </c:pt>
                <c:pt idx="207">
                  <c:v>26</c:v>
                </c:pt>
                <c:pt idx="208">
                  <c:v>28</c:v>
                </c:pt>
                <c:pt idx="209">
                  <c:v>26</c:v>
                </c:pt>
                <c:pt idx="210">
                  <c:v>30</c:v>
                </c:pt>
                <c:pt idx="211">
                  <c:v>29</c:v>
                </c:pt>
                <c:pt idx="212">
                  <c:v>31</c:v>
                </c:pt>
                <c:pt idx="213">
                  <c:v>32</c:v>
                </c:pt>
                <c:pt idx="214">
                  <c:v>32</c:v>
                </c:pt>
                <c:pt idx="215">
                  <c:v>33</c:v>
                </c:pt>
                <c:pt idx="216">
                  <c:v>32</c:v>
                </c:pt>
                <c:pt idx="217">
                  <c:v>32</c:v>
                </c:pt>
                <c:pt idx="218">
                  <c:v>25</c:v>
                </c:pt>
                <c:pt idx="219">
                  <c:v>27</c:v>
                </c:pt>
                <c:pt idx="220">
                  <c:v>30</c:v>
                </c:pt>
                <c:pt idx="221">
                  <c:v>31</c:v>
                </c:pt>
                <c:pt idx="222">
                  <c:v>29</c:v>
                </c:pt>
                <c:pt idx="223">
                  <c:v>26</c:v>
                </c:pt>
                <c:pt idx="224">
                  <c:v>25</c:v>
                </c:pt>
                <c:pt idx="225">
                  <c:v>26</c:v>
                </c:pt>
                <c:pt idx="226">
                  <c:v>27</c:v>
                </c:pt>
                <c:pt idx="227">
                  <c:v>29</c:v>
                </c:pt>
                <c:pt idx="228">
                  <c:v>29</c:v>
                </c:pt>
                <c:pt idx="229">
                  <c:v>31</c:v>
                </c:pt>
                <c:pt idx="230">
                  <c:v>30</c:v>
                </c:pt>
                <c:pt idx="231">
                  <c:v>25</c:v>
                </c:pt>
                <c:pt idx="232">
                  <c:v>24</c:v>
                </c:pt>
                <c:pt idx="233">
                  <c:v>24</c:v>
                </c:pt>
                <c:pt idx="234">
                  <c:v>24</c:v>
                </c:pt>
                <c:pt idx="235">
                  <c:v>26</c:v>
                </c:pt>
                <c:pt idx="236">
                  <c:v>28</c:v>
                </c:pt>
                <c:pt idx="237">
                  <c:v>30</c:v>
                </c:pt>
                <c:pt idx="238">
                  <c:v>31</c:v>
                </c:pt>
                <c:pt idx="239">
                  <c:v>26</c:v>
                </c:pt>
                <c:pt idx="240">
                  <c:v>25</c:v>
                </c:pt>
                <c:pt idx="241">
                  <c:v>26</c:v>
                </c:pt>
                <c:pt idx="242">
                  <c:v>27</c:v>
                </c:pt>
                <c:pt idx="243">
                  <c:v>29</c:v>
                </c:pt>
                <c:pt idx="244">
                  <c:v>19</c:v>
                </c:pt>
                <c:pt idx="245">
                  <c:v>15</c:v>
                </c:pt>
                <c:pt idx="246">
                  <c:v>20</c:v>
                </c:pt>
                <c:pt idx="247">
                  <c:v>22</c:v>
                </c:pt>
                <c:pt idx="248">
                  <c:v>24</c:v>
                </c:pt>
                <c:pt idx="249">
                  <c:v>14</c:v>
                </c:pt>
                <c:pt idx="250">
                  <c:v>18</c:v>
                </c:pt>
                <c:pt idx="251">
                  <c:v>19</c:v>
                </c:pt>
                <c:pt idx="252">
                  <c:v>26</c:v>
                </c:pt>
                <c:pt idx="253">
                  <c:v>20</c:v>
                </c:pt>
                <c:pt idx="263">
                  <c:v>15</c:v>
                </c:pt>
                <c:pt idx="264">
                  <c:v>19</c:v>
                </c:pt>
                <c:pt idx="265">
                  <c:v>20</c:v>
                </c:pt>
                <c:pt idx="266">
                  <c:v>18</c:v>
                </c:pt>
                <c:pt idx="267">
                  <c:v>17</c:v>
                </c:pt>
                <c:pt idx="268">
                  <c:v>23</c:v>
                </c:pt>
                <c:pt idx="269">
                  <c:v>20</c:v>
                </c:pt>
                <c:pt idx="270">
                  <c:v>19</c:v>
                </c:pt>
                <c:pt idx="271">
                  <c:v>18</c:v>
                </c:pt>
                <c:pt idx="272">
                  <c:v>22</c:v>
                </c:pt>
                <c:pt idx="273">
                  <c:v>16</c:v>
                </c:pt>
                <c:pt idx="274">
                  <c:v>16</c:v>
                </c:pt>
                <c:pt idx="275">
                  <c:v>20</c:v>
                </c:pt>
                <c:pt idx="276">
                  <c:v>19</c:v>
                </c:pt>
                <c:pt idx="277">
                  <c:v>21</c:v>
                </c:pt>
                <c:pt idx="278">
                  <c:v>11</c:v>
                </c:pt>
                <c:pt idx="279">
                  <c:v>14</c:v>
                </c:pt>
                <c:pt idx="280">
                  <c:v>12</c:v>
                </c:pt>
                <c:pt idx="281">
                  <c:v>13</c:v>
                </c:pt>
                <c:pt idx="282">
                  <c:v>13</c:v>
                </c:pt>
                <c:pt idx="283">
                  <c:v>16</c:v>
                </c:pt>
                <c:pt idx="284">
                  <c:v>22</c:v>
                </c:pt>
                <c:pt idx="285">
                  <c:v>20</c:v>
                </c:pt>
                <c:pt idx="286">
                  <c:v>19</c:v>
                </c:pt>
                <c:pt idx="287">
                  <c:v>19</c:v>
                </c:pt>
                <c:pt idx="288">
                  <c:v>22</c:v>
                </c:pt>
                <c:pt idx="289">
                  <c:v>18</c:v>
                </c:pt>
                <c:pt idx="290">
                  <c:v>17</c:v>
                </c:pt>
                <c:pt idx="291">
                  <c:v>19</c:v>
                </c:pt>
                <c:pt idx="292">
                  <c:v>19</c:v>
                </c:pt>
                <c:pt idx="293">
                  <c:v>17</c:v>
                </c:pt>
                <c:pt idx="294">
                  <c:v>15</c:v>
                </c:pt>
                <c:pt idx="295">
                  <c:v>8</c:v>
                </c:pt>
                <c:pt idx="296">
                  <c:v>14</c:v>
                </c:pt>
                <c:pt idx="297">
                  <c:v>14</c:v>
                </c:pt>
                <c:pt idx="298">
                  <c:v>18</c:v>
                </c:pt>
                <c:pt idx="299">
                  <c:v>14</c:v>
                </c:pt>
                <c:pt idx="300">
                  <c:v>12</c:v>
                </c:pt>
                <c:pt idx="301">
                  <c:v>16</c:v>
                </c:pt>
                <c:pt idx="302">
                  <c:v>13</c:v>
                </c:pt>
                <c:pt idx="303">
                  <c:v>11</c:v>
                </c:pt>
                <c:pt idx="304">
                  <c:v>12</c:v>
                </c:pt>
                <c:pt idx="305">
                  <c:v>14</c:v>
                </c:pt>
                <c:pt idx="306">
                  <c:v>12</c:v>
                </c:pt>
                <c:pt idx="307">
                  <c:v>14</c:v>
                </c:pt>
                <c:pt idx="308">
                  <c:v>13</c:v>
                </c:pt>
                <c:pt idx="309">
                  <c:v>7</c:v>
                </c:pt>
                <c:pt idx="310">
                  <c:v>11</c:v>
                </c:pt>
                <c:pt idx="311">
                  <c:v>9</c:v>
                </c:pt>
                <c:pt idx="312">
                  <c:v>8</c:v>
                </c:pt>
                <c:pt idx="313">
                  <c:v>10</c:v>
                </c:pt>
                <c:pt idx="314">
                  <c:v>11</c:v>
                </c:pt>
                <c:pt idx="315">
                  <c:v>13</c:v>
                </c:pt>
                <c:pt idx="316">
                  <c:v>6</c:v>
                </c:pt>
                <c:pt idx="317">
                  <c:v>8</c:v>
                </c:pt>
                <c:pt idx="318">
                  <c:v>5</c:v>
                </c:pt>
                <c:pt idx="319">
                  <c:v>5</c:v>
                </c:pt>
                <c:pt idx="320">
                  <c:v>6</c:v>
                </c:pt>
                <c:pt idx="321">
                  <c:v>7</c:v>
                </c:pt>
                <c:pt idx="322">
                  <c:v>5</c:v>
                </c:pt>
                <c:pt idx="323">
                  <c:v>4</c:v>
                </c:pt>
                <c:pt idx="324">
                  <c:v>8</c:v>
                </c:pt>
                <c:pt idx="325">
                  <c:v>14</c:v>
                </c:pt>
                <c:pt idx="326">
                  <c:v>15</c:v>
                </c:pt>
                <c:pt idx="327">
                  <c:v>3</c:v>
                </c:pt>
                <c:pt idx="328">
                  <c:v>9</c:v>
                </c:pt>
                <c:pt idx="329">
                  <c:v>7</c:v>
                </c:pt>
                <c:pt idx="330">
                  <c:v>5</c:v>
                </c:pt>
                <c:pt idx="331">
                  <c:v>5</c:v>
                </c:pt>
                <c:pt idx="332">
                  <c:v>5</c:v>
                </c:pt>
                <c:pt idx="333">
                  <c:v>3</c:v>
                </c:pt>
                <c:pt idx="334">
                  <c:v>6</c:v>
                </c:pt>
                <c:pt idx="335">
                  <c:v>0</c:v>
                </c:pt>
                <c:pt idx="336">
                  <c:v>2</c:v>
                </c:pt>
                <c:pt idx="337">
                  <c:v>1</c:v>
                </c:pt>
                <c:pt idx="338">
                  <c:v>4</c:v>
                </c:pt>
                <c:pt idx="339">
                  <c:v>5</c:v>
                </c:pt>
                <c:pt idx="340">
                  <c:v>3</c:v>
                </c:pt>
                <c:pt idx="341">
                  <c:v>6</c:v>
                </c:pt>
                <c:pt idx="342">
                  <c:v>3</c:v>
                </c:pt>
                <c:pt idx="343">
                  <c:v>4</c:v>
                </c:pt>
                <c:pt idx="344">
                  <c:v>4</c:v>
                </c:pt>
                <c:pt idx="345">
                  <c:v>7</c:v>
                </c:pt>
                <c:pt idx="346">
                  <c:v>5</c:v>
                </c:pt>
                <c:pt idx="347">
                  <c:v>9</c:v>
                </c:pt>
                <c:pt idx="348">
                  <c:v>3</c:v>
                </c:pt>
                <c:pt idx="349">
                  <c:v>-1</c:v>
                </c:pt>
                <c:pt idx="350">
                  <c:v>4</c:v>
                </c:pt>
                <c:pt idx="351">
                  <c:v>9</c:v>
                </c:pt>
                <c:pt idx="352">
                  <c:v>5</c:v>
                </c:pt>
                <c:pt idx="353">
                  <c:v>1</c:v>
                </c:pt>
                <c:pt idx="354">
                  <c:v>4</c:v>
                </c:pt>
                <c:pt idx="355">
                  <c:v>6</c:v>
                </c:pt>
                <c:pt idx="356">
                  <c:v>7</c:v>
                </c:pt>
                <c:pt idx="357">
                  <c:v>8</c:v>
                </c:pt>
                <c:pt idx="358">
                  <c:v>5</c:v>
                </c:pt>
                <c:pt idx="359">
                  <c:v>12</c:v>
                </c:pt>
                <c:pt idx="360">
                  <c:v>12</c:v>
                </c:pt>
                <c:pt idx="361">
                  <c:v>9</c:v>
                </c:pt>
                <c:pt idx="362">
                  <c:v>5</c:v>
                </c:pt>
                <c:pt idx="363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3C-4A6E-B048-4C6A9213652C}"/>
            </c:ext>
          </c:extLst>
        </c:ser>
        <c:ser>
          <c:idx val="1"/>
          <c:order val="1"/>
          <c:tx>
            <c:strRef>
              <c:f>List3!$L$1</c:f>
              <c:strCache>
                <c:ptCount val="1"/>
                <c:pt idx="0">
                  <c:v>Omiš prosječna dnevna temperatura (°C)</c:v>
                </c:pt>
              </c:strCache>
            </c:strRef>
          </c:tx>
          <c:marker>
            <c:symbol val="none"/>
          </c:marker>
          <c:cat>
            <c:numRef>
              <c:f>List3!$A$2:$A$366</c:f>
              <c:numCache>
                <c:formatCode>m/d/yyyy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List3!$L$2:$L$366</c:f>
              <c:numCache>
                <c:formatCode>General</c:formatCode>
                <c:ptCount val="365"/>
                <c:pt idx="0">
                  <c:v>7.7</c:v>
                </c:pt>
                <c:pt idx="1">
                  <c:v>7.1</c:v>
                </c:pt>
                <c:pt idx="2">
                  <c:v>5</c:v>
                </c:pt>
                <c:pt idx="3">
                  <c:v>5.6</c:v>
                </c:pt>
                <c:pt idx="4">
                  <c:v>8</c:v>
                </c:pt>
                <c:pt idx="5">
                  <c:v>-1.2</c:v>
                </c:pt>
                <c:pt idx="6">
                  <c:v>-2.8</c:v>
                </c:pt>
                <c:pt idx="7">
                  <c:v>-1.2</c:v>
                </c:pt>
                <c:pt idx="8">
                  <c:v>3.4</c:v>
                </c:pt>
                <c:pt idx="9">
                  <c:v>-1.8</c:v>
                </c:pt>
                <c:pt idx="10">
                  <c:v>-0.5</c:v>
                </c:pt>
                <c:pt idx="11">
                  <c:v>3.1</c:v>
                </c:pt>
                <c:pt idx="12">
                  <c:v>11.5</c:v>
                </c:pt>
                <c:pt idx="13">
                  <c:v>7.1</c:v>
                </c:pt>
                <c:pt idx="14">
                  <c:v>8.3000000000000007</c:v>
                </c:pt>
                <c:pt idx="15">
                  <c:v>5.6</c:v>
                </c:pt>
                <c:pt idx="16">
                  <c:v>6.3</c:v>
                </c:pt>
                <c:pt idx="17">
                  <c:v>7.1</c:v>
                </c:pt>
                <c:pt idx="18">
                  <c:v>7.1</c:v>
                </c:pt>
                <c:pt idx="19">
                  <c:v>8.4</c:v>
                </c:pt>
                <c:pt idx="20">
                  <c:v>9.6999999999999993</c:v>
                </c:pt>
                <c:pt idx="21">
                  <c:v>10.9</c:v>
                </c:pt>
                <c:pt idx="22">
                  <c:v>12.3</c:v>
                </c:pt>
                <c:pt idx="23">
                  <c:v>11.2</c:v>
                </c:pt>
                <c:pt idx="24">
                  <c:v>9.8000000000000007</c:v>
                </c:pt>
                <c:pt idx="25">
                  <c:v>7.8</c:v>
                </c:pt>
                <c:pt idx="26">
                  <c:v>7.6</c:v>
                </c:pt>
                <c:pt idx="27">
                  <c:v>6.2</c:v>
                </c:pt>
                <c:pt idx="28">
                  <c:v>6.2</c:v>
                </c:pt>
                <c:pt idx="29">
                  <c:v>7.8</c:v>
                </c:pt>
                <c:pt idx="30">
                  <c:v>12.8</c:v>
                </c:pt>
                <c:pt idx="31">
                  <c:v>12.5</c:v>
                </c:pt>
                <c:pt idx="32">
                  <c:v>14.6</c:v>
                </c:pt>
                <c:pt idx="33">
                  <c:v>14.8</c:v>
                </c:pt>
                <c:pt idx="34">
                  <c:v>12.8</c:v>
                </c:pt>
                <c:pt idx="35">
                  <c:v>12.4</c:v>
                </c:pt>
                <c:pt idx="36">
                  <c:v>14.1</c:v>
                </c:pt>
                <c:pt idx="37">
                  <c:v>10.7</c:v>
                </c:pt>
                <c:pt idx="38">
                  <c:v>11.1</c:v>
                </c:pt>
                <c:pt idx="39">
                  <c:v>12.7</c:v>
                </c:pt>
                <c:pt idx="40">
                  <c:v>13.2</c:v>
                </c:pt>
                <c:pt idx="41">
                  <c:v>11.8</c:v>
                </c:pt>
                <c:pt idx="42">
                  <c:v>12.5</c:v>
                </c:pt>
                <c:pt idx="43">
                  <c:v>12.3</c:v>
                </c:pt>
                <c:pt idx="44">
                  <c:v>12.1</c:v>
                </c:pt>
                <c:pt idx="45">
                  <c:v>11.8</c:v>
                </c:pt>
                <c:pt idx="46">
                  <c:v>12.2</c:v>
                </c:pt>
                <c:pt idx="47">
                  <c:v>13.3</c:v>
                </c:pt>
                <c:pt idx="48">
                  <c:v>9.8000000000000007</c:v>
                </c:pt>
                <c:pt idx="49">
                  <c:v>12.1</c:v>
                </c:pt>
                <c:pt idx="50">
                  <c:v>11.1</c:v>
                </c:pt>
                <c:pt idx="51">
                  <c:v>10.5</c:v>
                </c:pt>
                <c:pt idx="52">
                  <c:v>13.4</c:v>
                </c:pt>
                <c:pt idx="53">
                  <c:v>13.4</c:v>
                </c:pt>
                <c:pt idx="54">
                  <c:v>13.9</c:v>
                </c:pt>
                <c:pt idx="55">
                  <c:v>9.6999999999999993</c:v>
                </c:pt>
                <c:pt idx="56">
                  <c:v>13.1</c:v>
                </c:pt>
                <c:pt idx="57">
                  <c:v>16.2</c:v>
                </c:pt>
                <c:pt idx="58">
                  <c:v>16.600000000000001</c:v>
                </c:pt>
                <c:pt idx="59">
                  <c:v>11.9</c:v>
                </c:pt>
                <c:pt idx="60">
                  <c:v>14</c:v>
                </c:pt>
                <c:pt idx="61">
                  <c:v>14.7</c:v>
                </c:pt>
                <c:pt idx="62">
                  <c:v>17.600000000000001</c:v>
                </c:pt>
                <c:pt idx="63">
                  <c:v>12</c:v>
                </c:pt>
                <c:pt idx="64">
                  <c:v>12.1</c:v>
                </c:pt>
                <c:pt idx="65">
                  <c:v>10.199999999999999</c:v>
                </c:pt>
                <c:pt idx="66">
                  <c:v>15</c:v>
                </c:pt>
                <c:pt idx="67">
                  <c:v>17.2</c:v>
                </c:pt>
                <c:pt idx="68">
                  <c:v>15.3</c:v>
                </c:pt>
                <c:pt idx="69">
                  <c:v>12.6</c:v>
                </c:pt>
                <c:pt idx="70">
                  <c:v>13.3</c:v>
                </c:pt>
                <c:pt idx="71">
                  <c:v>13.7</c:v>
                </c:pt>
                <c:pt idx="72">
                  <c:v>15.6</c:v>
                </c:pt>
                <c:pt idx="73">
                  <c:v>17.2</c:v>
                </c:pt>
                <c:pt idx="74">
                  <c:v>16</c:v>
                </c:pt>
                <c:pt idx="75">
                  <c:v>16.5</c:v>
                </c:pt>
                <c:pt idx="76">
                  <c:v>16.5</c:v>
                </c:pt>
                <c:pt idx="77">
                  <c:v>17.899999999999999</c:v>
                </c:pt>
                <c:pt idx="78">
                  <c:v>17.600000000000001</c:v>
                </c:pt>
                <c:pt idx="79">
                  <c:v>18.7</c:v>
                </c:pt>
                <c:pt idx="80">
                  <c:v>21.3</c:v>
                </c:pt>
                <c:pt idx="81">
                  <c:v>19.2</c:v>
                </c:pt>
                <c:pt idx="82">
                  <c:v>16.7</c:v>
                </c:pt>
                <c:pt idx="83">
                  <c:v>16.600000000000001</c:v>
                </c:pt>
                <c:pt idx="84">
                  <c:v>15.8</c:v>
                </c:pt>
                <c:pt idx="85">
                  <c:v>16.3</c:v>
                </c:pt>
                <c:pt idx="86">
                  <c:v>16.100000000000001</c:v>
                </c:pt>
                <c:pt idx="87">
                  <c:v>16.2</c:v>
                </c:pt>
                <c:pt idx="88">
                  <c:v>24.1</c:v>
                </c:pt>
                <c:pt idx="89">
                  <c:v>21.1</c:v>
                </c:pt>
                <c:pt idx="90">
                  <c:v>21</c:v>
                </c:pt>
                <c:pt idx="91">
                  <c:v>20.6</c:v>
                </c:pt>
                <c:pt idx="92">
                  <c:v>19.399999999999999</c:v>
                </c:pt>
                <c:pt idx="93">
                  <c:v>18.100000000000001</c:v>
                </c:pt>
                <c:pt idx="94">
                  <c:v>14.7</c:v>
                </c:pt>
                <c:pt idx="95">
                  <c:v>15</c:v>
                </c:pt>
                <c:pt idx="96">
                  <c:v>14.8</c:v>
                </c:pt>
                <c:pt idx="97">
                  <c:v>17.100000000000001</c:v>
                </c:pt>
                <c:pt idx="98">
                  <c:v>18.7</c:v>
                </c:pt>
                <c:pt idx="99">
                  <c:v>17.100000000000001</c:v>
                </c:pt>
                <c:pt idx="100">
                  <c:v>20.100000000000001</c:v>
                </c:pt>
                <c:pt idx="101">
                  <c:v>21.3</c:v>
                </c:pt>
                <c:pt idx="102">
                  <c:v>19.399999999999999</c:v>
                </c:pt>
                <c:pt idx="103">
                  <c:v>19.899999999999999</c:v>
                </c:pt>
                <c:pt idx="104">
                  <c:v>21.5</c:v>
                </c:pt>
                <c:pt idx="105">
                  <c:v>15.2</c:v>
                </c:pt>
                <c:pt idx="106">
                  <c:v>14.5</c:v>
                </c:pt>
                <c:pt idx="107">
                  <c:v>16.5</c:v>
                </c:pt>
                <c:pt idx="108">
                  <c:v>12.3</c:v>
                </c:pt>
                <c:pt idx="109">
                  <c:v>10.6</c:v>
                </c:pt>
                <c:pt idx="110">
                  <c:v>11.7</c:v>
                </c:pt>
                <c:pt idx="111">
                  <c:v>14.9</c:v>
                </c:pt>
                <c:pt idx="112">
                  <c:v>15.8</c:v>
                </c:pt>
                <c:pt idx="113">
                  <c:v>18.600000000000001</c:v>
                </c:pt>
                <c:pt idx="114">
                  <c:v>17.7</c:v>
                </c:pt>
                <c:pt idx="115">
                  <c:v>18.3</c:v>
                </c:pt>
                <c:pt idx="116">
                  <c:v>19.600000000000001</c:v>
                </c:pt>
                <c:pt idx="117">
                  <c:v>17.7</c:v>
                </c:pt>
                <c:pt idx="118">
                  <c:v>14.3</c:v>
                </c:pt>
                <c:pt idx="119">
                  <c:v>19.2</c:v>
                </c:pt>
                <c:pt idx="120">
                  <c:v>18.3</c:v>
                </c:pt>
                <c:pt idx="121">
                  <c:v>17.2</c:v>
                </c:pt>
                <c:pt idx="122">
                  <c:v>18.3</c:v>
                </c:pt>
                <c:pt idx="123">
                  <c:v>18.899999999999999</c:v>
                </c:pt>
                <c:pt idx="124">
                  <c:v>17.899999999999999</c:v>
                </c:pt>
                <c:pt idx="125">
                  <c:v>19.2</c:v>
                </c:pt>
                <c:pt idx="126">
                  <c:v>17.600000000000001</c:v>
                </c:pt>
                <c:pt idx="127">
                  <c:v>18.5</c:v>
                </c:pt>
                <c:pt idx="128">
                  <c:v>20.100000000000001</c:v>
                </c:pt>
                <c:pt idx="129">
                  <c:v>19.600000000000001</c:v>
                </c:pt>
                <c:pt idx="130">
                  <c:v>21.2</c:v>
                </c:pt>
                <c:pt idx="131">
                  <c:v>23.1</c:v>
                </c:pt>
                <c:pt idx="132">
                  <c:v>23.9</c:v>
                </c:pt>
                <c:pt idx="133">
                  <c:v>24.4</c:v>
                </c:pt>
                <c:pt idx="134">
                  <c:v>22.9</c:v>
                </c:pt>
                <c:pt idx="135">
                  <c:v>26.5</c:v>
                </c:pt>
                <c:pt idx="136">
                  <c:v>26.7</c:v>
                </c:pt>
                <c:pt idx="137">
                  <c:v>22.4</c:v>
                </c:pt>
                <c:pt idx="138">
                  <c:v>23.2</c:v>
                </c:pt>
                <c:pt idx="139">
                  <c:v>24.3</c:v>
                </c:pt>
                <c:pt idx="140">
                  <c:v>21.4</c:v>
                </c:pt>
                <c:pt idx="141">
                  <c:v>24.5</c:v>
                </c:pt>
                <c:pt idx="142">
                  <c:v>26</c:v>
                </c:pt>
                <c:pt idx="143">
                  <c:v>23.6</c:v>
                </c:pt>
                <c:pt idx="144">
                  <c:v>21.3</c:v>
                </c:pt>
                <c:pt idx="145">
                  <c:v>23.9</c:v>
                </c:pt>
                <c:pt idx="146">
                  <c:v>25.8</c:v>
                </c:pt>
                <c:pt idx="147">
                  <c:v>27.8</c:v>
                </c:pt>
                <c:pt idx="148">
                  <c:v>26.4</c:v>
                </c:pt>
                <c:pt idx="149">
                  <c:v>25.2</c:v>
                </c:pt>
                <c:pt idx="150">
                  <c:v>26.7</c:v>
                </c:pt>
                <c:pt idx="151">
                  <c:v>24.9</c:v>
                </c:pt>
                <c:pt idx="152">
                  <c:v>26.2</c:v>
                </c:pt>
                <c:pt idx="153">
                  <c:v>27.8</c:v>
                </c:pt>
                <c:pt idx="154">
                  <c:v>26.7</c:v>
                </c:pt>
                <c:pt idx="155">
                  <c:v>26</c:v>
                </c:pt>
                <c:pt idx="156">
                  <c:v>28.5</c:v>
                </c:pt>
                <c:pt idx="157">
                  <c:v>27.2</c:v>
                </c:pt>
                <c:pt idx="158">
                  <c:v>26.4</c:v>
                </c:pt>
                <c:pt idx="159">
                  <c:v>24.6</c:v>
                </c:pt>
                <c:pt idx="160">
                  <c:v>24.9</c:v>
                </c:pt>
                <c:pt idx="161">
                  <c:v>27.8</c:v>
                </c:pt>
                <c:pt idx="162">
                  <c:v>28.8</c:v>
                </c:pt>
                <c:pt idx="163">
                  <c:v>26.6</c:v>
                </c:pt>
                <c:pt idx="164">
                  <c:v>28.7</c:v>
                </c:pt>
                <c:pt idx="165">
                  <c:v>23.3</c:v>
                </c:pt>
                <c:pt idx="166">
                  <c:v>26.3</c:v>
                </c:pt>
                <c:pt idx="167">
                  <c:v>27.4</c:v>
                </c:pt>
                <c:pt idx="168">
                  <c:v>22.2</c:v>
                </c:pt>
                <c:pt idx="169">
                  <c:v>30.2</c:v>
                </c:pt>
                <c:pt idx="170">
                  <c:v>26.9</c:v>
                </c:pt>
                <c:pt idx="171">
                  <c:v>27.3</c:v>
                </c:pt>
                <c:pt idx="172">
                  <c:v>28.5</c:v>
                </c:pt>
                <c:pt idx="173">
                  <c:v>28.9</c:v>
                </c:pt>
                <c:pt idx="174">
                  <c:v>28.8</c:v>
                </c:pt>
                <c:pt idx="175">
                  <c:v>29.5</c:v>
                </c:pt>
                <c:pt idx="176">
                  <c:v>28.1</c:v>
                </c:pt>
                <c:pt idx="177">
                  <c:v>32.200000000000003</c:v>
                </c:pt>
                <c:pt idx="178">
                  <c:v>29.3</c:v>
                </c:pt>
                <c:pt idx="179">
                  <c:v>30.9</c:v>
                </c:pt>
                <c:pt idx="180">
                  <c:v>31.1</c:v>
                </c:pt>
                <c:pt idx="181">
                  <c:v>25.7</c:v>
                </c:pt>
                <c:pt idx="182">
                  <c:v>30.2</c:v>
                </c:pt>
                <c:pt idx="183">
                  <c:v>27.9</c:v>
                </c:pt>
                <c:pt idx="184">
                  <c:v>29.2</c:v>
                </c:pt>
                <c:pt idx="185">
                  <c:v>28.4</c:v>
                </c:pt>
                <c:pt idx="186">
                  <c:v>30.7</c:v>
                </c:pt>
                <c:pt idx="187">
                  <c:v>30.4</c:v>
                </c:pt>
                <c:pt idx="188">
                  <c:v>28.8</c:v>
                </c:pt>
                <c:pt idx="189">
                  <c:v>30.8</c:v>
                </c:pt>
                <c:pt idx="190">
                  <c:v>34.1</c:v>
                </c:pt>
                <c:pt idx="191">
                  <c:v>33.1</c:v>
                </c:pt>
                <c:pt idx="192">
                  <c:v>33.299999999999997</c:v>
                </c:pt>
                <c:pt idx="193">
                  <c:v>32</c:v>
                </c:pt>
                <c:pt idx="194">
                  <c:v>33.1</c:v>
                </c:pt>
                <c:pt idx="195">
                  <c:v>31.4</c:v>
                </c:pt>
                <c:pt idx="196">
                  <c:v>26.9</c:v>
                </c:pt>
                <c:pt idx="197">
                  <c:v>29.2</c:v>
                </c:pt>
                <c:pt idx="198">
                  <c:v>30</c:v>
                </c:pt>
                <c:pt idx="199">
                  <c:v>27.7</c:v>
                </c:pt>
                <c:pt idx="200">
                  <c:v>29.2</c:v>
                </c:pt>
                <c:pt idx="201">
                  <c:v>28.3</c:v>
                </c:pt>
                <c:pt idx="202">
                  <c:v>33.299999999999997</c:v>
                </c:pt>
                <c:pt idx="203">
                  <c:v>30.7</c:v>
                </c:pt>
                <c:pt idx="204">
                  <c:v>33.799999999999997</c:v>
                </c:pt>
                <c:pt idx="205">
                  <c:v>28.1</c:v>
                </c:pt>
                <c:pt idx="206">
                  <c:v>28.2</c:v>
                </c:pt>
                <c:pt idx="207">
                  <c:v>28.2</c:v>
                </c:pt>
                <c:pt idx="208">
                  <c:v>28.6</c:v>
                </c:pt>
                <c:pt idx="209">
                  <c:v>30.6</c:v>
                </c:pt>
                <c:pt idx="210">
                  <c:v>30.3</c:v>
                </c:pt>
                <c:pt idx="211">
                  <c:v>33.700000000000003</c:v>
                </c:pt>
                <c:pt idx="212">
                  <c:v>30.2</c:v>
                </c:pt>
                <c:pt idx="213">
                  <c:v>31.6</c:v>
                </c:pt>
                <c:pt idx="214">
                  <c:v>31.7</c:v>
                </c:pt>
                <c:pt idx="215">
                  <c:v>32.6</c:v>
                </c:pt>
                <c:pt idx="216">
                  <c:v>33</c:v>
                </c:pt>
                <c:pt idx="217">
                  <c:v>33.1</c:v>
                </c:pt>
                <c:pt idx="218">
                  <c:v>34.6</c:v>
                </c:pt>
                <c:pt idx="219">
                  <c:v>30.3</c:v>
                </c:pt>
                <c:pt idx="220">
                  <c:v>37.700000000000003</c:v>
                </c:pt>
                <c:pt idx="221">
                  <c:v>39.1</c:v>
                </c:pt>
                <c:pt idx="222">
                  <c:v>33.4</c:v>
                </c:pt>
                <c:pt idx="223">
                  <c:v>27.4</c:v>
                </c:pt>
                <c:pt idx="224">
                  <c:v>28.1</c:v>
                </c:pt>
                <c:pt idx="225">
                  <c:v>29.9</c:v>
                </c:pt>
                <c:pt idx="226">
                  <c:v>28.9</c:v>
                </c:pt>
                <c:pt idx="227">
                  <c:v>29.8</c:v>
                </c:pt>
                <c:pt idx="228">
                  <c:v>30.6</c:v>
                </c:pt>
                <c:pt idx="229">
                  <c:v>30.3</c:v>
                </c:pt>
                <c:pt idx="230">
                  <c:v>30.8</c:v>
                </c:pt>
                <c:pt idx="231">
                  <c:v>30.6</c:v>
                </c:pt>
                <c:pt idx="232">
                  <c:v>27.8</c:v>
                </c:pt>
                <c:pt idx="233">
                  <c:v>26.5</c:v>
                </c:pt>
                <c:pt idx="234">
                  <c:v>26.2</c:v>
                </c:pt>
                <c:pt idx="235">
                  <c:v>27</c:v>
                </c:pt>
                <c:pt idx="236">
                  <c:v>27.2</c:v>
                </c:pt>
                <c:pt idx="237">
                  <c:v>27.9</c:v>
                </c:pt>
                <c:pt idx="238">
                  <c:v>29.8</c:v>
                </c:pt>
                <c:pt idx="239">
                  <c:v>29.2</c:v>
                </c:pt>
                <c:pt idx="240">
                  <c:v>30.1</c:v>
                </c:pt>
                <c:pt idx="241">
                  <c:v>28.9</c:v>
                </c:pt>
                <c:pt idx="242">
                  <c:v>28.8</c:v>
                </c:pt>
                <c:pt idx="243">
                  <c:v>26.8</c:v>
                </c:pt>
                <c:pt idx="244">
                  <c:v>26.9</c:v>
                </c:pt>
                <c:pt idx="245">
                  <c:v>18.899999999999999</c:v>
                </c:pt>
                <c:pt idx="246">
                  <c:v>23.4</c:v>
                </c:pt>
                <c:pt idx="247">
                  <c:v>25.3</c:v>
                </c:pt>
                <c:pt idx="248">
                  <c:v>25.4</c:v>
                </c:pt>
                <c:pt idx="249">
                  <c:v>26.5</c:v>
                </c:pt>
                <c:pt idx="250">
                  <c:v>25.9</c:v>
                </c:pt>
                <c:pt idx="251">
                  <c:v>24</c:v>
                </c:pt>
                <c:pt idx="252">
                  <c:v>26.4</c:v>
                </c:pt>
                <c:pt idx="253">
                  <c:v>26</c:v>
                </c:pt>
                <c:pt idx="254">
                  <c:v>20.7</c:v>
                </c:pt>
                <c:pt idx="255">
                  <c:v>23.8</c:v>
                </c:pt>
                <c:pt idx="256">
                  <c:v>26.3</c:v>
                </c:pt>
                <c:pt idx="257">
                  <c:v>27.4</c:v>
                </c:pt>
                <c:pt idx="258">
                  <c:v>25.6</c:v>
                </c:pt>
                <c:pt idx="259">
                  <c:v>23.2</c:v>
                </c:pt>
                <c:pt idx="260">
                  <c:v>24.6</c:v>
                </c:pt>
                <c:pt idx="261">
                  <c:v>15.9</c:v>
                </c:pt>
                <c:pt idx="262">
                  <c:v>17.100000000000001</c:v>
                </c:pt>
                <c:pt idx="263">
                  <c:v>20.9</c:v>
                </c:pt>
                <c:pt idx="264">
                  <c:v>22.2</c:v>
                </c:pt>
                <c:pt idx="265">
                  <c:v>23.6</c:v>
                </c:pt>
                <c:pt idx="266">
                  <c:v>24.8</c:v>
                </c:pt>
                <c:pt idx="267">
                  <c:v>20.5</c:v>
                </c:pt>
                <c:pt idx="268">
                  <c:v>24.3</c:v>
                </c:pt>
                <c:pt idx="269">
                  <c:v>24.9</c:v>
                </c:pt>
                <c:pt idx="270">
                  <c:v>25.3</c:v>
                </c:pt>
                <c:pt idx="271">
                  <c:v>23.4</c:v>
                </c:pt>
                <c:pt idx="272">
                  <c:v>21.9</c:v>
                </c:pt>
                <c:pt idx="273">
                  <c:v>21.6</c:v>
                </c:pt>
                <c:pt idx="274">
                  <c:v>21.7</c:v>
                </c:pt>
                <c:pt idx="275">
                  <c:v>22.6</c:v>
                </c:pt>
                <c:pt idx="276">
                  <c:v>24.1</c:v>
                </c:pt>
                <c:pt idx="277">
                  <c:v>25.3</c:v>
                </c:pt>
                <c:pt idx="278">
                  <c:v>20.3</c:v>
                </c:pt>
                <c:pt idx="279">
                  <c:v>16.8</c:v>
                </c:pt>
                <c:pt idx="280">
                  <c:v>18.2</c:v>
                </c:pt>
                <c:pt idx="281">
                  <c:v>21.1</c:v>
                </c:pt>
                <c:pt idx="282">
                  <c:v>22.8</c:v>
                </c:pt>
                <c:pt idx="283">
                  <c:v>20.9</c:v>
                </c:pt>
                <c:pt idx="284">
                  <c:v>21.1</c:v>
                </c:pt>
                <c:pt idx="285">
                  <c:v>21.2</c:v>
                </c:pt>
                <c:pt idx="286">
                  <c:v>22.4</c:v>
                </c:pt>
                <c:pt idx="287">
                  <c:v>22.4</c:v>
                </c:pt>
                <c:pt idx="288">
                  <c:v>22.3</c:v>
                </c:pt>
                <c:pt idx="289">
                  <c:v>22.4</c:v>
                </c:pt>
                <c:pt idx="290">
                  <c:v>20.100000000000001</c:v>
                </c:pt>
                <c:pt idx="291">
                  <c:v>23.8</c:v>
                </c:pt>
                <c:pt idx="292">
                  <c:v>22.7</c:v>
                </c:pt>
                <c:pt idx="293">
                  <c:v>21.2</c:v>
                </c:pt>
                <c:pt idx="294">
                  <c:v>21.1</c:v>
                </c:pt>
                <c:pt idx="295">
                  <c:v>17.3</c:v>
                </c:pt>
                <c:pt idx="296">
                  <c:v>16.100000000000001</c:v>
                </c:pt>
                <c:pt idx="297">
                  <c:v>20.3</c:v>
                </c:pt>
                <c:pt idx="298">
                  <c:v>20.2</c:v>
                </c:pt>
                <c:pt idx="299">
                  <c:v>21.3</c:v>
                </c:pt>
                <c:pt idx="300">
                  <c:v>18</c:v>
                </c:pt>
                <c:pt idx="301">
                  <c:v>18.2</c:v>
                </c:pt>
                <c:pt idx="302">
                  <c:v>18.3</c:v>
                </c:pt>
                <c:pt idx="303">
                  <c:v>16.100000000000001</c:v>
                </c:pt>
                <c:pt idx="304">
                  <c:v>17.3</c:v>
                </c:pt>
                <c:pt idx="305">
                  <c:v>16.899999999999999</c:v>
                </c:pt>
                <c:pt idx="306">
                  <c:v>12.8</c:v>
                </c:pt>
                <c:pt idx="307">
                  <c:v>18.600000000000001</c:v>
                </c:pt>
                <c:pt idx="308">
                  <c:v>18.2</c:v>
                </c:pt>
                <c:pt idx="309">
                  <c:v>15.7</c:v>
                </c:pt>
                <c:pt idx="310">
                  <c:v>16.8</c:v>
                </c:pt>
                <c:pt idx="311">
                  <c:v>15.4</c:v>
                </c:pt>
                <c:pt idx="312">
                  <c:v>16.2</c:v>
                </c:pt>
                <c:pt idx="313">
                  <c:v>18.100000000000001</c:v>
                </c:pt>
                <c:pt idx="314">
                  <c:v>18.600000000000001</c:v>
                </c:pt>
                <c:pt idx="315">
                  <c:v>18.399999999999999</c:v>
                </c:pt>
                <c:pt idx="316">
                  <c:v>17.8</c:v>
                </c:pt>
                <c:pt idx="317">
                  <c:v>11.9</c:v>
                </c:pt>
                <c:pt idx="318">
                  <c:v>11.5</c:v>
                </c:pt>
                <c:pt idx="319">
                  <c:v>16.399999999999999</c:v>
                </c:pt>
                <c:pt idx="320">
                  <c:v>17.5</c:v>
                </c:pt>
                <c:pt idx="321">
                  <c:v>17.399999999999999</c:v>
                </c:pt>
                <c:pt idx="322">
                  <c:v>13.7</c:v>
                </c:pt>
                <c:pt idx="323">
                  <c:v>14.4</c:v>
                </c:pt>
                <c:pt idx="324">
                  <c:v>12.8</c:v>
                </c:pt>
                <c:pt idx="325">
                  <c:v>14.2</c:v>
                </c:pt>
                <c:pt idx="326">
                  <c:v>16.399999999999999</c:v>
                </c:pt>
                <c:pt idx="327">
                  <c:v>11.7</c:v>
                </c:pt>
                <c:pt idx="328">
                  <c:v>14.7</c:v>
                </c:pt>
                <c:pt idx="329">
                  <c:v>16.100000000000001</c:v>
                </c:pt>
                <c:pt idx="330">
                  <c:v>9.6</c:v>
                </c:pt>
                <c:pt idx="331">
                  <c:v>10.4</c:v>
                </c:pt>
                <c:pt idx="332">
                  <c:v>12.5</c:v>
                </c:pt>
                <c:pt idx="333">
                  <c:v>14.2</c:v>
                </c:pt>
                <c:pt idx="334">
                  <c:v>9.6999999999999993</c:v>
                </c:pt>
                <c:pt idx="335">
                  <c:v>10.1</c:v>
                </c:pt>
                <c:pt idx="336">
                  <c:v>8.1999999999999993</c:v>
                </c:pt>
                <c:pt idx="337">
                  <c:v>9.3000000000000007</c:v>
                </c:pt>
                <c:pt idx="338">
                  <c:v>12</c:v>
                </c:pt>
                <c:pt idx="339">
                  <c:v>10.7</c:v>
                </c:pt>
                <c:pt idx="340">
                  <c:v>10</c:v>
                </c:pt>
                <c:pt idx="341">
                  <c:v>12.6</c:v>
                </c:pt>
                <c:pt idx="342">
                  <c:v>8.8000000000000007</c:v>
                </c:pt>
                <c:pt idx="343">
                  <c:v>8.8000000000000007</c:v>
                </c:pt>
                <c:pt idx="344">
                  <c:v>14.3</c:v>
                </c:pt>
                <c:pt idx="345">
                  <c:v>16.5</c:v>
                </c:pt>
                <c:pt idx="346">
                  <c:v>11.1</c:v>
                </c:pt>
                <c:pt idx="347">
                  <c:v>12.4</c:v>
                </c:pt>
                <c:pt idx="348">
                  <c:v>15.7</c:v>
                </c:pt>
                <c:pt idx="349">
                  <c:v>12.7</c:v>
                </c:pt>
                <c:pt idx="350">
                  <c:v>9.1</c:v>
                </c:pt>
                <c:pt idx="351">
                  <c:v>8.8000000000000007</c:v>
                </c:pt>
                <c:pt idx="352">
                  <c:v>7.3</c:v>
                </c:pt>
                <c:pt idx="353">
                  <c:v>6.3</c:v>
                </c:pt>
                <c:pt idx="354">
                  <c:v>8.9</c:v>
                </c:pt>
                <c:pt idx="355">
                  <c:v>12.6</c:v>
                </c:pt>
                <c:pt idx="356">
                  <c:v>13.3</c:v>
                </c:pt>
                <c:pt idx="357">
                  <c:v>14.3</c:v>
                </c:pt>
                <c:pt idx="358">
                  <c:v>10.5</c:v>
                </c:pt>
                <c:pt idx="359">
                  <c:v>13.2</c:v>
                </c:pt>
                <c:pt idx="360">
                  <c:v>14.2</c:v>
                </c:pt>
                <c:pt idx="361">
                  <c:v>11.5</c:v>
                </c:pt>
                <c:pt idx="362">
                  <c:v>9.1999999999999993</c:v>
                </c:pt>
                <c:pt idx="363">
                  <c:v>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03C-4A6E-B048-4C6A92136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478848"/>
        <c:axId val="163055296"/>
      </c:lineChart>
      <c:dateAx>
        <c:axId val="166478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Datum</a:t>
                </a: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crossAx val="163055296"/>
        <c:crosses val="autoZero"/>
        <c:auto val="1"/>
        <c:lblOffset val="100"/>
        <c:baseTimeUnit val="days"/>
      </c:dateAx>
      <c:valAx>
        <c:axId val="163055296"/>
        <c:scaling>
          <c:orientation val="minMax"/>
          <c:max val="4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°C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478848"/>
        <c:crosses val="autoZero"/>
        <c:crossBetween val="between"/>
        <c:minorUnit val="2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List3!$G$1</c:f>
              <c:strCache>
                <c:ptCount val="1"/>
                <c:pt idx="0">
                  <c:v>Virje relativna vlažnost (%)</c:v>
                </c:pt>
              </c:strCache>
            </c:strRef>
          </c:tx>
          <c:marker>
            <c:symbol val="none"/>
          </c:marker>
          <c:cat>
            <c:numRef>
              <c:f>List3!$A$2:$A$366</c:f>
              <c:numCache>
                <c:formatCode>m/d/yyyy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List3!$G$2:$G$366</c:f>
              <c:numCache>
                <c:formatCode>General</c:formatCode>
                <c:ptCount val="365"/>
                <c:pt idx="0">
                  <c:v>67</c:v>
                </c:pt>
                <c:pt idx="1">
                  <c:v>71</c:v>
                </c:pt>
                <c:pt idx="2">
                  <c:v>78</c:v>
                </c:pt>
                <c:pt idx="3">
                  <c:v>84</c:v>
                </c:pt>
                <c:pt idx="4">
                  <c:v>64</c:v>
                </c:pt>
                <c:pt idx="5">
                  <c:v>53</c:v>
                </c:pt>
                <c:pt idx="6">
                  <c:v>48</c:v>
                </c:pt>
                <c:pt idx="7">
                  <c:v>78</c:v>
                </c:pt>
                <c:pt idx="8">
                  <c:v>72</c:v>
                </c:pt>
                <c:pt idx="9">
                  <c:v>81</c:v>
                </c:pt>
                <c:pt idx="10">
                  <c:v>65</c:v>
                </c:pt>
                <c:pt idx="11">
                  <c:v>69</c:v>
                </c:pt>
                <c:pt idx="12">
                  <c:v>83</c:v>
                </c:pt>
                <c:pt idx="13">
                  <c:v>87</c:v>
                </c:pt>
                <c:pt idx="14">
                  <c:v>84</c:v>
                </c:pt>
                <c:pt idx="15">
                  <c:v>86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64</c:v>
                </c:pt>
                <c:pt idx="20">
                  <c:v>75</c:v>
                </c:pt>
                <c:pt idx="21">
                  <c:v>54</c:v>
                </c:pt>
                <c:pt idx="22">
                  <c:v>73</c:v>
                </c:pt>
                <c:pt idx="23">
                  <c:v>91</c:v>
                </c:pt>
                <c:pt idx="24">
                  <c:v>30</c:v>
                </c:pt>
                <c:pt idx="25">
                  <c:v>83</c:v>
                </c:pt>
                <c:pt idx="26">
                  <c:v>84</c:v>
                </c:pt>
                <c:pt idx="27">
                  <c:v>90</c:v>
                </c:pt>
                <c:pt idx="28">
                  <c:v>90</c:v>
                </c:pt>
                <c:pt idx="29">
                  <c:v>90</c:v>
                </c:pt>
                <c:pt idx="30">
                  <c:v>89</c:v>
                </c:pt>
                <c:pt idx="31">
                  <c:v>92</c:v>
                </c:pt>
                <c:pt idx="32">
                  <c:v>79</c:v>
                </c:pt>
                <c:pt idx="33">
                  <c:v>65</c:v>
                </c:pt>
                <c:pt idx="34">
                  <c:v>79</c:v>
                </c:pt>
                <c:pt idx="35">
                  <c:v>75</c:v>
                </c:pt>
                <c:pt idx="36">
                  <c:v>92</c:v>
                </c:pt>
                <c:pt idx="37">
                  <c:v>68</c:v>
                </c:pt>
                <c:pt idx="38">
                  <c:v>78</c:v>
                </c:pt>
                <c:pt idx="39">
                  <c:v>86</c:v>
                </c:pt>
                <c:pt idx="40">
                  <c:v>73</c:v>
                </c:pt>
                <c:pt idx="41">
                  <c:v>81</c:v>
                </c:pt>
                <c:pt idx="42">
                  <c:v>69</c:v>
                </c:pt>
                <c:pt idx="43">
                  <c:v>69</c:v>
                </c:pt>
                <c:pt idx="44">
                  <c:v>69</c:v>
                </c:pt>
                <c:pt idx="45">
                  <c:v>55</c:v>
                </c:pt>
                <c:pt idx="46">
                  <c:v>65</c:v>
                </c:pt>
                <c:pt idx="47">
                  <c:v>73</c:v>
                </c:pt>
                <c:pt idx="48">
                  <c:v>46</c:v>
                </c:pt>
                <c:pt idx="49">
                  <c:v>45</c:v>
                </c:pt>
                <c:pt idx="50">
                  <c:v>56</c:v>
                </c:pt>
                <c:pt idx="51">
                  <c:v>61</c:v>
                </c:pt>
                <c:pt idx="52">
                  <c:v>53</c:v>
                </c:pt>
                <c:pt idx="53">
                  <c:v>55</c:v>
                </c:pt>
                <c:pt idx="54">
                  <c:v>64</c:v>
                </c:pt>
                <c:pt idx="55">
                  <c:v>53</c:v>
                </c:pt>
                <c:pt idx="56">
                  <c:v>74</c:v>
                </c:pt>
                <c:pt idx="57">
                  <c:v>69</c:v>
                </c:pt>
                <c:pt idx="58">
                  <c:v>48</c:v>
                </c:pt>
                <c:pt idx="59">
                  <c:v>87</c:v>
                </c:pt>
                <c:pt idx="60">
                  <c:v>57</c:v>
                </c:pt>
                <c:pt idx="61">
                  <c:v>51</c:v>
                </c:pt>
                <c:pt idx="62">
                  <c:v>33</c:v>
                </c:pt>
                <c:pt idx="63">
                  <c:v>75</c:v>
                </c:pt>
                <c:pt idx="64">
                  <c:v>87</c:v>
                </c:pt>
                <c:pt idx="65">
                  <c:v>69</c:v>
                </c:pt>
                <c:pt idx="66">
                  <c:v>44</c:v>
                </c:pt>
                <c:pt idx="67">
                  <c:v>51</c:v>
                </c:pt>
                <c:pt idx="68">
                  <c:v>64</c:v>
                </c:pt>
                <c:pt idx="69">
                  <c:v>53</c:v>
                </c:pt>
                <c:pt idx="70">
                  <c:v>54</c:v>
                </c:pt>
                <c:pt idx="71">
                  <c:v>55</c:v>
                </c:pt>
                <c:pt idx="72">
                  <c:v>49</c:v>
                </c:pt>
                <c:pt idx="73">
                  <c:v>56</c:v>
                </c:pt>
                <c:pt idx="74">
                  <c:v>46</c:v>
                </c:pt>
                <c:pt idx="75">
                  <c:v>52</c:v>
                </c:pt>
                <c:pt idx="76">
                  <c:v>55</c:v>
                </c:pt>
                <c:pt idx="77">
                  <c:v>57</c:v>
                </c:pt>
                <c:pt idx="78">
                  <c:v>50</c:v>
                </c:pt>
                <c:pt idx="79">
                  <c:v>51</c:v>
                </c:pt>
                <c:pt idx="80">
                  <c:v>45</c:v>
                </c:pt>
                <c:pt idx="81">
                  <c:v>49</c:v>
                </c:pt>
                <c:pt idx="82">
                  <c:v>56</c:v>
                </c:pt>
                <c:pt idx="83">
                  <c:v>45</c:v>
                </c:pt>
                <c:pt idx="84">
                  <c:v>50</c:v>
                </c:pt>
                <c:pt idx="85">
                  <c:v>41</c:v>
                </c:pt>
                <c:pt idx="86">
                  <c:v>34</c:v>
                </c:pt>
                <c:pt idx="87">
                  <c:v>39</c:v>
                </c:pt>
                <c:pt idx="88">
                  <c:v>46</c:v>
                </c:pt>
                <c:pt idx="89">
                  <c:v>40</c:v>
                </c:pt>
                <c:pt idx="90">
                  <c:v>40</c:v>
                </c:pt>
                <c:pt idx="91">
                  <c:v>45</c:v>
                </c:pt>
                <c:pt idx="92">
                  <c:v>36</c:v>
                </c:pt>
                <c:pt idx="93">
                  <c:v>50</c:v>
                </c:pt>
                <c:pt idx="94">
                  <c:v>71</c:v>
                </c:pt>
                <c:pt idx="95">
                  <c:v>51</c:v>
                </c:pt>
                <c:pt idx="96">
                  <c:v>49</c:v>
                </c:pt>
                <c:pt idx="97">
                  <c:v>63</c:v>
                </c:pt>
                <c:pt idx="98">
                  <c:v>49</c:v>
                </c:pt>
                <c:pt idx="99">
                  <c:v>45</c:v>
                </c:pt>
                <c:pt idx="100">
                  <c:v>76</c:v>
                </c:pt>
                <c:pt idx="101">
                  <c:v>44</c:v>
                </c:pt>
                <c:pt idx="102">
                  <c:v>46</c:v>
                </c:pt>
                <c:pt idx="103">
                  <c:v>45</c:v>
                </c:pt>
                <c:pt idx="104">
                  <c:v>83</c:v>
                </c:pt>
                <c:pt idx="105">
                  <c:v>62</c:v>
                </c:pt>
                <c:pt idx="106">
                  <c:v>48</c:v>
                </c:pt>
                <c:pt idx="107">
                  <c:v>62</c:v>
                </c:pt>
                <c:pt idx="108">
                  <c:v>67</c:v>
                </c:pt>
                <c:pt idx="109">
                  <c:v>74</c:v>
                </c:pt>
                <c:pt idx="110">
                  <c:v>47</c:v>
                </c:pt>
                <c:pt idx="111">
                  <c:v>46</c:v>
                </c:pt>
                <c:pt idx="112">
                  <c:v>47</c:v>
                </c:pt>
                <c:pt idx="113">
                  <c:v>46</c:v>
                </c:pt>
                <c:pt idx="114">
                  <c:v>48</c:v>
                </c:pt>
                <c:pt idx="115">
                  <c:v>47</c:v>
                </c:pt>
                <c:pt idx="116">
                  <c:v>53</c:v>
                </c:pt>
                <c:pt idx="117">
                  <c:v>86</c:v>
                </c:pt>
                <c:pt idx="118">
                  <c:v>67</c:v>
                </c:pt>
                <c:pt idx="119">
                  <c:v>50</c:v>
                </c:pt>
                <c:pt idx="120">
                  <c:v>53</c:v>
                </c:pt>
                <c:pt idx="121">
                  <c:v>43</c:v>
                </c:pt>
                <c:pt idx="122">
                  <c:v>85</c:v>
                </c:pt>
                <c:pt idx="123">
                  <c:v>52</c:v>
                </c:pt>
                <c:pt idx="124">
                  <c:v>91</c:v>
                </c:pt>
                <c:pt idx="125">
                  <c:v>57</c:v>
                </c:pt>
                <c:pt idx="126">
                  <c:v>63</c:v>
                </c:pt>
                <c:pt idx="127">
                  <c:v>64</c:v>
                </c:pt>
                <c:pt idx="128">
                  <c:v>71</c:v>
                </c:pt>
                <c:pt idx="129">
                  <c:v>47</c:v>
                </c:pt>
                <c:pt idx="130">
                  <c:v>57</c:v>
                </c:pt>
                <c:pt idx="131">
                  <c:v>68</c:v>
                </c:pt>
                <c:pt idx="132">
                  <c:v>86</c:v>
                </c:pt>
                <c:pt idx="133">
                  <c:v>52</c:v>
                </c:pt>
                <c:pt idx="134">
                  <c:v>91</c:v>
                </c:pt>
                <c:pt idx="135">
                  <c:v>56</c:v>
                </c:pt>
                <c:pt idx="136">
                  <c:v>52</c:v>
                </c:pt>
                <c:pt idx="137">
                  <c:v>45</c:v>
                </c:pt>
                <c:pt idx="138">
                  <c:v>50</c:v>
                </c:pt>
                <c:pt idx="139">
                  <c:v>50</c:v>
                </c:pt>
                <c:pt idx="140">
                  <c:v>62</c:v>
                </c:pt>
                <c:pt idx="141">
                  <c:v>52</c:v>
                </c:pt>
                <c:pt idx="142">
                  <c:v>58</c:v>
                </c:pt>
                <c:pt idx="143">
                  <c:v>84</c:v>
                </c:pt>
                <c:pt idx="144">
                  <c:v>51</c:v>
                </c:pt>
                <c:pt idx="145">
                  <c:v>50</c:v>
                </c:pt>
                <c:pt idx="146">
                  <c:v>62</c:v>
                </c:pt>
                <c:pt idx="147">
                  <c:v>40</c:v>
                </c:pt>
                <c:pt idx="148">
                  <c:v>40</c:v>
                </c:pt>
                <c:pt idx="149">
                  <c:v>42</c:v>
                </c:pt>
                <c:pt idx="150">
                  <c:v>54</c:v>
                </c:pt>
                <c:pt idx="154">
                  <c:v>49</c:v>
                </c:pt>
                <c:pt idx="155">
                  <c:v>50</c:v>
                </c:pt>
                <c:pt idx="156">
                  <c:v>54</c:v>
                </c:pt>
                <c:pt idx="157">
                  <c:v>66</c:v>
                </c:pt>
                <c:pt idx="158">
                  <c:v>45</c:v>
                </c:pt>
                <c:pt idx="159">
                  <c:v>37</c:v>
                </c:pt>
                <c:pt idx="160">
                  <c:v>57</c:v>
                </c:pt>
                <c:pt idx="161">
                  <c:v>41</c:v>
                </c:pt>
                <c:pt idx="162">
                  <c:v>42</c:v>
                </c:pt>
                <c:pt idx="163">
                  <c:v>49</c:v>
                </c:pt>
                <c:pt idx="164">
                  <c:v>45</c:v>
                </c:pt>
                <c:pt idx="165">
                  <c:v>40</c:v>
                </c:pt>
                <c:pt idx="166">
                  <c:v>66</c:v>
                </c:pt>
                <c:pt idx="167">
                  <c:v>49</c:v>
                </c:pt>
                <c:pt idx="168">
                  <c:v>47</c:v>
                </c:pt>
                <c:pt idx="169">
                  <c:v>47</c:v>
                </c:pt>
                <c:pt idx="170">
                  <c:v>60</c:v>
                </c:pt>
                <c:pt idx="171">
                  <c:v>53</c:v>
                </c:pt>
                <c:pt idx="172">
                  <c:v>55</c:v>
                </c:pt>
                <c:pt idx="173">
                  <c:v>53</c:v>
                </c:pt>
                <c:pt idx="174">
                  <c:v>59</c:v>
                </c:pt>
                <c:pt idx="180">
                  <c:v>47</c:v>
                </c:pt>
                <c:pt idx="181">
                  <c:v>56</c:v>
                </c:pt>
                <c:pt idx="182">
                  <c:v>45</c:v>
                </c:pt>
                <c:pt idx="183">
                  <c:v>49</c:v>
                </c:pt>
                <c:pt idx="184">
                  <c:v>47</c:v>
                </c:pt>
                <c:pt idx="185">
                  <c:v>48</c:v>
                </c:pt>
                <c:pt idx="186">
                  <c:v>49</c:v>
                </c:pt>
                <c:pt idx="187">
                  <c:v>56</c:v>
                </c:pt>
                <c:pt idx="188">
                  <c:v>51</c:v>
                </c:pt>
                <c:pt idx="189">
                  <c:v>53</c:v>
                </c:pt>
                <c:pt idx="190">
                  <c:v>51</c:v>
                </c:pt>
                <c:pt idx="191">
                  <c:v>46</c:v>
                </c:pt>
                <c:pt idx="192">
                  <c:v>52</c:v>
                </c:pt>
                <c:pt idx="193">
                  <c:v>43</c:v>
                </c:pt>
                <c:pt idx="194">
                  <c:v>38</c:v>
                </c:pt>
                <c:pt idx="195">
                  <c:v>44</c:v>
                </c:pt>
                <c:pt idx="196">
                  <c:v>43</c:v>
                </c:pt>
                <c:pt idx="197">
                  <c:v>40</c:v>
                </c:pt>
                <c:pt idx="198">
                  <c:v>39</c:v>
                </c:pt>
                <c:pt idx="199">
                  <c:v>41</c:v>
                </c:pt>
                <c:pt idx="200">
                  <c:v>46</c:v>
                </c:pt>
                <c:pt idx="201">
                  <c:v>48</c:v>
                </c:pt>
                <c:pt idx="202">
                  <c:v>47</c:v>
                </c:pt>
                <c:pt idx="203">
                  <c:v>48</c:v>
                </c:pt>
                <c:pt idx="204">
                  <c:v>52</c:v>
                </c:pt>
                <c:pt idx="205">
                  <c:v>63</c:v>
                </c:pt>
                <c:pt idx="206">
                  <c:v>53</c:v>
                </c:pt>
                <c:pt idx="207">
                  <c:v>48</c:v>
                </c:pt>
                <c:pt idx="208">
                  <c:v>49</c:v>
                </c:pt>
                <c:pt idx="209">
                  <c:v>43</c:v>
                </c:pt>
                <c:pt idx="210">
                  <c:v>52</c:v>
                </c:pt>
                <c:pt idx="211">
                  <c:v>53</c:v>
                </c:pt>
                <c:pt idx="212">
                  <c:v>47</c:v>
                </c:pt>
                <c:pt idx="213">
                  <c:v>53</c:v>
                </c:pt>
                <c:pt idx="214">
                  <c:v>47</c:v>
                </c:pt>
                <c:pt idx="215">
                  <c:v>48</c:v>
                </c:pt>
                <c:pt idx="216">
                  <c:v>50</c:v>
                </c:pt>
                <c:pt idx="217">
                  <c:v>48</c:v>
                </c:pt>
                <c:pt idx="218">
                  <c:v>51</c:v>
                </c:pt>
                <c:pt idx="219">
                  <c:v>56</c:v>
                </c:pt>
                <c:pt idx="220">
                  <c:v>55</c:v>
                </c:pt>
                <c:pt idx="221">
                  <c:v>53</c:v>
                </c:pt>
                <c:pt idx="222">
                  <c:v>55</c:v>
                </c:pt>
                <c:pt idx="223">
                  <c:v>44</c:v>
                </c:pt>
                <c:pt idx="224">
                  <c:v>47</c:v>
                </c:pt>
                <c:pt idx="225">
                  <c:v>46</c:v>
                </c:pt>
                <c:pt idx="226">
                  <c:v>44</c:v>
                </c:pt>
                <c:pt idx="227">
                  <c:v>40</c:v>
                </c:pt>
                <c:pt idx="228">
                  <c:v>50</c:v>
                </c:pt>
                <c:pt idx="229">
                  <c:v>45</c:v>
                </c:pt>
                <c:pt idx="230">
                  <c:v>44</c:v>
                </c:pt>
                <c:pt idx="231">
                  <c:v>49</c:v>
                </c:pt>
                <c:pt idx="232">
                  <c:v>39</c:v>
                </c:pt>
                <c:pt idx="233">
                  <c:v>42</c:v>
                </c:pt>
                <c:pt idx="234">
                  <c:v>45</c:v>
                </c:pt>
                <c:pt idx="235">
                  <c:v>48</c:v>
                </c:pt>
                <c:pt idx="236">
                  <c:v>50</c:v>
                </c:pt>
                <c:pt idx="237">
                  <c:v>50</c:v>
                </c:pt>
                <c:pt idx="238">
                  <c:v>48</c:v>
                </c:pt>
                <c:pt idx="239">
                  <c:v>76</c:v>
                </c:pt>
                <c:pt idx="240">
                  <c:v>52</c:v>
                </c:pt>
                <c:pt idx="241">
                  <c:v>46</c:v>
                </c:pt>
                <c:pt idx="242">
                  <c:v>46</c:v>
                </c:pt>
                <c:pt idx="243">
                  <c:v>53</c:v>
                </c:pt>
                <c:pt idx="244">
                  <c:v>66</c:v>
                </c:pt>
                <c:pt idx="245">
                  <c:v>70</c:v>
                </c:pt>
                <c:pt idx="246">
                  <c:v>54</c:v>
                </c:pt>
                <c:pt idx="247">
                  <c:v>50</c:v>
                </c:pt>
                <c:pt idx="248">
                  <c:v>49</c:v>
                </c:pt>
                <c:pt idx="249">
                  <c:v>77</c:v>
                </c:pt>
                <c:pt idx="250">
                  <c:v>69</c:v>
                </c:pt>
                <c:pt idx="251">
                  <c:v>75</c:v>
                </c:pt>
                <c:pt idx="252">
                  <c:v>55</c:v>
                </c:pt>
                <c:pt idx="253">
                  <c:v>77</c:v>
                </c:pt>
                <c:pt idx="262">
                  <c:v>65</c:v>
                </c:pt>
                <c:pt idx="263">
                  <c:v>60</c:v>
                </c:pt>
                <c:pt idx="264">
                  <c:v>40</c:v>
                </c:pt>
                <c:pt idx="265">
                  <c:v>55</c:v>
                </c:pt>
                <c:pt idx="266">
                  <c:v>67</c:v>
                </c:pt>
                <c:pt idx="267">
                  <c:v>66</c:v>
                </c:pt>
                <c:pt idx="268">
                  <c:v>54</c:v>
                </c:pt>
                <c:pt idx="269">
                  <c:v>55</c:v>
                </c:pt>
                <c:pt idx="270">
                  <c:v>61</c:v>
                </c:pt>
                <c:pt idx="271">
                  <c:v>62</c:v>
                </c:pt>
                <c:pt idx="272">
                  <c:v>67</c:v>
                </c:pt>
                <c:pt idx="273">
                  <c:v>57</c:v>
                </c:pt>
                <c:pt idx="274">
                  <c:v>60</c:v>
                </c:pt>
                <c:pt idx="275">
                  <c:v>60</c:v>
                </c:pt>
                <c:pt idx="276">
                  <c:v>50</c:v>
                </c:pt>
                <c:pt idx="277">
                  <c:v>61</c:v>
                </c:pt>
                <c:pt idx="278">
                  <c:v>91</c:v>
                </c:pt>
                <c:pt idx="279">
                  <c:v>55</c:v>
                </c:pt>
                <c:pt idx="280">
                  <c:v>72</c:v>
                </c:pt>
                <c:pt idx="281">
                  <c:v>57</c:v>
                </c:pt>
                <c:pt idx="282">
                  <c:v>77</c:v>
                </c:pt>
                <c:pt idx="283">
                  <c:v>70</c:v>
                </c:pt>
                <c:pt idx="284">
                  <c:v>53</c:v>
                </c:pt>
                <c:pt idx="285">
                  <c:v>60</c:v>
                </c:pt>
                <c:pt idx="286">
                  <c:v>55</c:v>
                </c:pt>
                <c:pt idx="287">
                  <c:v>69</c:v>
                </c:pt>
                <c:pt idx="288">
                  <c:v>65</c:v>
                </c:pt>
                <c:pt idx="289">
                  <c:v>78</c:v>
                </c:pt>
                <c:pt idx="290">
                  <c:v>81</c:v>
                </c:pt>
                <c:pt idx="291">
                  <c:v>50</c:v>
                </c:pt>
                <c:pt idx="292">
                  <c:v>51</c:v>
                </c:pt>
                <c:pt idx="293">
                  <c:v>66</c:v>
                </c:pt>
                <c:pt idx="294">
                  <c:v>82</c:v>
                </c:pt>
                <c:pt idx="295">
                  <c:v>93</c:v>
                </c:pt>
                <c:pt idx="296">
                  <c:v>60</c:v>
                </c:pt>
                <c:pt idx="297">
                  <c:v>60</c:v>
                </c:pt>
                <c:pt idx="298">
                  <c:v>60</c:v>
                </c:pt>
                <c:pt idx="299">
                  <c:v>72</c:v>
                </c:pt>
                <c:pt idx="300">
                  <c:v>64</c:v>
                </c:pt>
                <c:pt idx="301">
                  <c:v>55</c:v>
                </c:pt>
                <c:pt idx="302">
                  <c:v>43</c:v>
                </c:pt>
                <c:pt idx="303">
                  <c:v>53</c:v>
                </c:pt>
                <c:pt idx="304">
                  <c:v>46</c:v>
                </c:pt>
                <c:pt idx="305">
                  <c:v>56</c:v>
                </c:pt>
                <c:pt idx="306">
                  <c:v>82</c:v>
                </c:pt>
                <c:pt idx="307">
                  <c:v>54</c:v>
                </c:pt>
                <c:pt idx="308">
                  <c:v>72</c:v>
                </c:pt>
                <c:pt idx="309">
                  <c:v>91</c:v>
                </c:pt>
                <c:pt idx="310">
                  <c:v>72</c:v>
                </c:pt>
                <c:pt idx="311">
                  <c:v>90</c:v>
                </c:pt>
                <c:pt idx="312">
                  <c:v>90</c:v>
                </c:pt>
                <c:pt idx="313">
                  <c:v>80</c:v>
                </c:pt>
                <c:pt idx="314">
                  <c:v>75</c:v>
                </c:pt>
                <c:pt idx="315">
                  <c:v>66</c:v>
                </c:pt>
                <c:pt idx="316">
                  <c:v>74</c:v>
                </c:pt>
                <c:pt idx="317">
                  <c:v>51</c:v>
                </c:pt>
                <c:pt idx="318">
                  <c:v>73</c:v>
                </c:pt>
                <c:pt idx="319">
                  <c:v>85</c:v>
                </c:pt>
                <c:pt idx="320">
                  <c:v>90</c:v>
                </c:pt>
                <c:pt idx="321">
                  <c:v>87</c:v>
                </c:pt>
                <c:pt idx="322">
                  <c:v>91</c:v>
                </c:pt>
                <c:pt idx="323">
                  <c:v>81</c:v>
                </c:pt>
                <c:pt idx="324">
                  <c:v>60</c:v>
                </c:pt>
                <c:pt idx="325">
                  <c:v>60</c:v>
                </c:pt>
                <c:pt idx="326">
                  <c:v>55</c:v>
                </c:pt>
                <c:pt idx="327">
                  <c:v>87</c:v>
                </c:pt>
                <c:pt idx="328">
                  <c:v>82</c:v>
                </c:pt>
                <c:pt idx="329">
                  <c:v>73</c:v>
                </c:pt>
                <c:pt idx="330">
                  <c:v>55</c:v>
                </c:pt>
                <c:pt idx="331">
                  <c:v>58</c:v>
                </c:pt>
                <c:pt idx="332">
                  <c:v>74</c:v>
                </c:pt>
                <c:pt idx="333">
                  <c:v>84</c:v>
                </c:pt>
                <c:pt idx="334">
                  <c:v>71</c:v>
                </c:pt>
                <c:pt idx="335">
                  <c:v>79</c:v>
                </c:pt>
                <c:pt idx="336">
                  <c:v>70</c:v>
                </c:pt>
                <c:pt idx="337">
                  <c:v>69</c:v>
                </c:pt>
                <c:pt idx="338">
                  <c:v>65</c:v>
                </c:pt>
                <c:pt idx="339">
                  <c:v>55</c:v>
                </c:pt>
                <c:pt idx="340">
                  <c:v>62</c:v>
                </c:pt>
                <c:pt idx="341">
                  <c:v>61</c:v>
                </c:pt>
                <c:pt idx="342">
                  <c:v>78</c:v>
                </c:pt>
                <c:pt idx="343">
                  <c:v>72</c:v>
                </c:pt>
                <c:pt idx="344">
                  <c:v>76</c:v>
                </c:pt>
                <c:pt idx="345">
                  <c:v>67</c:v>
                </c:pt>
                <c:pt idx="346">
                  <c:v>70</c:v>
                </c:pt>
                <c:pt idx="347">
                  <c:v>63</c:v>
                </c:pt>
                <c:pt idx="348">
                  <c:v>81</c:v>
                </c:pt>
                <c:pt idx="349">
                  <c:v>72</c:v>
                </c:pt>
                <c:pt idx="350">
                  <c:v>65</c:v>
                </c:pt>
                <c:pt idx="351">
                  <c:v>70</c:v>
                </c:pt>
                <c:pt idx="352">
                  <c:v>88</c:v>
                </c:pt>
                <c:pt idx="353">
                  <c:v>85</c:v>
                </c:pt>
                <c:pt idx="354">
                  <c:v>86</c:v>
                </c:pt>
                <c:pt idx="355">
                  <c:v>81</c:v>
                </c:pt>
                <c:pt idx="356">
                  <c:v>82</c:v>
                </c:pt>
                <c:pt idx="357">
                  <c:v>57</c:v>
                </c:pt>
                <c:pt idx="358">
                  <c:v>74</c:v>
                </c:pt>
                <c:pt idx="359">
                  <c:v>50</c:v>
                </c:pt>
                <c:pt idx="360">
                  <c:v>53</c:v>
                </c:pt>
                <c:pt idx="361">
                  <c:v>73</c:v>
                </c:pt>
                <c:pt idx="362">
                  <c:v>62</c:v>
                </c:pt>
                <c:pt idx="363">
                  <c:v>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List3!$N$1</c:f>
              <c:strCache>
                <c:ptCount val="1"/>
                <c:pt idx="0">
                  <c:v>Omiš relativna vlažnost (%)</c:v>
                </c:pt>
              </c:strCache>
            </c:strRef>
          </c:tx>
          <c:marker>
            <c:symbol val="none"/>
          </c:marker>
          <c:cat>
            <c:numRef>
              <c:f>List3!$A$2:$A$366</c:f>
              <c:numCache>
                <c:formatCode>m/d/yyyy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List3!$N$2:$N$366</c:f>
              <c:numCache>
                <c:formatCode>General</c:formatCode>
                <c:ptCount val="365"/>
                <c:pt idx="0">
                  <c:v>42</c:v>
                </c:pt>
                <c:pt idx="1">
                  <c:v>44</c:v>
                </c:pt>
                <c:pt idx="2">
                  <c:v>67</c:v>
                </c:pt>
                <c:pt idx="3">
                  <c:v>47</c:v>
                </c:pt>
                <c:pt idx="4">
                  <c:v>41</c:v>
                </c:pt>
                <c:pt idx="5">
                  <c:v>26</c:v>
                </c:pt>
                <c:pt idx="6">
                  <c:v>20</c:v>
                </c:pt>
                <c:pt idx="7">
                  <c:v>31</c:v>
                </c:pt>
                <c:pt idx="8">
                  <c:v>30</c:v>
                </c:pt>
                <c:pt idx="9">
                  <c:v>30</c:v>
                </c:pt>
                <c:pt idx="10">
                  <c:v>36</c:v>
                </c:pt>
                <c:pt idx="11">
                  <c:v>51</c:v>
                </c:pt>
                <c:pt idx="12">
                  <c:v>85</c:v>
                </c:pt>
                <c:pt idx="13">
                  <c:v>54</c:v>
                </c:pt>
                <c:pt idx="14">
                  <c:v>39</c:v>
                </c:pt>
                <c:pt idx="15">
                  <c:v>45</c:v>
                </c:pt>
                <c:pt idx="16">
                  <c:v>43</c:v>
                </c:pt>
                <c:pt idx="17">
                  <c:v>41</c:v>
                </c:pt>
                <c:pt idx="18">
                  <c:v>39</c:v>
                </c:pt>
                <c:pt idx="19">
                  <c:v>38</c:v>
                </c:pt>
                <c:pt idx="20">
                  <c:v>52</c:v>
                </c:pt>
                <c:pt idx="21">
                  <c:v>32</c:v>
                </c:pt>
                <c:pt idx="22">
                  <c:v>44</c:v>
                </c:pt>
                <c:pt idx="23">
                  <c:v>48</c:v>
                </c:pt>
                <c:pt idx="24">
                  <c:v>24</c:v>
                </c:pt>
                <c:pt idx="25">
                  <c:v>28</c:v>
                </c:pt>
                <c:pt idx="26">
                  <c:v>35</c:v>
                </c:pt>
                <c:pt idx="27">
                  <c:v>47</c:v>
                </c:pt>
                <c:pt idx="28">
                  <c:v>50</c:v>
                </c:pt>
                <c:pt idx="29">
                  <c:v>40</c:v>
                </c:pt>
                <c:pt idx="30">
                  <c:v>61</c:v>
                </c:pt>
                <c:pt idx="31">
                  <c:v>80</c:v>
                </c:pt>
                <c:pt idx="32">
                  <c:v>72</c:v>
                </c:pt>
                <c:pt idx="33">
                  <c:v>73</c:v>
                </c:pt>
                <c:pt idx="34">
                  <c:v>75</c:v>
                </c:pt>
                <c:pt idx="35">
                  <c:v>71</c:v>
                </c:pt>
                <c:pt idx="36">
                  <c:v>77</c:v>
                </c:pt>
                <c:pt idx="37">
                  <c:v>54</c:v>
                </c:pt>
                <c:pt idx="38">
                  <c:v>45</c:v>
                </c:pt>
                <c:pt idx="39">
                  <c:v>44</c:v>
                </c:pt>
                <c:pt idx="40">
                  <c:v>41</c:v>
                </c:pt>
                <c:pt idx="41">
                  <c:v>66</c:v>
                </c:pt>
                <c:pt idx="42">
                  <c:v>72</c:v>
                </c:pt>
                <c:pt idx="43">
                  <c:v>59</c:v>
                </c:pt>
                <c:pt idx="44">
                  <c:v>38</c:v>
                </c:pt>
                <c:pt idx="45">
                  <c:v>46</c:v>
                </c:pt>
                <c:pt idx="46">
                  <c:v>70</c:v>
                </c:pt>
                <c:pt idx="47">
                  <c:v>64</c:v>
                </c:pt>
                <c:pt idx="48">
                  <c:v>71</c:v>
                </c:pt>
                <c:pt idx="49">
                  <c:v>41</c:v>
                </c:pt>
                <c:pt idx="50">
                  <c:v>47</c:v>
                </c:pt>
                <c:pt idx="51">
                  <c:v>58</c:v>
                </c:pt>
                <c:pt idx="52">
                  <c:v>64</c:v>
                </c:pt>
                <c:pt idx="53">
                  <c:v>73</c:v>
                </c:pt>
                <c:pt idx="54">
                  <c:v>81</c:v>
                </c:pt>
                <c:pt idx="55">
                  <c:v>49</c:v>
                </c:pt>
                <c:pt idx="56">
                  <c:v>79</c:v>
                </c:pt>
                <c:pt idx="57">
                  <c:v>74</c:v>
                </c:pt>
                <c:pt idx="58">
                  <c:v>72</c:v>
                </c:pt>
                <c:pt idx="59">
                  <c:v>81</c:v>
                </c:pt>
                <c:pt idx="60">
                  <c:v>40</c:v>
                </c:pt>
                <c:pt idx="61">
                  <c:v>50</c:v>
                </c:pt>
                <c:pt idx="62">
                  <c:v>61</c:v>
                </c:pt>
                <c:pt idx="63">
                  <c:v>83</c:v>
                </c:pt>
                <c:pt idx="64">
                  <c:v>79</c:v>
                </c:pt>
                <c:pt idx="65">
                  <c:v>83</c:v>
                </c:pt>
                <c:pt idx="66">
                  <c:v>40</c:v>
                </c:pt>
                <c:pt idx="67">
                  <c:v>50</c:v>
                </c:pt>
                <c:pt idx="68">
                  <c:v>41</c:v>
                </c:pt>
                <c:pt idx="69">
                  <c:v>38</c:v>
                </c:pt>
                <c:pt idx="70">
                  <c:v>38</c:v>
                </c:pt>
                <c:pt idx="71">
                  <c:v>36</c:v>
                </c:pt>
                <c:pt idx="72">
                  <c:v>32</c:v>
                </c:pt>
                <c:pt idx="73">
                  <c:v>23</c:v>
                </c:pt>
                <c:pt idx="74">
                  <c:v>38</c:v>
                </c:pt>
                <c:pt idx="75">
                  <c:v>33</c:v>
                </c:pt>
                <c:pt idx="76">
                  <c:v>61</c:v>
                </c:pt>
                <c:pt idx="77">
                  <c:v>58</c:v>
                </c:pt>
                <c:pt idx="78">
                  <c:v>55</c:v>
                </c:pt>
                <c:pt idx="79">
                  <c:v>65</c:v>
                </c:pt>
                <c:pt idx="80">
                  <c:v>52</c:v>
                </c:pt>
                <c:pt idx="81">
                  <c:v>68</c:v>
                </c:pt>
                <c:pt idx="82">
                  <c:v>69</c:v>
                </c:pt>
                <c:pt idx="83">
                  <c:v>78</c:v>
                </c:pt>
                <c:pt idx="84">
                  <c:v>73</c:v>
                </c:pt>
                <c:pt idx="85">
                  <c:v>28</c:v>
                </c:pt>
                <c:pt idx="86">
                  <c:v>27</c:v>
                </c:pt>
                <c:pt idx="87">
                  <c:v>68</c:v>
                </c:pt>
                <c:pt idx="88">
                  <c:v>34</c:v>
                </c:pt>
                <c:pt idx="89">
                  <c:v>35</c:v>
                </c:pt>
                <c:pt idx="90">
                  <c:v>48</c:v>
                </c:pt>
                <c:pt idx="91">
                  <c:v>44</c:v>
                </c:pt>
                <c:pt idx="92">
                  <c:v>55</c:v>
                </c:pt>
                <c:pt idx="93">
                  <c:v>65</c:v>
                </c:pt>
                <c:pt idx="94">
                  <c:v>76</c:v>
                </c:pt>
                <c:pt idx="95">
                  <c:v>79</c:v>
                </c:pt>
                <c:pt idx="96">
                  <c:v>39</c:v>
                </c:pt>
                <c:pt idx="97">
                  <c:v>49</c:v>
                </c:pt>
                <c:pt idx="98">
                  <c:v>57</c:v>
                </c:pt>
                <c:pt idx="99">
                  <c:v>64</c:v>
                </c:pt>
                <c:pt idx="100">
                  <c:v>58</c:v>
                </c:pt>
                <c:pt idx="101">
                  <c:v>38</c:v>
                </c:pt>
                <c:pt idx="102">
                  <c:v>61</c:v>
                </c:pt>
                <c:pt idx="103">
                  <c:v>68</c:v>
                </c:pt>
                <c:pt idx="104">
                  <c:v>67</c:v>
                </c:pt>
                <c:pt idx="105">
                  <c:v>69</c:v>
                </c:pt>
                <c:pt idx="106">
                  <c:v>44</c:v>
                </c:pt>
                <c:pt idx="107">
                  <c:v>58</c:v>
                </c:pt>
                <c:pt idx="108">
                  <c:v>41</c:v>
                </c:pt>
                <c:pt idx="109">
                  <c:v>38</c:v>
                </c:pt>
                <c:pt idx="110">
                  <c:v>35</c:v>
                </c:pt>
                <c:pt idx="111">
                  <c:v>46</c:v>
                </c:pt>
                <c:pt idx="112">
                  <c:v>57</c:v>
                </c:pt>
                <c:pt idx="113">
                  <c:v>52</c:v>
                </c:pt>
                <c:pt idx="114">
                  <c:v>66</c:v>
                </c:pt>
                <c:pt idx="115">
                  <c:v>60</c:v>
                </c:pt>
                <c:pt idx="116">
                  <c:v>48</c:v>
                </c:pt>
                <c:pt idx="117">
                  <c:v>61</c:v>
                </c:pt>
                <c:pt idx="118">
                  <c:v>62</c:v>
                </c:pt>
                <c:pt idx="119">
                  <c:v>46</c:v>
                </c:pt>
                <c:pt idx="120">
                  <c:v>63</c:v>
                </c:pt>
                <c:pt idx="121">
                  <c:v>62</c:v>
                </c:pt>
                <c:pt idx="122">
                  <c:v>37</c:v>
                </c:pt>
                <c:pt idx="123">
                  <c:v>60</c:v>
                </c:pt>
                <c:pt idx="124">
                  <c:v>60</c:v>
                </c:pt>
                <c:pt idx="125">
                  <c:v>67</c:v>
                </c:pt>
                <c:pt idx="126">
                  <c:v>73</c:v>
                </c:pt>
                <c:pt idx="127">
                  <c:v>77</c:v>
                </c:pt>
                <c:pt idx="128">
                  <c:v>61</c:v>
                </c:pt>
                <c:pt idx="129">
                  <c:v>57</c:v>
                </c:pt>
                <c:pt idx="130">
                  <c:v>62</c:v>
                </c:pt>
                <c:pt idx="131">
                  <c:v>62</c:v>
                </c:pt>
                <c:pt idx="132">
                  <c:v>71</c:v>
                </c:pt>
                <c:pt idx="133">
                  <c:v>67</c:v>
                </c:pt>
                <c:pt idx="134">
                  <c:v>62</c:v>
                </c:pt>
                <c:pt idx="135">
                  <c:v>40</c:v>
                </c:pt>
                <c:pt idx="136">
                  <c:v>37</c:v>
                </c:pt>
                <c:pt idx="137">
                  <c:v>44</c:v>
                </c:pt>
                <c:pt idx="138">
                  <c:v>59</c:v>
                </c:pt>
                <c:pt idx="139">
                  <c:v>63</c:v>
                </c:pt>
                <c:pt idx="140">
                  <c:v>58</c:v>
                </c:pt>
                <c:pt idx="141">
                  <c:v>49</c:v>
                </c:pt>
                <c:pt idx="142">
                  <c:v>69</c:v>
                </c:pt>
                <c:pt idx="143">
                  <c:v>67</c:v>
                </c:pt>
                <c:pt idx="144">
                  <c:v>73</c:v>
                </c:pt>
                <c:pt idx="145">
                  <c:v>41</c:v>
                </c:pt>
                <c:pt idx="146">
                  <c:v>40</c:v>
                </c:pt>
                <c:pt idx="147">
                  <c:v>41</c:v>
                </c:pt>
                <c:pt idx="148">
                  <c:v>53</c:v>
                </c:pt>
                <c:pt idx="149">
                  <c:v>63</c:v>
                </c:pt>
                <c:pt idx="150">
                  <c:v>57</c:v>
                </c:pt>
                <c:pt idx="151">
                  <c:v>65</c:v>
                </c:pt>
                <c:pt idx="152">
                  <c:v>70</c:v>
                </c:pt>
                <c:pt idx="153">
                  <c:v>63</c:v>
                </c:pt>
                <c:pt idx="154">
                  <c:v>64</c:v>
                </c:pt>
                <c:pt idx="155">
                  <c:v>63</c:v>
                </c:pt>
                <c:pt idx="156">
                  <c:v>59</c:v>
                </c:pt>
                <c:pt idx="157">
                  <c:v>57</c:v>
                </c:pt>
                <c:pt idx="158">
                  <c:v>42</c:v>
                </c:pt>
                <c:pt idx="159">
                  <c:v>45</c:v>
                </c:pt>
                <c:pt idx="160">
                  <c:v>59</c:v>
                </c:pt>
                <c:pt idx="161">
                  <c:v>33</c:v>
                </c:pt>
                <c:pt idx="162">
                  <c:v>40</c:v>
                </c:pt>
                <c:pt idx="163">
                  <c:v>49</c:v>
                </c:pt>
                <c:pt idx="164">
                  <c:v>56</c:v>
                </c:pt>
                <c:pt idx="165">
                  <c:v>85</c:v>
                </c:pt>
                <c:pt idx="166">
                  <c:v>67</c:v>
                </c:pt>
                <c:pt idx="167">
                  <c:v>40</c:v>
                </c:pt>
                <c:pt idx="168">
                  <c:v>44</c:v>
                </c:pt>
                <c:pt idx="169">
                  <c:v>46</c:v>
                </c:pt>
                <c:pt idx="170">
                  <c:v>48</c:v>
                </c:pt>
                <c:pt idx="171">
                  <c:v>53</c:v>
                </c:pt>
                <c:pt idx="172">
                  <c:v>56</c:v>
                </c:pt>
                <c:pt idx="173">
                  <c:v>57</c:v>
                </c:pt>
                <c:pt idx="174">
                  <c:v>57</c:v>
                </c:pt>
                <c:pt idx="175">
                  <c:v>56</c:v>
                </c:pt>
                <c:pt idx="176">
                  <c:v>61</c:v>
                </c:pt>
                <c:pt idx="177">
                  <c:v>53</c:v>
                </c:pt>
                <c:pt idx="178">
                  <c:v>41</c:v>
                </c:pt>
                <c:pt idx="179">
                  <c:v>50</c:v>
                </c:pt>
                <c:pt idx="180">
                  <c:v>49</c:v>
                </c:pt>
                <c:pt idx="181">
                  <c:v>55</c:v>
                </c:pt>
                <c:pt idx="182">
                  <c:v>61</c:v>
                </c:pt>
                <c:pt idx="183">
                  <c:v>39</c:v>
                </c:pt>
                <c:pt idx="184">
                  <c:v>43</c:v>
                </c:pt>
                <c:pt idx="185">
                  <c:v>41</c:v>
                </c:pt>
                <c:pt idx="186">
                  <c:v>48</c:v>
                </c:pt>
                <c:pt idx="187">
                  <c:v>56</c:v>
                </c:pt>
                <c:pt idx="188">
                  <c:v>39</c:v>
                </c:pt>
                <c:pt idx="189">
                  <c:v>48</c:v>
                </c:pt>
                <c:pt idx="190">
                  <c:v>42</c:v>
                </c:pt>
                <c:pt idx="191">
                  <c:v>47</c:v>
                </c:pt>
                <c:pt idx="192">
                  <c:v>39</c:v>
                </c:pt>
                <c:pt idx="193">
                  <c:v>42</c:v>
                </c:pt>
                <c:pt idx="194">
                  <c:v>25</c:v>
                </c:pt>
                <c:pt idx="195">
                  <c:v>29</c:v>
                </c:pt>
                <c:pt idx="196">
                  <c:v>34</c:v>
                </c:pt>
                <c:pt idx="197">
                  <c:v>32</c:v>
                </c:pt>
                <c:pt idx="198">
                  <c:v>32</c:v>
                </c:pt>
                <c:pt idx="199">
                  <c:v>40</c:v>
                </c:pt>
                <c:pt idx="200">
                  <c:v>51</c:v>
                </c:pt>
                <c:pt idx="201">
                  <c:v>55</c:v>
                </c:pt>
                <c:pt idx="202">
                  <c:v>40</c:v>
                </c:pt>
                <c:pt idx="203">
                  <c:v>39</c:v>
                </c:pt>
                <c:pt idx="204">
                  <c:v>44</c:v>
                </c:pt>
                <c:pt idx="205">
                  <c:v>78</c:v>
                </c:pt>
                <c:pt idx="206">
                  <c:v>56</c:v>
                </c:pt>
                <c:pt idx="207">
                  <c:v>48</c:v>
                </c:pt>
                <c:pt idx="208">
                  <c:v>45</c:v>
                </c:pt>
                <c:pt idx="209">
                  <c:v>49</c:v>
                </c:pt>
                <c:pt idx="210">
                  <c:v>56</c:v>
                </c:pt>
                <c:pt idx="211">
                  <c:v>45</c:v>
                </c:pt>
                <c:pt idx="212">
                  <c:v>41</c:v>
                </c:pt>
                <c:pt idx="213">
                  <c:v>37</c:v>
                </c:pt>
                <c:pt idx="214">
                  <c:v>42</c:v>
                </c:pt>
                <c:pt idx="215">
                  <c:v>48</c:v>
                </c:pt>
                <c:pt idx="216">
                  <c:v>38</c:v>
                </c:pt>
                <c:pt idx="217">
                  <c:v>52</c:v>
                </c:pt>
                <c:pt idx="218">
                  <c:v>48</c:v>
                </c:pt>
                <c:pt idx="219">
                  <c:v>52</c:v>
                </c:pt>
                <c:pt idx="220">
                  <c:v>31</c:v>
                </c:pt>
                <c:pt idx="221">
                  <c:v>27</c:v>
                </c:pt>
                <c:pt idx="222">
                  <c:v>41</c:v>
                </c:pt>
                <c:pt idx="223">
                  <c:v>56</c:v>
                </c:pt>
                <c:pt idx="224">
                  <c:v>38</c:v>
                </c:pt>
                <c:pt idx="225">
                  <c:v>45</c:v>
                </c:pt>
                <c:pt idx="226">
                  <c:v>46</c:v>
                </c:pt>
                <c:pt idx="227">
                  <c:v>39</c:v>
                </c:pt>
                <c:pt idx="228">
                  <c:v>38</c:v>
                </c:pt>
                <c:pt idx="229">
                  <c:v>40</c:v>
                </c:pt>
                <c:pt idx="230">
                  <c:v>39</c:v>
                </c:pt>
                <c:pt idx="231">
                  <c:v>44</c:v>
                </c:pt>
                <c:pt idx="232">
                  <c:v>35</c:v>
                </c:pt>
                <c:pt idx="233">
                  <c:v>42</c:v>
                </c:pt>
                <c:pt idx="234">
                  <c:v>37</c:v>
                </c:pt>
                <c:pt idx="235">
                  <c:v>41</c:v>
                </c:pt>
                <c:pt idx="236">
                  <c:v>46</c:v>
                </c:pt>
                <c:pt idx="237">
                  <c:v>53</c:v>
                </c:pt>
                <c:pt idx="238">
                  <c:v>57</c:v>
                </c:pt>
                <c:pt idx="239">
                  <c:v>45</c:v>
                </c:pt>
                <c:pt idx="240">
                  <c:v>41</c:v>
                </c:pt>
                <c:pt idx="241">
                  <c:v>39</c:v>
                </c:pt>
                <c:pt idx="242">
                  <c:v>35</c:v>
                </c:pt>
                <c:pt idx="243">
                  <c:v>57</c:v>
                </c:pt>
                <c:pt idx="244">
                  <c:v>71</c:v>
                </c:pt>
                <c:pt idx="245">
                  <c:v>68</c:v>
                </c:pt>
                <c:pt idx="246">
                  <c:v>50</c:v>
                </c:pt>
                <c:pt idx="247">
                  <c:v>55</c:v>
                </c:pt>
                <c:pt idx="248">
                  <c:v>54</c:v>
                </c:pt>
                <c:pt idx="249">
                  <c:v>55</c:v>
                </c:pt>
                <c:pt idx="250">
                  <c:v>62</c:v>
                </c:pt>
                <c:pt idx="251">
                  <c:v>74</c:v>
                </c:pt>
                <c:pt idx="252">
                  <c:v>86</c:v>
                </c:pt>
                <c:pt idx="253">
                  <c:v>67</c:v>
                </c:pt>
                <c:pt idx="254">
                  <c:v>78</c:v>
                </c:pt>
                <c:pt idx="255">
                  <c:v>75</c:v>
                </c:pt>
                <c:pt idx="256">
                  <c:v>68</c:v>
                </c:pt>
                <c:pt idx="257">
                  <c:v>70</c:v>
                </c:pt>
                <c:pt idx="258">
                  <c:v>59</c:v>
                </c:pt>
                <c:pt idx="259">
                  <c:v>59</c:v>
                </c:pt>
                <c:pt idx="260">
                  <c:v>59</c:v>
                </c:pt>
                <c:pt idx="261">
                  <c:v>77</c:v>
                </c:pt>
                <c:pt idx="262">
                  <c:v>74</c:v>
                </c:pt>
                <c:pt idx="263">
                  <c:v>43</c:v>
                </c:pt>
                <c:pt idx="264">
                  <c:v>57</c:v>
                </c:pt>
                <c:pt idx="265">
                  <c:v>63</c:v>
                </c:pt>
                <c:pt idx="266">
                  <c:v>71</c:v>
                </c:pt>
                <c:pt idx="267">
                  <c:v>70</c:v>
                </c:pt>
                <c:pt idx="268">
                  <c:v>60</c:v>
                </c:pt>
                <c:pt idx="269">
                  <c:v>63</c:v>
                </c:pt>
                <c:pt idx="270">
                  <c:v>50</c:v>
                </c:pt>
                <c:pt idx="271">
                  <c:v>44</c:v>
                </c:pt>
                <c:pt idx="272">
                  <c:v>48</c:v>
                </c:pt>
                <c:pt idx="273">
                  <c:v>60</c:v>
                </c:pt>
                <c:pt idx="274">
                  <c:v>66</c:v>
                </c:pt>
                <c:pt idx="275">
                  <c:v>71</c:v>
                </c:pt>
                <c:pt idx="276">
                  <c:v>66</c:v>
                </c:pt>
                <c:pt idx="277">
                  <c:v>72</c:v>
                </c:pt>
                <c:pt idx="278">
                  <c:v>65</c:v>
                </c:pt>
                <c:pt idx="279">
                  <c:v>42</c:v>
                </c:pt>
                <c:pt idx="280">
                  <c:v>55</c:v>
                </c:pt>
                <c:pt idx="281">
                  <c:v>69</c:v>
                </c:pt>
                <c:pt idx="282">
                  <c:v>75</c:v>
                </c:pt>
                <c:pt idx="283">
                  <c:v>75</c:v>
                </c:pt>
                <c:pt idx="284">
                  <c:v>72</c:v>
                </c:pt>
                <c:pt idx="285">
                  <c:v>73</c:v>
                </c:pt>
                <c:pt idx="286">
                  <c:v>61</c:v>
                </c:pt>
                <c:pt idx="287">
                  <c:v>52</c:v>
                </c:pt>
                <c:pt idx="288">
                  <c:v>65</c:v>
                </c:pt>
                <c:pt idx="289">
                  <c:v>67</c:v>
                </c:pt>
                <c:pt idx="290">
                  <c:v>65</c:v>
                </c:pt>
                <c:pt idx="291">
                  <c:v>67</c:v>
                </c:pt>
                <c:pt idx="292">
                  <c:v>77</c:v>
                </c:pt>
                <c:pt idx="293">
                  <c:v>78</c:v>
                </c:pt>
                <c:pt idx="294">
                  <c:v>79</c:v>
                </c:pt>
                <c:pt idx="295">
                  <c:v>51</c:v>
                </c:pt>
                <c:pt idx="296">
                  <c:v>44</c:v>
                </c:pt>
                <c:pt idx="297">
                  <c:v>45</c:v>
                </c:pt>
                <c:pt idx="298">
                  <c:v>63</c:v>
                </c:pt>
                <c:pt idx="299">
                  <c:v>67</c:v>
                </c:pt>
                <c:pt idx="300">
                  <c:v>39</c:v>
                </c:pt>
                <c:pt idx="301">
                  <c:v>61</c:v>
                </c:pt>
                <c:pt idx="302">
                  <c:v>32</c:v>
                </c:pt>
                <c:pt idx="303">
                  <c:v>37</c:v>
                </c:pt>
                <c:pt idx="304">
                  <c:v>51</c:v>
                </c:pt>
                <c:pt idx="305">
                  <c:v>69</c:v>
                </c:pt>
                <c:pt idx="306">
                  <c:v>79</c:v>
                </c:pt>
                <c:pt idx="307">
                  <c:v>59</c:v>
                </c:pt>
                <c:pt idx="308">
                  <c:v>62</c:v>
                </c:pt>
                <c:pt idx="309">
                  <c:v>88</c:v>
                </c:pt>
                <c:pt idx="310">
                  <c:v>79</c:v>
                </c:pt>
                <c:pt idx="311">
                  <c:v>70</c:v>
                </c:pt>
                <c:pt idx="312">
                  <c:v>76</c:v>
                </c:pt>
                <c:pt idx="313">
                  <c:v>74</c:v>
                </c:pt>
                <c:pt idx="314">
                  <c:v>77</c:v>
                </c:pt>
                <c:pt idx="315">
                  <c:v>78</c:v>
                </c:pt>
                <c:pt idx="316">
                  <c:v>72</c:v>
                </c:pt>
                <c:pt idx="317">
                  <c:v>59</c:v>
                </c:pt>
                <c:pt idx="318">
                  <c:v>57</c:v>
                </c:pt>
                <c:pt idx="319">
                  <c:v>49</c:v>
                </c:pt>
                <c:pt idx="320">
                  <c:v>49</c:v>
                </c:pt>
                <c:pt idx="321">
                  <c:v>48</c:v>
                </c:pt>
                <c:pt idx="322">
                  <c:v>60</c:v>
                </c:pt>
                <c:pt idx="323">
                  <c:v>38</c:v>
                </c:pt>
                <c:pt idx="324">
                  <c:v>55</c:v>
                </c:pt>
                <c:pt idx="325">
                  <c:v>68</c:v>
                </c:pt>
                <c:pt idx="326">
                  <c:v>74</c:v>
                </c:pt>
                <c:pt idx="327">
                  <c:v>82</c:v>
                </c:pt>
                <c:pt idx="328">
                  <c:v>76</c:v>
                </c:pt>
                <c:pt idx="329">
                  <c:v>65</c:v>
                </c:pt>
                <c:pt idx="330">
                  <c:v>38</c:v>
                </c:pt>
                <c:pt idx="331">
                  <c:v>44</c:v>
                </c:pt>
                <c:pt idx="332">
                  <c:v>66</c:v>
                </c:pt>
                <c:pt idx="333">
                  <c:v>80</c:v>
                </c:pt>
                <c:pt idx="334">
                  <c:v>67</c:v>
                </c:pt>
                <c:pt idx="335">
                  <c:v>48</c:v>
                </c:pt>
                <c:pt idx="336">
                  <c:v>50</c:v>
                </c:pt>
                <c:pt idx="337">
                  <c:v>53</c:v>
                </c:pt>
                <c:pt idx="338">
                  <c:v>51</c:v>
                </c:pt>
                <c:pt idx="339">
                  <c:v>70</c:v>
                </c:pt>
                <c:pt idx="340">
                  <c:v>79</c:v>
                </c:pt>
                <c:pt idx="341">
                  <c:v>76</c:v>
                </c:pt>
                <c:pt idx="342">
                  <c:v>64</c:v>
                </c:pt>
                <c:pt idx="343">
                  <c:v>52</c:v>
                </c:pt>
                <c:pt idx="344">
                  <c:v>71</c:v>
                </c:pt>
                <c:pt idx="345">
                  <c:v>75</c:v>
                </c:pt>
                <c:pt idx="346">
                  <c:v>88</c:v>
                </c:pt>
                <c:pt idx="347">
                  <c:v>78</c:v>
                </c:pt>
                <c:pt idx="348">
                  <c:v>76</c:v>
                </c:pt>
                <c:pt idx="349">
                  <c:v>84</c:v>
                </c:pt>
                <c:pt idx="350">
                  <c:v>53</c:v>
                </c:pt>
                <c:pt idx="351">
                  <c:v>38</c:v>
                </c:pt>
                <c:pt idx="352">
                  <c:v>38</c:v>
                </c:pt>
                <c:pt idx="353">
                  <c:v>38</c:v>
                </c:pt>
                <c:pt idx="354">
                  <c:v>41</c:v>
                </c:pt>
                <c:pt idx="355">
                  <c:v>42</c:v>
                </c:pt>
                <c:pt idx="356">
                  <c:v>40</c:v>
                </c:pt>
                <c:pt idx="357">
                  <c:v>61</c:v>
                </c:pt>
                <c:pt idx="358">
                  <c:v>75</c:v>
                </c:pt>
                <c:pt idx="359">
                  <c:v>79</c:v>
                </c:pt>
                <c:pt idx="360">
                  <c:v>76</c:v>
                </c:pt>
                <c:pt idx="361">
                  <c:v>75</c:v>
                </c:pt>
                <c:pt idx="362">
                  <c:v>53</c:v>
                </c:pt>
                <c:pt idx="363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89600"/>
        <c:axId val="86904192"/>
      </c:lineChart>
      <c:dateAx>
        <c:axId val="17448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Datum</a:t>
                </a: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crossAx val="86904192"/>
        <c:crosses val="autoZero"/>
        <c:auto val="1"/>
        <c:lblOffset val="100"/>
        <c:baseTimeUnit val="days"/>
      </c:dateAx>
      <c:valAx>
        <c:axId val="86904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4489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List3!$F$1</c:f>
              <c:strCache>
                <c:ptCount val="1"/>
                <c:pt idx="0">
                  <c:v>Virje  količina kiše (mm)</c:v>
                </c:pt>
              </c:strCache>
            </c:strRef>
          </c:tx>
          <c:invertIfNegative val="0"/>
          <c:cat>
            <c:numRef>
              <c:f>List3!$A$2:$A$366</c:f>
              <c:numCache>
                <c:formatCode>m/d/yyyy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List3!$F$2:$F$366</c:f>
              <c:numCache>
                <c:formatCode>General</c:formatCode>
                <c:ptCount val="3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7</c:v>
                </c:pt>
                <c:pt idx="36">
                  <c:v>8</c:v>
                </c:pt>
                <c:pt idx="37">
                  <c:v>14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19</c:v>
                </c:pt>
                <c:pt idx="63">
                  <c:v>5</c:v>
                </c:pt>
                <c:pt idx="67">
                  <c:v>0</c:v>
                </c:pt>
                <c:pt idx="68">
                  <c:v>3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0.5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0.05</c:v>
                </c:pt>
                <c:pt idx="118">
                  <c:v>6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0.5</c:v>
                </c:pt>
                <c:pt idx="125">
                  <c:v>0</c:v>
                </c:pt>
                <c:pt idx="126">
                  <c:v>1</c:v>
                </c:pt>
                <c:pt idx="127">
                  <c:v>1.2</c:v>
                </c:pt>
                <c:pt idx="128">
                  <c:v>3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4</c:v>
                </c:pt>
                <c:pt idx="133">
                  <c:v>0</c:v>
                </c:pt>
                <c:pt idx="134">
                  <c:v>16</c:v>
                </c:pt>
                <c:pt idx="135">
                  <c:v>33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6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2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12</c:v>
                </c:pt>
                <c:pt idx="180">
                  <c:v>0</c:v>
                </c:pt>
                <c:pt idx="181">
                  <c:v>13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30</c:v>
                </c:pt>
                <c:pt idx="206">
                  <c:v>0</c:v>
                </c:pt>
                <c:pt idx="207">
                  <c:v>7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11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23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31</c:v>
                </c:pt>
                <c:pt idx="245">
                  <c:v>60</c:v>
                </c:pt>
                <c:pt idx="246">
                  <c:v>0</c:v>
                </c:pt>
                <c:pt idx="247">
                  <c:v>9</c:v>
                </c:pt>
                <c:pt idx="248">
                  <c:v>0</c:v>
                </c:pt>
                <c:pt idx="249">
                  <c:v>8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7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16</c:v>
                </c:pt>
                <c:pt idx="258">
                  <c:v>13</c:v>
                </c:pt>
                <c:pt idx="259">
                  <c:v>99</c:v>
                </c:pt>
                <c:pt idx="260">
                  <c:v>0</c:v>
                </c:pt>
                <c:pt idx="261">
                  <c:v>29</c:v>
                </c:pt>
                <c:pt idx="262">
                  <c:v>66</c:v>
                </c:pt>
                <c:pt idx="263">
                  <c:v>8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8</c:v>
                </c:pt>
                <c:pt idx="278">
                  <c:v>11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0.05</c:v>
                </c:pt>
                <c:pt idx="283">
                  <c:v>0</c:v>
                </c:pt>
                <c:pt idx="284">
                  <c:v>1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60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0.05</c:v>
                </c:pt>
                <c:pt idx="301">
                  <c:v>0</c:v>
                </c:pt>
                <c:pt idx="302">
                  <c:v>1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4</c:v>
                </c:pt>
                <c:pt idx="310">
                  <c:v>1</c:v>
                </c:pt>
                <c:pt idx="311">
                  <c:v>10</c:v>
                </c:pt>
                <c:pt idx="312">
                  <c:v>0.05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10</c:v>
                </c:pt>
                <c:pt idx="317">
                  <c:v>0</c:v>
                </c:pt>
                <c:pt idx="318">
                  <c:v>0</c:v>
                </c:pt>
                <c:pt idx="319">
                  <c:v>0.05</c:v>
                </c:pt>
                <c:pt idx="320">
                  <c:v>0.05</c:v>
                </c:pt>
                <c:pt idx="321">
                  <c:v>2</c:v>
                </c:pt>
                <c:pt idx="322">
                  <c:v>0.05</c:v>
                </c:pt>
                <c:pt idx="323">
                  <c:v>0</c:v>
                </c:pt>
                <c:pt idx="324">
                  <c:v>10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14</c:v>
                </c:pt>
                <c:pt idx="330">
                  <c:v>0</c:v>
                </c:pt>
                <c:pt idx="331">
                  <c:v>0</c:v>
                </c:pt>
                <c:pt idx="332">
                  <c:v>0.05</c:v>
                </c:pt>
                <c:pt idx="333">
                  <c:v>6.5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0.05</c:v>
                </c:pt>
                <c:pt idx="339">
                  <c:v>0</c:v>
                </c:pt>
                <c:pt idx="340">
                  <c:v>0</c:v>
                </c:pt>
                <c:pt idx="341">
                  <c:v>3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4.5</c:v>
                </c:pt>
                <c:pt idx="346">
                  <c:v>0</c:v>
                </c:pt>
                <c:pt idx="347">
                  <c:v>0</c:v>
                </c:pt>
                <c:pt idx="348">
                  <c:v>17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5</c:v>
                </c:pt>
                <c:pt idx="353">
                  <c:v>4</c:v>
                </c:pt>
                <c:pt idx="354">
                  <c:v>0.05</c:v>
                </c:pt>
                <c:pt idx="355">
                  <c:v>0.05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2.5</c:v>
                </c:pt>
                <c:pt idx="362">
                  <c:v>14</c:v>
                </c:pt>
                <c:pt idx="36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1C-41E5-86B1-BAC6D021CE2D}"/>
            </c:ext>
          </c:extLst>
        </c:ser>
        <c:ser>
          <c:idx val="1"/>
          <c:order val="1"/>
          <c:tx>
            <c:strRef>
              <c:f>List3!$M$1</c:f>
              <c:strCache>
                <c:ptCount val="1"/>
                <c:pt idx="0">
                  <c:v>Omiš  količina kiše (mm)</c:v>
                </c:pt>
              </c:strCache>
            </c:strRef>
          </c:tx>
          <c:invertIfNegative val="0"/>
          <c:cat>
            <c:numRef>
              <c:f>List3!$A$2:$A$366</c:f>
              <c:numCache>
                <c:formatCode>m/d/yyyy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cat>
          <c:val>
            <c:numRef>
              <c:f>List3!$M$2:$M$366</c:f>
              <c:numCache>
                <c:formatCode>General</c:formatCode>
                <c:ptCount val="365"/>
                <c:pt idx="0">
                  <c:v>0</c:v>
                </c:pt>
                <c:pt idx="1">
                  <c:v>0</c:v>
                </c:pt>
                <c:pt idx="2">
                  <c:v>6.1</c:v>
                </c:pt>
                <c:pt idx="3">
                  <c:v>1</c:v>
                </c:pt>
                <c:pt idx="4">
                  <c:v>2.6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1.2</c:v>
                </c:pt>
                <c:pt idx="13">
                  <c:v>17.600000000000001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0.2</c:v>
                </c:pt>
                <c:pt idx="32">
                  <c:v>0.3</c:v>
                </c:pt>
                <c:pt idx="33">
                  <c:v>0</c:v>
                </c:pt>
                <c:pt idx="34">
                  <c:v>2.5</c:v>
                </c:pt>
                <c:pt idx="35">
                  <c:v>1.3</c:v>
                </c:pt>
                <c:pt idx="36">
                  <c:v>7.1</c:v>
                </c:pt>
                <c:pt idx="37">
                  <c:v>14.2</c:v>
                </c:pt>
                <c:pt idx="38">
                  <c:v>0</c:v>
                </c:pt>
                <c:pt idx="39">
                  <c:v>0</c:v>
                </c:pt>
                <c:pt idx="40">
                  <c:v>0.3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13.7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0.4</c:v>
                </c:pt>
                <c:pt idx="55">
                  <c:v>13.6</c:v>
                </c:pt>
                <c:pt idx="56">
                  <c:v>0.6</c:v>
                </c:pt>
                <c:pt idx="57">
                  <c:v>0.5</c:v>
                </c:pt>
                <c:pt idx="58">
                  <c:v>0.3</c:v>
                </c:pt>
                <c:pt idx="59">
                  <c:v>5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6.9</c:v>
                </c:pt>
                <c:pt idx="64">
                  <c:v>32.4</c:v>
                </c:pt>
                <c:pt idx="65">
                  <c:v>25</c:v>
                </c:pt>
                <c:pt idx="66">
                  <c:v>17.5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0.05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6.1</c:v>
                </c:pt>
                <c:pt idx="95">
                  <c:v>3.3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4.0999999999999996</c:v>
                </c:pt>
                <c:pt idx="106">
                  <c:v>0.2</c:v>
                </c:pt>
                <c:pt idx="107">
                  <c:v>0</c:v>
                </c:pt>
                <c:pt idx="108">
                  <c:v>16.8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0.8</c:v>
                </c:pt>
                <c:pt idx="117">
                  <c:v>0.8</c:v>
                </c:pt>
                <c:pt idx="118">
                  <c:v>7.5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4.8</c:v>
                </c:pt>
                <c:pt idx="125">
                  <c:v>0</c:v>
                </c:pt>
                <c:pt idx="126">
                  <c:v>0.5</c:v>
                </c:pt>
                <c:pt idx="127">
                  <c:v>1.7</c:v>
                </c:pt>
                <c:pt idx="128">
                  <c:v>0.5</c:v>
                </c:pt>
                <c:pt idx="129">
                  <c:v>0</c:v>
                </c:pt>
                <c:pt idx="130">
                  <c:v>0</c:v>
                </c:pt>
                <c:pt idx="131">
                  <c:v>1.8</c:v>
                </c:pt>
                <c:pt idx="132">
                  <c:v>7.1</c:v>
                </c:pt>
                <c:pt idx="133">
                  <c:v>0</c:v>
                </c:pt>
                <c:pt idx="134">
                  <c:v>0</c:v>
                </c:pt>
                <c:pt idx="135">
                  <c:v>0.05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0.05</c:v>
                </c:pt>
                <c:pt idx="141">
                  <c:v>0</c:v>
                </c:pt>
                <c:pt idx="142">
                  <c:v>0</c:v>
                </c:pt>
                <c:pt idx="143">
                  <c:v>1.8</c:v>
                </c:pt>
                <c:pt idx="144">
                  <c:v>6.1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0.05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8.4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4.3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8.4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17.8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0.5</c:v>
                </c:pt>
                <c:pt idx="224">
                  <c:v>0.3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0.3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3.3</c:v>
                </c:pt>
                <c:pt idx="244">
                  <c:v>2.8</c:v>
                </c:pt>
                <c:pt idx="245">
                  <c:v>14.5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6.6</c:v>
                </c:pt>
                <c:pt idx="251">
                  <c:v>0</c:v>
                </c:pt>
                <c:pt idx="252">
                  <c:v>29.2</c:v>
                </c:pt>
                <c:pt idx="253">
                  <c:v>6.1</c:v>
                </c:pt>
                <c:pt idx="254">
                  <c:v>0.3</c:v>
                </c:pt>
                <c:pt idx="255">
                  <c:v>7.1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0.5</c:v>
                </c:pt>
                <c:pt idx="260">
                  <c:v>0</c:v>
                </c:pt>
                <c:pt idx="261">
                  <c:v>17.5</c:v>
                </c:pt>
                <c:pt idx="262">
                  <c:v>1.5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3.6</c:v>
                </c:pt>
                <c:pt idx="268">
                  <c:v>0</c:v>
                </c:pt>
                <c:pt idx="269">
                  <c:v>1.8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3.3</c:v>
                </c:pt>
                <c:pt idx="279">
                  <c:v>0.3</c:v>
                </c:pt>
                <c:pt idx="280">
                  <c:v>0</c:v>
                </c:pt>
                <c:pt idx="281">
                  <c:v>0</c:v>
                </c:pt>
                <c:pt idx="282">
                  <c:v>2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30.2</c:v>
                </c:pt>
                <c:pt idx="295">
                  <c:v>2.2999999999999998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1.5</c:v>
                </c:pt>
                <c:pt idx="307">
                  <c:v>0</c:v>
                </c:pt>
                <c:pt idx="308">
                  <c:v>0</c:v>
                </c:pt>
                <c:pt idx="309">
                  <c:v>35.6</c:v>
                </c:pt>
                <c:pt idx="310">
                  <c:v>11.9</c:v>
                </c:pt>
                <c:pt idx="311">
                  <c:v>8.3000000000000007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6.3</c:v>
                </c:pt>
                <c:pt idx="317">
                  <c:v>11.7</c:v>
                </c:pt>
                <c:pt idx="318">
                  <c:v>2.8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0.5</c:v>
                </c:pt>
                <c:pt idx="328">
                  <c:v>0</c:v>
                </c:pt>
                <c:pt idx="329">
                  <c:v>0.5</c:v>
                </c:pt>
                <c:pt idx="330">
                  <c:v>0</c:v>
                </c:pt>
                <c:pt idx="331">
                  <c:v>0</c:v>
                </c:pt>
                <c:pt idx="332">
                  <c:v>6.3</c:v>
                </c:pt>
                <c:pt idx="333">
                  <c:v>13.2</c:v>
                </c:pt>
                <c:pt idx="334">
                  <c:v>0</c:v>
                </c:pt>
                <c:pt idx="335">
                  <c:v>0</c:v>
                </c:pt>
                <c:pt idx="336">
                  <c:v>0.5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4.5999999999999996</c:v>
                </c:pt>
                <c:pt idx="342">
                  <c:v>6.1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16.3</c:v>
                </c:pt>
                <c:pt idx="347">
                  <c:v>0.3</c:v>
                </c:pt>
                <c:pt idx="348">
                  <c:v>7.9</c:v>
                </c:pt>
                <c:pt idx="349">
                  <c:v>11.9</c:v>
                </c:pt>
                <c:pt idx="350">
                  <c:v>3.8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3</c:v>
                </c:pt>
                <c:pt idx="361">
                  <c:v>20.6</c:v>
                </c:pt>
                <c:pt idx="362">
                  <c:v>0.3</c:v>
                </c:pt>
                <c:pt idx="36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1C-41E5-86B1-BAC6D021C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7742336"/>
        <c:axId val="86903040"/>
      </c:barChart>
      <c:dateAx>
        <c:axId val="25774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</a:t>
                </a:r>
                <a:r>
                  <a:rPr lang="hr-HR"/>
                  <a:t>tum</a:t>
                </a:r>
                <a:endParaRPr lang="en-US"/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crossAx val="86903040"/>
        <c:crosses val="autoZero"/>
        <c:auto val="1"/>
        <c:lblOffset val="100"/>
        <c:baseTimeUnit val="days"/>
      </c:dateAx>
      <c:valAx>
        <c:axId val="86903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77423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73D7CA-FAAC-4A3B-9D2C-E6B9EAF5A1D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26009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Smokva" TargetMode="External"/><Relationship Id="rId3" Type="http://schemas.openxmlformats.org/officeDocument/2006/relationships/hyperlink" Target="https://hr.wikipedia.org/wiki/Grm" TargetMode="External"/><Relationship Id="rId7" Type="http://schemas.openxmlformats.org/officeDocument/2006/relationships/hyperlink" Target="https://hr.wikipedia.org/wiki/Plo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r.wikipedia.org/wiki/Mediteran" TargetMode="External"/><Relationship Id="rId5" Type="http://schemas.openxmlformats.org/officeDocument/2006/relationships/hyperlink" Target="https://hr.wikipedia.org/wiki/Azija" TargetMode="External"/><Relationship Id="rId4" Type="http://schemas.openxmlformats.org/officeDocument/2006/relationships/hyperlink" Target="https://hr.wikipedia.org/wiki/Drvo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1557C280-44C6-4F49-86BD-513ED2F3EA70}" type="slidenum">
              <a:rPr lang="hr-HR" altLang="sr-Latn-RS" smtClean="0"/>
              <a:pPr eaLnBrk="1" hangingPunct="1"/>
              <a:t>1</a:t>
            </a:fld>
            <a:endParaRPr lang="hr-HR" altLang="sr-Latn-R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 smtClean="0"/>
              <a:t>Dobar dan svima!  Dolazimo iz Osnovne škole profesora Franje Viktora </a:t>
            </a:r>
            <a:r>
              <a:rPr lang="hr-HR" altLang="sr-Latn-RS" dirty="0" err="1" smtClean="0"/>
              <a:t>Šignjara</a:t>
            </a:r>
            <a:r>
              <a:rPr lang="hr-HR" altLang="sr-Latn-RS" dirty="0" smtClean="0"/>
              <a:t> iz </a:t>
            </a:r>
            <a:r>
              <a:rPr lang="hr-HR" altLang="sr-Latn-RS" dirty="0" err="1" smtClean="0"/>
              <a:t>Virja</a:t>
            </a:r>
            <a:r>
              <a:rPr lang="hr-HR" altLang="sr-Latn-RS" dirty="0" smtClean="0"/>
              <a:t> i osnovne škole Josip </a:t>
            </a:r>
            <a:r>
              <a:rPr lang="hr-HR" altLang="sr-Latn-RS" dirty="0" err="1" smtClean="0"/>
              <a:t>Pupačić</a:t>
            </a:r>
            <a:r>
              <a:rPr lang="hr-HR" altLang="sr-Latn-RS" dirty="0" smtClean="0"/>
              <a:t> iz Omiša.</a:t>
            </a:r>
          </a:p>
          <a:p>
            <a:pPr eaLnBrk="1" hangingPunct="1"/>
            <a:r>
              <a:rPr lang="hr-HR" altLang="sr-Latn-RS" dirty="0" smtClean="0"/>
              <a:t>Naziv našeg rada je </a:t>
            </a:r>
            <a:r>
              <a:rPr lang="hr-HR" altLang="sr-Latn-RS" dirty="0" err="1" smtClean="0"/>
              <a:t>fenološka</a:t>
            </a:r>
            <a:r>
              <a:rPr lang="hr-HR" altLang="sr-Latn-RS" dirty="0" smtClean="0"/>
              <a:t> motrenja žućenja smokve u </a:t>
            </a:r>
            <a:r>
              <a:rPr lang="hr-HR" altLang="sr-Latn-RS" dirty="0" err="1" smtClean="0"/>
              <a:t>Virju</a:t>
            </a:r>
            <a:r>
              <a:rPr lang="hr-HR" altLang="sr-Latn-RS" dirty="0" smtClean="0"/>
              <a:t> i Omišu u 2017. godini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kako bi se uočile klimatske razlike između dva mjesta prikupili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smo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podatke na školskim mjernim postajama u Omišu i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Virju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u vremenskom razdoblju od 1. siječnja 2017. do 31. prosinca 2017.</a:t>
            </a:r>
            <a:endParaRPr lang="hr-H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o srednjoj dnevnoj temperaturi zraka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90442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Relativnoj vlažnosti zraka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88672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i oborinama te smo izračunali godišnju količinu oborina.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Prema promatranim vrijednostima koje smo prikazali vidljivo je da su dva promatrana područja u različitim klimatskim zonama.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9090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Prikupili smo podatke o temperaturi  tla u rujnu, listopadu i studenom, te smo uočili razlike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koje mogu utjecati na žućenje.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0082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Za što bolje razumijevanje rezultata dobili smo od OŠ Zadarski otoci iz Zadra podatke o žućenju njihove smokve.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Vidljivo je da su počeci žućenja u Omišu i Zadru kao i završetak tj. otpadanje lišća u okvirima jednog tjedna. Prema dostupnim podacima vidi se razlika u nadmorskoj visini što bi moglo utjecati na datume početka žućenja i završetka mjerenja u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dalmaciji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14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86193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Iz prikupljenih podataka sa mjernih postaja zapazili smo da proces žućenja smokve nije započeo u isto vrijeme, nije trajao jednako dugo i nije završio u isto vrijeme.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Zaključili smo da na uvjete žućenja smokve najviše utječe klima te da je u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Virju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žućenje započelo prije nego u Omišu i da je lišće ranije otpalo. </a:t>
            </a:r>
            <a:endParaRPr lang="sr-Latn-RS" altLang="sr-Latn-R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dirty="0" smtClean="0"/>
          </a:p>
          <a:p>
            <a:r>
              <a:rPr lang="hr-HR" altLang="sr-Latn-RS" dirty="0" smtClean="0"/>
              <a:t>Ovo</a:t>
            </a:r>
            <a:r>
              <a:rPr lang="hr-HR" altLang="sr-Latn-RS" baseline="0" dirty="0" smtClean="0"/>
              <a:t> je popis literature i ostalih izvora koje smo koristili u svome radu.</a:t>
            </a:r>
            <a:endParaRPr lang="hr-HR" altLang="sr-Latn-R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hr-HR" altLang="sr-Latn-RS" dirty="0" smtClean="0">
                <a:latin typeface="Arial" charset="0"/>
              </a:rPr>
              <a:t>Projekt</a:t>
            </a:r>
            <a:r>
              <a:rPr lang="hr-HR" altLang="sr-Latn-RS" baseline="0" dirty="0" smtClean="0">
                <a:latin typeface="Arial" charset="0"/>
              </a:rPr>
              <a:t> su zajednički izradili  učenici </a:t>
            </a:r>
            <a:r>
              <a:rPr lang="hr-HR" dirty="0" smtClean="0"/>
              <a:t>Mihaela </a:t>
            </a:r>
            <a:r>
              <a:rPr lang="hr-HR" dirty="0" err="1" smtClean="0"/>
              <a:t>Oršuš</a:t>
            </a:r>
            <a:r>
              <a:rPr lang="hr-HR" dirty="0" smtClean="0"/>
              <a:t>, Nika Vedriš, </a:t>
            </a:r>
            <a:r>
              <a:rPr lang="hr-HR" altLang="sr-Latn-RS" dirty="0" smtClean="0"/>
              <a:t>Josip Štefan iz </a:t>
            </a:r>
            <a:r>
              <a:rPr lang="hr-HR" altLang="sr-Latn-RS" dirty="0" err="1" smtClean="0"/>
              <a:t>Virja</a:t>
            </a:r>
            <a:r>
              <a:rPr lang="hr-HR" altLang="sr-Latn-RS" dirty="0" smtClean="0"/>
              <a:t> i </a:t>
            </a:r>
            <a:r>
              <a:rPr lang="hr-HR" dirty="0" err="1" smtClean="0"/>
              <a:t>Anea</a:t>
            </a:r>
            <a:r>
              <a:rPr lang="hr-HR" dirty="0" smtClean="0"/>
              <a:t> </a:t>
            </a:r>
            <a:r>
              <a:rPr lang="hr-HR" dirty="0" err="1" smtClean="0"/>
              <a:t>Bellotti</a:t>
            </a:r>
            <a:r>
              <a:rPr lang="hr-HR" dirty="0" smtClean="0"/>
              <a:t>, </a:t>
            </a:r>
            <a:r>
              <a:rPr lang="hr-HR" dirty="0" err="1" smtClean="0"/>
              <a:t>Kiara</a:t>
            </a:r>
            <a:r>
              <a:rPr lang="hr-HR" dirty="0" smtClean="0"/>
              <a:t> Kovačić, Karmen Smoljanović iz Omiša sa mentorima Tamarom Banović, Darkom </a:t>
            </a:r>
            <a:r>
              <a:rPr lang="hr-HR" dirty="0" err="1" smtClean="0"/>
              <a:t>Herbai</a:t>
            </a:r>
            <a:r>
              <a:rPr lang="hr-HR" baseline="0" dirty="0" smtClean="0"/>
              <a:t> i Ivicom Štrbac</a:t>
            </a:r>
            <a:endParaRPr lang="hr-HR" dirty="0" smtClean="0"/>
          </a:p>
          <a:p>
            <a:pPr eaLnBrk="1" hangingPunct="1"/>
            <a:endParaRPr lang="hr-HR" altLang="sr-Latn-RS" dirty="0" smtClean="0"/>
          </a:p>
          <a:p>
            <a:pPr eaLnBrk="1" hangingPunct="1"/>
            <a:endParaRPr lang="hr-HR" altLang="sr-Latn-R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 smtClean="0">
                <a:latin typeface="Arial" charset="0"/>
              </a:rPr>
              <a:t>Hvala na pažnji!</a:t>
            </a:r>
          </a:p>
          <a:p>
            <a:pPr eaLnBrk="1" hangingPunct="1"/>
            <a:r>
              <a:rPr lang="hr-HR" altLang="sr-Latn-RS" dirty="0" smtClean="0">
                <a:latin typeface="Arial" charset="0"/>
              </a:rPr>
              <a:t>Ima li pitanja?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smokva  je veliki listopadni </a:t>
            </a:r>
            <a:r>
              <a:rPr lang="hr-HR" sz="1200" b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"/>
              </a:rPr>
              <a:t>grm</a:t>
            </a:r>
            <a:r>
              <a:rPr lang="hr-HR" sz="1200" b="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ili manje </a:t>
            </a:r>
            <a:r>
              <a:rPr lang="hr-HR" sz="1200" b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4"/>
              </a:rPr>
              <a:t>drvo</a:t>
            </a:r>
            <a:r>
              <a:rPr lang="hr-HR" sz="1200" b="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koje potječe iz jugoistočne </a:t>
            </a:r>
            <a:r>
              <a:rPr lang="hr-HR" sz="1200" b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5"/>
              </a:rPr>
              <a:t>Azije</a:t>
            </a:r>
            <a:r>
              <a:rPr lang="hr-HR" sz="1200" b="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i područja istočnog </a:t>
            </a:r>
            <a:r>
              <a:rPr lang="hr-HR" sz="1200" b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6"/>
              </a:rPr>
              <a:t>Mediterana</a:t>
            </a:r>
            <a:r>
              <a:rPr lang="hr-HR" sz="1200" b="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Ima glatku sivu koru, a listovi su dugi od 12 do 25 cm i široki od 10 do 18 cm. </a:t>
            </a:r>
            <a:r>
              <a:rPr lang="hr-HR" sz="1200" b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7"/>
              </a:rPr>
              <a:t>Plod</a:t>
            </a:r>
            <a:r>
              <a:rPr lang="hr-HR" sz="1200" b="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je dobro poznat te istog naziva kao i sama vrsta, </a:t>
            </a:r>
            <a:r>
              <a:rPr lang="hr-HR" sz="1200" b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8"/>
              </a:rPr>
              <a:t>smokva</a:t>
            </a:r>
            <a:r>
              <a:rPr lang="hr-HR" sz="1200" b="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 zelene do ljubičaste boje.</a:t>
            </a:r>
          </a:p>
          <a:p>
            <a:r>
              <a:rPr lang="hr-HR" sz="1200" b="0" u="non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Otpornost stabala na hladnoću ovisi od zrelosti njezina drveta. Tijekom mirovanja vegetacije može izdržati temperature do -15 °C iako ne podnosi duže vrijeme temperaturu ispod -10 °C.</a:t>
            </a:r>
            <a:endParaRPr lang="hr-HR" b="0" u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3198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ADFBB7A6-AECF-44DB-84B8-7D1FB8911D0A}" type="slidenum">
              <a:rPr lang="hr-HR" altLang="sr-Latn-RS" smtClean="0"/>
              <a:pPr eaLnBrk="1" hangingPunct="1"/>
              <a:t>3</a:t>
            </a:fld>
            <a:endParaRPr lang="hr-HR" altLang="sr-Latn-R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dirty="0" smtClean="0"/>
              <a:t>Obzirom da se naše dvije škole nalaze u različitim klimatskim područjima istraživanje smo započeli u istom razdoblju te smo postavili sljedeća pitanja;</a:t>
            </a:r>
          </a:p>
          <a:p>
            <a:r>
              <a:rPr lang="hr-HR" dirty="0" smtClean="0"/>
              <a:t> Je li žućenje započelo u isto vrijeme u </a:t>
            </a:r>
            <a:r>
              <a:rPr lang="hr-HR" dirty="0" err="1" smtClean="0"/>
              <a:t>Virju</a:t>
            </a:r>
            <a:r>
              <a:rPr lang="hr-HR" dirty="0" smtClean="0"/>
              <a:t> i Omišu</a:t>
            </a:r>
          </a:p>
          <a:p>
            <a:r>
              <a:rPr lang="hr-HR" dirty="0" smtClean="0"/>
              <a:t>Koliko dugo traje proces žućenja smokve u </a:t>
            </a:r>
            <a:r>
              <a:rPr lang="hr-HR" dirty="0" err="1" smtClean="0"/>
              <a:t>Virju</a:t>
            </a:r>
            <a:r>
              <a:rPr lang="hr-HR" dirty="0" smtClean="0"/>
              <a:t> i Omišu i?</a:t>
            </a:r>
          </a:p>
          <a:p>
            <a:r>
              <a:rPr lang="hr-HR" dirty="0" smtClean="0"/>
              <a:t>Kako proces žućenja smokve ovisi o uvjetima na staništu?</a:t>
            </a:r>
          </a:p>
          <a:p>
            <a:r>
              <a:rPr lang="hr-HR" dirty="0" smtClean="0"/>
              <a:t>Naša hipoteza je: Zbog različitih vrsti klima u </a:t>
            </a:r>
            <a:r>
              <a:rPr lang="hr-HR" dirty="0" err="1" smtClean="0"/>
              <a:t>Virju</a:t>
            </a:r>
            <a:r>
              <a:rPr lang="hr-HR" dirty="0" smtClean="0"/>
              <a:t> će prije započeti žućenje i lišće će prije otpasti nego u Omišu.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Rezervirano mjesto bilježaka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 smtClean="0"/>
              <a:t>Metode istraživanja sastojale su se od GLOB protokola:</a:t>
            </a:r>
          </a:p>
          <a:p>
            <a:pPr eaLnBrk="1" hangingPunct="1"/>
            <a:r>
              <a:rPr lang="hr-HR" altLang="sr-Latn-RS" dirty="0" err="1" smtClean="0"/>
              <a:t>Fenološkog</a:t>
            </a:r>
            <a:r>
              <a:rPr lang="hr-HR" altLang="sr-Latn-RS" dirty="0" smtClean="0"/>
              <a:t> motrenja žućenja smokve takozvani </a:t>
            </a:r>
            <a:r>
              <a:rPr lang="hr-HR" altLang="sr-Latn-RS" dirty="0" err="1" smtClean="0"/>
              <a:t>green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down</a:t>
            </a:r>
            <a:r>
              <a:rPr lang="hr-HR" altLang="sr-Latn-RS" dirty="0" smtClean="0"/>
              <a:t> (</a:t>
            </a:r>
            <a:r>
              <a:rPr lang="hr-HR" altLang="sr-Latn-RS" dirty="0" err="1" smtClean="0"/>
              <a:t>grin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daun</a:t>
            </a:r>
            <a:r>
              <a:rPr lang="hr-HR" altLang="sr-Latn-RS" dirty="0" smtClean="0"/>
              <a:t>)</a:t>
            </a:r>
          </a:p>
          <a:p>
            <a:r>
              <a:rPr lang="hr-HR" altLang="sr-Latn-RS" dirty="0" smtClean="0"/>
              <a:t>Mjerenja trenutne, minimalne i maksimalne temperature zraka</a:t>
            </a:r>
          </a:p>
          <a:p>
            <a:r>
              <a:rPr lang="hr-HR" altLang="sr-Latn-RS" dirty="0" smtClean="0"/>
              <a:t>Mjerenje količine oborina, vlažnosti zraka i temperature tla na 5 i 10 centimetara</a:t>
            </a:r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5722D275-A548-4A4B-A7E8-E8335B3752F3}" type="slidenum">
              <a:rPr lang="hr-HR" altLang="sr-Latn-RS" smtClean="0"/>
              <a:pPr eaLnBrk="1" hangingPunct="1"/>
              <a:t>4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Učenici OŠ Josipa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Pupačića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pratili su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fenološki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razvoj smokve koja se nalazi u školskom vrtu. u strogom centru grada, između stambenih zgrada.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4474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Učenici OŠ prof. Franje Viktora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Šignjara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pratili su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fenološki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razvoj smokve koja se nalazi u dvorištu učitelja glazbene koja je udaljena od školske mjerne postaje 250 m zračne linije.</a:t>
            </a:r>
            <a:endParaRPr lang="hr-HR" sz="1200" kern="1200" dirty="0">
              <a:solidFill>
                <a:schemeClr val="tx1"/>
              </a:solidFill>
              <a:effectLst/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429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Na smokvi smo odabrali grane te smo listove označili brojevima . Mjerenja smo obavljali 2 puta tjedno počevši od mjeseca rujna 2017. pa sve dok se boja lišća nije potpuno promijenila, tj. dok lišće nije otpalo.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604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Zapažanja smo zapisali u tablicu. Iz naših</a:t>
            </a:r>
            <a:r>
              <a:rPr lang="hr-HR" baseline="0" dirty="0" smtClean="0"/>
              <a:t> mjerenja vidimo da je u </a:t>
            </a:r>
            <a:r>
              <a:rPr lang="hr-HR" baseline="0" dirty="0" err="1" smtClean="0"/>
              <a:t>Virju</a:t>
            </a:r>
            <a:r>
              <a:rPr lang="hr-HR" baseline="0" dirty="0" smtClean="0"/>
              <a:t> prije započelo žućenje i da je ranije otpalo lišće.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2837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Geografski smještaj dviju škola je različit i nalaze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se u </a:t>
            </a:r>
            <a:r>
              <a:rPr lang="hr-HR" dirty="0" smtClean="0"/>
              <a:t>različitim klimatskim područjima  </a:t>
            </a:r>
            <a:r>
              <a:rPr lang="hr-HR" dirty="0" err="1" smtClean="0"/>
              <a:t>Virje</a:t>
            </a:r>
            <a:r>
              <a:rPr lang="hr-HR" dirty="0" smtClean="0"/>
              <a:t> – umjereno topla vlažna klima s toplim ljetom te Omiš-vruća sredozemna klima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D7CA-FAAC-4A3B-9D2C-E6B9EAF5A1DB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0820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F11-FF68-418A-8494-56D68F036285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B1F9-9955-47A6-886B-8CF07F7AAB1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072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5CAE-04F9-42E6-9E59-E4D0ECC3001C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5E56-EA82-4BDA-A198-0EF46CAF5C5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95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06DA-1AE8-42EF-8D3E-143D4B848FD5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37551-E309-489A-B7B3-6387C402045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506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7B0E-067C-4C42-9651-4529E39B3317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CFB1-E610-4247-8E4B-9F57E557F47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399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A1D9-1395-4CDC-9E88-2DC5B0B5895E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CA6B-9A15-4B13-87CF-68D9AC438A1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77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0E122-F13D-4C0A-91CF-F0D55214D201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9D9D-40C1-4FA6-B85E-DFE9EB156F1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51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009A-DD74-48CB-B43B-08B9A0772377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7990-1A41-408A-A614-F8B3DDA7C3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981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B105-7D2F-4B26-8024-9659B0BCBE61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D2474-0FAD-44AA-A0F0-7D6A29FF744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622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2A6C-1306-45E6-89C9-C0DCD410E9DF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E135-5619-4775-86AC-CDED6C22CC3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072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9384-70E5-48DC-92DE-2969407DB3DC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BB5F6-579B-4BF7-BFCC-25FCE31C71A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180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0B9A-6172-4E4C-B705-29384F303CEC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2690-4730-4507-A10D-7F6A3498F6E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772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DC5BA-E575-42B7-B78D-2581EE01CA15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E7EE-DF4C-4167-9ECB-0D1C7172C3A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973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9D55612-F908-4A1F-93DF-07E99C4AFEB7}" type="datetime1">
              <a:rPr lang="sr-Latn-CS" altLang="sr-Latn-RS"/>
              <a:pPr>
                <a:defRPr/>
              </a:pPr>
              <a:t>6.5.2018.</a:t>
            </a:fld>
            <a:endParaRPr lang="hr-HR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AE8500-54C2-494D-B820-99D96BAE53B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pic>
        <p:nvPicPr>
          <p:cNvPr id="1031" name="Slika 1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213" y="6427788"/>
            <a:ext cx="37115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Slika 2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115888"/>
            <a:ext cx="5826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2332038"/>
          </a:xfrm>
        </p:spPr>
        <p:txBody>
          <a:bodyPr/>
          <a:lstStyle/>
          <a:p>
            <a:r>
              <a:rPr lang="hr-HR" b="1" smtClean="0"/>
              <a:t>Fenološka motrenja žućenja smokve u Virju i Omišu u 2017. god.</a:t>
            </a:r>
            <a:endParaRPr lang="hr-H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068638"/>
            <a:ext cx="8713787" cy="3168650"/>
          </a:xfrm>
        </p:spPr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rgbClr val="FF0000"/>
                </a:solidFill>
              </a:rPr>
              <a:t>Osnovna škola prof. Franje Viktora </a:t>
            </a:r>
            <a:r>
              <a:rPr lang="hr-HR" altLang="sr-Latn-RS" dirty="0" err="1" smtClean="0">
                <a:solidFill>
                  <a:srgbClr val="FF0000"/>
                </a:solidFill>
              </a:rPr>
              <a:t>Šignjara</a:t>
            </a:r>
            <a:r>
              <a:rPr lang="hr-HR" altLang="sr-Latn-RS" dirty="0" smtClean="0">
                <a:solidFill>
                  <a:srgbClr val="FF0000"/>
                </a:solidFill>
              </a:rPr>
              <a:t>,</a:t>
            </a:r>
          </a:p>
          <a:p>
            <a:pPr eaLnBrk="1" hangingPunct="1"/>
            <a:r>
              <a:rPr lang="hr-HR" altLang="sr-Latn-RS" dirty="0" err="1" smtClean="0">
                <a:solidFill>
                  <a:srgbClr val="FF0000"/>
                </a:solidFill>
              </a:rPr>
              <a:t>Virje</a:t>
            </a:r>
            <a:endParaRPr lang="hr-HR" altLang="sr-Latn-R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r-HR" altLang="sr-Latn-RS" dirty="0" smtClean="0"/>
              <a:t>&amp;</a:t>
            </a:r>
          </a:p>
          <a:p>
            <a:pPr eaLnBrk="1" hangingPunct="1"/>
            <a:r>
              <a:rPr lang="hr-HR" dirty="0" smtClean="0">
                <a:solidFill>
                  <a:srgbClr val="000099"/>
                </a:solidFill>
              </a:rPr>
              <a:t>Osnovna škola Josip </a:t>
            </a:r>
            <a:r>
              <a:rPr lang="hr-HR" dirty="0" err="1" smtClean="0">
                <a:solidFill>
                  <a:srgbClr val="000099"/>
                </a:solidFill>
              </a:rPr>
              <a:t>Pupačić</a:t>
            </a:r>
            <a:r>
              <a:rPr lang="hr-HR" dirty="0" smtClean="0">
                <a:solidFill>
                  <a:srgbClr val="000099"/>
                </a:solidFill>
              </a:rPr>
              <a:t>, </a:t>
            </a:r>
          </a:p>
          <a:p>
            <a:pPr eaLnBrk="1" hangingPunct="1"/>
            <a:r>
              <a:rPr lang="hr-HR" dirty="0" smtClean="0">
                <a:solidFill>
                  <a:srgbClr val="000099"/>
                </a:solidFill>
              </a:rPr>
              <a:t>Omiš </a:t>
            </a:r>
            <a:endParaRPr lang="hr-HR" altLang="sr-Latn-RS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Srednja dnevna temperatura zraka (°C) u </a:t>
            </a:r>
            <a:r>
              <a:rPr lang="hr-HR" sz="2400" dirty="0" err="1"/>
              <a:t>Virju</a:t>
            </a:r>
            <a:r>
              <a:rPr lang="hr-HR" sz="2400" dirty="0"/>
              <a:t> </a:t>
            </a:r>
            <a:r>
              <a:rPr lang="hr-HR" sz="2400" dirty="0" err="1"/>
              <a:t>i</a:t>
            </a:r>
            <a:r>
              <a:rPr lang="hr-HR" sz="2400" dirty="0"/>
              <a:t> Omišu od 1.1.2017. do 31.12.2017.</a:t>
            </a:r>
            <a:r>
              <a:rPr lang="hr-HR" sz="2400" dirty="0" smtClean="0">
                <a:effectLst/>
              </a:rPr>
              <a:t> </a:t>
            </a:r>
            <a:endParaRPr lang="hr-HR" sz="24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27990-1A41-408A-A614-F8B3DDA7C30C}" type="slidenum">
              <a:rPr lang="hr-HR" altLang="sr-Latn-RS" smtClean="0"/>
              <a:pPr>
                <a:defRPr/>
              </a:pPr>
              <a:t>10</a:t>
            </a:fld>
            <a:endParaRPr lang="hr-HR" altLang="sr-Latn-RS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384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23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Relativna vlažnost zraka (%) u </a:t>
            </a:r>
            <a:r>
              <a:rPr lang="hr-HR" sz="2400" dirty="0" err="1" smtClean="0"/>
              <a:t>Virju</a:t>
            </a:r>
            <a:r>
              <a:rPr lang="hr-HR" sz="2400" dirty="0" smtClean="0"/>
              <a:t> i Omišu od 1.1.2017. do 31.12.2017.</a:t>
            </a:r>
            <a:r>
              <a:rPr lang="hr-HR" sz="2400" dirty="0" smtClean="0">
                <a:effectLst/>
              </a:rPr>
              <a:t> </a:t>
            </a: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BCA6B-9A15-4B13-87CF-68D9AC438A19}" type="slidenum">
              <a:rPr lang="hr-HR" altLang="sr-Latn-RS" smtClean="0"/>
              <a:pPr>
                <a:defRPr/>
              </a:pPr>
              <a:t>11</a:t>
            </a:fld>
            <a:endParaRPr lang="hr-HR" altLang="sr-Latn-RS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7634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0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Količina oborina (mm) u </a:t>
            </a:r>
            <a:r>
              <a:rPr lang="hr-HR" sz="2400" dirty="0" err="1"/>
              <a:t>Virju</a:t>
            </a:r>
            <a:r>
              <a:rPr lang="hr-HR" sz="2400" dirty="0"/>
              <a:t> </a:t>
            </a:r>
            <a:r>
              <a:rPr lang="hr-HR" sz="2400" dirty="0" err="1"/>
              <a:t>i</a:t>
            </a:r>
            <a:r>
              <a:rPr lang="hr-HR" sz="2400" dirty="0"/>
              <a:t> Omišu od 1.1.2017. do 31.12.2017.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BCA6B-9A15-4B13-87CF-68D9AC438A19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17035"/>
              </p:ext>
            </p:extLst>
          </p:nvPr>
        </p:nvGraphicFramePr>
        <p:xfrm>
          <a:off x="539552" y="1268760"/>
          <a:ext cx="7797552" cy="416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67190"/>
              </p:ext>
            </p:extLst>
          </p:nvPr>
        </p:nvGraphicFramePr>
        <p:xfrm>
          <a:off x="899592" y="5517232"/>
          <a:ext cx="7344816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1569"/>
                <a:gridCol w="982874"/>
                <a:gridCol w="2940373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Naziv škole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Mjesto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Godišnja količina oborina 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OŠ prof. Franje Viktora </a:t>
                      </a:r>
                      <a:r>
                        <a:rPr lang="hr-HR" sz="1800" dirty="0" err="1">
                          <a:effectLst/>
                        </a:rPr>
                        <a:t>Šignjara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Virje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770,25 mm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OŠ </a:t>
                      </a:r>
                      <a:r>
                        <a:rPr lang="hr-HR" sz="1800" dirty="0" smtClean="0">
                          <a:effectLst/>
                        </a:rPr>
                        <a:t>Josip </a:t>
                      </a:r>
                      <a:r>
                        <a:rPr lang="hr-HR" sz="1800" dirty="0" err="1" smtClean="0">
                          <a:effectLst/>
                        </a:rPr>
                        <a:t>Pupačić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Omiš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581,60 mm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6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Temperatura tla na 5 cm dubine (°C) u </a:t>
            </a:r>
            <a:r>
              <a:rPr lang="hr-HR" dirty="0" err="1"/>
              <a:t>Virju</a:t>
            </a:r>
            <a:r>
              <a:rPr lang="hr-HR" dirty="0"/>
              <a:t> </a:t>
            </a:r>
            <a:r>
              <a:rPr lang="hr-HR" dirty="0" err="1"/>
              <a:t>i</a:t>
            </a:r>
            <a:r>
              <a:rPr lang="hr-HR" dirty="0"/>
              <a:t> Omišu od rujna do studenog 2017. 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23257"/>
            <a:ext cx="4040188" cy="225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zervirano mjesto tekst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Temperatura tla na 10 cm dubine (°C) u </a:t>
            </a:r>
            <a:r>
              <a:rPr lang="hr-HR" dirty="0" err="1"/>
              <a:t>Virju</a:t>
            </a:r>
            <a:r>
              <a:rPr lang="hr-HR" dirty="0"/>
              <a:t> </a:t>
            </a:r>
            <a:r>
              <a:rPr lang="hr-HR" dirty="0" err="1"/>
              <a:t>i</a:t>
            </a:r>
            <a:r>
              <a:rPr lang="hr-HR" dirty="0"/>
              <a:t> Omišu od rujna do studenog 2017. 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35836"/>
            <a:ext cx="4041775" cy="242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BCA6B-9A15-4B13-87CF-68D9AC438A19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77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86460"/>
              </p:ext>
            </p:extLst>
          </p:nvPr>
        </p:nvGraphicFramePr>
        <p:xfrm>
          <a:off x="467544" y="1628799"/>
          <a:ext cx="7992886" cy="4248473"/>
        </p:xfrm>
        <a:graphic>
          <a:graphicData uri="http://schemas.openxmlformats.org/drawingml/2006/table">
            <a:tbl>
              <a:tblPr/>
              <a:tblGrid>
                <a:gridCol w="1472546"/>
                <a:gridCol w="1191750"/>
                <a:gridCol w="1753342"/>
                <a:gridCol w="1472546"/>
                <a:gridCol w="2102702"/>
              </a:tblGrid>
              <a:tr h="85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Naziv škole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/>
                          <a:ea typeface="Arial"/>
                          <a:cs typeface="Times New Roman"/>
                        </a:rPr>
                        <a:t>Mjesto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/>
                          <a:ea typeface="Arial"/>
                          <a:cs typeface="Times New Roman"/>
                        </a:rPr>
                        <a:t>Geografski smještaj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/>
                          <a:ea typeface="Arial"/>
                          <a:cs typeface="Times New Roman"/>
                        </a:rPr>
                        <a:t>Nadnevak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/>
                          <a:ea typeface="Arial"/>
                          <a:cs typeface="Times New Roman"/>
                        </a:rPr>
                        <a:t> početka žučenja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/>
                          <a:ea typeface="Arial"/>
                          <a:cs typeface="Times New Roman"/>
                        </a:rPr>
                        <a:t>Nadnevak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/>
                          <a:ea typeface="Arial"/>
                          <a:cs typeface="Times New Roman"/>
                        </a:rPr>
                        <a:t>završetka mjerenja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OŠ prof. Franje Viktora Šignjara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  <a:latin typeface="Arial"/>
                          <a:ea typeface="Arial"/>
                          <a:cs typeface="Times New Roman"/>
                        </a:rPr>
                        <a:t>Virje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N 46.065195°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E 16.996357°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134 </a:t>
                      </a:r>
                      <a:r>
                        <a:rPr lang="hr-HR" sz="1800" dirty="0" err="1">
                          <a:effectLst/>
                          <a:latin typeface="Arial"/>
                          <a:ea typeface="Arial"/>
                          <a:cs typeface="Times New Roman"/>
                        </a:rPr>
                        <a:t>mn</a:t>
                      </a: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/v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12.9.2017.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24.10.2017.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OŠ </a:t>
                      </a:r>
                      <a:r>
                        <a:rPr lang="hr-HR" sz="18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Josip </a:t>
                      </a:r>
                      <a:r>
                        <a:rPr lang="hr-HR" sz="1800" dirty="0" err="1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Pupačić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Omiš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N 43.4409° 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E 16.6921°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 </a:t>
                      </a:r>
                      <a:r>
                        <a:rPr lang="hr-HR" sz="1800" dirty="0" err="1">
                          <a:effectLst/>
                          <a:latin typeface="Arial"/>
                          <a:ea typeface="Arial"/>
                          <a:cs typeface="Times New Roman"/>
                        </a:rPr>
                        <a:t>mn</a:t>
                      </a: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/v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21.9.2017.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21.11.2017.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OŠ Zadarski otoci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Zadar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N 44.119184°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E 15.259965°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50 mn/v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2.10.2017.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19.11.2017.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D2474-0FAD-44AA-A0F0-7D6A29FF7445}" type="slidenum">
              <a:rPr lang="hr-HR" altLang="sr-Latn-RS" smtClean="0"/>
              <a:pPr>
                <a:defRPr/>
              </a:pPr>
              <a:t>14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105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CE6DE44F-F042-414F-B528-0333BA4D7B90}" type="slidenum">
              <a:rPr lang="hr-HR" altLang="sr-Latn-RS" smtClean="0"/>
              <a:pPr eaLnBrk="1" hangingPunct="1"/>
              <a:t>15</a:t>
            </a:fld>
            <a:endParaRPr lang="hr-HR" altLang="sr-Latn-R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smtClean="0">
                <a:latin typeface="Arial" charset="0"/>
              </a:rPr>
              <a:t>Zaključak</a:t>
            </a:r>
            <a:r>
              <a:rPr lang="hr-HR" altLang="sr-Latn-RS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kern="1200" dirty="0">
                <a:latin typeface="Arial Unicode MS" pitchFamily="34" charset="-128"/>
              </a:rPr>
              <a:t>na uvjete žućenja smokve </a:t>
            </a:r>
            <a:r>
              <a:rPr lang="hr-HR" kern="1200" dirty="0" smtClean="0">
                <a:latin typeface="Arial Unicode MS" pitchFamily="34" charset="-128"/>
              </a:rPr>
              <a:t>utječe </a:t>
            </a:r>
            <a:r>
              <a:rPr lang="hr-HR" kern="1200" dirty="0">
                <a:latin typeface="Arial Unicode MS" pitchFamily="34" charset="-128"/>
              </a:rPr>
              <a:t>klima </a:t>
            </a:r>
            <a:endParaRPr lang="hr-HR" kern="1200" dirty="0" smtClean="0">
              <a:latin typeface="Arial Unicode MS" pitchFamily="34" charset="-128"/>
            </a:endParaRPr>
          </a:p>
          <a:p>
            <a:r>
              <a:rPr lang="hr-HR" kern="1200" dirty="0">
                <a:latin typeface="Arial Unicode MS" pitchFamily="34" charset="-128"/>
              </a:rPr>
              <a:t>u </a:t>
            </a:r>
            <a:r>
              <a:rPr lang="hr-HR" kern="1200" dirty="0" err="1" smtClean="0">
                <a:latin typeface="Arial Unicode MS" pitchFamily="34" charset="-128"/>
              </a:rPr>
              <a:t>Virju</a:t>
            </a:r>
            <a:r>
              <a:rPr lang="hr-HR" kern="1200" dirty="0" smtClean="0">
                <a:latin typeface="Arial Unicode MS" pitchFamily="34" charset="-128"/>
              </a:rPr>
              <a:t> je žućenje </a:t>
            </a:r>
            <a:r>
              <a:rPr lang="hr-HR" kern="1200" dirty="0">
                <a:latin typeface="Arial Unicode MS" pitchFamily="34" charset="-128"/>
              </a:rPr>
              <a:t>započelo prije nego u Omišu i </a:t>
            </a:r>
            <a:r>
              <a:rPr lang="hr-HR" kern="1200" dirty="0" smtClean="0">
                <a:latin typeface="Arial Unicode MS" pitchFamily="34" charset="-128"/>
              </a:rPr>
              <a:t>lišće je ranije </a:t>
            </a:r>
            <a:r>
              <a:rPr lang="hr-HR" kern="1200" dirty="0">
                <a:latin typeface="Arial Unicode MS" pitchFamily="34" charset="-128"/>
              </a:rPr>
              <a:t>otpalo</a:t>
            </a:r>
            <a:endParaRPr lang="sr-Latn-RS" altLang="sr-Latn-R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5CCA4820-E676-4C52-AE99-231FAD02DF63}" type="slidenum">
              <a:rPr lang="hr-HR" altLang="sr-Latn-RS" smtClean="0"/>
              <a:pPr eaLnBrk="1" hangingPunct="1"/>
              <a:t>16</a:t>
            </a:fld>
            <a:endParaRPr lang="hr-HR" altLang="sr-Latn-R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hr-HR" altLang="sr-Latn-RS" b="1" smtClean="0">
                <a:latin typeface="Arial" charset="0"/>
              </a:rPr>
              <a:t>Izvori / literatura</a:t>
            </a:r>
            <a:r>
              <a:rPr lang="hr-HR" altLang="sr-Latn-RS" smtClean="0"/>
              <a:t>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Podaci </a:t>
            </a:r>
            <a:r>
              <a:rPr lang="hr-HR" sz="2000" dirty="0"/>
              <a:t>sa atmosferske GLOBE postaje OŠ Josip </a:t>
            </a:r>
            <a:r>
              <a:rPr lang="hr-HR" sz="2000" dirty="0" err="1"/>
              <a:t>Pupačić</a:t>
            </a:r>
            <a:r>
              <a:rPr lang="hr-HR" sz="2000" dirty="0"/>
              <a:t> i OŠ prof. Franje Viktora </a:t>
            </a:r>
            <a:r>
              <a:rPr lang="hr-HR" sz="2000" dirty="0" err="1"/>
              <a:t>Šignjara</a:t>
            </a:r>
            <a:endParaRPr lang="hr-HR" sz="2000" dirty="0"/>
          </a:p>
          <a:p>
            <a:r>
              <a:rPr lang="hr-HR" sz="2000" dirty="0"/>
              <a:t>Podaci s dva </a:t>
            </a:r>
            <a:r>
              <a:rPr lang="hr-HR" sz="2000" dirty="0" err="1"/>
              <a:t>fenološka</a:t>
            </a:r>
            <a:r>
              <a:rPr lang="hr-HR" sz="2000" dirty="0"/>
              <a:t> objekta u Omišu i </a:t>
            </a:r>
            <a:r>
              <a:rPr lang="hr-HR" sz="2000" dirty="0" err="1"/>
              <a:t>Virju</a:t>
            </a:r>
            <a:endParaRPr lang="hr-HR" sz="2000" dirty="0"/>
          </a:p>
          <a:p>
            <a:r>
              <a:rPr lang="hr-HR" sz="2000" dirty="0"/>
              <a:t>Priručnik o fenologiji za voditelje programa GLOBE, </a:t>
            </a:r>
            <a:r>
              <a:rPr lang="hr-HR" sz="2000" dirty="0" smtClean="0"/>
              <a:t> http://globe.pomsk.hr/</a:t>
            </a:r>
            <a:r>
              <a:rPr lang="hr-HR" sz="2000" dirty="0" err="1" smtClean="0"/>
              <a:t>prirucnik.htm</a:t>
            </a:r>
            <a:endParaRPr lang="hr-HR" sz="2000" dirty="0"/>
          </a:p>
          <a:p>
            <a:r>
              <a:rPr lang="hr-HR" sz="2000" dirty="0" err="1"/>
              <a:t>Kremer</a:t>
            </a:r>
            <a:r>
              <a:rPr lang="hr-HR" sz="2000" dirty="0"/>
              <a:t>, D., </a:t>
            </a:r>
            <a:r>
              <a:rPr lang="hr-HR" sz="2000" dirty="0" err="1"/>
              <a:t>Krušić</a:t>
            </a:r>
            <a:r>
              <a:rPr lang="hr-HR" sz="2000" dirty="0"/>
              <a:t> </a:t>
            </a:r>
            <a:r>
              <a:rPr lang="hr-HR" sz="2000" dirty="0" err="1"/>
              <a:t>Tomaić</a:t>
            </a:r>
            <a:r>
              <a:rPr lang="hr-HR" sz="2000" dirty="0"/>
              <a:t>, </a:t>
            </a:r>
            <a:r>
              <a:rPr lang="hr-HR" sz="2000" dirty="0" err="1"/>
              <a:t>I</a:t>
            </a:r>
            <a:r>
              <a:rPr lang="hr-HR" sz="2000" dirty="0"/>
              <a:t>. 2015: Od sjemenke do ploda, Javna ustanova „NP Sjeverni Velebit</a:t>
            </a:r>
            <a:r>
              <a:rPr lang="hr-HR" sz="2000" dirty="0" smtClean="0"/>
              <a:t>“</a:t>
            </a:r>
          </a:p>
          <a:p>
            <a:r>
              <a:rPr lang="hr-HR" sz="2000" dirty="0" smtClean="0"/>
              <a:t>https://zdravozdravo.blogspot.hr/2016/11/uzgoj-smokve-kako-se-uzgaja-smokva.html</a:t>
            </a:r>
            <a:endParaRPr lang="hr-HR" sz="2000" dirty="0"/>
          </a:p>
          <a:p>
            <a:r>
              <a:rPr lang="hr-HR" sz="2000" dirty="0" smtClean="0"/>
              <a:t>https</a:t>
            </a:r>
            <a:r>
              <a:rPr lang="hr-HR" sz="2000" dirty="0"/>
              <a:t>://www.plantea.com.hr/smokva/</a:t>
            </a:r>
          </a:p>
          <a:p>
            <a:endParaRPr lang="hr-HR" sz="1600" dirty="0" smtClean="0"/>
          </a:p>
          <a:p>
            <a:endParaRPr lang="hr-HR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Izradili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OŠ prof. F.V. Šignjara, Virje</a:t>
            </a:r>
          </a:p>
        </p:txBody>
      </p:sp>
      <p:sp>
        <p:nvSpPr>
          <p:cNvPr id="8196" name="Rezervirano mjesto sadržaja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b="1" dirty="0" smtClean="0">
                <a:latin typeface="Arial" charset="0"/>
              </a:rPr>
              <a:t>Učenici:</a:t>
            </a:r>
          </a:p>
          <a:p>
            <a:pPr eaLnBrk="1" hangingPunct="1"/>
            <a:r>
              <a:rPr lang="hr-HR" dirty="0" smtClean="0"/>
              <a:t>Mihaela </a:t>
            </a:r>
            <a:r>
              <a:rPr lang="hr-HR" dirty="0" err="1" smtClean="0"/>
              <a:t>Oršuš</a:t>
            </a:r>
            <a:endParaRPr lang="hr-HR" dirty="0" smtClean="0"/>
          </a:p>
          <a:p>
            <a:pPr eaLnBrk="1" hangingPunct="1"/>
            <a:r>
              <a:rPr lang="hr-HR" dirty="0" smtClean="0"/>
              <a:t>Nika Vedriš</a:t>
            </a:r>
            <a:endParaRPr lang="hr-HR" altLang="sr-Latn-RS" dirty="0" smtClean="0"/>
          </a:p>
          <a:p>
            <a:pPr eaLnBrk="1" hangingPunct="1"/>
            <a:r>
              <a:rPr lang="hr-HR" altLang="sr-Latn-RS" dirty="0" smtClean="0"/>
              <a:t>Josip Štefan</a:t>
            </a:r>
          </a:p>
          <a:p>
            <a:pPr eaLnBrk="1" hangingPunct="1">
              <a:buFontTx/>
              <a:buNone/>
            </a:pPr>
            <a:r>
              <a:rPr lang="hr-HR" altLang="sr-Latn-RS" b="1" dirty="0" smtClean="0"/>
              <a:t>Mentor:</a:t>
            </a:r>
            <a:r>
              <a:rPr lang="hr-HR" altLang="sr-Latn-RS" dirty="0" smtClean="0"/>
              <a:t> </a:t>
            </a:r>
          </a:p>
          <a:p>
            <a:pPr eaLnBrk="1" hangingPunct="1"/>
            <a:r>
              <a:rPr lang="hr-HR" altLang="sr-Latn-RS" dirty="0" smtClean="0"/>
              <a:t>Darko </a:t>
            </a:r>
            <a:r>
              <a:rPr lang="hr-HR" altLang="sr-Latn-RS" dirty="0" err="1" smtClean="0"/>
              <a:t>Herbai</a:t>
            </a:r>
            <a:r>
              <a:rPr lang="hr-HR" altLang="sr-Latn-RS" dirty="0" smtClean="0"/>
              <a:t>, prof.</a:t>
            </a:r>
          </a:p>
          <a:p>
            <a:endParaRPr lang="hr-HR" dirty="0" smtClean="0"/>
          </a:p>
        </p:txBody>
      </p:sp>
      <p:sp>
        <p:nvSpPr>
          <p:cNvPr id="8197" name="Rezervirano mjesto teksta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mtClean="0"/>
              <a:t>OŠ Josip Pupačić, Omiš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b="1" dirty="0" smtClean="0"/>
              <a:t>Učenice:</a:t>
            </a:r>
          </a:p>
          <a:p>
            <a:pPr>
              <a:defRPr/>
            </a:pPr>
            <a:r>
              <a:rPr lang="hr-HR" dirty="0" err="1"/>
              <a:t>Anea</a:t>
            </a:r>
            <a:r>
              <a:rPr lang="hr-HR" dirty="0"/>
              <a:t> </a:t>
            </a:r>
            <a:r>
              <a:rPr lang="hr-HR" dirty="0" err="1"/>
              <a:t>Bellotti</a:t>
            </a:r>
            <a:endParaRPr lang="hr-HR" dirty="0"/>
          </a:p>
          <a:p>
            <a:pPr>
              <a:defRPr/>
            </a:pPr>
            <a:r>
              <a:rPr lang="hr-HR" dirty="0" err="1"/>
              <a:t>Kiara</a:t>
            </a:r>
            <a:r>
              <a:rPr lang="hr-HR" dirty="0"/>
              <a:t> Kovačić</a:t>
            </a:r>
          </a:p>
          <a:p>
            <a:pPr>
              <a:defRPr/>
            </a:pPr>
            <a:r>
              <a:rPr lang="hr-HR" dirty="0"/>
              <a:t>Karmen Smoljanović</a:t>
            </a:r>
          </a:p>
          <a:p>
            <a:pPr marL="0" indent="0">
              <a:buFontTx/>
              <a:buNone/>
              <a:defRPr/>
            </a:pPr>
            <a:r>
              <a:rPr lang="hr-HR" b="1" dirty="0"/>
              <a:t>Mentori</a:t>
            </a:r>
            <a:r>
              <a:rPr lang="hr-HR" b="1" dirty="0" smtClean="0"/>
              <a:t>:</a:t>
            </a:r>
          </a:p>
          <a:p>
            <a:pPr>
              <a:defRPr/>
            </a:pPr>
            <a:r>
              <a:rPr lang="hr-HR" dirty="0"/>
              <a:t>mr. sc. Tamara Banović</a:t>
            </a:r>
          </a:p>
          <a:p>
            <a:pPr>
              <a:defRPr/>
            </a:pPr>
            <a:r>
              <a:rPr lang="hr-HR" dirty="0"/>
              <a:t>Ivica Štrbac, prof.</a:t>
            </a:r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0C8AC2AA-9003-44E0-8F1C-4BCBF9EDD3B0}" type="slidenum">
              <a:rPr lang="hr-HR" altLang="sr-Latn-RS" smtClean="0"/>
              <a:pPr eaLnBrk="1" hangingPunct="1"/>
              <a:t>17</a:t>
            </a:fld>
            <a:endParaRPr lang="hr-HR" altLang="sr-Latn-R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 smtClean="0">
                <a:solidFill>
                  <a:srgbClr val="0000DA"/>
                </a:solidFill>
                <a:latin typeface="Arial" charset="0"/>
              </a:rPr>
              <a:t>Hvala na pažnji!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altLang="sr-Latn-RS" smtClean="0">
                <a:latin typeface="Arial" charset="0"/>
              </a:rPr>
              <a:t>Pitanja???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Smokva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2132856"/>
            <a:ext cx="4039200" cy="3532588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BCA6B-9A15-4B13-87CF-68D9AC438A19}" type="slidenum">
              <a:rPr lang="hr-HR" altLang="sr-Latn-RS" smtClean="0"/>
              <a:pPr>
                <a:defRPr/>
              </a:pPr>
              <a:t>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05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42BEDE83-4FB4-456A-B137-DE9BBA040372}" type="slidenum">
              <a:rPr lang="hr-HR" altLang="sr-Latn-RS" smtClean="0"/>
              <a:pPr eaLnBrk="1" hangingPunct="1"/>
              <a:t>3</a:t>
            </a:fld>
            <a:endParaRPr lang="hr-HR" altLang="sr-Latn-R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4690864" cy="1143000"/>
          </a:xfrm>
        </p:spPr>
        <p:txBody>
          <a:bodyPr/>
          <a:lstStyle/>
          <a:p>
            <a:pPr eaLnBrk="1" hangingPunct="1"/>
            <a:r>
              <a:rPr lang="hr-HR" altLang="sr-Latn-RS" sz="4000" dirty="0" smtClean="0"/>
              <a:t>Istraživačka pitanja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r-HR" dirty="0" smtClean="0"/>
              <a:t>Je li žućenje započelo u isto vrijeme u </a:t>
            </a:r>
            <a:r>
              <a:rPr lang="hr-HR" dirty="0" err="1" smtClean="0"/>
              <a:t>Virju</a:t>
            </a:r>
            <a:r>
              <a:rPr lang="hr-HR" dirty="0" smtClean="0"/>
              <a:t> i Omišu?</a:t>
            </a:r>
          </a:p>
          <a:p>
            <a:r>
              <a:rPr lang="hr-HR" dirty="0" smtClean="0"/>
              <a:t>Koliko dugo traje proces žućenja smokve u </a:t>
            </a:r>
            <a:r>
              <a:rPr lang="hr-HR" dirty="0" err="1" smtClean="0"/>
              <a:t>Virju</a:t>
            </a:r>
            <a:r>
              <a:rPr lang="hr-HR" dirty="0" smtClean="0"/>
              <a:t> i Omišu ?</a:t>
            </a:r>
          </a:p>
          <a:p>
            <a:r>
              <a:rPr lang="hr-HR" dirty="0" smtClean="0"/>
              <a:t>Kako proces žućenja smokve ovisi o uvjetima na staništu?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Zbog različitih vrsti klima u </a:t>
            </a:r>
            <a:r>
              <a:rPr lang="hr-HR" dirty="0" err="1" smtClean="0"/>
              <a:t>Virju</a:t>
            </a:r>
            <a:r>
              <a:rPr lang="hr-HR" dirty="0" smtClean="0"/>
              <a:t> će prije započeti žućenje i lišće će prije otpasti nego u Omišu.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545792" y="62068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sz="4000" dirty="0" smtClean="0"/>
              <a:t>Hipoteza</a:t>
            </a:r>
            <a:endParaRPr lang="hr-H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B49DE167-7EAF-452A-8DD9-9E5C080485A9}" type="slidenum">
              <a:rPr lang="hr-HR" altLang="sr-Latn-RS" smtClean="0"/>
              <a:pPr eaLnBrk="1" hangingPunct="1"/>
              <a:t>4</a:t>
            </a:fld>
            <a:endParaRPr lang="hr-HR" altLang="sr-Latn-R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Metode istraživanja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sr-Latn-RS" sz="3000" dirty="0" smtClean="0"/>
              <a:t>GLOBE protokoli:</a:t>
            </a:r>
          </a:p>
          <a:p>
            <a:pPr marL="0" indent="0">
              <a:buFontTx/>
              <a:buNone/>
              <a:defRPr/>
            </a:pPr>
            <a:endParaRPr lang="hr-HR" altLang="sr-Latn-RS" sz="1400" dirty="0" smtClean="0"/>
          </a:p>
          <a:p>
            <a:pPr>
              <a:defRPr/>
            </a:pPr>
            <a:r>
              <a:rPr lang="hr-HR" altLang="sr-Latn-RS" sz="3000" dirty="0" err="1"/>
              <a:t>f</a:t>
            </a:r>
            <a:r>
              <a:rPr lang="hr-HR" altLang="sr-Latn-RS" sz="3000" dirty="0" err="1" smtClean="0"/>
              <a:t>enološka</a:t>
            </a:r>
            <a:r>
              <a:rPr lang="hr-HR" altLang="sr-Latn-RS" sz="3000" dirty="0" smtClean="0"/>
              <a:t> </a:t>
            </a:r>
            <a:r>
              <a:rPr lang="hr-HR" altLang="sr-Latn-RS" sz="3000" dirty="0" smtClean="0"/>
              <a:t>motrenja žućenja </a:t>
            </a:r>
          </a:p>
          <a:p>
            <a:pPr>
              <a:defRPr/>
            </a:pPr>
            <a:r>
              <a:rPr lang="hr-HR" altLang="sr-Latn-RS" sz="3000" dirty="0" smtClean="0"/>
              <a:t>mjerenja </a:t>
            </a:r>
            <a:r>
              <a:rPr lang="hr-HR" altLang="sr-Latn-RS" sz="3000" dirty="0" smtClean="0"/>
              <a:t>trenutne, minimalne i maksimalne temperature zraka</a:t>
            </a:r>
          </a:p>
          <a:p>
            <a:pPr>
              <a:defRPr/>
            </a:pPr>
            <a:r>
              <a:rPr lang="hr-HR" altLang="sr-Latn-RS" sz="3000" dirty="0"/>
              <a:t>m</a:t>
            </a:r>
            <a:r>
              <a:rPr lang="hr-HR" altLang="sr-Latn-RS" sz="3000" dirty="0" smtClean="0"/>
              <a:t>jerenje </a:t>
            </a:r>
            <a:r>
              <a:rPr lang="hr-HR" altLang="sr-Latn-RS" sz="3000" dirty="0" smtClean="0"/>
              <a:t>količine oborina</a:t>
            </a:r>
          </a:p>
          <a:p>
            <a:pPr>
              <a:defRPr/>
            </a:pPr>
            <a:r>
              <a:rPr lang="hr-HR" altLang="sr-Latn-RS" sz="3000" dirty="0"/>
              <a:t>m</a:t>
            </a:r>
            <a:r>
              <a:rPr lang="hr-HR" altLang="sr-Latn-RS" sz="3000" dirty="0" smtClean="0"/>
              <a:t>jerenje </a:t>
            </a:r>
            <a:r>
              <a:rPr lang="hr-HR" altLang="sr-Latn-RS" sz="3000" dirty="0" smtClean="0"/>
              <a:t>vlažnosti zraka</a:t>
            </a:r>
          </a:p>
          <a:p>
            <a:pPr>
              <a:defRPr/>
            </a:pPr>
            <a:r>
              <a:rPr lang="hr-HR" altLang="sr-Latn-RS" sz="3000" dirty="0"/>
              <a:t>m</a:t>
            </a:r>
            <a:r>
              <a:rPr lang="hr-HR" altLang="sr-Latn-RS" sz="3000" dirty="0" smtClean="0"/>
              <a:t>jerenje </a:t>
            </a:r>
            <a:r>
              <a:rPr lang="hr-HR" altLang="sr-Latn-RS" sz="3000" dirty="0" smtClean="0"/>
              <a:t>temperature tla</a:t>
            </a:r>
          </a:p>
          <a:p>
            <a:pPr>
              <a:defRPr/>
            </a:pPr>
            <a:endParaRPr lang="hr-HR" altLang="sr-Latn-RS" dirty="0" smtClean="0"/>
          </a:p>
          <a:p>
            <a:pPr>
              <a:defRPr/>
            </a:pPr>
            <a:endParaRPr lang="hr-HR" altLang="sr-Latn-RS" dirty="0" smtClean="0"/>
          </a:p>
          <a:p>
            <a:pPr eaLnBrk="1" hangingPunct="1">
              <a:defRPr/>
            </a:pPr>
            <a:endParaRPr lang="sr-Latn-CS" altLang="sr-Latn-R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Omiška smokva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smokva se </a:t>
            </a:r>
            <a:r>
              <a:rPr lang="hr-HR" dirty="0"/>
              <a:t>nalazi u školskom vrtu u strogom centru grada, između stambenih zgrada </a:t>
            </a:r>
            <a:endParaRPr lang="hr-HR" dirty="0" smtClean="0"/>
          </a:p>
          <a:p>
            <a:r>
              <a:rPr lang="hr-HR" dirty="0" smtClean="0"/>
              <a:t>lokacija</a:t>
            </a:r>
            <a:endParaRPr lang="hr-HR" dirty="0" smtClean="0"/>
          </a:p>
          <a:p>
            <a:pPr lvl="1"/>
            <a:r>
              <a:rPr lang="hr-HR" dirty="0" smtClean="0"/>
              <a:t> </a:t>
            </a:r>
            <a:r>
              <a:rPr lang="hr-HR" dirty="0"/>
              <a:t>N </a:t>
            </a:r>
            <a:r>
              <a:rPr lang="hr-HR" dirty="0" smtClean="0"/>
              <a:t>43.4409°</a:t>
            </a:r>
          </a:p>
          <a:p>
            <a:pPr lvl="1"/>
            <a:r>
              <a:rPr lang="hr-HR" dirty="0" smtClean="0"/>
              <a:t>E </a:t>
            </a:r>
            <a:r>
              <a:rPr lang="hr-HR" dirty="0"/>
              <a:t>16.6921</a:t>
            </a:r>
            <a:r>
              <a:rPr lang="hr-HR" dirty="0" smtClean="0"/>
              <a:t>°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27990-1A41-408A-A614-F8B3DDA7C30C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70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Virovska</a:t>
            </a:r>
            <a:r>
              <a:rPr lang="hr-HR" dirty="0" smtClean="0"/>
              <a:t> smokva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smokva se </a:t>
            </a:r>
            <a:r>
              <a:rPr lang="hr-HR" dirty="0"/>
              <a:t>nalazi u dvorištu učitelja glazbene </a:t>
            </a:r>
            <a:r>
              <a:rPr lang="hr-HR" dirty="0" smtClean="0"/>
              <a:t>kulture </a:t>
            </a:r>
            <a:r>
              <a:rPr lang="hr-HR" dirty="0"/>
              <a:t>koja je udaljena od školske mjerne postaje 250 m zračne linije.</a:t>
            </a:r>
          </a:p>
          <a:p>
            <a:r>
              <a:rPr lang="hr-HR" dirty="0" smtClean="0"/>
              <a:t>lokacija</a:t>
            </a:r>
            <a:endParaRPr lang="hr-HR" dirty="0" smtClean="0"/>
          </a:p>
          <a:p>
            <a:pPr lvl="1"/>
            <a:r>
              <a:rPr lang="hr-HR" dirty="0" smtClean="0"/>
              <a:t>N 46.065195°</a:t>
            </a:r>
          </a:p>
          <a:p>
            <a:pPr lvl="1"/>
            <a:r>
              <a:rPr lang="hr-HR" dirty="0" smtClean="0"/>
              <a:t>E </a:t>
            </a:r>
            <a:r>
              <a:rPr lang="hr-HR" dirty="0"/>
              <a:t>16.996357</a:t>
            </a:r>
            <a:r>
              <a:rPr lang="hr-HR" dirty="0" smtClean="0"/>
              <a:t>°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27990-1A41-408A-A614-F8B3DDA7C30C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1746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Označavanje</a:t>
            </a:r>
          </a:p>
        </p:txBody>
      </p:sp>
      <p:sp>
        <p:nvSpPr>
          <p:cNvPr id="5123" name="Rezervirano mjesto sadržaj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/>
              <a:t>o</a:t>
            </a:r>
            <a:r>
              <a:rPr lang="sr-Latn-RS" dirty="0" smtClean="0"/>
              <a:t>značeni listovi</a:t>
            </a:r>
          </a:p>
          <a:p>
            <a:r>
              <a:rPr lang="sr-Latn-RS" dirty="0"/>
              <a:t>m</a:t>
            </a:r>
            <a:r>
              <a:rPr lang="sr-Latn-RS" dirty="0" smtClean="0"/>
              <a:t>jerenja dva puta tjedno</a:t>
            </a:r>
          </a:p>
          <a:p>
            <a:r>
              <a:rPr lang="sr-Latn-RS" dirty="0"/>
              <a:t>p</a:t>
            </a:r>
            <a:r>
              <a:rPr lang="sr-Latn-RS" dirty="0" smtClean="0"/>
              <a:t>očetak: rujan</a:t>
            </a:r>
          </a:p>
          <a:p>
            <a:r>
              <a:rPr lang="sr-Latn-RS" dirty="0"/>
              <a:t>z</a:t>
            </a:r>
            <a:r>
              <a:rPr lang="sr-Latn-RS" dirty="0" smtClean="0"/>
              <a:t>avršetak: otpadanje zadnjeg označenog lista</a:t>
            </a:r>
          </a:p>
        </p:txBody>
      </p:sp>
      <p:sp>
        <p:nvSpPr>
          <p:cNvPr id="5125" name="Rezervirano mjesto broja slajd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11701455-0323-4D48-8342-B011A058D981}" type="slidenum">
              <a:rPr lang="hr-HR" altLang="sr-Latn-RS" smtClean="0"/>
              <a:pPr eaLnBrk="1" hangingPunct="1"/>
              <a:t>7</a:t>
            </a:fld>
            <a:endParaRPr lang="hr-HR" altLang="sr-Latn-RS" smtClean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 smtClean="0"/>
              <a:t>Tablica početka žućenja i završetka mjerenja</a:t>
            </a:r>
            <a:endParaRPr lang="hr-HR" sz="42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414654"/>
              </p:ext>
            </p:extLst>
          </p:nvPr>
        </p:nvGraphicFramePr>
        <p:xfrm>
          <a:off x="683568" y="1587091"/>
          <a:ext cx="7704855" cy="2345964"/>
        </p:xfrm>
        <a:graphic>
          <a:graphicData uri="http://schemas.openxmlformats.org/drawingml/2006/table">
            <a:tbl>
              <a:tblPr/>
              <a:tblGrid>
                <a:gridCol w="1944216"/>
                <a:gridCol w="1535896"/>
                <a:gridCol w="1848480"/>
                <a:gridCol w="2376263"/>
              </a:tblGrid>
              <a:tr h="926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Naziv škole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Mjesto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Nadnevak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početka </a:t>
                      </a:r>
                      <a:r>
                        <a:rPr lang="hr-HR" sz="1800" b="1" dirty="0" err="1">
                          <a:effectLst/>
                          <a:latin typeface="Arial"/>
                          <a:ea typeface="Arial"/>
                          <a:cs typeface="Times New Roman"/>
                        </a:rPr>
                        <a:t>žučenja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/>
                          <a:ea typeface="Arial"/>
                          <a:cs typeface="Times New Roman"/>
                        </a:rPr>
                        <a:t>Nadnevak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/>
                          <a:ea typeface="Arial"/>
                          <a:cs typeface="Times New Roman"/>
                        </a:rPr>
                        <a:t>završetka mjerenja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OŠ prof. Franje Viktora Šignjara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  <a:latin typeface="Arial"/>
                          <a:ea typeface="Arial"/>
                          <a:cs typeface="Times New Roman"/>
                        </a:rPr>
                        <a:t>Virje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12.9.2017.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24.10.2017.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OŠ Josipa Pupačića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Omiš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/>
                          <a:ea typeface="Arial"/>
                          <a:cs typeface="Times New Roman"/>
                        </a:rPr>
                        <a:t>21.9.2017.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21.11.2017.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BCA6B-9A15-4B13-87CF-68D9AC438A19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2588" y="3901987"/>
            <a:ext cx="2492894" cy="25550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27514"/>
            <a:ext cx="3071968" cy="23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Geografski smještaj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8720772"/>
              </p:ext>
            </p:extLst>
          </p:nvPr>
        </p:nvGraphicFramePr>
        <p:xfrm>
          <a:off x="251520" y="2060848"/>
          <a:ext cx="3960440" cy="2008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864096"/>
                <a:gridCol w="1872208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Naziv škole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Mjesto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Geografski smještaj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OŠ prof. Franje Viktora </a:t>
                      </a:r>
                      <a:r>
                        <a:rPr lang="hr-HR" sz="1400" dirty="0" err="1">
                          <a:effectLst/>
                        </a:rPr>
                        <a:t>Šignjara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 err="1">
                          <a:effectLst/>
                        </a:rPr>
                        <a:t>Virje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 46.065195°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 E 16.996357°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134 </a:t>
                      </a:r>
                      <a:r>
                        <a:rPr lang="hr-HR" sz="1400" dirty="0" err="1">
                          <a:effectLst/>
                        </a:rPr>
                        <a:t>mn</a:t>
                      </a:r>
                      <a:r>
                        <a:rPr lang="hr-HR" sz="1400" dirty="0">
                          <a:effectLst/>
                        </a:rPr>
                        <a:t>/v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OŠ </a:t>
                      </a:r>
                      <a:r>
                        <a:rPr lang="hr-HR" sz="1400" dirty="0" smtClean="0">
                          <a:effectLst/>
                        </a:rPr>
                        <a:t>Josip </a:t>
                      </a:r>
                      <a:r>
                        <a:rPr lang="hr-HR" sz="1400" dirty="0" err="1" smtClean="0">
                          <a:effectLst/>
                        </a:rPr>
                        <a:t>Pupačić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Omiš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N 43.4409°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E 16.6921°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 </a:t>
                      </a:r>
                      <a:r>
                        <a:rPr lang="hr-HR" sz="1400" dirty="0" err="1">
                          <a:effectLst/>
                        </a:rPr>
                        <a:t>mn</a:t>
                      </a:r>
                      <a:r>
                        <a:rPr lang="hr-HR" sz="1400" dirty="0">
                          <a:effectLst/>
                        </a:rPr>
                        <a:t>/v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57" marR="665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27990-1A41-408A-A614-F8B3DDA7C30C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416" y="1628800"/>
            <a:ext cx="40772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7459317" y="5949280"/>
            <a:ext cx="92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Omiš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812360" y="10027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Virje</a:t>
            </a:r>
            <a:endParaRPr lang="hr-HR" dirty="0"/>
          </a:p>
        </p:txBody>
      </p:sp>
      <p:cxnSp>
        <p:nvCxnSpPr>
          <p:cNvPr id="11" name="Ravni poveznik sa strelicom 10"/>
          <p:cNvCxnSpPr>
            <a:stCxn id="8" idx="0"/>
          </p:cNvCxnSpPr>
          <p:nvPr/>
        </p:nvCxnSpPr>
        <p:spPr>
          <a:xfrm flipH="1" flipV="1">
            <a:off x="7884369" y="5661248"/>
            <a:ext cx="3950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>
            <a:stCxn id="9" idx="2"/>
          </p:cNvCxnSpPr>
          <p:nvPr/>
        </p:nvCxnSpPr>
        <p:spPr>
          <a:xfrm flipH="1">
            <a:off x="8165468" y="1372126"/>
            <a:ext cx="42936" cy="354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2406</TotalTime>
  <Words>1111</Words>
  <Application>Microsoft Office PowerPoint</Application>
  <PresentationFormat>Prikaz na zaslonu (4:3)</PresentationFormat>
  <Paragraphs>215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Zadani dizajn</vt:lpstr>
      <vt:lpstr>Fenološka motrenja žućenja smokve u Virju i Omišu u 2017. god.</vt:lpstr>
      <vt:lpstr>Smokva</vt:lpstr>
      <vt:lpstr>Istraživačka pitanja</vt:lpstr>
      <vt:lpstr>Metode istraživanja</vt:lpstr>
      <vt:lpstr>Omiška smokva</vt:lpstr>
      <vt:lpstr>Virovska smokva</vt:lpstr>
      <vt:lpstr> Označavanje</vt:lpstr>
      <vt:lpstr>Tablica početka žućenja i završetka mjerenja</vt:lpstr>
      <vt:lpstr>Geografski smještaj</vt:lpstr>
      <vt:lpstr>Srednja dnevna temperatura zraka (°C) u Virju i Omišu od 1.1.2017. do 31.12.2017. </vt:lpstr>
      <vt:lpstr>Relativna vlažnost zraka (%) u Virju i Omišu od 1.1.2017. do 31.12.2017. </vt:lpstr>
      <vt:lpstr>Količina oborina (mm) u Virju i Omišu od 1.1.2017. do 31.12.2017.</vt:lpstr>
      <vt:lpstr>PowerPointova prezentacija</vt:lpstr>
      <vt:lpstr>PowerPointova prezentacija</vt:lpstr>
      <vt:lpstr>Zaključak </vt:lpstr>
      <vt:lpstr>Izvori / literatura </vt:lpstr>
      <vt:lpstr>Izradili</vt:lpstr>
      <vt:lpstr>Hvala na pažnji!</vt:lpstr>
    </vt:vector>
  </TitlesOfParts>
  <Company>MZOS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Povezanost temperature tla i vrste tla</dc:title>
  <dc:creator>Korisnik</dc:creator>
  <cp:lastModifiedBy>User</cp:lastModifiedBy>
  <cp:revision>121</cp:revision>
  <cp:lastPrinted>2017-05-12T11:28:38Z</cp:lastPrinted>
  <dcterms:created xsi:type="dcterms:W3CDTF">2015-05-05T05:33:22Z</dcterms:created>
  <dcterms:modified xsi:type="dcterms:W3CDTF">2018-05-06T09:26:07Z</dcterms:modified>
</cp:coreProperties>
</file>