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5" r:id="rId2"/>
    <p:sldId id="258" r:id="rId3"/>
    <p:sldId id="276" r:id="rId4"/>
    <p:sldId id="277" r:id="rId5"/>
    <p:sldId id="278" r:id="rId6"/>
    <p:sldId id="259" r:id="rId7"/>
    <p:sldId id="261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0" r:id="rId20"/>
    <p:sldId id="274" r:id="rId21"/>
    <p:sldId id="273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A6B4B1E8-DD31-45F7-B607-C40687FF9735}">
          <p14:sldIdLst>
            <p14:sldId id="275"/>
            <p14:sldId id="258"/>
            <p14:sldId id="276"/>
            <p14:sldId id="277"/>
            <p14:sldId id="278"/>
            <p14:sldId id="259"/>
            <p14:sldId id="261"/>
            <p14:sldId id="262"/>
            <p14:sldId id="260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0"/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F0B543-9590-4825-AB7B-75EA5D77E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2460"/>
            <a:ext cx="12192000" cy="8122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310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666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860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37BDA3B-8D25-4935-B745-1993B95AA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46" y="-80474"/>
            <a:ext cx="12492446" cy="8163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56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631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49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312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581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541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45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766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4A596-E828-4A02-877E-FE4C22DBF01C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F4FF4-B93E-456E-8D54-E0D401047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563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78C7B56-23AA-4746-A98B-64079BD6E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452" y="686903"/>
            <a:ext cx="9409043" cy="2873859"/>
          </a:xfrm>
        </p:spPr>
        <p:txBody>
          <a:bodyPr>
            <a:noAutofit/>
          </a:bodyPr>
          <a:lstStyle/>
          <a:p>
            <a:r>
              <a:rPr lang="hr-HR" sz="6300" b="1" dirty="0"/>
              <a:t>Our city under the stars: </a:t>
            </a:r>
            <a:r>
              <a:rPr lang="hr-HR" sz="6300" b="1" dirty="0" smtClean="0"/>
              <a:t>Do</a:t>
            </a:r>
            <a:r>
              <a:rPr lang="hr-HR" sz="6300" b="1" dirty="0" smtClean="0"/>
              <a:t> </a:t>
            </a:r>
            <a:r>
              <a:rPr lang="hr-HR" sz="6300" b="1" dirty="0"/>
              <a:t>we </a:t>
            </a:r>
            <a:r>
              <a:rPr lang="hr-HR" sz="6300" b="1" dirty="0" smtClean="0"/>
              <a:t>sleep </a:t>
            </a:r>
            <a:r>
              <a:rPr lang="hr-HR" sz="6300" b="1" dirty="0"/>
              <a:t>better after the change of urban lighting?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DC42AAB7-85CE-41EB-81E3-3091FD228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6595"/>
            <a:ext cx="9144000" cy="1655762"/>
          </a:xfrm>
        </p:spPr>
        <p:txBody>
          <a:bodyPr>
            <a:noAutofit/>
          </a:bodyPr>
          <a:lstStyle/>
          <a:p>
            <a:r>
              <a:rPr lang="hr-HR" sz="3200" dirty="0"/>
              <a:t>Students: Maja Hozjak, Katarina Hozjan, Nika Sraka</a:t>
            </a:r>
          </a:p>
          <a:p>
            <a:r>
              <a:rPr lang="hr-HR" sz="3200" dirty="0"/>
              <a:t>Mentor: prof. Valentina Pirc Mezga</a:t>
            </a:r>
          </a:p>
          <a:p>
            <a:r>
              <a:rPr lang="hr-HR" sz="3200" dirty="0"/>
              <a:t>Secondary school Prelog, Prelog</a:t>
            </a:r>
          </a:p>
        </p:txBody>
      </p:sp>
    </p:spTree>
    <p:extLst>
      <p:ext uri="{BB962C8B-B14F-4D97-AF65-F5344CB8AC3E}">
        <p14:creationId xmlns:p14="http://schemas.microsoft.com/office/powerpoint/2010/main" val="420481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DATA DISPLAY AND ANALYSIS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6" t="11617"/>
          <a:stretch/>
        </p:blipFill>
        <p:spPr>
          <a:xfrm>
            <a:off x="4563761" y="1690688"/>
            <a:ext cx="5651157" cy="36396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00" y="2070206"/>
            <a:ext cx="1690296" cy="300935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367481" y="5626269"/>
            <a:ext cx="9646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 Magnitude display for Prelog, Otok and Čehovec (Source: Globe at Night)</a:t>
            </a:r>
          </a:p>
        </p:txBody>
      </p:sp>
    </p:spTree>
    <p:extLst>
      <p:ext uri="{BB962C8B-B14F-4D97-AF65-F5344CB8AC3E}">
        <p14:creationId xmlns:p14="http://schemas.microsoft.com/office/powerpoint/2010/main" val="67943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411" y="879693"/>
            <a:ext cx="7867135" cy="389803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969202" y="4965983"/>
            <a:ext cx="8616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Visibility of the Orion constellation in Prelog, Otok and Čehovec</a:t>
            </a:r>
          </a:p>
        </p:txBody>
      </p:sp>
    </p:spTree>
    <p:extLst>
      <p:ext uri="{BB962C8B-B14F-4D97-AF65-F5344CB8AC3E}">
        <p14:creationId xmlns:p14="http://schemas.microsoft.com/office/powerpoint/2010/main" val="351930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24" y="3845130"/>
            <a:ext cx="2485718" cy="26096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634" y="2136718"/>
            <a:ext cx="2349066" cy="34168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99" y="609689"/>
            <a:ext cx="2523133" cy="336417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367" y="1230428"/>
            <a:ext cx="2060627" cy="2743438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288712" y="582446"/>
            <a:ext cx="17652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Display of the „cut off” lighting during the day and </a:t>
            </a:r>
            <a:r>
              <a:rPr lang="hr-HR" sz="2800" dirty="0" smtClean="0">
                <a:solidFill>
                  <a:schemeClr val="bg1"/>
                </a:solidFill>
              </a:rPr>
              <a:t>at</a:t>
            </a:r>
            <a:r>
              <a:rPr lang="hr-HR" sz="2800" dirty="0" smtClean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</a:rPr>
              <a:t>night</a:t>
            </a:r>
          </a:p>
        </p:txBody>
      </p:sp>
      <p:sp>
        <p:nvSpPr>
          <p:cNvPr id="9" name="Pravokutnik 8"/>
          <p:cNvSpPr/>
          <p:nvPr/>
        </p:nvSpPr>
        <p:spPr>
          <a:xfrm flipH="1">
            <a:off x="7583678" y="4168547"/>
            <a:ext cx="2911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Display of the old lighting during the day and </a:t>
            </a:r>
            <a:r>
              <a:rPr lang="hr-HR" sz="2800" dirty="0" smtClean="0">
                <a:solidFill>
                  <a:schemeClr val="bg1"/>
                </a:solidFill>
              </a:rPr>
              <a:t>at</a:t>
            </a:r>
            <a:r>
              <a:rPr lang="hr-HR" sz="2800" dirty="0" smtClean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253705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935" y="1277231"/>
            <a:ext cx="4362054" cy="385511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136463" y="5319159"/>
            <a:ext cx="10379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Percentage of subjects who noticed the </a:t>
            </a:r>
            <a:r>
              <a:rPr lang="hr-HR" sz="2800" dirty="0" smtClean="0">
                <a:solidFill>
                  <a:schemeClr val="bg1"/>
                </a:solidFill>
              </a:rPr>
              <a:t>change in lighting after </a:t>
            </a:r>
            <a:r>
              <a:rPr lang="hr-HR" sz="2800" dirty="0">
                <a:solidFill>
                  <a:schemeClr val="bg1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08150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4477" y="1700001"/>
            <a:ext cx="3897585" cy="349331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87896" y="5658490"/>
            <a:ext cx="11040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Percentage of subjects who had sleeping problems because of the lighting</a:t>
            </a:r>
          </a:p>
        </p:txBody>
      </p:sp>
    </p:spTree>
    <p:extLst>
      <p:ext uri="{BB962C8B-B14F-4D97-AF65-F5344CB8AC3E}">
        <p14:creationId xmlns:p14="http://schemas.microsoft.com/office/powerpoint/2010/main" val="88998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455" y="1056346"/>
            <a:ext cx="4533058" cy="381551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652584" y="4935323"/>
            <a:ext cx="6400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Percentage of subjects (constellation observation)</a:t>
            </a:r>
          </a:p>
        </p:txBody>
      </p:sp>
    </p:spTree>
    <p:extLst>
      <p:ext uri="{BB962C8B-B14F-4D97-AF65-F5344CB8AC3E}">
        <p14:creationId xmlns:p14="http://schemas.microsoft.com/office/powerpoint/2010/main" val="354524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050" y="1194170"/>
            <a:ext cx="3750463" cy="369392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312276" y="5421613"/>
            <a:ext cx="10879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Rated star </a:t>
            </a:r>
            <a:r>
              <a:rPr lang="hr-HR" sz="2800" dirty="0" smtClean="0">
                <a:solidFill>
                  <a:schemeClr val="bg1"/>
                </a:solidFill>
              </a:rPr>
              <a:t>visibility </a:t>
            </a:r>
            <a:r>
              <a:rPr lang="hr-HR" sz="2800" dirty="0">
                <a:solidFill>
                  <a:schemeClr val="bg1"/>
                </a:solidFill>
              </a:rPr>
              <a:t>(1 – poor visibility, 5 – the best visibility)</a:t>
            </a:r>
          </a:p>
        </p:txBody>
      </p:sp>
    </p:spTree>
    <p:extLst>
      <p:ext uri="{BB962C8B-B14F-4D97-AF65-F5344CB8AC3E}">
        <p14:creationId xmlns:p14="http://schemas.microsoft.com/office/powerpoint/2010/main" val="225834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260389"/>
            <a:ext cx="10515600" cy="4916574"/>
          </a:xfrm>
        </p:spPr>
        <p:txBody>
          <a:bodyPr/>
          <a:lstStyle/>
          <a:p>
            <a:r>
              <a:rPr lang="hr-HR" dirty="0" smtClean="0"/>
              <a:t>subjects interested in </a:t>
            </a:r>
            <a:r>
              <a:rPr lang="hr-HR" dirty="0"/>
              <a:t>our project:</a:t>
            </a:r>
          </a:p>
          <a:p>
            <a:r>
              <a:rPr lang="hr-HR" dirty="0"/>
              <a:t>„Energy Plus” company (Ludbreg)</a:t>
            </a:r>
          </a:p>
          <a:p>
            <a:r>
              <a:rPr lang="hr-HR" dirty="0"/>
              <a:t>„Eko rasvjeta” association (Zagreb)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34743"/>
            <a:ext cx="3219058" cy="19544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682" y="4848225"/>
            <a:ext cx="3810000" cy="20097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473" y="1260389"/>
            <a:ext cx="2720197" cy="177435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53" y="4251820"/>
            <a:ext cx="3029465" cy="18025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009" y="3229233"/>
            <a:ext cx="3175332" cy="23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9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97011" y="1153298"/>
            <a:ext cx="10515600" cy="4694152"/>
          </a:xfrm>
        </p:spPr>
        <p:txBody>
          <a:bodyPr/>
          <a:lstStyle/>
          <a:p>
            <a:r>
              <a:rPr lang="hr-HR" dirty="0"/>
              <a:t>our project was presented to the mayor of Prelog, Ljubomir Kolarek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437" y="1945205"/>
            <a:ext cx="5647037" cy="423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5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CONCLUSIONS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9087" y="1445388"/>
            <a:ext cx="5628861" cy="4351338"/>
          </a:xfrm>
        </p:spPr>
        <p:txBody>
          <a:bodyPr>
            <a:normAutofit/>
          </a:bodyPr>
          <a:lstStyle/>
          <a:p>
            <a:r>
              <a:rPr lang="hr-HR" dirty="0"/>
              <a:t>regarding light pollution, „cut off” lighting brings many improvements </a:t>
            </a:r>
            <a:r>
              <a:rPr lang="hr-HR" dirty="0" smtClean="0"/>
              <a:t>sinve the</a:t>
            </a:r>
            <a:r>
              <a:rPr lang="hr-HR" dirty="0" smtClean="0"/>
              <a:t> </a:t>
            </a:r>
            <a:r>
              <a:rPr lang="hr-HR" dirty="0"/>
              <a:t>old lighting </a:t>
            </a:r>
            <a:r>
              <a:rPr lang="hr-HR" dirty="0" smtClean="0"/>
              <a:t>was </a:t>
            </a:r>
            <a:r>
              <a:rPr lang="hr-HR" dirty="0"/>
              <a:t>replaced</a:t>
            </a:r>
          </a:p>
          <a:p>
            <a:r>
              <a:rPr lang="hr-HR" dirty="0"/>
              <a:t>Orion constellation is much more visible in rural areas than in urban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4530A6-C76E-4D41-A49A-B7C96DFC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660" y="2219685"/>
            <a:ext cx="6150253" cy="4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8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4245F9-8615-4DEF-B073-F91191CEF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242" y="2034746"/>
            <a:ext cx="4518993" cy="424554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57248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INTRODUCTION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575576"/>
            <a:ext cx="7858539" cy="5125175"/>
          </a:xfrm>
        </p:spPr>
        <p:txBody>
          <a:bodyPr/>
          <a:lstStyle/>
          <a:p>
            <a:pPr lvl="1"/>
            <a:r>
              <a:rPr lang="hr-HR" sz="2800" dirty="0"/>
              <a:t>continuation of the 2014 research</a:t>
            </a:r>
          </a:p>
          <a:p>
            <a:pPr lvl="1"/>
            <a:r>
              <a:rPr lang="hr-HR" sz="2800" dirty="0"/>
              <a:t>GLOBE AT NIGHT</a:t>
            </a:r>
          </a:p>
          <a:p>
            <a:pPr lvl="1"/>
            <a:r>
              <a:rPr lang="hr-HR" sz="2800" dirty="0"/>
              <a:t>major problem: light pollution caused by inadequate lighting </a:t>
            </a:r>
          </a:p>
          <a:p>
            <a:pPr lvl="1"/>
            <a:r>
              <a:rPr lang="hr-HR" sz="2800" dirty="0"/>
              <a:t>aim of the project: to determine how the change of urban lighting impacts our everyday life</a:t>
            </a:r>
          </a:p>
          <a:p>
            <a:pPr lvl="1"/>
            <a:endParaRPr lang="hr-HR" sz="3200" dirty="0"/>
          </a:p>
          <a:p>
            <a:pPr lvl="1"/>
            <a:endParaRPr lang="hr-HR" sz="3200" dirty="0"/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57093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90063" y="1559149"/>
            <a:ext cx="10515600" cy="4351338"/>
          </a:xfrm>
        </p:spPr>
        <p:txBody>
          <a:bodyPr/>
          <a:lstStyle/>
          <a:p>
            <a:r>
              <a:rPr lang="hr-HR" dirty="0"/>
              <a:t>with the replacement of the old lighting with „cut off” lighting, there has been a reduction of the light pollution</a:t>
            </a:r>
          </a:p>
          <a:p>
            <a:r>
              <a:rPr lang="hr-HR" dirty="0"/>
              <a:t>population doesn’t have any sleeping problems because of the lighting replacement</a:t>
            </a:r>
          </a:p>
          <a:p>
            <a:r>
              <a:rPr lang="hr-HR" dirty="0"/>
              <a:t>lighting replacement positively affects local traffic as well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086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1630017" y="642552"/>
            <a:ext cx="10290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>
                <a:solidFill>
                  <a:schemeClr val="bg1"/>
                </a:solidFill>
              </a:rPr>
              <a:t>Thank you for your attention!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-2011" t="18325" r="1"/>
          <a:stretch/>
        </p:blipFill>
        <p:spPr>
          <a:xfrm>
            <a:off x="4911422" y="1970048"/>
            <a:ext cx="3214967" cy="45761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16216" t="-811" r="16577"/>
          <a:stretch/>
        </p:blipFill>
        <p:spPr>
          <a:xfrm>
            <a:off x="8309471" y="2438120"/>
            <a:ext cx="3484606" cy="2940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39EF32E-69E4-44D1-8751-A53D09DD5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" y="1864480"/>
            <a:ext cx="4681687" cy="468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8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80747-DDD1-4CD8-8DF8-D71641CF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LIGHT POLLUTION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7649E1-76F6-48C0-B30F-C1DF5CA10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4557" cy="4351338"/>
          </a:xfrm>
        </p:spPr>
        <p:txBody>
          <a:bodyPr>
            <a:normAutofit/>
          </a:bodyPr>
          <a:lstStyle/>
          <a:p>
            <a:r>
              <a:rPr lang="hr-HR" dirty="0"/>
              <a:t>redundant light dispersion</a:t>
            </a:r>
          </a:p>
          <a:p>
            <a:r>
              <a:rPr lang="hr-HR" dirty="0"/>
              <a:t>comes as a result of indeadequate lighting</a:t>
            </a:r>
          </a:p>
          <a:p>
            <a:r>
              <a:rPr lang="hr-HR" dirty="0"/>
              <a:t>various harmful effects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2A5C16-0C21-476D-B44B-56F899FDC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>
          <a:xfrm>
            <a:off x="5332757" y="1825625"/>
            <a:ext cx="6191250" cy="41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3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19F652-D1D1-43C8-8835-97C9C510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THE ORION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B63E5B-849B-4BE1-8578-DA4A5A8B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366"/>
            <a:ext cx="6251713" cy="4351338"/>
          </a:xfrm>
        </p:spPr>
        <p:txBody>
          <a:bodyPr/>
          <a:lstStyle/>
          <a:p>
            <a:r>
              <a:rPr lang="hr-HR" dirty="0"/>
              <a:t>appears from the end of September until the end of April</a:t>
            </a:r>
          </a:p>
          <a:p>
            <a:r>
              <a:rPr lang="hr-HR" dirty="0"/>
              <a:t>the most remarkable part of the constellation: Orion’s belt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7296FA-4F8F-4ED9-9643-B1795799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632" y="1531749"/>
            <a:ext cx="3780463" cy="52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8449E6-4B15-45B3-A8FC-67DFB521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1203" y="2379276"/>
            <a:ext cx="12475265" cy="3659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800" dirty="0"/>
              <a:t>CARE FOR OUR PLANET IS OUR PRIME DRIVING FORCE!</a:t>
            </a:r>
          </a:p>
        </p:txBody>
      </p:sp>
    </p:spTree>
    <p:extLst>
      <p:ext uri="{BB962C8B-B14F-4D97-AF65-F5344CB8AC3E}">
        <p14:creationId xmlns:p14="http://schemas.microsoft.com/office/powerpoint/2010/main" val="664941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RESEARCH QUESTION: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basic </a:t>
            </a:r>
            <a:r>
              <a:rPr lang="hr-HR" dirty="0" smtClean="0"/>
              <a:t>research </a:t>
            </a:r>
            <a:r>
              <a:rPr lang="hr-HR" dirty="0"/>
              <a:t>question: how the urban lightning change affects our sleep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A75EF0-3E88-4E15-9CD5-50AAB51F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902" y="3294118"/>
            <a:ext cx="4122898" cy="2319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0A5AC8-264D-455A-BAD4-3F2C0D9AC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05" y="3294118"/>
            <a:ext cx="5444200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40904" y="1630017"/>
            <a:ext cx="10632095" cy="4867505"/>
          </a:xfrm>
        </p:spPr>
        <p:txBody>
          <a:bodyPr/>
          <a:lstStyle/>
          <a:p>
            <a:r>
              <a:rPr lang="hr-HR" dirty="0"/>
              <a:t>constellation visibility will be worse in the urban area than in the rural area</a:t>
            </a:r>
          </a:p>
          <a:p>
            <a:r>
              <a:rPr lang="hr-HR" dirty="0"/>
              <a:t>with the change of urban lighting, drivers aren’t constricted by bad urban lighting</a:t>
            </a:r>
          </a:p>
          <a:p>
            <a:r>
              <a:rPr lang="hr-HR" dirty="0"/>
              <a:t>reduced impact of the new „cut off” lighting on the surveyed pattern of the population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691199-E1F6-4182-8CA6-BF1E04CFCEAA}"/>
              </a:ext>
            </a:extLst>
          </p:cNvPr>
          <p:cNvSpPr txBox="1"/>
          <p:nvPr/>
        </p:nvSpPr>
        <p:spPr>
          <a:xfrm>
            <a:off x="4359964" y="596349"/>
            <a:ext cx="4293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HYPOTHESES</a:t>
            </a:r>
          </a:p>
        </p:txBody>
      </p:sp>
    </p:spTree>
    <p:extLst>
      <p:ext uri="{BB962C8B-B14F-4D97-AF65-F5344CB8AC3E}">
        <p14:creationId xmlns:p14="http://schemas.microsoft.com/office/powerpoint/2010/main" val="187126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RESEARCH METHODS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GLOBE AT NIGHT</a:t>
            </a:r>
          </a:p>
          <a:p>
            <a:pPr>
              <a:buFontTx/>
              <a:buChar char="-"/>
            </a:pPr>
            <a:r>
              <a:rPr lang="hr-HR" dirty="0"/>
              <a:t>observation of the Orion constellation</a:t>
            </a:r>
          </a:p>
          <a:p>
            <a:pPr>
              <a:buFontTx/>
              <a:buChar char="-"/>
            </a:pPr>
            <a:r>
              <a:rPr lang="hr-HR" dirty="0"/>
              <a:t>comparison of the constellation visibility from 3 locations (Prelog, Otok and Čehovec)</a:t>
            </a:r>
          </a:p>
          <a:p>
            <a:pPr marL="0" indent="0">
              <a:buNone/>
            </a:pPr>
            <a:r>
              <a:rPr lang="hr-HR" dirty="0"/>
              <a:t> - observation period: 6.1.2018. - 19.4.2018.</a:t>
            </a:r>
          </a:p>
        </p:txBody>
      </p:sp>
    </p:spTree>
    <p:extLst>
      <p:ext uri="{BB962C8B-B14F-4D97-AF65-F5344CB8AC3E}">
        <p14:creationId xmlns:p14="http://schemas.microsoft.com/office/powerpoint/2010/main" val="384316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1853" y="1189924"/>
            <a:ext cx="7749208" cy="4850671"/>
          </a:xfrm>
        </p:spPr>
        <p:txBody>
          <a:bodyPr/>
          <a:lstStyle/>
          <a:p>
            <a:r>
              <a:rPr lang="hr-HR" dirty="0"/>
              <a:t>SURVEY</a:t>
            </a:r>
          </a:p>
          <a:p>
            <a:r>
              <a:rPr lang="hr-HR" dirty="0"/>
              <a:t>140 inhabitants of Prelog and rural areas of Otok and Čehovec were surveyed</a:t>
            </a:r>
          </a:p>
          <a:p>
            <a:r>
              <a:rPr lang="hr-HR" dirty="0"/>
              <a:t>questions about lighting change were asked in the survey</a:t>
            </a:r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F794D6-3DAB-4DE1-BD02-7954B2491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1" y="1465815"/>
            <a:ext cx="3476565" cy="50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65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</TotalTime>
  <Words>456</Words>
  <Application>Microsoft Office PowerPoint</Application>
  <PresentationFormat>Widescreen</PresentationFormat>
  <Paragraphs>55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Our city under the stars: Do we sleep better after the change of urban lighting? </vt:lpstr>
      <vt:lpstr>INTRODUCTION</vt:lpstr>
      <vt:lpstr>LIGHT POLLUTION</vt:lpstr>
      <vt:lpstr>THE ORION CONSTELLATION</vt:lpstr>
      <vt:lpstr>PowerPoint Presentation</vt:lpstr>
      <vt:lpstr>RESEARCH QUESTION:</vt:lpstr>
      <vt:lpstr>PowerPoint Presentation</vt:lpstr>
      <vt:lpstr>RESEARCH METHODS</vt:lpstr>
      <vt:lpstr>PowerPoint Presentation</vt:lpstr>
      <vt:lpstr>DATA DISPLAY AND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ŠKOLA PRELOG</dc:title>
  <dc:creator>cann</dc:creator>
  <cp:lastModifiedBy>Ivan Horvat</cp:lastModifiedBy>
  <cp:revision>59</cp:revision>
  <dcterms:created xsi:type="dcterms:W3CDTF">2018-04-23T13:56:48Z</dcterms:created>
  <dcterms:modified xsi:type="dcterms:W3CDTF">2019-03-08T06:35:53Z</dcterms:modified>
</cp:coreProperties>
</file>