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50401538" cy="35999738"/>
  <p:notesSz cx="6715125" cy="9239250"/>
  <p:defaultTextStyle>
    <a:defPPr>
      <a:defRPr lang="en-US"/>
    </a:defPPr>
    <a:lvl1pPr algn="ctr" rtl="0" fontAlgn="base">
      <a:spcBef>
        <a:spcPct val="0"/>
      </a:spcBef>
      <a:spcAft>
        <a:spcPct val="0"/>
      </a:spcAft>
      <a:defRPr sz="9600" kern="1200">
        <a:solidFill>
          <a:schemeClr val="tx1"/>
        </a:solidFill>
        <a:latin typeface="Arial" charset="0"/>
        <a:ea typeface="+mn-ea"/>
        <a:cs typeface="+mn-cs"/>
      </a:defRPr>
    </a:lvl1pPr>
    <a:lvl2pPr marL="457200" algn="ctr" rtl="0" fontAlgn="base">
      <a:spcBef>
        <a:spcPct val="0"/>
      </a:spcBef>
      <a:spcAft>
        <a:spcPct val="0"/>
      </a:spcAft>
      <a:defRPr sz="9600" kern="1200">
        <a:solidFill>
          <a:schemeClr val="tx1"/>
        </a:solidFill>
        <a:latin typeface="Arial" charset="0"/>
        <a:ea typeface="+mn-ea"/>
        <a:cs typeface="+mn-cs"/>
      </a:defRPr>
    </a:lvl2pPr>
    <a:lvl3pPr marL="914400" algn="ctr" rtl="0" fontAlgn="base">
      <a:spcBef>
        <a:spcPct val="0"/>
      </a:spcBef>
      <a:spcAft>
        <a:spcPct val="0"/>
      </a:spcAft>
      <a:defRPr sz="9600" kern="1200">
        <a:solidFill>
          <a:schemeClr val="tx1"/>
        </a:solidFill>
        <a:latin typeface="Arial" charset="0"/>
        <a:ea typeface="+mn-ea"/>
        <a:cs typeface="+mn-cs"/>
      </a:defRPr>
    </a:lvl3pPr>
    <a:lvl4pPr marL="1371600" algn="ctr" rtl="0" fontAlgn="base">
      <a:spcBef>
        <a:spcPct val="0"/>
      </a:spcBef>
      <a:spcAft>
        <a:spcPct val="0"/>
      </a:spcAft>
      <a:defRPr sz="9600" kern="1200">
        <a:solidFill>
          <a:schemeClr val="tx1"/>
        </a:solidFill>
        <a:latin typeface="Arial" charset="0"/>
        <a:ea typeface="+mn-ea"/>
        <a:cs typeface="+mn-cs"/>
      </a:defRPr>
    </a:lvl4pPr>
    <a:lvl5pPr marL="1828800" algn="ctr" rtl="0" fontAlgn="base">
      <a:spcBef>
        <a:spcPct val="0"/>
      </a:spcBef>
      <a:spcAft>
        <a:spcPct val="0"/>
      </a:spcAft>
      <a:defRPr sz="9600" kern="1200">
        <a:solidFill>
          <a:schemeClr val="tx1"/>
        </a:solidFill>
        <a:latin typeface="Arial" charset="0"/>
        <a:ea typeface="+mn-ea"/>
        <a:cs typeface="+mn-cs"/>
      </a:defRPr>
    </a:lvl5pPr>
    <a:lvl6pPr marL="2286000" algn="l" defTabSz="914400" rtl="0" eaLnBrk="1" latinLnBrk="0" hangingPunct="1">
      <a:defRPr sz="9600" kern="1200">
        <a:solidFill>
          <a:schemeClr val="tx1"/>
        </a:solidFill>
        <a:latin typeface="Arial" charset="0"/>
        <a:ea typeface="+mn-ea"/>
        <a:cs typeface="+mn-cs"/>
      </a:defRPr>
    </a:lvl6pPr>
    <a:lvl7pPr marL="2743200" algn="l" defTabSz="914400" rtl="0" eaLnBrk="1" latinLnBrk="0" hangingPunct="1">
      <a:defRPr sz="9600" kern="1200">
        <a:solidFill>
          <a:schemeClr val="tx1"/>
        </a:solidFill>
        <a:latin typeface="Arial" charset="0"/>
        <a:ea typeface="+mn-ea"/>
        <a:cs typeface="+mn-cs"/>
      </a:defRPr>
    </a:lvl7pPr>
    <a:lvl8pPr marL="3200400" algn="l" defTabSz="914400" rtl="0" eaLnBrk="1" latinLnBrk="0" hangingPunct="1">
      <a:defRPr sz="9600" kern="1200">
        <a:solidFill>
          <a:schemeClr val="tx1"/>
        </a:solidFill>
        <a:latin typeface="Arial" charset="0"/>
        <a:ea typeface="+mn-ea"/>
        <a:cs typeface="+mn-cs"/>
      </a:defRPr>
    </a:lvl8pPr>
    <a:lvl9pPr marL="3657600" algn="l" defTabSz="914400" rtl="0" eaLnBrk="1" latinLnBrk="0" hangingPunct="1">
      <a:defRPr sz="96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5195" userDrawn="1">
          <p15:clr>
            <a:srgbClr val="A4A3A4"/>
          </p15:clr>
        </p15:guide>
        <p15:guide id="2" orient="horz" pos="22425">
          <p15:clr>
            <a:srgbClr val="A4A3A4"/>
          </p15:clr>
        </p15:guide>
        <p15:guide id="3" orient="horz" pos="2349">
          <p15:clr>
            <a:srgbClr val="A4A3A4"/>
          </p15:clr>
        </p15:guide>
        <p15:guide id="4" pos="158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93A8BE"/>
    <a:srgbClr val="C0C0C0"/>
    <a:srgbClr val="0046D2"/>
    <a:srgbClr val="FF0000"/>
    <a:srgbClr val="698ED9"/>
    <a:srgbClr val="A7C4FF"/>
    <a:srgbClr val="003064"/>
    <a:srgbClr val="003399"/>
    <a:srgbClr val="00216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6736" autoAdjust="0"/>
    <p:restoredTop sz="96057" autoAdjust="0"/>
  </p:normalViewPr>
  <p:slideViewPr>
    <p:cSldViewPr snapToGrid="0" showGuides="1">
      <p:cViewPr>
        <p:scale>
          <a:sx n="31" d="100"/>
          <a:sy n="31" d="100"/>
        </p:scale>
        <p:origin x="1230" y="3084"/>
      </p:cViewPr>
      <p:guideLst>
        <p:guide orient="horz" pos="5195"/>
        <p:guide orient="horz" pos="22425"/>
        <p:guide orient="horz" pos="2349"/>
        <p:guide pos="1587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096"/>
    </p:cViewPr>
  </p:sorter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09888"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ltLang="en-US" dirty="0"/>
          </a:p>
        </p:txBody>
      </p:sp>
      <p:sp>
        <p:nvSpPr>
          <p:cNvPr id="3075" name="Rectangle 3"/>
          <p:cNvSpPr>
            <a:spLocks noGrp="1" noChangeArrowheads="1"/>
          </p:cNvSpPr>
          <p:nvPr>
            <p:ph type="dt" idx="1"/>
          </p:nvPr>
        </p:nvSpPr>
        <p:spPr bwMode="auto">
          <a:xfrm>
            <a:off x="3803650" y="0"/>
            <a:ext cx="2909888"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ltLang="en-US" dirty="0"/>
          </a:p>
        </p:txBody>
      </p:sp>
      <p:sp>
        <p:nvSpPr>
          <p:cNvPr id="3076" name="Rectangle 4"/>
          <p:cNvSpPr>
            <a:spLocks noGrp="1" noRot="1" noChangeAspect="1" noChangeArrowheads="1" noTextEdit="1"/>
          </p:cNvSpPr>
          <p:nvPr>
            <p:ph type="sldImg" idx="2"/>
          </p:nvPr>
        </p:nvSpPr>
        <p:spPr bwMode="auto">
          <a:xfrm>
            <a:off x="931863" y="692150"/>
            <a:ext cx="4852987" cy="3465513"/>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3077" name="Rectangle 5"/>
          <p:cNvSpPr>
            <a:spLocks noGrp="1" noChangeArrowheads="1"/>
          </p:cNvSpPr>
          <p:nvPr>
            <p:ph type="body" sz="quarter" idx="3"/>
          </p:nvPr>
        </p:nvSpPr>
        <p:spPr bwMode="auto">
          <a:xfrm>
            <a:off x="671513" y="4389438"/>
            <a:ext cx="5372100" cy="41576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078" name="Rectangle 6"/>
          <p:cNvSpPr>
            <a:spLocks noGrp="1" noChangeArrowheads="1"/>
          </p:cNvSpPr>
          <p:nvPr>
            <p:ph type="ftr" sz="quarter" idx="4"/>
          </p:nvPr>
        </p:nvSpPr>
        <p:spPr bwMode="auto">
          <a:xfrm>
            <a:off x="0" y="8775700"/>
            <a:ext cx="2909888"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ltLang="en-US" dirty="0"/>
          </a:p>
        </p:txBody>
      </p:sp>
      <p:sp>
        <p:nvSpPr>
          <p:cNvPr id="3079" name="Rectangle 7"/>
          <p:cNvSpPr>
            <a:spLocks noGrp="1" noChangeArrowheads="1"/>
          </p:cNvSpPr>
          <p:nvPr>
            <p:ph type="sldNum" sz="quarter" idx="5"/>
          </p:nvPr>
        </p:nvSpPr>
        <p:spPr bwMode="auto">
          <a:xfrm>
            <a:off x="3803650" y="8775700"/>
            <a:ext cx="2909888"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18F64AA5-5A0D-456F-8AB4-ECE9208990E0}" type="slidenum">
              <a:rPr lang="en-US" altLang="en-US"/>
              <a:pPr>
                <a:defRPr/>
              </a:pPr>
              <a:t>‹#›</a:t>
            </a:fld>
            <a:endParaRPr lang="en-US" altLang="en-US" dirty="0"/>
          </a:p>
        </p:txBody>
      </p:sp>
    </p:spTree>
    <p:extLst>
      <p:ext uri="{BB962C8B-B14F-4D97-AF65-F5344CB8AC3E}">
        <p14:creationId xmlns="" xmlns:p14="http://schemas.microsoft.com/office/powerpoint/2010/main" val="29880766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fld id="{2D2DCC4E-AF26-4184-ACB8-3F61D0E86D2A}" type="slidenum">
              <a:rPr lang="en-US" altLang="en-US" sz="1200"/>
              <a:pPr eaLnBrk="1" hangingPunct="1"/>
              <a:t>1</a:t>
            </a:fld>
            <a:endParaRPr lang="en-US" altLang="en-US" sz="1200"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 xmlns:p14="http://schemas.microsoft.com/office/powerpoint/2010/main" val="511922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79838" y="11183938"/>
            <a:ext cx="42841862" cy="7715250"/>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7559675" y="20399375"/>
            <a:ext cx="35282188" cy="92011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 xmlns:p14="http://schemas.microsoft.com/office/powerpoint/2010/main" val="1397862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519363" y="1441450"/>
            <a:ext cx="45362812" cy="60007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2519363" y="8399463"/>
            <a:ext cx="45362812" cy="23758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 xmlns:p14="http://schemas.microsoft.com/office/powerpoint/2010/main" val="31700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542663" y="1441450"/>
            <a:ext cx="11339512" cy="307165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2519363" y="1441450"/>
            <a:ext cx="33870900" cy="307165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 xmlns:p14="http://schemas.microsoft.com/office/powerpoint/2010/main" val="1544971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9363" y="1441450"/>
            <a:ext cx="45362812" cy="60007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2519363" y="8399463"/>
            <a:ext cx="45362812" cy="23758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 xmlns:p14="http://schemas.microsoft.com/office/powerpoint/2010/main" val="3387246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81450" y="23133050"/>
            <a:ext cx="42841863" cy="7150100"/>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981450" y="15257463"/>
            <a:ext cx="42841863" cy="78755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 xmlns:p14="http://schemas.microsoft.com/office/powerpoint/2010/main" val="2455995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19363" y="1441450"/>
            <a:ext cx="45362812" cy="60007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2519363" y="8399463"/>
            <a:ext cx="22604412" cy="237585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276175" y="8399463"/>
            <a:ext cx="22606000" cy="237585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 xmlns:p14="http://schemas.microsoft.com/office/powerpoint/2010/main" val="2478666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9363" y="1441450"/>
            <a:ext cx="45362812" cy="60007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19363" y="8058150"/>
            <a:ext cx="22269450" cy="33591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19363" y="11417300"/>
            <a:ext cx="22269450" cy="207406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5603200" y="8058150"/>
            <a:ext cx="22278975" cy="33591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5603200" y="11417300"/>
            <a:ext cx="22278975" cy="207406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 xmlns:p14="http://schemas.microsoft.com/office/powerpoint/2010/main" val="3288378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19363" y="1441450"/>
            <a:ext cx="45362812" cy="6000750"/>
          </a:xfrm>
          <a:prstGeom prst="rect">
            <a:avLst/>
          </a:prstGeom>
        </p:spPr>
        <p:txBody>
          <a:bodyPr/>
          <a:lstStyle/>
          <a:p>
            <a:r>
              <a:rPr lang="en-US"/>
              <a:t>Click to edit Master title style</a:t>
            </a:r>
          </a:p>
        </p:txBody>
      </p:sp>
    </p:spTree>
    <p:extLst>
      <p:ext uri="{BB962C8B-B14F-4D97-AF65-F5344CB8AC3E}">
        <p14:creationId xmlns="" xmlns:p14="http://schemas.microsoft.com/office/powerpoint/2010/main" val="422684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262782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3" y="1433513"/>
            <a:ext cx="16583025" cy="6099175"/>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9705638" y="1433513"/>
            <a:ext cx="28176537" cy="3072447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19363" y="7532688"/>
            <a:ext cx="16583025" cy="246253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 xmlns:p14="http://schemas.microsoft.com/office/powerpoint/2010/main" val="3094088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879013" y="25199975"/>
            <a:ext cx="30240287" cy="2974975"/>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9879013" y="3216275"/>
            <a:ext cx="30240287" cy="21599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9879013" y="28174950"/>
            <a:ext cx="30240287" cy="422433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 xmlns:p14="http://schemas.microsoft.com/office/powerpoint/2010/main" val="386934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938713" rtl="0" eaLnBrk="0" fontAlgn="base" hangingPunct="0">
        <a:spcBef>
          <a:spcPct val="0"/>
        </a:spcBef>
        <a:spcAft>
          <a:spcPct val="0"/>
        </a:spcAft>
        <a:defRPr sz="23700">
          <a:solidFill>
            <a:schemeClr val="tx2"/>
          </a:solidFill>
          <a:latin typeface="+mj-lt"/>
          <a:ea typeface="+mj-ea"/>
          <a:cs typeface="+mj-cs"/>
        </a:defRPr>
      </a:lvl1pPr>
      <a:lvl2pPr algn="ctr" defTabSz="4938713" rtl="0" eaLnBrk="0" fontAlgn="base" hangingPunct="0">
        <a:spcBef>
          <a:spcPct val="0"/>
        </a:spcBef>
        <a:spcAft>
          <a:spcPct val="0"/>
        </a:spcAft>
        <a:defRPr sz="23700">
          <a:solidFill>
            <a:schemeClr val="tx2"/>
          </a:solidFill>
          <a:latin typeface="Arial" charset="0"/>
        </a:defRPr>
      </a:lvl2pPr>
      <a:lvl3pPr algn="ctr" defTabSz="4938713" rtl="0" eaLnBrk="0" fontAlgn="base" hangingPunct="0">
        <a:spcBef>
          <a:spcPct val="0"/>
        </a:spcBef>
        <a:spcAft>
          <a:spcPct val="0"/>
        </a:spcAft>
        <a:defRPr sz="23700">
          <a:solidFill>
            <a:schemeClr val="tx2"/>
          </a:solidFill>
          <a:latin typeface="Arial" charset="0"/>
        </a:defRPr>
      </a:lvl3pPr>
      <a:lvl4pPr algn="ctr" defTabSz="4938713" rtl="0" eaLnBrk="0" fontAlgn="base" hangingPunct="0">
        <a:spcBef>
          <a:spcPct val="0"/>
        </a:spcBef>
        <a:spcAft>
          <a:spcPct val="0"/>
        </a:spcAft>
        <a:defRPr sz="23700">
          <a:solidFill>
            <a:schemeClr val="tx2"/>
          </a:solidFill>
          <a:latin typeface="Arial" charset="0"/>
        </a:defRPr>
      </a:lvl4pPr>
      <a:lvl5pPr algn="ctr" defTabSz="4938713" rtl="0" eaLnBrk="0" fontAlgn="base" hangingPunct="0">
        <a:spcBef>
          <a:spcPct val="0"/>
        </a:spcBef>
        <a:spcAft>
          <a:spcPct val="0"/>
        </a:spcAft>
        <a:defRPr sz="23700">
          <a:solidFill>
            <a:schemeClr val="tx2"/>
          </a:solidFill>
          <a:latin typeface="Arial" charset="0"/>
        </a:defRPr>
      </a:lvl5pPr>
      <a:lvl6pPr marL="457200" algn="ctr" defTabSz="4938713" rtl="0" fontAlgn="base">
        <a:spcBef>
          <a:spcPct val="0"/>
        </a:spcBef>
        <a:spcAft>
          <a:spcPct val="0"/>
        </a:spcAft>
        <a:defRPr sz="23700">
          <a:solidFill>
            <a:schemeClr val="tx2"/>
          </a:solidFill>
          <a:latin typeface="Arial" charset="0"/>
        </a:defRPr>
      </a:lvl6pPr>
      <a:lvl7pPr marL="914400" algn="ctr" defTabSz="4938713" rtl="0" fontAlgn="base">
        <a:spcBef>
          <a:spcPct val="0"/>
        </a:spcBef>
        <a:spcAft>
          <a:spcPct val="0"/>
        </a:spcAft>
        <a:defRPr sz="23700">
          <a:solidFill>
            <a:schemeClr val="tx2"/>
          </a:solidFill>
          <a:latin typeface="Arial" charset="0"/>
        </a:defRPr>
      </a:lvl7pPr>
      <a:lvl8pPr marL="1371600" algn="ctr" defTabSz="4938713" rtl="0" fontAlgn="base">
        <a:spcBef>
          <a:spcPct val="0"/>
        </a:spcBef>
        <a:spcAft>
          <a:spcPct val="0"/>
        </a:spcAft>
        <a:defRPr sz="23700">
          <a:solidFill>
            <a:schemeClr val="tx2"/>
          </a:solidFill>
          <a:latin typeface="Arial" charset="0"/>
        </a:defRPr>
      </a:lvl8pPr>
      <a:lvl9pPr marL="1828800" algn="ctr" defTabSz="4938713" rtl="0" fontAlgn="base">
        <a:spcBef>
          <a:spcPct val="0"/>
        </a:spcBef>
        <a:spcAft>
          <a:spcPct val="0"/>
        </a:spcAft>
        <a:defRPr sz="23700">
          <a:solidFill>
            <a:schemeClr val="tx2"/>
          </a:solidFill>
          <a:latin typeface="Arial" charset="0"/>
        </a:defRPr>
      </a:lvl9pPr>
    </p:titleStyle>
    <p:bodyStyle>
      <a:lvl1pPr marL="1852613" indent="-1852613" algn="l" defTabSz="4938713" rtl="0" eaLnBrk="0" fontAlgn="base" hangingPunct="0">
        <a:spcBef>
          <a:spcPct val="20000"/>
        </a:spcBef>
        <a:spcAft>
          <a:spcPct val="0"/>
        </a:spcAft>
        <a:buChar char="•"/>
        <a:defRPr sz="17200">
          <a:solidFill>
            <a:schemeClr val="tx1"/>
          </a:solidFill>
          <a:latin typeface="+mn-lt"/>
          <a:ea typeface="+mn-ea"/>
          <a:cs typeface="+mn-cs"/>
        </a:defRPr>
      </a:lvl1pPr>
      <a:lvl2pPr marL="4011613" indent="-1544638" algn="l" defTabSz="4938713" rtl="0" eaLnBrk="0" fontAlgn="base" hangingPunct="0">
        <a:spcBef>
          <a:spcPct val="20000"/>
        </a:spcBef>
        <a:spcAft>
          <a:spcPct val="0"/>
        </a:spcAft>
        <a:buChar char="–"/>
        <a:defRPr sz="15000">
          <a:solidFill>
            <a:schemeClr val="tx1"/>
          </a:solidFill>
          <a:latin typeface="+mn-lt"/>
        </a:defRPr>
      </a:lvl2pPr>
      <a:lvl3pPr marL="6170613" indent="-1231900" algn="l" defTabSz="4938713" rtl="0" eaLnBrk="0" fontAlgn="base" hangingPunct="0">
        <a:spcBef>
          <a:spcPct val="20000"/>
        </a:spcBef>
        <a:spcAft>
          <a:spcPct val="0"/>
        </a:spcAft>
        <a:buChar char="•"/>
        <a:defRPr sz="13000">
          <a:solidFill>
            <a:schemeClr val="tx1"/>
          </a:solidFill>
          <a:latin typeface="+mn-lt"/>
        </a:defRPr>
      </a:lvl3pPr>
      <a:lvl4pPr marL="8637588" indent="-1231900" algn="l" defTabSz="4938713" rtl="0" eaLnBrk="0" fontAlgn="base" hangingPunct="0">
        <a:spcBef>
          <a:spcPct val="20000"/>
        </a:spcBef>
        <a:spcAft>
          <a:spcPct val="0"/>
        </a:spcAft>
        <a:buChar char="–"/>
        <a:defRPr sz="10700">
          <a:solidFill>
            <a:schemeClr val="tx1"/>
          </a:solidFill>
          <a:latin typeface="+mn-lt"/>
        </a:defRPr>
      </a:lvl4pPr>
      <a:lvl5pPr marL="11109325" indent="-1235075" algn="l" defTabSz="4938713" rtl="0" eaLnBrk="0" fontAlgn="base" hangingPunct="0">
        <a:spcBef>
          <a:spcPct val="20000"/>
        </a:spcBef>
        <a:spcAft>
          <a:spcPct val="0"/>
        </a:spcAft>
        <a:buChar char="»"/>
        <a:defRPr sz="10700">
          <a:solidFill>
            <a:schemeClr val="tx1"/>
          </a:solidFill>
          <a:latin typeface="+mn-lt"/>
        </a:defRPr>
      </a:lvl5pPr>
      <a:lvl6pPr marL="11566525" indent="-1235075" algn="l" defTabSz="4938713" rtl="0" fontAlgn="base">
        <a:spcBef>
          <a:spcPct val="20000"/>
        </a:spcBef>
        <a:spcAft>
          <a:spcPct val="0"/>
        </a:spcAft>
        <a:buChar char="»"/>
        <a:defRPr sz="10700">
          <a:solidFill>
            <a:schemeClr val="tx1"/>
          </a:solidFill>
          <a:latin typeface="+mn-lt"/>
        </a:defRPr>
      </a:lvl6pPr>
      <a:lvl7pPr marL="12023725" indent="-1235075" algn="l" defTabSz="4938713" rtl="0" fontAlgn="base">
        <a:spcBef>
          <a:spcPct val="20000"/>
        </a:spcBef>
        <a:spcAft>
          <a:spcPct val="0"/>
        </a:spcAft>
        <a:buChar char="»"/>
        <a:defRPr sz="10700">
          <a:solidFill>
            <a:schemeClr val="tx1"/>
          </a:solidFill>
          <a:latin typeface="+mn-lt"/>
        </a:defRPr>
      </a:lvl7pPr>
      <a:lvl8pPr marL="12480925" indent="-1235075" algn="l" defTabSz="4938713" rtl="0" fontAlgn="base">
        <a:spcBef>
          <a:spcPct val="20000"/>
        </a:spcBef>
        <a:spcAft>
          <a:spcPct val="0"/>
        </a:spcAft>
        <a:buChar char="»"/>
        <a:defRPr sz="10700">
          <a:solidFill>
            <a:schemeClr val="tx1"/>
          </a:solidFill>
          <a:latin typeface="+mn-lt"/>
        </a:defRPr>
      </a:lvl8pPr>
      <a:lvl9pPr marL="12938125" indent="-1235075" algn="l" defTabSz="4938713" rtl="0" fontAlgn="base">
        <a:spcBef>
          <a:spcPct val="20000"/>
        </a:spcBef>
        <a:spcAft>
          <a:spcPct val="0"/>
        </a:spcAft>
        <a:buChar char="»"/>
        <a:defRPr sz="10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18" Type="http://schemas.openxmlformats.org/officeDocument/2006/relationships/image" Target="../media/image14.png"/><Relationship Id="rId3" Type="http://schemas.openxmlformats.org/officeDocument/2006/relationships/hyperlink" Target="https://en.wikipedia.org/wiki/Nigeria" TargetMode="External"/><Relationship Id="rId21" Type="http://schemas.openxmlformats.org/officeDocument/2006/relationships/image" Target="../media/image16.png"/><Relationship Id="rId7" Type="http://schemas.openxmlformats.org/officeDocument/2006/relationships/image" Target="../media/image3.png"/><Relationship Id="rId12" Type="http://schemas.openxmlformats.org/officeDocument/2006/relationships/image" Target="../media/image8.png"/><Relationship Id="rId17" Type="http://schemas.openxmlformats.org/officeDocument/2006/relationships/image" Target="../media/image13.png"/><Relationship Id="rId2" Type="http://schemas.openxmlformats.org/officeDocument/2006/relationships/notesSlide" Target="../notesSlides/notesSlide1.xml"/><Relationship Id="rId16" Type="http://schemas.openxmlformats.org/officeDocument/2006/relationships/image" Target="../media/image12.png"/><Relationship Id="rId20"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2.jpeg"/><Relationship Id="rId11" Type="http://schemas.openxmlformats.org/officeDocument/2006/relationships/image" Target="../media/image7.png"/><Relationship Id="rId24" Type="http://schemas.openxmlformats.org/officeDocument/2006/relationships/image" Target="../media/image19.jpeg"/><Relationship Id="rId5" Type="http://schemas.openxmlformats.org/officeDocument/2006/relationships/image" Target="../media/image1.png"/><Relationship Id="rId15" Type="http://schemas.openxmlformats.org/officeDocument/2006/relationships/image" Target="../media/image11.png"/><Relationship Id="rId23" Type="http://schemas.openxmlformats.org/officeDocument/2006/relationships/image" Target="../media/image18.png"/><Relationship Id="rId10" Type="http://schemas.openxmlformats.org/officeDocument/2006/relationships/image" Target="../media/image6.png"/><Relationship Id="rId19" Type="http://schemas.openxmlformats.org/officeDocument/2006/relationships/hyperlink" Target="https://www.cdc.gov/zika/about/overview.html%2001/03/2020" TargetMode="External"/><Relationship Id="rId4" Type="http://schemas.openxmlformats.org/officeDocument/2006/relationships/hyperlink" Target="https://en.wikipedia.org/wiki/Ondo_State" TargetMode="External"/><Relationship Id="rId9" Type="http://schemas.openxmlformats.org/officeDocument/2006/relationships/image" Target="../media/image5.png"/><Relationship Id="rId14" Type="http://schemas.openxmlformats.org/officeDocument/2006/relationships/image" Target="../media/image10.png"/><Relationship Id="rId22"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30"/>
          <p:cNvSpPr>
            <a:spLocks noChangeArrowheads="1"/>
          </p:cNvSpPr>
          <p:nvPr/>
        </p:nvSpPr>
        <p:spPr bwMode="auto">
          <a:xfrm>
            <a:off x="37679436" y="27950160"/>
            <a:ext cx="11934702" cy="7475966"/>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dirty="0"/>
          </a:p>
        </p:txBody>
      </p:sp>
      <p:sp>
        <p:nvSpPr>
          <p:cNvPr id="2051" name="AutoShape 29"/>
          <p:cNvSpPr>
            <a:spLocks noChangeArrowheads="1"/>
          </p:cNvSpPr>
          <p:nvPr/>
        </p:nvSpPr>
        <p:spPr bwMode="auto">
          <a:xfrm>
            <a:off x="12860338" y="7178675"/>
            <a:ext cx="11899900" cy="28247451"/>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dirty="0"/>
          </a:p>
        </p:txBody>
      </p:sp>
      <p:sp>
        <p:nvSpPr>
          <p:cNvPr id="2052" name="AutoShape 31"/>
          <p:cNvSpPr>
            <a:spLocks noChangeArrowheads="1"/>
          </p:cNvSpPr>
          <p:nvPr/>
        </p:nvSpPr>
        <p:spPr bwMode="auto">
          <a:xfrm>
            <a:off x="25437148" y="7223760"/>
            <a:ext cx="11899900" cy="26955750"/>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dirty="0"/>
          </a:p>
        </p:txBody>
      </p:sp>
      <p:sp>
        <p:nvSpPr>
          <p:cNvPr id="2055" name="Text Box 10"/>
          <p:cNvSpPr txBox="1">
            <a:spLocks noChangeArrowheads="1"/>
          </p:cNvSpPr>
          <p:nvPr/>
        </p:nvSpPr>
        <p:spPr bwMode="auto">
          <a:xfrm>
            <a:off x="13300075" y="7165975"/>
            <a:ext cx="11288713" cy="19505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6000" b="1" dirty="0">
                <a:latin typeface="Helvetica" pitchFamily="2" charset="0"/>
                <a:cs typeface="Cambria"/>
              </a:rPr>
              <a:t>Research Methods</a:t>
            </a:r>
            <a:br>
              <a:rPr lang="en-US" altLang="en-US" sz="6000" b="1" dirty="0">
                <a:latin typeface="Helvetica" pitchFamily="2" charset="0"/>
                <a:cs typeface="Cambria"/>
              </a:rPr>
            </a:br>
            <a:endParaRPr lang="en-US" altLang="en-US" sz="6000" b="1" dirty="0">
              <a:latin typeface="Helvetica" pitchFamily="2" charset="0"/>
              <a:cs typeface="Cambria"/>
            </a:endParaRPr>
          </a:p>
        </p:txBody>
      </p:sp>
      <p:sp>
        <p:nvSpPr>
          <p:cNvPr id="2057" name="AutoShape 13"/>
          <p:cNvSpPr>
            <a:spLocks noChangeArrowheads="1"/>
          </p:cNvSpPr>
          <p:nvPr/>
        </p:nvSpPr>
        <p:spPr bwMode="auto">
          <a:xfrm>
            <a:off x="787400" y="1199407"/>
            <a:ext cx="48826738" cy="5103432"/>
          </a:xfrm>
          <a:prstGeom prst="roundRect">
            <a:avLst>
              <a:gd name="adj" fmla="val 10870"/>
            </a:avLst>
          </a:prstGeom>
          <a:gradFill rotWithShape="1">
            <a:gsLst>
              <a:gs pos="0">
                <a:srgbClr val="A7C4FF"/>
              </a:gs>
              <a:gs pos="100000">
                <a:schemeClr val="bg1"/>
              </a:gs>
            </a:gsLst>
            <a:lin ang="5400000" scaled="1"/>
          </a:gra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102849" tIns="51425" rIns="102849" bIns="51425" anchor="ct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endParaRPr lang="en-US" altLang="en-US" dirty="0">
              <a:solidFill>
                <a:schemeClr val="bg1"/>
              </a:solidFill>
            </a:endParaRPr>
          </a:p>
        </p:txBody>
      </p:sp>
      <p:sp>
        <p:nvSpPr>
          <p:cNvPr id="2058" name="Text Box 14"/>
          <p:cNvSpPr txBox="1">
            <a:spLocks noChangeArrowheads="1"/>
          </p:cNvSpPr>
          <p:nvPr/>
        </p:nvSpPr>
        <p:spPr bwMode="auto">
          <a:xfrm>
            <a:off x="1400175" y="1317624"/>
            <a:ext cx="48160305" cy="33970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8000" b="1" smtClean="0">
                <a:latin typeface="Helvetica" pitchFamily="2" charset="0"/>
              </a:rPr>
              <a:t>THE SPREAD AND </a:t>
            </a:r>
            <a:r>
              <a:rPr lang="en-US" altLang="en-US" sz="8000" b="1" dirty="0" smtClean="0">
                <a:latin typeface="Helvetica" pitchFamily="2" charset="0"/>
              </a:rPr>
              <a:t>BIODIVERSITY OF MOSQUITOES IN SPUSSA COMMUNITY, AKURE, ONDO STATE, NIGERIA</a:t>
            </a:r>
          </a:p>
          <a:p>
            <a:pPr eaLnBrk="1" hangingPunct="1"/>
            <a:r>
              <a:rPr lang="en-US" altLang="en-US" sz="8000" b="1" dirty="0" smtClean="0">
                <a:latin typeface="Helvetica" pitchFamily="2" charset="0"/>
              </a:rPr>
              <a:t>Principal: Mrs. </a:t>
            </a:r>
            <a:r>
              <a:rPr lang="en-US" altLang="en-US" sz="8000" b="1" dirty="0" err="1" smtClean="0">
                <a:latin typeface="Helvetica" pitchFamily="2" charset="0"/>
              </a:rPr>
              <a:t>Feyisola</a:t>
            </a:r>
            <a:r>
              <a:rPr lang="en-US" altLang="en-US" sz="8000" b="1" dirty="0" smtClean="0">
                <a:latin typeface="Helvetica" pitchFamily="2" charset="0"/>
              </a:rPr>
              <a:t> Busari. Teacher: Olawunmi Fasakin.  Students: Paul Eke, </a:t>
            </a:r>
            <a:r>
              <a:rPr lang="en-US" altLang="en-US" sz="8000" b="1" dirty="0" err="1" smtClean="0">
                <a:latin typeface="Helvetica" pitchFamily="2" charset="0"/>
              </a:rPr>
              <a:t>Kemisola</a:t>
            </a:r>
            <a:r>
              <a:rPr lang="en-US" altLang="en-US" sz="8000" b="1" dirty="0" smtClean="0">
                <a:latin typeface="Helvetica" pitchFamily="2" charset="0"/>
              </a:rPr>
              <a:t> </a:t>
            </a:r>
            <a:r>
              <a:rPr lang="en-US" altLang="en-US" sz="8000" b="1" dirty="0" err="1" smtClean="0">
                <a:latin typeface="Helvetica" pitchFamily="2" charset="0"/>
              </a:rPr>
              <a:t>Akomolafe</a:t>
            </a:r>
            <a:r>
              <a:rPr lang="en-US" altLang="en-US" sz="8000" b="1" dirty="0" smtClean="0">
                <a:latin typeface="Helvetica" pitchFamily="2" charset="0"/>
              </a:rPr>
              <a:t> and </a:t>
            </a:r>
            <a:r>
              <a:rPr lang="en-US" altLang="en-US" sz="8000" b="1" dirty="0" err="1" smtClean="0">
                <a:latin typeface="Helvetica" pitchFamily="2" charset="0"/>
              </a:rPr>
              <a:t>Temitope</a:t>
            </a:r>
            <a:r>
              <a:rPr lang="en-US" altLang="en-US" sz="8000" b="1" dirty="0" smtClean="0">
                <a:latin typeface="Helvetica" pitchFamily="2" charset="0"/>
              </a:rPr>
              <a:t> </a:t>
            </a:r>
            <a:r>
              <a:rPr lang="en-US" altLang="en-US" sz="8000" b="1" dirty="0" err="1" smtClean="0">
                <a:latin typeface="Helvetica" pitchFamily="2" charset="0"/>
              </a:rPr>
              <a:t>Akinsunmade</a:t>
            </a:r>
            <a:endParaRPr lang="en-US" altLang="en-US" sz="8000" b="1" dirty="0">
              <a:latin typeface="Helvetica" pitchFamily="2" charset="0"/>
            </a:endParaRPr>
          </a:p>
          <a:p>
            <a:pPr eaLnBrk="1" hangingPunct="1"/>
            <a:r>
              <a:rPr lang="en-US" altLang="en-US" sz="5400" b="1" i="1" dirty="0" smtClean="0">
                <a:latin typeface="Helvetica" pitchFamily="2" charset="0"/>
              </a:rPr>
              <a:t>ST. PETER’S UNITY SECONDARY SCHOOL, AKURE, ONDO STATE, NIGERIA</a:t>
            </a:r>
            <a:endParaRPr lang="en-US" altLang="en-US" dirty="0">
              <a:latin typeface="Helvetica" pitchFamily="2" charset="0"/>
            </a:endParaRPr>
          </a:p>
        </p:txBody>
      </p:sp>
      <p:sp>
        <p:nvSpPr>
          <p:cNvPr id="2062" name="Text Box 27"/>
          <p:cNvSpPr txBox="1">
            <a:spLocks noChangeArrowheads="1"/>
          </p:cNvSpPr>
          <p:nvPr/>
        </p:nvSpPr>
        <p:spPr bwMode="auto">
          <a:xfrm>
            <a:off x="37679437" y="28133041"/>
            <a:ext cx="11921930" cy="23198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marL="0" lvl="1" indent="0" eaLnBrk="1" hangingPunct="1">
              <a:spcBef>
                <a:spcPct val="50000"/>
              </a:spcBef>
            </a:pPr>
            <a:r>
              <a:rPr lang="en-US" altLang="en-US" sz="5400" b="1" dirty="0" smtClean="0">
                <a:latin typeface="Helvetica"/>
                <a:cs typeface="Cambria"/>
              </a:rPr>
              <a:t>Bibliography/</a:t>
            </a:r>
            <a:r>
              <a:rPr lang="en-US" sz="5400" b="1" dirty="0" smtClean="0">
                <a:latin typeface="Helvetica"/>
                <a:cs typeface="Cambria"/>
              </a:rPr>
              <a:t>References</a:t>
            </a:r>
            <a:endParaRPr lang="en-US" sz="5400" dirty="0" smtClean="0">
              <a:latin typeface="Helvetica"/>
            </a:endParaRPr>
          </a:p>
          <a:p>
            <a:pPr eaLnBrk="1" hangingPunct="1">
              <a:spcBef>
                <a:spcPct val="50000"/>
              </a:spcBef>
            </a:pPr>
            <a:endParaRPr lang="en-US" altLang="en-US" sz="6000" b="1" dirty="0">
              <a:latin typeface="Helvetica" pitchFamily="2" charset="0"/>
              <a:cs typeface="Cambria"/>
            </a:endParaRPr>
          </a:p>
        </p:txBody>
      </p:sp>
      <p:sp>
        <p:nvSpPr>
          <p:cNvPr id="2063" name="Text Box 36"/>
          <p:cNvSpPr txBox="1">
            <a:spLocks noChangeArrowheads="1"/>
          </p:cNvSpPr>
          <p:nvPr/>
        </p:nvSpPr>
        <p:spPr bwMode="auto">
          <a:xfrm>
            <a:off x="12926103" y="7955280"/>
            <a:ext cx="11824566" cy="15843023"/>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57150" cmpd="thinThick">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68802" tIns="34401" rIns="68802" bIns="34401">
            <a:spAutoFit/>
          </a:bodyPr>
          <a:lstStyle>
            <a:lvl1pPr defTabSz="688975" eaLnBrk="0" hangingPunct="0">
              <a:defRPr sz="9600">
                <a:solidFill>
                  <a:schemeClr val="tx1"/>
                </a:solidFill>
                <a:latin typeface="Arial" charset="0"/>
              </a:defRPr>
            </a:lvl1pPr>
            <a:lvl2pPr marL="742950" indent="-285750" defTabSz="688975" eaLnBrk="0" hangingPunct="0">
              <a:defRPr sz="9600">
                <a:solidFill>
                  <a:schemeClr val="tx1"/>
                </a:solidFill>
                <a:latin typeface="Arial" charset="0"/>
              </a:defRPr>
            </a:lvl2pPr>
            <a:lvl3pPr marL="1143000" indent="-228600" defTabSz="688975" eaLnBrk="0" hangingPunct="0">
              <a:defRPr sz="9600">
                <a:solidFill>
                  <a:schemeClr val="tx1"/>
                </a:solidFill>
                <a:latin typeface="Arial" charset="0"/>
              </a:defRPr>
            </a:lvl3pPr>
            <a:lvl4pPr marL="1600200" indent="-228600" defTabSz="688975" eaLnBrk="0" hangingPunct="0">
              <a:defRPr sz="9600">
                <a:solidFill>
                  <a:schemeClr val="tx1"/>
                </a:solidFill>
                <a:latin typeface="Arial" charset="0"/>
              </a:defRPr>
            </a:lvl4pPr>
            <a:lvl5pPr marL="2057400" indent="-228600" defTabSz="688975" eaLnBrk="0" hangingPunct="0">
              <a:defRPr sz="9600">
                <a:solidFill>
                  <a:schemeClr val="tx1"/>
                </a:solidFill>
                <a:latin typeface="Arial" charset="0"/>
              </a:defRPr>
            </a:lvl5pPr>
            <a:lvl6pPr marL="2514600" indent="-228600" algn="ctr" defTabSz="688975" eaLnBrk="0" fontAlgn="base" hangingPunct="0">
              <a:spcBef>
                <a:spcPct val="0"/>
              </a:spcBef>
              <a:spcAft>
                <a:spcPct val="0"/>
              </a:spcAft>
              <a:defRPr sz="9600">
                <a:solidFill>
                  <a:schemeClr val="tx1"/>
                </a:solidFill>
                <a:latin typeface="Arial" charset="0"/>
              </a:defRPr>
            </a:lvl6pPr>
            <a:lvl7pPr marL="2971800" indent="-228600" algn="ctr" defTabSz="688975" eaLnBrk="0" fontAlgn="base" hangingPunct="0">
              <a:spcBef>
                <a:spcPct val="0"/>
              </a:spcBef>
              <a:spcAft>
                <a:spcPct val="0"/>
              </a:spcAft>
              <a:defRPr sz="9600">
                <a:solidFill>
                  <a:schemeClr val="tx1"/>
                </a:solidFill>
                <a:latin typeface="Arial" charset="0"/>
              </a:defRPr>
            </a:lvl7pPr>
            <a:lvl8pPr marL="3429000" indent="-228600" algn="ctr" defTabSz="688975" eaLnBrk="0" fontAlgn="base" hangingPunct="0">
              <a:spcBef>
                <a:spcPct val="0"/>
              </a:spcBef>
              <a:spcAft>
                <a:spcPct val="0"/>
              </a:spcAft>
              <a:defRPr sz="9600">
                <a:solidFill>
                  <a:schemeClr val="tx1"/>
                </a:solidFill>
                <a:latin typeface="Arial" charset="0"/>
              </a:defRPr>
            </a:lvl8pPr>
            <a:lvl9pPr marL="3886200" indent="-228600" algn="ctr" defTabSz="688975" eaLnBrk="0" fontAlgn="base" hangingPunct="0">
              <a:spcBef>
                <a:spcPct val="0"/>
              </a:spcBef>
              <a:spcAft>
                <a:spcPct val="0"/>
              </a:spcAft>
              <a:defRPr sz="9600">
                <a:solidFill>
                  <a:schemeClr val="tx1"/>
                </a:solidFill>
                <a:latin typeface="Arial" charset="0"/>
              </a:defRPr>
            </a:lvl9pPr>
          </a:lstStyle>
          <a:p>
            <a:pPr lvl="1"/>
            <a:r>
              <a:rPr lang="en-US" altLang="en-US" sz="3600" b="1" dirty="0">
                <a:latin typeface="Garamond" panose="02020404030301010803" pitchFamily="18" charset="0"/>
                <a:cs typeface="Cambria"/>
              </a:rPr>
              <a:t>Planning Investigations</a:t>
            </a:r>
          </a:p>
          <a:p>
            <a:pPr marL="914400" lvl="1" indent="-457200" algn="l"/>
            <a:r>
              <a:rPr lang="en-US" sz="3000" dirty="0" smtClean="0">
                <a:latin typeface="Arial" pitchFamily="34" charset="0"/>
                <a:cs typeface="Arial" pitchFamily="34" charset="0"/>
              </a:rPr>
              <a:t>Akure is a city in south-western Nigeria, and is the largest city and</a:t>
            </a:r>
          </a:p>
          <a:p>
            <a:pPr marL="914400" lvl="1" indent="-457200" algn="l"/>
            <a:r>
              <a:rPr lang="en-US" sz="3000" dirty="0" smtClean="0">
                <a:latin typeface="Arial" pitchFamily="34" charset="0"/>
                <a:cs typeface="Arial" pitchFamily="34" charset="0"/>
              </a:rPr>
              <a:t>capital of Ondo State. It is situated in the tropic al forest of Africa. </a:t>
            </a:r>
          </a:p>
          <a:p>
            <a:pPr marL="914400" lvl="1" indent="-457200" algn="l"/>
            <a:r>
              <a:rPr lang="en-US" sz="3000" dirty="0" smtClean="0">
                <a:latin typeface="Arial" pitchFamily="34" charset="0"/>
                <a:cs typeface="Arial" pitchFamily="34" charset="0"/>
              </a:rPr>
              <a:t>It lies about 7°25’ north of the equator and 5°19’ east of the </a:t>
            </a:r>
          </a:p>
          <a:p>
            <a:pPr marL="914400" lvl="1" indent="-457200" algn="l"/>
            <a:r>
              <a:rPr lang="en-US" sz="3000" dirty="0" smtClean="0">
                <a:latin typeface="Arial" pitchFamily="34" charset="0"/>
                <a:cs typeface="Arial" pitchFamily="34" charset="0"/>
              </a:rPr>
              <a:t>Meridian. Akure is a city in south-western </a:t>
            </a:r>
            <a:r>
              <a:rPr lang="en-US" sz="3000" dirty="0" smtClean="0">
                <a:latin typeface="Arial" pitchFamily="34" charset="0"/>
                <a:cs typeface="Arial" pitchFamily="34" charset="0"/>
                <a:hlinkClick r:id="rId3" tooltip="Nigeria"/>
              </a:rPr>
              <a:t>Nigeria</a:t>
            </a:r>
            <a:r>
              <a:rPr lang="en-US" sz="3000" dirty="0" smtClean="0">
                <a:latin typeface="Arial" pitchFamily="34" charset="0"/>
                <a:cs typeface="Arial" pitchFamily="34" charset="0"/>
              </a:rPr>
              <a:t>, and is the </a:t>
            </a:r>
          </a:p>
          <a:p>
            <a:pPr marL="914400" lvl="1" indent="-457200" algn="l"/>
            <a:r>
              <a:rPr lang="en-US" sz="3000" dirty="0" smtClean="0">
                <a:latin typeface="Arial" pitchFamily="34" charset="0"/>
                <a:cs typeface="Arial" pitchFamily="34" charset="0"/>
              </a:rPr>
              <a:t>largest city and capital of </a:t>
            </a:r>
            <a:r>
              <a:rPr lang="en-US" sz="3000" dirty="0" smtClean="0">
                <a:latin typeface="Arial" pitchFamily="34" charset="0"/>
                <a:cs typeface="Arial" pitchFamily="34" charset="0"/>
                <a:hlinkClick r:id="rId4" tooltip="Ondo State"/>
              </a:rPr>
              <a:t>Ondo State</a:t>
            </a:r>
            <a:r>
              <a:rPr lang="en-US" sz="3000" dirty="0" smtClean="0">
                <a:latin typeface="Arial" pitchFamily="34" charset="0"/>
                <a:cs typeface="Arial" pitchFamily="34" charset="0"/>
              </a:rPr>
              <a:t>. The city had a population of </a:t>
            </a:r>
          </a:p>
          <a:p>
            <a:pPr marL="914400" lvl="1" indent="-457200" algn="l"/>
            <a:r>
              <a:rPr lang="en-US" sz="3000" dirty="0" smtClean="0">
                <a:latin typeface="Arial" pitchFamily="34" charset="0"/>
                <a:cs typeface="Arial" pitchFamily="34" charset="0"/>
              </a:rPr>
              <a:t>484,798 as at the 2006 population census. The materials we used in this study to obtain our data are as follows: Digital </a:t>
            </a:r>
            <a:r>
              <a:rPr lang="en-US" sz="3000" dirty="0" err="1" smtClean="0">
                <a:latin typeface="Arial" pitchFamily="34" charset="0"/>
                <a:cs typeface="Arial" pitchFamily="34" charset="0"/>
              </a:rPr>
              <a:t>Hygro</a:t>
            </a:r>
            <a:r>
              <a:rPr lang="en-US" sz="3000" dirty="0" smtClean="0">
                <a:latin typeface="Arial" pitchFamily="34" charset="0"/>
                <a:cs typeface="Arial" pitchFamily="34" charset="0"/>
              </a:rPr>
              <a:t>-</a:t>
            </a:r>
          </a:p>
          <a:p>
            <a:pPr marL="914400" lvl="1" indent="-457200" algn="l"/>
            <a:r>
              <a:rPr lang="en-US" sz="3000" dirty="0" smtClean="0">
                <a:latin typeface="Arial" pitchFamily="34" charset="0"/>
                <a:cs typeface="Arial" pitchFamily="34" charset="0"/>
              </a:rPr>
              <a:t>thermometer, Clip-on Macro Lens, Digital soil meter (pH), Hand </a:t>
            </a:r>
          </a:p>
          <a:p>
            <a:pPr marL="914400" lvl="1" indent="-457200" algn="l"/>
            <a:r>
              <a:rPr lang="en-US" sz="3000" dirty="0" smtClean="0">
                <a:latin typeface="Arial" pitchFamily="34" charset="0"/>
                <a:cs typeface="Arial" pitchFamily="34" charset="0"/>
              </a:rPr>
              <a:t>gloves, Plastic bucket, Plastic containers for scooping , Petri </a:t>
            </a:r>
          </a:p>
          <a:p>
            <a:pPr marL="914400" lvl="1" indent="-457200" algn="l"/>
            <a:r>
              <a:rPr lang="en-US" sz="3000" dirty="0" smtClean="0">
                <a:latin typeface="Arial" pitchFamily="34" charset="0"/>
                <a:cs typeface="Arial" pitchFamily="34" charset="0"/>
              </a:rPr>
              <a:t>dishes, GLOBE Mosquito Habitat </a:t>
            </a:r>
            <a:r>
              <a:rPr lang="en-US" sz="3000" dirty="0" err="1" smtClean="0">
                <a:latin typeface="Arial" pitchFamily="34" charset="0"/>
                <a:cs typeface="Arial" pitchFamily="34" charset="0"/>
              </a:rPr>
              <a:t>Mapper</a:t>
            </a:r>
            <a:r>
              <a:rPr lang="en-US" sz="3000" dirty="0" smtClean="0">
                <a:latin typeface="Arial" pitchFamily="34" charset="0"/>
                <a:cs typeface="Arial" pitchFamily="34" charset="0"/>
              </a:rPr>
              <a:t> App , Camera (Phone</a:t>
            </a:r>
          </a:p>
          <a:p>
            <a:pPr marL="914400" lvl="1" indent="-457200" algn="l"/>
            <a:r>
              <a:rPr lang="en-US" sz="3000" dirty="0" smtClean="0">
                <a:latin typeface="Arial" pitchFamily="34" charset="0"/>
                <a:cs typeface="Arial" pitchFamily="34" charset="0"/>
              </a:rPr>
              <a:t> camera) and Net. We collected Larvae  for seven weeks (within </a:t>
            </a:r>
          </a:p>
          <a:p>
            <a:pPr marL="914400" lvl="1" indent="-457200" algn="l"/>
            <a:r>
              <a:rPr lang="en-US" sz="3000" dirty="0" smtClean="0">
                <a:latin typeface="Arial" pitchFamily="34" charset="0"/>
                <a:cs typeface="Arial" pitchFamily="34" charset="0"/>
              </a:rPr>
              <a:t>January – March 2020) during the day between 10 am and 1 pm.</a:t>
            </a:r>
          </a:p>
          <a:p>
            <a:pPr marL="457200" lvl="1" indent="0"/>
            <a:r>
              <a:rPr lang="en-US" altLang="en-US" sz="3600" b="1" dirty="0" smtClean="0">
                <a:latin typeface="Garamond" panose="02020404030301010803" pitchFamily="18" charset="0"/>
                <a:cs typeface="Cambria"/>
              </a:rPr>
              <a:t>Carrying </a:t>
            </a:r>
            <a:r>
              <a:rPr lang="en-US" altLang="en-US" sz="3600" b="1" dirty="0">
                <a:latin typeface="Garamond" panose="02020404030301010803" pitchFamily="18" charset="0"/>
                <a:cs typeface="Cambria"/>
              </a:rPr>
              <a:t>Out Investigations</a:t>
            </a:r>
            <a:endParaRPr lang="en-US" sz="3600" dirty="0">
              <a:latin typeface="Garamond" panose="02020404030301010803" pitchFamily="18" charset="0"/>
            </a:endParaRPr>
          </a:p>
          <a:p>
            <a:pPr algn="l"/>
            <a:r>
              <a:rPr lang="en-US" sz="3000" dirty="0" smtClean="0"/>
              <a:t>The GLOBE protocols included in this study are Hydrology Protocols - Water temperature and Water pH; Atmosphere Protocols - Air temperature and Relative Humidity. We collected mosquito larvae from hydrosphere site B (a gutter with standing water) by scooping water and from hydrosphere site A (a shallow pool of flowing water with bushy environment). Water samples from the selected sites (A and B) were analyzed for </a:t>
            </a:r>
            <a:r>
              <a:rPr lang="en-US" sz="3000" dirty="0" err="1" smtClean="0"/>
              <a:t>physico</a:t>
            </a:r>
            <a:r>
              <a:rPr lang="en-US" sz="3000" dirty="0" smtClean="0"/>
              <a:t>-chemical properties such as pH and temperature. The water pH and water temperature were measured using the digital soil meter and digital </a:t>
            </a:r>
            <a:r>
              <a:rPr lang="en-US" sz="3000" dirty="0" err="1" smtClean="0"/>
              <a:t>hygro</a:t>
            </a:r>
            <a:r>
              <a:rPr lang="en-US" sz="3000" dirty="0" smtClean="0"/>
              <a:t>-thermometer respectively. Counting was done with clip-on macro lens.</a:t>
            </a:r>
          </a:p>
          <a:p>
            <a:pPr marL="914400" lvl="1" indent="-457200" algn="l"/>
            <a:endParaRPr lang="en-US" sz="3200" dirty="0" smtClean="0">
              <a:latin typeface="Garamond" panose="02020404030301010803" pitchFamily="18" charset="0"/>
            </a:endParaRPr>
          </a:p>
          <a:p>
            <a:pPr marL="914400" lvl="1" indent="-457200" algn="l"/>
            <a:endParaRPr lang="en-US" sz="3200" dirty="0" smtClean="0">
              <a:latin typeface="Garamond" panose="02020404030301010803" pitchFamily="18" charset="0"/>
            </a:endParaRPr>
          </a:p>
          <a:p>
            <a:pPr marL="914400" lvl="1" indent="-457200" algn="l"/>
            <a:endParaRPr lang="en-US" sz="3200" dirty="0" smtClean="0">
              <a:latin typeface="Garamond" panose="02020404030301010803" pitchFamily="18" charset="0"/>
            </a:endParaRPr>
          </a:p>
          <a:p>
            <a:pPr marL="914400" lvl="1" indent="-457200" algn="l"/>
            <a:endParaRPr lang="en-US" sz="3200" dirty="0" smtClean="0">
              <a:latin typeface="Garamond" panose="02020404030301010803" pitchFamily="18" charset="0"/>
            </a:endParaRPr>
          </a:p>
          <a:p>
            <a:pPr marL="914400" lvl="1" indent="-457200" algn="l"/>
            <a:endParaRPr lang="en-US" sz="3200" dirty="0" smtClean="0">
              <a:latin typeface="Garamond" panose="02020404030301010803" pitchFamily="18" charset="0"/>
            </a:endParaRPr>
          </a:p>
          <a:p>
            <a:pPr marL="914400" lvl="1" indent="-457200" algn="l"/>
            <a:endParaRPr lang="en-US" sz="3200" dirty="0" smtClean="0">
              <a:latin typeface="Garamond" panose="02020404030301010803" pitchFamily="18" charset="0"/>
            </a:endParaRPr>
          </a:p>
          <a:p>
            <a:pPr marL="914400" lvl="1" indent="-457200" algn="l"/>
            <a:endParaRPr lang="en-US" sz="3200" dirty="0" smtClean="0">
              <a:latin typeface="Garamond" panose="02020404030301010803" pitchFamily="18" charset="0"/>
            </a:endParaRPr>
          </a:p>
          <a:p>
            <a:pPr marL="914400" lvl="1" indent="-457200" algn="l"/>
            <a:endParaRPr lang="en-US" sz="3200" dirty="0">
              <a:latin typeface="Garamond" panose="02020404030301010803" pitchFamily="18" charset="0"/>
            </a:endParaRPr>
          </a:p>
          <a:p>
            <a:pPr algn="l"/>
            <a:endParaRPr lang="en-US" altLang="en-US" sz="700" dirty="0">
              <a:latin typeface="Times New Roman" pitchFamily="18" charset="0"/>
            </a:endParaRPr>
          </a:p>
        </p:txBody>
      </p:sp>
      <p:sp>
        <p:nvSpPr>
          <p:cNvPr id="2065" name="Text Box 39"/>
          <p:cNvSpPr txBox="1">
            <a:spLocks noChangeArrowheads="1"/>
          </p:cNvSpPr>
          <p:nvPr/>
        </p:nvSpPr>
        <p:spPr bwMode="auto">
          <a:xfrm>
            <a:off x="25398198" y="8267606"/>
            <a:ext cx="11756133" cy="471690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57150" cmpd="thinThick">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68802" tIns="34401" rIns="68802" bIns="34401">
            <a:spAutoFit/>
          </a:bodyPr>
          <a:lstStyle>
            <a:lvl1pPr defTabSz="688975" eaLnBrk="0" hangingPunct="0">
              <a:defRPr sz="9600">
                <a:solidFill>
                  <a:schemeClr val="tx1"/>
                </a:solidFill>
                <a:latin typeface="Arial" charset="0"/>
              </a:defRPr>
            </a:lvl1pPr>
            <a:lvl2pPr marL="742950" indent="-285750" defTabSz="688975" eaLnBrk="0" hangingPunct="0">
              <a:defRPr sz="9600">
                <a:solidFill>
                  <a:schemeClr val="tx1"/>
                </a:solidFill>
                <a:latin typeface="Arial" charset="0"/>
              </a:defRPr>
            </a:lvl2pPr>
            <a:lvl3pPr marL="1143000" indent="-228600" defTabSz="688975" eaLnBrk="0" hangingPunct="0">
              <a:defRPr sz="9600">
                <a:solidFill>
                  <a:schemeClr val="tx1"/>
                </a:solidFill>
                <a:latin typeface="Arial" charset="0"/>
              </a:defRPr>
            </a:lvl3pPr>
            <a:lvl4pPr marL="1600200" indent="-228600" defTabSz="688975" eaLnBrk="0" hangingPunct="0">
              <a:defRPr sz="9600">
                <a:solidFill>
                  <a:schemeClr val="tx1"/>
                </a:solidFill>
                <a:latin typeface="Arial" charset="0"/>
              </a:defRPr>
            </a:lvl4pPr>
            <a:lvl5pPr marL="2057400" indent="-228600" defTabSz="688975" eaLnBrk="0" hangingPunct="0">
              <a:defRPr sz="9600">
                <a:solidFill>
                  <a:schemeClr val="tx1"/>
                </a:solidFill>
                <a:latin typeface="Arial" charset="0"/>
              </a:defRPr>
            </a:lvl5pPr>
            <a:lvl6pPr marL="2514600" indent="-228600" algn="ctr" defTabSz="688975" eaLnBrk="0" fontAlgn="base" hangingPunct="0">
              <a:spcBef>
                <a:spcPct val="0"/>
              </a:spcBef>
              <a:spcAft>
                <a:spcPct val="0"/>
              </a:spcAft>
              <a:defRPr sz="9600">
                <a:solidFill>
                  <a:schemeClr val="tx1"/>
                </a:solidFill>
                <a:latin typeface="Arial" charset="0"/>
              </a:defRPr>
            </a:lvl6pPr>
            <a:lvl7pPr marL="2971800" indent="-228600" algn="ctr" defTabSz="688975" eaLnBrk="0" fontAlgn="base" hangingPunct="0">
              <a:spcBef>
                <a:spcPct val="0"/>
              </a:spcBef>
              <a:spcAft>
                <a:spcPct val="0"/>
              </a:spcAft>
              <a:defRPr sz="9600">
                <a:solidFill>
                  <a:schemeClr val="tx1"/>
                </a:solidFill>
                <a:latin typeface="Arial" charset="0"/>
              </a:defRPr>
            </a:lvl7pPr>
            <a:lvl8pPr marL="3429000" indent="-228600" algn="ctr" defTabSz="688975" eaLnBrk="0" fontAlgn="base" hangingPunct="0">
              <a:spcBef>
                <a:spcPct val="0"/>
              </a:spcBef>
              <a:spcAft>
                <a:spcPct val="0"/>
              </a:spcAft>
              <a:defRPr sz="9600">
                <a:solidFill>
                  <a:schemeClr val="tx1"/>
                </a:solidFill>
                <a:latin typeface="Arial" charset="0"/>
              </a:defRPr>
            </a:lvl8pPr>
            <a:lvl9pPr marL="3886200" indent="-228600" algn="ctr" defTabSz="688975" eaLnBrk="0" fontAlgn="base" hangingPunct="0">
              <a:spcBef>
                <a:spcPct val="0"/>
              </a:spcBef>
              <a:spcAft>
                <a:spcPct val="0"/>
              </a:spcAft>
              <a:defRPr sz="9600">
                <a:solidFill>
                  <a:schemeClr val="tx1"/>
                </a:solidFill>
                <a:latin typeface="Arial" charset="0"/>
              </a:defRPr>
            </a:lvl9pPr>
          </a:lstStyle>
          <a:p>
            <a:pPr marL="457200" lvl="1" indent="0"/>
            <a:r>
              <a:rPr lang="en-US" altLang="en-US" sz="3600" b="1" dirty="0">
                <a:latin typeface="Garamond" panose="02020404030301010803" pitchFamily="18" charset="0"/>
                <a:cs typeface="Cambria"/>
              </a:rPr>
              <a:t>Analyzing Data</a:t>
            </a:r>
            <a:endParaRPr lang="en-US" sz="3600" dirty="0">
              <a:latin typeface="Garamond" panose="02020404030301010803" pitchFamily="18" charset="0"/>
            </a:endParaRPr>
          </a:p>
          <a:p>
            <a:pPr marL="914400" lvl="1" indent="-457200" algn="l">
              <a:buFont typeface="Wingdings" pitchFamily="2" charset="2"/>
              <a:buChar char="§"/>
            </a:pPr>
            <a:r>
              <a:rPr lang="en-US" sz="3000" dirty="0" smtClean="0"/>
              <a:t>This location (SPUSSA) contains lots of peridomestic containers such as paper  wastes, can, plastic, kitchen wastes, bottles, gutters with stagnant water, puddles and runoff which encourage populations of mosquito developing stages. </a:t>
            </a:r>
          </a:p>
          <a:p>
            <a:pPr marL="914400" lvl="1" indent="-457200" algn="l">
              <a:buFont typeface="Wingdings" pitchFamily="2" charset="2"/>
              <a:buChar char="§"/>
            </a:pPr>
            <a:r>
              <a:rPr lang="en-US" sz="3000" dirty="0" smtClean="0"/>
              <a:t>The diagrams below are samples of Anopheles and </a:t>
            </a:r>
            <a:r>
              <a:rPr lang="en-US" sz="3000" dirty="0" err="1" smtClean="0"/>
              <a:t>Aedes</a:t>
            </a:r>
            <a:r>
              <a:rPr lang="en-US" sz="3000" dirty="0" smtClean="0"/>
              <a:t> mosquito larvae we observed  with the clip-on macro lens from the investigated  hydro-sites A and B. </a:t>
            </a:r>
          </a:p>
          <a:p>
            <a:pPr marL="914400" lvl="1" indent="-457200" algn="l">
              <a:buFont typeface="Arial" pitchFamily="34" charset="0"/>
              <a:buChar char="•"/>
            </a:pPr>
            <a:endParaRPr lang="en-US" sz="2400" dirty="0" smtClean="0"/>
          </a:p>
          <a:p>
            <a:pPr marL="914400" lvl="1" indent="-457200" algn="l">
              <a:buFont typeface="Arial" pitchFamily="34" charset="0"/>
              <a:buChar char="•"/>
            </a:pPr>
            <a:endParaRPr lang="en-US" sz="3200" dirty="0">
              <a:latin typeface="Garamond" panose="02020404030301010803" pitchFamily="18" charset="0"/>
            </a:endParaRPr>
          </a:p>
        </p:txBody>
      </p:sp>
      <p:sp>
        <p:nvSpPr>
          <p:cNvPr id="2068" name="Text Box 43"/>
          <p:cNvSpPr txBox="1">
            <a:spLocks noChangeArrowheads="1"/>
          </p:cNvSpPr>
          <p:nvPr/>
        </p:nvSpPr>
        <p:spPr bwMode="auto">
          <a:xfrm>
            <a:off x="25638125" y="7178675"/>
            <a:ext cx="11288713" cy="10271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6000" b="1" dirty="0">
                <a:latin typeface="Helvetica" pitchFamily="2" charset="0"/>
                <a:cs typeface="Cambria"/>
              </a:rPr>
              <a:t>Results</a:t>
            </a:r>
            <a:endParaRPr lang="en-US" altLang="en-US" sz="6000" b="1" dirty="0">
              <a:latin typeface="Garamond" panose="02020404030301010803" pitchFamily="18" charset="0"/>
              <a:cs typeface="Cambria"/>
            </a:endParaRPr>
          </a:p>
        </p:txBody>
      </p:sp>
      <p:sp>
        <p:nvSpPr>
          <p:cNvPr id="29" name="AutoShape 4"/>
          <p:cNvSpPr>
            <a:spLocks noChangeArrowheads="1"/>
          </p:cNvSpPr>
          <p:nvPr/>
        </p:nvSpPr>
        <p:spPr bwMode="auto">
          <a:xfrm>
            <a:off x="683142" y="7284652"/>
            <a:ext cx="12102464" cy="8321108"/>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a:p>
        </p:txBody>
      </p:sp>
      <p:sp>
        <p:nvSpPr>
          <p:cNvPr id="2" name="TextBox 1"/>
          <p:cNvSpPr txBox="1"/>
          <p:nvPr/>
        </p:nvSpPr>
        <p:spPr>
          <a:xfrm>
            <a:off x="1185421" y="7284652"/>
            <a:ext cx="11176821" cy="1015663"/>
          </a:xfrm>
          <a:prstGeom prst="rect">
            <a:avLst/>
          </a:prstGeom>
          <a:noFill/>
        </p:spPr>
        <p:txBody>
          <a:bodyPr wrap="square" rtlCol="0">
            <a:spAutoFit/>
          </a:bodyPr>
          <a:lstStyle/>
          <a:p>
            <a:r>
              <a:rPr lang="en-US" sz="6000" b="1" dirty="0">
                <a:latin typeface="Helvetica" pitchFamily="2" charset="0"/>
                <a:cs typeface="Cambria"/>
              </a:rPr>
              <a:t>Abstract</a:t>
            </a:r>
          </a:p>
        </p:txBody>
      </p:sp>
      <p:sp>
        <p:nvSpPr>
          <p:cNvPr id="30" name="AutoShape 4"/>
          <p:cNvSpPr>
            <a:spLocks noChangeArrowheads="1"/>
          </p:cNvSpPr>
          <p:nvPr/>
        </p:nvSpPr>
        <p:spPr bwMode="auto">
          <a:xfrm>
            <a:off x="616423" y="15849600"/>
            <a:ext cx="12023551" cy="4937760"/>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dirty="0"/>
          </a:p>
        </p:txBody>
      </p:sp>
      <p:sp>
        <p:nvSpPr>
          <p:cNvPr id="31" name="TextBox 30"/>
          <p:cNvSpPr txBox="1"/>
          <p:nvPr/>
        </p:nvSpPr>
        <p:spPr>
          <a:xfrm>
            <a:off x="1253148" y="15880080"/>
            <a:ext cx="11176821" cy="1015663"/>
          </a:xfrm>
          <a:prstGeom prst="rect">
            <a:avLst/>
          </a:prstGeom>
          <a:noFill/>
        </p:spPr>
        <p:txBody>
          <a:bodyPr wrap="square" rtlCol="0">
            <a:spAutoFit/>
          </a:bodyPr>
          <a:lstStyle/>
          <a:p>
            <a:r>
              <a:rPr lang="en-US" sz="6000" b="1" dirty="0">
                <a:latin typeface="Helvetica" pitchFamily="2" charset="0"/>
                <a:cs typeface="Cambria"/>
              </a:rPr>
              <a:t>Research </a:t>
            </a:r>
            <a:r>
              <a:rPr lang="en-US" sz="6000" b="1" dirty="0" smtClean="0">
                <a:latin typeface="Helvetica" pitchFamily="2" charset="0"/>
                <a:cs typeface="Cambria"/>
              </a:rPr>
              <a:t>Questions</a:t>
            </a:r>
            <a:endParaRPr lang="en-US" sz="6000" b="1" dirty="0">
              <a:latin typeface="Garamond" panose="02020404030301010803" pitchFamily="18" charset="0"/>
              <a:cs typeface="Cambria"/>
            </a:endParaRPr>
          </a:p>
        </p:txBody>
      </p:sp>
      <p:sp>
        <p:nvSpPr>
          <p:cNvPr id="32" name="AutoShape 4"/>
          <p:cNvSpPr>
            <a:spLocks noChangeArrowheads="1"/>
          </p:cNvSpPr>
          <p:nvPr/>
        </p:nvSpPr>
        <p:spPr bwMode="auto">
          <a:xfrm>
            <a:off x="496850" y="20909280"/>
            <a:ext cx="12102464" cy="14690408"/>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a:p>
        </p:txBody>
      </p:sp>
      <p:sp>
        <p:nvSpPr>
          <p:cNvPr id="33" name="Text Box 42"/>
          <p:cNvSpPr txBox="1">
            <a:spLocks noChangeArrowheads="1"/>
          </p:cNvSpPr>
          <p:nvPr/>
        </p:nvSpPr>
        <p:spPr bwMode="auto">
          <a:xfrm>
            <a:off x="947045" y="21000719"/>
            <a:ext cx="11288713" cy="10271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6000" b="1" dirty="0">
                <a:latin typeface="Helvetica" pitchFamily="2" charset="0"/>
                <a:cs typeface="Cambria"/>
              </a:rPr>
              <a:t>Introduction</a:t>
            </a:r>
            <a:endParaRPr lang="en-US" altLang="en-US" sz="6000" b="1" dirty="0">
              <a:latin typeface="Garamond" panose="02020404030301010803" pitchFamily="18" charset="0"/>
              <a:cs typeface="Cambria"/>
            </a:endParaRPr>
          </a:p>
        </p:txBody>
      </p:sp>
      <p:sp>
        <p:nvSpPr>
          <p:cNvPr id="34" name="AutoShape 4"/>
          <p:cNvSpPr>
            <a:spLocks noChangeArrowheads="1"/>
          </p:cNvSpPr>
          <p:nvPr/>
        </p:nvSpPr>
        <p:spPr bwMode="auto">
          <a:xfrm>
            <a:off x="37498903" y="6911195"/>
            <a:ext cx="12102464" cy="12169285"/>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a:p>
        </p:txBody>
      </p:sp>
      <p:sp>
        <p:nvSpPr>
          <p:cNvPr id="35" name="TextBox 34"/>
          <p:cNvSpPr txBox="1"/>
          <p:nvPr/>
        </p:nvSpPr>
        <p:spPr>
          <a:xfrm>
            <a:off x="37876590" y="7007189"/>
            <a:ext cx="11176821" cy="1015663"/>
          </a:xfrm>
          <a:prstGeom prst="rect">
            <a:avLst/>
          </a:prstGeom>
          <a:noFill/>
        </p:spPr>
        <p:txBody>
          <a:bodyPr wrap="square" rtlCol="0">
            <a:spAutoFit/>
          </a:bodyPr>
          <a:lstStyle/>
          <a:p>
            <a:r>
              <a:rPr lang="en-US" sz="6000" b="1" dirty="0">
                <a:latin typeface="Helvetica" pitchFamily="2" charset="0"/>
                <a:cs typeface="Cambria"/>
              </a:rPr>
              <a:t>Discussion</a:t>
            </a:r>
          </a:p>
        </p:txBody>
      </p:sp>
      <p:sp>
        <p:nvSpPr>
          <p:cNvPr id="36" name="AutoShape 4"/>
          <p:cNvSpPr>
            <a:spLocks noChangeArrowheads="1"/>
          </p:cNvSpPr>
          <p:nvPr/>
        </p:nvSpPr>
        <p:spPr bwMode="auto">
          <a:xfrm>
            <a:off x="37679436" y="19598641"/>
            <a:ext cx="12338244" cy="7924799"/>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a:p>
        </p:txBody>
      </p:sp>
      <p:sp>
        <p:nvSpPr>
          <p:cNvPr id="2056" name="Text Box 11"/>
          <p:cNvSpPr txBox="1">
            <a:spLocks noChangeArrowheads="1"/>
          </p:cNvSpPr>
          <p:nvPr/>
        </p:nvSpPr>
        <p:spPr bwMode="auto">
          <a:xfrm>
            <a:off x="37876590" y="19809241"/>
            <a:ext cx="11724777" cy="10271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6000" b="1" dirty="0">
                <a:latin typeface="Helvetica" pitchFamily="2" charset="0"/>
                <a:cs typeface="Cambria"/>
              </a:rPr>
              <a:t>Conclusions</a:t>
            </a:r>
          </a:p>
        </p:txBody>
      </p:sp>
      <p:sp>
        <p:nvSpPr>
          <p:cNvPr id="40" name="TextBox 39"/>
          <p:cNvSpPr txBox="1"/>
          <p:nvPr/>
        </p:nvSpPr>
        <p:spPr>
          <a:xfrm>
            <a:off x="37459920" y="20634960"/>
            <a:ext cx="12405360" cy="7971413"/>
          </a:xfrm>
          <a:prstGeom prst="rect">
            <a:avLst/>
          </a:prstGeom>
          <a:noFill/>
        </p:spPr>
        <p:txBody>
          <a:bodyPr wrap="square" rtlCol="0">
            <a:spAutoFit/>
          </a:bodyPr>
          <a:lstStyle/>
          <a:p>
            <a:pPr lvl="1" algn="l"/>
            <a:r>
              <a:rPr lang="en-US" sz="3200" dirty="0" smtClean="0"/>
              <a:t>The abundance and distribution of the mosquito species in the study area may be related to the availability of breeding sites. The Anopheles genera and </a:t>
            </a:r>
            <a:r>
              <a:rPr lang="en-US" sz="3200" dirty="0" err="1" smtClean="0"/>
              <a:t>Aedes</a:t>
            </a:r>
            <a:r>
              <a:rPr lang="en-US" sz="3200" dirty="0" smtClean="0"/>
              <a:t> genera encountered in the study are potential vectors of malaria and Zika respectively. Lack of good drainage could lead to the abundance of mosquitoes in the study area. Increasing temperature and relative humidity are potentially providing suitable conditions and habitats for </a:t>
            </a:r>
            <a:r>
              <a:rPr lang="en-US" sz="3200" dirty="0" err="1" smtClean="0"/>
              <a:t>mosquitos</a:t>
            </a:r>
            <a:r>
              <a:rPr lang="en-US" sz="3200" dirty="0" smtClean="0"/>
              <a:t> to spread pathogens. There is need to develop control strategies that will target the vector species. Therefore, effective vector control </a:t>
            </a:r>
            <a:r>
              <a:rPr lang="en-US" sz="3200" dirty="0" err="1" smtClean="0"/>
              <a:t>programmes</a:t>
            </a:r>
            <a:r>
              <a:rPr lang="en-US" sz="3200" dirty="0" smtClean="0"/>
              <a:t> and public enlightenment especially on human activities that encourage mosquito breeding are recommended. There is need to develop control strategies that will target the vector species. </a:t>
            </a:r>
          </a:p>
          <a:p>
            <a:pPr lvl="1" algn="l"/>
            <a:endParaRPr lang="en-US" sz="3200" dirty="0" smtClean="0"/>
          </a:p>
          <a:p>
            <a:pPr lvl="1" algn="l"/>
            <a:endParaRPr lang="en-US" sz="3200" dirty="0" smtClean="0"/>
          </a:p>
          <a:p>
            <a:pPr lvl="1" algn="l"/>
            <a:endParaRPr lang="en-US" sz="3200" dirty="0">
              <a:latin typeface="Garamond" panose="02020404030301010803" pitchFamily="18" charset="0"/>
            </a:endParaRPr>
          </a:p>
        </p:txBody>
      </p:sp>
      <p:sp>
        <p:nvSpPr>
          <p:cNvPr id="41" name="TextBox 40"/>
          <p:cNvSpPr txBox="1"/>
          <p:nvPr/>
        </p:nvSpPr>
        <p:spPr>
          <a:xfrm>
            <a:off x="37498903" y="7559041"/>
            <a:ext cx="11665337" cy="11910953"/>
          </a:xfrm>
          <a:prstGeom prst="rect">
            <a:avLst/>
          </a:prstGeom>
          <a:noFill/>
        </p:spPr>
        <p:txBody>
          <a:bodyPr wrap="square" rtlCol="0">
            <a:spAutoFit/>
          </a:bodyPr>
          <a:lstStyle/>
          <a:p>
            <a:pPr algn="l"/>
            <a:r>
              <a:rPr lang="en-US" sz="2800" dirty="0" smtClean="0"/>
              <a:t>The abundance of Anopheles species in hydrosphere site A is due to human activities like, pool of stagnant water, domestic runoffs, disposal of household and kitchen wastes which provide numerous breeding sites. The study has revealed that the number of anopheles genera is abundant in hydrosphere site A compared to hydrosphere site B. All species of mosquitoes reported in this study have also been reported by different researchers elsewhere in Nigeria (</a:t>
            </a:r>
            <a:r>
              <a:rPr lang="en-US" sz="2800" dirty="0" err="1" smtClean="0"/>
              <a:t>Adeleke</a:t>
            </a:r>
            <a:r>
              <a:rPr lang="en-US" sz="2800" dirty="0" smtClean="0"/>
              <a:t>, 2010; </a:t>
            </a:r>
            <a:r>
              <a:rPr lang="en-US" sz="2800" dirty="0" err="1" smtClean="0"/>
              <a:t>Yayock</a:t>
            </a:r>
            <a:r>
              <a:rPr lang="en-US" sz="2800" dirty="0" smtClean="0"/>
              <a:t> </a:t>
            </a:r>
            <a:r>
              <a:rPr lang="en-US" sz="2800" i="1" dirty="0" smtClean="0"/>
              <a:t>et al</a:t>
            </a:r>
            <a:r>
              <a:rPr lang="en-US" sz="2800" dirty="0" smtClean="0"/>
              <a:t>., 2014). In SPUSSA community, the Anopheles genera and </a:t>
            </a:r>
            <a:r>
              <a:rPr lang="en-US" sz="2800" dirty="0" err="1" smtClean="0"/>
              <a:t>Aedes</a:t>
            </a:r>
            <a:r>
              <a:rPr lang="en-US" sz="2800" dirty="0" smtClean="0"/>
              <a:t> genera are the most common species in the study area and are listed among the most effective and efficient dominant vector species of human malaria. It was further observed that </a:t>
            </a:r>
            <a:r>
              <a:rPr lang="en-US" sz="2800" dirty="0" err="1" smtClean="0"/>
              <a:t>physico</a:t>
            </a:r>
            <a:r>
              <a:rPr lang="en-US" sz="2800" dirty="0" smtClean="0"/>
              <a:t>-chemical parameters of the mosquito habitat determine mosquito </a:t>
            </a:r>
            <a:r>
              <a:rPr lang="en-US" sz="2800" dirty="0" err="1" smtClean="0"/>
              <a:t>oviposition</a:t>
            </a:r>
            <a:r>
              <a:rPr lang="en-US" sz="2800" dirty="0" smtClean="0"/>
              <a:t> and abundance. The optimal pH recorded in this study has also been reported by other authors (</a:t>
            </a:r>
            <a:r>
              <a:rPr lang="en-US" sz="2800" dirty="0" err="1" smtClean="0"/>
              <a:t>Adebote</a:t>
            </a:r>
            <a:r>
              <a:rPr lang="en-US" sz="2800" dirty="0" smtClean="0"/>
              <a:t> </a:t>
            </a:r>
            <a:r>
              <a:rPr lang="en-US" sz="2800" i="1" dirty="0" smtClean="0"/>
              <a:t>et al</a:t>
            </a:r>
            <a:r>
              <a:rPr lang="en-US" sz="2800" dirty="0" smtClean="0"/>
              <a:t>., 2006). The authors reported that pH range of 6.8–7.2 and 7.0–7.4 were suitable for the weakening of the mosquito egg shells for the emergence of its first larvae and that pH less than 5.0 and higher than 7.4 have fatal effects on survival of mosquito species. Optimal temperature suitable for breeding (28.6 °C) in Akure metropolis also concurred with the reports of Clement (1992).</a:t>
            </a:r>
          </a:p>
          <a:p>
            <a:pPr algn="l"/>
            <a:r>
              <a:rPr lang="en-US" sz="2800" dirty="0" smtClean="0"/>
              <a:t> In this study the temperatures we observed are keen factors which affect the abundance and distribution of mosquito in the identified habitats. A  research study conducted by </a:t>
            </a:r>
            <a:r>
              <a:rPr lang="en-US" sz="2800" dirty="0" err="1" smtClean="0"/>
              <a:t>Afolabi</a:t>
            </a:r>
            <a:r>
              <a:rPr lang="en-US" sz="2800" dirty="0" smtClean="0"/>
              <a:t> and </a:t>
            </a:r>
            <a:r>
              <a:rPr lang="en-US" sz="2800" dirty="0" err="1" smtClean="0"/>
              <a:t>Aladesanmi</a:t>
            </a:r>
            <a:r>
              <a:rPr lang="en-US" sz="2800" dirty="0" smtClean="0"/>
              <a:t> (2018) also shows that the optimal temperature that favored breeding in Akure is 28 °C while mosquito breeding is not likely to be found in temperature below   25 °</a:t>
            </a:r>
            <a:r>
              <a:rPr lang="en-US" sz="3200" dirty="0" smtClean="0"/>
              <a:t>C.</a:t>
            </a:r>
          </a:p>
          <a:p>
            <a:pPr lvl="1"/>
            <a:endParaRPr lang="en-US" sz="3200" b="1" dirty="0" smtClean="0">
              <a:latin typeface="+mn-lt"/>
              <a:cs typeface="Cambria"/>
            </a:endParaRPr>
          </a:p>
          <a:p>
            <a:pPr lvl="1"/>
            <a:endParaRPr lang="en-US" sz="3200" dirty="0">
              <a:latin typeface="Garamond" panose="02020404030301010803" pitchFamily="18" charset="0"/>
            </a:endParaRPr>
          </a:p>
        </p:txBody>
      </p:sp>
      <p:sp>
        <p:nvSpPr>
          <p:cNvPr id="43" name="TextBox 42"/>
          <p:cNvSpPr txBox="1"/>
          <p:nvPr/>
        </p:nvSpPr>
        <p:spPr>
          <a:xfrm>
            <a:off x="787400" y="16733520"/>
            <a:ext cx="11901487" cy="4154984"/>
          </a:xfrm>
          <a:prstGeom prst="rect">
            <a:avLst/>
          </a:prstGeom>
          <a:noFill/>
        </p:spPr>
        <p:txBody>
          <a:bodyPr wrap="square" rtlCol="0">
            <a:spAutoFit/>
          </a:bodyPr>
          <a:lstStyle/>
          <a:p>
            <a:pPr lvl="0" algn="l"/>
            <a:r>
              <a:rPr lang="en-US" sz="3200" dirty="0" smtClean="0"/>
              <a:t>1. </a:t>
            </a:r>
            <a:r>
              <a:rPr lang="en-US" sz="2800" dirty="0" smtClean="0">
                <a:latin typeface="+mn-lt"/>
              </a:rPr>
              <a:t>	</a:t>
            </a:r>
            <a:r>
              <a:rPr lang="en-US" sz="2800" dirty="0" smtClean="0">
                <a:latin typeface="Arial" pitchFamily="34" charset="0"/>
                <a:cs typeface="Arial" pitchFamily="34" charset="0"/>
              </a:rPr>
              <a:t>Where are the typical breeding habitats of mosquito larva in   	SPUSSA community?</a:t>
            </a:r>
          </a:p>
          <a:p>
            <a:pPr marL="514350" lvl="0" indent="-514350" algn="l">
              <a:buAutoNum type="arabicPeriod" startAt="2"/>
            </a:pPr>
            <a:r>
              <a:rPr lang="en-US" sz="2800" dirty="0" smtClean="0">
                <a:latin typeface="Arial" pitchFamily="34" charset="0"/>
                <a:cs typeface="Arial" pitchFamily="34" charset="0"/>
              </a:rPr>
              <a:t>    What are the different genera of mosquitoes found in SPUSSA</a:t>
            </a:r>
          </a:p>
          <a:p>
            <a:pPr marL="514350" lvl="0" indent="-514350" algn="l"/>
            <a:r>
              <a:rPr lang="en-US" sz="2800" dirty="0" smtClean="0">
                <a:latin typeface="Arial" pitchFamily="34" charset="0"/>
                <a:cs typeface="Arial" pitchFamily="34" charset="0"/>
              </a:rPr>
              <a:t>         community?</a:t>
            </a:r>
          </a:p>
          <a:p>
            <a:pPr lvl="0" algn="l"/>
            <a:r>
              <a:rPr lang="en-US" sz="2800" dirty="0" smtClean="0">
                <a:latin typeface="Arial" pitchFamily="34" charset="0"/>
                <a:cs typeface="Arial" pitchFamily="34" charset="0"/>
              </a:rPr>
              <a:t>3. 	What are </a:t>
            </a:r>
            <a:r>
              <a:rPr lang="en-US" sz="2800" dirty="0" err="1" smtClean="0">
                <a:latin typeface="Arial" pitchFamily="34" charset="0"/>
                <a:cs typeface="Arial" pitchFamily="34" charset="0"/>
              </a:rPr>
              <a:t>physico</a:t>
            </a:r>
            <a:r>
              <a:rPr lang="en-US" sz="2800" dirty="0" smtClean="0">
                <a:latin typeface="Arial" pitchFamily="34" charset="0"/>
                <a:cs typeface="Arial" pitchFamily="34" charset="0"/>
              </a:rPr>
              <a:t>-chemical properties that are favorable for 	breeding mosquito larvae in the study area?</a:t>
            </a:r>
          </a:p>
          <a:p>
            <a:pPr marL="514350" lvl="0" indent="-514350" algn="l">
              <a:buAutoNum type="arabicPeriod" startAt="4"/>
            </a:pPr>
            <a:r>
              <a:rPr lang="en-US" sz="2800" dirty="0" smtClean="0">
                <a:latin typeface="Arial" pitchFamily="34" charset="0"/>
                <a:cs typeface="Arial" pitchFamily="34" charset="0"/>
              </a:rPr>
              <a:t>    What is the spread/distribution of biodiversity of mosquitoes in</a:t>
            </a:r>
          </a:p>
          <a:p>
            <a:pPr marL="514350" lvl="0" indent="-514350" algn="l"/>
            <a:r>
              <a:rPr lang="en-US" sz="2800" dirty="0" smtClean="0">
                <a:latin typeface="Arial" pitchFamily="34" charset="0"/>
                <a:cs typeface="Arial" pitchFamily="34" charset="0"/>
              </a:rPr>
              <a:t>        SPUSSA community?</a:t>
            </a:r>
          </a:p>
          <a:p>
            <a:pPr algn="l"/>
            <a:endParaRPr lang="en-US" sz="3600" dirty="0">
              <a:latin typeface="Garamond" panose="02020404030301010803" pitchFamily="18" charset="0"/>
            </a:endParaRPr>
          </a:p>
        </p:txBody>
      </p:sp>
      <p:sp>
        <p:nvSpPr>
          <p:cNvPr id="45" name="TextBox 44"/>
          <p:cNvSpPr txBox="1"/>
          <p:nvPr/>
        </p:nvSpPr>
        <p:spPr>
          <a:xfrm>
            <a:off x="530791" y="21701760"/>
            <a:ext cx="11844090" cy="5447645"/>
          </a:xfrm>
          <a:prstGeom prst="rect">
            <a:avLst/>
          </a:prstGeom>
          <a:noFill/>
        </p:spPr>
        <p:txBody>
          <a:bodyPr wrap="square" rtlCol="0">
            <a:spAutoFit/>
          </a:bodyPr>
          <a:lstStyle/>
          <a:p>
            <a:pPr marL="1028700" lvl="1" indent="-571500" algn="l">
              <a:buFont typeface="Arial" panose="020B0604020202020204" pitchFamily="34" charset="0"/>
              <a:buChar char="•"/>
            </a:pPr>
            <a:endParaRPr lang="en-US" sz="3000" dirty="0" smtClean="0">
              <a:latin typeface="Garamond" panose="02020404030301010803" pitchFamily="18" charset="0"/>
            </a:endParaRPr>
          </a:p>
          <a:p>
            <a:pPr marL="1028700" lvl="1" indent="-571500" algn="l">
              <a:buFont typeface="Arial" panose="020B0604020202020204" pitchFamily="34" charset="0"/>
              <a:buChar char="•"/>
            </a:pPr>
            <a:endParaRPr lang="en-US" sz="3000" dirty="0" smtClean="0">
              <a:latin typeface="Garamond" panose="02020404030301010803" pitchFamily="18" charset="0"/>
            </a:endParaRPr>
          </a:p>
          <a:p>
            <a:pPr marL="1028700" lvl="1" indent="-571500" algn="l">
              <a:buFont typeface="Arial" panose="020B0604020202020204" pitchFamily="34" charset="0"/>
              <a:buChar char="•"/>
            </a:pPr>
            <a:endParaRPr lang="en-US" sz="3200" dirty="0" smtClean="0">
              <a:latin typeface="Garamond" panose="02020404030301010803" pitchFamily="18" charset="0"/>
            </a:endParaRPr>
          </a:p>
          <a:p>
            <a:pPr marL="1028700" lvl="1" indent="-571500" algn="l">
              <a:buFont typeface="Arial" panose="020B0604020202020204" pitchFamily="34" charset="0"/>
              <a:buChar char="•"/>
            </a:pPr>
            <a:endParaRPr lang="en-US" sz="3200" dirty="0" smtClean="0">
              <a:latin typeface="Garamond" panose="02020404030301010803" pitchFamily="18" charset="0"/>
            </a:endParaRPr>
          </a:p>
          <a:p>
            <a:pPr marL="1028700" lvl="1" indent="-571500" algn="l">
              <a:buFont typeface="Arial" panose="020B0604020202020204" pitchFamily="34" charset="0"/>
              <a:buChar char="•"/>
            </a:pPr>
            <a:endParaRPr lang="en-US" sz="3200" dirty="0" smtClean="0">
              <a:latin typeface="Garamond" panose="02020404030301010803" pitchFamily="18" charset="0"/>
            </a:endParaRPr>
          </a:p>
          <a:p>
            <a:pPr marL="1028700" lvl="1" indent="-571500" algn="l">
              <a:buFont typeface="Arial" panose="020B0604020202020204" pitchFamily="34" charset="0"/>
              <a:buChar char="•"/>
            </a:pPr>
            <a:endParaRPr lang="en-US" sz="3200" dirty="0" smtClean="0">
              <a:latin typeface="Garamond" panose="02020404030301010803" pitchFamily="18" charset="0"/>
            </a:endParaRPr>
          </a:p>
          <a:p>
            <a:pPr marL="1028700" lvl="1" indent="-571500" algn="l">
              <a:buFont typeface="Arial" panose="020B0604020202020204" pitchFamily="34" charset="0"/>
              <a:buChar char="•"/>
            </a:pPr>
            <a:endParaRPr lang="en-US" sz="3200" dirty="0" smtClean="0">
              <a:latin typeface="Garamond" panose="02020404030301010803" pitchFamily="18" charset="0"/>
            </a:endParaRPr>
          </a:p>
          <a:p>
            <a:pPr marL="1028700" lvl="1" indent="-571500" algn="l">
              <a:buFont typeface="Arial" panose="020B0604020202020204" pitchFamily="34" charset="0"/>
              <a:buChar char="•"/>
            </a:pPr>
            <a:endParaRPr lang="en-US" sz="3200" dirty="0" smtClean="0">
              <a:latin typeface="Garamond" panose="02020404030301010803" pitchFamily="18" charset="0"/>
            </a:endParaRPr>
          </a:p>
          <a:p>
            <a:pPr marL="1028700" lvl="1" indent="-571500" algn="l">
              <a:buFont typeface="Arial" panose="020B0604020202020204" pitchFamily="34" charset="0"/>
              <a:buChar char="•"/>
            </a:pPr>
            <a:endParaRPr lang="en-US" sz="3200" dirty="0" smtClean="0">
              <a:latin typeface="Garamond" panose="02020404030301010803" pitchFamily="18" charset="0"/>
            </a:endParaRPr>
          </a:p>
          <a:p>
            <a:pPr marL="1028700" lvl="1" indent="-571500" algn="l">
              <a:buFont typeface="Arial" panose="020B0604020202020204" pitchFamily="34" charset="0"/>
              <a:buChar char="•"/>
            </a:pPr>
            <a:endParaRPr lang="en-US" sz="3200" dirty="0" smtClean="0">
              <a:latin typeface="Garamond" panose="02020404030301010803" pitchFamily="18" charset="0"/>
            </a:endParaRPr>
          </a:p>
          <a:p>
            <a:pPr marL="1028700" lvl="1" indent="-571500" algn="l"/>
            <a:r>
              <a:rPr lang="en-US" sz="3200" dirty="0" smtClean="0">
                <a:latin typeface="Garamond" panose="02020404030301010803" pitchFamily="18" charset="0"/>
              </a:rPr>
              <a:t> </a:t>
            </a:r>
            <a:endParaRPr lang="en-US" sz="3200" dirty="0">
              <a:latin typeface="Garamond" panose="02020404030301010803" pitchFamily="18" charset="0"/>
            </a:endParaRPr>
          </a:p>
        </p:txBody>
      </p:sp>
      <p:pic>
        <p:nvPicPr>
          <p:cNvPr id="5" name="Picture 4"/>
          <p:cNvPicPr>
            <a:picLocks noChangeAspect="1"/>
          </p:cNvPicPr>
          <p:nvPr/>
        </p:nvPicPr>
        <p:blipFill>
          <a:blip r:embed="rId5"/>
          <a:stretch>
            <a:fillRect/>
          </a:stretch>
        </p:blipFill>
        <p:spPr>
          <a:xfrm>
            <a:off x="39932591" y="3327000"/>
            <a:ext cx="8991169" cy="2387620"/>
          </a:xfrm>
          <a:prstGeom prst="rect">
            <a:avLst/>
          </a:prstGeom>
          <a:ln>
            <a:solidFill>
              <a:srgbClr val="0046D2"/>
            </a:solidFill>
          </a:ln>
        </p:spPr>
      </p:pic>
      <p:pic>
        <p:nvPicPr>
          <p:cNvPr id="39" name="Picture 38" descr="C:\Users\USER\Desktop\St Peters Logo.JPG"/>
          <p:cNvPicPr/>
          <p:nvPr/>
        </p:nvPicPr>
        <p:blipFill>
          <a:blip r:embed="rId6"/>
          <a:srcRect/>
          <a:stretch>
            <a:fillRect/>
          </a:stretch>
        </p:blipFill>
        <p:spPr bwMode="auto">
          <a:xfrm>
            <a:off x="1950720" y="2103120"/>
            <a:ext cx="3901440" cy="365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8" name="Picture 47"/>
          <p:cNvPicPr/>
          <p:nvPr/>
        </p:nvPicPr>
        <p:blipFill>
          <a:blip r:embed="rId7"/>
          <a:srcRect/>
          <a:stretch>
            <a:fillRect/>
          </a:stretch>
        </p:blipFill>
        <p:spPr bwMode="auto">
          <a:xfrm>
            <a:off x="13054488" y="24505920"/>
            <a:ext cx="6696552" cy="4663440"/>
          </a:xfrm>
          <a:prstGeom prst="rect">
            <a:avLst/>
          </a:prstGeom>
          <a:noFill/>
          <a:ln w="9525">
            <a:noFill/>
            <a:miter lim="800000"/>
            <a:headEnd/>
            <a:tailEnd/>
          </a:ln>
        </p:spPr>
      </p:pic>
      <p:sp>
        <p:nvSpPr>
          <p:cNvPr id="49" name="TextBox 48"/>
          <p:cNvSpPr txBox="1"/>
          <p:nvPr/>
        </p:nvSpPr>
        <p:spPr>
          <a:xfrm>
            <a:off x="12923520" y="29230320"/>
            <a:ext cx="6827520" cy="1015663"/>
          </a:xfrm>
          <a:prstGeom prst="rect">
            <a:avLst/>
          </a:prstGeom>
          <a:noFill/>
        </p:spPr>
        <p:txBody>
          <a:bodyPr wrap="square" rtlCol="0">
            <a:spAutoFit/>
          </a:bodyPr>
          <a:lstStyle/>
          <a:p>
            <a:pPr algn="l"/>
            <a:r>
              <a:rPr lang="en-US" sz="2000" dirty="0" smtClean="0"/>
              <a:t>Map of Akure Township in Ondo State, Nigeria showing St. Peter’s Unity Secondary school, Akure Compound (After </a:t>
            </a:r>
            <a:r>
              <a:rPr lang="en-US" sz="2000" dirty="0" err="1" smtClean="0"/>
              <a:t>Ayeni</a:t>
            </a:r>
            <a:r>
              <a:rPr lang="en-US" sz="2000" dirty="0" smtClean="0"/>
              <a:t>, 2011).</a:t>
            </a:r>
            <a:endParaRPr lang="en-US" sz="2000" dirty="0"/>
          </a:p>
        </p:txBody>
      </p:sp>
      <p:pic>
        <p:nvPicPr>
          <p:cNvPr id="50" name="Picture 49"/>
          <p:cNvPicPr/>
          <p:nvPr/>
        </p:nvPicPr>
        <p:blipFill>
          <a:blip r:embed="rId8"/>
          <a:srcRect/>
          <a:stretch>
            <a:fillRect/>
          </a:stretch>
        </p:blipFill>
        <p:spPr bwMode="auto">
          <a:xfrm>
            <a:off x="20269200" y="24475440"/>
            <a:ext cx="3352800" cy="44562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1" name="TextBox 50"/>
          <p:cNvSpPr txBox="1"/>
          <p:nvPr/>
        </p:nvSpPr>
        <p:spPr>
          <a:xfrm>
            <a:off x="20177760" y="29138880"/>
            <a:ext cx="3749040" cy="1323439"/>
          </a:xfrm>
          <a:prstGeom prst="rect">
            <a:avLst/>
          </a:prstGeom>
          <a:noFill/>
        </p:spPr>
        <p:txBody>
          <a:bodyPr wrap="square" rtlCol="0">
            <a:spAutoFit/>
          </a:bodyPr>
          <a:lstStyle/>
          <a:p>
            <a:pPr algn="l"/>
            <a:r>
              <a:rPr lang="en-US" sz="2000" dirty="0" smtClean="0"/>
              <a:t>The Map and Location of St. Peter’s Unity Secondary School, Akure, Ondo State, Nigeria (from Google Map).</a:t>
            </a:r>
            <a:endParaRPr lang="en-US" sz="2000" dirty="0"/>
          </a:p>
        </p:txBody>
      </p:sp>
      <p:pic>
        <p:nvPicPr>
          <p:cNvPr id="52" name="Picture 51"/>
          <p:cNvPicPr/>
          <p:nvPr/>
        </p:nvPicPr>
        <p:blipFill>
          <a:blip r:embed="rId9"/>
          <a:srcRect/>
          <a:stretch>
            <a:fillRect/>
          </a:stretch>
        </p:blipFill>
        <p:spPr bwMode="auto">
          <a:xfrm>
            <a:off x="12942094" y="19385281"/>
            <a:ext cx="5132546" cy="40843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4" name="TextBox 53"/>
          <p:cNvSpPr txBox="1"/>
          <p:nvPr/>
        </p:nvSpPr>
        <p:spPr>
          <a:xfrm>
            <a:off x="13014960" y="23652480"/>
            <a:ext cx="5364480" cy="1138773"/>
          </a:xfrm>
          <a:prstGeom prst="rect">
            <a:avLst/>
          </a:prstGeom>
          <a:noFill/>
        </p:spPr>
        <p:txBody>
          <a:bodyPr wrap="square" rtlCol="0">
            <a:spAutoFit/>
          </a:bodyPr>
          <a:lstStyle/>
          <a:p>
            <a:pPr algn="l"/>
            <a:r>
              <a:rPr lang="en-US" sz="2000" dirty="0" smtClean="0"/>
              <a:t>Collection  of Mosquito Larvae and </a:t>
            </a:r>
            <a:r>
              <a:rPr lang="en-US" sz="2000" dirty="0" err="1" smtClean="0"/>
              <a:t>physico</a:t>
            </a:r>
            <a:r>
              <a:rPr lang="en-US" sz="2000" dirty="0" smtClean="0"/>
              <a:t>-chemical properties from Hydrosphere Site B. </a:t>
            </a:r>
          </a:p>
          <a:p>
            <a:endParaRPr lang="en-US" sz="2800" dirty="0"/>
          </a:p>
        </p:txBody>
      </p:sp>
      <p:pic>
        <p:nvPicPr>
          <p:cNvPr id="55" name="Picture 54"/>
          <p:cNvPicPr/>
          <p:nvPr/>
        </p:nvPicPr>
        <p:blipFill>
          <a:blip r:embed="rId10"/>
          <a:srcRect/>
          <a:stretch>
            <a:fillRect/>
          </a:stretch>
        </p:blipFill>
        <p:spPr bwMode="auto">
          <a:xfrm>
            <a:off x="18897600" y="19446240"/>
            <a:ext cx="5090160" cy="39928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6" name="TextBox 55"/>
          <p:cNvSpPr txBox="1"/>
          <p:nvPr/>
        </p:nvSpPr>
        <p:spPr>
          <a:xfrm>
            <a:off x="18714720" y="23622001"/>
            <a:ext cx="5547360" cy="1077218"/>
          </a:xfrm>
          <a:prstGeom prst="rect">
            <a:avLst/>
          </a:prstGeom>
          <a:noFill/>
        </p:spPr>
        <p:txBody>
          <a:bodyPr wrap="square" rtlCol="0">
            <a:spAutoFit/>
          </a:bodyPr>
          <a:lstStyle/>
          <a:p>
            <a:pPr algn="l"/>
            <a:r>
              <a:rPr lang="en-US" sz="2000" dirty="0" smtClean="0"/>
              <a:t>Collection of Mosquito Larvae and </a:t>
            </a:r>
            <a:r>
              <a:rPr lang="en-US" sz="2000" dirty="0" err="1" smtClean="0"/>
              <a:t>physico</a:t>
            </a:r>
            <a:r>
              <a:rPr lang="en-US" sz="2000" dirty="0" smtClean="0"/>
              <a:t>-chemical properties from Hydrosphere Site A. </a:t>
            </a:r>
          </a:p>
          <a:p>
            <a:endParaRPr lang="en-US" sz="2400" dirty="0"/>
          </a:p>
        </p:txBody>
      </p:sp>
      <p:pic>
        <p:nvPicPr>
          <p:cNvPr id="57" name="Picture 56"/>
          <p:cNvPicPr/>
          <p:nvPr/>
        </p:nvPicPr>
        <p:blipFill>
          <a:blip r:embed="rId11"/>
          <a:srcRect/>
          <a:stretch>
            <a:fillRect/>
          </a:stretch>
        </p:blipFill>
        <p:spPr bwMode="auto">
          <a:xfrm>
            <a:off x="13045185" y="30388560"/>
            <a:ext cx="6065775" cy="35966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7" name="Picture 76"/>
          <p:cNvPicPr/>
          <p:nvPr/>
        </p:nvPicPr>
        <p:blipFill>
          <a:blip r:embed="rId12"/>
          <a:srcRect/>
          <a:stretch>
            <a:fillRect/>
          </a:stretch>
        </p:blipFill>
        <p:spPr bwMode="auto">
          <a:xfrm>
            <a:off x="26645711" y="12304189"/>
            <a:ext cx="1438275" cy="1272000"/>
          </a:xfrm>
          <a:prstGeom prst="rect">
            <a:avLst/>
          </a:prstGeom>
          <a:noFill/>
          <a:ln w="9525">
            <a:noFill/>
            <a:miter lim="800000"/>
            <a:headEnd/>
            <a:tailEnd/>
          </a:ln>
        </p:spPr>
      </p:pic>
      <p:pic>
        <p:nvPicPr>
          <p:cNvPr id="78" name="Picture 77"/>
          <p:cNvPicPr/>
          <p:nvPr/>
        </p:nvPicPr>
        <p:blipFill>
          <a:blip r:embed="rId13" cstate="print"/>
          <a:srcRect/>
          <a:stretch>
            <a:fillRect/>
          </a:stretch>
        </p:blipFill>
        <p:spPr bwMode="auto">
          <a:xfrm>
            <a:off x="28132564" y="12278511"/>
            <a:ext cx="1390650" cy="1262396"/>
          </a:xfrm>
          <a:prstGeom prst="rect">
            <a:avLst/>
          </a:prstGeom>
          <a:noFill/>
          <a:ln w="9525">
            <a:noFill/>
            <a:miter lim="800000"/>
            <a:headEnd/>
            <a:tailEnd/>
          </a:ln>
        </p:spPr>
      </p:pic>
      <p:pic>
        <p:nvPicPr>
          <p:cNvPr id="79" name="Picture 78"/>
          <p:cNvPicPr/>
          <p:nvPr/>
        </p:nvPicPr>
        <p:blipFill>
          <a:blip r:embed="rId14" cstate="print"/>
          <a:srcRect/>
          <a:stretch>
            <a:fillRect/>
          </a:stretch>
        </p:blipFill>
        <p:spPr bwMode="auto">
          <a:xfrm>
            <a:off x="29653130" y="12342019"/>
            <a:ext cx="1458478" cy="1257300"/>
          </a:xfrm>
          <a:prstGeom prst="rect">
            <a:avLst/>
          </a:prstGeom>
          <a:noFill/>
          <a:ln w="9525">
            <a:noFill/>
            <a:miter lim="800000"/>
            <a:headEnd/>
            <a:tailEnd/>
          </a:ln>
        </p:spPr>
      </p:pic>
      <p:pic>
        <p:nvPicPr>
          <p:cNvPr id="80" name="Picture 79"/>
          <p:cNvPicPr/>
          <p:nvPr/>
        </p:nvPicPr>
        <p:blipFill>
          <a:blip r:embed="rId15"/>
          <a:srcRect/>
          <a:stretch>
            <a:fillRect/>
          </a:stretch>
        </p:blipFill>
        <p:spPr bwMode="auto">
          <a:xfrm>
            <a:off x="31302484" y="12402979"/>
            <a:ext cx="1390650" cy="1257300"/>
          </a:xfrm>
          <a:prstGeom prst="rect">
            <a:avLst/>
          </a:prstGeom>
          <a:noFill/>
          <a:ln w="9525">
            <a:noFill/>
            <a:miter lim="800000"/>
            <a:headEnd/>
            <a:tailEnd/>
          </a:ln>
        </p:spPr>
      </p:pic>
      <p:pic>
        <p:nvPicPr>
          <p:cNvPr id="81" name="Picture 80"/>
          <p:cNvPicPr/>
          <p:nvPr/>
        </p:nvPicPr>
        <p:blipFill>
          <a:blip r:embed="rId15"/>
          <a:srcRect/>
          <a:stretch>
            <a:fillRect/>
          </a:stretch>
        </p:blipFill>
        <p:spPr bwMode="auto">
          <a:xfrm>
            <a:off x="32765524" y="12372499"/>
            <a:ext cx="1390650" cy="1257300"/>
          </a:xfrm>
          <a:prstGeom prst="rect">
            <a:avLst/>
          </a:prstGeom>
          <a:noFill/>
          <a:ln w="9525">
            <a:noFill/>
            <a:miter lim="800000"/>
            <a:headEnd/>
            <a:tailEnd/>
          </a:ln>
        </p:spPr>
      </p:pic>
      <p:pic>
        <p:nvPicPr>
          <p:cNvPr id="82" name="Picture 81"/>
          <p:cNvPicPr/>
          <p:nvPr/>
        </p:nvPicPr>
        <p:blipFill>
          <a:blip r:embed="rId15"/>
          <a:srcRect/>
          <a:stretch>
            <a:fillRect/>
          </a:stretch>
        </p:blipFill>
        <p:spPr bwMode="auto">
          <a:xfrm>
            <a:off x="34320004" y="12281059"/>
            <a:ext cx="1390650" cy="1257300"/>
          </a:xfrm>
          <a:prstGeom prst="rect">
            <a:avLst/>
          </a:prstGeom>
          <a:noFill/>
          <a:ln w="9525">
            <a:noFill/>
            <a:miter lim="800000"/>
            <a:headEnd/>
            <a:tailEnd/>
          </a:ln>
        </p:spPr>
      </p:pic>
      <p:pic>
        <p:nvPicPr>
          <p:cNvPr id="83" name="Picture 82"/>
          <p:cNvPicPr/>
          <p:nvPr/>
        </p:nvPicPr>
        <p:blipFill>
          <a:blip r:embed="rId16"/>
          <a:srcRect/>
          <a:stretch>
            <a:fillRect/>
          </a:stretch>
        </p:blipFill>
        <p:spPr bwMode="auto">
          <a:xfrm>
            <a:off x="35663029" y="12254389"/>
            <a:ext cx="1447800" cy="1371600"/>
          </a:xfrm>
          <a:prstGeom prst="rect">
            <a:avLst/>
          </a:prstGeom>
          <a:noFill/>
          <a:ln w="9525">
            <a:noFill/>
            <a:miter lim="800000"/>
            <a:headEnd/>
            <a:tailEnd/>
          </a:ln>
        </p:spPr>
      </p:pic>
      <p:pic>
        <p:nvPicPr>
          <p:cNvPr id="84" name="Picture 83"/>
          <p:cNvPicPr/>
          <p:nvPr/>
        </p:nvPicPr>
        <p:blipFill>
          <a:blip r:embed="rId17"/>
          <a:srcRect/>
          <a:stretch>
            <a:fillRect/>
          </a:stretch>
        </p:blipFill>
        <p:spPr bwMode="auto">
          <a:xfrm>
            <a:off x="26802874" y="13810390"/>
            <a:ext cx="1428750" cy="1368557"/>
          </a:xfrm>
          <a:prstGeom prst="rect">
            <a:avLst/>
          </a:prstGeom>
          <a:noFill/>
          <a:ln w="9525">
            <a:noFill/>
            <a:miter lim="800000"/>
            <a:headEnd/>
            <a:tailEnd/>
          </a:ln>
        </p:spPr>
      </p:pic>
      <p:pic>
        <p:nvPicPr>
          <p:cNvPr id="85" name="Picture 84"/>
          <p:cNvPicPr/>
          <p:nvPr/>
        </p:nvPicPr>
        <p:blipFill>
          <a:blip r:embed="rId18"/>
          <a:srcRect/>
          <a:stretch>
            <a:fillRect/>
          </a:stretch>
        </p:blipFill>
        <p:spPr bwMode="auto">
          <a:xfrm>
            <a:off x="28344971" y="13724453"/>
            <a:ext cx="1331595" cy="1418512"/>
          </a:xfrm>
          <a:prstGeom prst="rect">
            <a:avLst/>
          </a:prstGeom>
          <a:noFill/>
          <a:ln w="9525">
            <a:noFill/>
            <a:miter lim="800000"/>
            <a:headEnd/>
            <a:tailEnd/>
          </a:ln>
        </p:spPr>
      </p:pic>
      <p:sp>
        <p:nvSpPr>
          <p:cNvPr id="86" name="TextBox 85"/>
          <p:cNvSpPr txBox="1"/>
          <p:nvPr/>
        </p:nvSpPr>
        <p:spPr>
          <a:xfrm>
            <a:off x="25450800" y="15148560"/>
            <a:ext cx="11490960" cy="1692771"/>
          </a:xfrm>
          <a:prstGeom prst="rect">
            <a:avLst/>
          </a:prstGeom>
          <a:noFill/>
        </p:spPr>
        <p:txBody>
          <a:bodyPr wrap="square" rtlCol="0">
            <a:spAutoFit/>
          </a:bodyPr>
          <a:lstStyle/>
          <a:p>
            <a:pPr algn="l"/>
            <a:r>
              <a:rPr lang="en-US" sz="2800" dirty="0" smtClean="0"/>
              <a:t>Tables 1 and 2 display the </a:t>
            </a:r>
            <a:r>
              <a:rPr lang="en-US" sz="2800" dirty="0" err="1" smtClean="0"/>
              <a:t>physico</a:t>
            </a:r>
            <a:r>
              <a:rPr lang="en-US" sz="2800" dirty="0" smtClean="0"/>
              <a:t>-chemical values and types of mosquito larvae obtained from investigated hydrosphere sites A and B respectively.</a:t>
            </a:r>
          </a:p>
          <a:p>
            <a:endParaRPr lang="en-US" sz="2000" dirty="0"/>
          </a:p>
        </p:txBody>
      </p:sp>
      <p:graphicFrame>
        <p:nvGraphicFramePr>
          <p:cNvPr id="87" name="Table 86"/>
          <p:cNvGraphicFramePr>
            <a:graphicFrameLocks noGrp="1"/>
          </p:cNvGraphicFramePr>
          <p:nvPr/>
        </p:nvGraphicFramePr>
        <p:xfrm>
          <a:off x="25542241" y="16824958"/>
          <a:ext cx="5730240" cy="3749042"/>
        </p:xfrm>
        <a:graphic>
          <a:graphicData uri="http://schemas.openxmlformats.org/drawingml/2006/table">
            <a:tbl>
              <a:tblPr/>
              <a:tblGrid>
                <a:gridCol w="742133"/>
                <a:gridCol w="1034119"/>
                <a:gridCol w="1034119"/>
                <a:gridCol w="729967"/>
                <a:gridCol w="547476"/>
                <a:gridCol w="729967"/>
                <a:gridCol w="912459"/>
              </a:tblGrid>
              <a:tr h="1086795">
                <a:tc>
                  <a:txBody>
                    <a:bodyPr/>
                    <a:lstStyle/>
                    <a:p>
                      <a:pPr marL="0" marR="0" algn="just">
                        <a:lnSpc>
                          <a:spcPct val="150000"/>
                        </a:lnSpc>
                        <a:spcBef>
                          <a:spcPts val="0"/>
                        </a:spcBef>
                        <a:spcAft>
                          <a:spcPts val="0"/>
                        </a:spcAft>
                      </a:pPr>
                      <a:endParaRPr lang="en-US" sz="1200" dirty="0">
                        <a:latin typeface="Arial"/>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100">
                        <a:latin typeface="Arial"/>
                        <a:ea typeface="Arial"/>
                      </a:endParaRPr>
                    </a:p>
                    <a:p>
                      <a:pPr marL="0" marR="0" algn="ctr">
                        <a:lnSpc>
                          <a:spcPct val="115000"/>
                        </a:lnSpc>
                        <a:spcBef>
                          <a:spcPts val="0"/>
                        </a:spcBef>
                        <a:spcAft>
                          <a:spcPts val="0"/>
                        </a:spcAft>
                      </a:pPr>
                      <a:r>
                        <a:rPr lang="en-US" sz="1000" b="1">
                          <a:latin typeface="Arial"/>
                          <a:ea typeface="Arial"/>
                        </a:rPr>
                        <a:t>Atmospheric Temperature</a:t>
                      </a:r>
                      <a:endParaRPr lang="en-US" sz="1100">
                        <a:latin typeface="Arial"/>
                        <a:ea typeface="Arial"/>
                      </a:endParaRPr>
                    </a:p>
                    <a:p>
                      <a:pPr marL="0" marR="0" algn="ctr">
                        <a:lnSpc>
                          <a:spcPct val="115000"/>
                        </a:lnSpc>
                        <a:spcBef>
                          <a:spcPts val="0"/>
                        </a:spcBef>
                        <a:spcAft>
                          <a:spcPts val="0"/>
                        </a:spcAft>
                      </a:pPr>
                      <a:r>
                        <a:rPr lang="en-US" sz="1000" b="1">
                          <a:latin typeface="Arial"/>
                          <a:ea typeface="Arial"/>
                        </a:rPr>
                        <a:t>(</a:t>
                      </a:r>
                      <a:r>
                        <a:rPr lang="en-US" sz="1000" b="1" i="1">
                          <a:latin typeface="Arial"/>
                          <a:ea typeface="Arial"/>
                        </a:rPr>
                        <a:t>°C)</a:t>
                      </a:r>
                      <a:endParaRPr lang="en-US" sz="1100">
                        <a:latin typeface="Arial"/>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100" dirty="0">
                        <a:latin typeface="Arial"/>
                        <a:ea typeface="Arial"/>
                      </a:endParaRPr>
                    </a:p>
                    <a:p>
                      <a:pPr marL="0" marR="0" algn="ctr">
                        <a:lnSpc>
                          <a:spcPct val="115000"/>
                        </a:lnSpc>
                        <a:spcBef>
                          <a:spcPts val="0"/>
                        </a:spcBef>
                        <a:spcAft>
                          <a:spcPts val="0"/>
                        </a:spcAft>
                      </a:pPr>
                      <a:r>
                        <a:rPr lang="en-US" sz="1000" b="1" dirty="0">
                          <a:latin typeface="Arial"/>
                          <a:ea typeface="Arial"/>
                        </a:rPr>
                        <a:t>Water Temperature</a:t>
                      </a:r>
                      <a:endParaRPr lang="en-US" sz="1100" dirty="0">
                        <a:latin typeface="Arial"/>
                        <a:ea typeface="Arial"/>
                      </a:endParaRPr>
                    </a:p>
                    <a:p>
                      <a:pPr marL="0" marR="0" algn="ctr">
                        <a:lnSpc>
                          <a:spcPct val="115000"/>
                        </a:lnSpc>
                        <a:spcBef>
                          <a:spcPts val="0"/>
                        </a:spcBef>
                        <a:spcAft>
                          <a:spcPts val="0"/>
                        </a:spcAft>
                      </a:pPr>
                      <a:r>
                        <a:rPr lang="en-US" sz="1000" b="1" dirty="0">
                          <a:latin typeface="Arial"/>
                          <a:ea typeface="Arial"/>
                        </a:rPr>
                        <a:t>(</a:t>
                      </a:r>
                      <a:r>
                        <a:rPr lang="en-US" sz="1000" b="1" i="1" dirty="0">
                          <a:latin typeface="Arial"/>
                          <a:ea typeface="Arial"/>
                        </a:rPr>
                        <a:t>°C)</a:t>
                      </a:r>
                      <a:endParaRPr lang="en-US" sz="1100" dirty="0">
                        <a:latin typeface="Arial"/>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100">
                        <a:latin typeface="Arial"/>
                        <a:ea typeface="Arial"/>
                      </a:endParaRPr>
                    </a:p>
                    <a:p>
                      <a:pPr marL="0" marR="0" algn="ctr">
                        <a:lnSpc>
                          <a:spcPct val="115000"/>
                        </a:lnSpc>
                        <a:spcBef>
                          <a:spcPts val="0"/>
                        </a:spcBef>
                        <a:spcAft>
                          <a:spcPts val="0"/>
                        </a:spcAft>
                      </a:pPr>
                      <a:r>
                        <a:rPr lang="en-US" sz="1000" b="1">
                          <a:latin typeface="Arial"/>
                          <a:ea typeface="Arial"/>
                        </a:rPr>
                        <a:t>Relative Humidity</a:t>
                      </a:r>
                      <a:endParaRPr lang="en-US" sz="1100">
                        <a:latin typeface="Arial"/>
                        <a:ea typeface="Arial"/>
                      </a:endParaRPr>
                    </a:p>
                    <a:p>
                      <a:pPr marL="0" marR="0" algn="ctr">
                        <a:lnSpc>
                          <a:spcPct val="115000"/>
                        </a:lnSpc>
                        <a:spcBef>
                          <a:spcPts val="0"/>
                        </a:spcBef>
                        <a:spcAft>
                          <a:spcPts val="0"/>
                        </a:spcAft>
                      </a:pPr>
                      <a:r>
                        <a:rPr lang="en-US" sz="1000" b="1">
                          <a:latin typeface="Arial"/>
                          <a:ea typeface="Arial"/>
                        </a:rPr>
                        <a:t>(%)</a:t>
                      </a:r>
                      <a:endParaRPr lang="en-US" sz="1100">
                        <a:latin typeface="Arial"/>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100" dirty="0">
                        <a:latin typeface="Arial"/>
                        <a:ea typeface="Arial"/>
                      </a:endParaRPr>
                    </a:p>
                    <a:p>
                      <a:pPr marL="0" marR="0" algn="ctr">
                        <a:lnSpc>
                          <a:spcPct val="115000"/>
                        </a:lnSpc>
                        <a:spcBef>
                          <a:spcPts val="0"/>
                        </a:spcBef>
                        <a:spcAft>
                          <a:spcPts val="0"/>
                        </a:spcAft>
                      </a:pPr>
                      <a:r>
                        <a:rPr lang="en-US" sz="1000" b="1" dirty="0">
                          <a:latin typeface="Arial"/>
                          <a:ea typeface="Arial"/>
                        </a:rPr>
                        <a:t>pH</a:t>
                      </a:r>
                      <a:endParaRPr lang="en-US" sz="1100" dirty="0">
                        <a:latin typeface="Arial"/>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100">
                        <a:latin typeface="Arial"/>
                        <a:ea typeface="Arial"/>
                      </a:endParaRPr>
                    </a:p>
                    <a:p>
                      <a:pPr marL="0" marR="0" algn="ctr">
                        <a:lnSpc>
                          <a:spcPct val="115000"/>
                        </a:lnSpc>
                        <a:spcBef>
                          <a:spcPts val="0"/>
                        </a:spcBef>
                        <a:spcAft>
                          <a:spcPts val="0"/>
                        </a:spcAft>
                      </a:pPr>
                      <a:r>
                        <a:rPr lang="en-US" sz="1000" b="1">
                          <a:latin typeface="Arial"/>
                          <a:ea typeface="Arial"/>
                        </a:rPr>
                        <a:t>No. of Aedes Larvae</a:t>
                      </a:r>
                      <a:endParaRPr lang="en-US" sz="1100">
                        <a:latin typeface="Arial"/>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100">
                        <a:latin typeface="Arial"/>
                        <a:ea typeface="Arial"/>
                      </a:endParaRPr>
                    </a:p>
                    <a:p>
                      <a:pPr marL="0" marR="0" algn="ctr">
                        <a:lnSpc>
                          <a:spcPct val="115000"/>
                        </a:lnSpc>
                        <a:spcBef>
                          <a:spcPts val="0"/>
                        </a:spcBef>
                        <a:spcAft>
                          <a:spcPts val="0"/>
                        </a:spcAft>
                      </a:pPr>
                      <a:r>
                        <a:rPr lang="en-US" sz="1000" b="1">
                          <a:latin typeface="Arial"/>
                          <a:ea typeface="Arial"/>
                        </a:rPr>
                        <a:t>No. of Anopheles Larvae</a:t>
                      </a:r>
                      <a:endParaRPr lang="en-US" sz="1100">
                        <a:latin typeface="Arial"/>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321">
                <a:tc>
                  <a:txBody>
                    <a:bodyPr/>
                    <a:lstStyle/>
                    <a:p>
                      <a:pPr marL="0" marR="0" algn="just">
                        <a:lnSpc>
                          <a:spcPct val="150000"/>
                        </a:lnSpc>
                        <a:spcBef>
                          <a:spcPts val="0"/>
                        </a:spcBef>
                        <a:spcAft>
                          <a:spcPts val="0"/>
                        </a:spcAft>
                      </a:pPr>
                      <a:r>
                        <a:rPr lang="en-US" sz="1100">
                          <a:latin typeface="Arial"/>
                          <a:ea typeface="Arial"/>
                        </a:rPr>
                        <a:t>Week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latin typeface="Arial"/>
                          <a:ea typeface="Arial"/>
                        </a:rPr>
                        <a:t>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latin typeface="Arial"/>
                          <a:ea typeface="Arial"/>
                        </a:rPr>
                        <a:t>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latin typeface="Arial"/>
                          <a:ea typeface="Arial"/>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latin typeface="Arial"/>
                          <a:ea typeface="Arial"/>
                        </a:rPr>
                        <a:t>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latin typeface="Arial"/>
                          <a:ea typeface="Arial"/>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latin typeface="Arial"/>
                          <a:ea typeface="Arial"/>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321">
                <a:tc>
                  <a:txBody>
                    <a:bodyPr/>
                    <a:lstStyle/>
                    <a:p>
                      <a:pPr marL="0" marR="0" algn="just">
                        <a:lnSpc>
                          <a:spcPct val="150000"/>
                        </a:lnSpc>
                        <a:spcBef>
                          <a:spcPts val="0"/>
                        </a:spcBef>
                        <a:spcAft>
                          <a:spcPts val="0"/>
                        </a:spcAft>
                      </a:pPr>
                      <a:r>
                        <a:rPr lang="en-US" sz="1100">
                          <a:latin typeface="Arial"/>
                          <a:ea typeface="Arial"/>
                        </a:rPr>
                        <a:t>Week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latin typeface="Arial"/>
                          <a:ea typeface="Arial"/>
                        </a:rPr>
                        <a:t>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latin typeface="Arial"/>
                          <a:ea typeface="Arial"/>
                        </a:rPr>
                        <a:t>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latin typeface="Arial"/>
                          <a:ea typeface="Arial"/>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latin typeface="Arial"/>
                          <a:ea typeface="Arial"/>
                        </a:rPr>
                        <a:t>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latin typeface="Arial"/>
                          <a:ea typeface="Arial"/>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latin typeface="Arial"/>
                          <a:ea typeface="Arial"/>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321">
                <a:tc>
                  <a:txBody>
                    <a:bodyPr/>
                    <a:lstStyle/>
                    <a:p>
                      <a:pPr marL="0" marR="0" algn="just">
                        <a:lnSpc>
                          <a:spcPct val="150000"/>
                        </a:lnSpc>
                        <a:spcBef>
                          <a:spcPts val="0"/>
                        </a:spcBef>
                        <a:spcAft>
                          <a:spcPts val="0"/>
                        </a:spcAft>
                      </a:pPr>
                      <a:r>
                        <a:rPr lang="en-US" sz="1100">
                          <a:latin typeface="Arial"/>
                          <a:ea typeface="Arial"/>
                        </a:rPr>
                        <a:t>Week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latin typeface="Arial"/>
                          <a:ea typeface="Arial"/>
                        </a:rPr>
                        <a:t>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latin typeface="Arial"/>
                          <a:ea typeface="Arial"/>
                        </a:rPr>
                        <a:t>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latin typeface="Arial"/>
                          <a:ea typeface="Arial"/>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dirty="0">
                          <a:latin typeface="Arial"/>
                          <a:ea typeface="Arial"/>
                        </a:rPr>
                        <a:t>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dirty="0">
                          <a:latin typeface="Arial"/>
                          <a:ea typeface="Arial"/>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latin typeface="Arial"/>
                          <a:ea typeface="Arial"/>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321">
                <a:tc>
                  <a:txBody>
                    <a:bodyPr/>
                    <a:lstStyle/>
                    <a:p>
                      <a:pPr marL="0" marR="0" algn="just">
                        <a:lnSpc>
                          <a:spcPct val="150000"/>
                        </a:lnSpc>
                        <a:spcBef>
                          <a:spcPts val="0"/>
                        </a:spcBef>
                        <a:spcAft>
                          <a:spcPts val="0"/>
                        </a:spcAft>
                      </a:pPr>
                      <a:r>
                        <a:rPr lang="en-US" sz="1100">
                          <a:latin typeface="Arial"/>
                          <a:ea typeface="Arial"/>
                        </a:rPr>
                        <a:t>Week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latin typeface="Arial"/>
                          <a:ea typeface="Arial"/>
                        </a:rPr>
                        <a:t>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latin typeface="Arial"/>
                          <a:ea typeface="Arial"/>
                        </a:rPr>
                        <a:t>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latin typeface="Arial"/>
                          <a:ea typeface="Arial"/>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latin typeface="Arial"/>
                          <a:ea typeface="Arial"/>
                        </a:rPr>
                        <a:t>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latin typeface="Arial"/>
                          <a:ea typeface="Arial"/>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latin typeface="Arial"/>
                          <a:ea typeface="Arial"/>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321">
                <a:tc>
                  <a:txBody>
                    <a:bodyPr/>
                    <a:lstStyle/>
                    <a:p>
                      <a:pPr marL="0" marR="0" algn="just">
                        <a:lnSpc>
                          <a:spcPct val="150000"/>
                        </a:lnSpc>
                        <a:spcBef>
                          <a:spcPts val="0"/>
                        </a:spcBef>
                        <a:spcAft>
                          <a:spcPts val="0"/>
                        </a:spcAft>
                      </a:pPr>
                      <a:r>
                        <a:rPr lang="en-US" sz="1100">
                          <a:latin typeface="Arial"/>
                          <a:ea typeface="Arial"/>
                        </a:rPr>
                        <a:t>Week 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latin typeface="Arial"/>
                          <a:ea typeface="Arial"/>
                        </a:rPr>
                        <a:t>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latin typeface="Arial"/>
                          <a:ea typeface="Arial"/>
                        </a:rPr>
                        <a:t>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latin typeface="Arial"/>
                          <a:ea typeface="Arial"/>
                        </a:rPr>
                        <a:t>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latin typeface="Arial"/>
                          <a:ea typeface="Arial"/>
                        </a:rPr>
                        <a:t>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latin typeface="Arial"/>
                          <a:ea typeface="Arial"/>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latin typeface="Arial"/>
                          <a:ea typeface="Arial"/>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321">
                <a:tc>
                  <a:txBody>
                    <a:bodyPr/>
                    <a:lstStyle/>
                    <a:p>
                      <a:pPr marL="0" marR="0" algn="just">
                        <a:lnSpc>
                          <a:spcPct val="150000"/>
                        </a:lnSpc>
                        <a:spcBef>
                          <a:spcPts val="0"/>
                        </a:spcBef>
                        <a:spcAft>
                          <a:spcPts val="0"/>
                        </a:spcAft>
                      </a:pPr>
                      <a:r>
                        <a:rPr lang="en-US" sz="1100">
                          <a:latin typeface="Arial"/>
                          <a:ea typeface="Arial"/>
                        </a:rPr>
                        <a:t>Week 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latin typeface="Arial"/>
                          <a:ea typeface="Arial"/>
                        </a:rPr>
                        <a:t>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latin typeface="Arial"/>
                          <a:ea typeface="Arial"/>
                        </a:rPr>
                        <a:t>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latin typeface="Arial"/>
                          <a:ea typeface="Arial"/>
                        </a:rPr>
                        <a:t>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latin typeface="Arial"/>
                          <a:ea typeface="Arial"/>
                        </a:rPr>
                        <a:t>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latin typeface="Arial"/>
                          <a:ea typeface="Arial"/>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latin typeface="Arial"/>
                          <a:ea typeface="Arial"/>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321">
                <a:tc>
                  <a:txBody>
                    <a:bodyPr/>
                    <a:lstStyle/>
                    <a:p>
                      <a:pPr marL="0" marR="0" algn="just">
                        <a:lnSpc>
                          <a:spcPct val="150000"/>
                        </a:lnSpc>
                        <a:spcBef>
                          <a:spcPts val="0"/>
                        </a:spcBef>
                        <a:spcAft>
                          <a:spcPts val="0"/>
                        </a:spcAft>
                      </a:pPr>
                      <a:r>
                        <a:rPr lang="en-US" sz="1100">
                          <a:latin typeface="Arial"/>
                          <a:ea typeface="Arial"/>
                        </a:rPr>
                        <a:t>Week 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latin typeface="Arial"/>
                          <a:ea typeface="Arial"/>
                        </a:rPr>
                        <a:t>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latin typeface="Arial"/>
                          <a:ea typeface="Arial"/>
                        </a:rPr>
                        <a:t>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latin typeface="Arial"/>
                          <a:ea typeface="Arial"/>
                        </a:rPr>
                        <a:t>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dirty="0">
                          <a:latin typeface="Arial"/>
                          <a:ea typeface="Arial"/>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dirty="0">
                          <a:latin typeface="Arial"/>
                          <a:ea typeface="Arial"/>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dirty="0">
                          <a:latin typeface="Arial"/>
                          <a:ea typeface="Arial"/>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88" name="Table 87"/>
          <p:cNvGraphicFramePr>
            <a:graphicFrameLocks noGrp="1"/>
          </p:cNvGraphicFramePr>
          <p:nvPr/>
        </p:nvGraphicFramePr>
        <p:xfrm>
          <a:off x="31485840" y="16946880"/>
          <a:ext cx="5641180" cy="3718565"/>
        </p:xfrm>
        <a:graphic>
          <a:graphicData uri="http://schemas.openxmlformats.org/drawingml/2006/table">
            <a:tbl>
              <a:tblPr/>
              <a:tblGrid>
                <a:gridCol w="730599"/>
                <a:gridCol w="882380"/>
                <a:gridCol w="1033944"/>
                <a:gridCol w="718621"/>
                <a:gridCol w="538966"/>
                <a:gridCol w="838392"/>
                <a:gridCol w="898278"/>
              </a:tblGrid>
              <a:tr h="1077962">
                <a:tc>
                  <a:txBody>
                    <a:bodyPr/>
                    <a:lstStyle/>
                    <a:p>
                      <a:pPr marL="0" marR="0" algn="just">
                        <a:lnSpc>
                          <a:spcPct val="150000"/>
                        </a:lnSpc>
                        <a:spcBef>
                          <a:spcPts val="0"/>
                        </a:spcBef>
                        <a:spcAft>
                          <a:spcPts val="0"/>
                        </a:spcAft>
                      </a:pPr>
                      <a:endParaRPr lang="en-US" sz="1100" dirty="0">
                        <a:latin typeface="Arial"/>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100" dirty="0">
                        <a:latin typeface="Arial"/>
                        <a:ea typeface="Arial"/>
                      </a:endParaRPr>
                    </a:p>
                    <a:p>
                      <a:pPr marL="0" marR="0" algn="ctr">
                        <a:lnSpc>
                          <a:spcPct val="115000"/>
                        </a:lnSpc>
                        <a:spcBef>
                          <a:spcPts val="0"/>
                        </a:spcBef>
                        <a:spcAft>
                          <a:spcPts val="0"/>
                        </a:spcAft>
                      </a:pPr>
                      <a:r>
                        <a:rPr lang="en-US" sz="1000" b="1" dirty="0">
                          <a:latin typeface="Arial"/>
                          <a:ea typeface="Arial"/>
                        </a:rPr>
                        <a:t>Atmospheric Temperature</a:t>
                      </a:r>
                      <a:endParaRPr lang="en-US" sz="1100" dirty="0">
                        <a:latin typeface="Arial"/>
                        <a:ea typeface="Arial"/>
                      </a:endParaRPr>
                    </a:p>
                    <a:p>
                      <a:pPr marL="0" marR="0" algn="ctr">
                        <a:lnSpc>
                          <a:spcPct val="115000"/>
                        </a:lnSpc>
                        <a:spcBef>
                          <a:spcPts val="0"/>
                        </a:spcBef>
                        <a:spcAft>
                          <a:spcPts val="0"/>
                        </a:spcAft>
                      </a:pPr>
                      <a:r>
                        <a:rPr lang="en-US" sz="1000" b="1" i="1" dirty="0">
                          <a:latin typeface="Arial"/>
                          <a:ea typeface="Arial"/>
                        </a:rPr>
                        <a:t>(°C)</a:t>
                      </a:r>
                      <a:endParaRPr lang="en-US" sz="1100" dirty="0">
                        <a:latin typeface="Arial"/>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100" dirty="0">
                        <a:latin typeface="Arial"/>
                        <a:ea typeface="Arial"/>
                      </a:endParaRPr>
                    </a:p>
                    <a:p>
                      <a:pPr marL="0" marR="0" algn="ctr">
                        <a:lnSpc>
                          <a:spcPct val="115000"/>
                        </a:lnSpc>
                        <a:spcBef>
                          <a:spcPts val="0"/>
                        </a:spcBef>
                        <a:spcAft>
                          <a:spcPts val="0"/>
                        </a:spcAft>
                      </a:pPr>
                      <a:r>
                        <a:rPr lang="en-US" sz="1000" b="1" dirty="0">
                          <a:latin typeface="Arial"/>
                          <a:ea typeface="Arial"/>
                        </a:rPr>
                        <a:t>Water Temperature</a:t>
                      </a:r>
                      <a:endParaRPr lang="en-US" sz="1100" dirty="0">
                        <a:latin typeface="Arial"/>
                        <a:ea typeface="Arial"/>
                      </a:endParaRPr>
                    </a:p>
                    <a:p>
                      <a:pPr marL="0" marR="0" algn="ctr">
                        <a:lnSpc>
                          <a:spcPct val="115000"/>
                        </a:lnSpc>
                        <a:spcBef>
                          <a:spcPts val="0"/>
                        </a:spcBef>
                        <a:spcAft>
                          <a:spcPts val="0"/>
                        </a:spcAft>
                      </a:pPr>
                      <a:r>
                        <a:rPr lang="en-US" sz="1000" b="1" i="1" dirty="0">
                          <a:latin typeface="Arial"/>
                          <a:ea typeface="Arial"/>
                        </a:rPr>
                        <a:t>(°C)</a:t>
                      </a:r>
                      <a:endParaRPr lang="en-US" sz="1100" dirty="0">
                        <a:latin typeface="Arial"/>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100" dirty="0">
                        <a:latin typeface="Arial"/>
                        <a:ea typeface="Arial"/>
                      </a:endParaRPr>
                    </a:p>
                    <a:p>
                      <a:pPr marL="0" marR="0" algn="ctr">
                        <a:lnSpc>
                          <a:spcPct val="115000"/>
                        </a:lnSpc>
                        <a:spcBef>
                          <a:spcPts val="0"/>
                        </a:spcBef>
                        <a:spcAft>
                          <a:spcPts val="0"/>
                        </a:spcAft>
                      </a:pPr>
                      <a:r>
                        <a:rPr lang="en-US" sz="1000" b="1" dirty="0">
                          <a:latin typeface="Arial"/>
                          <a:ea typeface="Arial"/>
                        </a:rPr>
                        <a:t>Relative Humidity</a:t>
                      </a:r>
                      <a:endParaRPr lang="en-US" sz="1100" dirty="0">
                        <a:latin typeface="Arial"/>
                        <a:ea typeface="Arial"/>
                      </a:endParaRPr>
                    </a:p>
                    <a:p>
                      <a:pPr marL="0" marR="0" algn="ctr">
                        <a:lnSpc>
                          <a:spcPct val="115000"/>
                        </a:lnSpc>
                        <a:spcBef>
                          <a:spcPts val="0"/>
                        </a:spcBef>
                        <a:spcAft>
                          <a:spcPts val="0"/>
                        </a:spcAft>
                      </a:pPr>
                      <a:r>
                        <a:rPr lang="en-US" sz="1000" b="1" i="1" dirty="0">
                          <a:latin typeface="Arial"/>
                          <a:ea typeface="Arial"/>
                        </a:rPr>
                        <a:t>(%)</a:t>
                      </a:r>
                      <a:endParaRPr lang="en-US" sz="1100" dirty="0">
                        <a:latin typeface="Arial"/>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100" dirty="0">
                        <a:latin typeface="Arial"/>
                        <a:ea typeface="Arial"/>
                      </a:endParaRPr>
                    </a:p>
                    <a:p>
                      <a:pPr marL="0" marR="0" algn="ctr">
                        <a:lnSpc>
                          <a:spcPct val="115000"/>
                        </a:lnSpc>
                        <a:spcBef>
                          <a:spcPts val="0"/>
                        </a:spcBef>
                        <a:spcAft>
                          <a:spcPts val="0"/>
                        </a:spcAft>
                      </a:pPr>
                      <a:r>
                        <a:rPr lang="en-US" sz="1000" b="1" dirty="0">
                          <a:latin typeface="Arial"/>
                          <a:ea typeface="Arial"/>
                        </a:rPr>
                        <a:t>pH</a:t>
                      </a:r>
                      <a:endParaRPr lang="en-US" sz="1100" dirty="0">
                        <a:latin typeface="Arial"/>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100" dirty="0">
                        <a:latin typeface="Arial"/>
                        <a:ea typeface="Arial"/>
                      </a:endParaRPr>
                    </a:p>
                    <a:p>
                      <a:pPr marL="0" marR="0" algn="ctr">
                        <a:lnSpc>
                          <a:spcPct val="115000"/>
                        </a:lnSpc>
                        <a:spcBef>
                          <a:spcPts val="0"/>
                        </a:spcBef>
                        <a:spcAft>
                          <a:spcPts val="0"/>
                        </a:spcAft>
                      </a:pPr>
                      <a:r>
                        <a:rPr lang="en-US" sz="1000" b="1" dirty="0">
                          <a:latin typeface="Arial"/>
                          <a:ea typeface="Arial"/>
                        </a:rPr>
                        <a:t>No. of </a:t>
                      </a:r>
                      <a:r>
                        <a:rPr lang="en-US" sz="1000" b="1" dirty="0" err="1">
                          <a:latin typeface="Arial"/>
                          <a:ea typeface="Arial"/>
                        </a:rPr>
                        <a:t>Aedes</a:t>
                      </a:r>
                      <a:r>
                        <a:rPr lang="en-US" sz="1000" b="1" dirty="0">
                          <a:latin typeface="Arial"/>
                          <a:ea typeface="Arial"/>
                        </a:rPr>
                        <a:t> Larvae</a:t>
                      </a:r>
                      <a:endParaRPr lang="en-US" sz="1100" dirty="0">
                        <a:latin typeface="Arial"/>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100" dirty="0">
                        <a:latin typeface="Arial"/>
                        <a:ea typeface="Arial"/>
                      </a:endParaRPr>
                    </a:p>
                    <a:p>
                      <a:pPr marL="0" marR="0" algn="ctr">
                        <a:lnSpc>
                          <a:spcPct val="115000"/>
                        </a:lnSpc>
                        <a:spcBef>
                          <a:spcPts val="0"/>
                        </a:spcBef>
                        <a:spcAft>
                          <a:spcPts val="0"/>
                        </a:spcAft>
                      </a:pPr>
                      <a:r>
                        <a:rPr lang="en-US" sz="1000" b="1" dirty="0">
                          <a:latin typeface="Arial"/>
                          <a:ea typeface="Arial"/>
                        </a:rPr>
                        <a:t>No.  of Anopheles Larvae</a:t>
                      </a:r>
                      <a:endParaRPr lang="en-US" sz="1100" dirty="0">
                        <a:latin typeface="Arial"/>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7229">
                <a:tc>
                  <a:txBody>
                    <a:bodyPr/>
                    <a:lstStyle/>
                    <a:p>
                      <a:pPr marL="0" marR="0" algn="just">
                        <a:lnSpc>
                          <a:spcPct val="150000"/>
                        </a:lnSpc>
                        <a:spcBef>
                          <a:spcPts val="0"/>
                        </a:spcBef>
                        <a:spcAft>
                          <a:spcPts val="0"/>
                        </a:spcAft>
                      </a:pPr>
                      <a:r>
                        <a:rPr lang="en-US" sz="1100">
                          <a:latin typeface="Arial"/>
                          <a:ea typeface="Arial"/>
                        </a:rPr>
                        <a:t>Week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latin typeface="Arial"/>
                          <a:ea typeface="Arial"/>
                        </a:rPr>
                        <a:t>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latin typeface="Arial"/>
                          <a:ea typeface="Arial"/>
                        </a:rPr>
                        <a:t>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latin typeface="Arial"/>
                          <a:ea typeface="Arial"/>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latin typeface="Arial"/>
                          <a:ea typeface="Arial"/>
                        </a:rPr>
                        <a:t>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latin typeface="Arial"/>
                          <a:ea typeface="Arial"/>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dirty="0">
                          <a:latin typeface="Arial"/>
                          <a:ea typeface="Arial"/>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7229">
                <a:tc>
                  <a:txBody>
                    <a:bodyPr/>
                    <a:lstStyle/>
                    <a:p>
                      <a:pPr marL="0" marR="0" algn="just">
                        <a:lnSpc>
                          <a:spcPct val="150000"/>
                        </a:lnSpc>
                        <a:spcBef>
                          <a:spcPts val="0"/>
                        </a:spcBef>
                        <a:spcAft>
                          <a:spcPts val="0"/>
                        </a:spcAft>
                      </a:pPr>
                      <a:r>
                        <a:rPr lang="en-US" sz="1100">
                          <a:latin typeface="Arial"/>
                          <a:ea typeface="Arial"/>
                        </a:rPr>
                        <a:t>Week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latin typeface="Arial"/>
                          <a:ea typeface="Arial"/>
                        </a:rPr>
                        <a:t>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latin typeface="Arial"/>
                          <a:ea typeface="Arial"/>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latin typeface="Arial"/>
                          <a:ea typeface="Arial"/>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latin typeface="Arial"/>
                          <a:ea typeface="Arial"/>
                        </a:rPr>
                        <a:t>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latin typeface="Arial"/>
                          <a:ea typeface="Arial"/>
                        </a:rPr>
                        <a:t>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latin typeface="Arial"/>
                          <a:ea typeface="Arial"/>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7229">
                <a:tc>
                  <a:txBody>
                    <a:bodyPr/>
                    <a:lstStyle/>
                    <a:p>
                      <a:pPr marL="0" marR="0" algn="just">
                        <a:lnSpc>
                          <a:spcPct val="150000"/>
                        </a:lnSpc>
                        <a:spcBef>
                          <a:spcPts val="0"/>
                        </a:spcBef>
                        <a:spcAft>
                          <a:spcPts val="0"/>
                        </a:spcAft>
                      </a:pPr>
                      <a:r>
                        <a:rPr lang="en-US" sz="1100">
                          <a:latin typeface="Arial"/>
                          <a:ea typeface="Arial"/>
                        </a:rPr>
                        <a:t>Week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latin typeface="Arial"/>
                          <a:ea typeface="Arial"/>
                        </a:rPr>
                        <a:t>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latin typeface="Arial"/>
                          <a:ea typeface="Arial"/>
                        </a:rPr>
                        <a:t>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latin typeface="Arial"/>
                          <a:ea typeface="Arial"/>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latin typeface="Arial"/>
                          <a:ea typeface="Arial"/>
                        </a:rPr>
                        <a:t>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latin typeface="Arial"/>
                          <a:ea typeface="Arial"/>
                        </a:rPr>
                        <a:t>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latin typeface="Arial"/>
                          <a:ea typeface="Arial"/>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7229">
                <a:tc>
                  <a:txBody>
                    <a:bodyPr/>
                    <a:lstStyle/>
                    <a:p>
                      <a:pPr marL="0" marR="0" algn="just">
                        <a:lnSpc>
                          <a:spcPct val="150000"/>
                        </a:lnSpc>
                        <a:spcBef>
                          <a:spcPts val="0"/>
                        </a:spcBef>
                        <a:spcAft>
                          <a:spcPts val="0"/>
                        </a:spcAft>
                      </a:pPr>
                      <a:r>
                        <a:rPr lang="en-US" sz="1100">
                          <a:latin typeface="Arial"/>
                          <a:ea typeface="Arial"/>
                        </a:rPr>
                        <a:t>Week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latin typeface="Arial"/>
                          <a:ea typeface="Arial"/>
                        </a:rPr>
                        <a:t>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latin typeface="Arial"/>
                          <a:ea typeface="Arial"/>
                        </a:rPr>
                        <a:t>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latin typeface="Arial"/>
                          <a:ea typeface="Arial"/>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latin typeface="Arial"/>
                          <a:ea typeface="Arial"/>
                        </a:rPr>
                        <a:t>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latin typeface="Arial"/>
                          <a:ea typeface="Arial"/>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latin typeface="Arial"/>
                          <a:ea typeface="Arial"/>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7229">
                <a:tc>
                  <a:txBody>
                    <a:bodyPr/>
                    <a:lstStyle/>
                    <a:p>
                      <a:pPr marL="0" marR="0" algn="just">
                        <a:lnSpc>
                          <a:spcPct val="150000"/>
                        </a:lnSpc>
                        <a:spcBef>
                          <a:spcPts val="0"/>
                        </a:spcBef>
                        <a:spcAft>
                          <a:spcPts val="0"/>
                        </a:spcAft>
                      </a:pPr>
                      <a:r>
                        <a:rPr lang="en-US" sz="1100">
                          <a:latin typeface="Arial"/>
                          <a:ea typeface="Arial"/>
                        </a:rPr>
                        <a:t>Week 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latin typeface="Arial"/>
                          <a:ea typeface="Arial"/>
                        </a:rPr>
                        <a:t>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latin typeface="Arial"/>
                          <a:ea typeface="Arial"/>
                        </a:rPr>
                        <a:t>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latin typeface="Arial"/>
                          <a:ea typeface="Arial"/>
                        </a:rPr>
                        <a:t>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latin typeface="Arial"/>
                          <a:ea typeface="Arial"/>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latin typeface="Arial"/>
                          <a:ea typeface="Arial"/>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latin typeface="Arial"/>
                          <a:ea typeface="Arial"/>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7229">
                <a:tc>
                  <a:txBody>
                    <a:bodyPr/>
                    <a:lstStyle/>
                    <a:p>
                      <a:pPr marL="0" marR="0" algn="just">
                        <a:lnSpc>
                          <a:spcPct val="150000"/>
                        </a:lnSpc>
                        <a:spcBef>
                          <a:spcPts val="0"/>
                        </a:spcBef>
                        <a:spcAft>
                          <a:spcPts val="0"/>
                        </a:spcAft>
                      </a:pPr>
                      <a:r>
                        <a:rPr lang="en-US" sz="1100">
                          <a:latin typeface="Arial"/>
                          <a:ea typeface="Arial"/>
                        </a:rPr>
                        <a:t>Week 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latin typeface="Arial"/>
                          <a:ea typeface="Arial"/>
                        </a:rPr>
                        <a:t>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latin typeface="Arial"/>
                          <a:ea typeface="Arial"/>
                        </a:rPr>
                        <a:t>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latin typeface="Arial"/>
                          <a:ea typeface="Arial"/>
                        </a:rPr>
                        <a:t>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latin typeface="Arial"/>
                          <a:ea typeface="Arial"/>
                        </a:rPr>
                        <a:t>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latin typeface="Arial"/>
                          <a:ea typeface="Arial"/>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latin typeface="Arial"/>
                          <a:ea typeface="Arial"/>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7229">
                <a:tc>
                  <a:txBody>
                    <a:bodyPr/>
                    <a:lstStyle/>
                    <a:p>
                      <a:pPr marL="0" marR="0" algn="just">
                        <a:lnSpc>
                          <a:spcPct val="150000"/>
                        </a:lnSpc>
                        <a:spcBef>
                          <a:spcPts val="0"/>
                        </a:spcBef>
                        <a:spcAft>
                          <a:spcPts val="0"/>
                        </a:spcAft>
                      </a:pPr>
                      <a:r>
                        <a:rPr lang="en-US" sz="1100">
                          <a:latin typeface="Arial"/>
                          <a:ea typeface="Arial"/>
                        </a:rPr>
                        <a:t>Week 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latin typeface="Arial"/>
                          <a:ea typeface="Arial"/>
                        </a:rPr>
                        <a:t>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latin typeface="Arial"/>
                          <a:ea typeface="Arial"/>
                        </a:rPr>
                        <a:t>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latin typeface="Arial"/>
                          <a:ea typeface="Arial"/>
                        </a:rPr>
                        <a:t>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latin typeface="Arial"/>
                          <a:ea typeface="Arial"/>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latin typeface="Arial"/>
                          <a:ea typeface="Arial"/>
                        </a:rPr>
                        <a:t>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dirty="0">
                          <a:latin typeface="Arial"/>
                          <a:ea typeface="Arial"/>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9" name="TextBox 88"/>
          <p:cNvSpPr txBox="1"/>
          <p:nvPr/>
        </p:nvSpPr>
        <p:spPr>
          <a:xfrm>
            <a:off x="25389840" y="16428720"/>
            <a:ext cx="2164080" cy="523220"/>
          </a:xfrm>
          <a:prstGeom prst="rect">
            <a:avLst/>
          </a:prstGeom>
          <a:noFill/>
        </p:spPr>
        <p:txBody>
          <a:bodyPr wrap="square" rtlCol="0">
            <a:spAutoFit/>
          </a:bodyPr>
          <a:lstStyle/>
          <a:p>
            <a:pPr algn="l"/>
            <a:r>
              <a:rPr lang="en-US" sz="2800" b="1" dirty="0" smtClean="0"/>
              <a:t>Table 1</a:t>
            </a:r>
            <a:endParaRPr lang="en-US" sz="2800" b="1" dirty="0"/>
          </a:p>
        </p:txBody>
      </p:sp>
      <p:sp>
        <p:nvSpPr>
          <p:cNvPr id="90" name="TextBox 89"/>
          <p:cNvSpPr txBox="1"/>
          <p:nvPr/>
        </p:nvSpPr>
        <p:spPr>
          <a:xfrm>
            <a:off x="34960560" y="16245840"/>
            <a:ext cx="2164080" cy="523220"/>
          </a:xfrm>
          <a:prstGeom prst="rect">
            <a:avLst/>
          </a:prstGeom>
          <a:noFill/>
        </p:spPr>
        <p:txBody>
          <a:bodyPr wrap="square" rtlCol="0">
            <a:spAutoFit/>
          </a:bodyPr>
          <a:lstStyle/>
          <a:p>
            <a:pPr algn="r"/>
            <a:r>
              <a:rPr lang="en-US" sz="2800" b="1" dirty="0" smtClean="0"/>
              <a:t>Table 2</a:t>
            </a:r>
            <a:endParaRPr lang="en-US" sz="2800" b="1" dirty="0"/>
          </a:p>
        </p:txBody>
      </p:sp>
      <p:sp>
        <p:nvSpPr>
          <p:cNvPr id="91" name="TextBox 90"/>
          <p:cNvSpPr txBox="1"/>
          <p:nvPr/>
        </p:nvSpPr>
        <p:spPr>
          <a:xfrm>
            <a:off x="25420320" y="20787360"/>
            <a:ext cx="11795760" cy="4247317"/>
          </a:xfrm>
          <a:prstGeom prst="rect">
            <a:avLst/>
          </a:prstGeom>
          <a:noFill/>
        </p:spPr>
        <p:txBody>
          <a:bodyPr wrap="square" rtlCol="0">
            <a:spAutoFit/>
          </a:bodyPr>
          <a:lstStyle/>
          <a:p>
            <a:pPr algn="l"/>
            <a:r>
              <a:rPr lang="en-US" sz="3000" dirty="0" smtClean="0"/>
              <a:t>The </a:t>
            </a:r>
            <a:r>
              <a:rPr lang="en-US" sz="3000" dirty="0" err="1" smtClean="0"/>
              <a:t>physico</a:t>
            </a:r>
            <a:r>
              <a:rPr lang="en-US" sz="3000" dirty="0" smtClean="0"/>
              <a:t>-chemical parameters of the breeding sites as presented in the two tables (Tables 1 and 2) reveal that the  atmospheric  temperature ranges between 32 – 39</a:t>
            </a:r>
            <a:r>
              <a:rPr lang="en-US" sz="3000" i="1" dirty="0" smtClean="0"/>
              <a:t>°C</a:t>
            </a:r>
            <a:r>
              <a:rPr lang="en-US" sz="3000" dirty="0" smtClean="0"/>
              <a:t> , water temperature ranges between 26 – 35</a:t>
            </a:r>
            <a:r>
              <a:rPr lang="en-US" sz="3000" i="1" dirty="0" smtClean="0"/>
              <a:t>°C, relative humidity ranges between 10 </a:t>
            </a:r>
            <a:r>
              <a:rPr lang="en-US" sz="3000" dirty="0" smtClean="0"/>
              <a:t>– </a:t>
            </a:r>
            <a:r>
              <a:rPr lang="en-US" sz="3000" i="1" dirty="0" smtClean="0"/>
              <a:t>42%</a:t>
            </a:r>
            <a:r>
              <a:rPr lang="en-US" sz="3000" dirty="0" smtClean="0"/>
              <a:t> and a pH range of 3.5 – 8.0. </a:t>
            </a:r>
          </a:p>
          <a:p>
            <a:pPr algn="l"/>
            <a:r>
              <a:rPr lang="en-US" sz="3000" dirty="0" smtClean="0"/>
              <a:t>The study has revealed that the number of anopheles genera is abundant in hydrosphere site A compared to hydrosphere site B</a:t>
            </a:r>
          </a:p>
          <a:p>
            <a:pPr algn="l"/>
            <a:endParaRPr lang="en-US" sz="3200" dirty="0" smtClean="0"/>
          </a:p>
          <a:p>
            <a:endParaRPr lang="en-US" sz="2800" dirty="0"/>
          </a:p>
        </p:txBody>
      </p:sp>
      <p:sp>
        <p:nvSpPr>
          <p:cNvPr id="58" name="TextBox 57"/>
          <p:cNvSpPr txBox="1"/>
          <p:nvPr/>
        </p:nvSpPr>
        <p:spPr>
          <a:xfrm>
            <a:off x="2103120" y="8382000"/>
            <a:ext cx="9448800" cy="584775"/>
          </a:xfrm>
          <a:prstGeom prst="rect">
            <a:avLst/>
          </a:prstGeom>
          <a:noFill/>
        </p:spPr>
        <p:txBody>
          <a:bodyPr wrap="square" rtlCol="0">
            <a:spAutoFit/>
          </a:bodyPr>
          <a:lstStyle/>
          <a:p>
            <a:endParaRPr lang="en-US" sz="3200" dirty="0"/>
          </a:p>
        </p:txBody>
      </p:sp>
      <p:sp>
        <p:nvSpPr>
          <p:cNvPr id="59" name="TextBox 58"/>
          <p:cNvSpPr txBox="1"/>
          <p:nvPr/>
        </p:nvSpPr>
        <p:spPr>
          <a:xfrm>
            <a:off x="37734240" y="28681680"/>
            <a:ext cx="11490960" cy="7571303"/>
          </a:xfrm>
          <a:prstGeom prst="rect">
            <a:avLst/>
          </a:prstGeom>
          <a:noFill/>
        </p:spPr>
        <p:txBody>
          <a:bodyPr wrap="square" rtlCol="0">
            <a:spAutoFit/>
          </a:bodyPr>
          <a:lstStyle/>
          <a:p>
            <a:pPr lvl="0" algn="l"/>
            <a:r>
              <a:rPr lang="en-US" sz="2000" b="1" dirty="0" err="1" smtClean="0"/>
              <a:t>Adebote</a:t>
            </a:r>
            <a:r>
              <a:rPr lang="en-US" sz="2000" b="1" dirty="0" smtClean="0"/>
              <a:t>, D.A., </a:t>
            </a:r>
            <a:r>
              <a:rPr lang="en-US" sz="2000" b="1" dirty="0" err="1" smtClean="0"/>
              <a:t>Oniye</a:t>
            </a:r>
            <a:r>
              <a:rPr lang="en-US" sz="2000" b="1" dirty="0" smtClean="0"/>
              <a:t>, S.J., </a:t>
            </a:r>
            <a:r>
              <a:rPr lang="en-US" sz="2000" b="1" dirty="0" err="1" smtClean="0"/>
              <a:t>Ndams</a:t>
            </a:r>
            <a:r>
              <a:rPr lang="en-US" sz="2000" b="1" dirty="0" smtClean="0"/>
              <a:t>, I.S. and </a:t>
            </a:r>
            <a:r>
              <a:rPr lang="en-US" sz="2000" b="1" dirty="0" err="1" smtClean="0"/>
              <a:t>Nache</a:t>
            </a:r>
            <a:r>
              <a:rPr lang="en-US" sz="2000" b="1" dirty="0" smtClean="0"/>
              <a:t>, K.M. (2006).</a:t>
            </a:r>
            <a:r>
              <a:rPr lang="en-US" sz="2000" dirty="0" smtClean="0"/>
              <a:t> The breeding of mosquitoes </a:t>
            </a:r>
          </a:p>
          <a:p>
            <a:pPr lvl="0" algn="l"/>
            <a:r>
              <a:rPr lang="en-US" sz="2000" dirty="0" smtClean="0"/>
              <a:t>        (</a:t>
            </a:r>
            <a:r>
              <a:rPr lang="en-US" sz="2000" dirty="0" err="1" smtClean="0"/>
              <a:t>Diptera</a:t>
            </a:r>
            <a:r>
              <a:rPr lang="en-US" sz="2000" dirty="0" smtClean="0"/>
              <a:t>: </a:t>
            </a:r>
            <a:r>
              <a:rPr lang="en-US" sz="2000" dirty="0" err="1" smtClean="0"/>
              <a:t>Culicidae</a:t>
            </a:r>
            <a:r>
              <a:rPr lang="en-US" sz="2000" dirty="0" smtClean="0"/>
              <a:t>) in peridomestic containers and implication in yellow fever transmission in</a:t>
            </a:r>
          </a:p>
          <a:p>
            <a:pPr lvl="0" algn="l"/>
            <a:r>
              <a:rPr lang="en-US" sz="2000" dirty="0" smtClean="0"/>
              <a:t>        villages around Zaria, Northern Nigeria. </a:t>
            </a:r>
            <a:r>
              <a:rPr lang="en-US" sz="2000" i="1" dirty="0" smtClean="0"/>
              <a:t>Journal of Entomology</a:t>
            </a:r>
            <a:r>
              <a:rPr lang="en-US" sz="2000" dirty="0" smtClean="0"/>
              <a:t>, </a:t>
            </a:r>
            <a:r>
              <a:rPr lang="en-US" sz="2000" b="1" dirty="0" smtClean="0"/>
              <a:t>3</a:t>
            </a:r>
            <a:r>
              <a:rPr lang="en-US" sz="2000" dirty="0" smtClean="0"/>
              <a:t>(2): 180–188.</a:t>
            </a:r>
          </a:p>
          <a:p>
            <a:pPr lvl="0" algn="l"/>
            <a:r>
              <a:rPr lang="en-US" sz="2000" b="1" dirty="0" err="1" smtClean="0"/>
              <a:t>Adebote</a:t>
            </a:r>
            <a:r>
              <a:rPr lang="en-US" sz="2000" b="1" dirty="0" smtClean="0"/>
              <a:t>, D.A., </a:t>
            </a:r>
            <a:r>
              <a:rPr lang="en-US" sz="2000" b="1" dirty="0" err="1" smtClean="0"/>
              <a:t>Abolude</a:t>
            </a:r>
            <a:r>
              <a:rPr lang="en-US" sz="2000" b="1" dirty="0" smtClean="0"/>
              <a:t>, D.S., </a:t>
            </a:r>
            <a:r>
              <a:rPr lang="en-US" sz="2000" b="1" dirty="0" err="1" smtClean="0"/>
              <a:t>Oniye</a:t>
            </a:r>
            <a:r>
              <a:rPr lang="en-US" sz="2000" b="1" dirty="0" smtClean="0"/>
              <a:t>, S.J., and </a:t>
            </a:r>
            <a:r>
              <a:rPr lang="en-US" sz="2000" b="1" dirty="0" err="1" smtClean="0"/>
              <a:t>Wayas</a:t>
            </a:r>
            <a:r>
              <a:rPr lang="en-US" sz="2000" b="1" dirty="0" smtClean="0"/>
              <a:t>, O.S. (2008).</a:t>
            </a:r>
            <a:r>
              <a:rPr lang="en-US" sz="2000" dirty="0" smtClean="0"/>
              <a:t> Studies on some</a:t>
            </a:r>
          </a:p>
          <a:p>
            <a:pPr lvl="0" algn="l"/>
            <a:r>
              <a:rPr lang="en-US" sz="2000" dirty="0" smtClean="0"/>
              <a:t>        physiochemical factors affecting the breeding and abundance of mosquitoes (</a:t>
            </a:r>
            <a:r>
              <a:rPr lang="en-US" sz="2000" dirty="0" err="1" smtClean="0"/>
              <a:t>Diptera</a:t>
            </a:r>
            <a:r>
              <a:rPr lang="en-US" sz="2000" dirty="0" smtClean="0"/>
              <a:t>:</a:t>
            </a:r>
          </a:p>
          <a:p>
            <a:pPr lvl="0" algn="l"/>
            <a:r>
              <a:rPr lang="en-US" sz="2000" dirty="0" smtClean="0"/>
              <a:t>       </a:t>
            </a:r>
            <a:r>
              <a:rPr lang="en-US" sz="2000" dirty="0" err="1" smtClean="0"/>
              <a:t>Culicidae</a:t>
            </a:r>
            <a:r>
              <a:rPr lang="en-US" sz="2000" dirty="0" smtClean="0"/>
              <a:t>) in </a:t>
            </a:r>
            <a:r>
              <a:rPr lang="en-US" sz="2000" dirty="0" err="1" smtClean="0"/>
              <a:t>Phytotelmata</a:t>
            </a:r>
            <a:r>
              <a:rPr lang="en-US" sz="2000" dirty="0" smtClean="0"/>
              <a:t> on </a:t>
            </a:r>
            <a:r>
              <a:rPr lang="en-US" sz="2000" dirty="0" err="1" smtClean="0"/>
              <a:t>Delonix</a:t>
            </a:r>
            <a:r>
              <a:rPr lang="en-US" sz="2000" dirty="0" smtClean="0"/>
              <a:t> </a:t>
            </a:r>
            <a:r>
              <a:rPr lang="en-US" sz="2000" dirty="0" err="1" smtClean="0"/>
              <a:t>regia</a:t>
            </a:r>
            <a:r>
              <a:rPr lang="en-US" sz="2000" dirty="0" smtClean="0"/>
              <a:t> (</a:t>
            </a:r>
            <a:r>
              <a:rPr lang="en-US" sz="2000" dirty="0" err="1" smtClean="0"/>
              <a:t>Leguminosa</a:t>
            </a:r>
            <a:r>
              <a:rPr lang="en-US" sz="2000" dirty="0" smtClean="0"/>
              <a:t>: </a:t>
            </a:r>
            <a:r>
              <a:rPr lang="en-US" sz="2000" dirty="0" err="1" smtClean="0"/>
              <a:t>Caesalpinoidea</a:t>
            </a:r>
            <a:r>
              <a:rPr lang="en-US" sz="2000" dirty="0" smtClean="0"/>
              <a:t>). </a:t>
            </a:r>
            <a:r>
              <a:rPr lang="en-US" sz="2000" i="1" dirty="0" smtClean="0"/>
              <a:t>Journal of Biological</a:t>
            </a:r>
          </a:p>
          <a:p>
            <a:pPr lvl="0" algn="l"/>
            <a:r>
              <a:rPr lang="en-US" sz="2000" i="1" dirty="0" smtClean="0"/>
              <a:t>       Sciences</a:t>
            </a:r>
            <a:r>
              <a:rPr lang="en-US" sz="2000" dirty="0" smtClean="0"/>
              <a:t>, </a:t>
            </a:r>
            <a:r>
              <a:rPr lang="en-US" sz="2000" b="1" dirty="0" smtClean="0"/>
              <a:t>8</a:t>
            </a:r>
            <a:r>
              <a:rPr lang="en-US" sz="2000" dirty="0" smtClean="0"/>
              <a:t>(8): 1304–1309.</a:t>
            </a:r>
          </a:p>
          <a:p>
            <a:pPr lvl="0" algn="l"/>
            <a:r>
              <a:rPr lang="en-US" sz="2000" b="1" dirty="0" err="1" smtClean="0"/>
              <a:t>Afolabi</a:t>
            </a:r>
            <a:r>
              <a:rPr lang="en-US" sz="2000" b="1" dirty="0" smtClean="0"/>
              <a:t>, O.J. and </a:t>
            </a:r>
            <a:r>
              <a:rPr lang="en-US" sz="2000" b="1" dirty="0" err="1" smtClean="0"/>
              <a:t>Aladesanmi</a:t>
            </a:r>
            <a:r>
              <a:rPr lang="en-US" sz="2000" b="1" dirty="0" smtClean="0"/>
              <a:t>, C.O. (2018).</a:t>
            </a:r>
            <a:r>
              <a:rPr lang="en-US" sz="2000" dirty="0" smtClean="0"/>
              <a:t> Seasonal variation in distribution and abundance of </a:t>
            </a:r>
          </a:p>
          <a:p>
            <a:pPr lvl="0" algn="l"/>
            <a:r>
              <a:rPr lang="en-US" sz="2000" dirty="0" smtClean="0"/>
              <a:t>       mosquitoes (</a:t>
            </a:r>
            <a:r>
              <a:rPr lang="en-US" sz="2000" dirty="0" err="1" smtClean="0"/>
              <a:t>Diptera</a:t>
            </a:r>
            <a:r>
              <a:rPr lang="en-US" sz="2000" dirty="0" smtClean="0"/>
              <a:t>: </a:t>
            </a:r>
            <a:r>
              <a:rPr lang="en-US" sz="2000" dirty="0" err="1" smtClean="0"/>
              <a:t>Culidae</a:t>
            </a:r>
            <a:r>
              <a:rPr lang="en-US" sz="2000" dirty="0" smtClean="0"/>
              <a:t>) in Akure North Local Government Area, Ondo State, Nigeria. </a:t>
            </a:r>
          </a:p>
          <a:p>
            <a:pPr lvl="0" algn="l"/>
            <a:r>
              <a:rPr lang="en-US" sz="2000" i="1" dirty="0" smtClean="0"/>
              <a:t>       Uttar Pradesh Journal of Zoology</a:t>
            </a:r>
            <a:r>
              <a:rPr lang="en-US" sz="2000" dirty="0" smtClean="0"/>
              <a:t>, </a:t>
            </a:r>
            <a:r>
              <a:rPr lang="en-US" sz="2000" b="1" dirty="0" smtClean="0"/>
              <a:t>38</a:t>
            </a:r>
            <a:r>
              <a:rPr lang="en-US" sz="2000" dirty="0" smtClean="0"/>
              <a:t>(4): 149–159.</a:t>
            </a:r>
          </a:p>
          <a:p>
            <a:pPr lvl="0" algn="l"/>
            <a:r>
              <a:rPr lang="en-US" sz="2000" b="1" dirty="0" smtClean="0"/>
              <a:t>Centers for Disease Control and Prevention CDC (2019).</a:t>
            </a:r>
            <a:r>
              <a:rPr lang="en-US" sz="2000" dirty="0" smtClean="0"/>
              <a:t> Zika Virus.</a:t>
            </a:r>
          </a:p>
          <a:p>
            <a:pPr lvl="0" algn="l"/>
            <a:r>
              <a:rPr lang="en-US" sz="2000" dirty="0" smtClean="0"/>
              <a:t>       </a:t>
            </a:r>
            <a:r>
              <a:rPr lang="en-US" sz="2000" u="sng" dirty="0" smtClean="0"/>
              <a:t> </a:t>
            </a:r>
            <a:r>
              <a:rPr lang="en-US" sz="2000" u="sng" dirty="0" smtClean="0">
                <a:hlinkClick r:id="rId19"/>
              </a:rPr>
              <a:t>https://www.cdc.gov/zika/about/overview.html 01/03/2020</a:t>
            </a:r>
            <a:endParaRPr lang="en-US" sz="2000" u="sng" dirty="0" smtClean="0"/>
          </a:p>
          <a:p>
            <a:pPr lvl="0" algn="l"/>
            <a:r>
              <a:rPr lang="en-US" sz="2000" b="1" dirty="0" smtClean="0"/>
              <a:t>Clement, A.N. (1992)</a:t>
            </a:r>
            <a:r>
              <a:rPr lang="en-US" sz="2000" dirty="0" smtClean="0"/>
              <a:t>. Development, nutrition and reproduction of mosquitoes. In  The biology of</a:t>
            </a:r>
          </a:p>
          <a:p>
            <a:pPr lvl="0" algn="l"/>
            <a:r>
              <a:rPr lang="en-US" sz="2000" dirty="0" smtClean="0"/>
              <a:t>        mosquitoes, London: Chapman and Hall. 536</a:t>
            </a:r>
          </a:p>
          <a:p>
            <a:pPr lvl="0" algn="l"/>
            <a:r>
              <a:rPr lang="en-US" sz="2000" b="1" dirty="0" err="1" smtClean="0"/>
              <a:t>Nwoke</a:t>
            </a:r>
            <a:r>
              <a:rPr lang="en-US" sz="2000" b="1" dirty="0" smtClean="0"/>
              <a:t>, B.E.B., </a:t>
            </a:r>
            <a:r>
              <a:rPr lang="en-US" sz="2000" b="1" dirty="0" err="1" smtClean="0"/>
              <a:t>Nduka</a:t>
            </a:r>
            <a:r>
              <a:rPr lang="en-US" sz="2000" b="1" dirty="0" smtClean="0"/>
              <a:t>, F.O., </a:t>
            </a:r>
            <a:r>
              <a:rPr lang="en-US" sz="2000" b="1" dirty="0" err="1" smtClean="0"/>
              <a:t>Okereke</a:t>
            </a:r>
            <a:r>
              <a:rPr lang="en-US" sz="2000" b="1" dirty="0" smtClean="0"/>
              <a:t>, O.M. and </a:t>
            </a:r>
            <a:r>
              <a:rPr lang="en-US" sz="2000" b="1" dirty="0" err="1" smtClean="0"/>
              <a:t>Ehighibe</a:t>
            </a:r>
            <a:r>
              <a:rPr lang="en-US" sz="2000" b="1" dirty="0" smtClean="0"/>
              <a:t>, O.C. (1993). </a:t>
            </a:r>
            <a:r>
              <a:rPr lang="en-US" sz="2000" dirty="0" smtClean="0"/>
              <a:t>Sustainable urban </a:t>
            </a:r>
          </a:p>
          <a:p>
            <a:pPr lvl="0" algn="l"/>
            <a:r>
              <a:rPr lang="en-US" sz="2000" dirty="0" smtClean="0"/>
              <a:t>      development and human health septic tanks as a major breeding habitat of mosquito vectors of</a:t>
            </a:r>
          </a:p>
          <a:p>
            <a:pPr lvl="0" algn="l"/>
            <a:r>
              <a:rPr lang="en-US" sz="2000" dirty="0" smtClean="0"/>
              <a:t>       human disease in South Eastern Nigeria</a:t>
            </a:r>
            <a:r>
              <a:rPr lang="en-US" sz="2000" i="1" dirty="0" smtClean="0"/>
              <a:t>. Appl. </a:t>
            </a:r>
            <a:r>
              <a:rPr lang="en-US" sz="2000" i="1" dirty="0" err="1" smtClean="0"/>
              <a:t>Parasitol</a:t>
            </a:r>
            <a:r>
              <a:rPr lang="en-US" sz="2000" dirty="0" smtClean="0"/>
              <a:t>.</a:t>
            </a:r>
            <a:r>
              <a:rPr lang="en-US" sz="2000" b="1" dirty="0" smtClean="0"/>
              <a:t> 34</a:t>
            </a:r>
            <a:r>
              <a:rPr lang="en-US" sz="2000" dirty="0" smtClean="0"/>
              <a:t>:1-10.</a:t>
            </a:r>
          </a:p>
          <a:p>
            <a:pPr lvl="0" algn="l"/>
            <a:r>
              <a:rPr lang="en-US" sz="2000" b="1" dirty="0" smtClean="0"/>
              <a:t>WHO (2014).</a:t>
            </a:r>
            <a:r>
              <a:rPr lang="en-US" sz="2000" dirty="0" smtClean="0"/>
              <a:t> World malaria report 2014. Geneva: World Health Organization</a:t>
            </a:r>
          </a:p>
          <a:p>
            <a:pPr lvl="0" algn="l"/>
            <a:r>
              <a:rPr lang="en-US" sz="2000" b="1" dirty="0" err="1" smtClean="0"/>
              <a:t>Yayock</a:t>
            </a:r>
            <a:r>
              <a:rPr lang="en-US" sz="2000" b="1" dirty="0" smtClean="0"/>
              <a:t>, H.C., </a:t>
            </a:r>
            <a:r>
              <a:rPr lang="en-US" sz="2000" b="1" dirty="0" err="1" smtClean="0"/>
              <a:t>Ndams</a:t>
            </a:r>
            <a:r>
              <a:rPr lang="en-US" sz="2000" b="1" dirty="0" smtClean="0"/>
              <a:t>, I.S., </a:t>
            </a:r>
            <a:r>
              <a:rPr lang="en-US" sz="2000" b="1" dirty="0" err="1" smtClean="0"/>
              <a:t>Kogi</a:t>
            </a:r>
            <a:r>
              <a:rPr lang="en-US" sz="2000" b="1" dirty="0" smtClean="0"/>
              <a:t>, E., Ahmed A.B. and </a:t>
            </a:r>
            <a:r>
              <a:rPr lang="en-US" sz="2000" b="1" dirty="0" err="1" smtClean="0"/>
              <a:t>Vagime</a:t>
            </a:r>
            <a:r>
              <a:rPr lang="en-US" sz="2000" b="1" dirty="0" smtClean="0"/>
              <a:t>, C.G. (2014)</a:t>
            </a:r>
            <a:r>
              <a:rPr lang="en-US" sz="2000" dirty="0" smtClean="0"/>
              <a:t>. Distribution of </a:t>
            </a:r>
          </a:p>
          <a:p>
            <a:pPr lvl="0" algn="l"/>
            <a:r>
              <a:rPr lang="en-US" sz="2000" dirty="0" smtClean="0"/>
              <a:t>       mosquito species in Kaduna metropolis, Kaduna State, Northern Nigeria. </a:t>
            </a:r>
            <a:r>
              <a:rPr lang="en-US" sz="2000" i="1" dirty="0" smtClean="0"/>
              <a:t>Nigerian Journal of </a:t>
            </a:r>
          </a:p>
          <a:p>
            <a:pPr lvl="0" algn="l"/>
            <a:r>
              <a:rPr lang="en-US" sz="2000" i="1" dirty="0" smtClean="0"/>
              <a:t>       Entomology. </a:t>
            </a:r>
            <a:r>
              <a:rPr lang="en-US" sz="2000" dirty="0" smtClean="0"/>
              <a:t>Vol.31 </a:t>
            </a:r>
          </a:p>
          <a:p>
            <a:pPr algn="l"/>
            <a:endParaRPr lang="en-US" sz="2000" dirty="0" smtClean="0"/>
          </a:p>
          <a:p>
            <a:pPr lvl="0" algn="l"/>
            <a:endParaRPr lang="en-US" sz="1800" dirty="0" smtClean="0"/>
          </a:p>
          <a:p>
            <a:pPr algn="l"/>
            <a:endParaRPr lang="en-US" sz="2800" dirty="0"/>
          </a:p>
        </p:txBody>
      </p:sp>
      <p:sp>
        <p:nvSpPr>
          <p:cNvPr id="60" name="TextBox 59"/>
          <p:cNvSpPr txBox="1"/>
          <p:nvPr/>
        </p:nvSpPr>
        <p:spPr>
          <a:xfrm>
            <a:off x="1127760" y="7894320"/>
            <a:ext cx="11582400" cy="8156079"/>
          </a:xfrm>
          <a:prstGeom prst="rect">
            <a:avLst/>
          </a:prstGeom>
          <a:noFill/>
        </p:spPr>
        <p:txBody>
          <a:bodyPr wrap="square" rtlCol="0">
            <a:spAutoFit/>
          </a:bodyPr>
          <a:lstStyle/>
          <a:p>
            <a:pPr algn="l"/>
            <a:r>
              <a:rPr lang="en-US" sz="2500" dirty="0" smtClean="0"/>
              <a:t>The sufferings and pains caused by mosquitoes in our communities cannot be overlooked. These insects propagate their diseases by infecting the host through pathogens. The project was aimed at observing the spread and bio-diversity of mosquitoes in St. Peter’s Unity Secondary School, Akure (SPUSSA) community, Ondo State, Nigeria. The objectives are to identify potential habitats of mosquito larvae, identify different species found in the study area and evaluate the </a:t>
            </a:r>
            <a:r>
              <a:rPr lang="en-US" sz="2500" dirty="0" err="1" smtClean="0"/>
              <a:t>physico</a:t>
            </a:r>
            <a:r>
              <a:rPr lang="en-US" sz="2500" dirty="0" smtClean="0"/>
              <a:t>-chemical properties of the environmental habitat. The study was conducted within three months. Two mosquito habitat sites were investigated in two locations (hydrosphere sites</a:t>
            </a:r>
            <a:r>
              <a:rPr lang="en-US" sz="2500" b="1" dirty="0" smtClean="0"/>
              <a:t> </a:t>
            </a:r>
            <a:r>
              <a:rPr lang="en-US" sz="2500" dirty="0" smtClean="0"/>
              <a:t>A and B). Samples of mosquito larvae from the sites were taken to the School’s science laboratory. They were placed in Petri dishes after they were sieved in which the larvae were counted. Clip-on macro lens was used to count the mosquito larvae. The environmental parameters that support the breeding of mosquitoes in the area of study include air temperature range of 32</a:t>
            </a:r>
            <a:r>
              <a:rPr lang="en-US" sz="2500" baseline="30000" dirty="0" smtClean="0"/>
              <a:t>o</a:t>
            </a:r>
            <a:r>
              <a:rPr lang="en-US" sz="2500" dirty="0" smtClean="0"/>
              <a:t>C – 39</a:t>
            </a:r>
            <a:r>
              <a:rPr lang="en-US" sz="2500" baseline="30000" dirty="0" smtClean="0"/>
              <a:t>o</a:t>
            </a:r>
            <a:r>
              <a:rPr lang="en-US" sz="2500" dirty="0" smtClean="0"/>
              <a:t>C, water temperature range of 26</a:t>
            </a:r>
            <a:r>
              <a:rPr lang="en-US" sz="2500" baseline="30000" dirty="0" smtClean="0"/>
              <a:t>o</a:t>
            </a:r>
            <a:r>
              <a:rPr lang="en-US" sz="2500" dirty="0" smtClean="0"/>
              <a:t>C – 35</a:t>
            </a:r>
            <a:r>
              <a:rPr lang="en-US" sz="2500" baseline="30000" dirty="0" smtClean="0"/>
              <a:t>o</a:t>
            </a:r>
            <a:r>
              <a:rPr lang="en-US" sz="2500" dirty="0" smtClean="0"/>
              <a:t>C, relative humidity range of 10% - 42% and pH range of 3.5 – 8.0. Site A has less larvae than site B. The genera found in site A are Anopheles (58) and </a:t>
            </a:r>
            <a:r>
              <a:rPr lang="en-US" sz="2500" dirty="0" err="1" smtClean="0"/>
              <a:t>Aedes</a:t>
            </a:r>
            <a:r>
              <a:rPr lang="en-US" sz="2500" dirty="0" smtClean="0"/>
              <a:t> (19) while that found in site B are </a:t>
            </a:r>
            <a:r>
              <a:rPr lang="en-US" sz="2500" dirty="0" err="1" smtClean="0"/>
              <a:t>Aedes</a:t>
            </a:r>
            <a:r>
              <a:rPr lang="en-US" sz="2500" dirty="0" smtClean="0"/>
              <a:t> (112) and Anopheles (12). There is need to develop control strategies that will target the vector species. </a:t>
            </a:r>
          </a:p>
          <a:p>
            <a:pPr algn="l"/>
            <a:r>
              <a:rPr lang="en-US" sz="2500" b="1" i="1" dirty="0" smtClean="0"/>
              <a:t>Keywords</a:t>
            </a:r>
            <a:r>
              <a:rPr lang="en-US" sz="2500" dirty="0" smtClean="0"/>
              <a:t>: Mosquito larvae, Anopheles, </a:t>
            </a:r>
            <a:r>
              <a:rPr lang="en-US" sz="2500" dirty="0" err="1" smtClean="0"/>
              <a:t>Aedes</a:t>
            </a:r>
            <a:r>
              <a:rPr lang="en-US" sz="2500" dirty="0" smtClean="0"/>
              <a:t>, SPUSSA, Hydrosphere sites</a:t>
            </a:r>
          </a:p>
          <a:p>
            <a:pPr algn="l"/>
            <a:endParaRPr lang="en-US" sz="2500" dirty="0" smtClean="0"/>
          </a:p>
          <a:p>
            <a:endParaRPr lang="en-US" sz="2400" dirty="0"/>
          </a:p>
        </p:txBody>
      </p:sp>
      <p:sp>
        <p:nvSpPr>
          <p:cNvPr id="61" name="TextBox 60"/>
          <p:cNvSpPr txBox="1"/>
          <p:nvPr/>
        </p:nvSpPr>
        <p:spPr>
          <a:xfrm>
            <a:off x="13045440" y="33999190"/>
            <a:ext cx="6278880" cy="1615827"/>
          </a:xfrm>
          <a:prstGeom prst="rect">
            <a:avLst/>
          </a:prstGeom>
          <a:noFill/>
        </p:spPr>
        <p:txBody>
          <a:bodyPr wrap="square" rtlCol="0">
            <a:spAutoFit/>
          </a:bodyPr>
          <a:lstStyle/>
          <a:p>
            <a:pPr algn="l"/>
            <a:r>
              <a:rPr lang="en-US" sz="2500" dirty="0" smtClean="0"/>
              <a:t>Climate Summary of Akure City, Ondo State, Nigeria (Courtesy NASA's MERRA-2 satellite-era reanalysis).</a:t>
            </a:r>
          </a:p>
          <a:p>
            <a:endParaRPr lang="en-US" sz="2400" dirty="0"/>
          </a:p>
        </p:txBody>
      </p:sp>
      <p:sp>
        <p:nvSpPr>
          <p:cNvPr id="62" name="TextBox 61"/>
          <p:cNvSpPr txBox="1"/>
          <p:nvPr/>
        </p:nvSpPr>
        <p:spPr>
          <a:xfrm>
            <a:off x="1310640" y="21945600"/>
            <a:ext cx="10515600" cy="13388280"/>
          </a:xfrm>
          <a:prstGeom prst="rect">
            <a:avLst/>
          </a:prstGeom>
          <a:noFill/>
        </p:spPr>
        <p:txBody>
          <a:bodyPr wrap="square" rtlCol="0">
            <a:spAutoFit/>
          </a:bodyPr>
          <a:lstStyle/>
          <a:p>
            <a:pPr algn="l">
              <a:buFont typeface="Wingdings" pitchFamily="2" charset="2"/>
              <a:buChar char="§"/>
            </a:pPr>
            <a:r>
              <a:rPr lang="en-US" sz="3200" dirty="0" smtClean="0"/>
              <a:t>Malaria is one of the most severe global health challenges facing humanity (World Health Organization, 2014).</a:t>
            </a:r>
          </a:p>
          <a:p>
            <a:pPr algn="l"/>
            <a:endParaRPr lang="en-US" sz="3200" dirty="0" smtClean="0"/>
          </a:p>
          <a:p>
            <a:pPr algn="l">
              <a:buFont typeface="Wingdings" pitchFamily="2" charset="2"/>
              <a:buChar char="§"/>
            </a:pPr>
            <a:r>
              <a:rPr lang="en-US" sz="3200" dirty="0" smtClean="0"/>
              <a:t> In Nigeria it has been shown that abundance of various mosquito species includes the genera </a:t>
            </a:r>
            <a:r>
              <a:rPr lang="en-US" sz="3200" i="1" dirty="0" smtClean="0"/>
              <a:t>Anopheles,</a:t>
            </a:r>
            <a:r>
              <a:rPr lang="en-US" sz="3200" dirty="0" smtClean="0"/>
              <a:t> </a:t>
            </a:r>
            <a:r>
              <a:rPr lang="en-US" sz="3200" i="1" dirty="0" err="1" smtClean="0"/>
              <a:t>Culex</a:t>
            </a:r>
            <a:r>
              <a:rPr lang="en-US" sz="3200" dirty="0" smtClean="0"/>
              <a:t>, and </a:t>
            </a:r>
            <a:r>
              <a:rPr lang="en-US" sz="3200" i="1" dirty="0" err="1" smtClean="0"/>
              <a:t>Aedes</a:t>
            </a:r>
            <a:r>
              <a:rPr lang="en-US" sz="3200" i="1" dirty="0" smtClean="0"/>
              <a:t> </a:t>
            </a:r>
            <a:r>
              <a:rPr lang="en-US" sz="3200" dirty="0" smtClean="0"/>
              <a:t>(</a:t>
            </a:r>
            <a:r>
              <a:rPr lang="en-US" sz="3200" dirty="0" err="1" smtClean="0"/>
              <a:t>Nwoke</a:t>
            </a:r>
            <a:r>
              <a:rPr lang="en-US" sz="3200" dirty="0" smtClean="0"/>
              <a:t> </a:t>
            </a:r>
            <a:r>
              <a:rPr lang="en-US" sz="3200" i="1" dirty="0" smtClean="0"/>
              <a:t>et al.</a:t>
            </a:r>
            <a:r>
              <a:rPr lang="en-US" sz="3200" dirty="0" smtClean="0"/>
              <a:t>, 1993).</a:t>
            </a:r>
          </a:p>
          <a:p>
            <a:pPr algn="l"/>
            <a:endParaRPr lang="en-US" sz="3200" dirty="0" smtClean="0"/>
          </a:p>
          <a:p>
            <a:pPr algn="l">
              <a:buFont typeface="Wingdings" pitchFamily="2" charset="2"/>
              <a:buChar char="§"/>
            </a:pPr>
            <a:r>
              <a:rPr lang="en-US" sz="3200" dirty="0" smtClean="0"/>
              <a:t> Zika virus, transmitted through mosquito bites, was first discovered in 1947 and is named after the Zika Forest in Uganda. Zika is spread mostly by the bite of an infected </a:t>
            </a:r>
            <a:r>
              <a:rPr lang="en-US" sz="3200" i="1" dirty="0" err="1" smtClean="0"/>
              <a:t>Aedes</a:t>
            </a:r>
            <a:r>
              <a:rPr lang="en-US" sz="3200" dirty="0" smtClean="0"/>
              <a:t> species mosquito (CDC, 2019). </a:t>
            </a:r>
          </a:p>
          <a:p>
            <a:pPr algn="l"/>
            <a:endParaRPr lang="en-US" sz="3200" dirty="0" smtClean="0"/>
          </a:p>
          <a:p>
            <a:pPr algn="l">
              <a:buFont typeface="Wingdings" pitchFamily="2" charset="2"/>
              <a:buChar char="§"/>
            </a:pPr>
            <a:r>
              <a:rPr lang="en-US" sz="3200" dirty="0" smtClean="0"/>
              <a:t>The diverse aquatic habitats for mosquito breeding always make them occur in adequate population to constitute vectors of disease-causing organisms (</a:t>
            </a:r>
            <a:r>
              <a:rPr lang="en-US" sz="3200" dirty="0" err="1" smtClean="0"/>
              <a:t>Adebote</a:t>
            </a:r>
            <a:r>
              <a:rPr lang="en-US" sz="3200" dirty="0" smtClean="0"/>
              <a:t> </a:t>
            </a:r>
            <a:r>
              <a:rPr lang="en-US" sz="3200" i="1" dirty="0" smtClean="0"/>
              <a:t>et al</a:t>
            </a:r>
            <a:r>
              <a:rPr lang="en-US" sz="3200" dirty="0" smtClean="0"/>
              <a:t>., 2008). </a:t>
            </a:r>
          </a:p>
          <a:p>
            <a:pPr algn="l"/>
            <a:endParaRPr lang="en-US" sz="3200" dirty="0" smtClean="0"/>
          </a:p>
          <a:p>
            <a:pPr algn="l">
              <a:buFont typeface="Wingdings" pitchFamily="2" charset="2"/>
              <a:buChar char="§"/>
            </a:pPr>
            <a:r>
              <a:rPr lang="en-US" sz="3200" dirty="0" smtClean="0"/>
              <a:t>St. Peter’s Unity Secondary School, Akure (SPUSSA) is a coeducational institution with domestic wastes, water run-off and farm lands. The school compound has possible places for breeding common mosquitoes. </a:t>
            </a:r>
          </a:p>
          <a:p>
            <a:pPr algn="l"/>
            <a:endParaRPr lang="en-US" sz="3200" dirty="0" smtClean="0"/>
          </a:p>
          <a:p>
            <a:pPr algn="l">
              <a:buFont typeface="Wingdings" pitchFamily="2" charset="2"/>
              <a:buChar char="§"/>
            </a:pPr>
            <a:r>
              <a:rPr lang="en-US" sz="3200" dirty="0" smtClean="0"/>
              <a:t>The study seeks to identify different species of mosquito larvae, the </a:t>
            </a:r>
            <a:r>
              <a:rPr lang="en-US" sz="3200" dirty="0" err="1" smtClean="0"/>
              <a:t>physico</a:t>
            </a:r>
            <a:r>
              <a:rPr lang="en-US" sz="3200" dirty="0" smtClean="0"/>
              <a:t>-chemical attributes and the distribution of the larvae species in SPUSSA community.</a:t>
            </a:r>
          </a:p>
          <a:p>
            <a:endParaRPr lang="en-US" sz="3200" dirty="0"/>
          </a:p>
        </p:txBody>
      </p:sp>
      <p:pic>
        <p:nvPicPr>
          <p:cNvPr id="1026" name="Picture 2"/>
          <p:cNvPicPr>
            <a:picLocks noChangeAspect="1" noChangeArrowheads="1"/>
          </p:cNvPicPr>
          <p:nvPr/>
        </p:nvPicPr>
        <p:blipFill>
          <a:blip r:embed="rId20"/>
          <a:srcRect/>
          <a:stretch>
            <a:fillRect/>
          </a:stretch>
        </p:blipFill>
        <p:spPr bwMode="auto">
          <a:xfrm>
            <a:off x="25562879" y="24109680"/>
            <a:ext cx="4216082" cy="42976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7" name="Picture 3"/>
          <p:cNvPicPr>
            <a:picLocks noChangeAspect="1" noChangeArrowheads="1"/>
          </p:cNvPicPr>
          <p:nvPr/>
        </p:nvPicPr>
        <p:blipFill>
          <a:blip r:embed="rId21"/>
          <a:srcRect/>
          <a:stretch>
            <a:fillRect/>
          </a:stretch>
        </p:blipFill>
        <p:spPr bwMode="auto">
          <a:xfrm>
            <a:off x="30015815" y="24124603"/>
            <a:ext cx="4267200" cy="4391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3" name="TextBox 62"/>
          <p:cNvSpPr txBox="1"/>
          <p:nvPr/>
        </p:nvSpPr>
        <p:spPr>
          <a:xfrm>
            <a:off x="25725120" y="28773120"/>
            <a:ext cx="10637520" cy="1046440"/>
          </a:xfrm>
          <a:prstGeom prst="rect">
            <a:avLst/>
          </a:prstGeom>
          <a:noFill/>
        </p:spPr>
        <p:txBody>
          <a:bodyPr wrap="square" rtlCol="0">
            <a:spAutoFit/>
          </a:bodyPr>
          <a:lstStyle/>
          <a:p>
            <a:r>
              <a:rPr lang="en-US" sz="3000" dirty="0" smtClean="0"/>
              <a:t>Identification and Counting of Mosquito Larvae in the Science Laboratory </a:t>
            </a:r>
            <a:endParaRPr lang="en-US" sz="3000" dirty="0"/>
          </a:p>
        </p:txBody>
      </p:sp>
      <p:pic>
        <p:nvPicPr>
          <p:cNvPr id="1028" name="Picture 4"/>
          <p:cNvPicPr>
            <a:picLocks noChangeAspect="1" noChangeArrowheads="1"/>
          </p:cNvPicPr>
          <p:nvPr/>
        </p:nvPicPr>
        <p:blipFill>
          <a:blip r:embed="rId22"/>
          <a:srcRect/>
          <a:stretch>
            <a:fillRect/>
          </a:stretch>
        </p:blipFill>
        <p:spPr bwMode="auto">
          <a:xfrm>
            <a:off x="31981775" y="29976763"/>
            <a:ext cx="3547362" cy="35207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4" name="Picture 63"/>
          <p:cNvPicPr/>
          <p:nvPr/>
        </p:nvPicPr>
        <p:blipFill>
          <a:blip r:embed="rId23" cstate="print"/>
          <a:srcRect/>
          <a:stretch>
            <a:fillRect/>
          </a:stretch>
        </p:blipFill>
        <p:spPr bwMode="auto">
          <a:xfrm>
            <a:off x="25999440" y="30083760"/>
            <a:ext cx="4450080" cy="32613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5" name="TextBox 64"/>
          <p:cNvSpPr txBox="1"/>
          <p:nvPr/>
        </p:nvSpPr>
        <p:spPr>
          <a:xfrm>
            <a:off x="25908000" y="33497520"/>
            <a:ext cx="9753600" cy="553998"/>
          </a:xfrm>
          <a:prstGeom prst="rect">
            <a:avLst/>
          </a:prstGeom>
          <a:noFill/>
        </p:spPr>
        <p:txBody>
          <a:bodyPr wrap="square" rtlCol="0">
            <a:spAutoFit/>
          </a:bodyPr>
          <a:lstStyle/>
          <a:p>
            <a:r>
              <a:rPr lang="en-US" sz="3000" dirty="0" smtClean="0"/>
              <a:t>The Principal and the GLOBE Teacher</a:t>
            </a:r>
            <a:endParaRPr lang="en-US" sz="3000" dirty="0"/>
          </a:p>
        </p:txBody>
      </p:sp>
      <p:pic>
        <p:nvPicPr>
          <p:cNvPr id="3" name="Picture 2" descr="C:\Users\USER\Desktop\SPUSSA GLOBE Data Vis2.JPG"/>
          <p:cNvPicPr>
            <a:picLocks noChangeAspect="1" noChangeArrowheads="1"/>
          </p:cNvPicPr>
          <p:nvPr/>
        </p:nvPicPr>
        <p:blipFill>
          <a:blip r:embed="rId24"/>
          <a:srcRect/>
          <a:stretch>
            <a:fillRect/>
          </a:stretch>
        </p:blipFill>
        <p:spPr bwMode="auto">
          <a:xfrm>
            <a:off x="19446240" y="30662880"/>
            <a:ext cx="5151120" cy="37795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6" name="TextBox 65"/>
          <p:cNvSpPr txBox="1"/>
          <p:nvPr/>
        </p:nvSpPr>
        <p:spPr>
          <a:xfrm>
            <a:off x="19507200" y="34533840"/>
            <a:ext cx="4937760" cy="461665"/>
          </a:xfrm>
          <a:prstGeom prst="rect">
            <a:avLst/>
          </a:prstGeom>
          <a:noFill/>
        </p:spPr>
        <p:txBody>
          <a:bodyPr wrap="square" rtlCol="0">
            <a:spAutoFit/>
          </a:bodyPr>
          <a:lstStyle/>
          <a:p>
            <a:r>
              <a:rPr lang="en-US" sz="2400" dirty="0" smtClean="0"/>
              <a:t>SPUSSA  GLOBE Data</a:t>
            </a:r>
            <a:endParaRPr lang="en-US" sz="2400" dirty="0"/>
          </a:p>
        </p:txBody>
      </p:sp>
    </p:spTree>
  </p:cSld>
  <p:clrMapOvr>
    <a:masterClrMapping/>
  </p:clrMapOvr>
</p:sld>
</file>

<file path=ppt/theme/theme1.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064"/>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4938713" rtl="0" eaLnBrk="1" fontAlgn="base" latinLnBrk="0" hangingPunct="1">
          <a:lnSpc>
            <a:spcPct val="100000"/>
          </a:lnSpc>
          <a:spcBef>
            <a:spcPct val="0"/>
          </a:spcBef>
          <a:spcAft>
            <a:spcPct val="0"/>
          </a:spcAft>
          <a:buClrTx/>
          <a:buSzTx/>
          <a:buFontTx/>
          <a:buNone/>
          <a:tabLst/>
          <a:defRPr kumimoji="0" lang="en-US" altLang="en-US" sz="9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4938713" rtl="0" eaLnBrk="1" fontAlgn="base" latinLnBrk="0" hangingPunct="1">
          <a:lnSpc>
            <a:spcPct val="100000"/>
          </a:lnSpc>
          <a:spcBef>
            <a:spcPct val="0"/>
          </a:spcBef>
          <a:spcAft>
            <a:spcPct val="0"/>
          </a:spcAft>
          <a:buClrTx/>
          <a:buSzTx/>
          <a:buFontTx/>
          <a:buNone/>
          <a:tabLst/>
          <a:defRPr kumimoji="0" lang="en-US" altLang="en-US" sz="9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064"/>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7856</TotalTime>
  <Words>1538</Words>
  <Application>Microsoft Macintosh PowerPoint</Application>
  <PresentationFormat>Custom</PresentationFormat>
  <Paragraphs>233</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Slide 1</vt:lpstr>
    </vt:vector>
  </TitlesOfParts>
  <Company>MegaPrint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140x100 cm horizontal poster</dc:title>
  <dc:creator>Ethan Shulda;www.postersession.com</dc:creator>
  <cp:keywords>www.postersession.com</cp:keywords>
  <dc:description>©MegaPrint Inc. 2009-2015</dc:description>
  <cp:lastModifiedBy>USER</cp:lastModifiedBy>
  <cp:revision>144</cp:revision>
  <dcterms:created xsi:type="dcterms:W3CDTF">2008-12-04T00:20:37Z</dcterms:created>
  <dcterms:modified xsi:type="dcterms:W3CDTF">2020-03-13T22:36:06Z</dcterms:modified>
</cp:coreProperties>
</file>