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21945600"/>
  <p:notesSz cx="5800725" cy="9094788"/>
  <p:custDataLst>
    <p:tags r:id="rId5"/>
  </p:custDataLst>
  <p:defaultTextStyle>
    <a:defPPr>
      <a:defRPr lang="en-US"/>
    </a:defPPr>
    <a:lvl1pPr algn="l" rtl="0" fontAlgn="base">
      <a:spcBef>
        <a:spcPct val="0"/>
      </a:spcBef>
      <a:spcAft>
        <a:spcPct val="0"/>
      </a:spcAft>
      <a:defRPr sz="9300" kern="1200">
        <a:solidFill>
          <a:schemeClr val="tx1"/>
        </a:solidFill>
        <a:latin typeface="Arial"/>
        <a:ea typeface="+mn-ea"/>
        <a:cs typeface="+mn-cs"/>
      </a:defRPr>
    </a:lvl1pPr>
    <a:lvl2pPr marL="457200" algn="l" rtl="0" fontAlgn="base">
      <a:spcBef>
        <a:spcPct val="0"/>
      </a:spcBef>
      <a:spcAft>
        <a:spcPct val="0"/>
      </a:spcAft>
      <a:defRPr sz="9300" kern="1200">
        <a:solidFill>
          <a:schemeClr val="tx1"/>
        </a:solidFill>
        <a:latin typeface="Arial"/>
        <a:ea typeface="+mn-ea"/>
        <a:cs typeface="+mn-cs"/>
      </a:defRPr>
    </a:lvl2pPr>
    <a:lvl3pPr marL="914400" algn="l" rtl="0" fontAlgn="base">
      <a:spcBef>
        <a:spcPct val="0"/>
      </a:spcBef>
      <a:spcAft>
        <a:spcPct val="0"/>
      </a:spcAft>
      <a:defRPr sz="9300" kern="1200">
        <a:solidFill>
          <a:schemeClr val="tx1"/>
        </a:solidFill>
        <a:latin typeface="Arial"/>
        <a:ea typeface="+mn-ea"/>
        <a:cs typeface="+mn-cs"/>
      </a:defRPr>
    </a:lvl3pPr>
    <a:lvl4pPr marL="1371600" algn="l" rtl="0" fontAlgn="base">
      <a:spcBef>
        <a:spcPct val="0"/>
      </a:spcBef>
      <a:spcAft>
        <a:spcPct val="0"/>
      </a:spcAft>
      <a:defRPr sz="9300" kern="1200">
        <a:solidFill>
          <a:schemeClr val="tx1"/>
        </a:solidFill>
        <a:latin typeface="Arial"/>
        <a:ea typeface="+mn-ea"/>
        <a:cs typeface="+mn-cs"/>
      </a:defRPr>
    </a:lvl4pPr>
    <a:lvl5pPr marL="1828800" algn="l" rtl="0" fontAlgn="base">
      <a:spcBef>
        <a:spcPct val="0"/>
      </a:spcBef>
      <a:spcAft>
        <a:spcPct val="0"/>
      </a:spcAft>
      <a:defRPr sz="9300" kern="1200">
        <a:solidFill>
          <a:schemeClr val="tx1"/>
        </a:solidFill>
        <a:latin typeface="Arial"/>
        <a:ea typeface="+mn-ea"/>
        <a:cs typeface="+mn-cs"/>
      </a:defRPr>
    </a:lvl5pPr>
    <a:lvl6pPr marL="2286000" algn="l" defTabSz="914400" rtl="0" eaLnBrk="1" latinLnBrk="0" hangingPunct="1">
      <a:defRPr sz="9300" kern="1200">
        <a:solidFill>
          <a:schemeClr val="tx1"/>
        </a:solidFill>
        <a:latin typeface="Arial"/>
        <a:ea typeface="+mn-ea"/>
        <a:cs typeface="+mn-cs"/>
      </a:defRPr>
    </a:lvl6pPr>
    <a:lvl7pPr marL="2743200" algn="l" defTabSz="914400" rtl="0" eaLnBrk="1" latinLnBrk="0" hangingPunct="1">
      <a:defRPr sz="9300" kern="1200">
        <a:solidFill>
          <a:schemeClr val="tx1"/>
        </a:solidFill>
        <a:latin typeface="Arial"/>
        <a:ea typeface="+mn-ea"/>
        <a:cs typeface="+mn-cs"/>
      </a:defRPr>
    </a:lvl7pPr>
    <a:lvl8pPr marL="3200400" algn="l" defTabSz="914400" rtl="0" eaLnBrk="1" latinLnBrk="0" hangingPunct="1">
      <a:defRPr sz="9300" kern="1200">
        <a:solidFill>
          <a:schemeClr val="tx1"/>
        </a:solidFill>
        <a:latin typeface="Arial"/>
        <a:ea typeface="+mn-ea"/>
        <a:cs typeface="+mn-cs"/>
      </a:defRPr>
    </a:lvl8pPr>
    <a:lvl9pPr marL="3657600" algn="l" defTabSz="914400" rtl="0" eaLnBrk="1" latinLnBrk="0" hangingPunct="1">
      <a:defRPr sz="9300" kern="1200">
        <a:solidFill>
          <a:schemeClr val="tx1"/>
        </a:solidFill>
        <a:latin typeface="Arial"/>
        <a:ea typeface="+mn-ea"/>
        <a:cs typeface="+mn-cs"/>
      </a:defRPr>
    </a:lvl9pPr>
  </p:defaultTextStyle>
  <p:extLst>
    <p:ext uri="{EFAFB233-063F-42B5-8137-9DF3F51BA10A}">
      <p15:sldGuideLst xmlns="" xmlns:p15="http://schemas.microsoft.com/office/powerpoint/2012/main">
        <p15:guide id="1" orient="horz" pos="6912" userDrawn="1">
          <p15:clr>
            <a:srgbClr val="A4A3A4"/>
          </p15:clr>
        </p15:guide>
        <p15:guide id="2" pos="13824"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078"/>
    <a:srgbClr val="B4D3E2"/>
    <a:srgbClr val="666666"/>
    <a:srgbClr val="AECFE0"/>
    <a:srgbClr val="A4C9DC"/>
    <a:srgbClr val="A7D1D9"/>
    <a:srgbClr val="AEC9D2"/>
    <a:srgbClr val="D1E0E5"/>
    <a:srgbClr val="CEECF2"/>
    <a:srgbClr val="148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7889" autoAdjust="0"/>
  </p:normalViewPr>
  <p:slideViewPr>
    <p:cSldViewPr snapToGrid="0">
      <p:cViewPr>
        <p:scale>
          <a:sx n="19" d="100"/>
          <a:sy n="19" d="100"/>
        </p:scale>
        <p:origin x="-2392" y="-664"/>
      </p:cViewPr>
      <p:guideLst>
        <p:guide orient="horz" pos="6912"/>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tags" Target="tags/tag1.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GLOBE:RH%204/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Volumes\GLOBE\AT%20and%20ST%204: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ocalhost\Volumes\GLOBE\BP%204:1%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GLOBE:3%20parameters%204/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GLOBE:pcc%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719243773567605"/>
          <c:y val="0.12806219137862"/>
          <c:w val="0.860212293905251"/>
          <c:h val="0.704092822709735"/>
        </c:manualLayout>
      </c:layout>
      <c:lineChart>
        <c:grouping val="standard"/>
        <c:varyColors val="0"/>
        <c:ser>
          <c:idx val="1"/>
          <c:order val="1"/>
          <c:tx>
            <c:strRef>
              <c:f>Sheet1!$J$1</c:f>
              <c:strCache>
                <c:ptCount val="1"/>
                <c:pt idx="0">
                  <c:v>relative humidity</c:v>
                </c:pt>
              </c:strCache>
            </c:strRef>
          </c:tx>
          <c:spPr>
            <a:ln w="38100" cmpd="sng">
              <a:solidFill>
                <a:srgbClr val="FF0000"/>
              </a:solidFill>
              <a:headEnd type="none"/>
              <a:tailEnd type="none"/>
            </a:ln>
          </c:spPr>
          <c:marker>
            <c:symbol val="square"/>
            <c:size val="5"/>
            <c:spPr>
              <a:solidFill>
                <a:srgbClr val="FF0000"/>
              </a:solidFill>
              <a:ln>
                <a:solidFill>
                  <a:srgbClr val="FF0000"/>
                </a:solidFill>
              </a:ln>
            </c:spPr>
          </c:marker>
          <c:cat>
            <c:numRef>
              <c:f>Sheet1!$H$2:$H$33</c:f>
              <c:numCache>
                <c:formatCode>m/d/yy</c:formatCode>
                <c:ptCount val="32"/>
                <c:pt idx="0">
                  <c:v>43475.0</c:v>
                </c:pt>
                <c:pt idx="1">
                  <c:v>43476.0</c:v>
                </c:pt>
                <c:pt idx="2">
                  <c:v>43477.0</c:v>
                </c:pt>
                <c:pt idx="3">
                  <c:v>43478.0</c:v>
                </c:pt>
                <c:pt idx="4">
                  <c:v>43479.0</c:v>
                </c:pt>
                <c:pt idx="5">
                  <c:v>43480.0</c:v>
                </c:pt>
                <c:pt idx="6">
                  <c:v>43481.0</c:v>
                </c:pt>
                <c:pt idx="7">
                  <c:v>43482.0</c:v>
                </c:pt>
                <c:pt idx="8">
                  <c:v>43483.0</c:v>
                </c:pt>
                <c:pt idx="9">
                  <c:v>43484.0</c:v>
                </c:pt>
                <c:pt idx="10">
                  <c:v>43485.0</c:v>
                </c:pt>
                <c:pt idx="11">
                  <c:v>43486.0</c:v>
                </c:pt>
                <c:pt idx="12">
                  <c:v>43487.0</c:v>
                </c:pt>
                <c:pt idx="13">
                  <c:v>43488.0</c:v>
                </c:pt>
                <c:pt idx="14">
                  <c:v>43489.0</c:v>
                </c:pt>
                <c:pt idx="15">
                  <c:v>43490.0</c:v>
                </c:pt>
                <c:pt idx="16">
                  <c:v>43491.0</c:v>
                </c:pt>
                <c:pt idx="17">
                  <c:v>43492.0</c:v>
                </c:pt>
                <c:pt idx="18">
                  <c:v>43493.0</c:v>
                </c:pt>
                <c:pt idx="19">
                  <c:v>43494.0</c:v>
                </c:pt>
                <c:pt idx="20">
                  <c:v>43495.0</c:v>
                </c:pt>
                <c:pt idx="21">
                  <c:v>43496.0</c:v>
                </c:pt>
                <c:pt idx="22">
                  <c:v>43497.0</c:v>
                </c:pt>
                <c:pt idx="23">
                  <c:v>43498.0</c:v>
                </c:pt>
                <c:pt idx="24">
                  <c:v>43499.0</c:v>
                </c:pt>
                <c:pt idx="25">
                  <c:v>43500.0</c:v>
                </c:pt>
                <c:pt idx="26">
                  <c:v>43501.0</c:v>
                </c:pt>
                <c:pt idx="27">
                  <c:v>43502.0</c:v>
                </c:pt>
                <c:pt idx="28">
                  <c:v>43503.0</c:v>
                </c:pt>
                <c:pt idx="29">
                  <c:v>43504.0</c:v>
                </c:pt>
                <c:pt idx="30">
                  <c:v>43505.0</c:v>
                </c:pt>
                <c:pt idx="31">
                  <c:v>43506.0</c:v>
                </c:pt>
              </c:numCache>
            </c:numRef>
          </c:cat>
          <c:val>
            <c:numRef>
              <c:f>Sheet1!$J$2:$J$33</c:f>
              <c:numCache>
                <c:formatCode>General</c:formatCode>
                <c:ptCount val="32"/>
                <c:pt idx="0">
                  <c:v>73.4</c:v>
                </c:pt>
                <c:pt idx="1">
                  <c:v>56.5</c:v>
                </c:pt>
                <c:pt idx="2">
                  <c:v>69.1</c:v>
                </c:pt>
                <c:pt idx="3">
                  <c:v>78.6</c:v>
                </c:pt>
                <c:pt idx="4">
                  <c:v>79.7</c:v>
                </c:pt>
                <c:pt idx="5">
                  <c:v>98.1</c:v>
                </c:pt>
                <c:pt idx="6">
                  <c:v>71.1</c:v>
                </c:pt>
                <c:pt idx="7">
                  <c:v>100.0</c:v>
                </c:pt>
                <c:pt idx="8">
                  <c:v>78.8</c:v>
                </c:pt>
                <c:pt idx="9">
                  <c:v>100.0</c:v>
                </c:pt>
                <c:pt idx="10">
                  <c:v>68.2</c:v>
                </c:pt>
                <c:pt idx="11">
                  <c:v>64.5</c:v>
                </c:pt>
                <c:pt idx="12">
                  <c:v>81.4</c:v>
                </c:pt>
                <c:pt idx="13">
                  <c:v>100.0</c:v>
                </c:pt>
                <c:pt idx="14">
                  <c:v>84.0</c:v>
                </c:pt>
                <c:pt idx="15">
                  <c:v>63.1</c:v>
                </c:pt>
                <c:pt idx="16">
                  <c:v>89.1</c:v>
                </c:pt>
                <c:pt idx="17">
                  <c:v>72.4</c:v>
                </c:pt>
                <c:pt idx="18">
                  <c:v>100.0</c:v>
                </c:pt>
                <c:pt idx="19">
                  <c:v>75.9</c:v>
                </c:pt>
                <c:pt idx="20">
                  <c:v>68.8</c:v>
                </c:pt>
                <c:pt idx="21">
                  <c:v>72.8</c:v>
                </c:pt>
                <c:pt idx="22">
                  <c:v>75.0</c:v>
                </c:pt>
                <c:pt idx="23">
                  <c:v>92.3</c:v>
                </c:pt>
                <c:pt idx="24">
                  <c:v>90.3</c:v>
                </c:pt>
                <c:pt idx="25">
                  <c:v>100.0</c:v>
                </c:pt>
                <c:pt idx="26">
                  <c:v>100.0</c:v>
                </c:pt>
                <c:pt idx="27">
                  <c:v>100.0</c:v>
                </c:pt>
                <c:pt idx="28">
                  <c:v>100.0</c:v>
                </c:pt>
                <c:pt idx="29">
                  <c:v>73.0</c:v>
                </c:pt>
                <c:pt idx="30">
                  <c:v>74.7</c:v>
                </c:pt>
                <c:pt idx="31">
                  <c:v>100.0</c:v>
                </c:pt>
              </c:numCache>
            </c:numRef>
          </c:val>
          <c:smooth val="0"/>
        </c:ser>
        <c:dLbls>
          <c:showLegendKey val="0"/>
          <c:showVal val="0"/>
          <c:showCatName val="0"/>
          <c:showSerName val="0"/>
          <c:showPercent val="0"/>
          <c:showBubbleSize val="0"/>
        </c:dLbls>
        <c:marker val="1"/>
        <c:smooth val="0"/>
        <c:axId val="2082284824"/>
        <c:axId val="2082277656"/>
      </c:lineChart>
      <c:lineChart>
        <c:grouping val="standard"/>
        <c:varyColors val="0"/>
        <c:ser>
          <c:idx val="0"/>
          <c:order val="0"/>
          <c:tx>
            <c:strRef>
              <c:f>Sheet1!$I$1</c:f>
              <c:strCache>
                <c:ptCount val="1"/>
                <c:pt idx="0">
                  <c:v>surface temp</c:v>
                </c:pt>
              </c:strCache>
            </c:strRef>
          </c:tx>
          <c:spPr>
            <a:ln w="38100" cmpd="sng">
              <a:solidFill>
                <a:srgbClr val="0000FF"/>
              </a:solidFill>
            </a:ln>
          </c:spPr>
          <c:marker>
            <c:symbol val="square"/>
            <c:size val="5"/>
            <c:spPr>
              <a:solidFill>
                <a:srgbClr val="0000FF"/>
              </a:solidFill>
              <a:ln w="12700" cmpd="sng">
                <a:solidFill>
                  <a:srgbClr val="0000FF"/>
                </a:solidFill>
              </a:ln>
            </c:spPr>
          </c:marker>
          <c:cat>
            <c:numRef>
              <c:f>Sheet1!$H$2:$H$33</c:f>
              <c:numCache>
                <c:formatCode>m/d/yy</c:formatCode>
                <c:ptCount val="32"/>
                <c:pt idx="0">
                  <c:v>43475.0</c:v>
                </c:pt>
                <c:pt idx="1">
                  <c:v>43476.0</c:v>
                </c:pt>
                <c:pt idx="2">
                  <c:v>43477.0</c:v>
                </c:pt>
                <c:pt idx="3">
                  <c:v>43478.0</c:v>
                </c:pt>
                <c:pt idx="4">
                  <c:v>43479.0</c:v>
                </c:pt>
                <c:pt idx="5">
                  <c:v>43480.0</c:v>
                </c:pt>
                <c:pt idx="6">
                  <c:v>43481.0</c:v>
                </c:pt>
                <c:pt idx="7">
                  <c:v>43482.0</c:v>
                </c:pt>
                <c:pt idx="8">
                  <c:v>43483.0</c:v>
                </c:pt>
                <c:pt idx="9">
                  <c:v>43484.0</c:v>
                </c:pt>
                <c:pt idx="10">
                  <c:v>43485.0</c:v>
                </c:pt>
                <c:pt idx="11">
                  <c:v>43486.0</c:v>
                </c:pt>
                <c:pt idx="12">
                  <c:v>43487.0</c:v>
                </c:pt>
                <c:pt idx="13">
                  <c:v>43488.0</c:v>
                </c:pt>
                <c:pt idx="14">
                  <c:v>43489.0</c:v>
                </c:pt>
                <c:pt idx="15">
                  <c:v>43490.0</c:v>
                </c:pt>
                <c:pt idx="16">
                  <c:v>43491.0</c:v>
                </c:pt>
                <c:pt idx="17">
                  <c:v>43492.0</c:v>
                </c:pt>
                <c:pt idx="18">
                  <c:v>43493.0</c:v>
                </c:pt>
                <c:pt idx="19">
                  <c:v>43494.0</c:v>
                </c:pt>
                <c:pt idx="20">
                  <c:v>43495.0</c:v>
                </c:pt>
                <c:pt idx="21">
                  <c:v>43496.0</c:v>
                </c:pt>
                <c:pt idx="22">
                  <c:v>43497.0</c:v>
                </c:pt>
                <c:pt idx="23">
                  <c:v>43498.0</c:v>
                </c:pt>
                <c:pt idx="24">
                  <c:v>43499.0</c:v>
                </c:pt>
                <c:pt idx="25">
                  <c:v>43500.0</c:v>
                </c:pt>
                <c:pt idx="26">
                  <c:v>43501.0</c:v>
                </c:pt>
                <c:pt idx="27">
                  <c:v>43502.0</c:v>
                </c:pt>
                <c:pt idx="28">
                  <c:v>43503.0</c:v>
                </c:pt>
                <c:pt idx="29">
                  <c:v>43504.0</c:v>
                </c:pt>
                <c:pt idx="30">
                  <c:v>43505.0</c:v>
                </c:pt>
                <c:pt idx="31">
                  <c:v>43506.0</c:v>
                </c:pt>
              </c:numCache>
            </c:numRef>
          </c:cat>
          <c:val>
            <c:numRef>
              <c:f>Sheet1!$I$2:$I$33</c:f>
              <c:numCache>
                <c:formatCode>General</c:formatCode>
                <c:ptCount val="32"/>
                <c:pt idx="0">
                  <c:v>-13.5</c:v>
                </c:pt>
                <c:pt idx="1">
                  <c:v>-1.9</c:v>
                </c:pt>
                <c:pt idx="2">
                  <c:v>-4.6</c:v>
                </c:pt>
                <c:pt idx="3">
                  <c:v>-5.2</c:v>
                </c:pt>
                <c:pt idx="4">
                  <c:v>-1.5</c:v>
                </c:pt>
                <c:pt idx="5">
                  <c:v>-8.8</c:v>
                </c:pt>
                <c:pt idx="6">
                  <c:v>-4.8</c:v>
                </c:pt>
                <c:pt idx="7">
                  <c:v>-4.0</c:v>
                </c:pt>
                <c:pt idx="8">
                  <c:v>-6.1</c:v>
                </c:pt>
                <c:pt idx="9">
                  <c:v>-14.7</c:v>
                </c:pt>
                <c:pt idx="10">
                  <c:v>-15.6</c:v>
                </c:pt>
                <c:pt idx="11">
                  <c:v>-16.0</c:v>
                </c:pt>
                <c:pt idx="12">
                  <c:v>-15.0</c:v>
                </c:pt>
                <c:pt idx="13">
                  <c:v>-2.3</c:v>
                </c:pt>
                <c:pt idx="14">
                  <c:v>-7.5</c:v>
                </c:pt>
                <c:pt idx="15">
                  <c:v>-11.2</c:v>
                </c:pt>
                <c:pt idx="16">
                  <c:v>-6.0</c:v>
                </c:pt>
                <c:pt idx="17">
                  <c:v>-19.1</c:v>
                </c:pt>
                <c:pt idx="18">
                  <c:v>-7.0</c:v>
                </c:pt>
                <c:pt idx="19">
                  <c:v>-14.0</c:v>
                </c:pt>
                <c:pt idx="20">
                  <c:v>-24.6</c:v>
                </c:pt>
                <c:pt idx="22">
                  <c:v>-24.5</c:v>
                </c:pt>
                <c:pt idx="23">
                  <c:v>-1.2</c:v>
                </c:pt>
                <c:pt idx="24">
                  <c:v>4.7</c:v>
                </c:pt>
                <c:pt idx="25">
                  <c:v>5.0</c:v>
                </c:pt>
                <c:pt idx="26">
                  <c:v>0.6</c:v>
                </c:pt>
                <c:pt idx="27">
                  <c:v>-3.0</c:v>
                </c:pt>
                <c:pt idx="28">
                  <c:v>-1.0</c:v>
                </c:pt>
                <c:pt idx="29">
                  <c:v>-15.2</c:v>
                </c:pt>
                <c:pt idx="30">
                  <c:v>-2.1</c:v>
                </c:pt>
                <c:pt idx="31">
                  <c:v>-6.1</c:v>
                </c:pt>
              </c:numCache>
            </c:numRef>
          </c:val>
          <c:smooth val="0"/>
        </c:ser>
        <c:dLbls>
          <c:showLegendKey val="0"/>
          <c:showVal val="0"/>
          <c:showCatName val="0"/>
          <c:showSerName val="0"/>
          <c:showPercent val="0"/>
          <c:showBubbleSize val="0"/>
        </c:dLbls>
        <c:marker val="1"/>
        <c:smooth val="0"/>
        <c:axId val="2082296888"/>
        <c:axId val="2082290840"/>
      </c:lineChart>
      <c:valAx>
        <c:axId val="2082277656"/>
        <c:scaling>
          <c:orientation val="minMax"/>
        </c:scaling>
        <c:delete val="0"/>
        <c:axPos val="r"/>
        <c:majorGridlines/>
        <c:title>
          <c:tx>
            <c:rich>
              <a:bodyPr rot="-5400000" vert="horz"/>
              <a:lstStyle/>
              <a:p>
                <a:pPr>
                  <a:defRPr>
                    <a:latin typeface="Times New Roman"/>
                    <a:cs typeface="Times New Roman"/>
                  </a:defRPr>
                </a:pPr>
                <a:r>
                  <a:rPr lang="en-US" sz="1200">
                    <a:latin typeface="Times New Roman"/>
                    <a:cs typeface="Times New Roman"/>
                  </a:rPr>
                  <a:t>Relative Humidity (%)</a:t>
                </a:r>
              </a:p>
            </c:rich>
          </c:tx>
          <c:layout/>
          <c:overlay val="0"/>
        </c:title>
        <c:numFmt formatCode="General" sourceLinked="1"/>
        <c:majorTickMark val="out"/>
        <c:minorTickMark val="out"/>
        <c:tickLblPos val="nextTo"/>
        <c:spPr>
          <a:noFill/>
          <a:ln>
            <a:solidFill>
              <a:schemeClr val="tx1"/>
            </a:solidFill>
            <a:prstDash val="solid"/>
            <a:headEnd type="none"/>
            <a:tailEnd type="none"/>
          </a:ln>
        </c:spPr>
        <c:crossAx val="2082284824"/>
        <c:crosses val="max"/>
        <c:crossBetween val="between"/>
      </c:valAx>
      <c:dateAx>
        <c:axId val="2082284824"/>
        <c:scaling>
          <c:orientation val="minMax"/>
        </c:scaling>
        <c:delete val="0"/>
        <c:axPos val="b"/>
        <c:title>
          <c:tx>
            <c:rich>
              <a:bodyPr/>
              <a:lstStyle/>
              <a:p>
                <a:pPr>
                  <a:defRPr>
                    <a:latin typeface="Times New Roman"/>
                    <a:cs typeface="Times New Roman"/>
                  </a:defRPr>
                </a:pPr>
                <a:r>
                  <a:rPr lang="en-US" sz="1400" dirty="0">
                    <a:latin typeface="Times New Roman"/>
                    <a:cs typeface="Times New Roman"/>
                  </a:rPr>
                  <a:t>Dates</a:t>
                </a:r>
              </a:p>
            </c:rich>
          </c:tx>
          <c:layout>
            <c:manualLayout>
              <c:xMode val="edge"/>
              <c:yMode val="edge"/>
              <c:x val="0.47269813980676"/>
              <c:y val="0.899542239423462"/>
            </c:manualLayout>
          </c:layout>
          <c:overlay val="0"/>
        </c:title>
        <c:numFmt formatCode="m/d;@" sourceLinked="0"/>
        <c:majorTickMark val="none"/>
        <c:minorTickMark val="none"/>
        <c:tickLblPos val="nextTo"/>
        <c:spPr>
          <a:ln>
            <a:solidFill>
              <a:schemeClr val="tx1"/>
            </a:solidFill>
          </a:ln>
        </c:spPr>
        <c:txPr>
          <a:bodyPr/>
          <a:lstStyle/>
          <a:p>
            <a:pPr>
              <a:defRPr>
                <a:latin typeface="Times New Roman"/>
                <a:cs typeface="Times New Roman"/>
              </a:defRPr>
            </a:pPr>
            <a:endParaRPr lang="en-US"/>
          </a:p>
        </c:txPr>
        <c:crossAx val="2082277656"/>
        <c:crosses val="autoZero"/>
        <c:auto val="1"/>
        <c:lblOffset val="100"/>
        <c:baseTimeUnit val="days"/>
      </c:dateAx>
      <c:valAx>
        <c:axId val="2082290840"/>
        <c:scaling>
          <c:orientation val="minMax"/>
        </c:scaling>
        <c:delete val="0"/>
        <c:axPos val="l"/>
        <c:title>
          <c:tx>
            <c:rich>
              <a:bodyPr rot="-5400000" vert="horz"/>
              <a:lstStyle/>
              <a:p>
                <a:pPr>
                  <a:defRPr sz="1200" baseline="30000">
                    <a:latin typeface="Times New Roman"/>
                    <a:cs typeface="Times New Roman"/>
                  </a:defRPr>
                </a:pPr>
                <a:r>
                  <a:rPr lang="en-US" sz="1800" baseline="30000" dirty="0">
                    <a:latin typeface="Times New Roman"/>
                    <a:cs typeface="Times New Roman"/>
                  </a:rPr>
                  <a:t>Temperature</a:t>
                </a:r>
                <a:r>
                  <a:rPr lang="en-US" sz="1400" baseline="0" dirty="0">
                    <a:latin typeface="Times New Roman"/>
                    <a:cs typeface="Times New Roman"/>
                  </a:rPr>
                  <a:t> (°C)</a:t>
                </a:r>
                <a:endParaRPr lang="en-US" sz="1400" baseline="30000" dirty="0">
                  <a:latin typeface="Times New Roman"/>
                  <a:cs typeface="Times New Roman"/>
                </a:endParaRPr>
              </a:p>
            </c:rich>
          </c:tx>
          <c:layout>
            <c:manualLayout>
              <c:xMode val="edge"/>
              <c:yMode val="edge"/>
              <c:x val="0.00762195121951219"/>
              <c:y val="0.359789039296057"/>
            </c:manualLayout>
          </c:layout>
          <c:overlay val="0"/>
        </c:title>
        <c:numFmt formatCode="General" sourceLinked="1"/>
        <c:majorTickMark val="out"/>
        <c:minorTickMark val="none"/>
        <c:tickLblPos val="nextTo"/>
        <c:spPr>
          <a:ln>
            <a:solidFill>
              <a:schemeClr val="tx1"/>
            </a:solidFill>
          </a:ln>
        </c:spPr>
        <c:crossAx val="2082296888"/>
        <c:crosses val="autoZero"/>
        <c:crossBetween val="between"/>
      </c:valAx>
      <c:dateAx>
        <c:axId val="2082296888"/>
        <c:scaling>
          <c:orientation val="minMax"/>
        </c:scaling>
        <c:delete val="1"/>
        <c:axPos val="b"/>
        <c:numFmt formatCode="m/d/yy" sourceLinked="1"/>
        <c:majorTickMark val="out"/>
        <c:minorTickMark val="none"/>
        <c:tickLblPos val="nextTo"/>
        <c:crossAx val="2082290840"/>
        <c:crosses val="autoZero"/>
        <c:auto val="1"/>
        <c:lblOffset val="100"/>
        <c:baseTimeUnit val="days"/>
        <c:majorUnit val="1.0"/>
        <c:minorUnit val="1.0"/>
      </c:dateAx>
      <c:spPr>
        <a:ln>
          <a:solidFill>
            <a:schemeClr val="tx1"/>
          </a:solidFill>
        </a:ln>
      </c:spPr>
    </c:plotArea>
    <c:legend>
      <c:legendPos val="t"/>
      <c:layout>
        <c:manualLayout>
          <c:xMode val="edge"/>
          <c:yMode val="edge"/>
          <c:x val="0.0835053696890509"/>
          <c:y val="0.738147070599226"/>
          <c:w val="0.317480431959378"/>
          <c:h val="0.0652510516664869"/>
        </c:manualLayout>
      </c:layout>
      <c:overlay val="0"/>
      <c:txPr>
        <a:bodyPr/>
        <a:lstStyle/>
        <a:p>
          <a:pPr>
            <a:defRPr>
              <a:latin typeface="Times New Roman"/>
              <a:cs typeface="Times New Roman"/>
            </a:defRPr>
          </a:pPr>
          <a:endParaRPr lang="en-US"/>
        </a:p>
      </c:txPr>
    </c:legend>
    <c:plotVisOnly val="1"/>
    <c:dispBlanksAs val="gap"/>
    <c:showDLblsOverMax val="0"/>
  </c:chart>
  <c:spPr>
    <a:solidFill>
      <a:srgbClr val="FFFFFF"/>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675557741427681"/>
          <c:y val="0.122960483659155"/>
          <c:w val="0.895970476366554"/>
          <c:h val="0.709233175777112"/>
        </c:manualLayout>
      </c:layout>
      <c:lineChart>
        <c:grouping val="standard"/>
        <c:varyColors val="0"/>
        <c:ser>
          <c:idx val="0"/>
          <c:order val="0"/>
          <c:tx>
            <c:strRef>
              <c:f>Sheet2!$B$1</c:f>
              <c:strCache>
                <c:ptCount val="1"/>
                <c:pt idx="0">
                  <c:v>Surface Temp</c:v>
                </c:pt>
              </c:strCache>
            </c:strRef>
          </c:tx>
          <c:spPr>
            <a:ln w="38100" cmpd="sng">
              <a:solidFill>
                <a:srgbClr val="0000FF"/>
              </a:solidFill>
            </a:ln>
          </c:spPr>
          <c:marker>
            <c:symbol val="square"/>
            <c:size val="8"/>
            <c:spPr>
              <a:solidFill>
                <a:srgbClr val="0000FF"/>
              </a:solidFill>
              <a:ln>
                <a:solidFill>
                  <a:srgbClr val="0000FF"/>
                </a:solidFill>
              </a:ln>
            </c:spPr>
          </c:marker>
          <c:cat>
            <c:numRef>
              <c:f>Sheet2!$A$2:$A$25</c:f>
              <c:numCache>
                <c:formatCode>m/d/yy</c:formatCode>
                <c:ptCount val="24"/>
                <c:pt idx="0">
                  <c:v>43478.0</c:v>
                </c:pt>
                <c:pt idx="1">
                  <c:v>43479.0</c:v>
                </c:pt>
                <c:pt idx="2">
                  <c:v>43480.0</c:v>
                </c:pt>
                <c:pt idx="3">
                  <c:v>43481.0</c:v>
                </c:pt>
                <c:pt idx="4">
                  <c:v>43482.0</c:v>
                </c:pt>
                <c:pt idx="5">
                  <c:v>43483.0</c:v>
                </c:pt>
                <c:pt idx="6">
                  <c:v>43484.0</c:v>
                </c:pt>
                <c:pt idx="7">
                  <c:v>43485.0</c:v>
                </c:pt>
                <c:pt idx="8">
                  <c:v>43486.0</c:v>
                </c:pt>
                <c:pt idx="9">
                  <c:v>43487.0</c:v>
                </c:pt>
                <c:pt idx="10">
                  <c:v>43488.0</c:v>
                </c:pt>
                <c:pt idx="11">
                  <c:v>43489.0</c:v>
                </c:pt>
                <c:pt idx="12">
                  <c:v>43490.0</c:v>
                </c:pt>
                <c:pt idx="13">
                  <c:v>43491.0</c:v>
                </c:pt>
                <c:pt idx="14">
                  <c:v>43492.0</c:v>
                </c:pt>
                <c:pt idx="15">
                  <c:v>43493.0</c:v>
                </c:pt>
                <c:pt idx="16">
                  <c:v>43494.0</c:v>
                </c:pt>
                <c:pt idx="17">
                  <c:v>43495.0</c:v>
                </c:pt>
                <c:pt idx="18">
                  <c:v>43496.0</c:v>
                </c:pt>
                <c:pt idx="19">
                  <c:v>43497.0</c:v>
                </c:pt>
                <c:pt idx="20">
                  <c:v>43498.0</c:v>
                </c:pt>
                <c:pt idx="21">
                  <c:v>43499.0</c:v>
                </c:pt>
                <c:pt idx="22">
                  <c:v>43500.0</c:v>
                </c:pt>
                <c:pt idx="23">
                  <c:v>43501.0</c:v>
                </c:pt>
              </c:numCache>
            </c:numRef>
          </c:cat>
          <c:val>
            <c:numRef>
              <c:f>Sheet2!$B$2:$B$25</c:f>
              <c:numCache>
                <c:formatCode>General</c:formatCode>
                <c:ptCount val="24"/>
                <c:pt idx="0">
                  <c:v>-5.2</c:v>
                </c:pt>
                <c:pt idx="1">
                  <c:v>-1.5</c:v>
                </c:pt>
                <c:pt idx="2">
                  <c:v>-9.0</c:v>
                </c:pt>
                <c:pt idx="3">
                  <c:v>-6.7</c:v>
                </c:pt>
                <c:pt idx="4">
                  <c:v>-3.5</c:v>
                </c:pt>
                <c:pt idx="5">
                  <c:v>-6.7</c:v>
                </c:pt>
                <c:pt idx="6">
                  <c:v>-14.7</c:v>
                </c:pt>
                <c:pt idx="7">
                  <c:v>-15.6</c:v>
                </c:pt>
                <c:pt idx="8">
                  <c:v>-17.5</c:v>
                </c:pt>
                <c:pt idx="9">
                  <c:v>-16.5</c:v>
                </c:pt>
                <c:pt idx="10">
                  <c:v>-2.3</c:v>
                </c:pt>
                <c:pt idx="11">
                  <c:v>-7.9</c:v>
                </c:pt>
                <c:pt idx="12">
                  <c:v>-11.3</c:v>
                </c:pt>
                <c:pt idx="13">
                  <c:v>-6.0</c:v>
                </c:pt>
                <c:pt idx="14">
                  <c:v>-19.1</c:v>
                </c:pt>
                <c:pt idx="15">
                  <c:v>-7.0</c:v>
                </c:pt>
                <c:pt idx="16">
                  <c:v>-21.5</c:v>
                </c:pt>
                <c:pt idx="17">
                  <c:v>-23.1</c:v>
                </c:pt>
                <c:pt idx="19">
                  <c:v>-13.6</c:v>
                </c:pt>
                <c:pt idx="20">
                  <c:v>-1.7</c:v>
                </c:pt>
                <c:pt idx="21">
                  <c:v>4.7</c:v>
                </c:pt>
                <c:pt idx="22">
                  <c:v>5.0</c:v>
                </c:pt>
                <c:pt idx="23">
                  <c:v>0.6</c:v>
                </c:pt>
              </c:numCache>
            </c:numRef>
          </c:val>
          <c:smooth val="0"/>
        </c:ser>
        <c:ser>
          <c:idx val="1"/>
          <c:order val="1"/>
          <c:tx>
            <c:strRef>
              <c:f>Sheet2!$C$1</c:f>
              <c:strCache>
                <c:ptCount val="1"/>
                <c:pt idx="0">
                  <c:v>Air temp</c:v>
                </c:pt>
              </c:strCache>
            </c:strRef>
          </c:tx>
          <c:spPr>
            <a:ln w="38100" cmpd="sng">
              <a:solidFill>
                <a:srgbClr val="FF0000"/>
              </a:solidFill>
            </a:ln>
          </c:spPr>
          <c:marker>
            <c:symbol val="diamond"/>
            <c:size val="10"/>
            <c:spPr>
              <a:solidFill>
                <a:srgbClr val="FF0000"/>
              </a:solidFill>
              <a:ln>
                <a:solidFill>
                  <a:srgbClr val="FF0000"/>
                </a:solidFill>
              </a:ln>
            </c:spPr>
          </c:marker>
          <c:cat>
            <c:numRef>
              <c:f>Sheet2!$A$2:$A$25</c:f>
              <c:numCache>
                <c:formatCode>m/d/yy</c:formatCode>
                <c:ptCount val="24"/>
                <c:pt idx="0">
                  <c:v>43478.0</c:v>
                </c:pt>
                <c:pt idx="1">
                  <c:v>43479.0</c:v>
                </c:pt>
                <c:pt idx="2">
                  <c:v>43480.0</c:v>
                </c:pt>
                <c:pt idx="3">
                  <c:v>43481.0</c:v>
                </c:pt>
                <c:pt idx="4">
                  <c:v>43482.0</c:v>
                </c:pt>
                <c:pt idx="5">
                  <c:v>43483.0</c:v>
                </c:pt>
                <c:pt idx="6">
                  <c:v>43484.0</c:v>
                </c:pt>
                <c:pt idx="7">
                  <c:v>43485.0</c:v>
                </c:pt>
                <c:pt idx="8">
                  <c:v>43486.0</c:v>
                </c:pt>
                <c:pt idx="9">
                  <c:v>43487.0</c:v>
                </c:pt>
                <c:pt idx="10">
                  <c:v>43488.0</c:v>
                </c:pt>
                <c:pt idx="11">
                  <c:v>43489.0</c:v>
                </c:pt>
                <c:pt idx="12">
                  <c:v>43490.0</c:v>
                </c:pt>
                <c:pt idx="13">
                  <c:v>43491.0</c:v>
                </c:pt>
                <c:pt idx="14">
                  <c:v>43492.0</c:v>
                </c:pt>
                <c:pt idx="15">
                  <c:v>43493.0</c:v>
                </c:pt>
                <c:pt idx="16">
                  <c:v>43494.0</c:v>
                </c:pt>
                <c:pt idx="17">
                  <c:v>43495.0</c:v>
                </c:pt>
                <c:pt idx="18">
                  <c:v>43496.0</c:v>
                </c:pt>
                <c:pt idx="19">
                  <c:v>43497.0</c:v>
                </c:pt>
                <c:pt idx="20">
                  <c:v>43498.0</c:v>
                </c:pt>
                <c:pt idx="21">
                  <c:v>43499.0</c:v>
                </c:pt>
                <c:pt idx="22">
                  <c:v>43500.0</c:v>
                </c:pt>
                <c:pt idx="23">
                  <c:v>43501.0</c:v>
                </c:pt>
              </c:numCache>
            </c:numRef>
          </c:cat>
          <c:val>
            <c:numRef>
              <c:f>Sheet2!$C$2:$C$25</c:f>
              <c:numCache>
                <c:formatCode>General</c:formatCode>
                <c:ptCount val="24"/>
                <c:pt idx="0">
                  <c:v>-3.8</c:v>
                </c:pt>
                <c:pt idx="1">
                  <c:v>-2.0</c:v>
                </c:pt>
                <c:pt idx="2">
                  <c:v>-5.3</c:v>
                </c:pt>
                <c:pt idx="3">
                  <c:v>-2.8</c:v>
                </c:pt>
                <c:pt idx="4">
                  <c:v>-2.4</c:v>
                </c:pt>
                <c:pt idx="5">
                  <c:v>-2.5</c:v>
                </c:pt>
                <c:pt idx="6">
                  <c:v>-8.0</c:v>
                </c:pt>
                <c:pt idx="7">
                  <c:v>-13.2</c:v>
                </c:pt>
                <c:pt idx="8">
                  <c:v>-13.3</c:v>
                </c:pt>
                <c:pt idx="9">
                  <c:v>-4.2</c:v>
                </c:pt>
                <c:pt idx="10">
                  <c:v>3.6</c:v>
                </c:pt>
                <c:pt idx="11">
                  <c:v>-7.5</c:v>
                </c:pt>
                <c:pt idx="12">
                  <c:v>-11.8</c:v>
                </c:pt>
                <c:pt idx="13">
                  <c:v>-9.8</c:v>
                </c:pt>
                <c:pt idx="14">
                  <c:v>-10.6</c:v>
                </c:pt>
                <c:pt idx="15">
                  <c:v>-9.3</c:v>
                </c:pt>
                <c:pt idx="16">
                  <c:v>-12.1</c:v>
                </c:pt>
                <c:pt idx="17">
                  <c:v>-21.5</c:v>
                </c:pt>
                <c:pt idx="18">
                  <c:v>-20.4</c:v>
                </c:pt>
                <c:pt idx="19">
                  <c:v>-11.6</c:v>
                </c:pt>
                <c:pt idx="20">
                  <c:v>-0.9</c:v>
                </c:pt>
                <c:pt idx="21">
                  <c:v>9.5</c:v>
                </c:pt>
                <c:pt idx="22">
                  <c:v>10.3</c:v>
                </c:pt>
                <c:pt idx="23">
                  <c:v>1.7</c:v>
                </c:pt>
              </c:numCache>
            </c:numRef>
          </c:val>
          <c:smooth val="0"/>
        </c:ser>
        <c:dLbls>
          <c:showLegendKey val="0"/>
          <c:showVal val="0"/>
          <c:showCatName val="0"/>
          <c:showSerName val="0"/>
          <c:showPercent val="0"/>
          <c:showBubbleSize val="0"/>
        </c:dLbls>
        <c:marker val="1"/>
        <c:smooth val="0"/>
        <c:axId val="2063930072"/>
        <c:axId val="2063937608"/>
      </c:lineChart>
      <c:dateAx>
        <c:axId val="2063930072"/>
        <c:scaling>
          <c:orientation val="minMax"/>
        </c:scaling>
        <c:delete val="0"/>
        <c:axPos val="b"/>
        <c:title>
          <c:tx>
            <c:rich>
              <a:bodyPr/>
              <a:lstStyle/>
              <a:p>
                <a:pPr>
                  <a:defRPr>
                    <a:latin typeface="Times New Roman"/>
                    <a:cs typeface="Times New Roman"/>
                  </a:defRPr>
                </a:pPr>
                <a:r>
                  <a:rPr lang="en-US" sz="1400">
                    <a:latin typeface="Times New Roman"/>
                    <a:cs typeface="Times New Roman"/>
                  </a:rPr>
                  <a:t>Dates</a:t>
                </a:r>
              </a:p>
            </c:rich>
          </c:tx>
          <c:layout/>
          <c:overlay val="0"/>
        </c:title>
        <c:numFmt formatCode="m/d;@" sourceLinked="0"/>
        <c:majorTickMark val="none"/>
        <c:minorTickMark val="none"/>
        <c:tickLblPos val="low"/>
        <c:txPr>
          <a:bodyPr/>
          <a:lstStyle/>
          <a:p>
            <a:pPr>
              <a:defRPr sz="1100">
                <a:latin typeface="Times New Roman"/>
                <a:cs typeface="Times New Roman"/>
              </a:defRPr>
            </a:pPr>
            <a:endParaRPr lang="en-US"/>
          </a:p>
        </c:txPr>
        <c:crossAx val="2063937608"/>
        <c:crosses val="autoZero"/>
        <c:auto val="1"/>
        <c:lblOffset val="100"/>
        <c:baseTimeUnit val="days"/>
      </c:dateAx>
      <c:valAx>
        <c:axId val="2063937608"/>
        <c:scaling>
          <c:orientation val="minMax"/>
        </c:scaling>
        <c:delete val="0"/>
        <c:axPos val="l"/>
        <c:majorGridlines/>
        <c:title>
          <c:tx>
            <c:rich>
              <a:bodyPr rot="-5400000" vert="horz"/>
              <a:lstStyle/>
              <a:p>
                <a:pPr>
                  <a:defRPr>
                    <a:latin typeface="Times New Roman"/>
                    <a:cs typeface="Times New Roman"/>
                  </a:defRPr>
                </a:pPr>
                <a:r>
                  <a:rPr lang="en-US" sz="1200">
                    <a:latin typeface="Times New Roman"/>
                    <a:cs typeface="Times New Roman"/>
                  </a:rPr>
                  <a:t>Temperature</a:t>
                </a:r>
                <a:r>
                  <a:rPr lang="en-US" sz="1200" baseline="0">
                    <a:latin typeface="Times New Roman"/>
                    <a:cs typeface="Times New Roman"/>
                  </a:rPr>
                  <a:t> (°C)</a:t>
                </a:r>
                <a:endParaRPr lang="en-US" sz="1200">
                  <a:latin typeface="Times New Roman"/>
                  <a:cs typeface="Times New Roman"/>
                </a:endParaRPr>
              </a:p>
            </c:rich>
          </c:tx>
          <c:layout>
            <c:manualLayout>
              <c:xMode val="edge"/>
              <c:yMode val="edge"/>
              <c:x val="0.00303947912422315"/>
              <c:y val="0.334003601469663"/>
            </c:manualLayout>
          </c:layout>
          <c:overlay val="0"/>
        </c:title>
        <c:numFmt formatCode="General" sourceLinked="1"/>
        <c:majorTickMark val="none"/>
        <c:minorTickMark val="none"/>
        <c:tickLblPos val="nextTo"/>
        <c:spPr>
          <a:ln w="6350">
            <a:solidFill>
              <a:schemeClr val="tx1"/>
            </a:solidFill>
          </a:ln>
        </c:spPr>
        <c:crossAx val="2063930072"/>
        <c:crosses val="autoZero"/>
        <c:crossBetween val="between"/>
      </c:valAx>
      <c:spPr>
        <a:ln>
          <a:solidFill>
            <a:schemeClr val="tx1"/>
          </a:solidFill>
        </a:ln>
      </c:spPr>
    </c:plotArea>
    <c:legend>
      <c:legendPos val="t"/>
      <c:layout>
        <c:manualLayout>
          <c:xMode val="edge"/>
          <c:yMode val="edge"/>
          <c:x val="0.1168201065134"/>
          <c:y val="0.75770691247634"/>
          <c:w val="0.258766789329799"/>
          <c:h val="0.0545908018006398"/>
        </c:manualLayout>
      </c:layout>
      <c:overlay val="0"/>
      <c:txPr>
        <a:bodyPr/>
        <a:lstStyle/>
        <a:p>
          <a:pPr>
            <a:defRPr>
              <a:latin typeface="Times New Roman"/>
              <a:cs typeface="Times New Roman"/>
            </a:defRPr>
          </a:pPr>
          <a:endParaRPr lang="en-US"/>
        </a:p>
      </c:txPr>
    </c:legend>
    <c:plotVisOnly val="1"/>
    <c:dispBlanksAs val="gap"/>
    <c:showDLblsOverMax val="0"/>
  </c:chart>
  <c:spPr>
    <a:solidFill>
      <a:schemeClr val="bg1"/>
    </a:solid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Sheet1!$C$1</c:f>
              <c:strCache>
                <c:ptCount val="1"/>
                <c:pt idx="0">
                  <c:v>Surface Temperature</c:v>
                </c:pt>
              </c:strCache>
            </c:strRef>
          </c:tx>
          <c:spPr>
            <a:ln w="38100" cmpd="sng">
              <a:solidFill>
                <a:srgbClr val="0000FF"/>
              </a:solidFill>
            </a:ln>
          </c:spPr>
          <c:marker>
            <c:symbol val="square"/>
            <c:size val="8"/>
            <c:spPr>
              <a:solidFill>
                <a:srgbClr val="0000FF"/>
              </a:solidFill>
              <a:ln>
                <a:solidFill>
                  <a:srgbClr val="0000FF"/>
                </a:solidFill>
              </a:ln>
            </c:spPr>
          </c:marker>
          <c:cat>
            <c:numRef>
              <c:f>Sheet1!$B$2:$B$33</c:f>
              <c:numCache>
                <c:formatCode>m/d/yy</c:formatCode>
                <c:ptCount val="32"/>
                <c:pt idx="0">
                  <c:v>43475.0</c:v>
                </c:pt>
                <c:pt idx="1">
                  <c:v>43476.0</c:v>
                </c:pt>
                <c:pt idx="2">
                  <c:v>43477.0</c:v>
                </c:pt>
                <c:pt idx="3">
                  <c:v>43478.0</c:v>
                </c:pt>
                <c:pt idx="4">
                  <c:v>43479.0</c:v>
                </c:pt>
                <c:pt idx="5">
                  <c:v>43480.0</c:v>
                </c:pt>
                <c:pt idx="6">
                  <c:v>43481.0</c:v>
                </c:pt>
                <c:pt idx="7">
                  <c:v>43482.0</c:v>
                </c:pt>
                <c:pt idx="8">
                  <c:v>43483.0</c:v>
                </c:pt>
                <c:pt idx="9">
                  <c:v>43484.0</c:v>
                </c:pt>
                <c:pt idx="10">
                  <c:v>43485.0</c:v>
                </c:pt>
                <c:pt idx="11">
                  <c:v>43486.0</c:v>
                </c:pt>
                <c:pt idx="12">
                  <c:v>43487.0</c:v>
                </c:pt>
                <c:pt idx="13">
                  <c:v>43488.0</c:v>
                </c:pt>
                <c:pt idx="14">
                  <c:v>43489.0</c:v>
                </c:pt>
                <c:pt idx="15">
                  <c:v>43490.0</c:v>
                </c:pt>
                <c:pt idx="16">
                  <c:v>43491.0</c:v>
                </c:pt>
                <c:pt idx="17">
                  <c:v>43492.0</c:v>
                </c:pt>
                <c:pt idx="18">
                  <c:v>43493.0</c:v>
                </c:pt>
                <c:pt idx="19">
                  <c:v>43494.0</c:v>
                </c:pt>
                <c:pt idx="20">
                  <c:v>43495.0</c:v>
                </c:pt>
                <c:pt idx="21">
                  <c:v>43496.0</c:v>
                </c:pt>
                <c:pt idx="22">
                  <c:v>43497.0</c:v>
                </c:pt>
                <c:pt idx="23">
                  <c:v>43498.0</c:v>
                </c:pt>
                <c:pt idx="24">
                  <c:v>43499.0</c:v>
                </c:pt>
                <c:pt idx="25">
                  <c:v>43500.0</c:v>
                </c:pt>
                <c:pt idx="26">
                  <c:v>43501.0</c:v>
                </c:pt>
                <c:pt idx="27">
                  <c:v>43501.0</c:v>
                </c:pt>
                <c:pt idx="28">
                  <c:v>43503.0</c:v>
                </c:pt>
                <c:pt idx="29">
                  <c:v>43504.0</c:v>
                </c:pt>
                <c:pt idx="30">
                  <c:v>43505.0</c:v>
                </c:pt>
                <c:pt idx="31">
                  <c:v>43506.0</c:v>
                </c:pt>
              </c:numCache>
            </c:numRef>
          </c:cat>
          <c:val>
            <c:numRef>
              <c:f>Sheet1!$C$2:$C$33</c:f>
              <c:numCache>
                <c:formatCode>General</c:formatCode>
                <c:ptCount val="32"/>
                <c:pt idx="0">
                  <c:v>-13.5</c:v>
                </c:pt>
                <c:pt idx="1">
                  <c:v>-1.9</c:v>
                </c:pt>
                <c:pt idx="2">
                  <c:v>-4.6</c:v>
                </c:pt>
                <c:pt idx="3">
                  <c:v>-5.2</c:v>
                </c:pt>
                <c:pt idx="4">
                  <c:v>-1.5</c:v>
                </c:pt>
                <c:pt idx="5">
                  <c:v>-8.8</c:v>
                </c:pt>
                <c:pt idx="6">
                  <c:v>-4.8</c:v>
                </c:pt>
                <c:pt idx="7">
                  <c:v>-4.0</c:v>
                </c:pt>
                <c:pt idx="8">
                  <c:v>-6.1</c:v>
                </c:pt>
                <c:pt idx="9">
                  <c:v>-14.7</c:v>
                </c:pt>
                <c:pt idx="10">
                  <c:v>-15.6</c:v>
                </c:pt>
                <c:pt idx="11">
                  <c:v>-16.0</c:v>
                </c:pt>
                <c:pt idx="12">
                  <c:v>-15.0</c:v>
                </c:pt>
                <c:pt idx="13">
                  <c:v>-2.3</c:v>
                </c:pt>
                <c:pt idx="14">
                  <c:v>-7.5</c:v>
                </c:pt>
                <c:pt idx="15">
                  <c:v>-11.2</c:v>
                </c:pt>
                <c:pt idx="16">
                  <c:v>-6.0</c:v>
                </c:pt>
                <c:pt idx="17">
                  <c:v>-19.1</c:v>
                </c:pt>
                <c:pt idx="18">
                  <c:v>-7.0</c:v>
                </c:pt>
                <c:pt idx="19">
                  <c:v>-14.0</c:v>
                </c:pt>
                <c:pt idx="20">
                  <c:v>-24.6</c:v>
                </c:pt>
                <c:pt idx="22">
                  <c:v>-24.5</c:v>
                </c:pt>
                <c:pt idx="23">
                  <c:v>-1.2</c:v>
                </c:pt>
                <c:pt idx="24">
                  <c:v>4.7</c:v>
                </c:pt>
                <c:pt idx="25">
                  <c:v>5.0</c:v>
                </c:pt>
                <c:pt idx="26">
                  <c:v>0.6</c:v>
                </c:pt>
                <c:pt idx="27">
                  <c:v>-3.0</c:v>
                </c:pt>
                <c:pt idx="28">
                  <c:v>-1.0</c:v>
                </c:pt>
                <c:pt idx="29">
                  <c:v>-15.2</c:v>
                </c:pt>
                <c:pt idx="30">
                  <c:v>-2.1</c:v>
                </c:pt>
                <c:pt idx="31">
                  <c:v>-6.1</c:v>
                </c:pt>
              </c:numCache>
            </c:numRef>
          </c:val>
          <c:smooth val="0"/>
        </c:ser>
        <c:dLbls>
          <c:showLegendKey val="0"/>
          <c:showVal val="0"/>
          <c:showCatName val="0"/>
          <c:showSerName val="0"/>
          <c:showPercent val="0"/>
          <c:showBubbleSize val="0"/>
        </c:dLbls>
        <c:marker val="1"/>
        <c:smooth val="0"/>
        <c:axId val="2064139768"/>
        <c:axId val="2064147752"/>
      </c:lineChart>
      <c:lineChart>
        <c:grouping val="standard"/>
        <c:varyColors val="0"/>
        <c:ser>
          <c:idx val="1"/>
          <c:order val="1"/>
          <c:tx>
            <c:strRef>
              <c:f>Sheet1!$D$1</c:f>
              <c:strCache>
                <c:ptCount val="1"/>
                <c:pt idx="0">
                  <c:v>Barometric Pressure</c:v>
                </c:pt>
              </c:strCache>
            </c:strRef>
          </c:tx>
          <c:spPr>
            <a:ln w="38100" cmpd="sng">
              <a:solidFill>
                <a:srgbClr val="FF0000"/>
              </a:solidFill>
            </a:ln>
          </c:spPr>
          <c:marker>
            <c:symbol val="diamond"/>
            <c:size val="10"/>
            <c:spPr>
              <a:solidFill>
                <a:srgbClr val="FF0000"/>
              </a:solidFill>
              <a:ln>
                <a:solidFill>
                  <a:srgbClr val="FF0000"/>
                </a:solidFill>
              </a:ln>
            </c:spPr>
          </c:marker>
          <c:cat>
            <c:numRef>
              <c:f>Sheet1!$B$2:$B$33</c:f>
              <c:numCache>
                <c:formatCode>m/d/yy</c:formatCode>
                <c:ptCount val="32"/>
                <c:pt idx="0">
                  <c:v>43475.0</c:v>
                </c:pt>
                <c:pt idx="1">
                  <c:v>43476.0</c:v>
                </c:pt>
                <c:pt idx="2">
                  <c:v>43477.0</c:v>
                </c:pt>
                <c:pt idx="3">
                  <c:v>43478.0</c:v>
                </c:pt>
                <c:pt idx="4">
                  <c:v>43479.0</c:v>
                </c:pt>
                <c:pt idx="5">
                  <c:v>43480.0</c:v>
                </c:pt>
                <c:pt idx="6">
                  <c:v>43481.0</c:v>
                </c:pt>
                <c:pt idx="7">
                  <c:v>43482.0</c:v>
                </c:pt>
                <c:pt idx="8">
                  <c:v>43483.0</c:v>
                </c:pt>
                <c:pt idx="9">
                  <c:v>43484.0</c:v>
                </c:pt>
                <c:pt idx="10">
                  <c:v>43485.0</c:v>
                </c:pt>
                <c:pt idx="11">
                  <c:v>43486.0</c:v>
                </c:pt>
                <c:pt idx="12">
                  <c:v>43487.0</c:v>
                </c:pt>
                <c:pt idx="13">
                  <c:v>43488.0</c:v>
                </c:pt>
                <c:pt idx="14">
                  <c:v>43489.0</c:v>
                </c:pt>
                <c:pt idx="15">
                  <c:v>43490.0</c:v>
                </c:pt>
                <c:pt idx="16">
                  <c:v>43491.0</c:v>
                </c:pt>
                <c:pt idx="17">
                  <c:v>43492.0</c:v>
                </c:pt>
                <c:pt idx="18">
                  <c:v>43493.0</c:v>
                </c:pt>
                <c:pt idx="19">
                  <c:v>43494.0</c:v>
                </c:pt>
                <c:pt idx="20">
                  <c:v>43495.0</c:v>
                </c:pt>
                <c:pt idx="21">
                  <c:v>43496.0</c:v>
                </c:pt>
                <c:pt idx="22">
                  <c:v>43497.0</c:v>
                </c:pt>
                <c:pt idx="23">
                  <c:v>43498.0</c:v>
                </c:pt>
                <c:pt idx="24">
                  <c:v>43499.0</c:v>
                </c:pt>
                <c:pt idx="25">
                  <c:v>43500.0</c:v>
                </c:pt>
                <c:pt idx="26">
                  <c:v>43501.0</c:v>
                </c:pt>
                <c:pt idx="27">
                  <c:v>43501.0</c:v>
                </c:pt>
                <c:pt idx="28">
                  <c:v>43503.0</c:v>
                </c:pt>
                <c:pt idx="29">
                  <c:v>43504.0</c:v>
                </c:pt>
                <c:pt idx="30">
                  <c:v>43505.0</c:v>
                </c:pt>
                <c:pt idx="31">
                  <c:v>43506.0</c:v>
                </c:pt>
              </c:numCache>
            </c:numRef>
          </c:cat>
          <c:val>
            <c:numRef>
              <c:f>Sheet1!$D$2:$D$33</c:f>
              <c:numCache>
                <c:formatCode>General</c:formatCode>
                <c:ptCount val="32"/>
                <c:pt idx="0">
                  <c:v>993.5</c:v>
                </c:pt>
                <c:pt idx="1">
                  <c:v>1003.2</c:v>
                </c:pt>
                <c:pt idx="2">
                  <c:v>1004.2</c:v>
                </c:pt>
                <c:pt idx="3">
                  <c:v>1004.2</c:v>
                </c:pt>
                <c:pt idx="4">
                  <c:v>1002.3</c:v>
                </c:pt>
                <c:pt idx="5">
                  <c:v>992.5</c:v>
                </c:pt>
                <c:pt idx="6">
                  <c:v>1000.3</c:v>
                </c:pt>
                <c:pt idx="7">
                  <c:v>990.5</c:v>
                </c:pt>
                <c:pt idx="8">
                  <c:v>990.5</c:v>
                </c:pt>
                <c:pt idx="9">
                  <c:v>987.5</c:v>
                </c:pt>
                <c:pt idx="10">
                  <c:v>999.3</c:v>
                </c:pt>
                <c:pt idx="11">
                  <c:v>1009.1</c:v>
                </c:pt>
                <c:pt idx="12">
                  <c:v>994.4</c:v>
                </c:pt>
                <c:pt idx="13">
                  <c:v>978.7</c:v>
                </c:pt>
                <c:pt idx="14">
                  <c:v>983.7</c:v>
                </c:pt>
                <c:pt idx="15">
                  <c:v>994.3</c:v>
                </c:pt>
                <c:pt idx="16">
                  <c:v>990.3</c:v>
                </c:pt>
                <c:pt idx="17">
                  <c:v>992.5</c:v>
                </c:pt>
                <c:pt idx="18">
                  <c:v>975.8</c:v>
                </c:pt>
                <c:pt idx="19">
                  <c:v>986.6</c:v>
                </c:pt>
                <c:pt idx="20">
                  <c:v>966.4</c:v>
                </c:pt>
                <c:pt idx="21">
                  <c:v>987.2</c:v>
                </c:pt>
                <c:pt idx="22">
                  <c:v>1002.1</c:v>
                </c:pt>
                <c:pt idx="23">
                  <c:v>990.5</c:v>
                </c:pt>
                <c:pt idx="24">
                  <c:v>987.6</c:v>
                </c:pt>
                <c:pt idx="25">
                  <c:v>981.7</c:v>
                </c:pt>
                <c:pt idx="26">
                  <c:v>989.5</c:v>
                </c:pt>
                <c:pt idx="27">
                  <c:v>975.8</c:v>
                </c:pt>
                <c:pt idx="28">
                  <c:v>975.8</c:v>
                </c:pt>
                <c:pt idx="29">
                  <c:v>1005.2</c:v>
                </c:pt>
                <c:pt idx="30">
                  <c:v>1015.0</c:v>
                </c:pt>
                <c:pt idx="31">
                  <c:v>1000.3</c:v>
                </c:pt>
              </c:numCache>
            </c:numRef>
          </c:val>
          <c:smooth val="0"/>
        </c:ser>
        <c:dLbls>
          <c:showLegendKey val="0"/>
          <c:showVal val="0"/>
          <c:showCatName val="0"/>
          <c:showSerName val="0"/>
          <c:showPercent val="0"/>
          <c:showBubbleSize val="0"/>
        </c:dLbls>
        <c:marker val="1"/>
        <c:smooth val="0"/>
        <c:axId val="2064159352"/>
        <c:axId val="2064153592"/>
      </c:lineChart>
      <c:dateAx>
        <c:axId val="2064139768"/>
        <c:scaling>
          <c:orientation val="minMax"/>
        </c:scaling>
        <c:delete val="0"/>
        <c:axPos val="b"/>
        <c:title>
          <c:tx>
            <c:rich>
              <a:bodyPr/>
              <a:lstStyle/>
              <a:p>
                <a:pPr>
                  <a:defRPr sz="1400">
                    <a:latin typeface="Times New Roman"/>
                    <a:cs typeface="Times New Roman"/>
                  </a:defRPr>
                </a:pPr>
                <a:r>
                  <a:rPr lang="en-US" sz="1400">
                    <a:latin typeface="Times New Roman"/>
                    <a:cs typeface="Times New Roman"/>
                  </a:rPr>
                  <a:t>Dates</a:t>
                </a:r>
              </a:p>
            </c:rich>
          </c:tx>
          <c:layout/>
          <c:overlay val="0"/>
        </c:title>
        <c:numFmt formatCode="m/d;@" sourceLinked="0"/>
        <c:majorTickMark val="none"/>
        <c:minorTickMark val="none"/>
        <c:tickLblPos val="low"/>
        <c:txPr>
          <a:bodyPr/>
          <a:lstStyle/>
          <a:p>
            <a:pPr>
              <a:defRPr>
                <a:latin typeface="Times New Roman"/>
                <a:cs typeface="Times New Roman"/>
              </a:defRPr>
            </a:pPr>
            <a:endParaRPr lang="en-US"/>
          </a:p>
        </c:txPr>
        <c:crossAx val="2064147752"/>
        <c:crosses val="autoZero"/>
        <c:auto val="1"/>
        <c:lblOffset val="100"/>
        <c:baseTimeUnit val="days"/>
      </c:dateAx>
      <c:valAx>
        <c:axId val="2064147752"/>
        <c:scaling>
          <c:orientation val="minMax"/>
        </c:scaling>
        <c:delete val="0"/>
        <c:axPos val="l"/>
        <c:majorGridlines/>
        <c:title>
          <c:tx>
            <c:rich>
              <a:bodyPr rot="-5400000" vert="horz"/>
              <a:lstStyle/>
              <a:p>
                <a:pPr>
                  <a:defRPr>
                    <a:latin typeface="Times New Roman"/>
                    <a:cs typeface="Times New Roman"/>
                  </a:defRPr>
                </a:pPr>
                <a:r>
                  <a:rPr lang="en-US" sz="1200">
                    <a:latin typeface="Times New Roman"/>
                    <a:cs typeface="Times New Roman"/>
                  </a:rPr>
                  <a:t>Temperature (°C)</a:t>
                </a:r>
              </a:p>
            </c:rich>
          </c:tx>
          <c:layout/>
          <c:overlay val="0"/>
        </c:title>
        <c:numFmt formatCode="General" sourceLinked="1"/>
        <c:majorTickMark val="none"/>
        <c:minorTickMark val="none"/>
        <c:tickLblPos val="nextTo"/>
        <c:spPr>
          <a:ln w="9525">
            <a:solidFill>
              <a:schemeClr val="tx1"/>
            </a:solidFill>
          </a:ln>
        </c:spPr>
        <c:crossAx val="2064139768"/>
        <c:crosses val="autoZero"/>
        <c:crossBetween val="between"/>
      </c:valAx>
      <c:valAx>
        <c:axId val="2064153592"/>
        <c:scaling>
          <c:orientation val="minMax"/>
        </c:scaling>
        <c:delete val="0"/>
        <c:axPos val="r"/>
        <c:title>
          <c:tx>
            <c:rich>
              <a:bodyPr rot="-5400000" vert="horz"/>
              <a:lstStyle/>
              <a:p>
                <a:pPr>
                  <a:defRPr>
                    <a:latin typeface="Times New Roman"/>
                    <a:cs typeface="Times New Roman"/>
                  </a:defRPr>
                </a:pPr>
                <a:r>
                  <a:rPr lang="en-US" sz="1200">
                    <a:latin typeface="Times New Roman"/>
                    <a:cs typeface="Times New Roman"/>
                  </a:rPr>
                  <a:t>Barometric Pressure (mmHG/kPA)</a:t>
                </a:r>
              </a:p>
            </c:rich>
          </c:tx>
          <c:layout/>
          <c:overlay val="0"/>
        </c:title>
        <c:numFmt formatCode="General" sourceLinked="1"/>
        <c:majorTickMark val="out"/>
        <c:minorTickMark val="none"/>
        <c:tickLblPos val="nextTo"/>
        <c:spPr>
          <a:ln>
            <a:solidFill>
              <a:schemeClr val="tx1"/>
            </a:solidFill>
          </a:ln>
        </c:spPr>
        <c:crossAx val="2064159352"/>
        <c:crosses val="max"/>
        <c:crossBetween val="between"/>
      </c:valAx>
      <c:dateAx>
        <c:axId val="2064159352"/>
        <c:scaling>
          <c:orientation val="minMax"/>
        </c:scaling>
        <c:delete val="1"/>
        <c:axPos val="b"/>
        <c:numFmt formatCode="m/d/yy" sourceLinked="1"/>
        <c:majorTickMark val="out"/>
        <c:minorTickMark val="none"/>
        <c:tickLblPos val="nextTo"/>
        <c:crossAx val="2064153592"/>
        <c:crosses val="autoZero"/>
        <c:auto val="1"/>
        <c:lblOffset val="100"/>
        <c:baseTimeUnit val="days"/>
      </c:dateAx>
      <c:spPr>
        <a:ln>
          <a:solidFill>
            <a:schemeClr val="tx1"/>
          </a:solidFill>
        </a:ln>
      </c:spPr>
    </c:plotArea>
    <c:legend>
      <c:legendPos val="t"/>
      <c:layout>
        <c:manualLayout>
          <c:xMode val="edge"/>
          <c:yMode val="edge"/>
          <c:x val="0.0923876634118045"/>
          <c:y val="0.729180838595409"/>
          <c:w val="0.436485031197948"/>
          <c:h val="0.0604056801714486"/>
        </c:manualLayout>
      </c:layout>
      <c:overlay val="0"/>
      <c:txPr>
        <a:bodyPr/>
        <a:lstStyle/>
        <a:p>
          <a:pPr>
            <a:defRPr>
              <a:latin typeface="Times New Roman"/>
              <a:cs typeface="Times New Roman"/>
            </a:defRPr>
          </a:pPr>
          <a:endParaRPr lang="en-US"/>
        </a:p>
      </c:txPr>
    </c:legend>
    <c:plotVisOnly val="1"/>
    <c:dispBlanksAs val="gap"/>
    <c:showDLblsOverMax val="0"/>
  </c:chart>
  <c:spPr>
    <a:solidFill>
      <a:schemeClr val="bg1"/>
    </a:solidFill>
    <a:ln>
      <a:solidFill>
        <a:schemeClr val="bg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942173789344434"/>
          <c:y val="0.176183463176881"/>
          <c:w val="0.820706927016262"/>
          <c:h val="0.659099655456201"/>
        </c:manualLayout>
      </c:layout>
      <c:lineChart>
        <c:grouping val="standard"/>
        <c:varyColors val="0"/>
        <c:ser>
          <c:idx val="0"/>
          <c:order val="0"/>
          <c:tx>
            <c:strRef>
              <c:f>Sheet3!$B$1</c:f>
              <c:strCache>
                <c:ptCount val="1"/>
                <c:pt idx="0">
                  <c:v>Surface Temperature </c:v>
                </c:pt>
              </c:strCache>
            </c:strRef>
          </c:tx>
          <c:spPr>
            <a:ln w="38100" cmpd="sng">
              <a:solidFill>
                <a:srgbClr val="0000FF"/>
              </a:solidFill>
            </a:ln>
          </c:spPr>
          <c:marker>
            <c:symbol val="square"/>
            <c:size val="8"/>
            <c:spPr>
              <a:solidFill>
                <a:srgbClr val="0000FF"/>
              </a:solidFill>
              <a:ln>
                <a:solidFill>
                  <a:srgbClr val="0000FF"/>
                </a:solidFill>
              </a:ln>
            </c:spPr>
          </c:marker>
          <c:cat>
            <c:numRef>
              <c:f>Sheet3!$A$2:$A$33</c:f>
              <c:numCache>
                <c:formatCode>m/d/yy</c:formatCode>
                <c:ptCount val="32"/>
                <c:pt idx="0">
                  <c:v>43475.0</c:v>
                </c:pt>
                <c:pt idx="1">
                  <c:v>43476.0</c:v>
                </c:pt>
                <c:pt idx="2">
                  <c:v>43477.0</c:v>
                </c:pt>
                <c:pt idx="3">
                  <c:v>43478.0</c:v>
                </c:pt>
                <c:pt idx="4">
                  <c:v>43479.0</c:v>
                </c:pt>
                <c:pt idx="5">
                  <c:v>43480.0</c:v>
                </c:pt>
                <c:pt idx="6">
                  <c:v>43481.0</c:v>
                </c:pt>
                <c:pt idx="7">
                  <c:v>43482.0</c:v>
                </c:pt>
                <c:pt idx="8">
                  <c:v>43483.0</c:v>
                </c:pt>
                <c:pt idx="9">
                  <c:v>43484.0</c:v>
                </c:pt>
                <c:pt idx="10">
                  <c:v>43485.0</c:v>
                </c:pt>
                <c:pt idx="11">
                  <c:v>43486.0</c:v>
                </c:pt>
                <c:pt idx="12">
                  <c:v>43487.0</c:v>
                </c:pt>
                <c:pt idx="13">
                  <c:v>43488.0</c:v>
                </c:pt>
                <c:pt idx="14">
                  <c:v>43489.0</c:v>
                </c:pt>
                <c:pt idx="15">
                  <c:v>43490.0</c:v>
                </c:pt>
                <c:pt idx="16">
                  <c:v>43491.0</c:v>
                </c:pt>
                <c:pt idx="17">
                  <c:v>43492.0</c:v>
                </c:pt>
                <c:pt idx="18">
                  <c:v>43493.0</c:v>
                </c:pt>
                <c:pt idx="19">
                  <c:v>43494.0</c:v>
                </c:pt>
                <c:pt idx="20">
                  <c:v>43495.0</c:v>
                </c:pt>
                <c:pt idx="21">
                  <c:v>43496.0</c:v>
                </c:pt>
                <c:pt idx="22">
                  <c:v>43497.0</c:v>
                </c:pt>
                <c:pt idx="23">
                  <c:v>43498.0</c:v>
                </c:pt>
                <c:pt idx="24">
                  <c:v>43499.0</c:v>
                </c:pt>
                <c:pt idx="25">
                  <c:v>43500.0</c:v>
                </c:pt>
                <c:pt idx="26">
                  <c:v>43501.0</c:v>
                </c:pt>
                <c:pt idx="27">
                  <c:v>43502.0</c:v>
                </c:pt>
                <c:pt idx="28">
                  <c:v>43503.0</c:v>
                </c:pt>
                <c:pt idx="29">
                  <c:v>43504.0</c:v>
                </c:pt>
                <c:pt idx="30">
                  <c:v>43505.0</c:v>
                </c:pt>
                <c:pt idx="31">
                  <c:v>43506.0</c:v>
                </c:pt>
              </c:numCache>
            </c:numRef>
          </c:cat>
          <c:val>
            <c:numRef>
              <c:f>Sheet3!$B$2:$B$33</c:f>
              <c:numCache>
                <c:formatCode>General</c:formatCode>
                <c:ptCount val="32"/>
                <c:pt idx="0">
                  <c:v>-13.5</c:v>
                </c:pt>
                <c:pt idx="1">
                  <c:v>-1.9</c:v>
                </c:pt>
                <c:pt idx="2">
                  <c:v>-4.6</c:v>
                </c:pt>
                <c:pt idx="3">
                  <c:v>-5.2</c:v>
                </c:pt>
                <c:pt idx="4">
                  <c:v>-1.5</c:v>
                </c:pt>
                <c:pt idx="5">
                  <c:v>-8.8</c:v>
                </c:pt>
                <c:pt idx="6">
                  <c:v>-4.8</c:v>
                </c:pt>
                <c:pt idx="7">
                  <c:v>-4.0</c:v>
                </c:pt>
                <c:pt idx="8">
                  <c:v>-6.1</c:v>
                </c:pt>
                <c:pt idx="9">
                  <c:v>-14.7</c:v>
                </c:pt>
                <c:pt idx="10">
                  <c:v>-15.6</c:v>
                </c:pt>
                <c:pt idx="11">
                  <c:v>-16.0</c:v>
                </c:pt>
                <c:pt idx="12">
                  <c:v>-15.0</c:v>
                </c:pt>
                <c:pt idx="13">
                  <c:v>-2.3</c:v>
                </c:pt>
                <c:pt idx="14">
                  <c:v>-7.5</c:v>
                </c:pt>
                <c:pt idx="15">
                  <c:v>-11.2</c:v>
                </c:pt>
                <c:pt idx="16">
                  <c:v>-6.0</c:v>
                </c:pt>
                <c:pt idx="17">
                  <c:v>-19.1</c:v>
                </c:pt>
                <c:pt idx="18">
                  <c:v>-7.0</c:v>
                </c:pt>
                <c:pt idx="19">
                  <c:v>-14.0</c:v>
                </c:pt>
                <c:pt idx="20">
                  <c:v>-24.6</c:v>
                </c:pt>
                <c:pt idx="22">
                  <c:v>-24.5</c:v>
                </c:pt>
                <c:pt idx="23">
                  <c:v>-1.2</c:v>
                </c:pt>
                <c:pt idx="24">
                  <c:v>4.7</c:v>
                </c:pt>
                <c:pt idx="25">
                  <c:v>5.0</c:v>
                </c:pt>
                <c:pt idx="26">
                  <c:v>0.6</c:v>
                </c:pt>
                <c:pt idx="27">
                  <c:v>-3.0</c:v>
                </c:pt>
                <c:pt idx="28">
                  <c:v>-1.0</c:v>
                </c:pt>
                <c:pt idx="29">
                  <c:v>-15.2</c:v>
                </c:pt>
                <c:pt idx="30">
                  <c:v>-2.1</c:v>
                </c:pt>
                <c:pt idx="31">
                  <c:v>-6.1</c:v>
                </c:pt>
              </c:numCache>
            </c:numRef>
          </c:val>
          <c:smooth val="0"/>
        </c:ser>
        <c:ser>
          <c:idx val="1"/>
          <c:order val="1"/>
          <c:tx>
            <c:strRef>
              <c:f>Sheet3!$C$1</c:f>
              <c:strCache>
                <c:ptCount val="1"/>
                <c:pt idx="0">
                  <c:v>Air Temperature</c:v>
                </c:pt>
              </c:strCache>
            </c:strRef>
          </c:tx>
          <c:spPr>
            <a:ln w="38100" cmpd="sng">
              <a:solidFill>
                <a:srgbClr val="FF0000"/>
              </a:solidFill>
            </a:ln>
          </c:spPr>
          <c:marker>
            <c:symbol val="diamond"/>
            <c:size val="8"/>
            <c:spPr>
              <a:solidFill>
                <a:srgbClr val="FF0000"/>
              </a:solidFill>
              <a:ln>
                <a:solidFill>
                  <a:srgbClr val="FF0000"/>
                </a:solidFill>
              </a:ln>
            </c:spPr>
          </c:marker>
          <c:cat>
            <c:numRef>
              <c:f>Sheet3!$A$2:$A$33</c:f>
              <c:numCache>
                <c:formatCode>m/d/yy</c:formatCode>
                <c:ptCount val="32"/>
                <c:pt idx="0">
                  <c:v>43475.0</c:v>
                </c:pt>
                <c:pt idx="1">
                  <c:v>43476.0</c:v>
                </c:pt>
                <c:pt idx="2">
                  <c:v>43477.0</c:v>
                </c:pt>
                <c:pt idx="3">
                  <c:v>43478.0</c:v>
                </c:pt>
                <c:pt idx="4">
                  <c:v>43479.0</c:v>
                </c:pt>
                <c:pt idx="5">
                  <c:v>43480.0</c:v>
                </c:pt>
                <c:pt idx="6">
                  <c:v>43481.0</c:v>
                </c:pt>
                <c:pt idx="7">
                  <c:v>43482.0</c:v>
                </c:pt>
                <c:pt idx="8">
                  <c:v>43483.0</c:v>
                </c:pt>
                <c:pt idx="9">
                  <c:v>43484.0</c:v>
                </c:pt>
                <c:pt idx="10">
                  <c:v>43485.0</c:v>
                </c:pt>
                <c:pt idx="11">
                  <c:v>43486.0</c:v>
                </c:pt>
                <c:pt idx="12">
                  <c:v>43487.0</c:v>
                </c:pt>
                <c:pt idx="13">
                  <c:v>43488.0</c:v>
                </c:pt>
                <c:pt idx="14">
                  <c:v>43489.0</c:v>
                </c:pt>
                <c:pt idx="15">
                  <c:v>43490.0</c:v>
                </c:pt>
                <c:pt idx="16">
                  <c:v>43491.0</c:v>
                </c:pt>
                <c:pt idx="17">
                  <c:v>43492.0</c:v>
                </c:pt>
                <c:pt idx="18">
                  <c:v>43493.0</c:v>
                </c:pt>
                <c:pt idx="19">
                  <c:v>43494.0</c:v>
                </c:pt>
                <c:pt idx="20">
                  <c:v>43495.0</c:v>
                </c:pt>
                <c:pt idx="21">
                  <c:v>43496.0</c:v>
                </c:pt>
                <c:pt idx="22">
                  <c:v>43497.0</c:v>
                </c:pt>
                <c:pt idx="23">
                  <c:v>43498.0</c:v>
                </c:pt>
                <c:pt idx="24">
                  <c:v>43499.0</c:v>
                </c:pt>
                <c:pt idx="25">
                  <c:v>43500.0</c:v>
                </c:pt>
                <c:pt idx="26">
                  <c:v>43501.0</c:v>
                </c:pt>
                <c:pt idx="27">
                  <c:v>43502.0</c:v>
                </c:pt>
                <c:pt idx="28">
                  <c:v>43503.0</c:v>
                </c:pt>
                <c:pt idx="29">
                  <c:v>43504.0</c:v>
                </c:pt>
                <c:pt idx="30">
                  <c:v>43505.0</c:v>
                </c:pt>
                <c:pt idx="31">
                  <c:v>43506.0</c:v>
                </c:pt>
              </c:numCache>
            </c:numRef>
          </c:cat>
          <c:val>
            <c:numRef>
              <c:f>Sheet3!$C$2:$C$33</c:f>
              <c:numCache>
                <c:formatCode>General</c:formatCode>
                <c:ptCount val="32"/>
                <c:pt idx="0">
                  <c:v>-5.3</c:v>
                </c:pt>
                <c:pt idx="1">
                  <c:v>-4.1</c:v>
                </c:pt>
                <c:pt idx="2">
                  <c:v>-3.1</c:v>
                </c:pt>
                <c:pt idx="3">
                  <c:v>-4.1</c:v>
                </c:pt>
                <c:pt idx="4">
                  <c:v>-2.5</c:v>
                </c:pt>
                <c:pt idx="5">
                  <c:v>-4.0</c:v>
                </c:pt>
                <c:pt idx="6">
                  <c:v>-4.5</c:v>
                </c:pt>
                <c:pt idx="7">
                  <c:v>-2.2</c:v>
                </c:pt>
                <c:pt idx="8">
                  <c:v>-3.3</c:v>
                </c:pt>
                <c:pt idx="9">
                  <c:v>-9.0</c:v>
                </c:pt>
                <c:pt idx="10">
                  <c:v>-15.2</c:v>
                </c:pt>
                <c:pt idx="11">
                  <c:v>-12.8</c:v>
                </c:pt>
                <c:pt idx="12">
                  <c:v>-4.2</c:v>
                </c:pt>
                <c:pt idx="13">
                  <c:v>4.7</c:v>
                </c:pt>
                <c:pt idx="14">
                  <c:v>-5.0</c:v>
                </c:pt>
                <c:pt idx="15">
                  <c:v>-9.700000000000001</c:v>
                </c:pt>
                <c:pt idx="16">
                  <c:v>-11.1</c:v>
                </c:pt>
                <c:pt idx="17">
                  <c:v>-0.5</c:v>
                </c:pt>
                <c:pt idx="18">
                  <c:v>-15.3</c:v>
                </c:pt>
                <c:pt idx="19">
                  <c:v>-24.6</c:v>
                </c:pt>
                <c:pt idx="20">
                  <c:v>-14.6</c:v>
                </c:pt>
                <c:pt idx="21">
                  <c:v>-19.6</c:v>
                </c:pt>
                <c:pt idx="22">
                  <c:v>-11.6</c:v>
                </c:pt>
                <c:pt idx="23">
                  <c:v>2.4</c:v>
                </c:pt>
                <c:pt idx="24">
                  <c:v>8.6</c:v>
                </c:pt>
                <c:pt idx="25">
                  <c:v>9.6</c:v>
                </c:pt>
                <c:pt idx="26">
                  <c:v>-2.0</c:v>
                </c:pt>
                <c:pt idx="27">
                  <c:v>0.5</c:v>
                </c:pt>
                <c:pt idx="28">
                  <c:v>7.4</c:v>
                </c:pt>
                <c:pt idx="29">
                  <c:v>-10.7</c:v>
                </c:pt>
                <c:pt idx="30">
                  <c:v>-7.4</c:v>
                </c:pt>
                <c:pt idx="31">
                  <c:v>-6.3</c:v>
                </c:pt>
              </c:numCache>
            </c:numRef>
          </c:val>
          <c:smooth val="0"/>
        </c:ser>
        <c:dLbls>
          <c:showLegendKey val="0"/>
          <c:showVal val="0"/>
          <c:showCatName val="0"/>
          <c:showSerName val="0"/>
          <c:showPercent val="0"/>
          <c:showBubbleSize val="0"/>
        </c:dLbls>
        <c:marker val="1"/>
        <c:smooth val="0"/>
        <c:axId val="2082315768"/>
        <c:axId val="2082323640"/>
      </c:lineChart>
      <c:lineChart>
        <c:grouping val="standard"/>
        <c:varyColors val="0"/>
        <c:ser>
          <c:idx val="2"/>
          <c:order val="2"/>
          <c:tx>
            <c:strRef>
              <c:f>Sheet3!$D$1</c:f>
              <c:strCache>
                <c:ptCount val="1"/>
                <c:pt idx="0">
                  <c:v>Relative Humidity</c:v>
                </c:pt>
              </c:strCache>
            </c:strRef>
          </c:tx>
          <c:spPr>
            <a:ln w="38100" cmpd="sng">
              <a:solidFill>
                <a:srgbClr val="FF6600"/>
              </a:solidFill>
            </a:ln>
          </c:spPr>
          <c:marker>
            <c:symbol val="triangle"/>
            <c:size val="8"/>
            <c:spPr>
              <a:solidFill>
                <a:srgbClr val="FF6600"/>
              </a:solidFill>
              <a:ln>
                <a:solidFill>
                  <a:srgbClr val="FF6600"/>
                </a:solidFill>
              </a:ln>
            </c:spPr>
          </c:marker>
          <c:cat>
            <c:numRef>
              <c:f>Sheet3!$A$2:$A$33</c:f>
              <c:numCache>
                <c:formatCode>m/d/yy</c:formatCode>
                <c:ptCount val="32"/>
                <c:pt idx="0">
                  <c:v>43475.0</c:v>
                </c:pt>
                <c:pt idx="1">
                  <c:v>43476.0</c:v>
                </c:pt>
                <c:pt idx="2">
                  <c:v>43477.0</c:v>
                </c:pt>
                <c:pt idx="3">
                  <c:v>43478.0</c:v>
                </c:pt>
                <c:pt idx="4">
                  <c:v>43479.0</c:v>
                </c:pt>
                <c:pt idx="5">
                  <c:v>43480.0</c:v>
                </c:pt>
                <c:pt idx="6">
                  <c:v>43481.0</c:v>
                </c:pt>
                <c:pt idx="7">
                  <c:v>43482.0</c:v>
                </c:pt>
                <c:pt idx="8">
                  <c:v>43483.0</c:v>
                </c:pt>
                <c:pt idx="9">
                  <c:v>43484.0</c:v>
                </c:pt>
                <c:pt idx="10">
                  <c:v>43485.0</c:v>
                </c:pt>
                <c:pt idx="11">
                  <c:v>43486.0</c:v>
                </c:pt>
                <c:pt idx="12">
                  <c:v>43487.0</c:v>
                </c:pt>
                <c:pt idx="13">
                  <c:v>43488.0</c:v>
                </c:pt>
                <c:pt idx="14">
                  <c:v>43489.0</c:v>
                </c:pt>
                <c:pt idx="15">
                  <c:v>43490.0</c:v>
                </c:pt>
                <c:pt idx="16">
                  <c:v>43491.0</c:v>
                </c:pt>
                <c:pt idx="17">
                  <c:v>43492.0</c:v>
                </c:pt>
                <c:pt idx="18">
                  <c:v>43493.0</c:v>
                </c:pt>
                <c:pt idx="19">
                  <c:v>43494.0</c:v>
                </c:pt>
                <c:pt idx="20">
                  <c:v>43495.0</c:v>
                </c:pt>
                <c:pt idx="21">
                  <c:v>43496.0</c:v>
                </c:pt>
                <c:pt idx="22">
                  <c:v>43497.0</c:v>
                </c:pt>
                <c:pt idx="23">
                  <c:v>43498.0</c:v>
                </c:pt>
                <c:pt idx="24">
                  <c:v>43499.0</c:v>
                </c:pt>
                <c:pt idx="25">
                  <c:v>43500.0</c:v>
                </c:pt>
                <c:pt idx="26">
                  <c:v>43501.0</c:v>
                </c:pt>
                <c:pt idx="27">
                  <c:v>43502.0</c:v>
                </c:pt>
                <c:pt idx="28">
                  <c:v>43503.0</c:v>
                </c:pt>
                <c:pt idx="29">
                  <c:v>43504.0</c:v>
                </c:pt>
                <c:pt idx="30">
                  <c:v>43505.0</c:v>
                </c:pt>
                <c:pt idx="31">
                  <c:v>43506.0</c:v>
                </c:pt>
              </c:numCache>
            </c:numRef>
          </c:cat>
          <c:val>
            <c:numRef>
              <c:f>Sheet3!$D$2:$D$33</c:f>
              <c:numCache>
                <c:formatCode>General</c:formatCode>
                <c:ptCount val="32"/>
                <c:pt idx="0">
                  <c:v>73.4</c:v>
                </c:pt>
                <c:pt idx="1">
                  <c:v>56.5</c:v>
                </c:pt>
                <c:pt idx="2">
                  <c:v>69.1</c:v>
                </c:pt>
                <c:pt idx="3">
                  <c:v>78.6</c:v>
                </c:pt>
                <c:pt idx="4">
                  <c:v>79.7</c:v>
                </c:pt>
                <c:pt idx="5">
                  <c:v>98.1</c:v>
                </c:pt>
                <c:pt idx="6">
                  <c:v>71.1</c:v>
                </c:pt>
                <c:pt idx="7">
                  <c:v>100.0</c:v>
                </c:pt>
                <c:pt idx="8">
                  <c:v>78.8</c:v>
                </c:pt>
                <c:pt idx="9">
                  <c:v>100.0</c:v>
                </c:pt>
                <c:pt idx="10">
                  <c:v>68.2</c:v>
                </c:pt>
                <c:pt idx="11">
                  <c:v>64.5</c:v>
                </c:pt>
                <c:pt idx="12">
                  <c:v>81.4</c:v>
                </c:pt>
                <c:pt idx="13">
                  <c:v>100.0</c:v>
                </c:pt>
                <c:pt idx="14">
                  <c:v>84.0</c:v>
                </c:pt>
                <c:pt idx="15">
                  <c:v>63.1</c:v>
                </c:pt>
                <c:pt idx="16">
                  <c:v>89.1</c:v>
                </c:pt>
                <c:pt idx="17">
                  <c:v>72.4</c:v>
                </c:pt>
                <c:pt idx="18">
                  <c:v>100.0</c:v>
                </c:pt>
                <c:pt idx="19">
                  <c:v>75.9</c:v>
                </c:pt>
                <c:pt idx="20">
                  <c:v>68.8</c:v>
                </c:pt>
                <c:pt idx="21">
                  <c:v>72.8</c:v>
                </c:pt>
                <c:pt idx="22">
                  <c:v>75.0</c:v>
                </c:pt>
                <c:pt idx="23">
                  <c:v>92.3</c:v>
                </c:pt>
                <c:pt idx="24">
                  <c:v>90.3</c:v>
                </c:pt>
                <c:pt idx="25">
                  <c:v>100.0</c:v>
                </c:pt>
                <c:pt idx="26">
                  <c:v>100.0</c:v>
                </c:pt>
                <c:pt idx="27">
                  <c:v>100.0</c:v>
                </c:pt>
                <c:pt idx="28">
                  <c:v>100.0</c:v>
                </c:pt>
                <c:pt idx="29">
                  <c:v>73.0</c:v>
                </c:pt>
                <c:pt idx="30">
                  <c:v>74.7</c:v>
                </c:pt>
                <c:pt idx="31">
                  <c:v>100.0</c:v>
                </c:pt>
              </c:numCache>
            </c:numRef>
          </c:val>
          <c:smooth val="0"/>
        </c:ser>
        <c:dLbls>
          <c:showLegendKey val="0"/>
          <c:showVal val="0"/>
          <c:showCatName val="0"/>
          <c:showSerName val="0"/>
          <c:showPercent val="0"/>
          <c:showBubbleSize val="0"/>
        </c:dLbls>
        <c:marker val="1"/>
        <c:smooth val="0"/>
        <c:axId val="2082336040"/>
        <c:axId val="2082330344"/>
      </c:lineChart>
      <c:dateAx>
        <c:axId val="2082315768"/>
        <c:scaling>
          <c:orientation val="minMax"/>
        </c:scaling>
        <c:delete val="0"/>
        <c:axPos val="b"/>
        <c:title>
          <c:tx>
            <c:rich>
              <a:bodyPr/>
              <a:lstStyle/>
              <a:p>
                <a:pPr>
                  <a:defRPr>
                    <a:latin typeface="Times New Roman"/>
                    <a:cs typeface="Times New Roman"/>
                  </a:defRPr>
                </a:pPr>
                <a:r>
                  <a:rPr lang="en-US" sz="1400">
                    <a:latin typeface="Times New Roman"/>
                    <a:cs typeface="Times New Roman"/>
                  </a:rPr>
                  <a:t>Dates</a:t>
                </a:r>
              </a:p>
            </c:rich>
          </c:tx>
          <c:layout>
            <c:manualLayout>
              <c:xMode val="edge"/>
              <c:yMode val="edge"/>
              <c:x val="0.47925242059797"/>
              <c:y val="0.914582164681067"/>
            </c:manualLayout>
          </c:layout>
          <c:overlay val="0"/>
        </c:title>
        <c:numFmt formatCode="m/d;@" sourceLinked="0"/>
        <c:majorTickMark val="none"/>
        <c:minorTickMark val="none"/>
        <c:tickLblPos val="low"/>
        <c:txPr>
          <a:bodyPr/>
          <a:lstStyle/>
          <a:p>
            <a:pPr>
              <a:defRPr>
                <a:latin typeface="Times New Roman"/>
                <a:cs typeface="Times New Roman"/>
              </a:defRPr>
            </a:pPr>
            <a:endParaRPr lang="en-US"/>
          </a:p>
        </c:txPr>
        <c:crossAx val="2082323640"/>
        <c:crosses val="autoZero"/>
        <c:auto val="1"/>
        <c:lblOffset val="100"/>
        <c:baseTimeUnit val="days"/>
      </c:dateAx>
      <c:valAx>
        <c:axId val="2082323640"/>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200">
                    <a:latin typeface="+mj-lt"/>
                  </a:rPr>
                  <a:t>Temperature (</a:t>
                </a:r>
                <a:r>
                  <a:rPr lang="en-US" sz="1200" b="1" i="0" u="none" strike="noStrike" baseline="0">
                    <a:effectLst/>
                    <a:latin typeface="+mj-lt"/>
                  </a:rPr>
                  <a:t>°</a:t>
                </a:r>
                <a:r>
                  <a:rPr lang="en-US" sz="1200" b="1" i="0" u="none" strike="noStrike" baseline="0">
                    <a:latin typeface="+mj-lt"/>
                  </a:rPr>
                  <a:t> C )</a:t>
                </a:r>
                <a:endParaRPr lang="en-US" sz="1200">
                  <a:latin typeface="+mj-lt"/>
                </a:endParaRPr>
              </a:p>
            </c:rich>
          </c:tx>
          <c:layout/>
          <c:overlay val="0"/>
        </c:title>
        <c:numFmt formatCode="General" sourceLinked="1"/>
        <c:majorTickMark val="none"/>
        <c:minorTickMark val="none"/>
        <c:tickLblPos val="nextTo"/>
        <c:spPr>
          <a:ln w="9525">
            <a:solidFill>
              <a:schemeClr val="tx1"/>
            </a:solidFill>
          </a:ln>
        </c:spPr>
        <c:crossAx val="2082315768"/>
        <c:crosses val="autoZero"/>
        <c:crossBetween val="between"/>
      </c:valAx>
      <c:valAx>
        <c:axId val="2082330344"/>
        <c:scaling>
          <c:orientation val="minMax"/>
        </c:scaling>
        <c:delete val="0"/>
        <c:axPos val="r"/>
        <c:title>
          <c:tx>
            <c:rich>
              <a:bodyPr rot="-5400000" vert="horz"/>
              <a:lstStyle/>
              <a:p>
                <a:pPr>
                  <a:defRPr>
                    <a:latin typeface="Times New Roman"/>
                    <a:cs typeface="Times New Roman"/>
                  </a:defRPr>
                </a:pPr>
                <a:r>
                  <a:rPr lang="en-US" sz="1200">
                    <a:latin typeface="Times New Roman"/>
                    <a:cs typeface="Times New Roman"/>
                  </a:rPr>
                  <a:t>Relative Humidity (%)</a:t>
                </a:r>
              </a:p>
            </c:rich>
          </c:tx>
          <c:layout>
            <c:manualLayout>
              <c:xMode val="edge"/>
              <c:yMode val="edge"/>
              <c:x val="0.950238587244068"/>
              <c:y val="0.287803607902334"/>
            </c:manualLayout>
          </c:layout>
          <c:overlay val="0"/>
        </c:title>
        <c:numFmt formatCode="General" sourceLinked="1"/>
        <c:majorTickMark val="out"/>
        <c:minorTickMark val="none"/>
        <c:tickLblPos val="nextTo"/>
        <c:spPr>
          <a:ln>
            <a:solidFill>
              <a:schemeClr val="tx1"/>
            </a:solidFill>
          </a:ln>
        </c:spPr>
        <c:crossAx val="2082336040"/>
        <c:crosses val="max"/>
        <c:crossBetween val="between"/>
      </c:valAx>
      <c:dateAx>
        <c:axId val="2082336040"/>
        <c:scaling>
          <c:orientation val="minMax"/>
        </c:scaling>
        <c:delete val="1"/>
        <c:axPos val="b"/>
        <c:numFmt formatCode="m/d/yy" sourceLinked="1"/>
        <c:majorTickMark val="out"/>
        <c:minorTickMark val="none"/>
        <c:tickLblPos val="nextTo"/>
        <c:crossAx val="2082330344"/>
        <c:crosses val="autoZero"/>
        <c:auto val="1"/>
        <c:lblOffset val="100"/>
        <c:baseTimeUnit val="days"/>
      </c:dateAx>
      <c:spPr>
        <a:ln>
          <a:solidFill>
            <a:schemeClr val="tx1"/>
          </a:solidFill>
        </a:ln>
      </c:spPr>
    </c:plotArea>
    <c:legend>
      <c:legendPos val="t"/>
      <c:layout>
        <c:manualLayout>
          <c:xMode val="edge"/>
          <c:yMode val="edge"/>
          <c:x val="0.104594052289539"/>
          <c:y val="0.763424095892339"/>
          <c:w val="0.461323596989748"/>
          <c:h val="0.0565103019665119"/>
        </c:manualLayout>
      </c:layout>
      <c:overlay val="0"/>
      <c:txPr>
        <a:bodyPr/>
        <a:lstStyle/>
        <a:p>
          <a:pPr>
            <a:defRPr>
              <a:latin typeface="Times New Roman"/>
              <a:cs typeface="Times New Roman"/>
            </a:defRPr>
          </a:pPr>
          <a:endParaRPr lang="en-US"/>
        </a:p>
      </c:txPr>
    </c:legend>
    <c:plotVisOnly val="1"/>
    <c:dispBlanksAs val="gap"/>
    <c:showDLblsOverMax val="0"/>
  </c:chart>
  <c:spPr>
    <a:solidFill>
      <a:srgbClr val="FFFFFF"/>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690395272970246"/>
          <c:y val="0.116618075801749"/>
          <c:w val="0.855743445962765"/>
          <c:h val="0.667593489589311"/>
        </c:manualLayout>
      </c:layout>
      <c:lineChart>
        <c:grouping val="standard"/>
        <c:varyColors val="0"/>
        <c:ser>
          <c:idx val="1"/>
          <c:order val="1"/>
          <c:tx>
            <c:strRef>
              <c:f>Sheet1!$C$1</c:f>
              <c:strCache>
                <c:ptCount val="1"/>
                <c:pt idx="0">
                  <c:v>Surface Temperature</c:v>
                </c:pt>
              </c:strCache>
            </c:strRef>
          </c:tx>
          <c:spPr>
            <a:ln>
              <a:solidFill>
                <a:srgbClr val="0000FF"/>
              </a:solidFill>
            </a:ln>
          </c:spPr>
          <c:marker>
            <c:symbol val="square"/>
            <c:size val="8"/>
            <c:spPr>
              <a:solidFill>
                <a:srgbClr val="0000FF"/>
              </a:solidFill>
              <a:ln>
                <a:solidFill>
                  <a:srgbClr val="0000FF"/>
                </a:solidFill>
              </a:ln>
            </c:spPr>
          </c:marker>
          <c:cat>
            <c:numRef>
              <c:f>Sheet1!$A$2:$A$33</c:f>
              <c:numCache>
                <c:formatCode>m/d/yy</c:formatCode>
                <c:ptCount val="32"/>
                <c:pt idx="0">
                  <c:v>43475.0</c:v>
                </c:pt>
                <c:pt idx="1">
                  <c:v>43476.0</c:v>
                </c:pt>
                <c:pt idx="2">
                  <c:v>43477.0</c:v>
                </c:pt>
                <c:pt idx="3">
                  <c:v>43478.0</c:v>
                </c:pt>
                <c:pt idx="4">
                  <c:v>43479.0</c:v>
                </c:pt>
                <c:pt idx="5">
                  <c:v>43480.0</c:v>
                </c:pt>
                <c:pt idx="6">
                  <c:v>43481.0</c:v>
                </c:pt>
                <c:pt idx="7">
                  <c:v>43482.0</c:v>
                </c:pt>
                <c:pt idx="8">
                  <c:v>43483.0</c:v>
                </c:pt>
                <c:pt idx="9">
                  <c:v>43484.0</c:v>
                </c:pt>
                <c:pt idx="10">
                  <c:v>43485.0</c:v>
                </c:pt>
                <c:pt idx="11">
                  <c:v>43486.0</c:v>
                </c:pt>
                <c:pt idx="12">
                  <c:v>43487.0</c:v>
                </c:pt>
                <c:pt idx="13">
                  <c:v>43488.0</c:v>
                </c:pt>
                <c:pt idx="14">
                  <c:v>43489.0</c:v>
                </c:pt>
                <c:pt idx="15">
                  <c:v>43490.0</c:v>
                </c:pt>
                <c:pt idx="16">
                  <c:v>43491.0</c:v>
                </c:pt>
                <c:pt idx="17">
                  <c:v>43492.0</c:v>
                </c:pt>
                <c:pt idx="18">
                  <c:v>43493.0</c:v>
                </c:pt>
                <c:pt idx="19">
                  <c:v>43494.0</c:v>
                </c:pt>
                <c:pt idx="20">
                  <c:v>43495.0</c:v>
                </c:pt>
                <c:pt idx="21">
                  <c:v>43496.0</c:v>
                </c:pt>
                <c:pt idx="22">
                  <c:v>43497.0</c:v>
                </c:pt>
                <c:pt idx="23">
                  <c:v>43498.0</c:v>
                </c:pt>
                <c:pt idx="24">
                  <c:v>43499.0</c:v>
                </c:pt>
                <c:pt idx="25">
                  <c:v>43500.0</c:v>
                </c:pt>
                <c:pt idx="26">
                  <c:v>43501.0</c:v>
                </c:pt>
                <c:pt idx="27">
                  <c:v>43501.0</c:v>
                </c:pt>
                <c:pt idx="28">
                  <c:v>43503.0</c:v>
                </c:pt>
                <c:pt idx="29">
                  <c:v>43504.0</c:v>
                </c:pt>
                <c:pt idx="30">
                  <c:v>43505.0</c:v>
                </c:pt>
                <c:pt idx="31">
                  <c:v>43506.0</c:v>
                </c:pt>
              </c:numCache>
            </c:numRef>
          </c:cat>
          <c:val>
            <c:numRef>
              <c:f>Sheet1!$C$2:$C$33</c:f>
              <c:numCache>
                <c:formatCode>General</c:formatCode>
                <c:ptCount val="32"/>
                <c:pt idx="0">
                  <c:v>-13.5</c:v>
                </c:pt>
                <c:pt idx="1">
                  <c:v>-1.9</c:v>
                </c:pt>
                <c:pt idx="2">
                  <c:v>-4.6</c:v>
                </c:pt>
                <c:pt idx="3">
                  <c:v>-5.2</c:v>
                </c:pt>
                <c:pt idx="4">
                  <c:v>-1.5</c:v>
                </c:pt>
                <c:pt idx="5">
                  <c:v>-8.8</c:v>
                </c:pt>
                <c:pt idx="6">
                  <c:v>-4.8</c:v>
                </c:pt>
                <c:pt idx="7">
                  <c:v>-4.0</c:v>
                </c:pt>
                <c:pt idx="8">
                  <c:v>-6.1</c:v>
                </c:pt>
                <c:pt idx="9">
                  <c:v>-14.7</c:v>
                </c:pt>
                <c:pt idx="10">
                  <c:v>-15.6</c:v>
                </c:pt>
                <c:pt idx="11">
                  <c:v>-16.0</c:v>
                </c:pt>
                <c:pt idx="12">
                  <c:v>-15.0</c:v>
                </c:pt>
                <c:pt idx="13">
                  <c:v>-2.3</c:v>
                </c:pt>
                <c:pt idx="14">
                  <c:v>-7.5</c:v>
                </c:pt>
                <c:pt idx="15">
                  <c:v>-11.2</c:v>
                </c:pt>
                <c:pt idx="16">
                  <c:v>-6.0</c:v>
                </c:pt>
                <c:pt idx="17">
                  <c:v>-19.1</c:v>
                </c:pt>
                <c:pt idx="18">
                  <c:v>-7.0</c:v>
                </c:pt>
                <c:pt idx="19">
                  <c:v>-14.0</c:v>
                </c:pt>
                <c:pt idx="20">
                  <c:v>-24.6</c:v>
                </c:pt>
                <c:pt idx="22">
                  <c:v>-24.5</c:v>
                </c:pt>
                <c:pt idx="23">
                  <c:v>-1.2</c:v>
                </c:pt>
                <c:pt idx="24">
                  <c:v>4.7</c:v>
                </c:pt>
                <c:pt idx="25">
                  <c:v>5.0</c:v>
                </c:pt>
                <c:pt idx="26">
                  <c:v>0.6</c:v>
                </c:pt>
                <c:pt idx="27">
                  <c:v>-3.0</c:v>
                </c:pt>
                <c:pt idx="28">
                  <c:v>-1.0</c:v>
                </c:pt>
                <c:pt idx="29">
                  <c:v>-15.2</c:v>
                </c:pt>
                <c:pt idx="30">
                  <c:v>-2.1</c:v>
                </c:pt>
                <c:pt idx="31">
                  <c:v>-6.1</c:v>
                </c:pt>
              </c:numCache>
            </c:numRef>
          </c:val>
          <c:smooth val="0"/>
        </c:ser>
        <c:dLbls>
          <c:showLegendKey val="0"/>
          <c:showVal val="0"/>
          <c:showCatName val="0"/>
          <c:showSerName val="0"/>
          <c:showPercent val="0"/>
          <c:showBubbleSize val="0"/>
        </c:dLbls>
        <c:marker val="1"/>
        <c:smooth val="0"/>
        <c:axId val="2082394728"/>
        <c:axId val="2082402712"/>
      </c:lineChart>
      <c:lineChart>
        <c:grouping val="standard"/>
        <c:varyColors val="0"/>
        <c:ser>
          <c:idx val="0"/>
          <c:order val="0"/>
          <c:tx>
            <c:strRef>
              <c:f>Sheet1!$B$1</c:f>
              <c:strCache>
                <c:ptCount val="1"/>
                <c:pt idx="0">
                  <c:v>Percent Cloud Cover</c:v>
                </c:pt>
              </c:strCache>
            </c:strRef>
          </c:tx>
          <c:spPr>
            <a:ln>
              <a:solidFill>
                <a:srgbClr val="FF0000"/>
              </a:solidFill>
            </a:ln>
          </c:spPr>
          <c:marker>
            <c:symbol val="diamond"/>
            <c:size val="10"/>
            <c:spPr>
              <a:solidFill>
                <a:srgbClr val="FF0000"/>
              </a:solidFill>
              <a:ln>
                <a:solidFill>
                  <a:srgbClr val="FF0000"/>
                </a:solidFill>
              </a:ln>
            </c:spPr>
          </c:marker>
          <c:cat>
            <c:numRef>
              <c:f>Sheet1!$A$2:$A$33</c:f>
              <c:numCache>
                <c:formatCode>m/d/yy</c:formatCode>
                <c:ptCount val="32"/>
                <c:pt idx="0">
                  <c:v>43475.0</c:v>
                </c:pt>
                <c:pt idx="1">
                  <c:v>43476.0</c:v>
                </c:pt>
                <c:pt idx="2">
                  <c:v>43477.0</c:v>
                </c:pt>
                <c:pt idx="3">
                  <c:v>43478.0</c:v>
                </c:pt>
                <c:pt idx="4">
                  <c:v>43479.0</c:v>
                </c:pt>
                <c:pt idx="5">
                  <c:v>43480.0</c:v>
                </c:pt>
                <c:pt idx="6">
                  <c:v>43481.0</c:v>
                </c:pt>
                <c:pt idx="7">
                  <c:v>43482.0</c:v>
                </c:pt>
                <c:pt idx="8">
                  <c:v>43483.0</c:v>
                </c:pt>
                <c:pt idx="9">
                  <c:v>43484.0</c:v>
                </c:pt>
                <c:pt idx="10">
                  <c:v>43485.0</c:v>
                </c:pt>
                <c:pt idx="11">
                  <c:v>43486.0</c:v>
                </c:pt>
                <c:pt idx="12">
                  <c:v>43487.0</c:v>
                </c:pt>
                <c:pt idx="13">
                  <c:v>43488.0</c:v>
                </c:pt>
                <c:pt idx="14">
                  <c:v>43489.0</c:v>
                </c:pt>
                <c:pt idx="15">
                  <c:v>43490.0</c:v>
                </c:pt>
                <c:pt idx="16">
                  <c:v>43491.0</c:v>
                </c:pt>
                <c:pt idx="17">
                  <c:v>43492.0</c:v>
                </c:pt>
                <c:pt idx="18">
                  <c:v>43493.0</c:v>
                </c:pt>
                <c:pt idx="19">
                  <c:v>43494.0</c:v>
                </c:pt>
                <c:pt idx="20">
                  <c:v>43495.0</c:v>
                </c:pt>
                <c:pt idx="21">
                  <c:v>43496.0</c:v>
                </c:pt>
                <c:pt idx="22">
                  <c:v>43497.0</c:v>
                </c:pt>
                <c:pt idx="23">
                  <c:v>43498.0</c:v>
                </c:pt>
                <c:pt idx="24">
                  <c:v>43499.0</c:v>
                </c:pt>
                <c:pt idx="25">
                  <c:v>43500.0</c:v>
                </c:pt>
                <c:pt idx="26">
                  <c:v>43501.0</c:v>
                </c:pt>
                <c:pt idx="27">
                  <c:v>43501.0</c:v>
                </c:pt>
                <c:pt idx="28">
                  <c:v>43503.0</c:v>
                </c:pt>
                <c:pt idx="29">
                  <c:v>43504.0</c:v>
                </c:pt>
                <c:pt idx="30">
                  <c:v>43505.0</c:v>
                </c:pt>
                <c:pt idx="31">
                  <c:v>43506.0</c:v>
                </c:pt>
              </c:numCache>
            </c:numRef>
          </c:cat>
          <c:val>
            <c:numRef>
              <c:f>Sheet1!$B$2:$B$33</c:f>
              <c:numCache>
                <c:formatCode>General</c:formatCode>
                <c:ptCount val="32"/>
                <c:pt idx="0">
                  <c:v>51.38</c:v>
                </c:pt>
                <c:pt idx="1">
                  <c:v>100.0</c:v>
                </c:pt>
                <c:pt idx="2">
                  <c:v>100.0</c:v>
                </c:pt>
                <c:pt idx="3">
                  <c:v>52.97</c:v>
                </c:pt>
                <c:pt idx="4">
                  <c:v>69.01</c:v>
                </c:pt>
                <c:pt idx="5">
                  <c:v>87.42</c:v>
                </c:pt>
                <c:pt idx="6">
                  <c:v>100.0</c:v>
                </c:pt>
                <c:pt idx="7">
                  <c:v>100.0</c:v>
                </c:pt>
                <c:pt idx="8">
                  <c:v>99.96</c:v>
                </c:pt>
                <c:pt idx="9">
                  <c:v>98.78</c:v>
                </c:pt>
                <c:pt idx="10">
                  <c:v>54.04</c:v>
                </c:pt>
                <c:pt idx="11">
                  <c:v>31.7</c:v>
                </c:pt>
                <c:pt idx="12">
                  <c:v>100.0</c:v>
                </c:pt>
                <c:pt idx="13">
                  <c:v>100.0</c:v>
                </c:pt>
                <c:pt idx="14">
                  <c:v>100.0</c:v>
                </c:pt>
                <c:pt idx="15">
                  <c:v>99.22</c:v>
                </c:pt>
                <c:pt idx="16">
                  <c:v>83.77</c:v>
                </c:pt>
                <c:pt idx="17">
                  <c:v>95.72</c:v>
                </c:pt>
                <c:pt idx="18">
                  <c:v>99.65</c:v>
                </c:pt>
                <c:pt idx="19">
                  <c:v>100.0</c:v>
                </c:pt>
                <c:pt idx="20">
                  <c:v>89.46</c:v>
                </c:pt>
                <c:pt idx="21">
                  <c:v>90.58</c:v>
                </c:pt>
                <c:pt idx="22">
                  <c:v>76.39</c:v>
                </c:pt>
                <c:pt idx="23">
                  <c:v>84.57</c:v>
                </c:pt>
                <c:pt idx="24">
                  <c:v>90.81</c:v>
                </c:pt>
                <c:pt idx="25">
                  <c:v>99.37</c:v>
                </c:pt>
                <c:pt idx="26">
                  <c:v>96.41</c:v>
                </c:pt>
                <c:pt idx="27">
                  <c:v>100.0</c:v>
                </c:pt>
                <c:pt idx="28">
                  <c:v>100.0</c:v>
                </c:pt>
                <c:pt idx="29">
                  <c:v>16.89</c:v>
                </c:pt>
                <c:pt idx="30">
                  <c:v>7.92</c:v>
                </c:pt>
                <c:pt idx="31">
                  <c:v>99.99</c:v>
                </c:pt>
              </c:numCache>
            </c:numRef>
          </c:val>
          <c:smooth val="0"/>
        </c:ser>
        <c:dLbls>
          <c:showLegendKey val="0"/>
          <c:showVal val="0"/>
          <c:showCatName val="0"/>
          <c:showSerName val="0"/>
          <c:showPercent val="0"/>
          <c:showBubbleSize val="0"/>
        </c:dLbls>
        <c:marker val="1"/>
        <c:smooth val="0"/>
        <c:axId val="2082414056"/>
        <c:axId val="2082408536"/>
      </c:lineChart>
      <c:dateAx>
        <c:axId val="2082394728"/>
        <c:scaling>
          <c:orientation val="minMax"/>
        </c:scaling>
        <c:delete val="0"/>
        <c:axPos val="b"/>
        <c:title>
          <c:tx>
            <c:rich>
              <a:bodyPr/>
              <a:lstStyle/>
              <a:p>
                <a:pPr>
                  <a:defRPr sz="1400">
                    <a:latin typeface="Times New Roman"/>
                  </a:defRPr>
                </a:pPr>
                <a:r>
                  <a:rPr lang="en-US" sz="1400">
                    <a:latin typeface="Times New Roman"/>
                  </a:rPr>
                  <a:t>Dates</a:t>
                </a:r>
              </a:p>
            </c:rich>
          </c:tx>
          <c:layout/>
          <c:overlay val="0"/>
        </c:title>
        <c:numFmt formatCode="m/d;@" sourceLinked="0"/>
        <c:majorTickMark val="none"/>
        <c:minorTickMark val="none"/>
        <c:tickLblPos val="low"/>
        <c:txPr>
          <a:bodyPr/>
          <a:lstStyle/>
          <a:p>
            <a:pPr>
              <a:defRPr sz="1200">
                <a:latin typeface="Times New Roman"/>
                <a:cs typeface="Times New Roman"/>
              </a:defRPr>
            </a:pPr>
            <a:endParaRPr lang="en-US"/>
          </a:p>
        </c:txPr>
        <c:crossAx val="2082402712"/>
        <c:crosses val="autoZero"/>
        <c:auto val="1"/>
        <c:lblOffset val="100"/>
        <c:baseTimeUnit val="days"/>
      </c:dateAx>
      <c:valAx>
        <c:axId val="2082402712"/>
        <c:scaling>
          <c:orientation val="minMax"/>
        </c:scaling>
        <c:delete val="0"/>
        <c:axPos val="l"/>
        <c:majorGridlines/>
        <c:title>
          <c:tx>
            <c:rich>
              <a:bodyPr rot="-5400000" vert="horz"/>
              <a:lstStyle/>
              <a:p>
                <a:pPr>
                  <a:defRPr>
                    <a:latin typeface="Times New Roman"/>
                    <a:cs typeface="Times New Roman"/>
                  </a:defRPr>
                </a:pPr>
                <a:r>
                  <a:rPr lang="en-US" sz="1200">
                    <a:latin typeface="Times New Roman"/>
                    <a:cs typeface="Times New Roman"/>
                  </a:rPr>
                  <a:t>Temperature°C</a:t>
                </a:r>
              </a:p>
            </c:rich>
          </c:tx>
          <c:layout/>
          <c:overlay val="0"/>
        </c:title>
        <c:numFmt formatCode="General" sourceLinked="1"/>
        <c:majorTickMark val="out"/>
        <c:minorTickMark val="none"/>
        <c:tickLblPos val="nextTo"/>
        <c:spPr>
          <a:ln w="9525">
            <a:solidFill>
              <a:schemeClr val="tx1"/>
            </a:solidFill>
          </a:ln>
        </c:spPr>
        <c:txPr>
          <a:bodyPr/>
          <a:lstStyle/>
          <a:p>
            <a:pPr>
              <a:defRPr b="0">
                <a:latin typeface="Times New Roman"/>
                <a:cs typeface="Times New Roman"/>
              </a:defRPr>
            </a:pPr>
            <a:endParaRPr lang="en-US"/>
          </a:p>
        </c:txPr>
        <c:crossAx val="2082394728"/>
        <c:crosses val="autoZero"/>
        <c:crossBetween val="between"/>
      </c:valAx>
      <c:valAx>
        <c:axId val="2082408536"/>
        <c:scaling>
          <c:orientation val="minMax"/>
          <c:max val="100.0"/>
        </c:scaling>
        <c:delete val="0"/>
        <c:axPos val="r"/>
        <c:title>
          <c:tx>
            <c:rich>
              <a:bodyPr rot="-5400000" vert="horz"/>
              <a:lstStyle/>
              <a:p>
                <a:pPr>
                  <a:defRPr sz="1200">
                    <a:latin typeface="Times New Roman"/>
                    <a:cs typeface="Times New Roman"/>
                  </a:defRPr>
                </a:pPr>
                <a:r>
                  <a:rPr lang="en-US" sz="1200">
                    <a:latin typeface="Times New Roman"/>
                    <a:cs typeface="Times New Roman"/>
                  </a:rPr>
                  <a:t>Cloud Cover (%)</a:t>
                </a:r>
              </a:p>
            </c:rich>
          </c:tx>
          <c:layout>
            <c:manualLayout>
              <c:xMode val="edge"/>
              <c:yMode val="edge"/>
              <c:x val="0.962178635901983"/>
              <c:y val="0.30619629703556"/>
            </c:manualLayout>
          </c:layout>
          <c:overlay val="0"/>
        </c:title>
        <c:numFmt formatCode="General" sourceLinked="1"/>
        <c:majorTickMark val="out"/>
        <c:minorTickMark val="none"/>
        <c:tickLblPos val="nextTo"/>
        <c:crossAx val="2082414056"/>
        <c:crosses val="max"/>
        <c:crossBetween val="between"/>
      </c:valAx>
      <c:dateAx>
        <c:axId val="2082414056"/>
        <c:scaling>
          <c:orientation val="minMax"/>
        </c:scaling>
        <c:delete val="1"/>
        <c:axPos val="b"/>
        <c:numFmt formatCode="m/d/yy" sourceLinked="1"/>
        <c:majorTickMark val="out"/>
        <c:minorTickMark val="none"/>
        <c:tickLblPos val="nextTo"/>
        <c:crossAx val="2082408536"/>
        <c:crosses val="autoZero"/>
        <c:auto val="1"/>
        <c:lblOffset val="100"/>
        <c:baseTimeUnit val="days"/>
        <c:majorUnit val="1.0"/>
        <c:minorUnit val="1.0"/>
      </c:dateAx>
      <c:spPr>
        <a:ln>
          <a:solidFill>
            <a:schemeClr val="tx1"/>
          </a:solidFill>
        </a:ln>
      </c:spPr>
    </c:plotArea>
    <c:legend>
      <c:legendPos val="b"/>
      <c:layout>
        <c:manualLayout>
          <c:xMode val="edge"/>
          <c:yMode val="edge"/>
          <c:x val="0.0719969342434525"/>
          <c:y val="0.719874888087969"/>
          <c:w val="0.433377179766007"/>
          <c:h val="0.0585507678887078"/>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513013"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286125" y="0"/>
            <a:ext cx="2513013" cy="454025"/>
          </a:xfrm>
          <a:prstGeom prst="rect">
            <a:avLst/>
          </a:prstGeom>
        </p:spPr>
        <p:txBody>
          <a:bodyPr vert="horz" lIns="91440" tIns="45720" rIns="91440" bIns="45720" rtlCol="0"/>
          <a:lstStyle>
            <a:lvl1pPr algn="r">
              <a:defRPr sz="1200"/>
            </a:lvl1pPr>
          </a:lstStyle>
          <a:p>
            <a:fld id="{660D23C2-720E-D04C-9110-03B1365D6D50}" type="datetimeFigureOut">
              <a:rPr lang="en-US" smtClean="0"/>
              <a:t>4/10/19</a:t>
            </a:fld>
            <a:endParaRPr lang="en-US"/>
          </a:p>
        </p:txBody>
      </p:sp>
      <p:sp>
        <p:nvSpPr>
          <p:cNvPr id="4" name="Slide Image Placeholder 3"/>
          <p:cNvSpPr>
            <a:spLocks noGrp="1" noRot="1" noChangeAspect="1"/>
          </p:cNvSpPr>
          <p:nvPr>
            <p:ph type="sldImg" idx="2"/>
          </p:nvPr>
        </p:nvSpPr>
        <p:spPr>
          <a:xfrm>
            <a:off x="-509588" y="682625"/>
            <a:ext cx="6819901" cy="34099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79438" y="4319588"/>
            <a:ext cx="4641850" cy="40925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39175"/>
            <a:ext cx="2513013"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286125" y="8639175"/>
            <a:ext cx="2513013" cy="454025"/>
          </a:xfrm>
          <a:prstGeom prst="rect">
            <a:avLst/>
          </a:prstGeom>
        </p:spPr>
        <p:txBody>
          <a:bodyPr vert="horz" lIns="91440" tIns="45720" rIns="91440" bIns="45720" rtlCol="0" anchor="b"/>
          <a:lstStyle>
            <a:lvl1pPr algn="r">
              <a:defRPr sz="1200"/>
            </a:lvl1pPr>
          </a:lstStyle>
          <a:p>
            <a:fld id="{E71544F3-3E7A-7C43-B71B-F7C908580ADB}" type="slidenum">
              <a:rPr lang="en-US" smtClean="0"/>
              <a:t>‹#›</a:t>
            </a:fld>
            <a:endParaRPr lang="en-US"/>
          </a:p>
        </p:txBody>
      </p:sp>
    </p:spTree>
    <p:extLst>
      <p:ext uri="{BB962C8B-B14F-4D97-AF65-F5344CB8AC3E}">
        <p14:creationId xmlns:p14="http://schemas.microsoft.com/office/powerpoint/2010/main" val="19792073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544F3-3E7A-7C43-B71B-F7C908580ADB}" type="slidenum">
              <a:rPr lang="en-US" smtClean="0"/>
              <a:t>1</a:t>
            </a:fld>
            <a:endParaRPr lang="en-US"/>
          </a:p>
        </p:txBody>
      </p:sp>
    </p:spTree>
    <p:extLst>
      <p:ext uri="{BB962C8B-B14F-4D97-AF65-F5344CB8AC3E}">
        <p14:creationId xmlns:p14="http://schemas.microsoft.com/office/powerpoint/2010/main" val="2245979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6817784"/>
            <a:ext cx="37306250" cy="4703233"/>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3363" y="12435417"/>
            <a:ext cx="30724475" cy="5609167"/>
          </a:xfrm>
        </p:spPr>
        <p:txBody>
          <a:bodyPr/>
          <a:lstStyle>
            <a:defPPr>
              <a:defRPr kern="1200" smtId="4294967295"/>
            </a:defPPr>
            <a:lvl1pPr marL="0" indent="0" algn="ctr">
              <a:buNone/>
              <a:defRPr/>
            </a:lvl1pPr>
            <a:lvl2pPr marL="304815" indent="0" algn="ctr">
              <a:buNone/>
              <a:defRPr/>
            </a:lvl2pPr>
            <a:lvl3pPr marL="609630" indent="0" algn="ctr">
              <a:buNone/>
              <a:defRPr/>
            </a:lvl3pPr>
            <a:lvl4pPr marL="914446" indent="0" algn="ctr">
              <a:buNone/>
              <a:defRPr/>
            </a:lvl4pPr>
            <a:lvl5pPr marL="1219261" indent="0" algn="ctr">
              <a:buNone/>
              <a:defRPr/>
            </a:lvl5pPr>
            <a:lvl6pPr marL="1524076" indent="0" algn="ctr">
              <a:buNone/>
              <a:defRPr/>
            </a:lvl6pPr>
            <a:lvl7pPr marL="1828891" indent="0" algn="ctr">
              <a:buNone/>
              <a:defRPr/>
            </a:lvl7pPr>
            <a:lvl8pPr marL="2133707" indent="0" algn="ctr">
              <a:buNone/>
              <a:defRPr/>
            </a:lvl8pPr>
            <a:lvl9pPr marL="243852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9E44D62-E9B9-4A1F-9D60-78A1B8BD2136}" type="slidenum">
              <a:rPr lang="en-US"/>
              <a:pPr>
                <a:defRPr/>
              </a:pPr>
              <a:t>‹#›</a:t>
            </a:fld>
            <a:endParaRPr lang="en-US"/>
          </a:p>
        </p:txBody>
      </p:sp>
    </p:spTree>
    <p:extLst>
      <p:ext uri="{BB962C8B-B14F-4D97-AF65-F5344CB8AC3E}">
        <p14:creationId xmlns:p14="http://schemas.microsoft.com/office/powerpoint/2010/main" val="1652127471"/>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8A277C51-0625-40F0-8A02-D153CC2D7029}" type="slidenum">
              <a:rPr lang="en-US"/>
              <a:pPr>
                <a:defRPr/>
              </a:pPr>
              <a:t>‹#›</a:t>
            </a:fld>
            <a:endParaRPr lang="en-US"/>
          </a:p>
        </p:txBody>
      </p:sp>
    </p:spTree>
    <p:extLst>
      <p:ext uri="{BB962C8B-B14F-4D97-AF65-F5344CB8AC3E}">
        <p14:creationId xmlns:p14="http://schemas.microsoft.com/office/powerpoint/2010/main" val="4242859031"/>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878417"/>
            <a:ext cx="9875837" cy="18725093"/>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3925" y="878417"/>
            <a:ext cx="29475112" cy="18725093"/>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C9A1A37-7051-412A-8F35-8483CD8F48E7}" type="slidenum">
              <a:rPr lang="en-US"/>
              <a:pPr>
                <a:defRPr/>
              </a:pPr>
              <a:t>‹#›</a:t>
            </a:fld>
            <a:endParaRPr lang="en-US"/>
          </a:p>
        </p:txBody>
      </p:sp>
    </p:spTree>
    <p:extLst>
      <p:ext uri="{BB962C8B-B14F-4D97-AF65-F5344CB8AC3E}">
        <p14:creationId xmlns:p14="http://schemas.microsoft.com/office/powerpoint/2010/main" val="37091706"/>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772C493-C7EB-4BEF-9EB3-C72AA1A173D7}" type="slidenum">
              <a:rPr lang="en-US"/>
              <a:pPr>
                <a:defRPr/>
              </a:pPr>
              <a:t>‹#›</a:t>
            </a:fld>
            <a:endParaRPr lang="en-US"/>
          </a:p>
        </p:txBody>
      </p:sp>
    </p:spTree>
    <p:extLst>
      <p:ext uri="{BB962C8B-B14F-4D97-AF65-F5344CB8AC3E}">
        <p14:creationId xmlns:p14="http://schemas.microsoft.com/office/powerpoint/2010/main" val="242892216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14102293"/>
            <a:ext cx="37307838" cy="4358217"/>
          </a:xfrm>
        </p:spPr>
        <p:txBody>
          <a:bodyPr anchor="t"/>
          <a:lstStyle>
            <a:defPPr>
              <a:defRPr kern="1200" smtId="4294967295"/>
            </a:defPPr>
            <a:lvl1pPr algn="l">
              <a:defRPr sz="2667" b="1" cap="all"/>
            </a:lvl1pPr>
          </a:lstStyle>
          <a:p>
            <a:r>
              <a:rPr lang="en-US"/>
              <a:t>Click to edit Master title style</a:t>
            </a:r>
          </a:p>
        </p:txBody>
      </p:sp>
      <p:sp>
        <p:nvSpPr>
          <p:cNvPr id="3" name="Text Placeholder 2"/>
          <p:cNvSpPr>
            <a:spLocks noGrp="1"/>
          </p:cNvSpPr>
          <p:nvPr>
            <p:ph type="body" idx="1"/>
          </p:nvPr>
        </p:nvSpPr>
        <p:spPr>
          <a:xfrm>
            <a:off x="3467100" y="9301692"/>
            <a:ext cx="37307838" cy="4800600"/>
          </a:xfrm>
        </p:spPr>
        <p:txBody>
          <a:bodyPr anchor="b"/>
          <a:lstStyle>
            <a:defPPr>
              <a:defRPr kern="1200" smtId="4294967295"/>
            </a:defPPr>
            <a:lvl1pPr marL="0" indent="0">
              <a:buNone/>
              <a:defRPr sz="1333"/>
            </a:lvl1pPr>
            <a:lvl2pPr marL="304815" indent="0">
              <a:buNone/>
              <a:defRPr sz="1200"/>
            </a:lvl2pPr>
            <a:lvl3pPr marL="609630" indent="0">
              <a:buNone/>
              <a:defRPr sz="1067"/>
            </a:lvl3pPr>
            <a:lvl4pPr marL="914446" indent="0">
              <a:buNone/>
              <a:defRPr sz="933"/>
            </a:lvl4pPr>
            <a:lvl5pPr marL="1219261" indent="0">
              <a:buNone/>
              <a:defRPr sz="933"/>
            </a:lvl5pPr>
            <a:lvl6pPr marL="1524076" indent="0">
              <a:buNone/>
              <a:defRPr sz="933"/>
            </a:lvl6pPr>
            <a:lvl7pPr marL="1828891" indent="0">
              <a:buNone/>
              <a:defRPr sz="933"/>
            </a:lvl7pPr>
            <a:lvl8pPr marL="2133707" indent="0">
              <a:buNone/>
              <a:defRPr sz="933"/>
            </a:lvl8pPr>
            <a:lvl9pPr marL="2438522" indent="0">
              <a:buNone/>
              <a:defRPr sz="933"/>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3239EF23-2AC5-4B50-8C9E-5F8D49668A77}" type="slidenum">
              <a:rPr lang="en-US"/>
              <a:pPr>
                <a:defRPr/>
              </a:pPr>
              <a:t>‹#›</a:t>
            </a:fld>
            <a:endParaRPr lang="en-US"/>
          </a:p>
        </p:txBody>
      </p:sp>
    </p:spTree>
    <p:extLst>
      <p:ext uri="{BB962C8B-B14F-4D97-AF65-F5344CB8AC3E}">
        <p14:creationId xmlns:p14="http://schemas.microsoft.com/office/powerpoint/2010/main" val="44862582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3926" y="5120217"/>
            <a:ext cx="19675475" cy="14483293"/>
          </a:xfrm>
        </p:spPr>
        <p:txBody>
          <a:bodyPr/>
          <a:lstStyle>
            <a:defPPr>
              <a:defRPr kern="1200" smtId="4294967295"/>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2" y="5120217"/>
            <a:ext cx="19675475" cy="14483293"/>
          </a:xfrm>
        </p:spPr>
        <p:txBody>
          <a:bodyPr/>
          <a:lstStyle>
            <a:defPPr>
              <a:defRPr kern="1200" smtId="4294967295"/>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0BBD8762-0F6F-41F2-8E1E-C5EF6CE7FF3C}" type="slidenum">
              <a:rPr lang="en-US"/>
              <a:pPr>
                <a:defRPr/>
              </a:pPr>
              <a:t>‹#›</a:t>
            </a:fld>
            <a:endParaRPr lang="en-US"/>
          </a:p>
        </p:txBody>
      </p:sp>
    </p:spTree>
    <p:extLst>
      <p:ext uri="{BB962C8B-B14F-4D97-AF65-F5344CB8AC3E}">
        <p14:creationId xmlns:p14="http://schemas.microsoft.com/office/powerpoint/2010/main" val="330539722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3925" y="4912784"/>
            <a:ext cx="19392900" cy="2046817"/>
          </a:xfrm>
        </p:spPr>
        <p:txBody>
          <a:bodyPr anchor="b"/>
          <a:lstStyle>
            <a:defPPr>
              <a:defRPr kern="1200" smtId="4294967295"/>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2193925" y="6959600"/>
            <a:ext cx="19392900" cy="12643908"/>
          </a:xfrm>
        </p:spPr>
        <p:txBody>
          <a:bodyPr/>
          <a:lstStyle>
            <a:defPPr>
              <a:defRPr kern="1200" smtId="4294967295"/>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4912784"/>
            <a:ext cx="19400838" cy="2046817"/>
          </a:xfrm>
        </p:spPr>
        <p:txBody>
          <a:bodyPr anchor="b"/>
          <a:lstStyle>
            <a:defPPr>
              <a:defRPr kern="1200" smtId="4294967295"/>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22296438" y="6959600"/>
            <a:ext cx="19400838" cy="12643908"/>
          </a:xfrm>
        </p:spPr>
        <p:txBody>
          <a:bodyPr/>
          <a:lstStyle>
            <a:defPPr>
              <a:defRPr kern="1200" smtId="4294967295"/>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C245EB89-E1F0-4213-BFCF-D6A06A13C4EF}" type="slidenum">
              <a:rPr lang="en-US"/>
              <a:pPr>
                <a:defRPr/>
              </a:pPr>
              <a:t>‹#›</a:t>
            </a:fld>
            <a:endParaRPr lang="en-US"/>
          </a:p>
        </p:txBody>
      </p:sp>
    </p:spTree>
    <p:extLst>
      <p:ext uri="{BB962C8B-B14F-4D97-AF65-F5344CB8AC3E}">
        <p14:creationId xmlns:p14="http://schemas.microsoft.com/office/powerpoint/2010/main" val="403735668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F9249905-9305-4041-8B60-8DE0824E8129}" type="slidenum">
              <a:rPr lang="en-US"/>
              <a:pPr>
                <a:defRPr/>
              </a:pPr>
              <a:t>‹#›</a:t>
            </a:fld>
            <a:endParaRPr lang="en-US"/>
          </a:p>
        </p:txBody>
      </p:sp>
    </p:spTree>
    <p:extLst>
      <p:ext uri="{BB962C8B-B14F-4D97-AF65-F5344CB8AC3E}">
        <p14:creationId xmlns:p14="http://schemas.microsoft.com/office/powerpoint/2010/main" val="832812194"/>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97C76933-D99D-4DC1-BD09-1072CC92B201}" type="slidenum">
              <a:rPr lang="en-US"/>
              <a:pPr>
                <a:defRPr/>
              </a:pPr>
              <a:t>‹#›</a:t>
            </a:fld>
            <a:endParaRPr lang="en-US"/>
          </a:p>
        </p:txBody>
      </p:sp>
    </p:spTree>
    <p:extLst>
      <p:ext uri="{BB962C8B-B14F-4D97-AF65-F5344CB8AC3E}">
        <p14:creationId xmlns:p14="http://schemas.microsoft.com/office/powerpoint/2010/main" val="75449367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874184"/>
            <a:ext cx="14439900" cy="3717925"/>
          </a:xfrm>
        </p:spPr>
        <p:txBody>
          <a:bodyPr anchor="b"/>
          <a:lstStyle>
            <a:defPPr>
              <a:defRPr kern="1200" smtId="4294967295"/>
            </a:defPPr>
            <a:lvl1pPr algn="l">
              <a:defRPr sz="1333" b="1"/>
            </a:lvl1pPr>
          </a:lstStyle>
          <a:p>
            <a:r>
              <a:rPr lang="en-US"/>
              <a:t>Click to edit Master title style</a:t>
            </a:r>
          </a:p>
        </p:txBody>
      </p:sp>
      <p:sp>
        <p:nvSpPr>
          <p:cNvPr id="3" name="Content Placeholder 2"/>
          <p:cNvSpPr>
            <a:spLocks noGrp="1"/>
          </p:cNvSpPr>
          <p:nvPr>
            <p:ph idx="1"/>
          </p:nvPr>
        </p:nvSpPr>
        <p:spPr>
          <a:xfrm>
            <a:off x="17160875" y="874184"/>
            <a:ext cx="24536400" cy="18729325"/>
          </a:xfrm>
        </p:spPr>
        <p:txBody>
          <a:bodyPr/>
          <a:lstStyle>
            <a:defPPr>
              <a:defRPr kern="1200" smtId="4294967295"/>
            </a:defPPr>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4592109"/>
            <a:ext cx="14439900" cy="15011400"/>
          </a:xfrm>
        </p:spPr>
        <p:txBody>
          <a:bodyPr/>
          <a:lstStyle>
            <a:defPPr>
              <a:defRPr kern="1200" smtId="4294967295"/>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EF6A5529-8465-4E7D-9DB8-D374C51CD792}" type="slidenum">
              <a:rPr lang="en-US"/>
              <a:pPr>
                <a:defRPr/>
              </a:pPr>
              <a:t>‹#›</a:t>
            </a:fld>
            <a:endParaRPr lang="en-US"/>
          </a:p>
        </p:txBody>
      </p:sp>
    </p:spTree>
    <p:extLst>
      <p:ext uri="{BB962C8B-B14F-4D97-AF65-F5344CB8AC3E}">
        <p14:creationId xmlns:p14="http://schemas.microsoft.com/office/powerpoint/2010/main" val="38291111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15361709"/>
            <a:ext cx="26335038" cy="1813983"/>
          </a:xfrm>
        </p:spPr>
        <p:txBody>
          <a:bodyPr anchor="b"/>
          <a:lstStyle>
            <a:defPPr>
              <a:defRPr kern="1200" smtId="4294967295"/>
            </a:defPPr>
            <a:lvl1pPr algn="l">
              <a:defRPr sz="1333" b="1"/>
            </a:lvl1pPr>
          </a:lstStyle>
          <a:p>
            <a:r>
              <a:rPr lang="en-US"/>
              <a:t>Click to edit Master title style</a:t>
            </a:r>
          </a:p>
        </p:txBody>
      </p:sp>
      <p:sp>
        <p:nvSpPr>
          <p:cNvPr id="3" name="Picture Placeholder 2"/>
          <p:cNvSpPr>
            <a:spLocks noGrp="1"/>
          </p:cNvSpPr>
          <p:nvPr>
            <p:ph type="pic" idx="1"/>
          </p:nvPr>
        </p:nvSpPr>
        <p:spPr>
          <a:xfrm>
            <a:off x="8602663" y="1961092"/>
            <a:ext cx="26335038" cy="13166725"/>
          </a:xfrm>
        </p:spPr>
        <p:txBody>
          <a:bodyPr/>
          <a:lstStyle>
            <a:defPPr>
              <a:defRPr kern="1200" smtId="4294967295"/>
            </a:defPPr>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pPr lvl="0"/>
            <a:endParaRPr lang="en-US" noProof="0"/>
          </a:p>
        </p:txBody>
      </p:sp>
      <p:sp>
        <p:nvSpPr>
          <p:cNvPr id="4" name="Text Placeholder 3"/>
          <p:cNvSpPr>
            <a:spLocks noGrp="1"/>
          </p:cNvSpPr>
          <p:nvPr>
            <p:ph type="body" sz="half" idx="2"/>
          </p:nvPr>
        </p:nvSpPr>
        <p:spPr>
          <a:xfrm>
            <a:off x="8602663" y="17175693"/>
            <a:ext cx="26335038" cy="2574925"/>
          </a:xfrm>
        </p:spPr>
        <p:txBody>
          <a:bodyPr/>
          <a:lstStyle>
            <a:defPPr>
              <a:defRPr kern="1200" smtId="4294967295"/>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3C022C6C-C3BF-4CE1-8842-0AC597017372}" type="slidenum">
              <a:rPr lang="en-US"/>
              <a:pPr>
                <a:defRPr/>
              </a:pPr>
              <a:t>‹#›</a:t>
            </a:fld>
            <a:endParaRPr lang="en-US"/>
          </a:p>
        </p:txBody>
      </p:sp>
    </p:spTree>
    <p:extLst>
      <p:ext uri="{BB962C8B-B14F-4D97-AF65-F5344CB8AC3E}">
        <p14:creationId xmlns:p14="http://schemas.microsoft.com/office/powerpoint/2010/main" val="260181050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878417"/>
            <a:ext cx="3950335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3925" y="5120217"/>
            <a:ext cx="39503350" cy="1448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3925" y="19984507"/>
            <a:ext cx="102425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defTabSz="3134940">
              <a:defRPr sz="48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525" y="19984507"/>
            <a:ext cx="139001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algn="ctr" defTabSz="3134940">
              <a:defRPr sz="48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4725" y="19984507"/>
            <a:ext cx="102425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algn="r" defTabSz="3134940">
              <a:defRPr sz="4800" smtClean="0">
                <a:latin typeface="Arial" pitchFamily="34" charset="0"/>
              </a:defRPr>
            </a:lvl1pPr>
          </a:lstStyle>
          <a:p>
            <a:pPr>
              <a:defRPr/>
            </a:pPr>
            <a:fld id="{25043CB6-A91D-4176-912B-555F54C38C99}" type="slidenum">
              <a:rPr lang="en-US"/>
              <a:pPr>
                <a:defRPr/>
              </a:pPr>
              <a:t>‹#›</a:t>
            </a:fld>
            <a:endParaRPr lang="en-US"/>
          </a:p>
        </p:txBody>
      </p:sp>
      <p:pic>
        <p:nvPicPr>
          <p:cNvPr id="1031" name="New picture"/>
          <p:cNvPicPr/>
          <p:nvPr/>
        </p:nvPicPr>
        <p:blipFill>
          <a:blip r:embed="rId13"/>
          <a:stretch>
            <a:fillRect/>
          </a:stretch>
        </p:blipFill>
        <p:spPr>
          <a:xfrm rot="16200000">
            <a:off x="-11506200" y="10972800"/>
            <a:ext cx="14274800" cy="4368800"/>
          </a:xfrm>
          <a:prstGeom prst="rect">
            <a:avLst/>
          </a:prstGeom>
        </p:spPr>
      </p:pic>
      <p:pic>
        <p:nvPicPr>
          <p:cNvPr id="1032" name="New picture"/>
          <p:cNvPicPr/>
          <p:nvPr/>
        </p:nvPicPr>
        <p:blipFill>
          <a:blip r:embed="rId13"/>
          <a:stretch>
            <a:fillRect/>
          </a:stretch>
        </p:blipFill>
        <p:spPr>
          <a:xfrm rot="5400000">
            <a:off x="41122600" y="10972800"/>
            <a:ext cx="14274800" cy="4368800"/>
          </a:xfrm>
          <a:prstGeom prst="rect">
            <a:avLst/>
          </a:prstGeom>
        </p:spPr>
      </p:pic>
      <p:pic>
        <p:nvPicPr>
          <p:cNvPr id="1033" name="New picture"/>
          <p:cNvPicPr/>
          <p:nvPr/>
        </p:nvPicPr>
        <p:blipFill>
          <a:blip r:embed="rId14"/>
          <a:stretch>
            <a:fillRect/>
          </a:stretch>
        </p:blipFill>
        <p:spPr>
          <a:xfrm>
            <a:off x="6959600" y="22453600"/>
            <a:ext cx="29972000" cy="1549400"/>
          </a:xfrm>
          <a:prstGeom prst="rect">
            <a:avLst/>
          </a:prstGeom>
        </p:spPr>
      </p:pic>
      <p:sp>
        <p:nvSpPr>
          <p:cNvPr id="1034" name="New shape"/>
          <p:cNvSpPr/>
          <p:nvPr/>
        </p:nvSpPr>
        <p:spPr>
          <a:xfrm>
            <a:off x="6959600" y="230251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smtId="4294967295">
                <a:solidFill>
                  <a:srgbClr val="808080"/>
                </a:solidFill>
              </a:rPr>
              <a:t>Template ID: conceptualizingcobalt  Size: 48x24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txStyles>
    <p:titleStyle>
      <a:defPPr>
        <a:defRPr kern="1200" smtId="4294967295"/>
      </a:defPPr>
      <a:lvl1pPr algn="ctr" defTabSz="3134940" rtl="0" eaLnBrk="0" fontAlgn="base" hangingPunct="0">
        <a:spcBef>
          <a:spcPct val="0"/>
        </a:spcBef>
        <a:spcAft>
          <a:spcPct val="0"/>
        </a:spcAft>
        <a:defRPr sz="15067">
          <a:solidFill>
            <a:schemeClr val="tx2"/>
          </a:solidFill>
          <a:latin typeface="+mj-lt"/>
          <a:ea typeface="+mj-ea"/>
          <a:cs typeface="+mj-cs"/>
        </a:defRPr>
      </a:lvl1pPr>
      <a:lvl2pPr algn="ctr" defTabSz="3134940" rtl="0" eaLnBrk="0" fontAlgn="base" hangingPunct="0">
        <a:spcBef>
          <a:spcPct val="0"/>
        </a:spcBef>
        <a:spcAft>
          <a:spcPct val="0"/>
        </a:spcAft>
        <a:defRPr sz="15067">
          <a:solidFill>
            <a:schemeClr val="tx2"/>
          </a:solidFill>
          <a:latin typeface="Arial" pitchFamily="34" charset="0"/>
        </a:defRPr>
      </a:lvl2pPr>
      <a:lvl3pPr algn="ctr" defTabSz="3134940" rtl="0" eaLnBrk="0" fontAlgn="base" hangingPunct="0">
        <a:spcBef>
          <a:spcPct val="0"/>
        </a:spcBef>
        <a:spcAft>
          <a:spcPct val="0"/>
        </a:spcAft>
        <a:defRPr sz="15067">
          <a:solidFill>
            <a:schemeClr val="tx2"/>
          </a:solidFill>
          <a:latin typeface="Arial" pitchFamily="34" charset="0"/>
        </a:defRPr>
      </a:lvl3pPr>
      <a:lvl4pPr algn="ctr" defTabSz="3134940" rtl="0" eaLnBrk="0" fontAlgn="base" hangingPunct="0">
        <a:spcBef>
          <a:spcPct val="0"/>
        </a:spcBef>
        <a:spcAft>
          <a:spcPct val="0"/>
        </a:spcAft>
        <a:defRPr sz="15067">
          <a:solidFill>
            <a:schemeClr val="tx2"/>
          </a:solidFill>
          <a:latin typeface="Arial" pitchFamily="34" charset="0"/>
        </a:defRPr>
      </a:lvl4pPr>
      <a:lvl5pPr algn="ctr" defTabSz="3134940" rtl="0" eaLnBrk="0" fontAlgn="base" hangingPunct="0">
        <a:spcBef>
          <a:spcPct val="0"/>
        </a:spcBef>
        <a:spcAft>
          <a:spcPct val="0"/>
        </a:spcAft>
        <a:defRPr sz="15067">
          <a:solidFill>
            <a:schemeClr val="tx2"/>
          </a:solidFill>
          <a:latin typeface="Arial" pitchFamily="34" charset="0"/>
        </a:defRPr>
      </a:lvl5pPr>
      <a:lvl6pPr marL="304815" algn="ctr" defTabSz="3134940" rtl="0" fontAlgn="base">
        <a:spcBef>
          <a:spcPct val="0"/>
        </a:spcBef>
        <a:spcAft>
          <a:spcPct val="0"/>
        </a:spcAft>
        <a:defRPr sz="15067">
          <a:solidFill>
            <a:schemeClr val="tx2"/>
          </a:solidFill>
          <a:latin typeface="Arial" pitchFamily="34" charset="0"/>
        </a:defRPr>
      </a:lvl6pPr>
      <a:lvl7pPr marL="609630" algn="ctr" defTabSz="3134940" rtl="0" fontAlgn="base">
        <a:spcBef>
          <a:spcPct val="0"/>
        </a:spcBef>
        <a:spcAft>
          <a:spcPct val="0"/>
        </a:spcAft>
        <a:defRPr sz="15067">
          <a:solidFill>
            <a:schemeClr val="tx2"/>
          </a:solidFill>
          <a:latin typeface="Arial" pitchFamily="34" charset="0"/>
        </a:defRPr>
      </a:lvl7pPr>
      <a:lvl8pPr marL="914446" algn="ctr" defTabSz="3134940" rtl="0" fontAlgn="base">
        <a:spcBef>
          <a:spcPct val="0"/>
        </a:spcBef>
        <a:spcAft>
          <a:spcPct val="0"/>
        </a:spcAft>
        <a:defRPr sz="15067">
          <a:solidFill>
            <a:schemeClr val="tx2"/>
          </a:solidFill>
          <a:latin typeface="Arial" pitchFamily="34" charset="0"/>
        </a:defRPr>
      </a:lvl8pPr>
      <a:lvl9pPr marL="1219261" algn="ctr" defTabSz="3134940" rtl="0" fontAlgn="base">
        <a:spcBef>
          <a:spcPct val="0"/>
        </a:spcBef>
        <a:spcAft>
          <a:spcPct val="0"/>
        </a:spcAft>
        <a:defRPr sz="15067">
          <a:solidFill>
            <a:schemeClr val="tx2"/>
          </a:solidFill>
          <a:latin typeface="Arial" pitchFamily="34" charset="0"/>
        </a:defRPr>
      </a:lvl9pPr>
    </p:titleStyle>
    <p:bodyStyle>
      <a:defPPr>
        <a:defRPr kern="1200" smtId="4294967295"/>
      </a:defPPr>
      <a:lvl1pPr marL="1175867" indent="-1175867" algn="l" defTabSz="3134940" rtl="0" eaLnBrk="0" fontAlgn="base" hangingPunct="0">
        <a:spcBef>
          <a:spcPct val="20000"/>
        </a:spcBef>
        <a:spcAft>
          <a:spcPct val="0"/>
        </a:spcAft>
        <a:buChar char="•"/>
        <a:defRPr sz="11001">
          <a:solidFill>
            <a:schemeClr val="tx1"/>
          </a:solidFill>
          <a:latin typeface="+mn-lt"/>
          <a:ea typeface="+mn-ea"/>
          <a:cs typeface="+mn-cs"/>
        </a:defRPr>
      </a:lvl1pPr>
      <a:lvl2pPr marL="2547536" indent="-980066" algn="l" defTabSz="3134940" rtl="0" eaLnBrk="0" fontAlgn="base" hangingPunct="0">
        <a:spcBef>
          <a:spcPct val="20000"/>
        </a:spcBef>
        <a:spcAft>
          <a:spcPct val="0"/>
        </a:spcAft>
        <a:buChar char="–"/>
        <a:defRPr sz="9600">
          <a:solidFill>
            <a:schemeClr val="tx1"/>
          </a:solidFill>
          <a:latin typeface="+mn-lt"/>
        </a:defRPr>
      </a:lvl2pPr>
      <a:lvl3pPr marL="3919205" indent="-784265" algn="l" defTabSz="3134940" rtl="0" eaLnBrk="0" fontAlgn="base" hangingPunct="0">
        <a:spcBef>
          <a:spcPct val="20000"/>
        </a:spcBef>
        <a:spcAft>
          <a:spcPct val="0"/>
        </a:spcAft>
        <a:buChar char="•"/>
        <a:defRPr sz="8200">
          <a:solidFill>
            <a:schemeClr val="tx1"/>
          </a:solidFill>
          <a:latin typeface="+mn-lt"/>
        </a:defRPr>
      </a:lvl3pPr>
      <a:lvl4pPr marL="5486674" indent="-784265" algn="l" defTabSz="3134940" rtl="0" eaLnBrk="0" fontAlgn="base" hangingPunct="0">
        <a:spcBef>
          <a:spcPct val="20000"/>
        </a:spcBef>
        <a:spcAft>
          <a:spcPct val="0"/>
        </a:spcAft>
        <a:buChar char="–"/>
        <a:defRPr sz="6867">
          <a:solidFill>
            <a:schemeClr val="tx1"/>
          </a:solidFill>
          <a:latin typeface="+mn-lt"/>
        </a:defRPr>
      </a:lvl4pPr>
      <a:lvl5pPr marL="7054145" indent="-783206" algn="l" defTabSz="3134940" rtl="0" eaLnBrk="0" fontAlgn="base" hangingPunct="0">
        <a:spcBef>
          <a:spcPct val="20000"/>
        </a:spcBef>
        <a:spcAft>
          <a:spcPct val="0"/>
        </a:spcAft>
        <a:buChar char="»"/>
        <a:defRPr sz="6867">
          <a:solidFill>
            <a:schemeClr val="tx1"/>
          </a:solidFill>
          <a:latin typeface="+mn-lt"/>
        </a:defRPr>
      </a:lvl5pPr>
      <a:lvl6pPr marL="7358960" indent="-783206" algn="l" defTabSz="3134940" rtl="0" fontAlgn="base">
        <a:spcBef>
          <a:spcPct val="20000"/>
        </a:spcBef>
        <a:spcAft>
          <a:spcPct val="0"/>
        </a:spcAft>
        <a:buChar char="»"/>
        <a:defRPr sz="6867">
          <a:solidFill>
            <a:schemeClr val="tx1"/>
          </a:solidFill>
          <a:latin typeface="+mn-lt"/>
        </a:defRPr>
      </a:lvl6pPr>
      <a:lvl7pPr marL="7663775" indent="-783206" algn="l" defTabSz="3134940" rtl="0" fontAlgn="base">
        <a:spcBef>
          <a:spcPct val="20000"/>
        </a:spcBef>
        <a:spcAft>
          <a:spcPct val="0"/>
        </a:spcAft>
        <a:buChar char="»"/>
        <a:defRPr sz="6867">
          <a:solidFill>
            <a:schemeClr val="tx1"/>
          </a:solidFill>
          <a:latin typeface="+mn-lt"/>
        </a:defRPr>
      </a:lvl7pPr>
      <a:lvl8pPr marL="7968590" indent="-783206" algn="l" defTabSz="3134940" rtl="0" fontAlgn="base">
        <a:spcBef>
          <a:spcPct val="20000"/>
        </a:spcBef>
        <a:spcAft>
          <a:spcPct val="0"/>
        </a:spcAft>
        <a:buChar char="»"/>
        <a:defRPr sz="6867">
          <a:solidFill>
            <a:schemeClr val="tx1"/>
          </a:solidFill>
          <a:latin typeface="+mn-lt"/>
        </a:defRPr>
      </a:lvl8pPr>
      <a:lvl9pPr marL="8273406" indent="-783206" algn="l" defTabSz="3134940" rtl="0" fontAlgn="base">
        <a:spcBef>
          <a:spcPct val="20000"/>
        </a:spcBef>
        <a:spcAft>
          <a:spcPct val="0"/>
        </a:spcAft>
        <a:buChar char="»"/>
        <a:defRPr sz="6867">
          <a:solidFill>
            <a:schemeClr val="tx1"/>
          </a:solidFill>
          <a:latin typeface="+mn-lt"/>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jpeg"/><Relationship Id="rId20" Type="http://schemas.openxmlformats.org/officeDocument/2006/relationships/chart" Target="../charts/chart2.xml"/><Relationship Id="rId21" Type="http://schemas.openxmlformats.org/officeDocument/2006/relationships/chart" Target="../charts/chart3.xml"/><Relationship Id="rId22" Type="http://schemas.openxmlformats.org/officeDocument/2006/relationships/chart" Target="../charts/chart4.xml"/><Relationship Id="rId23" Type="http://schemas.openxmlformats.org/officeDocument/2006/relationships/chart" Target="../charts/chart5.xml"/><Relationship Id="rId24" Type="http://schemas.openxmlformats.org/officeDocument/2006/relationships/image" Target="../media/image19.jpeg"/><Relationship Id="rId25" Type="http://schemas.openxmlformats.org/officeDocument/2006/relationships/image" Target="../media/image20.jpeg"/><Relationship Id="rId26" Type="http://schemas.openxmlformats.org/officeDocument/2006/relationships/image" Target="../media/image21.JPG"/><Relationship Id="rId27" Type="http://schemas.openxmlformats.org/officeDocument/2006/relationships/image" Target="../media/image22.jpeg"/><Relationship Id="rId10" Type="http://schemas.openxmlformats.org/officeDocument/2006/relationships/image" Target="../media/image10.jpeg"/><Relationship Id="rId11" Type="http://schemas.openxmlformats.org/officeDocument/2006/relationships/image" Target="../media/image11.png"/><Relationship Id="rId12" Type="http://schemas.openxmlformats.org/officeDocument/2006/relationships/image" Target="../media/image12.jpeg"/><Relationship Id="rId13" Type="http://schemas.openxmlformats.org/officeDocument/2006/relationships/image" Target="../media/image13.jpe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1E0E5"/>
            </a:gs>
          </a:gsLst>
          <a:lin ang="5400000" scaled="1"/>
        </a:gradFill>
        <a:effectLst/>
      </p:bgPr>
    </p:bg>
    <p:spTree>
      <p:nvGrpSpPr>
        <p:cNvPr id="1" name=""/>
        <p:cNvGrpSpPr/>
        <p:nvPr/>
      </p:nvGrpSpPr>
      <p:grpSpPr>
        <a:xfrm>
          <a:off x="0" y="0"/>
          <a:ext cx="0" cy="0"/>
          <a:chOff x="0" y="0"/>
          <a:chExt cx="0" cy="0"/>
        </a:xfrm>
      </p:grpSpPr>
      <p:sp>
        <p:nvSpPr>
          <p:cNvPr id="92" name="Rectangle 91"/>
          <p:cNvSpPr/>
          <p:nvPr/>
        </p:nvSpPr>
        <p:spPr bwMode="auto">
          <a:xfrm rot="5400000">
            <a:off x="5334899" y="15854790"/>
            <a:ext cx="8462344" cy="401402"/>
          </a:xfrm>
          <a:prstGeom prst="rect">
            <a:avLst/>
          </a:prstGeom>
          <a:solidFill>
            <a:srgbClr val="B4D3E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smtClean="0">
              <a:ln>
                <a:solidFill>
                  <a:srgbClr val="AECFE0"/>
                </a:solidFill>
              </a:ln>
              <a:solidFill>
                <a:schemeClr val="tx1"/>
              </a:solidFill>
              <a:effectLst/>
              <a:latin typeface="Arial" pitchFamily="34" charset="0"/>
            </a:endParaRPr>
          </a:p>
        </p:txBody>
      </p:sp>
      <p:sp>
        <p:nvSpPr>
          <p:cNvPr id="20" name="Rectangle 19"/>
          <p:cNvSpPr/>
          <p:nvPr/>
        </p:nvSpPr>
        <p:spPr bwMode="auto">
          <a:xfrm>
            <a:off x="16383001" y="10210800"/>
            <a:ext cx="8462344" cy="279400"/>
          </a:xfrm>
          <a:prstGeom prst="rect">
            <a:avLst/>
          </a:prstGeom>
          <a:solidFill>
            <a:srgbClr val="B4D3E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smtClean="0">
              <a:ln>
                <a:solidFill>
                  <a:srgbClr val="AECFE0"/>
                </a:solidFill>
              </a:ln>
              <a:solidFill>
                <a:schemeClr val="tx1"/>
              </a:solidFill>
              <a:effectLst/>
              <a:latin typeface="Arial" pitchFamily="34" charset="0"/>
            </a:endParaRPr>
          </a:p>
        </p:txBody>
      </p:sp>
      <p:sp>
        <p:nvSpPr>
          <p:cNvPr id="58" name="Rectangle 5"/>
          <p:cNvSpPr>
            <a:spLocks noChangeArrowheads="1"/>
          </p:cNvSpPr>
          <p:nvPr/>
        </p:nvSpPr>
        <p:spPr bwMode="auto">
          <a:xfrm>
            <a:off x="14471793" y="4863790"/>
            <a:ext cx="19390920" cy="16955395"/>
          </a:xfrm>
          <a:prstGeom prst="roundRect">
            <a:avLst>
              <a:gd name="adj" fmla="val 1380"/>
            </a:avLst>
          </a:prstGeom>
          <a:solidFill>
            <a:srgbClr val="B4D3E2"/>
          </a:solidFill>
          <a:ln>
            <a:noFill/>
          </a:ln>
          <a:effectLst/>
        </p:spPr>
        <p:txBody>
          <a:bodyPr wrap="none" lIns="182880" tIns="45720" rIns="182880" bIns="45720" anchor="ctr"/>
          <a:lstStyle>
            <a:defPPr>
              <a:defRPr kern="1200" smtId="4294967295"/>
            </a:defPPr>
          </a:lstStyle>
          <a:p>
            <a:pPr defTabSz="3135999"/>
            <a:r>
              <a:rPr lang="en-US" sz="2400" dirty="0" smtClean="0">
                <a:noFill/>
                <a:latin typeface="Amaranth" panose="02000503050000020004" pitchFamily="2" charset="0"/>
              </a:rPr>
              <a:t>  </a:t>
            </a:r>
          </a:p>
          <a:p>
            <a:pPr defTabSz="3135999"/>
            <a:endParaRPr lang="en-US" sz="2400" dirty="0">
              <a:noFill/>
              <a:latin typeface="Amaranth" panose="02000503050000020004" pitchFamily="2" charset="0"/>
            </a:endParaRPr>
          </a:p>
        </p:txBody>
      </p:sp>
      <p:sp>
        <p:nvSpPr>
          <p:cNvPr id="80" name="Rectangle 5"/>
          <p:cNvSpPr>
            <a:spLocks noChangeArrowheads="1"/>
          </p:cNvSpPr>
          <p:nvPr/>
        </p:nvSpPr>
        <p:spPr bwMode="auto">
          <a:xfrm>
            <a:off x="33179351" y="4339195"/>
            <a:ext cx="10711850" cy="7220755"/>
          </a:xfrm>
          <a:prstGeom prst="roundRect">
            <a:avLst>
              <a:gd name="adj" fmla="val 1380"/>
            </a:avLst>
          </a:prstGeom>
          <a:solidFill>
            <a:srgbClr val="B4D3E2"/>
          </a:solidFill>
          <a:ln>
            <a:noFill/>
          </a:ln>
          <a:effectLst/>
        </p:spPr>
        <p:txBody>
          <a:bodyPr wrap="none" lIns="182880" tIns="45720" rIns="182880" bIns="45720" anchor="ctr"/>
          <a:lstStyle>
            <a:defPPr>
              <a:defRPr kern="1200" smtId="4294967295"/>
            </a:defPPr>
          </a:lstStyle>
          <a:p>
            <a:pPr defTabSz="3135999"/>
            <a:endParaRPr lang="en-US" sz="2400">
              <a:noFill/>
              <a:latin typeface="Amaranth" panose="02000503050000020004" pitchFamily="2" charset="0"/>
            </a:endParaRPr>
          </a:p>
        </p:txBody>
      </p:sp>
      <p:sp>
        <p:nvSpPr>
          <p:cNvPr id="78" name="Rectangle 5"/>
          <p:cNvSpPr>
            <a:spLocks noChangeArrowheads="1"/>
          </p:cNvSpPr>
          <p:nvPr/>
        </p:nvSpPr>
        <p:spPr bwMode="auto">
          <a:xfrm>
            <a:off x="0" y="16684200"/>
            <a:ext cx="9601200" cy="4270799"/>
          </a:xfrm>
          <a:prstGeom prst="roundRect">
            <a:avLst>
              <a:gd name="adj" fmla="val 1380"/>
            </a:avLst>
          </a:prstGeom>
          <a:solidFill>
            <a:srgbClr val="B4D3E2"/>
          </a:solidFill>
          <a:ln>
            <a:noFill/>
          </a:ln>
          <a:effectLst/>
        </p:spPr>
        <p:txBody>
          <a:bodyPr wrap="none" lIns="182880" tIns="45720" rIns="182880" bIns="45720" anchor="ctr"/>
          <a:lstStyle>
            <a:defPPr>
              <a:defRPr kern="1200" smtId="4294967295"/>
            </a:defPPr>
          </a:lstStyle>
          <a:p>
            <a:endParaRPr lang="en-US" sz="1400" dirty="0">
              <a:latin typeface="Cambria" charset="0"/>
              <a:ea typeface="Cambria" charset="0"/>
              <a:cs typeface="Cambria" charset="0"/>
            </a:endParaRPr>
          </a:p>
        </p:txBody>
      </p:sp>
      <p:sp>
        <p:nvSpPr>
          <p:cNvPr id="75" name="Rectangle 5"/>
          <p:cNvSpPr>
            <a:spLocks noChangeArrowheads="1"/>
          </p:cNvSpPr>
          <p:nvPr/>
        </p:nvSpPr>
        <p:spPr bwMode="auto">
          <a:xfrm>
            <a:off x="0" y="4889500"/>
            <a:ext cx="9525000" cy="9427363"/>
          </a:xfrm>
          <a:prstGeom prst="roundRect">
            <a:avLst>
              <a:gd name="adj" fmla="val 1380"/>
            </a:avLst>
          </a:prstGeom>
          <a:solidFill>
            <a:srgbClr val="B4D3E2"/>
          </a:solidFill>
          <a:ln>
            <a:noFill/>
          </a:ln>
          <a:effectLst/>
        </p:spPr>
        <p:txBody>
          <a:bodyPr wrap="none" lIns="182880" tIns="45720" rIns="182880" bIns="45720" anchor="ctr"/>
          <a:lstStyle>
            <a:defPPr>
              <a:defRPr kern="1200" smtId="4294967295"/>
            </a:defPPr>
          </a:lstStyle>
          <a:p>
            <a:endParaRPr lang="en-US" sz="1400" dirty="0">
              <a:latin typeface="Cambria" charset="0"/>
              <a:ea typeface="Cambria" charset="0"/>
              <a:cs typeface="Cambria" charset="0"/>
            </a:endParaRPr>
          </a:p>
        </p:txBody>
      </p:sp>
      <p:sp>
        <p:nvSpPr>
          <p:cNvPr id="67" name="Rectangle 5"/>
          <p:cNvSpPr>
            <a:spLocks noChangeArrowheads="1"/>
          </p:cNvSpPr>
          <p:nvPr/>
        </p:nvSpPr>
        <p:spPr bwMode="auto">
          <a:xfrm>
            <a:off x="32957096" y="9695767"/>
            <a:ext cx="10934104" cy="4924608"/>
          </a:xfrm>
          <a:prstGeom prst="roundRect">
            <a:avLst>
              <a:gd name="adj" fmla="val 1380"/>
            </a:avLst>
          </a:prstGeom>
          <a:solidFill>
            <a:srgbClr val="B4D3E2"/>
          </a:solidFill>
          <a:ln>
            <a:noFill/>
          </a:ln>
          <a:effectLst/>
        </p:spPr>
        <p:txBody>
          <a:bodyPr wrap="none" lIns="182880" tIns="45720" rIns="182880" bIns="45720" anchor="ctr"/>
          <a:lstStyle>
            <a:defPPr>
              <a:defRPr kern="1200" smtId="4294967295"/>
            </a:defPPr>
          </a:lstStyle>
          <a:p>
            <a:pPr defTabSz="3135999"/>
            <a:r>
              <a:rPr lang="en-US" sz="2400" dirty="0" smtClean="0">
                <a:noFill/>
                <a:latin typeface="Amaranth" panose="02000503050000020004" pitchFamily="2" charset="0"/>
              </a:rPr>
              <a:t>\\\\\\\</a:t>
            </a:r>
            <a:endParaRPr lang="en-US" sz="2400" dirty="0">
              <a:noFill/>
              <a:latin typeface="Amaranth" panose="02000503050000020004" pitchFamily="2" charset="0"/>
            </a:endParaRPr>
          </a:p>
        </p:txBody>
      </p:sp>
      <p:sp>
        <p:nvSpPr>
          <p:cNvPr id="71" name="Rectangle 5"/>
          <p:cNvSpPr>
            <a:spLocks noChangeArrowheads="1"/>
          </p:cNvSpPr>
          <p:nvPr/>
        </p:nvSpPr>
        <p:spPr bwMode="auto">
          <a:xfrm>
            <a:off x="33147599" y="13995400"/>
            <a:ext cx="10743601" cy="7188200"/>
          </a:xfrm>
          <a:prstGeom prst="roundRect">
            <a:avLst>
              <a:gd name="adj" fmla="val 1380"/>
            </a:avLst>
          </a:prstGeom>
          <a:solidFill>
            <a:srgbClr val="B4D3E2"/>
          </a:solidFill>
          <a:ln>
            <a:noFill/>
          </a:ln>
          <a:effectLst/>
        </p:spPr>
        <p:txBody>
          <a:bodyPr wrap="none" lIns="182880" tIns="45720" rIns="182880" bIns="45720" anchor="ctr"/>
          <a:lstStyle>
            <a:defPPr>
              <a:defRPr kern="1200" smtId="4294967295"/>
            </a:defPPr>
          </a:lstStyle>
          <a:p>
            <a:endParaRPr lang="en-US" sz="2400" dirty="0">
              <a:latin typeface="Cambria" charset="0"/>
              <a:ea typeface="Cambria" charset="0"/>
              <a:cs typeface="Cambria" charset="0"/>
            </a:endParaRPr>
          </a:p>
        </p:txBody>
      </p:sp>
      <p:sp>
        <p:nvSpPr>
          <p:cNvPr id="53" name="Rectangle 5"/>
          <p:cNvSpPr>
            <a:spLocks noChangeArrowheads="1"/>
          </p:cNvSpPr>
          <p:nvPr/>
        </p:nvSpPr>
        <p:spPr bwMode="auto">
          <a:xfrm>
            <a:off x="9601332" y="11733056"/>
            <a:ext cx="7012112" cy="5222612"/>
          </a:xfrm>
          <a:prstGeom prst="roundRect">
            <a:avLst>
              <a:gd name="adj" fmla="val 1380"/>
            </a:avLst>
          </a:prstGeom>
          <a:solidFill>
            <a:srgbClr val="B4D3E2"/>
          </a:solidFill>
          <a:ln>
            <a:noFill/>
          </a:ln>
          <a:effectLst/>
        </p:spPr>
        <p:txBody>
          <a:bodyPr wrap="none" lIns="182880" tIns="45720" rIns="182880" bIns="45720" anchor="ctr"/>
          <a:lstStyle>
            <a:defPPr>
              <a:defRPr kern="1200" smtId="4294967295"/>
            </a:defPPr>
          </a:lstStyle>
          <a:p>
            <a:endParaRPr lang="en-US" sz="2400" dirty="0">
              <a:latin typeface="Cambria" charset="0"/>
              <a:ea typeface="Cambria" charset="0"/>
              <a:cs typeface="Cambria" charset="0"/>
            </a:endParaRPr>
          </a:p>
        </p:txBody>
      </p:sp>
      <p:sp>
        <p:nvSpPr>
          <p:cNvPr id="48" name="Rectangle 5"/>
          <p:cNvSpPr>
            <a:spLocks noChangeArrowheads="1"/>
          </p:cNvSpPr>
          <p:nvPr/>
        </p:nvSpPr>
        <p:spPr bwMode="auto">
          <a:xfrm>
            <a:off x="9032237" y="16667315"/>
            <a:ext cx="7039671" cy="4440749"/>
          </a:xfrm>
          <a:prstGeom prst="roundRect">
            <a:avLst>
              <a:gd name="adj" fmla="val 1380"/>
            </a:avLst>
          </a:prstGeom>
          <a:solidFill>
            <a:srgbClr val="B4D3E2"/>
          </a:solidFill>
          <a:ln>
            <a:noFill/>
          </a:ln>
          <a:effectLst/>
        </p:spPr>
        <p:txBody>
          <a:bodyPr wrap="none" lIns="182880" tIns="45720" rIns="182880" bIns="45720" anchor="ctr"/>
          <a:lstStyle>
            <a:defPPr>
              <a:defRPr kern="1200" smtId="4294967295"/>
            </a:defPPr>
          </a:lstStyle>
          <a:p>
            <a:pPr defTabSz="3135999"/>
            <a:endParaRPr lang="en-US" sz="2400">
              <a:noFill/>
              <a:latin typeface="Amaranth" panose="02000503050000020004" pitchFamily="2" charset="0"/>
            </a:endParaRPr>
          </a:p>
        </p:txBody>
      </p:sp>
      <p:sp>
        <p:nvSpPr>
          <p:cNvPr id="43" name="Rectangle 5"/>
          <p:cNvSpPr>
            <a:spLocks noChangeArrowheads="1"/>
          </p:cNvSpPr>
          <p:nvPr/>
        </p:nvSpPr>
        <p:spPr bwMode="auto">
          <a:xfrm>
            <a:off x="0" y="13090100"/>
            <a:ext cx="9601200" cy="4270799"/>
          </a:xfrm>
          <a:prstGeom prst="roundRect">
            <a:avLst>
              <a:gd name="adj" fmla="val 1380"/>
            </a:avLst>
          </a:prstGeom>
          <a:solidFill>
            <a:srgbClr val="B4D3E2"/>
          </a:solidFill>
          <a:ln>
            <a:noFill/>
          </a:ln>
          <a:effectLst/>
        </p:spPr>
        <p:txBody>
          <a:bodyPr wrap="none" lIns="182880" tIns="45720" rIns="182880" bIns="45720" anchor="ctr"/>
          <a:lstStyle>
            <a:defPPr>
              <a:defRPr kern="1200" smtId="4294967295"/>
            </a:defPPr>
          </a:lstStyle>
          <a:p>
            <a:endParaRPr lang="en-US" sz="1400" dirty="0">
              <a:latin typeface="Cambria" charset="0"/>
              <a:ea typeface="Cambria" charset="0"/>
              <a:cs typeface="Cambria" charset="0"/>
            </a:endParaRPr>
          </a:p>
        </p:txBody>
      </p:sp>
      <p:sp>
        <p:nvSpPr>
          <p:cNvPr id="26" name="Rectangle 5"/>
          <p:cNvSpPr>
            <a:spLocks noChangeArrowheads="1"/>
          </p:cNvSpPr>
          <p:nvPr/>
        </p:nvSpPr>
        <p:spPr bwMode="auto">
          <a:xfrm>
            <a:off x="9345142" y="4382115"/>
            <a:ext cx="6268573" cy="7220755"/>
          </a:xfrm>
          <a:prstGeom prst="roundRect">
            <a:avLst>
              <a:gd name="adj" fmla="val 1380"/>
            </a:avLst>
          </a:prstGeom>
          <a:solidFill>
            <a:srgbClr val="B4D3E2"/>
          </a:solidFill>
          <a:ln>
            <a:noFill/>
          </a:ln>
          <a:effectLst/>
        </p:spPr>
        <p:txBody>
          <a:bodyPr wrap="none" lIns="182880" tIns="45720" rIns="182880" bIns="45720" anchor="ctr"/>
          <a:lstStyle>
            <a:defPPr>
              <a:defRPr kern="1200" smtId="4294967295"/>
            </a:defPPr>
          </a:lstStyle>
          <a:p>
            <a:pPr defTabSz="3135999"/>
            <a:endParaRPr lang="en-US" sz="2400">
              <a:noFill/>
              <a:latin typeface="Amaranth" panose="02000503050000020004" pitchFamily="2" charset="0"/>
            </a:endParaRPr>
          </a:p>
        </p:txBody>
      </p:sp>
      <p:sp>
        <p:nvSpPr>
          <p:cNvPr id="32" name="Rectangle 27"/>
          <p:cNvSpPr>
            <a:spLocks noChangeArrowheads="1"/>
          </p:cNvSpPr>
          <p:nvPr/>
        </p:nvSpPr>
        <p:spPr bwMode="auto">
          <a:xfrm>
            <a:off x="1" y="0"/>
            <a:ext cx="43891200" cy="4355365"/>
          </a:xfrm>
          <a:prstGeom prst="rect">
            <a:avLst/>
          </a:prstGeom>
          <a:gradFill>
            <a:gsLst>
              <a:gs pos="5000">
                <a:srgbClr val="235078"/>
              </a:gs>
              <a:gs pos="100000">
                <a:srgbClr val="1482A5"/>
              </a:gs>
            </a:gsLst>
            <a:lin ang="0" scaled="1"/>
          </a:gradFill>
          <a:ln>
            <a:noFill/>
          </a:ln>
        </p:spPr>
        <p:txBody>
          <a:bodyPr wrap="none" anchor="ctr"/>
          <a:lstStyle>
            <a:defPPr>
              <a:defRPr kern="1200" smtId="4294967295"/>
            </a:defPPr>
          </a:lstStyle>
          <a:p>
            <a:pPr algn="ctr"/>
            <a:endParaRPr lang="en-US" sz="7200" dirty="0">
              <a:solidFill>
                <a:schemeClr val="bg1"/>
              </a:solidFill>
              <a:latin typeface="Cambria" panose="02040503050406030204" pitchFamily="18" charset="0"/>
            </a:endParaRPr>
          </a:p>
        </p:txBody>
      </p:sp>
      <p:sp>
        <p:nvSpPr>
          <p:cNvPr id="33" name="Rectangle 29"/>
          <p:cNvSpPr>
            <a:spLocks noChangeArrowheads="1"/>
          </p:cNvSpPr>
          <p:nvPr/>
        </p:nvSpPr>
        <p:spPr bwMode="auto">
          <a:xfrm>
            <a:off x="-32327" y="20964846"/>
            <a:ext cx="43923527" cy="980753"/>
          </a:xfrm>
          <a:prstGeom prst="rect">
            <a:avLst/>
          </a:prstGeom>
          <a:gradFill>
            <a:gsLst>
              <a:gs pos="5000">
                <a:srgbClr val="235078"/>
              </a:gs>
              <a:gs pos="100000">
                <a:srgbClr val="1482A5"/>
              </a:gs>
            </a:gsLst>
            <a:lin ang="0" scaled="1"/>
          </a:gradFill>
          <a:ln>
            <a:noFill/>
          </a:ln>
        </p:spPr>
        <p:txBody>
          <a:bodyPr lIns="91440" tIns="45720" rIns="91440" bIns="45720" anchor="ctr"/>
          <a:lstStyle>
            <a:defPPr>
              <a:defRPr kern="1200" smtId="4294967295"/>
            </a:defPPr>
          </a:lstStyle>
          <a:p>
            <a:pPr defTabSz="3135999"/>
            <a:endParaRPr lang="en-US" sz="6200">
              <a:solidFill>
                <a:schemeClr val="bg1"/>
              </a:solidFill>
              <a:sym typeface="Symbol" pitchFamily="18" charset="2"/>
            </a:endParaRPr>
          </a:p>
        </p:txBody>
      </p:sp>
      <p:sp>
        <p:nvSpPr>
          <p:cNvPr id="31" name="Title 11">
            <a:extLst>
              <a:ext uri="{FF2B5EF4-FFF2-40B4-BE49-F238E27FC236}">
                <a16:creationId xmlns:a16="http://schemas.microsoft.com/office/drawing/2014/main" xmlns:p15="http://schemas.microsoft.com/office/powerpoint/2012/main" xmlns:p14="http://schemas.microsoft.com/office/powerpoint/2010/main" xmlns="" id="{A3F6428D-1FA6-42BA-BAEA-3577E1620F6B}"/>
              </a:ext>
            </a:extLst>
          </p:cNvPr>
          <p:cNvSpPr txBox="1"/>
          <p:nvPr/>
        </p:nvSpPr>
        <p:spPr>
          <a:xfrm>
            <a:off x="678278" y="600835"/>
            <a:ext cx="27432000" cy="1831290"/>
          </a:xfrm>
          <a:prstGeom prst="rect">
            <a:avLst/>
          </a:prstGeom>
        </p:spPr>
        <p:txBody>
          <a:bodyPr lIns="85344" tIns="42672" rIns="85344" bIns="42672"/>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pPr algn="l"/>
            <a:endParaRPr lang="en-US" sz="5700" dirty="0">
              <a:solidFill>
                <a:schemeClr val="bg1"/>
              </a:solidFill>
              <a:latin typeface="Amaranth" panose="02000503050000020004" pitchFamily="2" charset="0"/>
            </a:endParaRPr>
          </a:p>
        </p:txBody>
      </p:sp>
      <p:sp>
        <p:nvSpPr>
          <p:cNvPr id="37" name="Text Box 6">
            <a:extLst>
              <a:ext uri="{FF2B5EF4-FFF2-40B4-BE49-F238E27FC236}">
                <a16:creationId xmlns:a16="http://schemas.microsoft.com/office/drawing/2014/main" xmlns:p15="http://schemas.microsoft.com/office/powerpoint/2012/main" xmlns:p14="http://schemas.microsoft.com/office/powerpoint/2010/main" xmlns="" id="{BAB40251-2E35-4623-A6BE-28130F737F03}"/>
              </a:ext>
            </a:extLst>
          </p:cNvPr>
          <p:cNvSpPr txBox="1">
            <a:spLocks noChangeArrowheads="1"/>
          </p:cNvSpPr>
          <p:nvPr/>
        </p:nvSpPr>
        <p:spPr bwMode="auto">
          <a:xfrm>
            <a:off x="9479244" y="4966405"/>
            <a:ext cx="6858000" cy="4278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marL="342900" indent="-342900" algn="just">
              <a:buFont typeface="Wingdings" charset="2"/>
              <a:buChar char="v"/>
            </a:pPr>
            <a:r>
              <a:rPr lang="en-US" sz="1700" dirty="0">
                <a:latin typeface="Times New Roman"/>
                <a:cs typeface="Times New Roman"/>
              </a:rPr>
              <a:t>Data from NASA satellites on the deniers of climate change are typically inaccurate and only give us an idea of what's going on in the world because they only have sensors that cover large areas.  So by taking our own measurements, we are able to confirm our findings allowing for others to come with conclusions over any topic or climate </a:t>
            </a:r>
            <a:r>
              <a:rPr lang="en-US" sz="1700" dirty="0" smtClean="0">
                <a:latin typeface="Times New Roman"/>
                <a:cs typeface="Times New Roman"/>
              </a:rPr>
              <a:t>concerns. </a:t>
            </a:r>
            <a:endParaRPr lang="en-US" sz="1700" dirty="0">
              <a:latin typeface="Times New Roman"/>
              <a:cs typeface="Times New Roman"/>
            </a:endParaRPr>
          </a:p>
          <a:p>
            <a:pPr marL="342900" indent="-342900" algn="just">
              <a:buFont typeface="Wingdings" charset="2"/>
              <a:buChar char="v"/>
            </a:pPr>
            <a:r>
              <a:rPr lang="en-US" sz="1700" dirty="0">
                <a:latin typeface="Times New Roman"/>
                <a:cs typeface="Times New Roman"/>
              </a:rPr>
              <a:t>We currently have endangered species, such as the </a:t>
            </a:r>
            <a:r>
              <a:rPr lang="en-US" sz="1700" dirty="0" smtClean="0">
                <a:latin typeface="Times New Roman"/>
                <a:cs typeface="Times New Roman"/>
              </a:rPr>
              <a:t>Fraxinus, Ash </a:t>
            </a:r>
            <a:r>
              <a:rPr lang="en-US" sz="1700" dirty="0" smtClean="0">
                <a:latin typeface="Times New Roman"/>
                <a:cs typeface="Times New Roman"/>
              </a:rPr>
              <a:t>Tree, </a:t>
            </a:r>
            <a:r>
              <a:rPr lang="en-US" sz="1700" dirty="0">
                <a:latin typeface="Times New Roman"/>
                <a:cs typeface="Times New Roman"/>
              </a:rPr>
              <a:t>and the Chimney Swift (an endangered bird), in Crestwood High School's local area.  Allowing us to measure surface temperature and other atmospheric parameters will allow us to keep track of them and their behaviors weather that'll be through eating habits or growth in tree ring sizes. </a:t>
            </a:r>
          </a:p>
          <a:p>
            <a:pPr marL="342900" indent="-342900" algn="just">
              <a:buFont typeface="Wingdings" charset="2"/>
              <a:buChar char="v"/>
            </a:pPr>
            <a:r>
              <a:rPr lang="en-US" sz="1700" dirty="0">
                <a:latin typeface="Times New Roman"/>
                <a:cs typeface="Times New Roman"/>
              </a:rPr>
              <a:t>Local atmospheric parameters in </a:t>
            </a:r>
            <a:r>
              <a:rPr lang="en-US" sz="1700" dirty="0" smtClean="0">
                <a:latin typeface="Times New Roman"/>
                <a:cs typeface="Times New Roman"/>
              </a:rPr>
              <a:t>our </a:t>
            </a:r>
            <a:r>
              <a:rPr lang="en-US" sz="1700" dirty="0">
                <a:latin typeface="Times New Roman"/>
                <a:cs typeface="Times New Roman"/>
              </a:rPr>
              <a:t>area can also affect one of the greatest things Crestwood is known for, our sports.  Measuring the cloud cover and the other parameters we can also gather predictions to whether or not we would have to cancel a game whether it was soccer or track due to a thunderstorm or any occurs weather fluctuations. </a:t>
            </a:r>
          </a:p>
        </p:txBody>
      </p:sp>
      <p:sp>
        <p:nvSpPr>
          <p:cNvPr id="18" name="Rectangle 5">
            <a:extLst>
              <a:ext uri="{FF2B5EF4-FFF2-40B4-BE49-F238E27FC236}">
                <a16:creationId xmlns:a16="http://schemas.microsoft.com/office/drawing/2014/main" xmlns:p15="http://schemas.microsoft.com/office/powerpoint/2012/main" xmlns:p14="http://schemas.microsoft.com/office/powerpoint/2010/main" xmlns="" id="{88133C58-052D-4585-823B-31740DB45AF4}"/>
              </a:ext>
            </a:extLst>
          </p:cNvPr>
          <p:cNvSpPr>
            <a:spLocks noChangeArrowheads="1"/>
          </p:cNvSpPr>
          <p:nvPr/>
        </p:nvSpPr>
        <p:spPr bwMode="auto">
          <a:xfrm>
            <a:off x="968558" y="5232949"/>
            <a:ext cx="9438186" cy="421086"/>
          </a:xfrm>
          <a:prstGeom prst="rect">
            <a:avLst/>
          </a:prstGeom>
          <a:noFill/>
          <a:ln>
            <a:noFill/>
          </a:ln>
          <a:effectLst/>
        </p:spPr>
        <p:txBody>
          <a:bodyPr wrap="none" lIns="91440" tIns="45720" rIns="91440" bIns="45720" anchor="ctr"/>
          <a:lstStyle>
            <a:defPPr>
              <a:defRPr kern="1200" smtId="4294967295"/>
            </a:defPPr>
          </a:lstStyle>
          <a:p>
            <a:pPr defTabSz="3135999"/>
            <a:endParaRPr lang="en-US" sz="2400" dirty="0">
              <a:solidFill>
                <a:srgbClr val="235078"/>
              </a:solidFill>
              <a:latin typeface="Amaranth" panose="02000503050000020004" pitchFamily="2" charset="0"/>
            </a:endParaRPr>
          </a:p>
        </p:txBody>
      </p:sp>
      <p:sp>
        <p:nvSpPr>
          <p:cNvPr id="3" name="TextBox 2"/>
          <p:cNvSpPr txBox="1"/>
          <p:nvPr/>
        </p:nvSpPr>
        <p:spPr>
          <a:xfrm>
            <a:off x="7217114" y="330415"/>
            <a:ext cx="29432844" cy="2800767"/>
          </a:xfrm>
          <a:prstGeom prst="rect">
            <a:avLst/>
          </a:prstGeom>
          <a:noFill/>
        </p:spPr>
        <p:txBody>
          <a:bodyPr wrap="square" rtlCol="0">
            <a:spAutoFit/>
          </a:bodyPr>
          <a:lstStyle/>
          <a:p>
            <a:pPr algn="ctr"/>
            <a:r>
              <a:rPr lang="en-US" sz="8800" dirty="0">
                <a:solidFill>
                  <a:schemeClr val="bg1"/>
                </a:solidFill>
                <a:latin typeface="Times New Roman"/>
                <a:cs typeface="Times New Roman"/>
              </a:rPr>
              <a:t>Interactions Between Surface Temperature </a:t>
            </a:r>
            <a:r>
              <a:rPr lang="en-US" sz="8800" dirty="0" smtClean="0">
                <a:solidFill>
                  <a:schemeClr val="bg1"/>
                </a:solidFill>
                <a:latin typeface="Times New Roman"/>
                <a:cs typeface="Times New Roman"/>
              </a:rPr>
              <a:t>and</a:t>
            </a:r>
          </a:p>
          <a:p>
            <a:pPr algn="ctr"/>
            <a:r>
              <a:rPr lang="en-US" sz="8800" dirty="0" smtClean="0">
                <a:solidFill>
                  <a:schemeClr val="bg1"/>
                </a:solidFill>
                <a:latin typeface="Times New Roman"/>
                <a:cs typeface="Times New Roman"/>
              </a:rPr>
              <a:t>Select Winter </a:t>
            </a:r>
            <a:r>
              <a:rPr lang="en-US" sz="8800" dirty="0">
                <a:solidFill>
                  <a:schemeClr val="bg1"/>
                </a:solidFill>
                <a:latin typeface="Times New Roman"/>
                <a:cs typeface="Times New Roman"/>
              </a:rPr>
              <a:t>Weather Parameters</a:t>
            </a:r>
          </a:p>
        </p:txBody>
      </p:sp>
      <p:sp>
        <p:nvSpPr>
          <p:cNvPr id="4" name="TextBox 3"/>
          <p:cNvSpPr txBox="1"/>
          <p:nvPr/>
        </p:nvSpPr>
        <p:spPr>
          <a:xfrm>
            <a:off x="9478269" y="3096491"/>
            <a:ext cx="26018779" cy="830997"/>
          </a:xfrm>
          <a:prstGeom prst="rect">
            <a:avLst/>
          </a:prstGeom>
          <a:noFill/>
        </p:spPr>
        <p:txBody>
          <a:bodyPr wrap="square" rtlCol="0">
            <a:spAutoFit/>
          </a:bodyPr>
          <a:lstStyle/>
          <a:p>
            <a:pPr algn="ctr"/>
            <a:r>
              <a:rPr lang="en-US" sz="4800" dirty="0" err="1" smtClean="0">
                <a:solidFill>
                  <a:schemeClr val="bg1"/>
                </a:solidFill>
                <a:latin typeface="Times New Roman"/>
                <a:cs typeface="Times New Roman"/>
              </a:rPr>
              <a:t>Itidal</a:t>
            </a:r>
            <a:r>
              <a:rPr lang="en-US" sz="4800" dirty="0" smtClean="0">
                <a:solidFill>
                  <a:schemeClr val="bg1"/>
                </a:solidFill>
                <a:latin typeface="Times New Roman"/>
                <a:cs typeface="Times New Roman"/>
              </a:rPr>
              <a:t> </a:t>
            </a:r>
            <a:r>
              <a:rPr lang="en-US" sz="4800" dirty="0" err="1" smtClean="0">
                <a:solidFill>
                  <a:schemeClr val="bg1"/>
                </a:solidFill>
                <a:latin typeface="Times New Roman"/>
                <a:cs typeface="Times New Roman"/>
              </a:rPr>
              <a:t>Bazzi</a:t>
            </a:r>
            <a:r>
              <a:rPr lang="en-US" sz="4800" dirty="0">
                <a:solidFill>
                  <a:schemeClr val="bg1"/>
                </a:solidFill>
                <a:latin typeface="Times New Roman"/>
                <a:cs typeface="Times New Roman"/>
              </a:rPr>
              <a:t>, </a:t>
            </a:r>
            <a:r>
              <a:rPr lang="en-US" sz="4800" dirty="0" err="1">
                <a:solidFill>
                  <a:schemeClr val="bg1"/>
                </a:solidFill>
                <a:latin typeface="Times New Roman"/>
                <a:cs typeface="Times New Roman"/>
              </a:rPr>
              <a:t>Cristian</a:t>
            </a:r>
            <a:r>
              <a:rPr lang="en-US" sz="4800" dirty="0">
                <a:solidFill>
                  <a:schemeClr val="bg1"/>
                </a:solidFill>
                <a:latin typeface="Times New Roman"/>
                <a:cs typeface="Times New Roman"/>
              </a:rPr>
              <a:t> Sanchez, and </a:t>
            </a:r>
            <a:r>
              <a:rPr lang="en-US" sz="4800" dirty="0" err="1">
                <a:solidFill>
                  <a:schemeClr val="bg1"/>
                </a:solidFill>
                <a:latin typeface="Times New Roman"/>
                <a:cs typeface="Times New Roman"/>
              </a:rPr>
              <a:t>Jelal</a:t>
            </a:r>
            <a:r>
              <a:rPr lang="en-US" sz="4800" dirty="0">
                <a:solidFill>
                  <a:schemeClr val="bg1"/>
                </a:solidFill>
                <a:latin typeface="Times New Roman"/>
                <a:cs typeface="Times New Roman"/>
              </a:rPr>
              <a:t> </a:t>
            </a:r>
            <a:r>
              <a:rPr lang="en-US" sz="4800" dirty="0" err="1">
                <a:solidFill>
                  <a:schemeClr val="bg1"/>
                </a:solidFill>
                <a:latin typeface="Times New Roman"/>
                <a:cs typeface="Times New Roman"/>
              </a:rPr>
              <a:t>Muflahi</a:t>
            </a:r>
            <a:r>
              <a:rPr lang="en-US" sz="4800" dirty="0">
                <a:solidFill>
                  <a:schemeClr val="bg1"/>
                </a:solidFill>
                <a:latin typeface="Times New Roman"/>
                <a:cs typeface="Times New Roman"/>
              </a:rPr>
              <a:t> </a:t>
            </a:r>
            <a:r>
              <a:rPr lang="en-US" sz="4800" b="1" dirty="0">
                <a:solidFill>
                  <a:schemeClr val="bg1"/>
                </a:solidFill>
                <a:latin typeface="Times New Roman"/>
                <a:cs typeface="Times New Roman"/>
              </a:rPr>
              <a:t>– </a:t>
            </a:r>
            <a:r>
              <a:rPr lang="en-US" sz="4800" b="1" i="1" dirty="0">
                <a:solidFill>
                  <a:schemeClr val="bg1"/>
                </a:solidFill>
                <a:latin typeface="Times New Roman"/>
                <a:cs typeface="Times New Roman"/>
              </a:rPr>
              <a:t>Crestwood High </a:t>
            </a:r>
            <a:r>
              <a:rPr lang="en-US" sz="4800" b="1" i="1" dirty="0" smtClean="0">
                <a:solidFill>
                  <a:schemeClr val="bg1"/>
                </a:solidFill>
                <a:latin typeface="Times New Roman"/>
                <a:cs typeface="Times New Roman"/>
              </a:rPr>
              <a:t>School </a:t>
            </a:r>
            <a:r>
              <a:rPr lang="en-US" sz="4800" b="1" i="1" dirty="0">
                <a:solidFill>
                  <a:schemeClr val="bg1"/>
                </a:solidFill>
                <a:latin typeface="Times New Roman"/>
                <a:cs typeface="Times New Roman"/>
              </a:rPr>
              <a:t>– Dearborn Heights, MI</a:t>
            </a:r>
          </a:p>
        </p:txBody>
      </p:sp>
      <p:pic>
        <p:nvPicPr>
          <p:cNvPr id="23" name="Picture 22" descr="a5a75a0b-9cd5-4058-9353-c272ef728b7b.JPG"/>
          <p:cNvPicPr>
            <a:picLocks noChangeAspect="1"/>
          </p:cNvPicPr>
          <p:nvPr/>
        </p:nvPicPr>
        <p:blipFill rotWithShape="1">
          <a:blip r:embed="rId3">
            <a:extLst>
              <a:ext uri="{28A0092B-C50C-407E-A947-70E740481C1C}">
                <a14:useLocalDpi xmlns:a14="http://schemas.microsoft.com/office/drawing/2010/main" val="0"/>
              </a:ext>
            </a:extLst>
          </a:blip>
          <a:srcRect l="12001" t="26837" r="9752" b="28186"/>
          <a:stretch/>
        </p:blipFill>
        <p:spPr>
          <a:xfrm>
            <a:off x="2116630" y="269389"/>
            <a:ext cx="3804497" cy="3889645"/>
          </a:xfrm>
          <a:prstGeom prst="ellipse">
            <a:avLst/>
          </a:prstGeom>
          <a:ln w="63500" cap="rnd">
            <a:solidFill>
              <a:schemeClr val="bg2">
                <a:lumMod val="2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5" name="Picture 24"/>
          <p:cNvPicPr>
            <a:picLocks noChangeAspect="1"/>
          </p:cNvPicPr>
          <p:nvPr/>
        </p:nvPicPr>
        <p:blipFill>
          <a:blip r:embed="rId4"/>
          <a:stretch>
            <a:fillRect/>
          </a:stretch>
        </p:blipFill>
        <p:spPr>
          <a:xfrm>
            <a:off x="37222224" y="269390"/>
            <a:ext cx="4902319" cy="357902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7" name="Rectangle 5">
            <a:extLst>
              <a:ext uri="{FF2B5EF4-FFF2-40B4-BE49-F238E27FC236}">
                <a16:creationId xmlns:a16="http://schemas.microsoft.com/office/drawing/2014/main" xmlns:p15="http://schemas.microsoft.com/office/powerpoint/2012/main" xmlns:p14="http://schemas.microsoft.com/office/powerpoint/2010/main" xmlns="" id="{620C51D2-3423-4C6C-A077-34B27F321D2D}"/>
              </a:ext>
            </a:extLst>
          </p:cNvPr>
          <p:cNvSpPr>
            <a:spLocks noChangeArrowheads="1"/>
          </p:cNvSpPr>
          <p:nvPr/>
        </p:nvSpPr>
        <p:spPr bwMode="auto">
          <a:xfrm>
            <a:off x="0" y="4342937"/>
            <a:ext cx="9537700" cy="631640"/>
          </a:xfrm>
          <a:prstGeom prst="rect">
            <a:avLst/>
          </a:prstGeom>
          <a:solidFill>
            <a:srgbClr val="1482A5"/>
          </a:solidFill>
          <a:ln>
            <a:noFill/>
          </a:ln>
          <a:effectLst/>
        </p:spPr>
        <p:txBody>
          <a:bodyPr wrap="none" lIns="182880" tIns="45720" rIns="182880" bIns="45720" anchor="ctr"/>
          <a:lstStyle>
            <a:defPPr>
              <a:defRPr kern="1200" smtId="4294967295"/>
            </a:defPPr>
          </a:lstStyle>
          <a:p>
            <a:pPr algn="ctr" defTabSz="3135999"/>
            <a:r>
              <a:rPr lang="en-US" sz="3200" dirty="0" smtClean="0">
                <a:solidFill>
                  <a:schemeClr val="bg1"/>
                </a:solidFill>
                <a:latin typeface="Times New Roman"/>
                <a:cs typeface="Times New Roman"/>
              </a:rPr>
              <a:t>Abstract</a:t>
            </a:r>
            <a:r>
              <a:rPr lang="en-US" sz="2400" dirty="0" smtClean="0">
                <a:solidFill>
                  <a:schemeClr val="bg1"/>
                </a:solidFill>
                <a:latin typeface="Times New Roman"/>
                <a:cs typeface="Times New Roman"/>
              </a:rPr>
              <a:t> </a:t>
            </a:r>
            <a:endParaRPr lang="en-US" sz="2400" dirty="0">
              <a:solidFill>
                <a:schemeClr val="bg1"/>
              </a:solidFill>
              <a:latin typeface="Times New Roman"/>
              <a:cs typeface="Times New Roman"/>
            </a:endParaRPr>
          </a:p>
        </p:txBody>
      </p:sp>
      <p:sp>
        <p:nvSpPr>
          <p:cNvPr id="7" name="TextBox 6"/>
          <p:cNvSpPr txBox="1"/>
          <p:nvPr/>
        </p:nvSpPr>
        <p:spPr>
          <a:xfrm>
            <a:off x="101600" y="4924151"/>
            <a:ext cx="5971768" cy="7940635"/>
          </a:xfrm>
          <a:prstGeom prst="rect">
            <a:avLst/>
          </a:prstGeom>
          <a:noFill/>
        </p:spPr>
        <p:txBody>
          <a:bodyPr wrap="square" rtlCol="0">
            <a:spAutoFit/>
          </a:bodyPr>
          <a:lstStyle/>
          <a:p>
            <a:pPr algn="just"/>
            <a:r>
              <a:rPr lang="en-US" sz="1700" dirty="0">
                <a:latin typeface="Times New Roman"/>
                <a:cs typeface="Times New Roman"/>
              </a:rPr>
              <a:t>Daily surface temperature measurements are a significant variable to consider when working to develop a more complete understanding of how larger weather conditions and patterns affect more local and microclimate sites.  This research project was conducted in Dearborn Heights, Michigan; a suburb approximately 18 miles away from the urban center of Detroit.  A variety of daily atmospheric data was collected from January through February, 2019 to investigate possible relationships between surface temperature and air temperature, relative </a:t>
            </a:r>
            <a:r>
              <a:rPr lang="en-US" sz="1700" dirty="0" smtClean="0">
                <a:latin typeface="Times New Roman"/>
                <a:cs typeface="Times New Roman"/>
              </a:rPr>
              <a:t>humidity, </a:t>
            </a:r>
            <a:r>
              <a:rPr lang="en-US" sz="1700" dirty="0">
                <a:latin typeface="Times New Roman"/>
                <a:cs typeface="Times New Roman"/>
              </a:rPr>
              <a:t>barometric pressure, cloud cover, and winter surface </a:t>
            </a:r>
            <a:r>
              <a:rPr lang="en-US" sz="1700" dirty="0" smtClean="0">
                <a:latin typeface="Times New Roman"/>
                <a:cs typeface="Times New Roman"/>
              </a:rPr>
              <a:t>conditions.  This </a:t>
            </a:r>
            <a:r>
              <a:rPr lang="en-US" sz="1700" dirty="0">
                <a:latin typeface="Times New Roman"/>
                <a:cs typeface="Times New Roman"/>
              </a:rPr>
              <a:t>research sought to investigate how surface temperature measurements either directly reflect or lag behind other atmospheric variables measured.  An additional research goal sought to determine the most significant factors affecting surface temperature increase or decrease during winter months.  This research noted that surface temperature correlates closely to air temperature, relative humidity, cloud cover, and barometric pressure.  Measurements were often made three (3) times a day but this research focused primarily on the data taken near solar noon.  Using the GLOBE surface temperature protocols, other significant data such as ground conditions, snow depth, was noted and entered into the GLOBE website.  With Michigan’s variable winter weather patterns, there were several varied weather conditions (wet, dry, sunny, windy, snow, etc.) throughout the study period.  After </a:t>
            </a:r>
            <a:r>
              <a:rPr lang="en-US" sz="1700" dirty="0" smtClean="0">
                <a:latin typeface="Times New Roman"/>
                <a:cs typeface="Times New Roman"/>
              </a:rPr>
              <a:t>analyzing </a:t>
            </a:r>
            <a:r>
              <a:rPr lang="en-US" sz="1700" dirty="0">
                <a:latin typeface="Times New Roman"/>
                <a:cs typeface="Times New Roman"/>
              </a:rPr>
              <a:t>the atmospheric weather parameters, we have come to a conclusion that there is a steady correlation between surface temperature and the three parameters, air temperature, relative humidity, and barometric pressure.  Further research should be done to observe how atmospheric parameters affect the weather at different latitudes and elevations here and worldwide.</a:t>
            </a:r>
          </a:p>
        </p:txBody>
      </p:sp>
      <p:sp>
        <p:nvSpPr>
          <p:cNvPr id="8" name="TextBox 7"/>
          <p:cNvSpPr txBox="1"/>
          <p:nvPr/>
        </p:nvSpPr>
        <p:spPr>
          <a:xfrm>
            <a:off x="8204200" y="5943600"/>
            <a:ext cx="406400" cy="1523494"/>
          </a:xfrm>
          <a:prstGeom prst="rect">
            <a:avLst/>
          </a:prstGeom>
          <a:noFill/>
        </p:spPr>
        <p:txBody>
          <a:bodyPr wrap="square" rtlCol="0">
            <a:spAutoFit/>
          </a:bodyPr>
          <a:lstStyle/>
          <a:p>
            <a:endParaRPr lang="en-US" dirty="0"/>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9336" y="5026671"/>
            <a:ext cx="3251200" cy="3814855"/>
          </a:xfrm>
          <a:prstGeom prst="rect">
            <a:avLst/>
          </a:prstGeom>
          <a:ln>
            <a:solidFill>
              <a:schemeClr val="tx1"/>
            </a:solidFill>
          </a:ln>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4285" y="8884493"/>
            <a:ext cx="3264201" cy="3774529"/>
          </a:xfrm>
          <a:prstGeom prst="rect">
            <a:avLst/>
          </a:prstGeom>
          <a:ln>
            <a:solidFill>
              <a:schemeClr val="tx1"/>
            </a:solidFill>
          </a:ln>
        </p:spPr>
      </p:pic>
      <p:sp>
        <p:nvSpPr>
          <p:cNvPr id="41" name="Rectangle 5">
            <a:extLst>
              <a:ext uri="{FF2B5EF4-FFF2-40B4-BE49-F238E27FC236}">
                <a16:creationId xmlns:a16="http://schemas.microsoft.com/office/drawing/2014/main" xmlns:p15="http://schemas.microsoft.com/office/powerpoint/2012/main" xmlns:p14="http://schemas.microsoft.com/office/powerpoint/2010/main" xmlns="" id="{620C51D2-3423-4C6C-A077-34B27F321D2D}"/>
              </a:ext>
            </a:extLst>
          </p:cNvPr>
          <p:cNvSpPr>
            <a:spLocks noChangeArrowheads="1"/>
          </p:cNvSpPr>
          <p:nvPr/>
        </p:nvSpPr>
        <p:spPr bwMode="auto">
          <a:xfrm>
            <a:off x="1" y="12740779"/>
            <a:ext cx="9391530" cy="616908"/>
          </a:xfrm>
          <a:prstGeom prst="rect">
            <a:avLst/>
          </a:prstGeom>
          <a:solidFill>
            <a:srgbClr val="1482A5"/>
          </a:solidFill>
          <a:ln>
            <a:noFill/>
          </a:ln>
          <a:effectLst/>
        </p:spPr>
        <p:txBody>
          <a:bodyPr wrap="none" lIns="182880" tIns="45720" rIns="182880" bIns="45720" anchor="ctr"/>
          <a:lstStyle>
            <a:defPPr>
              <a:defRPr kern="1200" smtId="4294967295"/>
            </a:defPPr>
          </a:lstStyle>
          <a:p>
            <a:pPr algn="ctr" defTabSz="3135999"/>
            <a:r>
              <a:rPr lang="en-US" sz="3200" dirty="0" smtClean="0">
                <a:solidFill>
                  <a:schemeClr val="bg1"/>
                </a:solidFill>
                <a:latin typeface="Times New Roman"/>
                <a:cs typeface="Times New Roman"/>
              </a:rPr>
              <a:t>Research Questions</a:t>
            </a:r>
            <a:endParaRPr lang="en-US" sz="2400" dirty="0">
              <a:solidFill>
                <a:schemeClr val="bg1"/>
              </a:solidFill>
              <a:latin typeface="Times New Roman"/>
              <a:cs typeface="Times New Roman"/>
            </a:endParaRPr>
          </a:p>
        </p:txBody>
      </p:sp>
      <p:sp>
        <p:nvSpPr>
          <p:cNvPr id="9" name="TextBox 8"/>
          <p:cNvSpPr txBox="1"/>
          <p:nvPr/>
        </p:nvSpPr>
        <p:spPr>
          <a:xfrm>
            <a:off x="0" y="13390131"/>
            <a:ext cx="9076267" cy="2154436"/>
          </a:xfrm>
          <a:prstGeom prst="rect">
            <a:avLst/>
          </a:prstGeom>
          <a:noFill/>
        </p:spPr>
        <p:txBody>
          <a:bodyPr wrap="square" rtlCol="0">
            <a:spAutoFit/>
          </a:bodyPr>
          <a:lstStyle/>
          <a:p>
            <a:pPr marL="342900" indent="-342900">
              <a:buFont typeface="Wingdings" charset="2"/>
              <a:buChar char="v"/>
            </a:pPr>
            <a:r>
              <a:rPr lang="en-US" sz="2000" dirty="0" smtClean="0">
                <a:latin typeface="Times New Roman"/>
                <a:ea typeface="Cambria" charset="0"/>
                <a:cs typeface="Times New Roman"/>
              </a:rPr>
              <a:t>To </a:t>
            </a:r>
            <a:r>
              <a:rPr lang="en-US" sz="2000" dirty="0">
                <a:latin typeface="Times New Roman"/>
                <a:ea typeface="Cambria" charset="0"/>
                <a:cs typeface="Times New Roman"/>
              </a:rPr>
              <a:t>what extent does surface temperature correlate with air temperature, relative humidity, surface cover</a:t>
            </a:r>
            <a:r>
              <a:rPr lang="en-US" sz="2000" dirty="0" smtClean="0">
                <a:latin typeface="Times New Roman"/>
                <a:ea typeface="Cambria" charset="0"/>
                <a:cs typeface="Times New Roman"/>
              </a:rPr>
              <a:t>, cloud cover, and </a:t>
            </a:r>
            <a:r>
              <a:rPr lang="en-US" sz="2000" dirty="0">
                <a:latin typeface="Times New Roman"/>
                <a:ea typeface="Cambria" charset="0"/>
                <a:cs typeface="Times New Roman"/>
              </a:rPr>
              <a:t>barometric pressure? </a:t>
            </a:r>
          </a:p>
          <a:p>
            <a:pPr marL="342900" indent="-342900">
              <a:buFont typeface="Wingdings" charset="2"/>
              <a:buChar char="v"/>
            </a:pPr>
            <a:r>
              <a:rPr lang="en-US" sz="2000" dirty="0">
                <a:latin typeface="Times New Roman"/>
                <a:ea typeface="Cambria" charset="0"/>
                <a:cs typeface="Times New Roman"/>
              </a:rPr>
              <a:t>How do instrumentation differences affect the results we obtained?  </a:t>
            </a:r>
            <a:r>
              <a:rPr lang="en-US" sz="2000" dirty="0" smtClean="0">
                <a:latin typeface="Times New Roman"/>
                <a:ea typeface="Cambria" charset="0"/>
                <a:cs typeface="Times New Roman"/>
              </a:rPr>
              <a:t>Are the instruments </a:t>
            </a:r>
            <a:r>
              <a:rPr lang="en-US" sz="2000" dirty="0">
                <a:latin typeface="Times New Roman"/>
                <a:ea typeface="Cambria" charset="0"/>
                <a:cs typeface="Times New Roman"/>
              </a:rPr>
              <a:t>we’re using affecting our accuracy, how? </a:t>
            </a:r>
          </a:p>
          <a:p>
            <a:pPr marL="342900" indent="-342900">
              <a:buFont typeface="Wingdings" charset="2"/>
              <a:buChar char="v"/>
            </a:pPr>
            <a:r>
              <a:rPr lang="en-US" sz="2000" dirty="0">
                <a:latin typeface="Times New Roman"/>
                <a:ea typeface="Cambria" charset="0"/>
                <a:cs typeface="Times New Roman"/>
              </a:rPr>
              <a:t>Do the fluctuations of surface temperatures affect the lag time between the following: air temperature, relative temperature, and barometric pressure? </a:t>
            </a:r>
          </a:p>
          <a:p>
            <a:endParaRPr lang="en-US" sz="1400" dirty="0">
              <a:latin typeface="Cambria" charset="0"/>
              <a:ea typeface="Cambria" charset="0"/>
              <a:cs typeface="Cambria" charset="0"/>
            </a:endParaRPr>
          </a:p>
        </p:txBody>
      </p:sp>
      <p:pic>
        <p:nvPicPr>
          <p:cNvPr id="44" name="Picture 43"/>
          <p:cNvPicPr>
            <a:picLocks noChangeAspect="1"/>
          </p:cNvPicPr>
          <p:nvPr/>
        </p:nvPicPr>
        <p:blipFill rotWithShape="1">
          <a:blip r:embed="rId7" cstate="print">
            <a:extLst>
              <a:ext uri="{28A0092B-C50C-407E-A947-70E740481C1C}">
                <a14:useLocalDpi xmlns:a14="http://schemas.microsoft.com/office/drawing/2010/main" val="0"/>
              </a:ext>
            </a:extLst>
          </a:blip>
          <a:srcRect l="22347" t="9606" r="2449" b="12171"/>
          <a:stretch/>
        </p:blipFill>
        <p:spPr>
          <a:xfrm>
            <a:off x="623095" y="15307191"/>
            <a:ext cx="3641623" cy="1764977"/>
          </a:xfrm>
          <a:prstGeom prst="rect">
            <a:avLst/>
          </a:prstGeom>
          <a:ln>
            <a:solidFill>
              <a:schemeClr val="tx1"/>
            </a:solidFill>
          </a:ln>
        </p:spPr>
      </p:pic>
      <p:sp>
        <p:nvSpPr>
          <p:cNvPr id="11" name="5-Point Star 10"/>
          <p:cNvSpPr/>
          <p:nvPr/>
        </p:nvSpPr>
        <p:spPr bwMode="auto">
          <a:xfrm>
            <a:off x="1871061" y="16090450"/>
            <a:ext cx="391810" cy="351265"/>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smtClean="0">
              <a:ln>
                <a:noFill/>
              </a:ln>
              <a:solidFill>
                <a:schemeClr val="tx1"/>
              </a:solidFill>
              <a:effectLst/>
              <a:latin typeface="Arial" pitchFamily="34" charset="0"/>
            </a:endParaRPr>
          </a:p>
        </p:txBody>
      </p:sp>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46218" y="15307192"/>
            <a:ext cx="4219663" cy="1757781"/>
          </a:xfrm>
          <a:prstGeom prst="rect">
            <a:avLst/>
          </a:prstGeom>
          <a:ln>
            <a:solidFill>
              <a:schemeClr val="tx1"/>
            </a:solidFill>
          </a:ln>
        </p:spPr>
      </p:pic>
      <p:sp>
        <p:nvSpPr>
          <p:cNvPr id="47" name="Rectangle 5">
            <a:extLst>
              <a:ext uri="{FF2B5EF4-FFF2-40B4-BE49-F238E27FC236}">
                <a16:creationId xmlns:a16="http://schemas.microsoft.com/office/drawing/2014/main" xmlns:p15="http://schemas.microsoft.com/office/powerpoint/2012/main" xmlns:p14="http://schemas.microsoft.com/office/powerpoint/2010/main" xmlns="" id="{620C51D2-3423-4C6C-A077-34B27F321D2D}"/>
              </a:ext>
            </a:extLst>
          </p:cNvPr>
          <p:cNvSpPr>
            <a:spLocks noChangeArrowheads="1"/>
          </p:cNvSpPr>
          <p:nvPr/>
        </p:nvSpPr>
        <p:spPr bwMode="auto">
          <a:xfrm>
            <a:off x="0" y="17106404"/>
            <a:ext cx="9334500" cy="616908"/>
          </a:xfrm>
          <a:prstGeom prst="rect">
            <a:avLst/>
          </a:prstGeom>
          <a:solidFill>
            <a:srgbClr val="1482A5"/>
          </a:solidFill>
          <a:ln>
            <a:noFill/>
          </a:ln>
          <a:effectLst/>
        </p:spPr>
        <p:txBody>
          <a:bodyPr wrap="none" lIns="182880" tIns="45720" rIns="182880" bIns="45720" anchor="ctr"/>
          <a:lstStyle>
            <a:defPPr>
              <a:defRPr kern="1200" smtId="4294967295"/>
            </a:defPPr>
          </a:lstStyle>
          <a:p>
            <a:pPr algn="ctr" defTabSz="3135999"/>
            <a:r>
              <a:rPr lang="en-US" sz="3200" dirty="0" smtClean="0">
                <a:solidFill>
                  <a:schemeClr val="bg1"/>
                </a:solidFill>
                <a:latin typeface="Times New Roman"/>
                <a:cs typeface="Times New Roman"/>
              </a:rPr>
              <a:t>Null Hypothesis </a:t>
            </a:r>
            <a:endParaRPr lang="en-US" sz="2400" dirty="0">
              <a:solidFill>
                <a:schemeClr val="bg1"/>
              </a:solidFill>
              <a:latin typeface="Times New Roman"/>
              <a:cs typeface="Times New Roman"/>
            </a:endParaRPr>
          </a:p>
        </p:txBody>
      </p:sp>
      <p:sp>
        <p:nvSpPr>
          <p:cNvPr id="12" name="TextBox 11"/>
          <p:cNvSpPr txBox="1"/>
          <p:nvPr/>
        </p:nvSpPr>
        <p:spPr>
          <a:xfrm>
            <a:off x="0" y="17756386"/>
            <a:ext cx="6255892" cy="3139321"/>
          </a:xfrm>
          <a:prstGeom prst="rect">
            <a:avLst/>
          </a:prstGeom>
          <a:noFill/>
        </p:spPr>
        <p:txBody>
          <a:bodyPr wrap="square" rtlCol="0">
            <a:spAutoFit/>
          </a:bodyPr>
          <a:lstStyle/>
          <a:p>
            <a:pPr marL="342900" indent="-342900" algn="just">
              <a:buFont typeface="Wingdings" charset="2"/>
              <a:buChar char="v"/>
            </a:pPr>
            <a:r>
              <a:rPr lang="en-US" sz="1800" dirty="0">
                <a:latin typeface="Times New Roman"/>
                <a:cs typeface="Times New Roman"/>
              </a:rPr>
              <a:t>There is no relationship between surface temperature and air temperature. </a:t>
            </a:r>
          </a:p>
          <a:p>
            <a:pPr marL="342900" indent="-342900" algn="just">
              <a:buFont typeface="Wingdings" charset="2"/>
              <a:buChar char="v"/>
            </a:pPr>
            <a:r>
              <a:rPr lang="en-US" sz="1800" dirty="0">
                <a:latin typeface="Times New Roman"/>
                <a:cs typeface="Times New Roman"/>
              </a:rPr>
              <a:t>There is no correlation between relative humidity and surface temperature. </a:t>
            </a:r>
            <a:endParaRPr lang="en-US" sz="1800" dirty="0" smtClean="0">
              <a:latin typeface="Times New Roman"/>
              <a:cs typeface="Times New Roman"/>
            </a:endParaRPr>
          </a:p>
          <a:p>
            <a:pPr marL="342900" indent="-342900" algn="just">
              <a:buFont typeface="Wingdings" charset="2"/>
              <a:buChar char="v"/>
            </a:pPr>
            <a:r>
              <a:rPr lang="en-US" sz="1800" dirty="0" smtClean="0">
                <a:latin typeface="Times New Roman"/>
                <a:cs typeface="Times New Roman"/>
              </a:rPr>
              <a:t>There is a relationship between cloud cover and surface temperature. </a:t>
            </a:r>
            <a:endParaRPr lang="en-US" sz="1800" dirty="0">
              <a:latin typeface="Times New Roman"/>
              <a:cs typeface="Times New Roman"/>
            </a:endParaRPr>
          </a:p>
          <a:p>
            <a:pPr marL="342900" indent="-342900" algn="just">
              <a:buFont typeface="Wingdings" charset="2"/>
              <a:buChar char="v"/>
            </a:pPr>
            <a:r>
              <a:rPr lang="en-US" sz="1800" dirty="0">
                <a:latin typeface="Times New Roman"/>
                <a:cs typeface="Times New Roman"/>
              </a:rPr>
              <a:t>There is no significant correlation between barometric pressure and surface temperature. </a:t>
            </a:r>
          </a:p>
          <a:p>
            <a:pPr marL="342900" indent="-342900" algn="just">
              <a:buFont typeface="Wingdings" charset="2"/>
              <a:buChar char="v"/>
            </a:pPr>
            <a:r>
              <a:rPr lang="en-US" sz="1800" dirty="0">
                <a:latin typeface="Times New Roman"/>
                <a:cs typeface="Times New Roman"/>
              </a:rPr>
              <a:t>There is no difference in the presence of accuracy between the Fluke 62 Max Infrared Thermometer and the Raytek AutoPro ST25 Noncontact Infrared Thermometer.</a:t>
            </a:r>
          </a:p>
        </p:txBody>
      </p:sp>
      <p:pic>
        <p:nvPicPr>
          <p:cNvPr id="49" name="Pictur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0520" y="17759430"/>
            <a:ext cx="2525747" cy="3162762"/>
          </a:xfrm>
          <a:prstGeom prst="rect">
            <a:avLst/>
          </a:prstGeom>
          <a:ln>
            <a:solidFill>
              <a:schemeClr val="tx1"/>
            </a:solidFill>
          </a:ln>
        </p:spPr>
      </p:pic>
      <p:sp>
        <p:nvSpPr>
          <p:cNvPr id="50" name="Rectangle 5">
            <a:extLst>
              <a:ext uri="{FF2B5EF4-FFF2-40B4-BE49-F238E27FC236}">
                <a16:creationId xmlns:a16="http://schemas.microsoft.com/office/drawing/2014/main" xmlns:p15="http://schemas.microsoft.com/office/powerpoint/2012/main" xmlns:p14="http://schemas.microsoft.com/office/powerpoint/2010/main" xmlns="" id="{620C51D2-3423-4C6C-A077-34B27F321D2D}"/>
              </a:ext>
            </a:extLst>
          </p:cNvPr>
          <p:cNvSpPr>
            <a:spLocks noChangeArrowheads="1"/>
          </p:cNvSpPr>
          <p:nvPr/>
        </p:nvSpPr>
        <p:spPr bwMode="auto">
          <a:xfrm>
            <a:off x="9465733" y="4351819"/>
            <a:ext cx="6722534" cy="629243"/>
          </a:xfrm>
          <a:prstGeom prst="rect">
            <a:avLst/>
          </a:prstGeom>
          <a:solidFill>
            <a:srgbClr val="1482A5"/>
          </a:solidFill>
          <a:ln>
            <a:noFill/>
          </a:ln>
          <a:effectLst/>
        </p:spPr>
        <p:txBody>
          <a:bodyPr wrap="none" lIns="182880" tIns="45720" rIns="182880" bIns="45720" anchor="ctr"/>
          <a:lstStyle>
            <a:defPPr>
              <a:defRPr kern="1200" smtId="4294967295"/>
            </a:defPPr>
          </a:lstStyle>
          <a:p>
            <a:pPr algn="ctr" defTabSz="3135999"/>
            <a:r>
              <a:rPr lang="en-US" sz="3200" dirty="0" smtClean="0">
                <a:solidFill>
                  <a:schemeClr val="bg1"/>
                </a:solidFill>
                <a:latin typeface="Times New Roman"/>
                <a:cs typeface="Times New Roman"/>
              </a:rPr>
              <a:t>Research Implications</a:t>
            </a:r>
            <a:endParaRPr lang="en-US" sz="2400" dirty="0">
              <a:solidFill>
                <a:schemeClr val="bg1"/>
              </a:solidFill>
              <a:latin typeface="Times New Roman"/>
              <a:cs typeface="Times New Roman"/>
            </a:endParaRPr>
          </a:p>
        </p:txBody>
      </p:sp>
      <p:sp>
        <p:nvSpPr>
          <p:cNvPr id="52" name="Rectangle 5">
            <a:extLst>
              <a:ext uri="{FF2B5EF4-FFF2-40B4-BE49-F238E27FC236}">
                <a16:creationId xmlns:a16="http://schemas.microsoft.com/office/drawing/2014/main" xmlns:p15="http://schemas.microsoft.com/office/powerpoint/2012/main" xmlns:p14="http://schemas.microsoft.com/office/powerpoint/2010/main" xmlns="" id="{620C51D2-3423-4C6C-A077-34B27F321D2D}"/>
              </a:ext>
            </a:extLst>
          </p:cNvPr>
          <p:cNvSpPr>
            <a:spLocks noChangeArrowheads="1"/>
          </p:cNvSpPr>
          <p:nvPr/>
        </p:nvSpPr>
        <p:spPr bwMode="auto">
          <a:xfrm>
            <a:off x="34538355" y="4343293"/>
            <a:ext cx="9352845" cy="633234"/>
          </a:xfrm>
          <a:prstGeom prst="rect">
            <a:avLst/>
          </a:prstGeom>
          <a:solidFill>
            <a:srgbClr val="1482A5"/>
          </a:solidFill>
          <a:ln>
            <a:noFill/>
          </a:ln>
          <a:effectLst/>
        </p:spPr>
        <p:txBody>
          <a:bodyPr wrap="none" lIns="182880" tIns="45720" rIns="182880" bIns="45720" anchor="ctr"/>
          <a:lstStyle>
            <a:defPPr>
              <a:defRPr kern="1200" smtId="4294967295"/>
            </a:defPPr>
          </a:lstStyle>
          <a:p>
            <a:pPr algn="ctr" defTabSz="3135999"/>
            <a:r>
              <a:rPr lang="en-US" sz="3200" dirty="0" smtClean="0">
                <a:solidFill>
                  <a:schemeClr val="bg1"/>
                </a:solidFill>
                <a:latin typeface="Times New Roman"/>
                <a:cs typeface="Times New Roman"/>
              </a:rPr>
              <a:t> Measurement Precision, Accuracy, and Limitations </a:t>
            </a:r>
            <a:endParaRPr lang="en-US" sz="2400" dirty="0">
              <a:solidFill>
                <a:schemeClr val="bg1"/>
              </a:solidFill>
              <a:latin typeface="Times New Roman"/>
              <a:cs typeface="Times New Roman"/>
            </a:endParaRPr>
          </a:p>
        </p:txBody>
      </p:sp>
      <p:sp>
        <p:nvSpPr>
          <p:cNvPr id="13" name="TextBox 12"/>
          <p:cNvSpPr txBox="1"/>
          <p:nvPr/>
        </p:nvSpPr>
        <p:spPr>
          <a:xfrm>
            <a:off x="35026665" y="5051049"/>
            <a:ext cx="4923195" cy="3893374"/>
          </a:xfrm>
          <a:prstGeom prst="rect">
            <a:avLst/>
          </a:prstGeom>
          <a:noFill/>
        </p:spPr>
        <p:txBody>
          <a:bodyPr wrap="square" rtlCol="0">
            <a:spAutoFit/>
          </a:bodyPr>
          <a:lstStyle/>
          <a:p>
            <a:pPr algn="just"/>
            <a:r>
              <a:rPr lang="en-US" sz="1900" dirty="0">
                <a:latin typeface="Times New Roman"/>
                <a:ea typeface="Cambria" charset="0"/>
                <a:cs typeface="Times New Roman"/>
              </a:rPr>
              <a:t>The two infrared thermometers that we used, Fluke 62 MAX IR THERMOMETER and the AUTO PRO Raytek, were calibrated in an ice water solution. </a:t>
            </a:r>
            <a:r>
              <a:rPr lang="en-US" sz="1900" dirty="0" smtClean="0">
                <a:latin typeface="Times New Roman"/>
                <a:ea typeface="Cambria" charset="0"/>
                <a:cs typeface="Times New Roman"/>
              </a:rPr>
              <a:t>To be properly calibrated both of the infrared </a:t>
            </a:r>
            <a:r>
              <a:rPr lang="en-US" sz="1900" dirty="0">
                <a:latin typeface="Times New Roman"/>
                <a:ea typeface="Cambria" charset="0"/>
                <a:cs typeface="Times New Roman"/>
              </a:rPr>
              <a:t>thermometers </a:t>
            </a:r>
            <a:r>
              <a:rPr lang="en-US" sz="1900" dirty="0" smtClean="0">
                <a:latin typeface="Times New Roman"/>
                <a:ea typeface="Cambria" charset="0"/>
                <a:cs typeface="Times New Roman"/>
              </a:rPr>
              <a:t>must in </a:t>
            </a:r>
            <a:r>
              <a:rPr lang="en-US" sz="1900" dirty="0">
                <a:latin typeface="Times New Roman"/>
                <a:ea typeface="Cambria" charset="0"/>
                <a:cs typeface="Times New Roman"/>
              </a:rPr>
              <a:t>a range of -2°C to 2°</a:t>
            </a:r>
            <a:r>
              <a:rPr lang="en-US" sz="1900" dirty="0" smtClean="0">
                <a:latin typeface="Times New Roman"/>
                <a:ea typeface="Cambria" charset="0"/>
                <a:cs typeface="Times New Roman"/>
              </a:rPr>
              <a:t>C, if not the </a:t>
            </a:r>
            <a:r>
              <a:rPr lang="en-US" sz="1900" dirty="0">
                <a:latin typeface="Times New Roman"/>
                <a:ea typeface="Cambria" charset="0"/>
                <a:cs typeface="Times New Roman"/>
              </a:rPr>
              <a:t>thermometers are not properly </a:t>
            </a:r>
            <a:r>
              <a:rPr lang="en-US" sz="1900" dirty="0" smtClean="0">
                <a:latin typeface="Times New Roman"/>
                <a:ea typeface="Cambria" charset="0"/>
                <a:cs typeface="Times New Roman"/>
              </a:rPr>
              <a:t>calibrated and therefore cause inaccurate and imprecise results in the data taken by them. When calibrated this process was repeated every six (6) months for the most precise and accurate data. The Fluke </a:t>
            </a:r>
            <a:r>
              <a:rPr lang="en-US" sz="1900" dirty="0" smtClean="0">
                <a:latin typeface="Times New Roman"/>
                <a:ea typeface="Cambria" charset="0"/>
                <a:cs typeface="Times New Roman"/>
              </a:rPr>
              <a:t>62 </a:t>
            </a:r>
            <a:r>
              <a:rPr lang="en-US" sz="1900" dirty="0" smtClean="0">
                <a:latin typeface="Times New Roman"/>
                <a:ea typeface="Cambria" charset="0"/>
                <a:cs typeface="Times New Roman"/>
              </a:rPr>
              <a:t>MAX IR Infrared Thermometer proved to be more useful during our data collection with a 21% accuracy.</a:t>
            </a:r>
            <a:endParaRPr lang="en-US" sz="1900" dirty="0">
              <a:latin typeface="Times New Roman"/>
              <a:ea typeface="Cambria" charset="0"/>
              <a:cs typeface="Times New Roman"/>
            </a:endParaRPr>
          </a:p>
        </p:txBody>
      </p:sp>
      <p:pic>
        <p:nvPicPr>
          <p:cNvPr id="54" name="Picture 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0807033" y="6923534"/>
            <a:ext cx="1854934" cy="2690392"/>
          </a:xfrm>
          <a:prstGeom prst="rect">
            <a:avLst/>
          </a:prstGeom>
          <a:ln>
            <a:solidFill>
              <a:schemeClr val="tx1"/>
            </a:solidFill>
          </a:ln>
        </p:spPr>
      </p:pic>
      <p:pic>
        <p:nvPicPr>
          <p:cNvPr id="15" name="Picture 14" descr="IMG-7561.JPG"/>
          <p:cNvPicPr>
            <a:picLocks noChangeAspect="1"/>
          </p:cNvPicPr>
          <p:nvPr/>
        </p:nvPicPr>
        <p:blipFill rotWithShape="1">
          <a:blip r:embed="rId11" cstate="print">
            <a:extLst>
              <a:ext uri="{28A0092B-C50C-407E-A947-70E740481C1C}">
                <a14:useLocalDpi xmlns:a14="http://schemas.microsoft.com/office/drawing/2010/main" val="0"/>
              </a:ext>
            </a:extLst>
          </a:blip>
          <a:srcRect l="431" t="26942" r="1507" b="22522"/>
          <a:stretch/>
        </p:blipFill>
        <p:spPr>
          <a:xfrm>
            <a:off x="40372593" y="5001975"/>
            <a:ext cx="2577065" cy="2301012"/>
          </a:xfrm>
          <a:prstGeom prst="rect">
            <a:avLst/>
          </a:prstGeom>
          <a:ln>
            <a:solidFill>
              <a:schemeClr val="tx1"/>
            </a:solidFill>
          </a:ln>
        </p:spPr>
      </p:pic>
      <p:sp>
        <p:nvSpPr>
          <p:cNvPr id="55" name="Rectangle 5">
            <a:extLst>
              <a:ext uri="{FF2B5EF4-FFF2-40B4-BE49-F238E27FC236}">
                <a16:creationId xmlns:a16="http://schemas.microsoft.com/office/drawing/2014/main" xmlns:p15="http://schemas.microsoft.com/office/powerpoint/2012/main" xmlns:p14="http://schemas.microsoft.com/office/powerpoint/2010/main" xmlns="" id="{620C51D2-3423-4C6C-A077-34B27F321D2D}"/>
              </a:ext>
            </a:extLst>
          </p:cNvPr>
          <p:cNvSpPr>
            <a:spLocks noChangeArrowheads="1"/>
          </p:cNvSpPr>
          <p:nvPr/>
        </p:nvSpPr>
        <p:spPr bwMode="auto">
          <a:xfrm>
            <a:off x="9334500" y="16268310"/>
            <a:ext cx="7131543" cy="497008"/>
          </a:xfrm>
          <a:prstGeom prst="rect">
            <a:avLst/>
          </a:prstGeom>
          <a:solidFill>
            <a:srgbClr val="1482A5"/>
          </a:solidFill>
          <a:ln>
            <a:noFill/>
          </a:ln>
          <a:effectLst/>
        </p:spPr>
        <p:txBody>
          <a:bodyPr wrap="none" lIns="182880" tIns="45720" rIns="182880" bIns="45720" anchor="ctr"/>
          <a:lstStyle>
            <a:defPPr>
              <a:defRPr kern="1200" smtId="4294967295"/>
            </a:defPPr>
          </a:lstStyle>
          <a:p>
            <a:pPr algn="ctr" defTabSz="3135999"/>
            <a:r>
              <a:rPr lang="en-US" sz="3200" dirty="0" smtClean="0">
                <a:solidFill>
                  <a:schemeClr val="bg1"/>
                </a:solidFill>
                <a:latin typeface="Times New Roman"/>
                <a:cs typeface="Times New Roman"/>
              </a:rPr>
              <a:t>Measurement Limitations</a:t>
            </a:r>
            <a:endParaRPr lang="en-US" sz="2400" dirty="0">
              <a:solidFill>
                <a:schemeClr val="bg1"/>
              </a:solidFill>
              <a:latin typeface="Times New Roman"/>
              <a:cs typeface="Times New Roman"/>
            </a:endParaRPr>
          </a:p>
        </p:txBody>
      </p:sp>
      <p:sp>
        <p:nvSpPr>
          <p:cNvPr id="19" name="TextBox 18"/>
          <p:cNvSpPr txBox="1"/>
          <p:nvPr/>
        </p:nvSpPr>
        <p:spPr>
          <a:xfrm>
            <a:off x="9446217" y="16785886"/>
            <a:ext cx="7098781" cy="4016484"/>
          </a:xfrm>
          <a:prstGeom prst="rect">
            <a:avLst/>
          </a:prstGeom>
          <a:noFill/>
        </p:spPr>
        <p:txBody>
          <a:bodyPr wrap="square" rtlCol="0">
            <a:spAutoFit/>
          </a:bodyPr>
          <a:lstStyle/>
          <a:p>
            <a:pPr marL="285750" indent="-285750" algn="just">
              <a:buFont typeface="Wingdings" charset="2"/>
              <a:buChar char="v"/>
            </a:pPr>
            <a:r>
              <a:rPr lang="en-US" sz="1500" dirty="0">
                <a:latin typeface="Times New Roman"/>
                <a:cs typeface="Times New Roman"/>
              </a:rPr>
              <a:t>During January 30, 2019 - February 1, 2019 some data was not recorded by our WeatherBug automated weather station.  We believe that the extreme </a:t>
            </a:r>
            <a:r>
              <a:rPr lang="en-US" sz="1500" dirty="0" smtClean="0">
                <a:latin typeface="Times New Roman"/>
                <a:cs typeface="Times New Roman"/>
              </a:rPr>
              <a:t>wind-chill </a:t>
            </a:r>
            <a:r>
              <a:rPr lang="en-US" sz="1500" dirty="0">
                <a:latin typeface="Times New Roman"/>
                <a:cs typeface="Times New Roman"/>
              </a:rPr>
              <a:t>and cold temperatures led to temporary malfunctions in our instrument.  Extremely low temperatures also appear to affect the proper functioning of our battery operated infrared thermometers.  We </a:t>
            </a:r>
            <a:r>
              <a:rPr lang="en-US" sz="1500" dirty="0" smtClean="0">
                <a:latin typeface="Times New Roman"/>
                <a:cs typeface="Times New Roman"/>
              </a:rPr>
              <a:t>generally do </a:t>
            </a:r>
            <a:r>
              <a:rPr lang="en-US" sz="1500" dirty="0">
                <a:latin typeface="Times New Roman"/>
                <a:cs typeface="Times New Roman"/>
              </a:rPr>
              <a:t>not use a thermal mitt but instead let the instrument acclimate to the outdoor temperatures for an hour as indicated in the GLOBE protocols.  This made it impossible to get accurate readings on some days.</a:t>
            </a:r>
          </a:p>
          <a:p>
            <a:pPr marL="285750" indent="-285750" algn="just">
              <a:buFont typeface="Wingdings" charset="2"/>
              <a:buChar char="v"/>
            </a:pPr>
            <a:r>
              <a:rPr lang="en-US" sz="1500" dirty="0">
                <a:latin typeface="Times New Roman"/>
                <a:cs typeface="Times New Roman"/>
              </a:rPr>
              <a:t>Slight fluctuations in availability of time to collect t</a:t>
            </a:r>
            <a:r>
              <a:rPr lang="en-US" sz="1500" dirty="0" smtClean="0">
                <a:latin typeface="Times New Roman"/>
                <a:cs typeface="Times New Roman"/>
              </a:rPr>
              <a:t>hermometer </a:t>
            </a:r>
            <a:r>
              <a:rPr lang="en-US" sz="1500" dirty="0">
                <a:latin typeface="Times New Roman"/>
                <a:cs typeface="Times New Roman"/>
              </a:rPr>
              <a:t>readings daily. </a:t>
            </a:r>
          </a:p>
          <a:p>
            <a:pPr marL="285750" indent="-285750" algn="just">
              <a:buFont typeface="Wingdings" charset="2"/>
              <a:buChar char="v"/>
            </a:pPr>
            <a:r>
              <a:rPr lang="en-US" sz="1500" dirty="0">
                <a:latin typeface="Times New Roman"/>
                <a:cs typeface="Times New Roman"/>
              </a:rPr>
              <a:t>A </a:t>
            </a:r>
            <a:r>
              <a:rPr lang="en-US" sz="1500" dirty="0" smtClean="0">
                <a:latin typeface="Times New Roman"/>
                <a:cs typeface="Times New Roman"/>
              </a:rPr>
              <a:t>typical school </a:t>
            </a:r>
            <a:r>
              <a:rPr lang="en-US" sz="1500" dirty="0">
                <a:latin typeface="Times New Roman"/>
                <a:cs typeface="Times New Roman"/>
              </a:rPr>
              <a:t>day means that there are lots of interruptions and reasons why data can and cannot be collected.  We were off from school for a record </a:t>
            </a:r>
            <a:r>
              <a:rPr lang="en-US" sz="1500" dirty="0" smtClean="0">
                <a:latin typeface="Times New Roman"/>
                <a:cs typeface="Times New Roman"/>
              </a:rPr>
              <a:t>six (6) days </a:t>
            </a:r>
            <a:r>
              <a:rPr lang="en-US" sz="1500" dirty="0">
                <a:latin typeface="Times New Roman"/>
                <a:cs typeface="Times New Roman"/>
              </a:rPr>
              <a:t>during our study period and not allowed on school </a:t>
            </a:r>
            <a:r>
              <a:rPr lang="en-US" sz="1500" dirty="0" smtClean="0">
                <a:latin typeface="Times New Roman"/>
                <a:cs typeface="Times New Roman"/>
              </a:rPr>
              <a:t>grounds, therefore, our teacher </a:t>
            </a:r>
            <a:r>
              <a:rPr lang="en-US" sz="1500" dirty="0">
                <a:latin typeface="Times New Roman"/>
                <a:cs typeface="Times New Roman"/>
              </a:rPr>
              <a:t>had to take readings for us during those times.  Sometimes we couldn’t leave class to take readings because of tests, group activities, thunderstorms, etc. </a:t>
            </a:r>
          </a:p>
          <a:p>
            <a:pPr marL="285750" indent="-285750" algn="just">
              <a:buFont typeface="Wingdings" charset="2"/>
              <a:buChar char="v"/>
            </a:pPr>
            <a:r>
              <a:rPr lang="en-US" sz="1500" dirty="0">
                <a:latin typeface="Times New Roman"/>
                <a:cs typeface="Times New Roman"/>
              </a:rPr>
              <a:t>Changes in the type of Infrared Thermometers may have changed our results and data. Thermometer may have changed the accuracy of results.</a:t>
            </a:r>
          </a:p>
          <a:p>
            <a:pPr marL="285750" indent="-285750" algn="just">
              <a:buFont typeface="Wingdings" charset="2"/>
              <a:buChar char="v"/>
            </a:pPr>
            <a:r>
              <a:rPr lang="en-US" sz="1500" dirty="0">
                <a:latin typeface="Times New Roman"/>
                <a:cs typeface="Times New Roman"/>
              </a:rPr>
              <a:t>The GLOBE website wouldn’t display our data without pressing on random atmospheric parameters. </a:t>
            </a:r>
          </a:p>
        </p:txBody>
      </p:sp>
      <p:sp>
        <p:nvSpPr>
          <p:cNvPr id="64" name="Rectangle 5">
            <a:extLst>
              <a:ext uri="{FF2B5EF4-FFF2-40B4-BE49-F238E27FC236}">
                <a16:creationId xmlns:a16="http://schemas.microsoft.com/office/drawing/2014/main" xmlns:p15="http://schemas.microsoft.com/office/powerpoint/2012/main" xmlns:p14="http://schemas.microsoft.com/office/powerpoint/2010/main" xmlns="" id="{620C51D2-3423-4C6C-A077-34B27F321D2D}"/>
              </a:ext>
            </a:extLst>
          </p:cNvPr>
          <p:cNvSpPr>
            <a:spLocks noChangeArrowheads="1"/>
          </p:cNvSpPr>
          <p:nvPr/>
        </p:nvSpPr>
        <p:spPr bwMode="auto">
          <a:xfrm>
            <a:off x="9393527" y="11218835"/>
            <a:ext cx="6984930" cy="673687"/>
          </a:xfrm>
          <a:prstGeom prst="rect">
            <a:avLst/>
          </a:prstGeom>
          <a:solidFill>
            <a:srgbClr val="1482A5"/>
          </a:solidFill>
          <a:ln>
            <a:noFill/>
          </a:ln>
          <a:effectLst/>
        </p:spPr>
        <p:txBody>
          <a:bodyPr wrap="none" lIns="182880" tIns="45720" rIns="182880" bIns="45720" anchor="ctr"/>
          <a:lstStyle>
            <a:defPPr>
              <a:defRPr kern="1200" smtId="4294967295"/>
            </a:defPPr>
          </a:lstStyle>
          <a:p>
            <a:pPr algn="ctr" defTabSz="3135999"/>
            <a:r>
              <a:rPr lang="en-US" sz="3200" dirty="0" smtClean="0">
                <a:solidFill>
                  <a:schemeClr val="bg1"/>
                </a:solidFill>
                <a:latin typeface="Times New Roman"/>
                <a:cs typeface="Times New Roman"/>
              </a:rPr>
              <a:t>Methods</a:t>
            </a:r>
            <a:endParaRPr lang="en-US" sz="2400" dirty="0">
              <a:solidFill>
                <a:schemeClr val="bg1"/>
              </a:solidFill>
              <a:latin typeface="Times New Roman"/>
              <a:cs typeface="Times New Roman"/>
            </a:endParaRPr>
          </a:p>
        </p:txBody>
      </p:sp>
      <p:sp>
        <p:nvSpPr>
          <p:cNvPr id="66" name="Rectangle 5">
            <a:extLst>
              <a:ext uri="{FF2B5EF4-FFF2-40B4-BE49-F238E27FC236}">
                <a16:creationId xmlns:a16="http://schemas.microsoft.com/office/drawing/2014/main" xmlns:p15="http://schemas.microsoft.com/office/powerpoint/2012/main" xmlns:p14="http://schemas.microsoft.com/office/powerpoint/2010/main" xmlns="" id="{620C51D2-3423-4C6C-A077-34B27F321D2D}"/>
              </a:ext>
            </a:extLst>
          </p:cNvPr>
          <p:cNvSpPr>
            <a:spLocks noChangeArrowheads="1"/>
          </p:cNvSpPr>
          <p:nvPr/>
        </p:nvSpPr>
        <p:spPr bwMode="auto">
          <a:xfrm>
            <a:off x="34848800" y="9218587"/>
            <a:ext cx="9042400" cy="560413"/>
          </a:xfrm>
          <a:prstGeom prst="rect">
            <a:avLst/>
          </a:prstGeom>
          <a:solidFill>
            <a:srgbClr val="1482A5"/>
          </a:solidFill>
          <a:ln>
            <a:noFill/>
          </a:ln>
          <a:effectLst/>
        </p:spPr>
        <p:txBody>
          <a:bodyPr wrap="none" lIns="182880" tIns="45720" rIns="182880" bIns="45720" anchor="ctr"/>
          <a:lstStyle>
            <a:defPPr>
              <a:defRPr kern="1200" smtId="4294967295"/>
            </a:defPPr>
          </a:lstStyle>
          <a:p>
            <a:pPr algn="ctr" defTabSz="3135999"/>
            <a:r>
              <a:rPr lang="en-US" sz="3200" dirty="0" smtClean="0">
                <a:solidFill>
                  <a:schemeClr val="bg1"/>
                </a:solidFill>
                <a:latin typeface="Times New Roman"/>
                <a:cs typeface="Times New Roman"/>
              </a:rPr>
              <a:t>Conclusions</a:t>
            </a:r>
            <a:endParaRPr lang="en-US" sz="2400" dirty="0">
              <a:solidFill>
                <a:schemeClr val="bg1"/>
              </a:solidFill>
              <a:latin typeface="Times New Roman"/>
              <a:cs typeface="Times New Roman"/>
            </a:endParaRPr>
          </a:p>
        </p:txBody>
      </p:sp>
      <p:sp>
        <p:nvSpPr>
          <p:cNvPr id="68" name="Rectangle 5">
            <a:extLst>
              <a:ext uri="{FF2B5EF4-FFF2-40B4-BE49-F238E27FC236}">
                <a16:creationId xmlns:a16="http://schemas.microsoft.com/office/drawing/2014/main" xmlns:p15="http://schemas.microsoft.com/office/powerpoint/2012/main" xmlns:p14="http://schemas.microsoft.com/office/powerpoint/2010/main" xmlns="" id="{620C51D2-3423-4C6C-A077-34B27F321D2D}"/>
              </a:ext>
            </a:extLst>
          </p:cNvPr>
          <p:cNvSpPr>
            <a:spLocks noChangeArrowheads="1"/>
          </p:cNvSpPr>
          <p:nvPr/>
        </p:nvSpPr>
        <p:spPr bwMode="auto">
          <a:xfrm>
            <a:off x="34933467" y="14718397"/>
            <a:ext cx="8957733" cy="583122"/>
          </a:xfrm>
          <a:prstGeom prst="rect">
            <a:avLst/>
          </a:prstGeom>
          <a:solidFill>
            <a:srgbClr val="1482A5"/>
          </a:solidFill>
          <a:ln>
            <a:noFill/>
          </a:ln>
          <a:effectLst/>
        </p:spPr>
        <p:txBody>
          <a:bodyPr wrap="none" lIns="182880" tIns="45720" rIns="182880" bIns="45720" anchor="ctr"/>
          <a:lstStyle>
            <a:defPPr>
              <a:defRPr kern="1200" smtId="4294967295"/>
            </a:defPPr>
          </a:lstStyle>
          <a:p>
            <a:pPr algn="ctr" defTabSz="3135999"/>
            <a:r>
              <a:rPr lang="en-US" sz="3200" dirty="0" smtClean="0">
                <a:solidFill>
                  <a:schemeClr val="bg1"/>
                </a:solidFill>
                <a:latin typeface="Times New Roman"/>
                <a:cs typeface="Times New Roman"/>
              </a:rPr>
              <a:t>Acknowledgments </a:t>
            </a:r>
            <a:endParaRPr lang="en-US" sz="2400" dirty="0">
              <a:solidFill>
                <a:schemeClr val="bg1"/>
              </a:solidFill>
              <a:latin typeface="Times New Roman"/>
              <a:cs typeface="Times New Roman"/>
            </a:endParaRPr>
          </a:p>
        </p:txBody>
      </p:sp>
      <p:sp>
        <p:nvSpPr>
          <p:cNvPr id="70" name="Rectangle 5">
            <a:extLst>
              <a:ext uri="{FF2B5EF4-FFF2-40B4-BE49-F238E27FC236}">
                <a16:creationId xmlns:a16="http://schemas.microsoft.com/office/drawing/2014/main" xmlns:p15="http://schemas.microsoft.com/office/powerpoint/2012/main" xmlns:p14="http://schemas.microsoft.com/office/powerpoint/2010/main" xmlns="" id="{620C51D2-3423-4C6C-A077-34B27F321D2D}"/>
              </a:ext>
            </a:extLst>
          </p:cNvPr>
          <p:cNvSpPr>
            <a:spLocks noChangeArrowheads="1"/>
          </p:cNvSpPr>
          <p:nvPr/>
        </p:nvSpPr>
        <p:spPr bwMode="auto">
          <a:xfrm>
            <a:off x="34955865" y="18687019"/>
            <a:ext cx="8953500" cy="523501"/>
          </a:xfrm>
          <a:prstGeom prst="rect">
            <a:avLst/>
          </a:prstGeom>
          <a:solidFill>
            <a:srgbClr val="1482A5"/>
          </a:solidFill>
          <a:ln>
            <a:noFill/>
          </a:ln>
          <a:effectLst/>
        </p:spPr>
        <p:txBody>
          <a:bodyPr wrap="none" lIns="182880" tIns="45720" rIns="182880" bIns="45720" anchor="ctr"/>
          <a:lstStyle>
            <a:defPPr>
              <a:defRPr kern="1200" smtId="4294967295"/>
            </a:defPPr>
          </a:lstStyle>
          <a:p>
            <a:pPr algn="ctr" defTabSz="3135999"/>
            <a:r>
              <a:rPr lang="en-US" sz="3200" dirty="0" smtClean="0">
                <a:solidFill>
                  <a:schemeClr val="bg1"/>
                </a:solidFill>
                <a:latin typeface="Times New Roman"/>
                <a:cs typeface="Times New Roman"/>
              </a:rPr>
              <a:t>Works Cited</a:t>
            </a:r>
            <a:endParaRPr lang="en-US" sz="2400" dirty="0">
              <a:solidFill>
                <a:schemeClr val="bg1"/>
              </a:solidFill>
              <a:latin typeface="Times New Roman"/>
              <a:cs typeface="Times New Roman"/>
            </a:endParaRPr>
          </a:p>
        </p:txBody>
      </p:sp>
      <p:pic>
        <p:nvPicPr>
          <p:cNvPr id="72" name="Picture 71" descr="3ddb0f99-f077-4493-bd15-e875ffb85c1a.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58412" y="11923025"/>
            <a:ext cx="1303420" cy="1850016"/>
          </a:xfrm>
          <a:prstGeom prst="rect">
            <a:avLst/>
          </a:prstGeom>
          <a:ln>
            <a:solidFill>
              <a:schemeClr val="tx1"/>
            </a:solidFill>
          </a:ln>
        </p:spPr>
      </p:pic>
      <p:sp>
        <p:nvSpPr>
          <p:cNvPr id="22" name="Right Arrow 21"/>
          <p:cNvSpPr/>
          <p:nvPr/>
        </p:nvSpPr>
        <p:spPr bwMode="auto">
          <a:xfrm>
            <a:off x="11091085" y="12489872"/>
            <a:ext cx="792650" cy="754596"/>
          </a:xfrm>
          <a:prstGeom prst="rightArrow">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smtClean="0">
              <a:ln>
                <a:noFill/>
              </a:ln>
              <a:solidFill>
                <a:schemeClr val="accent6">
                  <a:lumMod val="60000"/>
                  <a:lumOff val="40000"/>
                </a:schemeClr>
              </a:solidFill>
              <a:effectLst/>
              <a:latin typeface="Arial" pitchFamily="34" charset="0"/>
            </a:endParaRPr>
          </a:p>
        </p:txBody>
      </p:sp>
      <p:pic>
        <p:nvPicPr>
          <p:cNvPr id="74" name="Picture 73" descr="IMG_2737.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1951635" y="12157500"/>
            <a:ext cx="1842618" cy="1381964"/>
          </a:xfrm>
          <a:prstGeom prst="rect">
            <a:avLst/>
          </a:prstGeom>
          <a:ln>
            <a:solidFill>
              <a:schemeClr val="tx1"/>
            </a:solidFill>
          </a:ln>
        </p:spPr>
      </p:pic>
      <p:pic>
        <p:nvPicPr>
          <p:cNvPr id="76" name="Picture 75"/>
          <p:cNvPicPr>
            <a:picLocks noChangeAspect="1"/>
          </p:cNvPicPr>
          <p:nvPr/>
        </p:nvPicPr>
        <p:blipFill rotWithShape="1">
          <a:blip r:embed="rId14" cstate="print">
            <a:extLst>
              <a:ext uri="{28A0092B-C50C-407E-A947-70E740481C1C}">
                <a14:useLocalDpi xmlns:a14="http://schemas.microsoft.com/office/drawing/2010/main" val="0"/>
              </a:ext>
            </a:extLst>
          </a:blip>
          <a:srcRect l="26751" t="29995" r="36028" b="29477"/>
          <a:stretch/>
        </p:blipFill>
        <p:spPr>
          <a:xfrm>
            <a:off x="14855644" y="11926052"/>
            <a:ext cx="1110416" cy="1843736"/>
          </a:xfrm>
          <a:prstGeom prst="rect">
            <a:avLst/>
          </a:prstGeom>
          <a:ln>
            <a:solidFill>
              <a:schemeClr val="tx1"/>
            </a:solidFill>
          </a:ln>
        </p:spPr>
      </p:pic>
      <p:pic>
        <p:nvPicPr>
          <p:cNvPr id="77" name="Picture 76"/>
          <p:cNvPicPr>
            <a:picLocks noChangeAspect="1"/>
          </p:cNvPicPr>
          <p:nvPr/>
        </p:nvPicPr>
        <p:blipFill>
          <a:blip r:embed="rId4"/>
          <a:stretch>
            <a:fillRect/>
          </a:stretch>
        </p:blipFill>
        <p:spPr>
          <a:xfrm>
            <a:off x="9415185" y="14356665"/>
            <a:ext cx="1618525" cy="1451853"/>
          </a:xfrm>
          <a:prstGeom prst="rect">
            <a:avLst/>
          </a:prstGeom>
          <a:ln>
            <a:solidFill>
              <a:schemeClr val="tx1"/>
            </a:solidFill>
          </a:ln>
        </p:spPr>
      </p:pic>
      <p:pic>
        <p:nvPicPr>
          <p:cNvPr id="79" name="Picture 78"/>
          <p:cNvPicPr>
            <a:picLocks noChangeAspect="1"/>
          </p:cNvPicPr>
          <p:nvPr/>
        </p:nvPicPr>
        <p:blipFill rotWithShape="1">
          <a:blip r:embed="rId15"/>
          <a:srcRect l="17035" t="2139" r="17534" b="2064"/>
          <a:stretch/>
        </p:blipFill>
        <p:spPr>
          <a:xfrm>
            <a:off x="12059331" y="14439067"/>
            <a:ext cx="1663093" cy="1369451"/>
          </a:xfrm>
          <a:prstGeom prst="rect">
            <a:avLst/>
          </a:prstGeom>
          <a:ln>
            <a:solidFill>
              <a:schemeClr val="tx1"/>
            </a:solidFill>
          </a:ln>
        </p:spPr>
      </p:pic>
      <p:pic>
        <p:nvPicPr>
          <p:cNvPr id="81" name="Picture 8" descr="https://lh3.googleusercontent.com/nVcX4XQ6u4vYM4VNRLL6YAKc0xYJ5pfmKK5FF2WA8ogWGdGuPQFz_9zCMbFMetDbLxdaxXFENjMn3UKhs15akWcjqow9-xKaAd3PrFNd2BPD0enhPaUakNWSbmYQDg8vTCGuAJ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721576" y="14485487"/>
            <a:ext cx="1702214" cy="13230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386778" y="13756147"/>
            <a:ext cx="1747507" cy="523220"/>
          </a:xfrm>
          <a:prstGeom prst="rect">
            <a:avLst/>
          </a:prstGeom>
          <a:noFill/>
        </p:spPr>
        <p:txBody>
          <a:bodyPr wrap="square" rtlCol="0">
            <a:spAutoFit/>
          </a:bodyPr>
          <a:lstStyle/>
          <a:p>
            <a:pPr algn="ctr"/>
            <a:r>
              <a:rPr lang="en-US" sz="1400" dirty="0" smtClean="0">
                <a:latin typeface="Times New Roman"/>
                <a:cs typeface="Times New Roman"/>
              </a:rPr>
              <a:t>Nine sites are chosen and marked.</a:t>
            </a:r>
            <a:endParaRPr lang="en-US" sz="1400" dirty="0">
              <a:latin typeface="Times New Roman"/>
              <a:cs typeface="Times New Roman"/>
            </a:endParaRPr>
          </a:p>
        </p:txBody>
      </p:sp>
      <p:sp>
        <p:nvSpPr>
          <p:cNvPr id="30" name="TextBox 29"/>
          <p:cNvSpPr txBox="1"/>
          <p:nvPr/>
        </p:nvSpPr>
        <p:spPr>
          <a:xfrm>
            <a:off x="11648999" y="13748887"/>
            <a:ext cx="2733242" cy="646331"/>
          </a:xfrm>
          <a:prstGeom prst="rect">
            <a:avLst/>
          </a:prstGeom>
          <a:noFill/>
        </p:spPr>
        <p:txBody>
          <a:bodyPr wrap="square" rtlCol="0">
            <a:spAutoFit/>
          </a:bodyPr>
          <a:lstStyle/>
          <a:p>
            <a:pPr algn="ctr"/>
            <a:r>
              <a:rPr lang="en-US" sz="1200" dirty="0" smtClean="0">
                <a:latin typeface="Times New Roman"/>
                <a:cs typeface="Times New Roman"/>
              </a:rPr>
              <a:t>Measurements of Surface Temperature on Infrared Thermometers and recorded manually twice a day. </a:t>
            </a:r>
            <a:endParaRPr lang="en-US" sz="1200" dirty="0">
              <a:latin typeface="Times New Roman"/>
              <a:cs typeface="Times New Roman"/>
            </a:endParaRPr>
          </a:p>
        </p:txBody>
      </p:sp>
      <p:sp>
        <p:nvSpPr>
          <p:cNvPr id="224" name="TextBox 223"/>
          <p:cNvSpPr txBox="1"/>
          <p:nvPr/>
        </p:nvSpPr>
        <p:spPr>
          <a:xfrm>
            <a:off x="14593906" y="13780240"/>
            <a:ext cx="1875948" cy="646331"/>
          </a:xfrm>
          <a:prstGeom prst="rect">
            <a:avLst/>
          </a:prstGeom>
          <a:noFill/>
        </p:spPr>
        <p:txBody>
          <a:bodyPr wrap="square" rtlCol="0">
            <a:spAutoFit/>
          </a:bodyPr>
          <a:lstStyle/>
          <a:p>
            <a:pPr algn="ctr"/>
            <a:r>
              <a:rPr lang="en-US" sz="1200" dirty="0" smtClean="0">
                <a:latin typeface="Times New Roman"/>
                <a:cs typeface="Times New Roman"/>
              </a:rPr>
              <a:t>Measurements of select parameters recorded on Weatherbug equipment.</a:t>
            </a:r>
            <a:endParaRPr lang="en-US" sz="1200" dirty="0">
              <a:latin typeface="Times New Roman"/>
              <a:cs typeface="Times New Roman"/>
            </a:endParaRPr>
          </a:p>
        </p:txBody>
      </p:sp>
      <p:sp>
        <p:nvSpPr>
          <p:cNvPr id="225" name="TextBox 224"/>
          <p:cNvSpPr txBox="1"/>
          <p:nvPr/>
        </p:nvSpPr>
        <p:spPr>
          <a:xfrm>
            <a:off x="8953233" y="15852787"/>
            <a:ext cx="2909762" cy="276999"/>
          </a:xfrm>
          <a:prstGeom prst="rect">
            <a:avLst/>
          </a:prstGeom>
          <a:noFill/>
        </p:spPr>
        <p:txBody>
          <a:bodyPr wrap="square" rtlCol="0">
            <a:spAutoFit/>
          </a:bodyPr>
          <a:lstStyle/>
          <a:p>
            <a:pPr algn="ctr"/>
            <a:r>
              <a:rPr lang="en-US" sz="1200" dirty="0" smtClean="0">
                <a:latin typeface="Times New Roman"/>
                <a:cs typeface="Times New Roman"/>
              </a:rPr>
              <a:t>Upload data into GLOBE database</a:t>
            </a:r>
            <a:endParaRPr lang="en-US" sz="1200" dirty="0">
              <a:latin typeface="Times New Roman"/>
              <a:cs typeface="Times New Roman"/>
            </a:endParaRPr>
          </a:p>
        </p:txBody>
      </p:sp>
      <p:sp>
        <p:nvSpPr>
          <p:cNvPr id="233" name="TextBox 232"/>
          <p:cNvSpPr txBox="1"/>
          <p:nvPr/>
        </p:nvSpPr>
        <p:spPr>
          <a:xfrm>
            <a:off x="11929720" y="15812314"/>
            <a:ext cx="2046100" cy="276999"/>
          </a:xfrm>
          <a:prstGeom prst="rect">
            <a:avLst/>
          </a:prstGeom>
          <a:noFill/>
        </p:spPr>
        <p:txBody>
          <a:bodyPr wrap="square" rtlCol="0">
            <a:spAutoFit/>
          </a:bodyPr>
          <a:lstStyle/>
          <a:p>
            <a:pPr algn="ctr"/>
            <a:r>
              <a:rPr lang="en-US" sz="1200" dirty="0" smtClean="0">
                <a:latin typeface="Times New Roman"/>
                <a:cs typeface="Times New Roman"/>
              </a:rPr>
              <a:t>Contact Dr.  Tina Rogerson.</a:t>
            </a:r>
            <a:endParaRPr lang="en-US" sz="1200" dirty="0">
              <a:latin typeface="Times New Roman"/>
              <a:cs typeface="Times New Roman"/>
            </a:endParaRPr>
          </a:p>
        </p:txBody>
      </p:sp>
      <p:sp>
        <p:nvSpPr>
          <p:cNvPr id="235" name="TextBox 234"/>
          <p:cNvSpPr txBox="1"/>
          <p:nvPr/>
        </p:nvSpPr>
        <p:spPr>
          <a:xfrm>
            <a:off x="34992006" y="9704498"/>
            <a:ext cx="8166059" cy="2585323"/>
          </a:xfrm>
          <a:prstGeom prst="rect">
            <a:avLst/>
          </a:prstGeom>
          <a:noFill/>
        </p:spPr>
        <p:txBody>
          <a:bodyPr wrap="square" rtlCol="0">
            <a:spAutoFit/>
          </a:bodyPr>
          <a:lstStyle/>
          <a:p>
            <a:pPr marL="342900" indent="-342900" algn="just">
              <a:buFont typeface="Wingdings" charset="2"/>
              <a:buChar char="v"/>
            </a:pPr>
            <a:r>
              <a:rPr lang="en-US" sz="1800" dirty="0" smtClean="0">
                <a:latin typeface="Times New Roman"/>
                <a:cs typeface="Times New Roman"/>
              </a:rPr>
              <a:t>There </a:t>
            </a:r>
            <a:r>
              <a:rPr lang="en-US" sz="1800" dirty="0">
                <a:latin typeface="Times New Roman"/>
                <a:cs typeface="Times New Roman"/>
              </a:rPr>
              <a:t>is a significant correlation between surface temperature, air temperature, and relative humidity.</a:t>
            </a:r>
          </a:p>
          <a:p>
            <a:pPr marL="342900" indent="-342900" algn="just">
              <a:buFont typeface="Wingdings" charset="2"/>
              <a:buChar char="v"/>
            </a:pPr>
            <a:r>
              <a:rPr lang="en-US" sz="1800" dirty="0">
                <a:latin typeface="Times New Roman"/>
                <a:cs typeface="Times New Roman"/>
              </a:rPr>
              <a:t>There was also a correlation between surface temperature and barometric pressure however, there is a short delay in barometric pressure showing a correlation but on a time difference. </a:t>
            </a:r>
            <a:endParaRPr lang="en-US" sz="1800" dirty="0" smtClean="0">
              <a:latin typeface="Times New Roman"/>
              <a:cs typeface="Times New Roman"/>
            </a:endParaRPr>
          </a:p>
          <a:p>
            <a:pPr marL="342900" indent="-342900" algn="just">
              <a:buFont typeface="Wingdings" charset="2"/>
              <a:buChar char="v"/>
            </a:pPr>
            <a:r>
              <a:rPr lang="en-US" sz="1800" dirty="0" smtClean="0">
                <a:latin typeface="Times New Roman"/>
                <a:cs typeface="Times New Roman"/>
              </a:rPr>
              <a:t>There is no correlation between surface temperature and cloud cover percent. </a:t>
            </a:r>
            <a:endParaRPr lang="en-US" sz="1800" dirty="0">
              <a:latin typeface="Times New Roman"/>
              <a:cs typeface="Times New Roman"/>
            </a:endParaRPr>
          </a:p>
          <a:p>
            <a:pPr marL="342900" indent="-342900" algn="just">
              <a:buFont typeface="Wingdings" charset="2"/>
              <a:buChar char="v"/>
            </a:pPr>
            <a:r>
              <a:rPr lang="en-US" sz="1800" dirty="0">
                <a:latin typeface="Times New Roman"/>
                <a:cs typeface="Times New Roman"/>
              </a:rPr>
              <a:t>The Fluke 62 Max Infrared Thermometer seems to give us a more precise and better data then the Raytek AutoPro ST25 Noncontact Infrared Thermometer.</a:t>
            </a:r>
          </a:p>
          <a:p>
            <a:pPr marL="342900" indent="-342900" algn="just">
              <a:buFont typeface="Wingdings" charset="2"/>
              <a:buChar char="v"/>
            </a:pPr>
            <a:r>
              <a:rPr lang="en-US" sz="1800" dirty="0">
                <a:latin typeface="Times New Roman"/>
                <a:cs typeface="Times New Roman"/>
              </a:rPr>
              <a:t>All findings were verified with </a:t>
            </a:r>
            <a:r>
              <a:rPr lang="en-US" sz="1800" dirty="0" smtClean="0">
                <a:latin typeface="Times New Roman"/>
                <a:cs typeface="Times New Roman"/>
              </a:rPr>
              <a:t>Dr.  Kevin Cazjkowski.</a:t>
            </a:r>
            <a:endParaRPr lang="en-US" sz="1800" dirty="0">
              <a:latin typeface="Times New Roman"/>
              <a:cs typeface="Times New Roman"/>
            </a:endParaRPr>
          </a:p>
        </p:txBody>
      </p:sp>
      <p:pic>
        <p:nvPicPr>
          <p:cNvPr id="237" name="Picture 236" descr="IMG_3175.PNG"/>
          <p:cNvPicPr>
            <a:picLocks noChangeAspect="1"/>
          </p:cNvPicPr>
          <p:nvPr/>
        </p:nvPicPr>
        <p:blipFill rotWithShape="1">
          <a:blip r:embed="rId17" cstate="print">
            <a:extLst>
              <a:ext uri="{28A0092B-C50C-407E-A947-70E740481C1C}">
                <a14:useLocalDpi xmlns:a14="http://schemas.microsoft.com/office/drawing/2010/main" val="0"/>
              </a:ext>
            </a:extLst>
          </a:blip>
          <a:srcRect l="-397" t="22537" r="1348" b="24097"/>
          <a:stretch/>
        </p:blipFill>
        <p:spPr>
          <a:xfrm>
            <a:off x="35505253" y="12232385"/>
            <a:ext cx="2544077" cy="2438075"/>
          </a:xfrm>
          <a:prstGeom prst="rect">
            <a:avLst/>
          </a:prstGeom>
          <a:ln>
            <a:solidFill>
              <a:schemeClr val="tx1"/>
            </a:solidFill>
          </a:ln>
        </p:spPr>
      </p:pic>
      <p:pic>
        <p:nvPicPr>
          <p:cNvPr id="238" name="Picture 237" descr="IMG_3171.PNG"/>
          <p:cNvPicPr>
            <a:picLocks noChangeAspect="1"/>
          </p:cNvPicPr>
          <p:nvPr/>
        </p:nvPicPr>
        <p:blipFill rotWithShape="1">
          <a:blip r:embed="rId18">
            <a:extLst>
              <a:ext uri="{28A0092B-C50C-407E-A947-70E740481C1C}">
                <a14:useLocalDpi xmlns:a14="http://schemas.microsoft.com/office/drawing/2010/main" val="0"/>
              </a:ext>
            </a:extLst>
          </a:blip>
          <a:srcRect l="12555" t="11176" r="23789" b="14961"/>
          <a:stretch/>
        </p:blipFill>
        <p:spPr>
          <a:xfrm>
            <a:off x="38972195" y="12235183"/>
            <a:ext cx="3893676" cy="2436994"/>
          </a:xfrm>
          <a:prstGeom prst="rect">
            <a:avLst/>
          </a:prstGeom>
          <a:ln>
            <a:solidFill>
              <a:schemeClr val="tx1"/>
            </a:solidFill>
          </a:ln>
        </p:spPr>
      </p:pic>
      <p:sp>
        <p:nvSpPr>
          <p:cNvPr id="239" name="TextBox 238"/>
          <p:cNvSpPr txBox="1"/>
          <p:nvPr/>
        </p:nvSpPr>
        <p:spPr>
          <a:xfrm>
            <a:off x="34955865" y="15323349"/>
            <a:ext cx="8699500" cy="3416320"/>
          </a:xfrm>
          <a:prstGeom prst="rect">
            <a:avLst/>
          </a:prstGeom>
          <a:noFill/>
        </p:spPr>
        <p:txBody>
          <a:bodyPr wrap="square" rtlCol="0">
            <a:spAutoFit/>
          </a:bodyPr>
          <a:lstStyle/>
          <a:p>
            <a:pPr algn="just"/>
            <a:r>
              <a:rPr lang="en-US" sz="1800" dirty="0" smtClean="0">
                <a:latin typeface="Times New Roman"/>
                <a:cs typeface="Times New Roman"/>
              </a:rPr>
              <a:t>We </a:t>
            </a:r>
            <a:r>
              <a:rPr lang="en-US" sz="1800" dirty="0">
                <a:latin typeface="Times New Roman"/>
                <a:cs typeface="Times New Roman"/>
              </a:rPr>
              <a:t>would like to give a special thanks to:  </a:t>
            </a:r>
          </a:p>
          <a:p>
            <a:pPr marL="342900" indent="-342900" algn="just">
              <a:buFont typeface="Wingdings" charset="2"/>
              <a:buChar char="v"/>
            </a:pPr>
            <a:r>
              <a:rPr lang="en-US" sz="1800" dirty="0" smtClean="0">
                <a:latin typeface="Times New Roman"/>
                <a:cs typeface="Times New Roman"/>
              </a:rPr>
              <a:t>Mr</a:t>
            </a:r>
            <a:r>
              <a:rPr lang="en-US" sz="1800" dirty="0">
                <a:latin typeface="Times New Roman"/>
                <a:cs typeface="Times New Roman"/>
              </a:rPr>
              <a:t>. David Bydlowski and </a:t>
            </a:r>
            <a:r>
              <a:rPr lang="en-US" sz="1800" dirty="0" smtClean="0">
                <a:latin typeface="Times New Roman"/>
                <a:cs typeface="Times New Roman"/>
              </a:rPr>
              <a:t>Dr. Kevin Czajkowski for providing the </a:t>
            </a:r>
            <a:r>
              <a:rPr lang="en-US" sz="1800" dirty="0">
                <a:latin typeface="Times New Roman"/>
                <a:cs typeface="Times New Roman"/>
              </a:rPr>
              <a:t>free transportation and housing </a:t>
            </a:r>
            <a:r>
              <a:rPr lang="en-US" sz="1800" dirty="0" smtClean="0">
                <a:latin typeface="Times New Roman"/>
                <a:cs typeface="Times New Roman"/>
              </a:rPr>
              <a:t>to the </a:t>
            </a:r>
            <a:r>
              <a:rPr lang="en-US" sz="1800" dirty="0">
                <a:latin typeface="Times New Roman"/>
                <a:cs typeface="Times New Roman"/>
              </a:rPr>
              <a:t>Iowa trip and </a:t>
            </a:r>
            <a:r>
              <a:rPr lang="en-US" sz="1800" dirty="0" smtClean="0">
                <a:latin typeface="Times New Roman"/>
                <a:cs typeface="Times New Roman"/>
              </a:rPr>
              <a:t>helping pay </a:t>
            </a:r>
            <a:r>
              <a:rPr lang="en-US" sz="1800" dirty="0">
                <a:latin typeface="Times New Roman"/>
                <a:cs typeface="Times New Roman"/>
              </a:rPr>
              <a:t>the expenses of </a:t>
            </a:r>
            <a:r>
              <a:rPr lang="en-US" sz="1800" dirty="0" smtClean="0">
                <a:latin typeface="Times New Roman"/>
                <a:cs typeface="Times New Roman"/>
              </a:rPr>
              <a:t>our research </a:t>
            </a:r>
            <a:r>
              <a:rPr lang="en-US" sz="1800" dirty="0">
                <a:latin typeface="Times New Roman"/>
                <a:cs typeface="Times New Roman"/>
              </a:rPr>
              <a:t>equipment. </a:t>
            </a:r>
            <a:endParaRPr lang="en-US" sz="1800" dirty="0" smtClean="0">
              <a:latin typeface="Times New Roman"/>
              <a:cs typeface="Times New Roman"/>
            </a:endParaRPr>
          </a:p>
          <a:p>
            <a:pPr marL="342900" indent="-342900" algn="just">
              <a:buFont typeface="Wingdings" charset="2"/>
              <a:buChar char="v"/>
            </a:pPr>
            <a:r>
              <a:rPr lang="en-US" sz="1800" dirty="0" smtClean="0">
                <a:latin typeface="Times New Roman"/>
                <a:cs typeface="Times New Roman"/>
              </a:rPr>
              <a:t>Mrs</a:t>
            </a:r>
            <a:r>
              <a:rPr lang="en-US" sz="1800" dirty="0">
                <a:latin typeface="Times New Roman"/>
                <a:cs typeface="Times New Roman"/>
              </a:rPr>
              <a:t>. Johns for introducing us to </a:t>
            </a:r>
            <a:r>
              <a:rPr lang="en-US" sz="1800" dirty="0" smtClean="0">
                <a:latin typeface="Times New Roman"/>
                <a:cs typeface="Times New Roman"/>
              </a:rPr>
              <a:t>GLOBE and </a:t>
            </a:r>
            <a:r>
              <a:rPr lang="en-US" sz="1800" dirty="0">
                <a:latin typeface="Times New Roman"/>
                <a:cs typeface="Times New Roman"/>
              </a:rPr>
              <a:t>giving us the chance show ourselves worthy of this research.  We will also like to thank her for giving up her weekends and time </a:t>
            </a:r>
            <a:r>
              <a:rPr lang="en-US" sz="1800" dirty="0" smtClean="0">
                <a:latin typeface="Times New Roman"/>
                <a:cs typeface="Times New Roman"/>
              </a:rPr>
              <a:t>after and before school </a:t>
            </a:r>
            <a:r>
              <a:rPr lang="en-US" sz="1800" dirty="0">
                <a:latin typeface="Times New Roman"/>
                <a:cs typeface="Times New Roman"/>
              </a:rPr>
              <a:t>to help us and answer any questions we have had. </a:t>
            </a:r>
          </a:p>
          <a:p>
            <a:pPr marL="342900" indent="-342900" algn="just">
              <a:buFont typeface="Wingdings" charset="2"/>
              <a:buChar char="v"/>
            </a:pPr>
            <a:r>
              <a:rPr lang="en-US" sz="1800" dirty="0" smtClean="0">
                <a:latin typeface="Times New Roman"/>
                <a:cs typeface="Times New Roman"/>
              </a:rPr>
              <a:t>NASA data specialist, Tina Rogerson, for giving us correct data on cloud cover. </a:t>
            </a:r>
          </a:p>
          <a:p>
            <a:pPr marL="342900" indent="-342900" algn="just">
              <a:buFont typeface="Wingdings" charset="2"/>
              <a:buChar char="v"/>
            </a:pPr>
            <a:r>
              <a:rPr lang="en-US" sz="1800" dirty="0" smtClean="0">
                <a:latin typeface="Times New Roman"/>
                <a:cs typeface="Times New Roman"/>
              </a:rPr>
              <a:t>Ali Eter and Sara Komaiha for guiding us with their ideas and thoughts on our research.</a:t>
            </a:r>
          </a:p>
          <a:p>
            <a:pPr marL="342900" indent="-342900" algn="just">
              <a:buFont typeface="Wingdings" charset="2"/>
              <a:buChar char="v"/>
            </a:pPr>
            <a:r>
              <a:rPr lang="en-US" sz="1800" dirty="0" smtClean="0">
                <a:latin typeface="Times New Roman"/>
                <a:cs typeface="Times New Roman"/>
              </a:rPr>
              <a:t>Leanne Alawieh away for assisting us on our graph making and the logistics of the research.</a:t>
            </a:r>
          </a:p>
          <a:p>
            <a:pPr marL="342900" indent="-342900" algn="just">
              <a:buFont typeface="Wingdings" charset="2"/>
              <a:buChar char="v"/>
            </a:pPr>
            <a:r>
              <a:rPr lang="en-US" sz="1800" dirty="0" smtClean="0">
                <a:latin typeface="Times New Roman"/>
                <a:cs typeface="Times New Roman"/>
              </a:rPr>
              <a:t>Nathan Johns for recommending how we should have our poster laid out and correcting any mistakes.</a:t>
            </a:r>
          </a:p>
        </p:txBody>
      </p:sp>
      <p:sp>
        <p:nvSpPr>
          <p:cNvPr id="240" name="TextBox 239"/>
          <p:cNvSpPr txBox="1"/>
          <p:nvPr/>
        </p:nvSpPr>
        <p:spPr>
          <a:xfrm>
            <a:off x="14949577" y="15819238"/>
            <a:ext cx="1671052" cy="276999"/>
          </a:xfrm>
          <a:prstGeom prst="rect">
            <a:avLst/>
          </a:prstGeom>
          <a:noFill/>
        </p:spPr>
        <p:txBody>
          <a:bodyPr wrap="square" rtlCol="0">
            <a:spAutoFit/>
          </a:bodyPr>
          <a:lstStyle/>
          <a:p>
            <a:r>
              <a:rPr lang="en-US" sz="1200" dirty="0" smtClean="0">
                <a:latin typeface="Times New Roman"/>
                <a:cs typeface="Times New Roman"/>
              </a:rPr>
              <a:t>Analyze Data.</a:t>
            </a:r>
            <a:endParaRPr lang="en-US" sz="1200" dirty="0">
              <a:latin typeface="Times New Roman"/>
              <a:cs typeface="Times New Roman"/>
            </a:endParaRPr>
          </a:p>
        </p:txBody>
      </p:sp>
      <p:graphicFrame>
        <p:nvGraphicFramePr>
          <p:cNvPr id="93" name="Chart 92"/>
          <p:cNvGraphicFramePr>
            <a:graphicFrameLocks/>
          </p:cNvGraphicFramePr>
          <p:nvPr>
            <p:extLst>
              <p:ext uri="{D42A27DB-BD31-4B8C-83A1-F6EECF244321}">
                <p14:modId xmlns:p14="http://schemas.microsoft.com/office/powerpoint/2010/main" val="2428669758"/>
              </p:ext>
            </p:extLst>
          </p:nvPr>
        </p:nvGraphicFramePr>
        <p:xfrm>
          <a:off x="25924285" y="4677815"/>
          <a:ext cx="8724900" cy="374650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84" name="Chart 83"/>
          <p:cNvGraphicFramePr>
            <a:graphicFrameLocks/>
          </p:cNvGraphicFramePr>
          <p:nvPr>
            <p:extLst>
              <p:ext uri="{D42A27DB-BD31-4B8C-83A1-F6EECF244321}">
                <p14:modId xmlns:p14="http://schemas.microsoft.com/office/powerpoint/2010/main" val="4189297497"/>
              </p:ext>
            </p:extLst>
          </p:nvPr>
        </p:nvGraphicFramePr>
        <p:xfrm>
          <a:off x="25928157" y="10332307"/>
          <a:ext cx="8714899" cy="4127204"/>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85" name="Chart 84"/>
          <p:cNvGraphicFramePr>
            <a:graphicFrameLocks/>
          </p:cNvGraphicFramePr>
          <p:nvPr>
            <p:extLst>
              <p:ext uri="{D42A27DB-BD31-4B8C-83A1-F6EECF244321}">
                <p14:modId xmlns:p14="http://schemas.microsoft.com/office/powerpoint/2010/main" val="2171249950"/>
              </p:ext>
            </p:extLst>
          </p:nvPr>
        </p:nvGraphicFramePr>
        <p:xfrm>
          <a:off x="16964664" y="10457640"/>
          <a:ext cx="8256059" cy="4005865"/>
        </p:xfrm>
        <a:graphic>
          <a:graphicData uri="http://schemas.openxmlformats.org/drawingml/2006/chart">
            <c:chart xmlns:c="http://schemas.openxmlformats.org/drawingml/2006/chart" xmlns:r="http://schemas.openxmlformats.org/officeDocument/2006/relationships" r:id="rId21"/>
          </a:graphicData>
        </a:graphic>
      </p:graphicFrame>
      <p:sp>
        <p:nvSpPr>
          <p:cNvPr id="6" name="TextBox 5"/>
          <p:cNvSpPr txBox="1"/>
          <p:nvPr/>
        </p:nvSpPr>
        <p:spPr>
          <a:xfrm>
            <a:off x="17571250" y="8397799"/>
            <a:ext cx="8729415" cy="369332"/>
          </a:xfrm>
          <a:prstGeom prst="rect">
            <a:avLst/>
          </a:prstGeom>
          <a:noFill/>
        </p:spPr>
        <p:txBody>
          <a:bodyPr wrap="square" rtlCol="0">
            <a:spAutoFit/>
          </a:bodyPr>
          <a:lstStyle/>
          <a:p>
            <a:r>
              <a:rPr lang="en-US" sz="1800" b="1" u="sng" dirty="0" smtClean="0">
                <a:latin typeface="Times New Roman"/>
                <a:ea typeface="Cambria" charset="0"/>
                <a:cs typeface="Times New Roman"/>
              </a:rPr>
              <a:t>Figure 1: Surface Temperature Vs. Air Temperature Vs. Relative Humidity: </a:t>
            </a:r>
            <a:endParaRPr lang="en-US" sz="1800" b="1" u="sng" dirty="0">
              <a:latin typeface="Times New Roman"/>
              <a:ea typeface="Cambria" charset="0"/>
              <a:cs typeface="Times New Roman"/>
            </a:endParaRPr>
          </a:p>
        </p:txBody>
      </p:sp>
      <p:sp>
        <p:nvSpPr>
          <p:cNvPr id="87" name="Right Arrow 86"/>
          <p:cNvSpPr/>
          <p:nvPr/>
        </p:nvSpPr>
        <p:spPr bwMode="auto">
          <a:xfrm>
            <a:off x="13816576" y="14696880"/>
            <a:ext cx="818864" cy="785237"/>
          </a:xfrm>
          <a:prstGeom prst="rightArrow">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smtClean="0">
              <a:ln>
                <a:noFill/>
              </a:ln>
              <a:solidFill>
                <a:schemeClr val="accent6">
                  <a:lumMod val="60000"/>
                  <a:lumOff val="40000"/>
                </a:schemeClr>
              </a:solidFill>
              <a:effectLst/>
              <a:latin typeface="Arial" pitchFamily="34" charset="0"/>
            </a:endParaRPr>
          </a:p>
        </p:txBody>
      </p:sp>
      <p:sp>
        <p:nvSpPr>
          <p:cNvPr id="88" name="Right Arrow 87"/>
          <p:cNvSpPr/>
          <p:nvPr/>
        </p:nvSpPr>
        <p:spPr bwMode="auto">
          <a:xfrm>
            <a:off x="13846814" y="12507128"/>
            <a:ext cx="879341" cy="828055"/>
          </a:xfrm>
          <a:prstGeom prst="rightArrow">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smtClean="0">
              <a:ln>
                <a:noFill/>
              </a:ln>
              <a:solidFill>
                <a:schemeClr val="accent6">
                  <a:lumMod val="60000"/>
                  <a:lumOff val="40000"/>
                </a:schemeClr>
              </a:solidFill>
              <a:effectLst/>
              <a:latin typeface="Arial" pitchFamily="34" charset="0"/>
            </a:endParaRPr>
          </a:p>
        </p:txBody>
      </p:sp>
      <p:sp>
        <p:nvSpPr>
          <p:cNvPr id="89" name="Right Arrow 88"/>
          <p:cNvSpPr/>
          <p:nvPr/>
        </p:nvSpPr>
        <p:spPr bwMode="auto">
          <a:xfrm>
            <a:off x="11121324" y="14748372"/>
            <a:ext cx="792650" cy="824462"/>
          </a:xfrm>
          <a:prstGeom prst="rightArrow">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smtClean="0">
              <a:ln>
                <a:noFill/>
              </a:ln>
              <a:solidFill>
                <a:schemeClr val="accent6">
                  <a:lumMod val="60000"/>
                  <a:lumOff val="40000"/>
                </a:schemeClr>
              </a:solidFill>
              <a:effectLst/>
              <a:latin typeface="Arial" pitchFamily="34" charset="0"/>
            </a:endParaRPr>
          </a:p>
        </p:txBody>
      </p:sp>
      <p:sp>
        <p:nvSpPr>
          <p:cNvPr id="16" name="TextBox 15"/>
          <p:cNvSpPr txBox="1"/>
          <p:nvPr/>
        </p:nvSpPr>
        <p:spPr>
          <a:xfrm>
            <a:off x="17102141" y="14838333"/>
            <a:ext cx="8257891" cy="1631216"/>
          </a:xfrm>
          <a:prstGeom prst="rect">
            <a:avLst/>
          </a:prstGeom>
          <a:noFill/>
        </p:spPr>
        <p:txBody>
          <a:bodyPr wrap="square" rtlCol="0">
            <a:spAutoFit/>
          </a:bodyPr>
          <a:lstStyle/>
          <a:p>
            <a:pPr algn="just"/>
            <a:r>
              <a:rPr lang="en-US" sz="2000" dirty="0" smtClean="0">
                <a:latin typeface="Times New Roman"/>
                <a:cs typeface="Times New Roman"/>
              </a:rPr>
              <a:t>Above shows a graph on the correlation between barometric </a:t>
            </a:r>
            <a:r>
              <a:rPr lang="en-US" sz="2000" dirty="0">
                <a:latin typeface="Times New Roman"/>
                <a:cs typeface="Times New Roman"/>
              </a:rPr>
              <a:t>p</a:t>
            </a:r>
            <a:r>
              <a:rPr lang="en-US" sz="2000" dirty="0" smtClean="0">
                <a:latin typeface="Times New Roman"/>
                <a:cs typeface="Times New Roman"/>
              </a:rPr>
              <a:t>ressure </a:t>
            </a:r>
            <a:r>
              <a:rPr lang="en-US" sz="2000" dirty="0">
                <a:latin typeface="Times New Roman"/>
                <a:cs typeface="Times New Roman"/>
              </a:rPr>
              <a:t>and surface </a:t>
            </a:r>
            <a:r>
              <a:rPr lang="en-US" sz="2000" dirty="0" smtClean="0">
                <a:latin typeface="Times New Roman"/>
                <a:cs typeface="Times New Roman"/>
              </a:rPr>
              <a:t>temperature.  Typically surface </a:t>
            </a:r>
            <a:r>
              <a:rPr lang="en-US" sz="2000" dirty="0">
                <a:latin typeface="Times New Roman"/>
                <a:cs typeface="Times New Roman"/>
              </a:rPr>
              <a:t>temperature and barometric pressure seem to have a correlation between the </a:t>
            </a:r>
            <a:r>
              <a:rPr lang="en-US" sz="2000" dirty="0" smtClean="0">
                <a:latin typeface="Times New Roman"/>
                <a:cs typeface="Times New Roman"/>
              </a:rPr>
              <a:t>two</a:t>
            </a:r>
            <a:r>
              <a:rPr lang="en-US" sz="2000" dirty="0">
                <a:latin typeface="Times New Roman"/>
                <a:cs typeface="Times New Roman"/>
              </a:rPr>
              <a:t> </a:t>
            </a:r>
            <a:r>
              <a:rPr lang="en-US" sz="2000" dirty="0" smtClean="0">
                <a:latin typeface="Times New Roman"/>
                <a:cs typeface="Times New Roman"/>
              </a:rPr>
              <a:t>being directly proportional however when surface temperature is warm enough it’ll cause the barometric pressure to not correlate and possibly become inversed. </a:t>
            </a:r>
            <a:endParaRPr lang="en-US" sz="2000" dirty="0">
              <a:latin typeface="Times New Roman"/>
              <a:cs typeface="Times New Roman"/>
            </a:endParaRPr>
          </a:p>
        </p:txBody>
      </p:sp>
      <p:sp>
        <p:nvSpPr>
          <p:cNvPr id="17" name="TextBox 16"/>
          <p:cNvSpPr txBox="1"/>
          <p:nvPr/>
        </p:nvSpPr>
        <p:spPr>
          <a:xfrm>
            <a:off x="17693182" y="14536215"/>
            <a:ext cx="7091755" cy="369332"/>
          </a:xfrm>
          <a:prstGeom prst="rect">
            <a:avLst/>
          </a:prstGeom>
          <a:noFill/>
        </p:spPr>
        <p:txBody>
          <a:bodyPr wrap="square" rtlCol="0">
            <a:spAutoFit/>
          </a:bodyPr>
          <a:lstStyle/>
          <a:p>
            <a:r>
              <a:rPr lang="en-US" sz="1800" b="1" u="sng" dirty="0" smtClean="0">
                <a:latin typeface="Times New Roman"/>
                <a:ea typeface="Cambria" charset="0"/>
                <a:cs typeface="Times New Roman"/>
              </a:rPr>
              <a:t>Figure 3: Surface Temperature Verses Barometric Pressure:</a:t>
            </a:r>
            <a:endParaRPr lang="en-US" sz="1800" b="1" u="sng" dirty="0">
              <a:latin typeface="Times New Roman"/>
              <a:ea typeface="Cambria" charset="0"/>
              <a:cs typeface="Times New Roman"/>
            </a:endParaRPr>
          </a:p>
        </p:txBody>
      </p:sp>
      <p:sp>
        <p:nvSpPr>
          <p:cNvPr id="29" name="TextBox 28"/>
          <p:cNvSpPr txBox="1"/>
          <p:nvPr/>
        </p:nvSpPr>
        <p:spPr>
          <a:xfrm>
            <a:off x="26263157" y="14506625"/>
            <a:ext cx="7773198" cy="369332"/>
          </a:xfrm>
          <a:prstGeom prst="rect">
            <a:avLst/>
          </a:prstGeom>
          <a:noFill/>
        </p:spPr>
        <p:txBody>
          <a:bodyPr wrap="square" rtlCol="0">
            <a:spAutoFit/>
          </a:bodyPr>
          <a:lstStyle/>
          <a:p>
            <a:r>
              <a:rPr lang="en-US" sz="1800" b="1" u="sng" dirty="0" smtClean="0">
                <a:latin typeface="Times New Roman"/>
                <a:cs typeface="Times New Roman"/>
              </a:rPr>
              <a:t>Figure 4: Surface Temperature Versus Air Temperature:</a:t>
            </a:r>
            <a:endParaRPr lang="en-US" sz="1800" b="1" u="sng" dirty="0">
              <a:latin typeface="Times New Roman"/>
              <a:cs typeface="Times New Roman"/>
            </a:endParaRPr>
          </a:p>
        </p:txBody>
      </p:sp>
      <p:sp>
        <p:nvSpPr>
          <p:cNvPr id="227" name="TextBox 226"/>
          <p:cNvSpPr txBox="1"/>
          <p:nvPr/>
        </p:nvSpPr>
        <p:spPr>
          <a:xfrm>
            <a:off x="26056042" y="14776590"/>
            <a:ext cx="8090695" cy="1631216"/>
          </a:xfrm>
          <a:prstGeom prst="rect">
            <a:avLst/>
          </a:prstGeom>
          <a:noFill/>
        </p:spPr>
        <p:txBody>
          <a:bodyPr wrap="square" rtlCol="0">
            <a:spAutoFit/>
          </a:bodyPr>
          <a:lstStyle/>
          <a:p>
            <a:r>
              <a:rPr lang="en-US" sz="2000" dirty="0">
                <a:latin typeface="Times New Roman"/>
                <a:cs typeface="Times New Roman"/>
              </a:rPr>
              <a:t>Surface </a:t>
            </a:r>
            <a:r>
              <a:rPr lang="en-US" sz="2000" dirty="0" smtClean="0">
                <a:latin typeface="Times New Roman"/>
                <a:cs typeface="Times New Roman"/>
              </a:rPr>
              <a:t>temperature </a:t>
            </a:r>
            <a:r>
              <a:rPr lang="en-US" sz="2000" dirty="0">
                <a:latin typeface="Times New Roman"/>
                <a:cs typeface="Times New Roman"/>
              </a:rPr>
              <a:t>and air temperature </a:t>
            </a:r>
            <a:r>
              <a:rPr lang="en-US" sz="2000" dirty="0" smtClean="0">
                <a:latin typeface="Times New Roman"/>
                <a:cs typeface="Times New Roman"/>
              </a:rPr>
              <a:t>have a significant correlation with each other but </a:t>
            </a:r>
            <a:r>
              <a:rPr lang="en-US" sz="2000" dirty="0">
                <a:latin typeface="Times New Roman"/>
                <a:cs typeface="Times New Roman"/>
              </a:rPr>
              <a:t>then around January 26th -  February 1st there is </a:t>
            </a:r>
            <a:r>
              <a:rPr lang="en-US" sz="2000" dirty="0" smtClean="0">
                <a:latin typeface="Times New Roman"/>
                <a:cs typeface="Times New Roman"/>
              </a:rPr>
              <a:t>a flip and it becomes an inverse correlation </a:t>
            </a:r>
            <a:r>
              <a:rPr lang="en-US" sz="2000" dirty="0">
                <a:latin typeface="Times New Roman"/>
                <a:cs typeface="Times New Roman"/>
              </a:rPr>
              <a:t>between </a:t>
            </a:r>
            <a:r>
              <a:rPr lang="en-US" sz="2000" dirty="0" smtClean="0">
                <a:latin typeface="Times New Roman"/>
                <a:cs typeface="Times New Roman"/>
              </a:rPr>
              <a:t>the two.  </a:t>
            </a:r>
            <a:r>
              <a:rPr lang="en-US" sz="2000" dirty="0">
                <a:latin typeface="Times New Roman"/>
                <a:cs typeface="Times New Roman"/>
              </a:rPr>
              <a:t>This is </a:t>
            </a:r>
            <a:r>
              <a:rPr lang="en-US" sz="2000" dirty="0" smtClean="0">
                <a:latin typeface="Times New Roman"/>
                <a:cs typeface="Times New Roman"/>
              </a:rPr>
              <a:t>also around the </a:t>
            </a:r>
            <a:r>
              <a:rPr lang="en-US" sz="2000" dirty="0">
                <a:latin typeface="Times New Roman"/>
                <a:cs typeface="Times New Roman"/>
              </a:rPr>
              <a:t>time of the Polar </a:t>
            </a:r>
            <a:r>
              <a:rPr lang="en-US" sz="2000" dirty="0" smtClean="0">
                <a:latin typeface="Times New Roman"/>
                <a:cs typeface="Times New Roman"/>
              </a:rPr>
              <a:t>Vortex, therefore the possibility of it being a cause is highly probable.</a:t>
            </a:r>
            <a:endParaRPr lang="en-US" sz="2000" dirty="0">
              <a:latin typeface="Times New Roman"/>
              <a:cs typeface="Times New Roman"/>
            </a:endParaRPr>
          </a:p>
        </p:txBody>
      </p:sp>
      <p:sp>
        <p:nvSpPr>
          <p:cNvPr id="2" name="TextBox 1"/>
          <p:cNvSpPr txBox="1"/>
          <p:nvPr/>
        </p:nvSpPr>
        <p:spPr>
          <a:xfrm>
            <a:off x="34865733" y="19210520"/>
            <a:ext cx="9008533" cy="1754326"/>
          </a:xfrm>
          <a:prstGeom prst="rect">
            <a:avLst/>
          </a:prstGeom>
          <a:noFill/>
        </p:spPr>
        <p:txBody>
          <a:bodyPr wrap="square" rtlCol="0">
            <a:spAutoFit/>
          </a:bodyPr>
          <a:lstStyle/>
          <a:p>
            <a:pPr marL="285750" indent="-285750">
              <a:buFont typeface="Wingdings" charset="2"/>
              <a:buChar char="v"/>
            </a:pPr>
            <a:r>
              <a:rPr lang="en-US" sz="1200" dirty="0">
                <a:latin typeface="Times New Roman"/>
                <a:cs typeface="Times New Roman"/>
              </a:rPr>
              <a:t>Relations between Surface Temperature and Air Temperature on a Local Scale during Winter Nights. Relations between Surface Temperature and Air Temperature on a Local Scale during Winter Nights: Journal of Applied Meteorology: Vol 39, No 9 Available at: https://journals.ametsoc.org/doi/10.1175/1520-0450(2000)039&lt;1570:RBSTAA&gt;2.0.CO;2. (Accessed: 1st April </a:t>
            </a:r>
            <a:r>
              <a:rPr lang="en-US" sz="1200" dirty="0" smtClean="0">
                <a:latin typeface="Times New Roman"/>
                <a:cs typeface="Times New Roman"/>
              </a:rPr>
              <a:t>2019)</a:t>
            </a:r>
            <a:endParaRPr lang="en-US" sz="1000" dirty="0" smtClean="0">
              <a:latin typeface="Times New Roman"/>
              <a:cs typeface="Times New Roman"/>
            </a:endParaRPr>
          </a:p>
          <a:p>
            <a:pPr marL="285750" indent="-285750">
              <a:buFont typeface="Wingdings" charset="2"/>
              <a:buChar char="v"/>
            </a:pPr>
            <a:r>
              <a:rPr lang="en-US" sz="1200" dirty="0" smtClean="0">
                <a:latin typeface="Times New Roman"/>
                <a:cs typeface="Times New Roman"/>
              </a:rPr>
              <a:t>https</a:t>
            </a:r>
            <a:r>
              <a:rPr lang="en-US" sz="1200" dirty="0">
                <a:latin typeface="Times New Roman"/>
                <a:cs typeface="Times New Roman"/>
              </a:rPr>
              <a:t>://www.google.com/search?client=safari&amp;rls=en&amp;q=Brennan,+J.+What+Happens+to+Relative+Humidity+as+Air+Temperature+Rises%3F+Sciencing+(2019).+Available+at:+https://sciencing.com/happens-relative-humidity-air-temperature-rises-22563.html.+(Accessed:+1st+April+2019)&amp;ie=UTF-8&amp;oe=UTF-</a:t>
            </a:r>
            <a:r>
              <a:rPr lang="en-US" sz="1200" dirty="0" smtClean="0">
                <a:latin typeface="Times New Roman"/>
                <a:cs typeface="Times New Roman"/>
              </a:rPr>
              <a:t>8 </a:t>
            </a:r>
          </a:p>
          <a:p>
            <a:pPr marL="285750" indent="-285750">
              <a:buFont typeface="Wingdings" charset="2"/>
              <a:buChar char="v"/>
            </a:pPr>
            <a:r>
              <a:rPr lang="en-US" sz="1200" dirty="0">
                <a:latin typeface="Times New Roman"/>
                <a:cs typeface="Times New Roman"/>
              </a:rPr>
              <a:t>Google Maps Available at: https://www.google.com/maps/place/Crestwood High School/@42.3220925,-83.2954301,17z/data=!3m1!4b1!4m5!3m4!1s0x883b4b0213de1f69:0x1bc70bc69031a16f!8m2!3d42.3220925!4d-83.2932414. (Accessed: 2nd April 2019)</a:t>
            </a:r>
          </a:p>
        </p:txBody>
      </p:sp>
      <p:graphicFrame>
        <p:nvGraphicFramePr>
          <p:cNvPr id="90" name="Chart 89"/>
          <p:cNvGraphicFramePr>
            <a:graphicFrameLocks/>
          </p:cNvGraphicFramePr>
          <p:nvPr>
            <p:extLst>
              <p:ext uri="{D42A27DB-BD31-4B8C-83A1-F6EECF244321}">
                <p14:modId xmlns:p14="http://schemas.microsoft.com/office/powerpoint/2010/main" val="1720682544"/>
              </p:ext>
            </p:extLst>
          </p:nvPr>
        </p:nvGraphicFramePr>
        <p:xfrm>
          <a:off x="17228422" y="4587900"/>
          <a:ext cx="8013840" cy="3752208"/>
        </p:xfrm>
        <a:graphic>
          <a:graphicData uri="http://schemas.openxmlformats.org/drawingml/2006/chart">
            <c:chart xmlns:c="http://schemas.openxmlformats.org/drawingml/2006/chart" xmlns:r="http://schemas.openxmlformats.org/officeDocument/2006/relationships" r:id="rId22"/>
          </a:graphicData>
        </a:graphic>
      </p:graphicFrame>
      <p:sp>
        <p:nvSpPr>
          <p:cNvPr id="57" name="Rectangle 5">
            <a:extLst>
              <a:ext uri="{FF2B5EF4-FFF2-40B4-BE49-F238E27FC236}">
                <a16:creationId xmlns:a16="http://schemas.microsoft.com/office/drawing/2014/main" xmlns:p15="http://schemas.microsoft.com/office/powerpoint/2012/main" xmlns:p14="http://schemas.microsoft.com/office/powerpoint/2010/main" xmlns="" id="{620C51D2-3423-4C6C-A077-34B27F321D2D}"/>
              </a:ext>
            </a:extLst>
          </p:cNvPr>
          <p:cNvSpPr>
            <a:spLocks noChangeArrowheads="1"/>
          </p:cNvSpPr>
          <p:nvPr/>
        </p:nvSpPr>
        <p:spPr bwMode="auto">
          <a:xfrm>
            <a:off x="16149428" y="4351820"/>
            <a:ext cx="18623172" cy="625338"/>
          </a:xfrm>
          <a:prstGeom prst="rect">
            <a:avLst/>
          </a:prstGeom>
          <a:solidFill>
            <a:srgbClr val="1482A5"/>
          </a:solidFill>
          <a:ln>
            <a:noFill/>
          </a:ln>
          <a:effectLst/>
        </p:spPr>
        <p:txBody>
          <a:bodyPr wrap="none" lIns="182880" tIns="45720" rIns="182880" bIns="45720" anchor="ctr"/>
          <a:lstStyle>
            <a:defPPr>
              <a:defRPr kern="1200" smtId="4294967295"/>
            </a:defPPr>
          </a:lstStyle>
          <a:p>
            <a:pPr algn="ctr" defTabSz="3135999"/>
            <a:r>
              <a:rPr lang="en-US" sz="3200" dirty="0" smtClean="0">
                <a:solidFill>
                  <a:schemeClr val="bg1"/>
                </a:solidFill>
                <a:latin typeface="Times New Roman"/>
                <a:cs typeface="Times New Roman"/>
              </a:rPr>
              <a:t>Results</a:t>
            </a:r>
            <a:endParaRPr lang="en-US" sz="2400" dirty="0">
              <a:solidFill>
                <a:schemeClr val="bg1"/>
              </a:solidFill>
              <a:latin typeface="Times New Roman"/>
              <a:cs typeface="Times New Roman"/>
            </a:endParaRPr>
          </a:p>
        </p:txBody>
      </p:sp>
      <p:sp>
        <p:nvSpPr>
          <p:cNvPr id="82" name="Rectangle 81"/>
          <p:cNvSpPr/>
          <p:nvPr/>
        </p:nvSpPr>
        <p:spPr bwMode="auto">
          <a:xfrm>
            <a:off x="25796675" y="9964861"/>
            <a:ext cx="8892954" cy="733483"/>
          </a:xfrm>
          <a:prstGeom prst="rect">
            <a:avLst/>
          </a:prstGeom>
          <a:solidFill>
            <a:srgbClr val="B4D3E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smtClean="0">
              <a:ln>
                <a:solidFill>
                  <a:srgbClr val="AECFE0"/>
                </a:solidFill>
              </a:ln>
              <a:solidFill>
                <a:schemeClr val="tx1"/>
              </a:solidFill>
              <a:effectLst/>
              <a:latin typeface="Arial" pitchFamily="34" charset="0"/>
            </a:endParaRPr>
          </a:p>
        </p:txBody>
      </p:sp>
      <p:sp>
        <p:nvSpPr>
          <p:cNvPr id="83" name="Rectangle 82"/>
          <p:cNvSpPr/>
          <p:nvPr/>
        </p:nvSpPr>
        <p:spPr bwMode="auto">
          <a:xfrm>
            <a:off x="16941448" y="10202216"/>
            <a:ext cx="8462344" cy="601538"/>
          </a:xfrm>
          <a:prstGeom prst="rect">
            <a:avLst/>
          </a:prstGeom>
          <a:solidFill>
            <a:srgbClr val="B4D3E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smtClean="0">
              <a:ln>
                <a:solidFill>
                  <a:srgbClr val="AECFE0"/>
                </a:solidFill>
              </a:ln>
              <a:solidFill>
                <a:schemeClr val="tx1"/>
              </a:solidFill>
              <a:effectLst/>
              <a:latin typeface="Arial" pitchFamily="34" charset="0"/>
            </a:endParaRPr>
          </a:p>
        </p:txBody>
      </p:sp>
      <p:sp>
        <p:nvSpPr>
          <p:cNvPr id="5" name="TextBox 4"/>
          <p:cNvSpPr txBox="1"/>
          <p:nvPr/>
        </p:nvSpPr>
        <p:spPr>
          <a:xfrm>
            <a:off x="17063464" y="8751901"/>
            <a:ext cx="8352665" cy="2492990"/>
          </a:xfrm>
          <a:prstGeom prst="rect">
            <a:avLst/>
          </a:prstGeom>
          <a:noFill/>
        </p:spPr>
        <p:txBody>
          <a:bodyPr wrap="square" rtlCol="0">
            <a:spAutoFit/>
          </a:bodyPr>
          <a:lstStyle/>
          <a:p>
            <a:pPr algn="just"/>
            <a:r>
              <a:rPr lang="en-US" sz="2000" dirty="0" smtClean="0">
                <a:latin typeface="Times New Roman"/>
                <a:ea typeface="Cambria" charset="0"/>
                <a:cs typeface="Times New Roman"/>
              </a:rPr>
              <a:t>Above is the graph comparing surface temperature </a:t>
            </a:r>
            <a:r>
              <a:rPr lang="en-US" sz="2000" dirty="0">
                <a:latin typeface="Times New Roman"/>
                <a:ea typeface="Cambria" charset="0"/>
                <a:cs typeface="Times New Roman"/>
              </a:rPr>
              <a:t>data </a:t>
            </a:r>
            <a:r>
              <a:rPr lang="en-US" sz="2000" dirty="0" smtClean="0">
                <a:latin typeface="Times New Roman"/>
                <a:ea typeface="Cambria" charset="0"/>
                <a:cs typeface="Times New Roman"/>
              </a:rPr>
              <a:t>that was </a:t>
            </a:r>
            <a:r>
              <a:rPr lang="en-US" sz="2000" dirty="0">
                <a:latin typeface="Times New Roman"/>
                <a:ea typeface="Cambria" charset="0"/>
                <a:cs typeface="Times New Roman"/>
              </a:rPr>
              <a:t>collected from the Fluke 62 IR Thermometer and </a:t>
            </a:r>
            <a:r>
              <a:rPr lang="en-US" sz="2000" dirty="0" smtClean="0">
                <a:latin typeface="Times New Roman"/>
                <a:ea typeface="Cambria" charset="0"/>
                <a:cs typeface="Times New Roman"/>
              </a:rPr>
              <a:t>other weather </a:t>
            </a:r>
            <a:r>
              <a:rPr lang="en-US" sz="2000" dirty="0">
                <a:latin typeface="Times New Roman"/>
                <a:ea typeface="Cambria" charset="0"/>
                <a:cs typeface="Times New Roman"/>
              </a:rPr>
              <a:t>parameters from the WeatherBug device.   The graph shows a correlation between relative humidity, surface </a:t>
            </a:r>
            <a:r>
              <a:rPr lang="en-US" sz="2000" dirty="0" smtClean="0">
                <a:latin typeface="Times New Roman"/>
                <a:ea typeface="Cambria" charset="0"/>
                <a:cs typeface="Times New Roman"/>
              </a:rPr>
              <a:t>temperature, </a:t>
            </a:r>
            <a:r>
              <a:rPr lang="en-US" sz="2000" dirty="0">
                <a:latin typeface="Times New Roman"/>
                <a:ea typeface="Cambria" charset="0"/>
                <a:cs typeface="Times New Roman"/>
              </a:rPr>
              <a:t>and air </a:t>
            </a:r>
            <a:r>
              <a:rPr lang="en-US" sz="2000" dirty="0" smtClean="0">
                <a:latin typeface="Times New Roman"/>
                <a:ea typeface="Cambria" charset="0"/>
                <a:cs typeface="Times New Roman"/>
              </a:rPr>
              <a:t>temperature. But due to a thermal inversion from </a:t>
            </a:r>
            <a:r>
              <a:rPr lang="en-US" sz="2000" dirty="0">
                <a:latin typeface="Times New Roman"/>
                <a:ea typeface="Cambria" charset="0"/>
                <a:cs typeface="Times New Roman"/>
              </a:rPr>
              <a:t>January </a:t>
            </a:r>
            <a:r>
              <a:rPr lang="en-US" sz="2000" dirty="0" smtClean="0">
                <a:latin typeface="Times New Roman"/>
                <a:ea typeface="Cambria" charset="0"/>
                <a:cs typeface="Times New Roman"/>
              </a:rPr>
              <a:t>26th to </a:t>
            </a:r>
            <a:r>
              <a:rPr lang="en-US" sz="2000" dirty="0">
                <a:latin typeface="Times New Roman"/>
                <a:ea typeface="Cambria" charset="0"/>
                <a:cs typeface="Times New Roman"/>
              </a:rPr>
              <a:t>February 1st showing an inverse correlation between surface temperature/relative humidity and air temperature</a:t>
            </a:r>
            <a:r>
              <a:rPr lang="en-US" sz="2000" dirty="0" smtClean="0">
                <a:latin typeface="Times New Roman"/>
                <a:ea typeface="Cambria" charset="0"/>
                <a:cs typeface="Times New Roman"/>
              </a:rPr>
              <a:t>. </a:t>
            </a:r>
            <a:endParaRPr lang="en-US" sz="2000" dirty="0">
              <a:latin typeface="Times New Roman"/>
              <a:ea typeface="Cambria" charset="0"/>
              <a:cs typeface="Times New Roman"/>
            </a:endParaRPr>
          </a:p>
          <a:p>
            <a:r>
              <a:rPr lang="en-US" sz="1800" dirty="0"/>
              <a:t/>
            </a:r>
            <a:br>
              <a:rPr lang="en-US" sz="1800" dirty="0"/>
            </a:br>
            <a:endParaRPr lang="en-US" sz="1800" dirty="0"/>
          </a:p>
        </p:txBody>
      </p:sp>
      <p:sp>
        <p:nvSpPr>
          <p:cNvPr id="28" name="Rectangle 27"/>
          <p:cNvSpPr/>
          <p:nvPr/>
        </p:nvSpPr>
        <p:spPr bwMode="auto">
          <a:xfrm>
            <a:off x="17108996" y="16676665"/>
            <a:ext cx="8240623" cy="367939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smtClean="0">
              <a:ln>
                <a:noFill/>
              </a:ln>
              <a:solidFill>
                <a:schemeClr val="tx1"/>
              </a:solidFill>
              <a:effectLst/>
              <a:latin typeface="Arial" pitchFamily="34" charset="0"/>
            </a:endParaRPr>
          </a:p>
        </p:txBody>
      </p:sp>
      <p:graphicFrame>
        <p:nvGraphicFramePr>
          <p:cNvPr id="86" name="Chart 85"/>
          <p:cNvGraphicFramePr>
            <a:graphicFrameLocks/>
          </p:cNvGraphicFramePr>
          <p:nvPr>
            <p:extLst>
              <p:ext uri="{D42A27DB-BD31-4B8C-83A1-F6EECF244321}">
                <p14:modId xmlns:p14="http://schemas.microsoft.com/office/powerpoint/2010/main" val="2733734249"/>
              </p:ext>
            </p:extLst>
          </p:nvPr>
        </p:nvGraphicFramePr>
        <p:xfrm>
          <a:off x="17113865" y="16353506"/>
          <a:ext cx="8247032" cy="4158290"/>
        </p:xfrm>
        <a:graphic>
          <a:graphicData uri="http://schemas.openxmlformats.org/drawingml/2006/chart">
            <c:chart xmlns:c="http://schemas.openxmlformats.org/drawingml/2006/chart" xmlns:r="http://schemas.openxmlformats.org/officeDocument/2006/relationships" r:id="rId23"/>
          </a:graphicData>
        </a:graphic>
      </p:graphicFrame>
      <p:sp>
        <p:nvSpPr>
          <p:cNvPr id="228" name="TextBox 227"/>
          <p:cNvSpPr txBox="1"/>
          <p:nvPr/>
        </p:nvSpPr>
        <p:spPr>
          <a:xfrm>
            <a:off x="26392123" y="16750341"/>
            <a:ext cx="7489914" cy="369332"/>
          </a:xfrm>
          <a:prstGeom prst="rect">
            <a:avLst/>
          </a:prstGeom>
          <a:noFill/>
        </p:spPr>
        <p:txBody>
          <a:bodyPr wrap="square" rtlCol="0">
            <a:spAutoFit/>
          </a:bodyPr>
          <a:lstStyle/>
          <a:p>
            <a:r>
              <a:rPr lang="en-US" sz="1800" b="1" u="sng" dirty="0" smtClean="0">
                <a:latin typeface="Times New Roman"/>
                <a:cs typeface="Times New Roman"/>
              </a:rPr>
              <a:t>Figure 5: Surface </a:t>
            </a:r>
            <a:r>
              <a:rPr lang="en-US" sz="1800" b="1" u="sng" dirty="0">
                <a:latin typeface="Times New Roman"/>
                <a:cs typeface="Times New Roman"/>
              </a:rPr>
              <a:t>T</a:t>
            </a:r>
            <a:r>
              <a:rPr lang="en-US" sz="1800" b="1" u="sng" dirty="0" smtClean="0">
                <a:latin typeface="Times New Roman"/>
                <a:cs typeface="Times New Roman"/>
              </a:rPr>
              <a:t>emperature Versus Cloud Cover:</a:t>
            </a:r>
            <a:endParaRPr lang="en-US" sz="1800" b="1" u="sng" dirty="0">
              <a:latin typeface="Times New Roman"/>
              <a:cs typeface="Times New Roman"/>
            </a:endParaRPr>
          </a:p>
        </p:txBody>
      </p:sp>
      <p:sp>
        <p:nvSpPr>
          <p:cNvPr id="229" name="TextBox 228"/>
          <p:cNvSpPr txBox="1"/>
          <p:nvPr/>
        </p:nvSpPr>
        <p:spPr>
          <a:xfrm>
            <a:off x="26062859" y="17149053"/>
            <a:ext cx="8086500" cy="1323439"/>
          </a:xfrm>
          <a:prstGeom prst="rect">
            <a:avLst/>
          </a:prstGeom>
          <a:noFill/>
        </p:spPr>
        <p:txBody>
          <a:bodyPr wrap="square" rtlCol="0">
            <a:spAutoFit/>
          </a:bodyPr>
          <a:lstStyle/>
          <a:p>
            <a:r>
              <a:rPr lang="en-US" sz="2000" dirty="0" smtClean="0">
                <a:latin typeface="Times New Roman"/>
                <a:cs typeface="Times New Roman"/>
              </a:rPr>
              <a:t>To the left shows a graph on surface temperature and cloud cover percent.   There is no correlation between the two.  The percent cloud cover is mainly affected by the atmospheric masses moving through rather than surface temperature.</a:t>
            </a:r>
            <a:endParaRPr lang="en-US" sz="2000" dirty="0">
              <a:latin typeface="Times New Roman"/>
              <a:cs typeface="Times New Roman"/>
            </a:endParaRPr>
          </a:p>
        </p:txBody>
      </p:sp>
      <p:pic>
        <p:nvPicPr>
          <p:cNvPr id="230" name="Picture 229" descr="IMG_4252.jpg"/>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5400000">
            <a:off x="14486061" y="9425174"/>
            <a:ext cx="2014091" cy="1510568"/>
          </a:xfrm>
          <a:prstGeom prst="rect">
            <a:avLst/>
          </a:prstGeom>
          <a:ln>
            <a:solidFill>
              <a:schemeClr val="tx1"/>
            </a:solidFill>
          </a:ln>
        </p:spPr>
      </p:pic>
      <p:pic>
        <p:nvPicPr>
          <p:cNvPr id="231" name="Picture 230" descr="IMG_4255.jpg"/>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rot="5400000">
            <a:off x="9473449" y="9426037"/>
            <a:ext cx="2020964" cy="1515723"/>
          </a:xfrm>
          <a:prstGeom prst="rect">
            <a:avLst/>
          </a:prstGeom>
          <a:ln>
            <a:solidFill>
              <a:srgbClr val="000000"/>
            </a:solidFill>
          </a:ln>
        </p:spPr>
      </p:pic>
      <p:pic>
        <p:nvPicPr>
          <p:cNvPr id="232" name="Picture 231" descr="14cc2d51-ac90-4be1-a39f-d2c5497d6ab4.JPG"/>
          <p:cNvPicPr>
            <a:picLocks noChangeAspect="1"/>
          </p:cNvPicPr>
          <p:nvPr/>
        </p:nvPicPr>
        <p:blipFill rotWithShape="1">
          <a:blip r:embed="rId26">
            <a:extLst>
              <a:ext uri="{28A0092B-C50C-407E-A947-70E740481C1C}">
                <a14:useLocalDpi xmlns:a14="http://schemas.microsoft.com/office/drawing/2010/main" val="0"/>
              </a:ext>
            </a:extLst>
          </a:blip>
          <a:srcRect l="741" t="44786" r="856" b="44942"/>
          <a:stretch/>
        </p:blipFill>
        <p:spPr>
          <a:xfrm>
            <a:off x="25935388" y="18741813"/>
            <a:ext cx="8720387" cy="1619202"/>
          </a:xfrm>
          <a:prstGeom prst="rect">
            <a:avLst/>
          </a:prstGeom>
          <a:ln>
            <a:solidFill>
              <a:srgbClr val="000000"/>
            </a:solidFill>
          </a:ln>
        </p:spPr>
      </p:pic>
      <p:pic>
        <p:nvPicPr>
          <p:cNvPr id="234" name="Picture 233" descr="IMG_4256.jpg"/>
          <p:cNvPicPr>
            <a:picLocks noChangeAspect="1"/>
          </p:cNvPicPr>
          <p:nvPr/>
        </p:nvPicPr>
        <p:blipFill rotWithShape="1">
          <a:blip r:embed="rId27" cstate="print">
            <a:extLst>
              <a:ext uri="{28A0092B-C50C-407E-A947-70E740481C1C}">
                <a14:useLocalDpi xmlns:a14="http://schemas.microsoft.com/office/drawing/2010/main" val="0"/>
              </a:ext>
            </a:extLst>
          </a:blip>
          <a:srcRect l="12864" t="27297" r="12876" b="13805"/>
          <a:stretch/>
        </p:blipFill>
        <p:spPr>
          <a:xfrm>
            <a:off x="11291082" y="9173804"/>
            <a:ext cx="3395859" cy="2020022"/>
          </a:xfrm>
          <a:prstGeom prst="rect">
            <a:avLst/>
          </a:prstGeom>
          <a:ln>
            <a:solidFill>
              <a:srgbClr val="000000"/>
            </a:solidFill>
          </a:ln>
        </p:spPr>
      </p:pic>
      <p:sp>
        <p:nvSpPr>
          <p:cNvPr id="91" name="Rectangle 90"/>
          <p:cNvSpPr/>
          <p:nvPr/>
        </p:nvSpPr>
        <p:spPr bwMode="auto">
          <a:xfrm rot="5400000">
            <a:off x="12679313" y="14716003"/>
            <a:ext cx="8462344" cy="401402"/>
          </a:xfrm>
          <a:prstGeom prst="rect">
            <a:avLst/>
          </a:prstGeom>
          <a:solidFill>
            <a:srgbClr val="B4D3E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smtClean="0">
              <a:ln>
                <a:solidFill>
                  <a:srgbClr val="AECFE0"/>
                </a:solidFill>
              </a:ln>
              <a:solidFill>
                <a:schemeClr val="tx1"/>
              </a:solidFill>
              <a:effectLst/>
              <a:latin typeface="Arial" pitchFamily="34" charset="0"/>
            </a:endParaRPr>
          </a:p>
        </p:txBody>
      </p:sp>
      <p:sp>
        <p:nvSpPr>
          <p:cNvPr id="94" name="Rectangle 93"/>
          <p:cNvSpPr/>
          <p:nvPr/>
        </p:nvSpPr>
        <p:spPr bwMode="auto">
          <a:xfrm>
            <a:off x="25690362" y="8348365"/>
            <a:ext cx="9007583" cy="401402"/>
          </a:xfrm>
          <a:prstGeom prst="rect">
            <a:avLst/>
          </a:prstGeom>
          <a:solidFill>
            <a:srgbClr val="B4D3E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smtClean="0">
              <a:ln>
                <a:solidFill>
                  <a:srgbClr val="AECFE0"/>
                </a:solidFill>
              </a:ln>
              <a:solidFill>
                <a:schemeClr val="tx1"/>
              </a:solidFill>
              <a:effectLst/>
              <a:latin typeface="Arial" pitchFamily="34" charset="0"/>
            </a:endParaRPr>
          </a:p>
        </p:txBody>
      </p:sp>
      <p:sp>
        <p:nvSpPr>
          <p:cNvPr id="10" name="TextBox 9"/>
          <p:cNvSpPr txBox="1"/>
          <p:nvPr/>
        </p:nvSpPr>
        <p:spPr>
          <a:xfrm>
            <a:off x="25869841" y="8790595"/>
            <a:ext cx="8839519" cy="1323439"/>
          </a:xfrm>
          <a:prstGeom prst="rect">
            <a:avLst/>
          </a:prstGeom>
          <a:noFill/>
        </p:spPr>
        <p:txBody>
          <a:bodyPr wrap="square" rtlCol="0">
            <a:spAutoFit/>
          </a:bodyPr>
          <a:lstStyle/>
          <a:p>
            <a:pPr algn="just"/>
            <a:r>
              <a:rPr lang="en-US" sz="2000" dirty="0" smtClean="0">
                <a:latin typeface="Times New Roman"/>
                <a:ea typeface="Cambria" charset="0"/>
                <a:cs typeface="Times New Roman"/>
              </a:rPr>
              <a:t>Above shows the correlation between surface </a:t>
            </a:r>
            <a:r>
              <a:rPr lang="en-US" sz="2000" dirty="0">
                <a:latin typeface="Times New Roman"/>
                <a:ea typeface="Cambria" charset="0"/>
                <a:cs typeface="Times New Roman"/>
              </a:rPr>
              <a:t>temperature and relative </a:t>
            </a:r>
            <a:r>
              <a:rPr lang="en-US" sz="2000" dirty="0" smtClean="0">
                <a:latin typeface="Times New Roman"/>
                <a:ea typeface="Cambria" charset="0"/>
                <a:cs typeface="Times New Roman"/>
              </a:rPr>
              <a:t>humidity. there </a:t>
            </a:r>
            <a:r>
              <a:rPr lang="en-US" sz="2000" dirty="0">
                <a:latin typeface="Times New Roman"/>
                <a:ea typeface="Cambria" charset="0"/>
                <a:cs typeface="Times New Roman"/>
              </a:rPr>
              <a:t>was an inverse correlation between the two. As surface temperature rises the relative humidity decreases</a:t>
            </a:r>
            <a:r>
              <a:rPr lang="en-US" sz="2000" dirty="0" smtClean="0">
                <a:latin typeface="Times New Roman"/>
                <a:ea typeface="Cambria" charset="0"/>
                <a:cs typeface="Times New Roman"/>
              </a:rPr>
              <a:t>. This is due to the fact that warmer air moisture contain more moisture then cooler air causing relative humidity to be inversely related. </a:t>
            </a:r>
            <a:endParaRPr lang="en-US" sz="2000" dirty="0">
              <a:latin typeface="Times New Roman"/>
              <a:ea typeface="Cambria" charset="0"/>
              <a:cs typeface="Times New Roman"/>
            </a:endParaRPr>
          </a:p>
        </p:txBody>
      </p:sp>
      <p:sp>
        <p:nvSpPr>
          <p:cNvPr id="14" name="TextBox 13"/>
          <p:cNvSpPr txBox="1"/>
          <p:nvPr/>
        </p:nvSpPr>
        <p:spPr>
          <a:xfrm>
            <a:off x="26406750" y="8412388"/>
            <a:ext cx="7748372" cy="400110"/>
          </a:xfrm>
          <a:prstGeom prst="rect">
            <a:avLst/>
          </a:prstGeom>
          <a:noFill/>
        </p:spPr>
        <p:txBody>
          <a:bodyPr wrap="square" rtlCol="0">
            <a:spAutoFit/>
          </a:bodyPr>
          <a:lstStyle/>
          <a:p>
            <a:r>
              <a:rPr lang="en-US" sz="1800" b="1" u="sng" dirty="0" smtClean="0">
                <a:latin typeface="Times New Roman"/>
                <a:ea typeface="Cambria" charset="0"/>
                <a:cs typeface="Times New Roman"/>
              </a:rPr>
              <a:t>Figure</a:t>
            </a:r>
            <a:r>
              <a:rPr lang="en-US" sz="2000" b="1" u="sng" dirty="0" smtClean="0">
                <a:latin typeface="Times New Roman"/>
                <a:ea typeface="Cambria" charset="0"/>
                <a:cs typeface="Times New Roman"/>
              </a:rPr>
              <a:t> </a:t>
            </a:r>
            <a:r>
              <a:rPr lang="en-US" sz="1800" b="1" u="sng" dirty="0" smtClean="0">
                <a:latin typeface="Times New Roman"/>
                <a:ea typeface="Cambria" charset="0"/>
                <a:cs typeface="Times New Roman"/>
              </a:rPr>
              <a:t>2: Surface Temperature Verses Relative Humidity:</a:t>
            </a:r>
            <a:endParaRPr lang="en-US" sz="1800" b="1" u="sng" dirty="0">
              <a:latin typeface="Times New Roman"/>
              <a:ea typeface="Cambria" charset="0"/>
              <a:cs typeface="Times New Roman"/>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conceptualizingcobalt|09-2018"/>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2673</TotalTime>
  <Words>1883</Words>
  <Application>Microsoft Macintosh PowerPoint</Application>
  <PresentationFormat>Custom</PresentationFormat>
  <Paragraphs>81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Graphicsland/MAKESIGNS.COM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Science Department</cp:lastModifiedBy>
  <cp:revision>102</cp:revision>
  <dcterms:modified xsi:type="dcterms:W3CDTF">2019-04-11T01:08:43Z</dcterms:modified>
  <cp:category>scientific poster PowerPoint</cp:category>
</cp:coreProperties>
</file>