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408" r:id="rId2"/>
    <p:sldId id="381" r:id="rId3"/>
    <p:sldId id="383" r:id="rId4"/>
    <p:sldId id="384" r:id="rId5"/>
    <p:sldId id="385" r:id="rId6"/>
    <p:sldId id="386" r:id="rId7"/>
    <p:sldId id="377" r:id="rId8"/>
    <p:sldId id="387" r:id="rId9"/>
    <p:sldId id="388" r:id="rId10"/>
    <p:sldId id="393" r:id="rId11"/>
    <p:sldId id="389" r:id="rId12"/>
    <p:sldId id="390" r:id="rId13"/>
    <p:sldId id="391" r:id="rId14"/>
    <p:sldId id="392" r:id="rId15"/>
    <p:sldId id="394" r:id="rId16"/>
    <p:sldId id="380" r:id="rId17"/>
    <p:sldId id="396" r:id="rId18"/>
    <p:sldId id="397" r:id="rId19"/>
    <p:sldId id="398" r:id="rId20"/>
    <p:sldId id="399" r:id="rId21"/>
    <p:sldId id="400" r:id="rId22"/>
    <p:sldId id="402" r:id="rId23"/>
    <p:sldId id="401" r:id="rId24"/>
    <p:sldId id="403" r:id="rId25"/>
    <p:sldId id="407" r:id="rId26"/>
    <p:sldId id="404" r:id="rId27"/>
    <p:sldId id="405" r:id="rId28"/>
    <p:sldId id="406" r:id="rId29"/>
    <p:sldId id="409" r:id="rId3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537" autoAdjust="0"/>
    <p:restoredTop sz="93011" autoAdjust="0"/>
  </p:normalViewPr>
  <p:slideViewPr>
    <p:cSldViewPr>
      <p:cViewPr varScale="1">
        <p:scale>
          <a:sx n="68" d="100"/>
          <a:sy n="68" d="100"/>
        </p:scale>
        <p:origin x="-1560" y="-9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nje&#382;ana%20Turk\Downloads\Kopija%20pH%20vode-%20graf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nje&#382;ana%20Turk\Downloads\Kopija%20NITRITI-%20graf-oviii%20usporedni%20(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nje&#382;ana%20Turk\Downloads\Kopija%20Nitrati-%20graf%20(1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nje&#382;ana%20Turk\Downloads\Kopija%20GRAFFFF-%20temperatura%20voe%20i%20zraka%20(2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nje&#382;ana%20Turk\Downloads\Kopija%20NITRITI-%20graf-oviii%20usporedni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pH vode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pH vrijednost (Hrvatske vode)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Sheet1!$A$2:$A$44</c:f>
              <c:strCache>
                <c:ptCount val="43"/>
                <c:pt idx="0">
                  <c:v>08.01.2013</c:v>
                </c:pt>
                <c:pt idx="1">
                  <c:v>05.03.2013</c:v>
                </c:pt>
                <c:pt idx="2">
                  <c:v>02.05.2013</c:v>
                </c:pt>
                <c:pt idx="3">
                  <c:v>10.07.2013</c:v>
                </c:pt>
                <c:pt idx="4">
                  <c:v>01.10.2013</c:v>
                </c:pt>
                <c:pt idx="5">
                  <c:v>03.12.2013</c:v>
                </c:pt>
                <c:pt idx="6">
                  <c:v>04.03.2014</c:v>
                </c:pt>
                <c:pt idx="7">
                  <c:v>05.06.2014</c:v>
                </c:pt>
                <c:pt idx="8">
                  <c:v>07.08.2014</c:v>
                </c:pt>
                <c:pt idx="9">
                  <c:v>02.10.2014</c:v>
                </c:pt>
                <c:pt idx="10">
                  <c:v>02.12.2014</c:v>
                </c:pt>
                <c:pt idx="11">
                  <c:v>05.02.2015</c:v>
                </c:pt>
                <c:pt idx="12">
                  <c:v>24.02.2015</c:v>
                </c:pt>
                <c:pt idx="13">
                  <c:v>16.03.2015</c:v>
                </c:pt>
                <c:pt idx="14">
                  <c:v>27.04.2015</c:v>
                </c:pt>
                <c:pt idx="15">
                  <c:v>11.05.2015</c:v>
                </c:pt>
                <c:pt idx="16">
                  <c:v>08.06.2015</c:v>
                </c:pt>
                <c:pt idx="17">
                  <c:v>06.07.2015</c:v>
                </c:pt>
                <c:pt idx="18">
                  <c:v>12.08.2015</c:v>
                </c:pt>
                <c:pt idx="19">
                  <c:v>28.09.2015</c:v>
                </c:pt>
                <c:pt idx="20">
                  <c:v>26.10.2015</c:v>
                </c:pt>
                <c:pt idx="21">
                  <c:v>11.11.2015</c:v>
                </c:pt>
                <c:pt idx="22">
                  <c:v>09.12.2015</c:v>
                </c:pt>
                <c:pt idx="23">
                  <c:v>24.02.2016</c:v>
                </c:pt>
                <c:pt idx="24">
                  <c:v>16.03.2016</c:v>
                </c:pt>
                <c:pt idx="25">
                  <c:v>07.04.2016</c:v>
                </c:pt>
                <c:pt idx="26">
                  <c:v>28.04.2016</c:v>
                </c:pt>
                <c:pt idx="27">
                  <c:v>19.05.2016</c:v>
                </c:pt>
                <c:pt idx="28">
                  <c:v>08.06.2016</c:v>
                </c:pt>
                <c:pt idx="29">
                  <c:v>07.07.2016</c:v>
                </c:pt>
                <c:pt idx="30">
                  <c:v>24.08.2016</c:v>
                </c:pt>
                <c:pt idx="31">
                  <c:v>21.09.2016</c:v>
                </c:pt>
                <c:pt idx="32">
                  <c:v>13.10.2016</c:v>
                </c:pt>
                <c:pt idx="33">
                  <c:v>10.11.2016</c:v>
                </c:pt>
                <c:pt idx="34">
                  <c:v>07.12.2016</c:v>
                </c:pt>
                <c:pt idx="35">
                  <c:v>31.05.2017</c:v>
                </c:pt>
                <c:pt idx="36">
                  <c:v>28.06.2017</c:v>
                </c:pt>
                <c:pt idx="37">
                  <c:v>26.07.2017</c:v>
                </c:pt>
                <c:pt idx="38">
                  <c:v>16.08.2017</c:v>
                </c:pt>
                <c:pt idx="39">
                  <c:v>05.09.2017</c:v>
                </c:pt>
                <c:pt idx="40">
                  <c:v>11.10.2017</c:v>
                </c:pt>
                <c:pt idx="41">
                  <c:v>09.11.2017</c:v>
                </c:pt>
                <c:pt idx="42">
                  <c:v>07.12.2017</c:v>
                </c:pt>
              </c:strCache>
            </c:strRef>
          </c:cat>
          <c:val>
            <c:numRef>
              <c:f>Sheet1!$B$2:$B$44</c:f>
              <c:numCache>
                <c:formatCode>0.00</c:formatCode>
                <c:ptCount val="43"/>
                <c:pt idx="0">
                  <c:v>8</c:v>
                </c:pt>
                <c:pt idx="1">
                  <c:v>8</c:v>
                </c:pt>
                <c:pt idx="2" formatCode="General">
                  <c:v>8.09</c:v>
                </c:pt>
                <c:pt idx="3" formatCode="General">
                  <c:v>8.1</c:v>
                </c:pt>
                <c:pt idx="4">
                  <c:v>8</c:v>
                </c:pt>
                <c:pt idx="5">
                  <c:v>8.1</c:v>
                </c:pt>
                <c:pt idx="6">
                  <c:v>8</c:v>
                </c:pt>
                <c:pt idx="7">
                  <c:v>8</c:v>
                </c:pt>
                <c:pt idx="8">
                  <c:v>8.2000000000000011</c:v>
                </c:pt>
                <c:pt idx="9">
                  <c:v>8.2000000000000011</c:v>
                </c:pt>
                <c:pt idx="10">
                  <c:v>8.2000000000000011</c:v>
                </c:pt>
                <c:pt idx="11">
                  <c:v>7.72</c:v>
                </c:pt>
                <c:pt idx="12">
                  <c:v>8.31</c:v>
                </c:pt>
                <c:pt idx="13">
                  <c:v>8.06</c:v>
                </c:pt>
                <c:pt idx="14">
                  <c:v>8.02</c:v>
                </c:pt>
                <c:pt idx="15">
                  <c:v>8.17</c:v>
                </c:pt>
                <c:pt idx="16">
                  <c:v>8.0400000000000009</c:v>
                </c:pt>
                <c:pt idx="17">
                  <c:v>8.1</c:v>
                </c:pt>
                <c:pt idx="18">
                  <c:v>8.1</c:v>
                </c:pt>
                <c:pt idx="19">
                  <c:v>8.0300000000000011</c:v>
                </c:pt>
                <c:pt idx="20">
                  <c:v>7.88</c:v>
                </c:pt>
                <c:pt idx="21">
                  <c:v>7.8</c:v>
                </c:pt>
                <c:pt idx="22">
                  <c:v>8.0500000000000007</c:v>
                </c:pt>
                <c:pt idx="23">
                  <c:v>7.9</c:v>
                </c:pt>
                <c:pt idx="24">
                  <c:v>8</c:v>
                </c:pt>
                <c:pt idx="25">
                  <c:v>7.8</c:v>
                </c:pt>
                <c:pt idx="26">
                  <c:v>7.9</c:v>
                </c:pt>
                <c:pt idx="27">
                  <c:v>7.9</c:v>
                </c:pt>
                <c:pt idx="28">
                  <c:v>7.9</c:v>
                </c:pt>
                <c:pt idx="29">
                  <c:v>7.9</c:v>
                </c:pt>
                <c:pt idx="30">
                  <c:v>7.8</c:v>
                </c:pt>
                <c:pt idx="31">
                  <c:v>7.4</c:v>
                </c:pt>
                <c:pt idx="32">
                  <c:v>7.3</c:v>
                </c:pt>
                <c:pt idx="33">
                  <c:v>7.3</c:v>
                </c:pt>
                <c:pt idx="34">
                  <c:v>7.1</c:v>
                </c:pt>
                <c:pt idx="35">
                  <c:v>7.1</c:v>
                </c:pt>
                <c:pt idx="36">
                  <c:v>7.4</c:v>
                </c:pt>
                <c:pt idx="37">
                  <c:v>7.5</c:v>
                </c:pt>
                <c:pt idx="38">
                  <c:v>7.5</c:v>
                </c:pt>
                <c:pt idx="39">
                  <c:v>7.3</c:v>
                </c:pt>
                <c:pt idx="40">
                  <c:v>7.3</c:v>
                </c:pt>
                <c:pt idx="41">
                  <c:v>7.2</c:v>
                </c:pt>
                <c:pt idx="42">
                  <c:v>7.1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 vrijednost (GLOBE)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Sheet1!$A$2:$A$44</c:f>
              <c:strCache>
                <c:ptCount val="43"/>
                <c:pt idx="0">
                  <c:v>08.01.2013</c:v>
                </c:pt>
                <c:pt idx="1">
                  <c:v>05.03.2013</c:v>
                </c:pt>
                <c:pt idx="2">
                  <c:v>02.05.2013</c:v>
                </c:pt>
                <c:pt idx="3">
                  <c:v>10.07.2013</c:v>
                </c:pt>
                <c:pt idx="4">
                  <c:v>01.10.2013</c:v>
                </c:pt>
                <c:pt idx="5">
                  <c:v>03.12.2013</c:v>
                </c:pt>
                <c:pt idx="6">
                  <c:v>04.03.2014</c:v>
                </c:pt>
                <c:pt idx="7">
                  <c:v>05.06.2014</c:v>
                </c:pt>
                <c:pt idx="8">
                  <c:v>07.08.2014</c:v>
                </c:pt>
                <c:pt idx="9">
                  <c:v>02.10.2014</c:v>
                </c:pt>
                <c:pt idx="10">
                  <c:v>02.12.2014</c:v>
                </c:pt>
                <c:pt idx="11">
                  <c:v>05.02.2015</c:v>
                </c:pt>
                <c:pt idx="12">
                  <c:v>24.02.2015</c:v>
                </c:pt>
                <c:pt idx="13">
                  <c:v>16.03.2015</c:v>
                </c:pt>
                <c:pt idx="14">
                  <c:v>27.04.2015</c:v>
                </c:pt>
                <c:pt idx="15">
                  <c:v>11.05.2015</c:v>
                </c:pt>
                <c:pt idx="16">
                  <c:v>08.06.2015</c:v>
                </c:pt>
                <c:pt idx="17">
                  <c:v>06.07.2015</c:v>
                </c:pt>
                <c:pt idx="18">
                  <c:v>12.08.2015</c:v>
                </c:pt>
                <c:pt idx="19">
                  <c:v>28.09.2015</c:v>
                </c:pt>
                <c:pt idx="20">
                  <c:v>26.10.2015</c:v>
                </c:pt>
                <c:pt idx="21">
                  <c:v>11.11.2015</c:v>
                </c:pt>
                <c:pt idx="22">
                  <c:v>09.12.2015</c:v>
                </c:pt>
                <c:pt idx="23">
                  <c:v>24.02.2016</c:v>
                </c:pt>
                <c:pt idx="24">
                  <c:v>16.03.2016</c:v>
                </c:pt>
                <c:pt idx="25">
                  <c:v>07.04.2016</c:v>
                </c:pt>
                <c:pt idx="26">
                  <c:v>28.04.2016</c:v>
                </c:pt>
                <c:pt idx="27">
                  <c:v>19.05.2016</c:v>
                </c:pt>
                <c:pt idx="28">
                  <c:v>08.06.2016</c:v>
                </c:pt>
                <c:pt idx="29">
                  <c:v>07.07.2016</c:v>
                </c:pt>
                <c:pt idx="30">
                  <c:v>24.08.2016</c:v>
                </c:pt>
                <c:pt idx="31">
                  <c:v>21.09.2016</c:v>
                </c:pt>
                <c:pt idx="32">
                  <c:v>13.10.2016</c:v>
                </c:pt>
                <c:pt idx="33">
                  <c:v>10.11.2016</c:v>
                </c:pt>
                <c:pt idx="34">
                  <c:v>07.12.2016</c:v>
                </c:pt>
                <c:pt idx="35">
                  <c:v>31.05.2017</c:v>
                </c:pt>
                <c:pt idx="36">
                  <c:v>28.06.2017</c:v>
                </c:pt>
                <c:pt idx="37">
                  <c:v>26.07.2017</c:v>
                </c:pt>
                <c:pt idx="38">
                  <c:v>16.08.2017</c:v>
                </c:pt>
                <c:pt idx="39">
                  <c:v>05.09.2017</c:v>
                </c:pt>
                <c:pt idx="40">
                  <c:v>11.10.2017</c:v>
                </c:pt>
                <c:pt idx="41">
                  <c:v>09.11.2017</c:v>
                </c:pt>
                <c:pt idx="42">
                  <c:v>07.12.2017</c:v>
                </c:pt>
              </c:strCache>
            </c:strRef>
          </c:cat>
          <c:val>
            <c:numRef>
              <c:f>Sheet1!$C$2:$C$44</c:f>
              <c:numCache>
                <c:formatCode>General</c:formatCode>
                <c:ptCount val="43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8.1</c:v>
                </c:pt>
                <c:pt idx="9">
                  <c:v>8</c:v>
                </c:pt>
                <c:pt idx="10">
                  <c:v>8</c:v>
                </c:pt>
                <c:pt idx="11">
                  <c:v>7.8</c:v>
                </c:pt>
                <c:pt idx="12">
                  <c:v>8.3000000000000007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8</c:v>
                </c:pt>
                <c:pt idx="18">
                  <c:v>8</c:v>
                </c:pt>
                <c:pt idx="19">
                  <c:v>8</c:v>
                </c:pt>
                <c:pt idx="20">
                  <c:v>7.8</c:v>
                </c:pt>
                <c:pt idx="21">
                  <c:v>7.6</c:v>
                </c:pt>
                <c:pt idx="22">
                  <c:v>8</c:v>
                </c:pt>
                <c:pt idx="23">
                  <c:v>8</c:v>
                </c:pt>
                <c:pt idx="24">
                  <c:v>8</c:v>
                </c:pt>
                <c:pt idx="25">
                  <c:v>7.8</c:v>
                </c:pt>
                <c:pt idx="26">
                  <c:v>7.9</c:v>
                </c:pt>
                <c:pt idx="27">
                  <c:v>7.9</c:v>
                </c:pt>
                <c:pt idx="28">
                  <c:v>7.8</c:v>
                </c:pt>
                <c:pt idx="29">
                  <c:v>7.8</c:v>
                </c:pt>
                <c:pt idx="30">
                  <c:v>7.8</c:v>
                </c:pt>
                <c:pt idx="31">
                  <c:v>7.4</c:v>
                </c:pt>
                <c:pt idx="32">
                  <c:v>7.3</c:v>
                </c:pt>
                <c:pt idx="33">
                  <c:v>7.3</c:v>
                </c:pt>
                <c:pt idx="34">
                  <c:v>7</c:v>
                </c:pt>
                <c:pt idx="35">
                  <c:v>7</c:v>
                </c:pt>
                <c:pt idx="36">
                  <c:v>7</c:v>
                </c:pt>
                <c:pt idx="37">
                  <c:v>7</c:v>
                </c:pt>
                <c:pt idx="38">
                  <c:v>7.4</c:v>
                </c:pt>
                <c:pt idx="39">
                  <c:v>7.1</c:v>
                </c:pt>
                <c:pt idx="40">
                  <c:v>7.1</c:v>
                </c:pt>
                <c:pt idx="41">
                  <c:v>7</c:v>
                </c:pt>
                <c:pt idx="42">
                  <c:v>7</c:v>
                </c:pt>
              </c:numCache>
            </c:numRef>
          </c:val>
        </c:ser>
        <c:marker val="1"/>
        <c:axId val="55351552"/>
        <c:axId val="55369728"/>
      </c:lineChart>
      <c:catAx>
        <c:axId val="55351552"/>
        <c:scaling>
          <c:orientation val="minMax"/>
        </c:scaling>
        <c:axPos val="b"/>
        <c:numFmt formatCode="General" sourceLinked="0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55369728"/>
        <c:crosses val="autoZero"/>
        <c:auto val="1"/>
        <c:lblAlgn val="ctr"/>
        <c:lblOffset val="100"/>
      </c:catAx>
      <c:valAx>
        <c:axId val="553697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5535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gap"/>
  </c:chart>
  <c:spPr>
    <a:solidFill>
      <a:schemeClr val="bg1"/>
    </a:solidFill>
    <a:ln w="28575" cap="flat" cmpd="sng" algn="ctr">
      <a:solidFill>
        <a:srgbClr val="0070C0"/>
      </a:solidFill>
      <a:round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hr-HR" sz="1600" b="1" i="0" u="none" strike="noStrike" baseline="0" dirty="0" err="1"/>
              <a:t>Nitriti</a:t>
            </a:r>
            <a:r>
              <a:rPr lang="hr-HR" sz="1600" b="1" i="0" u="none" strike="noStrike" baseline="0" dirty="0"/>
              <a:t> </a:t>
            </a:r>
            <a:endParaRPr lang="hr-HR" dirty="0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Nitriti (Hrvatske vode)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Sheet1!$A$2:$A$44</c:f>
              <c:strCache>
                <c:ptCount val="43"/>
                <c:pt idx="0">
                  <c:v>08.01.2013</c:v>
                </c:pt>
                <c:pt idx="1">
                  <c:v>05.03.2013</c:v>
                </c:pt>
                <c:pt idx="2">
                  <c:v>02.05.2013</c:v>
                </c:pt>
                <c:pt idx="3">
                  <c:v>10.07.2013</c:v>
                </c:pt>
                <c:pt idx="4">
                  <c:v>01.10.2013</c:v>
                </c:pt>
                <c:pt idx="5">
                  <c:v>03.12.2013</c:v>
                </c:pt>
                <c:pt idx="6">
                  <c:v>04.03.2014</c:v>
                </c:pt>
                <c:pt idx="7">
                  <c:v>05.06.2014</c:v>
                </c:pt>
                <c:pt idx="8">
                  <c:v>07.08.2014</c:v>
                </c:pt>
                <c:pt idx="9">
                  <c:v>02.10.2014</c:v>
                </c:pt>
                <c:pt idx="10">
                  <c:v>02.12.2014</c:v>
                </c:pt>
                <c:pt idx="11">
                  <c:v>05.02.2015</c:v>
                </c:pt>
                <c:pt idx="12">
                  <c:v>24.02.2015</c:v>
                </c:pt>
                <c:pt idx="13">
                  <c:v>16.03.2015</c:v>
                </c:pt>
                <c:pt idx="14">
                  <c:v>27.04.2015</c:v>
                </c:pt>
                <c:pt idx="15">
                  <c:v>11.05.2015</c:v>
                </c:pt>
                <c:pt idx="16">
                  <c:v>08.06.2015</c:v>
                </c:pt>
                <c:pt idx="17">
                  <c:v>06.07.2015</c:v>
                </c:pt>
                <c:pt idx="18">
                  <c:v>12.08.2015</c:v>
                </c:pt>
                <c:pt idx="19">
                  <c:v>28.09.2015</c:v>
                </c:pt>
                <c:pt idx="20">
                  <c:v>26.10.2015</c:v>
                </c:pt>
                <c:pt idx="21">
                  <c:v>11.11.2015</c:v>
                </c:pt>
                <c:pt idx="22">
                  <c:v>09.12.2015</c:v>
                </c:pt>
                <c:pt idx="23">
                  <c:v>24.02.2016</c:v>
                </c:pt>
                <c:pt idx="24">
                  <c:v>16.03.2016</c:v>
                </c:pt>
                <c:pt idx="25">
                  <c:v>07.04.2016</c:v>
                </c:pt>
                <c:pt idx="26">
                  <c:v>28.04.2016</c:v>
                </c:pt>
                <c:pt idx="27">
                  <c:v>19.05.2016</c:v>
                </c:pt>
                <c:pt idx="28">
                  <c:v>08.06.2016</c:v>
                </c:pt>
                <c:pt idx="29">
                  <c:v>07.07.2016</c:v>
                </c:pt>
                <c:pt idx="30">
                  <c:v>24.08.2016</c:v>
                </c:pt>
                <c:pt idx="31">
                  <c:v>21.09.2016</c:v>
                </c:pt>
                <c:pt idx="32">
                  <c:v>13.10.2016</c:v>
                </c:pt>
                <c:pt idx="33">
                  <c:v>10.11.2016</c:v>
                </c:pt>
                <c:pt idx="34">
                  <c:v>07.12.2016</c:v>
                </c:pt>
                <c:pt idx="35">
                  <c:v>31.05.2017</c:v>
                </c:pt>
                <c:pt idx="36">
                  <c:v>28.06.2017</c:v>
                </c:pt>
                <c:pt idx="37">
                  <c:v>26.07.2017</c:v>
                </c:pt>
                <c:pt idx="38">
                  <c:v>16.08.2017</c:v>
                </c:pt>
                <c:pt idx="39">
                  <c:v>05.09.2017</c:v>
                </c:pt>
                <c:pt idx="40">
                  <c:v>11.10.2017</c:v>
                </c:pt>
                <c:pt idx="41">
                  <c:v>09.11.2017</c:v>
                </c:pt>
                <c:pt idx="42">
                  <c:v>07.12.2017</c:v>
                </c:pt>
              </c:strCache>
            </c:strRef>
          </c:cat>
          <c:val>
            <c:numRef>
              <c:f>Sheet1!$B$2:$B$44</c:f>
              <c:numCache>
                <c:formatCode>General</c:formatCode>
                <c:ptCount val="4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0.14300000000000004</c:v>
                </c:pt>
                <c:pt idx="4">
                  <c:v>0.1</c:v>
                </c:pt>
                <c:pt idx="5">
                  <c:v>4.5000000000000012E-2</c:v>
                </c:pt>
                <c:pt idx="6">
                  <c:v>2.3E-2</c:v>
                </c:pt>
                <c:pt idx="7">
                  <c:v>8.3000000000000046E-2</c:v>
                </c:pt>
                <c:pt idx="8">
                  <c:v>7.1999999999999995E-2</c:v>
                </c:pt>
                <c:pt idx="9">
                  <c:v>0.10299999999999998</c:v>
                </c:pt>
                <c:pt idx="10">
                  <c:v>3.7999999999999999E-2</c:v>
                </c:pt>
                <c:pt idx="11">
                  <c:v>2.0000000000000011E-2</c:v>
                </c:pt>
                <c:pt idx="12">
                  <c:v>2.0000000000000011E-2</c:v>
                </c:pt>
                <c:pt idx="13">
                  <c:v>2.0000000000000011E-2</c:v>
                </c:pt>
                <c:pt idx="14">
                  <c:v>6.0000000000000032E-2</c:v>
                </c:pt>
                <c:pt idx="15">
                  <c:v>0.11</c:v>
                </c:pt>
                <c:pt idx="16">
                  <c:v>0.15000000000000024</c:v>
                </c:pt>
                <c:pt idx="17">
                  <c:v>0.17</c:v>
                </c:pt>
                <c:pt idx="18">
                  <c:v>2.0000000000000011E-2</c:v>
                </c:pt>
                <c:pt idx="19">
                  <c:v>2.0000000000000011E-2</c:v>
                </c:pt>
                <c:pt idx="20">
                  <c:v>2.0000000000000011E-2</c:v>
                </c:pt>
                <c:pt idx="21">
                  <c:v>2.0000000000000011E-2</c:v>
                </c:pt>
                <c:pt idx="22">
                  <c:v>2.0000000000000011E-2</c:v>
                </c:pt>
                <c:pt idx="23">
                  <c:v>3.500000000000001E-2</c:v>
                </c:pt>
                <c:pt idx="24">
                  <c:v>3.3000000000000002E-2</c:v>
                </c:pt>
                <c:pt idx="25">
                  <c:v>8.9000000000000065E-2</c:v>
                </c:pt>
                <c:pt idx="26">
                  <c:v>6.4000000000000112E-2</c:v>
                </c:pt>
                <c:pt idx="27">
                  <c:v>6.8000000000000019E-2</c:v>
                </c:pt>
                <c:pt idx="28">
                  <c:v>2.3E-2</c:v>
                </c:pt>
                <c:pt idx="29">
                  <c:v>3.0000000000000002E-2</c:v>
                </c:pt>
                <c:pt idx="30">
                  <c:v>3.0000000000000002E-2</c:v>
                </c:pt>
                <c:pt idx="31">
                  <c:v>2.0000000000000011E-2</c:v>
                </c:pt>
                <c:pt idx="32">
                  <c:v>3.0000000000000002E-2</c:v>
                </c:pt>
                <c:pt idx="33">
                  <c:v>2.0000000000000011E-2</c:v>
                </c:pt>
                <c:pt idx="34">
                  <c:v>2.0000000000000011E-2</c:v>
                </c:pt>
                <c:pt idx="35">
                  <c:v>2.0000000000000011E-2</c:v>
                </c:pt>
                <c:pt idx="36">
                  <c:v>2.0000000000000011E-2</c:v>
                </c:pt>
                <c:pt idx="37">
                  <c:v>4.0000000000000022E-2</c:v>
                </c:pt>
                <c:pt idx="38">
                  <c:v>3.0000000000000002E-2</c:v>
                </c:pt>
                <c:pt idx="39">
                  <c:v>4.0000000000000022E-2</c:v>
                </c:pt>
                <c:pt idx="40">
                  <c:v>2.0000000000000011E-2</c:v>
                </c:pt>
                <c:pt idx="41">
                  <c:v>2.0000000000000011E-2</c:v>
                </c:pt>
                <c:pt idx="42">
                  <c:v>2.0000000000000011E-2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Nitriti (GLOBE)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Sheet1!$A$2:$A$44</c:f>
              <c:strCache>
                <c:ptCount val="43"/>
                <c:pt idx="0">
                  <c:v>08.01.2013</c:v>
                </c:pt>
                <c:pt idx="1">
                  <c:v>05.03.2013</c:v>
                </c:pt>
                <c:pt idx="2">
                  <c:v>02.05.2013</c:v>
                </c:pt>
                <c:pt idx="3">
                  <c:v>10.07.2013</c:v>
                </c:pt>
                <c:pt idx="4">
                  <c:v>01.10.2013</c:v>
                </c:pt>
                <c:pt idx="5">
                  <c:v>03.12.2013</c:v>
                </c:pt>
                <c:pt idx="6">
                  <c:v>04.03.2014</c:v>
                </c:pt>
                <c:pt idx="7">
                  <c:v>05.06.2014</c:v>
                </c:pt>
                <c:pt idx="8">
                  <c:v>07.08.2014</c:v>
                </c:pt>
                <c:pt idx="9">
                  <c:v>02.10.2014</c:v>
                </c:pt>
                <c:pt idx="10">
                  <c:v>02.12.2014</c:v>
                </c:pt>
                <c:pt idx="11">
                  <c:v>05.02.2015</c:v>
                </c:pt>
                <c:pt idx="12">
                  <c:v>24.02.2015</c:v>
                </c:pt>
                <c:pt idx="13">
                  <c:v>16.03.2015</c:v>
                </c:pt>
                <c:pt idx="14">
                  <c:v>27.04.2015</c:v>
                </c:pt>
                <c:pt idx="15">
                  <c:v>11.05.2015</c:v>
                </c:pt>
                <c:pt idx="16">
                  <c:v>08.06.2015</c:v>
                </c:pt>
                <c:pt idx="17">
                  <c:v>06.07.2015</c:v>
                </c:pt>
                <c:pt idx="18">
                  <c:v>12.08.2015</c:v>
                </c:pt>
                <c:pt idx="19">
                  <c:v>28.09.2015</c:v>
                </c:pt>
                <c:pt idx="20">
                  <c:v>26.10.2015</c:v>
                </c:pt>
                <c:pt idx="21">
                  <c:v>11.11.2015</c:v>
                </c:pt>
                <c:pt idx="22">
                  <c:v>09.12.2015</c:v>
                </c:pt>
                <c:pt idx="23">
                  <c:v>24.02.2016</c:v>
                </c:pt>
                <c:pt idx="24">
                  <c:v>16.03.2016</c:v>
                </c:pt>
                <c:pt idx="25">
                  <c:v>07.04.2016</c:v>
                </c:pt>
                <c:pt idx="26">
                  <c:v>28.04.2016</c:v>
                </c:pt>
                <c:pt idx="27">
                  <c:v>19.05.2016</c:v>
                </c:pt>
                <c:pt idx="28">
                  <c:v>08.06.2016</c:v>
                </c:pt>
                <c:pt idx="29">
                  <c:v>07.07.2016</c:v>
                </c:pt>
                <c:pt idx="30">
                  <c:v>24.08.2016</c:v>
                </c:pt>
                <c:pt idx="31">
                  <c:v>21.09.2016</c:v>
                </c:pt>
                <c:pt idx="32">
                  <c:v>13.10.2016</c:v>
                </c:pt>
                <c:pt idx="33">
                  <c:v>10.11.2016</c:v>
                </c:pt>
                <c:pt idx="34">
                  <c:v>07.12.2016</c:v>
                </c:pt>
                <c:pt idx="35">
                  <c:v>31.05.2017</c:v>
                </c:pt>
                <c:pt idx="36">
                  <c:v>28.06.2017</c:v>
                </c:pt>
                <c:pt idx="37">
                  <c:v>26.07.2017</c:v>
                </c:pt>
                <c:pt idx="38">
                  <c:v>16.08.2017</c:v>
                </c:pt>
                <c:pt idx="39">
                  <c:v>05.09.2017</c:v>
                </c:pt>
                <c:pt idx="40">
                  <c:v>11.10.2017</c:v>
                </c:pt>
                <c:pt idx="41">
                  <c:v>09.11.2017</c:v>
                </c:pt>
                <c:pt idx="42">
                  <c:v>07.12.2017</c:v>
                </c:pt>
              </c:strCache>
            </c:strRef>
          </c:cat>
          <c:val>
            <c:numRef>
              <c:f>Sheet1!$C$2:$C$44</c:f>
              <c:numCache>
                <c:formatCode>General</c:formatCode>
                <c:ptCount val="43"/>
                <c:pt idx="0">
                  <c:v>0.1</c:v>
                </c:pt>
                <c:pt idx="1">
                  <c:v>0.1</c:v>
                </c:pt>
                <c:pt idx="2">
                  <c:v>0.19</c:v>
                </c:pt>
                <c:pt idx="3">
                  <c:v>0.2</c:v>
                </c:pt>
                <c:pt idx="4">
                  <c:v>0.1</c:v>
                </c:pt>
                <c:pt idx="5">
                  <c:v>0.1</c:v>
                </c:pt>
                <c:pt idx="6">
                  <c:v>1.0000000000000005E-2</c:v>
                </c:pt>
                <c:pt idx="7">
                  <c:v>7.0000000000000021E-2</c:v>
                </c:pt>
                <c:pt idx="8">
                  <c:v>7.0000000000000021E-2</c:v>
                </c:pt>
                <c:pt idx="9">
                  <c:v>0.1</c:v>
                </c:pt>
                <c:pt idx="10">
                  <c:v>3.0000000000000002E-2</c:v>
                </c:pt>
                <c:pt idx="11">
                  <c:v>2.0000000000000011E-2</c:v>
                </c:pt>
                <c:pt idx="12">
                  <c:v>2.0000000000000011E-2</c:v>
                </c:pt>
                <c:pt idx="13">
                  <c:v>2.0000000000000011E-2</c:v>
                </c:pt>
                <c:pt idx="14">
                  <c:v>0.1</c:v>
                </c:pt>
                <c:pt idx="15">
                  <c:v>0.1</c:v>
                </c:pt>
                <c:pt idx="16">
                  <c:v>0.16</c:v>
                </c:pt>
                <c:pt idx="17">
                  <c:v>0.17</c:v>
                </c:pt>
                <c:pt idx="18">
                  <c:v>2.0000000000000011E-2</c:v>
                </c:pt>
                <c:pt idx="19">
                  <c:v>2.0000000000000011E-2</c:v>
                </c:pt>
                <c:pt idx="20">
                  <c:v>2.0000000000000011E-2</c:v>
                </c:pt>
                <c:pt idx="21">
                  <c:v>2.0000000000000011E-2</c:v>
                </c:pt>
                <c:pt idx="22">
                  <c:v>2.0000000000000011E-2</c:v>
                </c:pt>
                <c:pt idx="23">
                  <c:v>3.0000000000000002E-2</c:v>
                </c:pt>
                <c:pt idx="24">
                  <c:v>3.0000000000000002E-2</c:v>
                </c:pt>
                <c:pt idx="25">
                  <c:v>9.0000000000000024E-2</c:v>
                </c:pt>
                <c:pt idx="26">
                  <c:v>6.0000000000000032E-2</c:v>
                </c:pt>
                <c:pt idx="27">
                  <c:v>6.0000000000000032E-2</c:v>
                </c:pt>
                <c:pt idx="28">
                  <c:v>2.0000000000000011E-2</c:v>
                </c:pt>
                <c:pt idx="29">
                  <c:v>3.0000000000000002E-2</c:v>
                </c:pt>
                <c:pt idx="30">
                  <c:v>3.0000000000000002E-2</c:v>
                </c:pt>
                <c:pt idx="31">
                  <c:v>2.0000000000000011E-2</c:v>
                </c:pt>
                <c:pt idx="32">
                  <c:v>3.0000000000000002E-2</c:v>
                </c:pt>
                <c:pt idx="33">
                  <c:v>2.0000000000000011E-2</c:v>
                </c:pt>
                <c:pt idx="34">
                  <c:v>2.0000000000000011E-2</c:v>
                </c:pt>
                <c:pt idx="35">
                  <c:v>2.0000000000000011E-2</c:v>
                </c:pt>
                <c:pt idx="36">
                  <c:v>2.0000000000000011E-2</c:v>
                </c:pt>
                <c:pt idx="37">
                  <c:v>3.0000000000000002E-2</c:v>
                </c:pt>
                <c:pt idx="38">
                  <c:v>3.0000000000000002E-2</c:v>
                </c:pt>
                <c:pt idx="39">
                  <c:v>3.0000000000000002E-2</c:v>
                </c:pt>
                <c:pt idx="40">
                  <c:v>2.0000000000000011E-2</c:v>
                </c:pt>
                <c:pt idx="41">
                  <c:v>2.0000000000000011E-2</c:v>
                </c:pt>
                <c:pt idx="42">
                  <c:v>2.0000000000000011E-2</c:v>
                </c:pt>
              </c:numCache>
            </c:numRef>
          </c:val>
        </c:ser>
        <c:marker val="1"/>
        <c:axId val="56279040"/>
        <c:axId val="56280576"/>
      </c:lineChart>
      <c:catAx>
        <c:axId val="56279040"/>
        <c:scaling>
          <c:orientation val="minMax"/>
        </c:scaling>
        <c:axPos val="b"/>
        <c:numFmt formatCode="General" sourceLinked="0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56280576"/>
        <c:crosses val="autoZero"/>
        <c:auto val="1"/>
        <c:lblAlgn val="ctr"/>
        <c:lblOffset val="100"/>
      </c:catAx>
      <c:valAx>
        <c:axId val="562805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hr-HR" b="0"/>
                  <a:t>mg/L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5627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gap"/>
  </c:chart>
  <c:spPr>
    <a:solidFill>
      <a:schemeClr val="bg1"/>
    </a:solidFill>
    <a:ln w="285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r-HR" sz="1600" b="1" i="0" u="none" strike="noStrike" baseline="0" dirty="0">
                <a:solidFill>
                  <a:schemeClr val="tx1"/>
                </a:solidFill>
              </a:rPr>
              <a:t>Nitrati</a:t>
            </a:r>
            <a:endParaRPr lang="hr-HR" sz="1600" b="1" dirty="0">
              <a:solidFill>
                <a:schemeClr val="tx1"/>
              </a:solidFill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Nitrati (Hrvatske vode)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Sheet1!$A$2:$A$44</c:f>
              <c:strCache>
                <c:ptCount val="43"/>
                <c:pt idx="0">
                  <c:v>08.01.2013</c:v>
                </c:pt>
                <c:pt idx="1">
                  <c:v>05.03.2013</c:v>
                </c:pt>
                <c:pt idx="2">
                  <c:v>02.05.2013</c:v>
                </c:pt>
                <c:pt idx="3">
                  <c:v>10.07.2013</c:v>
                </c:pt>
                <c:pt idx="4">
                  <c:v>01.10.2013</c:v>
                </c:pt>
                <c:pt idx="5">
                  <c:v>03.12.2013</c:v>
                </c:pt>
                <c:pt idx="6">
                  <c:v>04.03.2014</c:v>
                </c:pt>
                <c:pt idx="7">
                  <c:v>05.06.2014</c:v>
                </c:pt>
                <c:pt idx="8">
                  <c:v>07.08.2014</c:v>
                </c:pt>
                <c:pt idx="9">
                  <c:v>02.10.2014</c:v>
                </c:pt>
                <c:pt idx="10">
                  <c:v>02.12.2014</c:v>
                </c:pt>
                <c:pt idx="11">
                  <c:v>05.02.2015</c:v>
                </c:pt>
                <c:pt idx="12">
                  <c:v>24.02.2015</c:v>
                </c:pt>
                <c:pt idx="13">
                  <c:v>16.03.2015</c:v>
                </c:pt>
                <c:pt idx="14">
                  <c:v>27.04.2015</c:v>
                </c:pt>
                <c:pt idx="15">
                  <c:v>11.05.2015</c:v>
                </c:pt>
                <c:pt idx="16">
                  <c:v>08.06.2015</c:v>
                </c:pt>
                <c:pt idx="17">
                  <c:v>06.07.2015</c:v>
                </c:pt>
                <c:pt idx="18">
                  <c:v>12.08.2015</c:v>
                </c:pt>
                <c:pt idx="19">
                  <c:v>28.09.2015</c:v>
                </c:pt>
                <c:pt idx="20">
                  <c:v>26.10.2015</c:v>
                </c:pt>
                <c:pt idx="21">
                  <c:v>11.11.2015</c:v>
                </c:pt>
                <c:pt idx="22">
                  <c:v>09.12.2015</c:v>
                </c:pt>
                <c:pt idx="23">
                  <c:v>24.02.2016</c:v>
                </c:pt>
                <c:pt idx="24">
                  <c:v>16.03.2016</c:v>
                </c:pt>
                <c:pt idx="25">
                  <c:v>07.04.2016</c:v>
                </c:pt>
                <c:pt idx="26">
                  <c:v>28.04.2016</c:v>
                </c:pt>
                <c:pt idx="27">
                  <c:v>19.05.2016</c:v>
                </c:pt>
                <c:pt idx="28">
                  <c:v>08.06.2016</c:v>
                </c:pt>
                <c:pt idx="29">
                  <c:v>07.07.2016</c:v>
                </c:pt>
                <c:pt idx="30">
                  <c:v>24.08.2016</c:v>
                </c:pt>
                <c:pt idx="31">
                  <c:v>21.09.2016</c:v>
                </c:pt>
                <c:pt idx="32">
                  <c:v>13.10.2016</c:v>
                </c:pt>
                <c:pt idx="33">
                  <c:v>10.11.2016</c:v>
                </c:pt>
                <c:pt idx="34">
                  <c:v>07.12.2016</c:v>
                </c:pt>
                <c:pt idx="35">
                  <c:v>31.05.2017</c:v>
                </c:pt>
                <c:pt idx="36">
                  <c:v>28.06.2017</c:v>
                </c:pt>
                <c:pt idx="37">
                  <c:v>26.07.2017</c:v>
                </c:pt>
                <c:pt idx="38">
                  <c:v>16.08.2017</c:v>
                </c:pt>
                <c:pt idx="39">
                  <c:v>05.09.2017</c:v>
                </c:pt>
                <c:pt idx="40">
                  <c:v>11.10.2017</c:v>
                </c:pt>
                <c:pt idx="41">
                  <c:v>09.11.2017</c:v>
                </c:pt>
                <c:pt idx="42">
                  <c:v>07.12.2017</c:v>
                </c:pt>
              </c:strCache>
            </c:strRef>
          </c:cat>
          <c:val>
            <c:numRef>
              <c:f>Sheet1!$B$2:$B$44</c:f>
              <c:numCache>
                <c:formatCode>General</c:formatCode>
                <c:ptCount val="43"/>
                <c:pt idx="0">
                  <c:v>1.85</c:v>
                </c:pt>
                <c:pt idx="1">
                  <c:v>2.16</c:v>
                </c:pt>
                <c:pt idx="2">
                  <c:v>1.02</c:v>
                </c:pt>
                <c:pt idx="3">
                  <c:v>1.04</c:v>
                </c:pt>
                <c:pt idx="4">
                  <c:v>2.02</c:v>
                </c:pt>
                <c:pt idx="5">
                  <c:v>1.5</c:v>
                </c:pt>
                <c:pt idx="6">
                  <c:v>1.6600000000000001</c:v>
                </c:pt>
                <c:pt idx="7">
                  <c:v>1.33</c:v>
                </c:pt>
                <c:pt idx="8">
                  <c:v>1.28</c:v>
                </c:pt>
                <c:pt idx="9">
                  <c:v>1.41</c:v>
                </c:pt>
                <c:pt idx="10">
                  <c:v>1.23</c:v>
                </c:pt>
                <c:pt idx="11">
                  <c:v>1.4</c:v>
                </c:pt>
                <c:pt idx="12">
                  <c:v>1.42</c:v>
                </c:pt>
                <c:pt idx="13">
                  <c:v>1.1700000000000021</c:v>
                </c:pt>
                <c:pt idx="14">
                  <c:v>1.6600000000000001</c:v>
                </c:pt>
                <c:pt idx="15">
                  <c:v>1.7800000000000002</c:v>
                </c:pt>
                <c:pt idx="16">
                  <c:v>1.6800000000000026</c:v>
                </c:pt>
                <c:pt idx="17">
                  <c:v>1.6</c:v>
                </c:pt>
                <c:pt idx="18">
                  <c:v>1.1900000000000026</c:v>
                </c:pt>
                <c:pt idx="19">
                  <c:v>1.7700000000000002</c:v>
                </c:pt>
                <c:pt idx="20">
                  <c:v>1.45</c:v>
                </c:pt>
                <c:pt idx="21">
                  <c:v>1.54</c:v>
                </c:pt>
                <c:pt idx="22">
                  <c:v>1.4</c:v>
                </c:pt>
                <c:pt idx="23">
                  <c:v>1</c:v>
                </c:pt>
                <c:pt idx="24">
                  <c:v>1</c:v>
                </c:pt>
                <c:pt idx="25">
                  <c:v>0.9</c:v>
                </c:pt>
                <c:pt idx="26">
                  <c:v>0.63000000000000145</c:v>
                </c:pt>
                <c:pt idx="27">
                  <c:v>1.43</c:v>
                </c:pt>
                <c:pt idx="28">
                  <c:v>1.1900000000000026</c:v>
                </c:pt>
                <c:pt idx="29">
                  <c:v>1.26</c:v>
                </c:pt>
                <c:pt idx="30">
                  <c:v>1</c:v>
                </c:pt>
                <c:pt idx="31">
                  <c:v>1.2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0.98</c:v>
                </c:pt>
                <c:pt idx="36">
                  <c:v>0.92</c:v>
                </c:pt>
                <c:pt idx="37">
                  <c:v>0.8</c:v>
                </c:pt>
                <c:pt idx="38">
                  <c:v>0.9</c:v>
                </c:pt>
                <c:pt idx="39">
                  <c:v>0.9</c:v>
                </c:pt>
                <c:pt idx="40">
                  <c:v>0.70000000000000062</c:v>
                </c:pt>
                <c:pt idx="41">
                  <c:v>0.70000000000000062</c:v>
                </c:pt>
                <c:pt idx="42">
                  <c:v>0.60000000000000064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Nitrati (GLOBE)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Sheet1!$A$2:$A$44</c:f>
              <c:strCache>
                <c:ptCount val="43"/>
                <c:pt idx="0">
                  <c:v>08.01.2013</c:v>
                </c:pt>
                <c:pt idx="1">
                  <c:v>05.03.2013</c:v>
                </c:pt>
                <c:pt idx="2">
                  <c:v>02.05.2013</c:v>
                </c:pt>
                <c:pt idx="3">
                  <c:v>10.07.2013</c:v>
                </c:pt>
                <c:pt idx="4">
                  <c:v>01.10.2013</c:v>
                </c:pt>
                <c:pt idx="5">
                  <c:v>03.12.2013</c:v>
                </c:pt>
                <c:pt idx="6">
                  <c:v>04.03.2014</c:v>
                </c:pt>
                <c:pt idx="7">
                  <c:v>05.06.2014</c:v>
                </c:pt>
                <c:pt idx="8">
                  <c:v>07.08.2014</c:v>
                </c:pt>
                <c:pt idx="9">
                  <c:v>02.10.2014</c:v>
                </c:pt>
                <c:pt idx="10">
                  <c:v>02.12.2014</c:v>
                </c:pt>
                <c:pt idx="11">
                  <c:v>05.02.2015</c:v>
                </c:pt>
                <c:pt idx="12">
                  <c:v>24.02.2015</c:v>
                </c:pt>
                <c:pt idx="13">
                  <c:v>16.03.2015</c:v>
                </c:pt>
                <c:pt idx="14">
                  <c:v>27.04.2015</c:v>
                </c:pt>
                <c:pt idx="15">
                  <c:v>11.05.2015</c:v>
                </c:pt>
                <c:pt idx="16">
                  <c:v>08.06.2015</c:v>
                </c:pt>
                <c:pt idx="17">
                  <c:v>06.07.2015</c:v>
                </c:pt>
                <c:pt idx="18">
                  <c:v>12.08.2015</c:v>
                </c:pt>
                <c:pt idx="19">
                  <c:v>28.09.2015</c:v>
                </c:pt>
                <c:pt idx="20">
                  <c:v>26.10.2015</c:v>
                </c:pt>
                <c:pt idx="21">
                  <c:v>11.11.2015</c:v>
                </c:pt>
                <c:pt idx="22">
                  <c:v>09.12.2015</c:v>
                </c:pt>
                <c:pt idx="23">
                  <c:v>24.02.2016</c:v>
                </c:pt>
                <c:pt idx="24">
                  <c:v>16.03.2016</c:v>
                </c:pt>
                <c:pt idx="25">
                  <c:v>07.04.2016</c:v>
                </c:pt>
                <c:pt idx="26">
                  <c:v>28.04.2016</c:v>
                </c:pt>
                <c:pt idx="27">
                  <c:v>19.05.2016</c:v>
                </c:pt>
                <c:pt idx="28">
                  <c:v>08.06.2016</c:v>
                </c:pt>
                <c:pt idx="29">
                  <c:v>07.07.2016</c:v>
                </c:pt>
                <c:pt idx="30">
                  <c:v>24.08.2016</c:v>
                </c:pt>
                <c:pt idx="31">
                  <c:v>21.09.2016</c:v>
                </c:pt>
                <c:pt idx="32">
                  <c:v>13.10.2016</c:v>
                </c:pt>
                <c:pt idx="33">
                  <c:v>10.11.2016</c:v>
                </c:pt>
                <c:pt idx="34">
                  <c:v>07.12.2016</c:v>
                </c:pt>
                <c:pt idx="35">
                  <c:v>31.05.2017</c:v>
                </c:pt>
                <c:pt idx="36">
                  <c:v>28.06.2017</c:v>
                </c:pt>
                <c:pt idx="37">
                  <c:v>26.07.2017</c:v>
                </c:pt>
                <c:pt idx="38">
                  <c:v>16.08.2017</c:v>
                </c:pt>
                <c:pt idx="39">
                  <c:v>05.09.2017</c:v>
                </c:pt>
                <c:pt idx="40">
                  <c:v>11.10.2017</c:v>
                </c:pt>
                <c:pt idx="41">
                  <c:v>09.11.2017</c:v>
                </c:pt>
                <c:pt idx="42">
                  <c:v>07.12.2017</c:v>
                </c:pt>
              </c:strCache>
            </c:strRef>
          </c:cat>
          <c:val>
            <c:numRef>
              <c:f>Sheet1!$C$2:$C$44</c:f>
              <c:numCache>
                <c:formatCode>General</c:formatCode>
                <c:ptCount val="43"/>
                <c:pt idx="0" formatCode="0.00">
                  <c:v>1.85</c:v>
                </c:pt>
                <c:pt idx="1">
                  <c:v>2.16</c:v>
                </c:pt>
                <c:pt idx="2">
                  <c:v>1.02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1.5</c:v>
                </c:pt>
                <c:pt idx="7">
                  <c:v>1.3</c:v>
                </c:pt>
                <c:pt idx="8">
                  <c:v>1.3</c:v>
                </c:pt>
                <c:pt idx="9">
                  <c:v>1.4</c:v>
                </c:pt>
                <c:pt idx="10">
                  <c:v>1.23</c:v>
                </c:pt>
                <c:pt idx="11">
                  <c:v>1.4</c:v>
                </c:pt>
                <c:pt idx="12">
                  <c:v>1.4</c:v>
                </c:pt>
                <c:pt idx="13">
                  <c:v>1.159999999999997</c:v>
                </c:pt>
                <c:pt idx="14">
                  <c:v>1.6600000000000001</c:v>
                </c:pt>
                <c:pt idx="15">
                  <c:v>1.7800000000000002</c:v>
                </c:pt>
                <c:pt idx="16">
                  <c:v>1.6900000000000026</c:v>
                </c:pt>
                <c:pt idx="17">
                  <c:v>1.6</c:v>
                </c:pt>
                <c:pt idx="18">
                  <c:v>1.1900000000000026</c:v>
                </c:pt>
                <c:pt idx="19">
                  <c:v>1.7800000000000002</c:v>
                </c:pt>
                <c:pt idx="20">
                  <c:v>1.45</c:v>
                </c:pt>
                <c:pt idx="21">
                  <c:v>1.54</c:v>
                </c:pt>
                <c:pt idx="22">
                  <c:v>1.4</c:v>
                </c:pt>
                <c:pt idx="23">
                  <c:v>1</c:v>
                </c:pt>
                <c:pt idx="24">
                  <c:v>1</c:v>
                </c:pt>
                <c:pt idx="25">
                  <c:v>0.9</c:v>
                </c:pt>
                <c:pt idx="26">
                  <c:v>0.64000000000000146</c:v>
                </c:pt>
                <c:pt idx="27">
                  <c:v>1.44</c:v>
                </c:pt>
                <c:pt idx="28">
                  <c:v>1.2</c:v>
                </c:pt>
                <c:pt idx="29">
                  <c:v>1.25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0.99</c:v>
                </c:pt>
                <c:pt idx="36">
                  <c:v>0.92</c:v>
                </c:pt>
                <c:pt idx="37">
                  <c:v>0.8</c:v>
                </c:pt>
                <c:pt idx="38">
                  <c:v>0.9</c:v>
                </c:pt>
                <c:pt idx="39">
                  <c:v>0.9</c:v>
                </c:pt>
                <c:pt idx="40">
                  <c:v>0.70000000000000062</c:v>
                </c:pt>
                <c:pt idx="41">
                  <c:v>0.70000000000000062</c:v>
                </c:pt>
                <c:pt idx="42">
                  <c:v>0.5</c:v>
                </c:pt>
              </c:numCache>
            </c:numRef>
          </c:val>
        </c:ser>
        <c:marker val="1"/>
        <c:axId val="47563136"/>
        <c:axId val="47564672"/>
      </c:lineChart>
      <c:catAx>
        <c:axId val="475631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47564672"/>
        <c:crosses val="autoZero"/>
        <c:auto val="1"/>
        <c:lblAlgn val="ctr"/>
        <c:lblOffset val="100"/>
      </c:catAx>
      <c:valAx>
        <c:axId val="475646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hr-HR" b="0"/>
                  <a:t>mg/L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4756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gap"/>
  </c:chart>
  <c:spPr>
    <a:solidFill>
      <a:schemeClr val="bg1"/>
    </a:solidFill>
    <a:ln w="285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title>
      <c:tx>
        <c:rich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r>
              <a:rPr lang="hr-HR" sz="1600">
                <a:solidFill>
                  <a:srgbClr val="0070C0"/>
                </a:solidFill>
              </a:rPr>
              <a:t>Temperatura zraka i vode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List1!$B$1</c:f>
              <c:strCache>
                <c:ptCount val="1"/>
                <c:pt idx="0">
                  <c:v>Temperatura zraka</c:v>
                </c:pt>
              </c:strCache>
            </c:strRef>
          </c:tx>
          <c:marker>
            <c:symbol val="none"/>
          </c:marker>
          <c:cat>
            <c:strRef>
              <c:f>List1!$A$2:$A$44</c:f>
              <c:strCache>
                <c:ptCount val="43"/>
                <c:pt idx="0">
                  <c:v>08.01.2013</c:v>
                </c:pt>
                <c:pt idx="1">
                  <c:v>05.03.2013</c:v>
                </c:pt>
                <c:pt idx="2">
                  <c:v>02.05.2013</c:v>
                </c:pt>
                <c:pt idx="3">
                  <c:v>10.07.2013</c:v>
                </c:pt>
                <c:pt idx="4">
                  <c:v>01.10.2013</c:v>
                </c:pt>
                <c:pt idx="5">
                  <c:v>03.12.2013</c:v>
                </c:pt>
                <c:pt idx="6">
                  <c:v>04.03.2014</c:v>
                </c:pt>
                <c:pt idx="7">
                  <c:v>05.06.2014</c:v>
                </c:pt>
                <c:pt idx="8">
                  <c:v>07.08.2014</c:v>
                </c:pt>
                <c:pt idx="9">
                  <c:v>02.10.2014</c:v>
                </c:pt>
                <c:pt idx="10">
                  <c:v>02.12.2014</c:v>
                </c:pt>
                <c:pt idx="11">
                  <c:v>05.02.2015</c:v>
                </c:pt>
                <c:pt idx="12">
                  <c:v>24.02.2015</c:v>
                </c:pt>
                <c:pt idx="13">
                  <c:v>16.03.2015</c:v>
                </c:pt>
                <c:pt idx="14">
                  <c:v>27.04.2015</c:v>
                </c:pt>
                <c:pt idx="15">
                  <c:v>11.05.2015</c:v>
                </c:pt>
                <c:pt idx="16">
                  <c:v>08.06.2015</c:v>
                </c:pt>
                <c:pt idx="17">
                  <c:v>06.07.2015</c:v>
                </c:pt>
                <c:pt idx="18">
                  <c:v>12.08.2015</c:v>
                </c:pt>
                <c:pt idx="19">
                  <c:v>28.09.2015</c:v>
                </c:pt>
                <c:pt idx="20">
                  <c:v>26.10.2015</c:v>
                </c:pt>
                <c:pt idx="21">
                  <c:v>11.11.2015</c:v>
                </c:pt>
                <c:pt idx="22">
                  <c:v>09.12.2015</c:v>
                </c:pt>
                <c:pt idx="23">
                  <c:v>24.02.2016</c:v>
                </c:pt>
                <c:pt idx="24">
                  <c:v>16.03.2016</c:v>
                </c:pt>
                <c:pt idx="25">
                  <c:v>07.04.2016</c:v>
                </c:pt>
                <c:pt idx="26">
                  <c:v>28.04.2016</c:v>
                </c:pt>
                <c:pt idx="27">
                  <c:v>19.05.2016</c:v>
                </c:pt>
                <c:pt idx="28">
                  <c:v>08.06.2016</c:v>
                </c:pt>
                <c:pt idx="29">
                  <c:v>07.07.2016</c:v>
                </c:pt>
                <c:pt idx="30">
                  <c:v>24.08.2016</c:v>
                </c:pt>
                <c:pt idx="31">
                  <c:v>21.09.2016</c:v>
                </c:pt>
                <c:pt idx="32">
                  <c:v>13.10.2016</c:v>
                </c:pt>
                <c:pt idx="33">
                  <c:v>10.11.2016</c:v>
                </c:pt>
                <c:pt idx="34">
                  <c:v>07.12.2016</c:v>
                </c:pt>
                <c:pt idx="35">
                  <c:v>31.05.2017</c:v>
                </c:pt>
                <c:pt idx="36">
                  <c:v>28.06.2017</c:v>
                </c:pt>
                <c:pt idx="37">
                  <c:v>26.07.2017</c:v>
                </c:pt>
                <c:pt idx="38">
                  <c:v>16.08.2017</c:v>
                </c:pt>
                <c:pt idx="39">
                  <c:v>05.09.2017</c:v>
                </c:pt>
                <c:pt idx="40">
                  <c:v>11.10.2017</c:v>
                </c:pt>
                <c:pt idx="41">
                  <c:v>09.11.2017</c:v>
                </c:pt>
                <c:pt idx="42">
                  <c:v>07.12.2017</c:v>
                </c:pt>
              </c:strCache>
            </c:strRef>
          </c:cat>
          <c:val>
            <c:numRef>
              <c:f>List1!$B$2:$B$44</c:f>
              <c:numCache>
                <c:formatCode>General</c:formatCode>
                <c:ptCount val="43"/>
                <c:pt idx="0">
                  <c:v>1</c:v>
                </c:pt>
                <c:pt idx="1">
                  <c:v>6</c:v>
                </c:pt>
                <c:pt idx="2">
                  <c:v>21</c:v>
                </c:pt>
                <c:pt idx="3">
                  <c:v>28</c:v>
                </c:pt>
                <c:pt idx="4">
                  <c:v>13</c:v>
                </c:pt>
                <c:pt idx="5">
                  <c:v>0</c:v>
                </c:pt>
                <c:pt idx="6">
                  <c:v>5</c:v>
                </c:pt>
                <c:pt idx="7">
                  <c:v>14</c:v>
                </c:pt>
                <c:pt idx="8">
                  <c:v>24</c:v>
                </c:pt>
                <c:pt idx="9">
                  <c:v>14</c:v>
                </c:pt>
                <c:pt idx="10">
                  <c:v>4</c:v>
                </c:pt>
                <c:pt idx="11">
                  <c:v>-1</c:v>
                </c:pt>
                <c:pt idx="12">
                  <c:v>7.1</c:v>
                </c:pt>
                <c:pt idx="13">
                  <c:v>8</c:v>
                </c:pt>
                <c:pt idx="14">
                  <c:v>14.7</c:v>
                </c:pt>
                <c:pt idx="15">
                  <c:v>19.100000000000001</c:v>
                </c:pt>
                <c:pt idx="16">
                  <c:v>25.7</c:v>
                </c:pt>
                <c:pt idx="17">
                  <c:v>29.4</c:v>
                </c:pt>
                <c:pt idx="18">
                  <c:v>28.4</c:v>
                </c:pt>
                <c:pt idx="19">
                  <c:v>15.1</c:v>
                </c:pt>
                <c:pt idx="20">
                  <c:v>8.2000000000000011</c:v>
                </c:pt>
                <c:pt idx="21">
                  <c:v>13.6</c:v>
                </c:pt>
                <c:pt idx="22">
                  <c:v>2.2000000000000002</c:v>
                </c:pt>
                <c:pt idx="23">
                  <c:v>9.1</c:v>
                </c:pt>
                <c:pt idx="24">
                  <c:v>5</c:v>
                </c:pt>
                <c:pt idx="25">
                  <c:v>21.6</c:v>
                </c:pt>
                <c:pt idx="26">
                  <c:v>6.2</c:v>
                </c:pt>
                <c:pt idx="27">
                  <c:v>19.5</c:v>
                </c:pt>
                <c:pt idx="28">
                  <c:v>24.7</c:v>
                </c:pt>
                <c:pt idx="29">
                  <c:v>25.6</c:v>
                </c:pt>
                <c:pt idx="30">
                  <c:v>25.5</c:v>
                </c:pt>
                <c:pt idx="31">
                  <c:v>18.8</c:v>
                </c:pt>
                <c:pt idx="32">
                  <c:v>12.4</c:v>
                </c:pt>
                <c:pt idx="33">
                  <c:v>10.3</c:v>
                </c:pt>
                <c:pt idx="34">
                  <c:v>2.8</c:v>
                </c:pt>
                <c:pt idx="35">
                  <c:v>29</c:v>
                </c:pt>
                <c:pt idx="36">
                  <c:v>31</c:v>
                </c:pt>
                <c:pt idx="37">
                  <c:v>22</c:v>
                </c:pt>
                <c:pt idx="38">
                  <c:v>27</c:v>
                </c:pt>
                <c:pt idx="39">
                  <c:v>22</c:v>
                </c:pt>
                <c:pt idx="40">
                  <c:v>11</c:v>
                </c:pt>
                <c:pt idx="41">
                  <c:v>11</c:v>
                </c:pt>
                <c:pt idx="42">
                  <c:v>7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Temperatura vode</c:v>
                </c:pt>
              </c:strCache>
            </c:strRef>
          </c:tx>
          <c:marker>
            <c:symbol val="none"/>
          </c:marker>
          <c:cat>
            <c:strRef>
              <c:f>List1!$A$2:$A$44</c:f>
              <c:strCache>
                <c:ptCount val="43"/>
                <c:pt idx="0">
                  <c:v>08.01.2013</c:v>
                </c:pt>
                <c:pt idx="1">
                  <c:v>05.03.2013</c:v>
                </c:pt>
                <c:pt idx="2">
                  <c:v>02.05.2013</c:v>
                </c:pt>
                <c:pt idx="3">
                  <c:v>10.07.2013</c:v>
                </c:pt>
                <c:pt idx="4">
                  <c:v>01.10.2013</c:v>
                </c:pt>
                <c:pt idx="5">
                  <c:v>03.12.2013</c:v>
                </c:pt>
                <c:pt idx="6">
                  <c:v>04.03.2014</c:v>
                </c:pt>
                <c:pt idx="7">
                  <c:v>05.06.2014</c:v>
                </c:pt>
                <c:pt idx="8">
                  <c:v>07.08.2014</c:v>
                </c:pt>
                <c:pt idx="9">
                  <c:v>02.10.2014</c:v>
                </c:pt>
                <c:pt idx="10">
                  <c:v>02.12.2014</c:v>
                </c:pt>
                <c:pt idx="11">
                  <c:v>05.02.2015</c:v>
                </c:pt>
                <c:pt idx="12">
                  <c:v>24.02.2015</c:v>
                </c:pt>
                <c:pt idx="13">
                  <c:v>16.03.2015</c:v>
                </c:pt>
                <c:pt idx="14">
                  <c:v>27.04.2015</c:v>
                </c:pt>
                <c:pt idx="15">
                  <c:v>11.05.2015</c:v>
                </c:pt>
                <c:pt idx="16">
                  <c:v>08.06.2015</c:v>
                </c:pt>
                <c:pt idx="17">
                  <c:v>06.07.2015</c:v>
                </c:pt>
                <c:pt idx="18">
                  <c:v>12.08.2015</c:v>
                </c:pt>
                <c:pt idx="19">
                  <c:v>28.09.2015</c:v>
                </c:pt>
                <c:pt idx="20">
                  <c:v>26.10.2015</c:v>
                </c:pt>
                <c:pt idx="21">
                  <c:v>11.11.2015</c:v>
                </c:pt>
                <c:pt idx="22">
                  <c:v>09.12.2015</c:v>
                </c:pt>
                <c:pt idx="23">
                  <c:v>24.02.2016</c:v>
                </c:pt>
                <c:pt idx="24">
                  <c:v>16.03.2016</c:v>
                </c:pt>
                <c:pt idx="25">
                  <c:v>07.04.2016</c:v>
                </c:pt>
                <c:pt idx="26">
                  <c:v>28.04.2016</c:v>
                </c:pt>
                <c:pt idx="27">
                  <c:v>19.05.2016</c:v>
                </c:pt>
                <c:pt idx="28">
                  <c:v>08.06.2016</c:v>
                </c:pt>
                <c:pt idx="29">
                  <c:v>07.07.2016</c:v>
                </c:pt>
                <c:pt idx="30">
                  <c:v>24.08.2016</c:v>
                </c:pt>
                <c:pt idx="31">
                  <c:v>21.09.2016</c:v>
                </c:pt>
                <c:pt idx="32">
                  <c:v>13.10.2016</c:v>
                </c:pt>
                <c:pt idx="33">
                  <c:v>10.11.2016</c:v>
                </c:pt>
                <c:pt idx="34">
                  <c:v>07.12.2016</c:v>
                </c:pt>
                <c:pt idx="35">
                  <c:v>31.05.2017</c:v>
                </c:pt>
                <c:pt idx="36">
                  <c:v>28.06.2017</c:v>
                </c:pt>
                <c:pt idx="37">
                  <c:v>26.07.2017</c:v>
                </c:pt>
                <c:pt idx="38">
                  <c:v>16.08.2017</c:v>
                </c:pt>
                <c:pt idx="39">
                  <c:v>05.09.2017</c:v>
                </c:pt>
                <c:pt idx="40">
                  <c:v>11.10.2017</c:v>
                </c:pt>
                <c:pt idx="41">
                  <c:v>09.11.2017</c:v>
                </c:pt>
                <c:pt idx="42">
                  <c:v>07.12.2017</c:v>
                </c:pt>
              </c:strCache>
            </c:strRef>
          </c:cat>
          <c:val>
            <c:numRef>
              <c:f>List1!$C$2:$C$44</c:f>
              <c:numCache>
                <c:formatCode>General</c:formatCode>
                <c:ptCount val="43"/>
                <c:pt idx="0">
                  <c:v>8</c:v>
                </c:pt>
                <c:pt idx="1">
                  <c:v>4</c:v>
                </c:pt>
                <c:pt idx="2">
                  <c:v>18</c:v>
                </c:pt>
                <c:pt idx="3">
                  <c:v>26</c:v>
                </c:pt>
                <c:pt idx="4">
                  <c:v>11</c:v>
                </c:pt>
                <c:pt idx="5">
                  <c:v>3</c:v>
                </c:pt>
                <c:pt idx="6">
                  <c:v>6</c:v>
                </c:pt>
                <c:pt idx="7">
                  <c:v>17</c:v>
                </c:pt>
                <c:pt idx="8">
                  <c:v>19</c:v>
                </c:pt>
                <c:pt idx="9">
                  <c:v>14</c:v>
                </c:pt>
                <c:pt idx="10">
                  <c:v>6</c:v>
                </c:pt>
                <c:pt idx="11">
                  <c:v>1</c:v>
                </c:pt>
                <c:pt idx="12">
                  <c:v>6</c:v>
                </c:pt>
                <c:pt idx="13">
                  <c:v>7</c:v>
                </c:pt>
                <c:pt idx="14">
                  <c:v>16</c:v>
                </c:pt>
                <c:pt idx="15">
                  <c:v>17</c:v>
                </c:pt>
                <c:pt idx="16">
                  <c:v>20</c:v>
                </c:pt>
                <c:pt idx="17">
                  <c:v>24</c:v>
                </c:pt>
                <c:pt idx="18">
                  <c:v>23</c:v>
                </c:pt>
                <c:pt idx="19">
                  <c:v>13</c:v>
                </c:pt>
                <c:pt idx="20">
                  <c:v>10</c:v>
                </c:pt>
                <c:pt idx="21">
                  <c:v>12</c:v>
                </c:pt>
                <c:pt idx="22">
                  <c:v>8</c:v>
                </c:pt>
                <c:pt idx="23">
                  <c:v>8</c:v>
                </c:pt>
                <c:pt idx="24">
                  <c:v>6</c:v>
                </c:pt>
                <c:pt idx="25">
                  <c:v>14</c:v>
                </c:pt>
                <c:pt idx="26">
                  <c:v>8</c:v>
                </c:pt>
                <c:pt idx="27">
                  <c:v>13</c:v>
                </c:pt>
                <c:pt idx="28">
                  <c:v>20</c:v>
                </c:pt>
                <c:pt idx="29">
                  <c:v>23</c:v>
                </c:pt>
                <c:pt idx="30">
                  <c:v>20</c:v>
                </c:pt>
                <c:pt idx="31">
                  <c:v>17</c:v>
                </c:pt>
                <c:pt idx="32">
                  <c:v>10</c:v>
                </c:pt>
                <c:pt idx="33">
                  <c:v>8</c:v>
                </c:pt>
                <c:pt idx="34">
                  <c:v>2</c:v>
                </c:pt>
                <c:pt idx="35">
                  <c:v>23</c:v>
                </c:pt>
                <c:pt idx="36">
                  <c:v>24</c:v>
                </c:pt>
                <c:pt idx="37">
                  <c:v>20</c:v>
                </c:pt>
                <c:pt idx="38">
                  <c:v>21</c:v>
                </c:pt>
                <c:pt idx="39">
                  <c:v>17</c:v>
                </c:pt>
                <c:pt idx="40">
                  <c:v>12</c:v>
                </c:pt>
                <c:pt idx="41">
                  <c:v>10</c:v>
                </c:pt>
                <c:pt idx="42">
                  <c:v>5</c:v>
                </c:pt>
              </c:numCache>
            </c:numRef>
          </c:val>
        </c:ser>
        <c:marker val="1"/>
        <c:axId val="55294976"/>
        <c:axId val="55313152"/>
      </c:lineChart>
      <c:catAx>
        <c:axId val="55294976"/>
        <c:scaling>
          <c:orientation val="minMax"/>
        </c:scaling>
        <c:axPos val="b"/>
        <c:numFmt formatCode="General" sourceLinked="0"/>
        <c:majorTickMark val="none"/>
        <c:tickLblPos val="low"/>
        <c:spPr>
          <a:ln/>
        </c:spPr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sr-Latn-CS"/>
          </a:p>
        </c:txPr>
        <c:crossAx val="55313152"/>
        <c:crosses val="autoZero"/>
        <c:auto val="1"/>
        <c:lblAlgn val="ctr"/>
        <c:lblOffset val="100"/>
      </c:catAx>
      <c:valAx>
        <c:axId val="5531315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>
                    <a:ln>
                      <a:noFill/>
                    </a:ln>
                    <a:solidFill>
                      <a:srgbClr val="0070C0"/>
                    </a:solidFill>
                  </a:defRPr>
                </a:pPr>
                <a:r>
                  <a:rPr lang="hr-HR" sz="1400">
                    <a:ln>
                      <a:noFill/>
                    </a:ln>
                    <a:solidFill>
                      <a:srgbClr val="0070C0"/>
                    </a:solidFill>
                  </a:rPr>
                  <a:t>°C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sr-Latn-CS"/>
          </a:p>
        </c:txPr>
        <c:crossAx val="5529497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>
              <a:solidFill>
                <a:srgbClr val="0070C0"/>
              </a:solidFill>
            </a:defRPr>
          </a:pPr>
          <a:endParaRPr lang="sr-Latn-CS"/>
        </a:p>
      </c:txPr>
    </c:legend>
    <c:plotVisOnly val="1"/>
    <c:dispBlanksAs val="gap"/>
  </c:chart>
  <c:spPr>
    <a:solidFill>
      <a:schemeClr val="bg1"/>
    </a:solidFill>
    <a:ln w="28575">
      <a:solidFill>
        <a:srgbClr val="0070C0"/>
      </a:solidFill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hr-HR" sz="1600" b="1" i="0" u="none" strike="noStrike" baseline="0" dirty="0" err="1"/>
              <a:t>Nitriti</a:t>
            </a:r>
            <a:r>
              <a:rPr lang="hr-HR" sz="1600" b="1" i="0" u="none" strike="noStrike" baseline="0" dirty="0"/>
              <a:t> </a:t>
            </a:r>
            <a:endParaRPr lang="hr-HR" dirty="0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Nitriti (Hrvatske vode)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Sheet1!$A$2:$A$44</c:f>
              <c:strCache>
                <c:ptCount val="43"/>
                <c:pt idx="0">
                  <c:v>08.01.2013</c:v>
                </c:pt>
                <c:pt idx="1">
                  <c:v>05.03.2013</c:v>
                </c:pt>
                <c:pt idx="2">
                  <c:v>02.05.2013</c:v>
                </c:pt>
                <c:pt idx="3">
                  <c:v>10.07.2013</c:v>
                </c:pt>
                <c:pt idx="4">
                  <c:v>01.10.2013</c:v>
                </c:pt>
                <c:pt idx="5">
                  <c:v>03.12.2013</c:v>
                </c:pt>
                <c:pt idx="6">
                  <c:v>04.03.2014</c:v>
                </c:pt>
                <c:pt idx="7">
                  <c:v>05.06.2014</c:v>
                </c:pt>
                <c:pt idx="8">
                  <c:v>07.08.2014</c:v>
                </c:pt>
                <c:pt idx="9">
                  <c:v>02.10.2014</c:v>
                </c:pt>
                <c:pt idx="10">
                  <c:v>02.12.2014</c:v>
                </c:pt>
                <c:pt idx="11">
                  <c:v>05.02.2015</c:v>
                </c:pt>
                <c:pt idx="12">
                  <c:v>24.02.2015</c:v>
                </c:pt>
                <c:pt idx="13">
                  <c:v>16.03.2015</c:v>
                </c:pt>
                <c:pt idx="14">
                  <c:v>27.04.2015</c:v>
                </c:pt>
                <c:pt idx="15">
                  <c:v>11.05.2015</c:v>
                </c:pt>
                <c:pt idx="16">
                  <c:v>08.06.2015</c:v>
                </c:pt>
                <c:pt idx="17">
                  <c:v>06.07.2015</c:v>
                </c:pt>
                <c:pt idx="18">
                  <c:v>12.08.2015</c:v>
                </c:pt>
                <c:pt idx="19">
                  <c:v>28.09.2015</c:v>
                </c:pt>
                <c:pt idx="20">
                  <c:v>26.10.2015</c:v>
                </c:pt>
                <c:pt idx="21">
                  <c:v>11.11.2015</c:v>
                </c:pt>
                <c:pt idx="22">
                  <c:v>09.12.2015</c:v>
                </c:pt>
                <c:pt idx="23">
                  <c:v>24.02.2016</c:v>
                </c:pt>
                <c:pt idx="24">
                  <c:v>16.03.2016</c:v>
                </c:pt>
                <c:pt idx="25">
                  <c:v>07.04.2016</c:v>
                </c:pt>
                <c:pt idx="26">
                  <c:v>28.04.2016</c:v>
                </c:pt>
                <c:pt idx="27">
                  <c:v>19.05.2016</c:v>
                </c:pt>
                <c:pt idx="28">
                  <c:v>08.06.2016</c:v>
                </c:pt>
                <c:pt idx="29">
                  <c:v>07.07.2016</c:v>
                </c:pt>
                <c:pt idx="30">
                  <c:v>24.08.2016</c:v>
                </c:pt>
                <c:pt idx="31">
                  <c:v>21.09.2016</c:v>
                </c:pt>
                <c:pt idx="32">
                  <c:v>13.10.2016</c:v>
                </c:pt>
                <c:pt idx="33">
                  <c:v>10.11.2016</c:v>
                </c:pt>
                <c:pt idx="34">
                  <c:v>07.12.2016</c:v>
                </c:pt>
                <c:pt idx="35">
                  <c:v>31.05.2017</c:v>
                </c:pt>
                <c:pt idx="36">
                  <c:v>28.06.2017</c:v>
                </c:pt>
                <c:pt idx="37">
                  <c:v>26.07.2017</c:v>
                </c:pt>
                <c:pt idx="38">
                  <c:v>16.08.2017</c:v>
                </c:pt>
                <c:pt idx="39">
                  <c:v>05.09.2017</c:v>
                </c:pt>
                <c:pt idx="40">
                  <c:v>11.10.2017</c:v>
                </c:pt>
                <c:pt idx="41">
                  <c:v>09.11.2017</c:v>
                </c:pt>
                <c:pt idx="42">
                  <c:v>07.12.2017</c:v>
                </c:pt>
              </c:strCache>
            </c:strRef>
          </c:cat>
          <c:val>
            <c:numRef>
              <c:f>Sheet1!$B$2:$B$44</c:f>
              <c:numCache>
                <c:formatCode>General</c:formatCode>
                <c:ptCount val="4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0.14300000000000004</c:v>
                </c:pt>
                <c:pt idx="4">
                  <c:v>0.1</c:v>
                </c:pt>
                <c:pt idx="5">
                  <c:v>4.5000000000000012E-2</c:v>
                </c:pt>
                <c:pt idx="6">
                  <c:v>2.3E-2</c:v>
                </c:pt>
                <c:pt idx="7">
                  <c:v>8.3000000000000046E-2</c:v>
                </c:pt>
                <c:pt idx="8">
                  <c:v>7.1999999999999995E-2</c:v>
                </c:pt>
                <c:pt idx="9">
                  <c:v>0.10299999999999998</c:v>
                </c:pt>
                <c:pt idx="10">
                  <c:v>3.7999999999999999E-2</c:v>
                </c:pt>
                <c:pt idx="11">
                  <c:v>2.0000000000000011E-2</c:v>
                </c:pt>
                <c:pt idx="12">
                  <c:v>2.0000000000000011E-2</c:v>
                </c:pt>
                <c:pt idx="13">
                  <c:v>2.0000000000000011E-2</c:v>
                </c:pt>
                <c:pt idx="14">
                  <c:v>6.0000000000000032E-2</c:v>
                </c:pt>
                <c:pt idx="15">
                  <c:v>0.11</c:v>
                </c:pt>
                <c:pt idx="16">
                  <c:v>0.15000000000000024</c:v>
                </c:pt>
                <c:pt idx="17">
                  <c:v>0.17</c:v>
                </c:pt>
                <c:pt idx="18">
                  <c:v>2.0000000000000011E-2</c:v>
                </c:pt>
                <c:pt idx="19">
                  <c:v>2.0000000000000011E-2</c:v>
                </c:pt>
                <c:pt idx="20">
                  <c:v>2.0000000000000011E-2</c:v>
                </c:pt>
                <c:pt idx="21">
                  <c:v>2.0000000000000011E-2</c:v>
                </c:pt>
                <c:pt idx="22">
                  <c:v>2.0000000000000011E-2</c:v>
                </c:pt>
                <c:pt idx="23">
                  <c:v>3.500000000000001E-2</c:v>
                </c:pt>
                <c:pt idx="24">
                  <c:v>3.3000000000000002E-2</c:v>
                </c:pt>
                <c:pt idx="25">
                  <c:v>8.9000000000000065E-2</c:v>
                </c:pt>
                <c:pt idx="26">
                  <c:v>6.4000000000000112E-2</c:v>
                </c:pt>
                <c:pt idx="27">
                  <c:v>6.8000000000000019E-2</c:v>
                </c:pt>
                <c:pt idx="28">
                  <c:v>2.3E-2</c:v>
                </c:pt>
                <c:pt idx="29">
                  <c:v>3.0000000000000002E-2</c:v>
                </c:pt>
                <c:pt idx="30">
                  <c:v>3.0000000000000002E-2</c:v>
                </c:pt>
                <c:pt idx="31">
                  <c:v>2.0000000000000011E-2</c:v>
                </c:pt>
                <c:pt idx="32">
                  <c:v>3.0000000000000002E-2</c:v>
                </c:pt>
                <c:pt idx="33">
                  <c:v>2.0000000000000011E-2</c:v>
                </c:pt>
                <c:pt idx="34">
                  <c:v>2.0000000000000011E-2</c:v>
                </c:pt>
                <c:pt idx="35">
                  <c:v>2.0000000000000011E-2</c:v>
                </c:pt>
                <c:pt idx="36">
                  <c:v>2.0000000000000011E-2</c:v>
                </c:pt>
                <c:pt idx="37">
                  <c:v>4.0000000000000022E-2</c:v>
                </c:pt>
                <c:pt idx="38">
                  <c:v>3.0000000000000002E-2</c:v>
                </c:pt>
                <c:pt idx="39">
                  <c:v>4.0000000000000022E-2</c:v>
                </c:pt>
                <c:pt idx="40">
                  <c:v>2.0000000000000011E-2</c:v>
                </c:pt>
                <c:pt idx="41">
                  <c:v>2.0000000000000011E-2</c:v>
                </c:pt>
                <c:pt idx="42">
                  <c:v>2.0000000000000011E-2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Nitriti (GLOBE)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Sheet1!$A$2:$A$44</c:f>
              <c:strCache>
                <c:ptCount val="43"/>
                <c:pt idx="0">
                  <c:v>08.01.2013</c:v>
                </c:pt>
                <c:pt idx="1">
                  <c:v>05.03.2013</c:v>
                </c:pt>
                <c:pt idx="2">
                  <c:v>02.05.2013</c:v>
                </c:pt>
                <c:pt idx="3">
                  <c:v>10.07.2013</c:v>
                </c:pt>
                <c:pt idx="4">
                  <c:v>01.10.2013</c:v>
                </c:pt>
                <c:pt idx="5">
                  <c:v>03.12.2013</c:v>
                </c:pt>
                <c:pt idx="6">
                  <c:v>04.03.2014</c:v>
                </c:pt>
                <c:pt idx="7">
                  <c:v>05.06.2014</c:v>
                </c:pt>
                <c:pt idx="8">
                  <c:v>07.08.2014</c:v>
                </c:pt>
                <c:pt idx="9">
                  <c:v>02.10.2014</c:v>
                </c:pt>
                <c:pt idx="10">
                  <c:v>02.12.2014</c:v>
                </c:pt>
                <c:pt idx="11">
                  <c:v>05.02.2015</c:v>
                </c:pt>
                <c:pt idx="12">
                  <c:v>24.02.2015</c:v>
                </c:pt>
                <c:pt idx="13">
                  <c:v>16.03.2015</c:v>
                </c:pt>
                <c:pt idx="14">
                  <c:v>27.04.2015</c:v>
                </c:pt>
                <c:pt idx="15">
                  <c:v>11.05.2015</c:v>
                </c:pt>
                <c:pt idx="16">
                  <c:v>08.06.2015</c:v>
                </c:pt>
                <c:pt idx="17">
                  <c:v>06.07.2015</c:v>
                </c:pt>
                <c:pt idx="18">
                  <c:v>12.08.2015</c:v>
                </c:pt>
                <c:pt idx="19">
                  <c:v>28.09.2015</c:v>
                </c:pt>
                <c:pt idx="20">
                  <c:v>26.10.2015</c:v>
                </c:pt>
                <c:pt idx="21">
                  <c:v>11.11.2015</c:v>
                </c:pt>
                <c:pt idx="22">
                  <c:v>09.12.2015</c:v>
                </c:pt>
                <c:pt idx="23">
                  <c:v>24.02.2016</c:v>
                </c:pt>
                <c:pt idx="24">
                  <c:v>16.03.2016</c:v>
                </c:pt>
                <c:pt idx="25">
                  <c:v>07.04.2016</c:v>
                </c:pt>
                <c:pt idx="26">
                  <c:v>28.04.2016</c:v>
                </c:pt>
                <c:pt idx="27">
                  <c:v>19.05.2016</c:v>
                </c:pt>
                <c:pt idx="28">
                  <c:v>08.06.2016</c:v>
                </c:pt>
                <c:pt idx="29">
                  <c:v>07.07.2016</c:v>
                </c:pt>
                <c:pt idx="30">
                  <c:v>24.08.2016</c:v>
                </c:pt>
                <c:pt idx="31">
                  <c:v>21.09.2016</c:v>
                </c:pt>
                <c:pt idx="32">
                  <c:v>13.10.2016</c:v>
                </c:pt>
                <c:pt idx="33">
                  <c:v>10.11.2016</c:v>
                </c:pt>
                <c:pt idx="34">
                  <c:v>07.12.2016</c:v>
                </c:pt>
                <c:pt idx="35">
                  <c:v>31.05.2017</c:v>
                </c:pt>
                <c:pt idx="36">
                  <c:v>28.06.2017</c:v>
                </c:pt>
                <c:pt idx="37">
                  <c:v>26.07.2017</c:v>
                </c:pt>
                <c:pt idx="38">
                  <c:v>16.08.2017</c:v>
                </c:pt>
                <c:pt idx="39">
                  <c:v>05.09.2017</c:v>
                </c:pt>
                <c:pt idx="40">
                  <c:v>11.10.2017</c:v>
                </c:pt>
                <c:pt idx="41">
                  <c:v>09.11.2017</c:v>
                </c:pt>
                <c:pt idx="42">
                  <c:v>07.12.2017</c:v>
                </c:pt>
              </c:strCache>
            </c:strRef>
          </c:cat>
          <c:val>
            <c:numRef>
              <c:f>Sheet1!$C$2:$C$44</c:f>
              <c:numCache>
                <c:formatCode>General</c:formatCode>
                <c:ptCount val="43"/>
                <c:pt idx="0">
                  <c:v>0.1</c:v>
                </c:pt>
                <c:pt idx="1">
                  <c:v>0.1</c:v>
                </c:pt>
                <c:pt idx="2">
                  <c:v>0.19</c:v>
                </c:pt>
                <c:pt idx="3">
                  <c:v>0.2</c:v>
                </c:pt>
                <c:pt idx="4">
                  <c:v>0.1</c:v>
                </c:pt>
                <c:pt idx="5">
                  <c:v>0.1</c:v>
                </c:pt>
                <c:pt idx="6">
                  <c:v>1.0000000000000005E-2</c:v>
                </c:pt>
                <c:pt idx="7">
                  <c:v>7.0000000000000021E-2</c:v>
                </c:pt>
                <c:pt idx="8">
                  <c:v>7.0000000000000021E-2</c:v>
                </c:pt>
                <c:pt idx="9">
                  <c:v>0.1</c:v>
                </c:pt>
                <c:pt idx="10">
                  <c:v>3.0000000000000002E-2</c:v>
                </c:pt>
                <c:pt idx="11">
                  <c:v>2.0000000000000011E-2</c:v>
                </c:pt>
                <c:pt idx="12">
                  <c:v>2.0000000000000011E-2</c:v>
                </c:pt>
                <c:pt idx="13">
                  <c:v>2.0000000000000011E-2</c:v>
                </c:pt>
                <c:pt idx="14">
                  <c:v>0.1</c:v>
                </c:pt>
                <c:pt idx="15">
                  <c:v>0.1</c:v>
                </c:pt>
                <c:pt idx="16">
                  <c:v>0.16</c:v>
                </c:pt>
                <c:pt idx="17">
                  <c:v>0.17</c:v>
                </c:pt>
                <c:pt idx="18">
                  <c:v>2.0000000000000011E-2</c:v>
                </c:pt>
                <c:pt idx="19">
                  <c:v>2.0000000000000011E-2</c:v>
                </c:pt>
                <c:pt idx="20">
                  <c:v>2.0000000000000011E-2</c:v>
                </c:pt>
                <c:pt idx="21">
                  <c:v>2.0000000000000011E-2</c:v>
                </c:pt>
                <c:pt idx="22">
                  <c:v>2.0000000000000011E-2</c:v>
                </c:pt>
                <c:pt idx="23">
                  <c:v>3.0000000000000002E-2</c:v>
                </c:pt>
                <c:pt idx="24">
                  <c:v>3.0000000000000002E-2</c:v>
                </c:pt>
                <c:pt idx="25">
                  <c:v>9.0000000000000024E-2</c:v>
                </c:pt>
                <c:pt idx="26">
                  <c:v>6.0000000000000032E-2</c:v>
                </c:pt>
                <c:pt idx="27">
                  <c:v>6.0000000000000032E-2</c:v>
                </c:pt>
                <c:pt idx="28">
                  <c:v>2.0000000000000011E-2</c:v>
                </c:pt>
                <c:pt idx="29">
                  <c:v>3.0000000000000002E-2</c:v>
                </c:pt>
                <c:pt idx="30">
                  <c:v>3.0000000000000002E-2</c:v>
                </c:pt>
                <c:pt idx="31">
                  <c:v>2.0000000000000011E-2</c:v>
                </c:pt>
                <c:pt idx="32">
                  <c:v>3.0000000000000002E-2</c:v>
                </c:pt>
                <c:pt idx="33">
                  <c:v>2.0000000000000011E-2</c:v>
                </c:pt>
                <c:pt idx="34">
                  <c:v>2.0000000000000011E-2</c:v>
                </c:pt>
                <c:pt idx="35">
                  <c:v>2.0000000000000011E-2</c:v>
                </c:pt>
                <c:pt idx="36">
                  <c:v>2.0000000000000011E-2</c:v>
                </c:pt>
                <c:pt idx="37">
                  <c:v>3.0000000000000002E-2</c:v>
                </c:pt>
                <c:pt idx="38">
                  <c:v>3.0000000000000002E-2</c:v>
                </c:pt>
                <c:pt idx="39">
                  <c:v>3.0000000000000002E-2</c:v>
                </c:pt>
                <c:pt idx="40">
                  <c:v>2.0000000000000011E-2</c:v>
                </c:pt>
                <c:pt idx="41">
                  <c:v>2.0000000000000011E-2</c:v>
                </c:pt>
                <c:pt idx="42">
                  <c:v>2.0000000000000011E-2</c:v>
                </c:pt>
              </c:numCache>
            </c:numRef>
          </c:val>
        </c:ser>
        <c:marker val="1"/>
        <c:axId val="47735552"/>
        <c:axId val="47737088"/>
      </c:lineChart>
      <c:catAx>
        <c:axId val="47735552"/>
        <c:scaling>
          <c:orientation val="minMax"/>
        </c:scaling>
        <c:axPos val="b"/>
        <c:numFmt formatCode="General" sourceLinked="0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47737088"/>
        <c:crosses val="autoZero"/>
        <c:auto val="1"/>
        <c:lblAlgn val="ctr"/>
        <c:lblOffset val="100"/>
      </c:catAx>
      <c:valAx>
        <c:axId val="477370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hr-HR" b="0"/>
                  <a:t>mg/L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47735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gap"/>
  </c:chart>
  <c:spPr>
    <a:solidFill>
      <a:schemeClr val="bg1"/>
    </a:solidFill>
    <a:ln w="285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100000">
              <a:schemeClr val="tx1"/>
            </a:gs>
            <a:gs pos="66000">
              <a:schemeClr val="bg1">
                <a:alpha val="4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95" t="79548" r="9062" b="3334"/>
          <a:stretch>
            <a:fillRect/>
          </a:stretch>
        </p:blipFill>
        <p:spPr bwMode="auto">
          <a:xfrm>
            <a:off x="-1" y="6143644"/>
            <a:ext cx="9144001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66000">
              <a:schemeClr val="bg1">
                <a:alpha val="4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E0531-79C7-499D-84AB-380F0FCB3F28}" type="datetimeFigureOut">
              <a:rPr lang="sr-Latn-CS" smtClean="0"/>
              <a:pPr/>
              <a:t>13.1.2019.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FCC1A-9C92-4B3F-A39D-8C76C882F72A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ovezana slik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15304" cy="1214446"/>
          </a:xfrm>
        </p:spPr>
        <p:txBody>
          <a:bodyPr>
            <a:noAutofit/>
          </a:bodyPr>
          <a:lstStyle/>
          <a:p>
            <a:r>
              <a:rPr lang="hr-H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 Ksavera Šandora Gjalskog</a:t>
            </a:r>
            <a:br>
              <a:rPr lang="hr-H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Zabok</a:t>
            </a:r>
            <a:br>
              <a:rPr lang="hr-H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4286256"/>
            <a:ext cx="6500858" cy="2357454"/>
          </a:xfrm>
        </p:spPr>
        <p:txBody>
          <a:bodyPr>
            <a:noAutofit/>
          </a:bodyPr>
          <a:lstStyle/>
          <a:p>
            <a:pPr algn="l"/>
            <a:r>
              <a:rPr lang="hr-HR" sz="1800" b="1" dirty="0" smtClean="0">
                <a:solidFill>
                  <a:schemeClr val="tx1"/>
                </a:solidFill>
              </a:rPr>
              <a:t>UČENICI:</a:t>
            </a:r>
          </a:p>
          <a:p>
            <a:pPr algn="l">
              <a:buFont typeface="Courier New" pitchFamily="49" charset="0"/>
              <a:buChar char="o"/>
            </a:pPr>
            <a:r>
              <a:rPr lang="hr-HR" sz="1400" b="1" dirty="0" smtClean="0">
                <a:solidFill>
                  <a:schemeClr val="tx1"/>
                </a:solidFill>
              </a:rPr>
              <a:t> </a:t>
            </a:r>
            <a:r>
              <a:rPr lang="hr-HR" sz="1600" b="1" dirty="0" smtClean="0">
                <a:solidFill>
                  <a:schemeClr val="tx1"/>
                </a:solidFill>
              </a:rPr>
              <a:t>Jana Prekratić</a:t>
            </a:r>
          </a:p>
          <a:p>
            <a:pPr algn="l">
              <a:buFont typeface="Courier New" pitchFamily="49" charset="0"/>
              <a:buChar char="o"/>
            </a:pPr>
            <a:r>
              <a:rPr lang="hr-HR" sz="1600" b="1" dirty="0" smtClean="0">
                <a:solidFill>
                  <a:schemeClr val="tx1"/>
                </a:solidFill>
              </a:rPr>
              <a:t> Domagoj Gavranić</a:t>
            </a:r>
          </a:p>
          <a:p>
            <a:pPr algn="l">
              <a:buFont typeface="Courier New" pitchFamily="49" charset="0"/>
              <a:buChar char="o"/>
            </a:pPr>
            <a:r>
              <a:rPr lang="hr-HR" sz="1600" b="1" dirty="0" smtClean="0">
                <a:solidFill>
                  <a:schemeClr val="tx1"/>
                </a:solidFill>
              </a:rPr>
              <a:t> Marko Majstorović</a:t>
            </a:r>
          </a:p>
          <a:p>
            <a:pPr algn="l">
              <a:buFont typeface="Arial" pitchFamily="34" charset="0"/>
              <a:buChar char="•"/>
            </a:pPr>
            <a:endParaRPr lang="hr-HR" sz="1600" b="1" dirty="0" smtClean="0">
              <a:solidFill>
                <a:schemeClr val="tx1"/>
              </a:solidFill>
            </a:endParaRPr>
          </a:p>
          <a:p>
            <a:r>
              <a:rPr lang="hr-HR" sz="1800" b="1" dirty="0" smtClean="0">
                <a:solidFill>
                  <a:schemeClr val="tx1"/>
                </a:solidFill>
              </a:rPr>
              <a:t>MENTORI:</a:t>
            </a:r>
          </a:p>
          <a:p>
            <a:r>
              <a:rPr lang="hr-HR" sz="1600" b="1" dirty="0" smtClean="0">
                <a:solidFill>
                  <a:schemeClr val="tx1"/>
                </a:solidFill>
              </a:rPr>
              <a:t>Snježana </a:t>
            </a:r>
            <a:r>
              <a:rPr lang="hr-HR" sz="1600" b="1" dirty="0" err="1" smtClean="0">
                <a:solidFill>
                  <a:schemeClr val="tx1"/>
                </a:solidFill>
              </a:rPr>
              <a:t>Turk</a:t>
            </a:r>
            <a:r>
              <a:rPr lang="hr-HR" sz="1600" b="1" dirty="0" smtClean="0">
                <a:solidFill>
                  <a:schemeClr val="tx1"/>
                </a:solidFill>
              </a:rPr>
              <a:t>, Milena Posavec, Silvija </a:t>
            </a:r>
            <a:r>
              <a:rPr lang="hr-HR" sz="1600" b="1" dirty="0" err="1" smtClean="0">
                <a:solidFill>
                  <a:schemeClr val="tx1"/>
                </a:solidFill>
              </a:rPr>
              <a:t>Mikša</a:t>
            </a:r>
            <a:r>
              <a:rPr lang="hr-HR" sz="1600" b="1" dirty="0" smtClean="0">
                <a:solidFill>
                  <a:schemeClr val="tx1"/>
                </a:solidFill>
              </a:rPr>
              <a:t>-</a:t>
            </a:r>
            <a:r>
              <a:rPr lang="hr-HR" sz="1600" b="1" dirty="0" err="1" smtClean="0">
                <a:solidFill>
                  <a:schemeClr val="tx1"/>
                </a:solidFill>
              </a:rPr>
              <a:t>Lakuš</a:t>
            </a:r>
            <a:endParaRPr lang="hr-HR" sz="1600" b="1" dirty="0" smtClean="0">
              <a:solidFill>
                <a:schemeClr val="tx1"/>
              </a:solidFill>
            </a:endParaRPr>
          </a:p>
          <a:p>
            <a:endParaRPr lang="hr-HR" sz="1800" b="1" dirty="0">
              <a:solidFill>
                <a:schemeClr val="tx1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5198" y="2285992"/>
            <a:ext cx="1714363" cy="146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250px-Mati%C4%8Dna_%C5%A1kola"/>
          <p:cNvPicPr>
            <a:picLocks noChangeAspect="1" noChangeArrowheads="1"/>
          </p:cNvPicPr>
          <p:nvPr/>
        </p:nvPicPr>
        <p:blipFill>
          <a:blip r:embed="rId4">
            <a:lum bright="1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857364"/>
            <a:ext cx="2214578" cy="1665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0250955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PRIKUPLJANJE PODATAKA- SURADNJA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3656448"/>
          </a:xfrm>
        </p:spPr>
        <p:txBody>
          <a:bodyPr anchor="t">
            <a:normAutofit/>
          </a:bodyPr>
          <a:lstStyle/>
          <a:p>
            <a:pPr>
              <a:spcBef>
                <a:spcPts val="500"/>
              </a:spcBef>
            </a:pPr>
            <a:r>
              <a:rPr lang="hr-HR" sz="2400" dirty="0" smtClean="0"/>
              <a:t>Hrvatske vode  </a:t>
            </a:r>
          </a:p>
          <a:p>
            <a:pPr>
              <a:spcBef>
                <a:spcPts val="500"/>
              </a:spcBef>
            </a:pPr>
            <a:r>
              <a:rPr lang="hr-HR" sz="2400" dirty="0" smtClean="0"/>
              <a:t>Športsko ribolovno društvo</a:t>
            </a:r>
          </a:p>
          <a:p>
            <a:pPr>
              <a:spcBef>
                <a:spcPts val="500"/>
              </a:spcBef>
            </a:pPr>
            <a:r>
              <a:rPr lang="hr-HR" sz="2400" dirty="0" smtClean="0"/>
              <a:t>Hrvatska poljoprivredna agencija</a:t>
            </a:r>
          </a:p>
          <a:p>
            <a:pPr>
              <a:spcBef>
                <a:spcPts val="500"/>
              </a:spcBef>
            </a:pPr>
            <a:r>
              <a:rPr lang="hr-HR" sz="2400" dirty="0" smtClean="0"/>
              <a:t>Agencija za plaćanja u poljoprivredi, ribarstvu i ruralnom razvoju </a:t>
            </a:r>
          </a:p>
          <a:p>
            <a:pPr>
              <a:spcBef>
                <a:spcPts val="500"/>
              </a:spcBef>
            </a:pPr>
            <a:r>
              <a:rPr lang="hr-HR" sz="2400" dirty="0" smtClean="0"/>
              <a:t>Tvornica tepiha i tekstila Regeneracija</a:t>
            </a:r>
          </a:p>
          <a:p>
            <a:pPr>
              <a:spcBef>
                <a:spcPts val="500"/>
              </a:spcBef>
            </a:pPr>
            <a:r>
              <a:rPr lang="hr-HR" sz="2400" dirty="0" smtClean="0"/>
              <a:t>Upravni odjel za komunalno gospodarstvo i javne potrebe grada Zaboka</a:t>
            </a:r>
          </a:p>
        </p:txBody>
      </p:sp>
      <p:pic>
        <p:nvPicPr>
          <p:cNvPr id="1028" name="Picture 4" descr="http://www.poslovni-savjetnik.com/sites/default/files/poduzetnistvo/fotka_timski_rad_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4424768"/>
            <a:ext cx="2800616" cy="1646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on 3"/>
          <p:cNvGraphicFramePr/>
          <p:nvPr>
            <p:extLst>
              <p:ext uri="{D42A27DB-BD31-4B8C-83A1-F6EECF244321}">
                <p14:modId xmlns="" xmlns:p14="http://schemas.microsoft.com/office/powerpoint/2010/main" val="430178786"/>
              </p:ext>
            </p:extLst>
          </p:nvPr>
        </p:nvGraphicFramePr>
        <p:xfrm>
          <a:off x="770111" y="1772816"/>
          <a:ext cx="7603778" cy="3943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Usporedba podataka:</a:t>
            </a:r>
            <a:br>
              <a:rPr lang="hr-HR" dirty="0" smtClean="0"/>
            </a:br>
            <a:r>
              <a:rPr lang="hr-HR" dirty="0" smtClean="0"/>
              <a:t> Hrvatskih voda i GLOBE podataka </a:t>
            </a:r>
            <a:endParaRPr lang="hr-HR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Usporedba podataka:</a:t>
            </a:r>
            <a:br>
              <a:rPr lang="hr-HR" dirty="0" smtClean="0"/>
            </a:br>
            <a:r>
              <a:rPr lang="hr-HR" dirty="0" smtClean="0"/>
              <a:t> Hrvatskih voda i GLOBE podataka </a:t>
            </a:r>
            <a:endParaRPr lang="hr-HR" dirty="0"/>
          </a:p>
        </p:txBody>
      </p:sp>
      <p:graphicFrame>
        <p:nvGraphicFramePr>
          <p:cNvPr id="5" name="Grafikon 4"/>
          <p:cNvGraphicFramePr/>
          <p:nvPr>
            <p:extLst>
              <p:ext uri="{D42A27DB-BD31-4B8C-83A1-F6EECF244321}">
                <p14:modId xmlns="" xmlns:p14="http://schemas.microsoft.com/office/powerpoint/2010/main" val="301554832"/>
              </p:ext>
            </p:extLst>
          </p:nvPr>
        </p:nvGraphicFramePr>
        <p:xfrm>
          <a:off x="821505" y="1772816"/>
          <a:ext cx="7500990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Usporedba podataka:</a:t>
            </a:r>
            <a:br>
              <a:rPr lang="hr-HR" dirty="0" smtClean="0"/>
            </a:br>
            <a:r>
              <a:rPr lang="hr-HR" dirty="0" smtClean="0"/>
              <a:t> Hrvatskih voda i GLOBE podataka </a:t>
            </a:r>
            <a:endParaRPr lang="hr-HR" dirty="0"/>
          </a:p>
        </p:txBody>
      </p:sp>
      <p:graphicFrame>
        <p:nvGraphicFramePr>
          <p:cNvPr id="4" name="Grafikon 3"/>
          <p:cNvGraphicFramePr/>
          <p:nvPr/>
        </p:nvGraphicFramePr>
        <p:xfrm>
          <a:off x="857225" y="1785926"/>
          <a:ext cx="7500990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SREDNJA DNEVNA TEMPERATURA ZRAKA</a:t>
            </a:r>
            <a:endParaRPr lang="hr-HR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Rezervirano mjesto sadržaja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18288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spcBef>
                    <a:spcPts val="100"/>
                  </a:spcBef>
                  <a:spcAft>
                    <a:spcPts val="200"/>
                  </a:spcAft>
                </a:pPr>
                <a:r>
                  <a:rPr lang="hr-HR" dirty="0" smtClean="0"/>
                  <a:t>Srednje dnevne temperature zraka izračunali smo prema GLOBE protokolu, i to prema formuli</a:t>
                </a:r>
                <a:r>
                  <a:rPr lang="hr-HR" dirty="0" smtClean="0"/>
                  <a:t>: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100"/>
                  </a:spcBef>
                  <a:spcAft>
                    <a:spcPts val="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hr-H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𝑠𝑟𝑒𝑑𝐷</m:t>
                          </m:r>
                        </m:sub>
                      </m:sSub>
                      <m:r>
                        <a:rPr lang="hr-H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hr-H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hr-H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hr-H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r>
                            <a:rPr lang="hr-H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r-HR" b="0" dirty="0" smtClean="0"/>
              </a:p>
            </p:txBody>
          </p:sp>
        </mc:Choice>
        <mc:Fallback>
          <p:sp>
            <p:nvSpPr>
              <p:cNvPr id="3" name="Rezervirano mjesto sadržaja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1828800"/>
              </a:xfrm>
              <a:blipFill rotWithShape="0">
                <a:blip r:embed="rId2"/>
                <a:stretch>
                  <a:fillRect l="-667" t="-1667" r="-81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8" descr="C:\Users\Snježana Turk\Desktop\FOTKE ZA GLOBE PPT\globe kući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3071810"/>
            <a:ext cx="3960440" cy="2969620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kon 7"/>
          <p:cNvGraphicFramePr/>
          <p:nvPr>
            <p:extLst>
              <p:ext uri="{D42A27DB-BD31-4B8C-83A1-F6EECF244321}">
                <p14:modId xmlns="" xmlns:p14="http://schemas.microsoft.com/office/powerpoint/2010/main" val="1041411198"/>
              </p:ext>
            </p:extLst>
          </p:nvPr>
        </p:nvGraphicFramePr>
        <p:xfrm>
          <a:off x="821505" y="1772816"/>
          <a:ext cx="7500990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Usporedba </a:t>
            </a:r>
            <a:br>
              <a:rPr lang="hr-HR" dirty="0" smtClean="0"/>
            </a:br>
            <a:r>
              <a:rPr lang="hr-HR" dirty="0" smtClean="0"/>
              <a:t>temperature zraka i vode</a:t>
            </a:r>
            <a:endParaRPr lang="hr-HR" dirty="0"/>
          </a:p>
        </p:txBody>
      </p:sp>
      <p:graphicFrame>
        <p:nvGraphicFramePr>
          <p:cNvPr id="5" name="Grafikon 4"/>
          <p:cNvGraphicFramePr/>
          <p:nvPr>
            <p:extLst>
              <p:ext uri="{D42A27DB-BD31-4B8C-83A1-F6EECF244321}">
                <p14:modId xmlns="" xmlns:p14="http://schemas.microsoft.com/office/powerpoint/2010/main" val="2911732381"/>
              </p:ext>
            </p:extLst>
          </p:nvPr>
        </p:nvGraphicFramePr>
        <p:xfrm>
          <a:off x="821505" y="1772816"/>
          <a:ext cx="7500990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  <p:bldGraphic spid="8" grpId="2">
        <p:bldAsOne/>
      </p:bldGraphic>
      <p:bldGraphic spid="5" grpId="0">
        <p:bldAsOne/>
      </p:bldGraphic>
      <p:bldGraphic spid="5" grpId="1">
        <p:bldAsOne/>
      </p:bldGraphic>
      <p:bldGraphic spid="5" grpId="2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SURADNJA SA ŠRD Zabok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8288" indent="-268288"/>
            <a:r>
              <a:rPr lang="hr-HR" dirty="0" smtClean="0"/>
              <a:t>Fotografije riba iz naše </a:t>
            </a:r>
            <a:r>
              <a:rPr lang="hr-HR" dirty="0" err="1" smtClean="0"/>
              <a:t>Krapinice</a:t>
            </a:r>
            <a:r>
              <a:rPr lang="hr-HR" dirty="0" smtClean="0"/>
              <a:t> (amur i kalifornijska pastrva) -</a:t>
            </a:r>
          </a:p>
          <a:p>
            <a:pPr marL="268288" indent="0">
              <a:buNone/>
            </a:pPr>
            <a:r>
              <a:rPr lang="hr-HR" dirty="0" smtClean="0"/>
              <a:t>ustupljene od strane Športskog ribolovnog društva iz Zaboka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 algn="ctr">
              <a:buNone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RIBE ZNAJU I OSJETE KAD JE VODA ČISTA!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794526" y="2564904"/>
            <a:ext cx="7554947" cy="2286016"/>
            <a:chOff x="857224" y="2571744"/>
            <a:chExt cx="7554947" cy="2286016"/>
          </a:xfrm>
        </p:grpSpPr>
        <p:pic>
          <p:nvPicPr>
            <p:cNvPr id="6" name="Slika 5" descr="C:\Users\Snježana Turk\AppData\Local\Microsoft\Windows\INetCache\Content.Word\IMG-20180219-WA0005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57224" y="2571744"/>
              <a:ext cx="3000396" cy="22860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4519" y="2750339"/>
              <a:ext cx="3857652" cy="19288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16144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r-HR" sz="9600" b="1" dirty="0" smtClean="0"/>
              <a:t>ZAŠTO???</a:t>
            </a:r>
            <a:endParaRPr lang="hr-HR" sz="9600" b="1" dirty="0"/>
          </a:p>
        </p:txBody>
      </p:sp>
      <p:pic>
        <p:nvPicPr>
          <p:cNvPr id="4" name="Slika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99" y="2996952"/>
            <a:ext cx="5643602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contourClr>
              <a:srgbClr val="969696"/>
            </a:contourClr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AGENCIJAMA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1185858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DOBILI SMO PODATKE OD:</a:t>
            </a:r>
          </a:p>
          <a:p>
            <a:r>
              <a:rPr lang="hr-HR" dirty="0" smtClean="0"/>
              <a:t>Hrvatske poljoprivredne agencije</a:t>
            </a:r>
          </a:p>
          <a:p>
            <a:r>
              <a:rPr lang="hr-HR" dirty="0" smtClean="0"/>
              <a:t>Agencije za plaćanja u poljoprivredi, ribarstvu i ruralnom razvoju </a:t>
            </a:r>
          </a:p>
          <a:p>
            <a:endParaRPr lang="hr-HR" dirty="0"/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32011124"/>
              </p:ext>
            </p:extLst>
          </p:nvPr>
        </p:nvGraphicFramePr>
        <p:xfrm>
          <a:off x="1000100" y="2786054"/>
          <a:ext cx="7024378" cy="3310900"/>
        </p:xfrm>
        <a:graphic>
          <a:graphicData uri="http://schemas.openxmlformats.org/drawingml/2006/table">
            <a:tbl>
              <a:tblPr/>
              <a:tblGrid>
                <a:gridCol w="1893746"/>
                <a:gridCol w="2044669"/>
                <a:gridCol w="857001"/>
                <a:gridCol w="752341"/>
                <a:gridCol w="751583"/>
                <a:gridCol w="725038"/>
              </a:tblGrid>
              <a:tr h="709478"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latin typeface="Arial"/>
                          <a:ea typeface="Calibri"/>
                          <a:cs typeface="Arial"/>
                        </a:rPr>
                        <a:t>Naziv 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latin typeface="Arial"/>
                          <a:ea typeface="Calibri"/>
                          <a:cs typeface="Arial"/>
                        </a:rPr>
                        <a:t>općine/grada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latin typeface="Arial"/>
                          <a:ea typeface="Calibri"/>
                          <a:cs typeface="Arial"/>
                        </a:rPr>
                        <a:t>         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latin typeface="Arial"/>
                          <a:ea typeface="Calibri"/>
                          <a:cs typeface="Arial"/>
                        </a:rPr>
                        <a:t>Naziv  naselja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 dirty="0">
                          <a:latin typeface="Arial"/>
                          <a:ea typeface="Calibri"/>
                          <a:cs typeface="Arial"/>
                        </a:rPr>
                        <a:t>Površina pod oranicama (ha)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 dirty="0">
                          <a:latin typeface="Arial"/>
                          <a:ea typeface="Calibri"/>
                          <a:cs typeface="Arial"/>
                        </a:rPr>
                        <a:t>Površina pod livadama i pašnjacima (ha)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472985">
                <a:tc>
                  <a:txBody>
                    <a:bodyPr/>
                    <a:lstStyle/>
                    <a:p>
                      <a:pPr indent="1187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latin typeface="Arial"/>
                          <a:ea typeface="Calibri"/>
                          <a:cs typeface="Arial"/>
                        </a:rPr>
                        <a:t>2016</a:t>
                      </a:r>
                      <a:r>
                        <a:rPr lang="hr-HR" sz="1000" b="1" dirty="0">
                          <a:latin typeface="Arial"/>
                          <a:ea typeface="Calibri"/>
                          <a:cs typeface="Arial"/>
                        </a:rPr>
                        <a:t>.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latin typeface="Arial"/>
                          <a:ea typeface="Calibri"/>
                          <a:cs typeface="Arial"/>
                        </a:rPr>
                        <a:t>2017</a:t>
                      </a:r>
                      <a:r>
                        <a:rPr lang="hr-HR" sz="1000" b="1" dirty="0">
                          <a:latin typeface="Arial"/>
                          <a:ea typeface="Calibri"/>
                          <a:cs typeface="Arial"/>
                        </a:rPr>
                        <a:t>.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latin typeface="Arial"/>
                          <a:ea typeface="Calibri"/>
                          <a:cs typeface="Arial"/>
                        </a:rPr>
                        <a:t>2016</a:t>
                      </a:r>
                      <a:r>
                        <a:rPr lang="hr-HR" sz="1000" b="1" dirty="0">
                          <a:latin typeface="Arial"/>
                          <a:ea typeface="Calibri"/>
                          <a:cs typeface="Arial"/>
                        </a:rPr>
                        <a:t>.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latin typeface="Arial"/>
                          <a:ea typeface="Calibri"/>
                          <a:cs typeface="Arial"/>
                        </a:rPr>
                        <a:t>2017</a:t>
                      </a:r>
                      <a:r>
                        <a:rPr lang="hr-HR" sz="1000" b="1" dirty="0">
                          <a:latin typeface="Arial"/>
                          <a:ea typeface="Calibri"/>
                          <a:cs typeface="Arial"/>
                        </a:rPr>
                        <a:t>.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93"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Krapina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Krapina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27,40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0,71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13,62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14,00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93"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Krapina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Bobovje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5,38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4,35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1,54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1,52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93"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Krapina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Mihaljekov Jarek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latin typeface="Arial"/>
                          <a:ea typeface="Calibri"/>
                          <a:cs typeface="Arial"/>
                        </a:rPr>
                        <a:t>19,06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5,20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22,38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22,50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93"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Krapina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Žutnica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latin typeface="Arial"/>
                          <a:ea typeface="Calibri"/>
                          <a:cs typeface="Arial"/>
                        </a:rPr>
                        <a:t>3,37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2,80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4,90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5,20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93"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Krapina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Podgora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5,42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0,12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4,35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4,35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93"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Sveti Križ Začretje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Štrucljevo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53,34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10,65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20,05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25,50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93"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Sveti Križ Začretje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Donja Pačetina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68,97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66,87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41,50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43,66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93"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Sveti Križ Začretje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Kotarice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17,94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3,90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5,04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latin typeface="Arial"/>
                          <a:ea typeface="Calibri"/>
                          <a:cs typeface="Arial"/>
                        </a:rPr>
                        <a:t>6,60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93"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 dirty="0">
                          <a:latin typeface="Arial"/>
                          <a:ea typeface="Calibri"/>
                          <a:cs typeface="Arial"/>
                        </a:rPr>
                        <a:t>Zabok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latin typeface="Arial"/>
                          <a:ea typeface="Calibri"/>
                          <a:cs typeface="Arial"/>
                        </a:rPr>
                        <a:t>Zabok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latin typeface="Arial"/>
                          <a:ea typeface="Calibri"/>
                          <a:cs typeface="Arial"/>
                        </a:rPr>
                        <a:t>41,37</a:t>
                      </a:r>
                      <a:endParaRPr lang="hr-HR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 dirty="0">
                          <a:latin typeface="Arial"/>
                          <a:ea typeface="Calibri"/>
                          <a:cs typeface="Arial"/>
                        </a:rPr>
                        <a:t>17,78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 dirty="0">
                          <a:latin typeface="Arial"/>
                          <a:ea typeface="Calibri"/>
                          <a:cs typeface="Arial"/>
                        </a:rPr>
                        <a:t>23,12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000" b="1" dirty="0">
                          <a:latin typeface="Arial"/>
                          <a:ea typeface="Calibri"/>
                          <a:cs typeface="Arial"/>
                        </a:rPr>
                        <a:t>26,40</a:t>
                      </a:r>
                      <a:endParaRPr lang="hr-HR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2017.</a:t>
            </a:r>
            <a:r>
              <a:rPr kumimoji="0" lang="hr-H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6572264" y="5786454"/>
            <a:ext cx="1643074" cy="35719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/>
          <p:cNvSpPr/>
          <p:nvPr/>
        </p:nvSpPr>
        <p:spPr>
          <a:xfrm>
            <a:off x="4929190" y="5786454"/>
            <a:ext cx="1643074" cy="35719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TVORNICOM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380337"/>
            <a:ext cx="8229600" cy="471478"/>
          </a:xfrm>
        </p:spPr>
        <p:txBody>
          <a:bodyPr/>
          <a:lstStyle/>
          <a:p>
            <a:r>
              <a:rPr lang="hr-HR" dirty="0" smtClean="0"/>
              <a:t>Tvornica tekstila i tepiha Regeneracija - ekološki osviješteni</a:t>
            </a:r>
            <a:endParaRPr lang="hr-H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13" t="24414" r="23133" b="9179"/>
          <a:stretch>
            <a:fillRect/>
          </a:stretch>
        </p:blipFill>
        <p:spPr bwMode="auto">
          <a:xfrm>
            <a:off x="4688166" y="2357430"/>
            <a:ext cx="3729640" cy="2714644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62" t="14648" r="26976" b="11133"/>
          <a:stretch>
            <a:fillRect/>
          </a:stretch>
        </p:blipFill>
        <p:spPr bwMode="auto">
          <a:xfrm>
            <a:off x="928662" y="2357430"/>
            <a:ext cx="3308707" cy="2703890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034" y="1785926"/>
            <a:ext cx="8229600" cy="8286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hr-H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 je </a:t>
            </a:r>
            <a:r>
              <a:rPr lang="hr-HR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Krapinica</a:t>
            </a:r>
            <a:r>
              <a:rPr lang="hr-H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Zaboku sve čišća?</a:t>
            </a:r>
            <a:endParaRPr lang="hr-H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NAŠ PROJEKT:</a:t>
            </a:r>
            <a:br>
              <a:rPr lang="hr-H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TVORNICOM</a:t>
            </a:r>
            <a:endParaRPr lang="hr-HR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4" y="2636912"/>
            <a:ext cx="3917657" cy="2643206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62" t="13672" r="20937" b="9179"/>
          <a:stretch>
            <a:fillRect/>
          </a:stretch>
        </p:blipFill>
        <p:spPr bwMode="auto">
          <a:xfrm>
            <a:off x="4930808" y="2636912"/>
            <a:ext cx="3573708" cy="2714644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avokutnik 6"/>
          <p:cNvSpPr/>
          <p:nvPr/>
        </p:nvSpPr>
        <p:spPr>
          <a:xfrm>
            <a:off x="785786" y="1643050"/>
            <a:ext cx="5872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POSJEDUJU:</a:t>
            </a:r>
          </a:p>
          <a:p>
            <a:pPr indent="268288">
              <a:buFont typeface="Arial" pitchFamily="34" charset="0"/>
              <a:buChar char="•"/>
            </a:pPr>
            <a:r>
              <a:rPr lang="hr-HR" dirty="0" err="1" smtClean="0"/>
              <a:t>taložionicu</a:t>
            </a:r>
            <a:r>
              <a:rPr lang="hr-HR" dirty="0" smtClean="0"/>
              <a:t> za taloženje viška boje i hlađenje boje</a:t>
            </a:r>
            <a:endParaRPr lang="hr-HR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TVORNICOM</a:t>
            </a:r>
            <a:endParaRPr lang="hr-H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62" t="18554" r="26427" b="11133"/>
          <a:stretch>
            <a:fillRect/>
          </a:stretch>
        </p:blipFill>
        <p:spPr bwMode="auto">
          <a:xfrm>
            <a:off x="5777199" y="3789040"/>
            <a:ext cx="2817022" cy="2157719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60" t="17578" r="25878" b="10156"/>
          <a:stretch>
            <a:fillRect/>
          </a:stretch>
        </p:blipFill>
        <p:spPr bwMode="auto">
          <a:xfrm>
            <a:off x="5777199" y="1357298"/>
            <a:ext cx="2809211" cy="2235286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avokutnik 7"/>
          <p:cNvSpPr/>
          <p:nvPr/>
        </p:nvSpPr>
        <p:spPr>
          <a:xfrm>
            <a:off x="1000100" y="1357298"/>
            <a:ext cx="342902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r-HR" b="1" dirty="0" smtClean="0"/>
              <a:t>KORISTE:</a:t>
            </a:r>
          </a:p>
          <a:p>
            <a:pPr marL="268288" indent="-268288">
              <a:buFont typeface="Arial" pitchFamily="34" charset="0"/>
              <a:buChar char="•"/>
            </a:pPr>
            <a:r>
              <a:rPr lang="hr-HR" dirty="0" smtClean="0"/>
              <a:t>kisele boje </a:t>
            </a:r>
          </a:p>
          <a:p>
            <a:pPr marL="268288"/>
            <a:r>
              <a:rPr lang="hr-HR" dirty="0" smtClean="0"/>
              <a:t>velike iscrpljenosti iz Švicarske firme </a:t>
            </a:r>
            <a:r>
              <a:rPr lang="hr-HR" dirty="0" err="1" smtClean="0"/>
              <a:t>Bezema</a:t>
            </a:r>
            <a:r>
              <a:rPr lang="hr-HR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hr-HR" dirty="0"/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51" y="2780928"/>
            <a:ext cx="4213322" cy="3000396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GRADOM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392610"/>
            <a:ext cx="8229600" cy="542916"/>
          </a:xfrm>
        </p:spPr>
        <p:txBody>
          <a:bodyPr/>
          <a:lstStyle/>
          <a:p>
            <a:r>
              <a:rPr lang="hr-HR" dirty="0" smtClean="0"/>
              <a:t>REDOVITE EKO AKCIJE građana i učenika UZ KRAPINICU</a:t>
            </a:r>
            <a:endParaRPr lang="hr-HR" dirty="0"/>
          </a:p>
        </p:txBody>
      </p:sp>
      <p:pic>
        <p:nvPicPr>
          <p:cNvPr id="4" name="Slika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5076"/>
            <a:ext cx="3071834" cy="2928958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97" y="1988840"/>
            <a:ext cx="2714644" cy="1857388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97" y="4005064"/>
            <a:ext cx="2714644" cy="1928826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hr-HR" dirty="0" smtClean="0"/>
              <a:t>SURADNJA S GRADOM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1472" y="1285859"/>
            <a:ext cx="8229600" cy="796485"/>
          </a:xfrm>
        </p:spPr>
        <p:txBody>
          <a:bodyPr>
            <a:normAutofit fontScale="92500"/>
          </a:bodyPr>
          <a:lstStyle/>
          <a:p>
            <a:r>
              <a:rPr lang="hr-HR" dirty="0" smtClean="0"/>
              <a:t>Upravni odjel za komunalno gospodarstvo i javne potrebe grada Zaboka – ustupio podatke o kanalizacijskom odvodu otpadnih voda</a:t>
            </a:r>
            <a:endParaRPr lang="hr-H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lum contrast="-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82345"/>
            <a:ext cx="4479996" cy="381242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ravokutnik 4"/>
          <p:cNvSpPr/>
          <p:nvPr/>
        </p:nvSpPr>
        <p:spPr>
          <a:xfrm>
            <a:off x="6300192" y="3212976"/>
            <a:ext cx="2071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Shematski prikaz rješenja odvodnje grada Zaboka – centar</a:t>
            </a:r>
            <a:endParaRPr lang="hr-HR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178595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r-HR" sz="2800" b="1" dirty="0" smtClean="0"/>
              <a:t>RIJEKA KRAPINICA - SVE ČIŠĆA!</a:t>
            </a:r>
          </a:p>
          <a:p>
            <a:r>
              <a:rPr lang="hr-HR" b="1" dirty="0" smtClean="0"/>
              <a:t>DOKAZALI SMO dobro ekološko stanje rijeke: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            pH vode, </a:t>
            </a:r>
            <a:r>
              <a:rPr lang="hr-HR" dirty="0" err="1" smtClean="0"/>
              <a:t>nitriti</a:t>
            </a:r>
            <a:r>
              <a:rPr lang="hr-HR" dirty="0" smtClean="0"/>
              <a:t>, nitrati</a:t>
            </a:r>
          </a:p>
          <a:p>
            <a:pPr>
              <a:buNone/>
            </a:pPr>
            <a:r>
              <a:rPr lang="hr-HR" dirty="0" smtClean="0"/>
              <a:t>                                            ( GLOBE podatci + Hrvatske vode)</a:t>
            </a:r>
          </a:p>
          <a:p>
            <a:r>
              <a:rPr lang="hr-HR" b="1" dirty="0" smtClean="0"/>
              <a:t>POTVRDILI SU NAM TO</a:t>
            </a:r>
            <a:r>
              <a:rPr lang="hr-HR" dirty="0" smtClean="0"/>
              <a:t>: ŠRD Zabok </a:t>
            </a:r>
          </a:p>
          <a:p>
            <a:endParaRPr lang="hr-HR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49" t="13867" r="21998" b="11914"/>
          <a:stretch>
            <a:fillRect/>
          </a:stretch>
        </p:blipFill>
        <p:spPr bwMode="auto">
          <a:xfrm>
            <a:off x="4591287" y="3225784"/>
            <a:ext cx="3643338" cy="2688288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41" t="16601" r="34663" b="10156"/>
          <a:stretch>
            <a:fillRect/>
          </a:stretch>
        </p:blipFill>
        <p:spPr bwMode="auto">
          <a:xfrm rot="16200000">
            <a:off x="1467091" y="3105449"/>
            <a:ext cx="2226008" cy="2928958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LJUDSKI UTJECAJ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4721"/>
          </a:xfrm>
        </p:spPr>
        <p:txBody>
          <a:bodyPr>
            <a:normAutofit/>
          </a:bodyPr>
          <a:lstStyle/>
          <a:p>
            <a:r>
              <a:rPr lang="hr-HR" sz="1850" dirty="0" smtClean="0"/>
              <a:t>Smanjila se površina pod oranicama, a povećala površina livada i pašnjaka</a:t>
            </a:r>
          </a:p>
          <a:p>
            <a:r>
              <a:rPr lang="hr-HR" sz="1850" dirty="0" smtClean="0"/>
              <a:t>Tvornica Regeneracija ima </a:t>
            </a:r>
            <a:r>
              <a:rPr lang="hr-HR" sz="1850" dirty="0" err="1" smtClean="0"/>
              <a:t>taložionicu</a:t>
            </a:r>
            <a:r>
              <a:rPr lang="hr-HR" sz="1850" dirty="0" smtClean="0"/>
              <a:t> i koriste ekološke boje</a:t>
            </a:r>
          </a:p>
          <a:p>
            <a:r>
              <a:rPr lang="hr-HR" sz="1850" dirty="0" smtClean="0"/>
              <a:t>Građani i grad Zabok organiziraju redovito čišćenja uz rijeku </a:t>
            </a:r>
            <a:r>
              <a:rPr lang="hr-HR" sz="1850" dirty="0" err="1" smtClean="0"/>
              <a:t>Krapinicu</a:t>
            </a:r>
            <a:endParaRPr lang="hr-HR" sz="1850" dirty="0" smtClean="0"/>
          </a:p>
          <a:p>
            <a:r>
              <a:rPr lang="hr-HR" sz="1850" dirty="0" smtClean="0"/>
              <a:t>Do kraja 2045.g. u planu je u potpunosti riješiti odvodnjavanje i pročišćavanje otpadnih voda na gradskom području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02" y="3864922"/>
            <a:ext cx="2714644" cy="2154923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99" y="3884569"/>
            <a:ext cx="3143272" cy="2136204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KONAČAN ZAKLJUČAK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17638"/>
            <a:ext cx="7829576" cy="4708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Tko je najviše zaslužan za sadašnje stanje rijeke </a:t>
            </a:r>
            <a:r>
              <a:rPr lang="hr-HR" dirty="0" err="1" smtClean="0"/>
              <a:t>Krapinice</a:t>
            </a:r>
            <a:r>
              <a:rPr lang="hr-HR" dirty="0" smtClean="0"/>
              <a:t>?</a:t>
            </a:r>
          </a:p>
          <a:p>
            <a:pPr>
              <a:buNone/>
            </a:pPr>
            <a:r>
              <a:rPr lang="hr-HR" sz="2800" b="1" dirty="0" smtClean="0"/>
              <a:t>LJUDI.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Hoće li ljudi i dalje utjecati na rijeku </a:t>
            </a:r>
            <a:r>
              <a:rPr lang="hr-HR" dirty="0" err="1" smtClean="0"/>
              <a:t>Krapinicu</a:t>
            </a:r>
            <a:r>
              <a:rPr lang="hr-HR" dirty="0" smtClean="0"/>
              <a:t>?</a:t>
            </a:r>
          </a:p>
          <a:p>
            <a:pPr>
              <a:buNone/>
            </a:pPr>
            <a:r>
              <a:rPr lang="hr-HR" sz="2800" b="1" dirty="0" smtClean="0"/>
              <a:t>HOĆE.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Kakvu bi rijeku svi htjeli imati u Zaboku?</a:t>
            </a:r>
          </a:p>
          <a:p>
            <a:pPr>
              <a:buNone/>
            </a:pPr>
            <a:r>
              <a:rPr lang="hr-HR" sz="2800" b="1" dirty="0" smtClean="0"/>
              <a:t>ČISTU RIJEKU.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O kome ovisi stanje rijeke </a:t>
            </a:r>
            <a:r>
              <a:rPr lang="hr-HR" dirty="0" err="1" smtClean="0"/>
              <a:t>Krapinice</a:t>
            </a:r>
            <a:r>
              <a:rPr lang="hr-HR" dirty="0" smtClean="0"/>
              <a:t>?</a:t>
            </a:r>
          </a:p>
          <a:p>
            <a:pPr>
              <a:buNone/>
            </a:pPr>
            <a:r>
              <a:rPr lang="hr-HR" sz="2400" b="1" dirty="0" smtClean="0"/>
              <a:t>STANJE RIJEKE KRAPINICE OVISI O LJUDIMA!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12976"/>
            <a:ext cx="2577408" cy="1901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ŠTO UČINITI?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7972452" cy="449309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b="1" dirty="0" smtClean="0"/>
              <a:t>NAŠE ISTRAŽIVANJE: </a:t>
            </a:r>
          </a:p>
          <a:p>
            <a:r>
              <a:rPr lang="hr-HR" dirty="0" smtClean="0"/>
              <a:t>interesantno, zanimljivo, istraživano kroz razdoblje od 4 godine, djelomično smo potvrdili hipotezu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b="1" dirty="0" smtClean="0"/>
              <a:t>POTREBNO: </a:t>
            </a:r>
            <a:r>
              <a:rPr lang="hr-HR" dirty="0" smtClean="0"/>
              <a:t>opsežnije istraživanje i dodatne analize od strane  </a:t>
            </a:r>
          </a:p>
          <a:p>
            <a:pPr>
              <a:buNone/>
            </a:pPr>
            <a:r>
              <a:rPr lang="hr-HR" dirty="0" smtClean="0"/>
              <a:t>                      službenih laboratorija :</a:t>
            </a:r>
          </a:p>
          <a:p>
            <a:r>
              <a:rPr lang="hr-HR" dirty="0" smtClean="0"/>
              <a:t>mikrobiološku</a:t>
            </a:r>
          </a:p>
          <a:p>
            <a:r>
              <a:rPr lang="hr-HR" dirty="0" smtClean="0"/>
              <a:t>analizu teških metala</a:t>
            </a:r>
          </a:p>
          <a:p>
            <a:r>
              <a:rPr lang="hr-HR" dirty="0" smtClean="0"/>
              <a:t>organskih otapala </a:t>
            </a:r>
          </a:p>
          <a:p>
            <a:r>
              <a:rPr lang="hr-HR" dirty="0" smtClean="0"/>
              <a:t>fizikalno-kemijske parametre </a:t>
            </a:r>
          </a:p>
          <a:p>
            <a:endParaRPr lang="hr-HR" dirty="0" smtClean="0"/>
          </a:p>
          <a:p>
            <a:pPr>
              <a:buNone/>
            </a:pPr>
            <a:r>
              <a:rPr lang="hr-HR" dirty="0" smtClean="0"/>
              <a:t> </a:t>
            </a:r>
          </a:p>
          <a:p>
            <a:pPr>
              <a:buNone/>
            </a:pPr>
            <a:r>
              <a:rPr lang="hr-HR" b="1" dirty="0" smtClean="0"/>
              <a:t>POTPUNIJI UVID U STANJE KRAPINICE.</a:t>
            </a:r>
          </a:p>
          <a:p>
            <a:endParaRPr lang="hr-HR" dirty="0"/>
          </a:p>
        </p:txBody>
      </p:sp>
      <p:sp>
        <p:nvSpPr>
          <p:cNvPr id="4" name="Strelica dolje 3"/>
          <p:cNvSpPr/>
          <p:nvPr/>
        </p:nvSpPr>
        <p:spPr>
          <a:xfrm>
            <a:off x="2143108" y="4929198"/>
            <a:ext cx="484632" cy="4783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15" y="3312064"/>
            <a:ext cx="2775167" cy="1982262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ZAŠTO?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71874"/>
          </a:xfrm>
        </p:spPr>
        <p:txBody>
          <a:bodyPr/>
          <a:lstStyle/>
          <a:p>
            <a:pPr algn="ctr">
              <a:buNone/>
            </a:pPr>
            <a:r>
              <a:rPr lang="hr-HR" dirty="0" smtClean="0"/>
              <a:t>Čovjek je imao i još uvijek ima veliki utjecaj na čistoću rijeke </a:t>
            </a:r>
            <a:r>
              <a:rPr lang="hr-HR" dirty="0" err="1" smtClean="0"/>
              <a:t>Krapinice</a:t>
            </a:r>
            <a:r>
              <a:rPr lang="hr-HR" dirty="0" smtClean="0"/>
              <a:t>.</a:t>
            </a:r>
          </a:p>
          <a:p>
            <a:pPr algn="ctr">
              <a:buNone/>
            </a:pPr>
            <a:endParaRPr lang="hr-HR" dirty="0"/>
          </a:p>
        </p:txBody>
      </p:sp>
      <p:pic>
        <p:nvPicPr>
          <p:cNvPr id="4" name="Slika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20" t="15233" r="37699" b="11742"/>
          <a:stretch>
            <a:fillRect/>
          </a:stretch>
        </p:blipFill>
        <p:spPr bwMode="auto">
          <a:xfrm>
            <a:off x="857224" y="2643182"/>
            <a:ext cx="3010397" cy="2363203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4" t="19165" r="35796" b="24816"/>
          <a:stretch>
            <a:fillRect/>
          </a:stretch>
        </p:blipFill>
        <p:spPr bwMode="auto">
          <a:xfrm>
            <a:off x="4327198" y="2643074"/>
            <a:ext cx="3857652" cy="2357454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avokutnik 6"/>
          <p:cNvSpPr/>
          <p:nvPr/>
        </p:nvSpPr>
        <p:spPr>
          <a:xfrm>
            <a:off x="857224" y="5072074"/>
            <a:ext cx="301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/>
              <a:t>NEKADA</a:t>
            </a:r>
            <a:endParaRPr lang="hr-HR" b="1" dirty="0"/>
          </a:p>
        </p:txBody>
      </p:sp>
      <p:sp>
        <p:nvSpPr>
          <p:cNvPr id="8" name="Pravokutnik 7"/>
          <p:cNvSpPr/>
          <p:nvPr/>
        </p:nvSpPr>
        <p:spPr>
          <a:xfrm>
            <a:off x="4267642" y="5069972"/>
            <a:ext cx="3976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/>
              <a:t>DANAS</a:t>
            </a:r>
            <a:r>
              <a:rPr lang="hr-HR" dirty="0" smtClean="0"/>
              <a:t> - samo najhrabriji</a:t>
            </a:r>
            <a:endParaRPr lang="hr-HR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ovezana slik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15304" cy="1214446"/>
          </a:xfrm>
        </p:spPr>
        <p:txBody>
          <a:bodyPr>
            <a:noAutofit/>
          </a:bodyPr>
          <a:lstStyle/>
          <a:p>
            <a:r>
              <a:rPr lang="hr-H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643" y="4033058"/>
            <a:ext cx="3071624" cy="262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avokutnik 6"/>
          <p:cNvSpPr/>
          <p:nvPr/>
        </p:nvSpPr>
        <p:spPr>
          <a:xfrm>
            <a:off x="1285852" y="1142984"/>
            <a:ext cx="70723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</a:t>
            </a:r>
            <a:br>
              <a:rPr lang="hr-H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POZORNOSTI</a:t>
            </a:r>
            <a:r>
              <a:rPr lang="hr-H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hr-H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691699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Sliv rijeke Krapine</a:t>
            </a:r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1357298"/>
            <a:ext cx="5286412" cy="478294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Istraživano područje vidljivo </a:t>
            </a:r>
            <a:br>
              <a:rPr lang="hr-HR" dirty="0" smtClean="0"/>
            </a:br>
            <a:r>
              <a:rPr lang="hr-HR" dirty="0" smtClean="0"/>
              <a:t>na </a:t>
            </a:r>
            <a:r>
              <a:rPr lang="hr-HR" dirty="0" err="1" smtClean="0"/>
              <a:t>Google</a:t>
            </a:r>
            <a:r>
              <a:rPr lang="hr-HR" dirty="0" smtClean="0"/>
              <a:t> </a:t>
            </a:r>
            <a:r>
              <a:rPr lang="hr-HR" dirty="0" err="1" smtClean="0"/>
              <a:t>Earth</a:t>
            </a:r>
            <a:r>
              <a:rPr lang="hr-HR" dirty="0" smtClean="0"/>
              <a:t>-u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36474" y="1592730"/>
            <a:ext cx="8229600" cy="4525963"/>
          </a:xfrm>
        </p:spPr>
        <p:txBody>
          <a:bodyPr/>
          <a:lstStyle/>
          <a:p>
            <a:r>
              <a:rPr lang="hr-HR" dirty="0" err="1" smtClean="0"/>
              <a:t>Krapinica</a:t>
            </a:r>
            <a:r>
              <a:rPr lang="hr-HR" dirty="0" smtClean="0"/>
              <a:t> </a:t>
            </a:r>
            <a:r>
              <a:rPr lang="hr-HR" dirty="0"/>
              <a:t>je pritok rijeke Krapine, duga je 34,7 km</a:t>
            </a:r>
          </a:p>
          <a:p>
            <a:r>
              <a:rPr lang="hr-HR" dirty="0"/>
              <a:t>Porječje  obuhvaća 196 </a:t>
            </a:r>
            <a:r>
              <a:rPr lang="hr-HR" dirty="0" smtClean="0"/>
              <a:t>km²</a:t>
            </a:r>
          </a:p>
          <a:p>
            <a:r>
              <a:rPr lang="hr-HR" dirty="0" smtClean="0"/>
              <a:t>Izvire na južnim padinama </a:t>
            </a:r>
            <a:r>
              <a:rPr lang="hr-HR" dirty="0" err="1" smtClean="0"/>
              <a:t>Maceljskog</a:t>
            </a:r>
            <a:r>
              <a:rPr lang="hr-HR" dirty="0" smtClean="0"/>
              <a:t> gorja</a:t>
            </a:r>
          </a:p>
          <a:p>
            <a:r>
              <a:rPr lang="hr-HR" dirty="0" smtClean="0"/>
              <a:t>Teče pokraj gradova: Krapine, Svetoga Križa </a:t>
            </a:r>
            <a:r>
              <a:rPr lang="hr-HR" dirty="0" err="1" smtClean="0"/>
              <a:t>Začretja</a:t>
            </a:r>
            <a:r>
              <a:rPr lang="hr-HR" dirty="0" smtClean="0"/>
              <a:t> i Zaboka</a:t>
            </a:r>
          </a:p>
          <a:p>
            <a:pPr>
              <a:buNone/>
            </a:pP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2050" name="Slika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69" t="22491" r="6789" b="9277"/>
          <a:stretch>
            <a:fillRect/>
          </a:stretch>
        </p:blipFill>
        <p:spPr bwMode="auto">
          <a:xfrm>
            <a:off x="1655676" y="3165395"/>
            <a:ext cx="5832648" cy="2911217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Izgled </a:t>
            </a:r>
            <a:r>
              <a:rPr lang="hr-HR" dirty="0" err="1" smtClean="0"/>
              <a:t>Krapinice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Oko 1 km južno od Zaboka </a:t>
            </a:r>
            <a:r>
              <a:rPr lang="hr-HR" b="1" dirty="0" smtClean="0"/>
              <a:t>ulijeva se u rijeku Krapinu</a:t>
            </a:r>
            <a:r>
              <a:rPr lang="hr-HR" dirty="0" smtClean="0"/>
              <a:t>. </a:t>
            </a:r>
          </a:p>
          <a:p>
            <a:r>
              <a:rPr lang="hr-HR" b="1" dirty="0" smtClean="0"/>
              <a:t>Korito rijeke </a:t>
            </a:r>
            <a:r>
              <a:rPr lang="hr-HR" b="1" dirty="0" err="1" smtClean="0"/>
              <a:t>Krapinice</a:t>
            </a:r>
            <a:r>
              <a:rPr lang="hr-HR" b="1" dirty="0" smtClean="0"/>
              <a:t> </a:t>
            </a:r>
            <a:r>
              <a:rPr lang="hr-HR" dirty="0" smtClean="0"/>
              <a:t>obraslo je mjestimično  stablima i gustim raslinjem, obale su u prirodnom stanju, a korito nije kanalizirano.</a:t>
            </a:r>
          </a:p>
          <a:p>
            <a:endParaRPr lang="hr-HR" dirty="0"/>
          </a:p>
        </p:txBody>
      </p:sp>
      <p:pic>
        <p:nvPicPr>
          <p:cNvPr id="4" name="Slika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000372"/>
            <a:ext cx="6929486" cy="3143272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GLOBE hidrološka mjerenja</a:t>
            </a:r>
            <a:endParaRPr lang="hr-H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357298"/>
            <a:ext cx="3017308" cy="2262981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05" t="14663" r="22313" b="10557"/>
          <a:stretch>
            <a:fillRect/>
          </a:stretch>
        </p:blipFill>
        <p:spPr bwMode="auto">
          <a:xfrm>
            <a:off x="4807819" y="1357298"/>
            <a:ext cx="3071833" cy="2214578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60" t="13595" r="21288" b="9365"/>
          <a:stretch>
            <a:fillRect/>
          </a:stretch>
        </p:blipFill>
        <p:spPr bwMode="auto">
          <a:xfrm>
            <a:off x="1357290" y="3857628"/>
            <a:ext cx="3000396" cy="2250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49" t="19726" r="25842" b="9961"/>
          <a:stretch>
            <a:fillRect/>
          </a:stretch>
        </p:blipFill>
        <p:spPr bwMode="auto">
          <a:xfrm>
            <a:off x="4807819" y="3857628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hr-H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hr-H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Korišteni GLOBE podatci:</a:t>
            </a:r>
            <a:br>
              <a:rPr lang="hr-H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hr-H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od 2013. do 2017.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428596" y="3818051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hr-HR" sz="1800" b="1" dirty="0" smtClean="0">
                <a:latin typeface="Comic Sans MS" pitchFamily="66" charset="0"/>
                <a:cs typeface="Times New Roman" pitchFamily="18" charset="0"/>
              </a:rPr>
              <a:t>pH VODE</a:t>
            </a:r>
            <a:endParaRPr lang="hr-HR" sz="1800" dirty="0"/>
          </a:p>
        </p:txBody>
      </p:sp>
      <p:pic>
        <p:nvPicPr>
          <p:cNvPr id="8" name="Slika 12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5" y="1957958"/>
            <a:ext cx="4143405" cy="1823360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ravokutnik 8"/>
          <p:cNvSpPr/>
          <p:nvPr/>
        </p:nvSpPr>
        <p:spPr>
          <a:xfrm>
            <a:off x="357158" y="1571612"/>
            <a:ext cx="122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>
                <a:latin typeface="Comic Sans MS" pitchFamily="66" charset="0"/>
                <a:cs typeface="Times New Roman" pitchFamily="18" charset="0"/>
              </a:rPr>
              <a:t>NITRITI</a:t>
            </a:r>
            <a:endParaRPr lang="hr-HR" dirty="0"/>
          </a:p>
        </p:txBody>
      </p:sp>
      <p:pic>
        <p:nvPicPr>
          <p:cNvPr id="3075" name="Slika 11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25" y="1957958"/>
            <a:ext cx="4178200" cy="1823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Pravokutnik 12"/>
          <p:cNvSpPr/>
          <p:nvPr/>
        </p:nvSpPr>
        <p:spPr>
          <a:xfrm>
            <a:off x="4643438" y="1571612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>
                <a:latin typeface="Comic Sans MS" pitchFamily="66" charset="0"/>
                <a:cs typeface="Times New Roman" pitchFamily="18" charset="0"/>
              </a:rPr>
              <a:t>NITRATI</a:t>
            </a:r>
            <a:endParaRPr lang="hr-HR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966" y="3933056"/>
            <a:ext cx="2262517" cy="2071702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4" y="4213437"/>
            <a:ext cx="4143405" cy="18379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Istraživačko pitanje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8596" y="1571613"/>
            <a:ext cx="8229600" cy="777267"/>
          </a:xfrm>
        </p:spPr>
        <p:txBody>
          <a:bodyPr>
            <a:normAutofit/>
          </a:bodyPr>
          <a:lstStyle/>
          <a:p>
            <a:r>
              <a:rPr lang="hr-HR" dirty="0" smtClean="0"/>
              <a:t>Što se promijenilo u ljudskom utjecaju na rijeku </a:t>
            </a:r>
            <a:r>
              <a:rPr lang="hr-HR" dirty="0" err="1" smtClean="0"/>
              <a:t>Krapinicu</a:t>
            </a:r>
            <a:r>
              <a:rPr lang="hr-HR" dirty="0" smtClean="0"/>
              <a:t> u razdoblju od 2013.do 2017.godine?</a:t>
            </a:r>
          </a:p>
          <a:p>
            <a:endParaRPr lang="hr-HR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645" t="12890" r="23097" b="9961"/>
          <a:stretch>
            <a:fillRect/>
          </a:stretch>
        </p:blipFill>
        <p:spPr bwMode="auto">
          <a:xfrm>
            <a:off x="428596" y="2428868"/>
            <a:ext cx="3809326" cy="3102441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13" t="14648" r="22584" b="10156"/>
          <a:stretch>
            <a:fillRect/>
          </a:stretch>
        </p:blipFill>
        <p:spPr bwMode="auto">
          <a:xfrm>
            <a:off x="4500562" y="2428868"/>
            <a:ext cx="4069183" cy="3071834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Hipoteza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1568216"/>
          </a:xfrm>
        </p:spPr>
        <p:txBody>
          <a:bodyPr>
            <a:normAutofit/>
          </a:bodyPr>
          <a:lstStyle/>
          <a:p>
            <a:r>
              <a:rPr lang="hr-HR" sz="2200" dirty="0" smtClean="0"/>
              <a:t>Ako su se sanirale kanalizacijske otpadne vode iz domaćinstava i otpadne vode iz industrije, te smanjila površina obradivog poljoprivrednog zemljišta tada je i rijeka </a:t>
            </a:r>
            <a:r>
              <a:rPr lang="hr-HR" sz="2200" dirty="0" err="1" smtClean="0"/>
              <a:t>Krapinica</a:t>
            </a:r>
            <a:r>
              <a:rPr lang="hr-HR" sz="2200" dirty="0" smtClean="0"/>
              <a:t> čišća.</a:t>
            </a:r>
          </a:p>
          <a:p>
            <a:endParaRPr lang="hr-HR" sz="2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609" t="22461" r="20937" b="10156"/>
          <a:stretch>
            <a:fillRect/>
          </a:stretch>
        </p:blipFill>
        <p:spPr bwMode="auto">
          <a:xfrm>
            <a:off x="714348" y="3214686"/>
            <a:ext cx="3489073" cy="2383624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13" t="14648" r="24231" b="11133"/>
          <a:stretch>
            <a:fillRect/>
          </a:stretch>
        </p:blipFill>
        <p:spPr bwMode="auto">
          <a:xfrm>
            <a:off x="4900990" y="3143248"/>
            <a:ext cx="3171471" cy="2434665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70C0"/>
      </a:dk1>
      <a:lt1>
        <a:srgbClr val="FFFFFF"/>
      </a:lt1>
      <a:dk2>
        <a:srgbClr val="39639D"/>
      </a:dk2>
      <a:lt2>
        <a:srgbClr val="DEF5FA"/>
      </a:lt2>
      <a:accent1>
        <a:srgbClr val="39639D"/>
      </a:accent1>
      <a:accent2>
        <a:srgbClr val="FF0000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0000FF"/>
      </a:hlink>
      <a:folHlink>
        <a:srgbClr val="44B9E8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2993</TotalTime>
  <Words>606</Words>
  <Application>Microsoft Office PowerPoint</Application>
  <PresentationFormat>Prikaz na zaslonu (4:3)</PresentationFormat>
  <Paragraphs>190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0" baseType="lpstr">
      <vt:lpstr>Office Theme</vt:lpstr>
      <vt:lpstr>OŠ Ksavera Šandora Gjalskog Zabok </vt:lpstr>
      <vt:lpstr>NAŠ PROJEKT: </vt:lpstr>
      <vt:lpstr>Sliv rijeke Krapine</vt:lpstr>
      <vt:lpstr>Istraživano područje vidljivo  na Google Earth-u</vt:lpstr>
      <vt:lpstr>Izgled Krapinice</vt:lpstr>
      <vt:lpstr>GLOBE hidrološka mjerenja</vt:lpstr>
      <vt:lpstr>  Korišteni GLOBE podatci: od 2013. do 2017.</vt:lpstr>
      <vt:lpstr>Istraživačko pitanje</vt:lpstr>
      <vt:lpstr>Hipoteza</vt:lpstr>
      <vt:lpstr>PRIKUPLJANJE PODATAKA- SURADNJA</vt:lpstr>
      <vt:lpstr>Usporedba podataka:  Hrvatskih voda i GLOBE podataka </vt:lpstr>
      <vt:lpstr>Usporedba podataka:  Hrvatskih voda i GLOBE podataka </vt:lpstr>
      <vt:lpstr>Usporedba podataka:  Hrvatskih voda i GLOBE podataka </vt:lpstr>
      <vt:lpstr>SREDNJA DNEVNA TEMPERATURA ZRAKA</vt:lpstr>
      <vt:lpstr>Usporedba  temperature zraka i vode</vt:lpstr>
      <vt:lpstr>SURADNJA SA ŠRD Zabok</vt:lpstr>
      <vt:lpstr>Slajd 17</vt:lpstr>
      <vt:lpstr>SURADNJA S AGENCIJAMA </vt:lpstr>
      <vt:lpstr>SURADNJA S TVORNICOM</vt:lpstr>
      <vt:lpstr>SURADNJA S TVORNICOM</vt:lpstr>
      <vt:lpstr>SURADNJA S TVORNICOM</vt:lpstr>
      <vt:lpstr>SURADNJA S GRADOM</vt:lpstr>
      <vt:lpstr>SURADNJA S GRADOM</vt:lpstr>
      <vt:lpstr>ZAKLJUČCI</vt:lpstr>
      <vt:lpstr>LJUDSKI UTJECAJ</vt:lpstr>
      <vt:lpstr>KONAČAN ZAKLJUČAK</vt:lpstr>
      <vt:lpstr>ŠTO UČINITI?</vt:lpstr>
      <vt:lpstr>ZAŠTO?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Snježana Turk</cp:lastModifiedBy>
  <cp:revision>396</cp:revision>
  <dcterms:created xsi:type="dcterms:W3CDTF">2018-03-02T16:57:14Z</dcterms:created>
  <dcterms:modified xsi:type="dcterms:W3CDTF">2019-01-12T23:24:55Z</dcterms:modified>
</cp:coreProperties>
</file>