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embeddedFontLst>
    <p:embeddedFont>
      <p:font typeface="Georgia" panose="02040502050405020303" pitchFamily="18" charset="0"/>
      <p:regular r:id="rId17"/>
      <p:bold r:id="rId18"/>
      <p:italic r:id="rId19"/>
      <p:boldItalic r:id="rId20"/>
    </p:embeddedFont>
    <p:embeddedFont>
      <p:font typeface="Roboto" panose="020B060402020202020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3F4A61-07FD-420B-A552-A85D3C62E448}" v="2" dt="2018-12-04T18:31:51.7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6" d="100"/>
          <a:sy n="116" d="100"/>
        </p:scale>
        <p:origin x="75" y="321"/>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y Hasapes" userId="029959480791dea0" providerId="LiveId" clId="{973F4A61-07FD-420B-A552-A85D3C62E448}"/>
    <pc:docChg chg="custSel modSld">
      <pc:chgData name="Kimberly Hasapes" userId="029959480791dea0" providerId="LiveId" clId="{973F4A61-07FD-420B-A552-A85D3C62E448}" dt="2018-12-04T18:31:51.770" v="3"/>
      <pc:docMkLst>
        <pc:docMk/>
      </pc:docMkLst>
      <pc:sldChg chg="addSp delSp modSp">
        <pc:chgData name="Kimberly Hasapes" userId="029959480791dea0" providerId="LiveId" clId="{973F4A61-07FD-420B-A552-A85D3C62E448}" dt="2018-12-04T18:31:51.770" v="3"/>
        <pc:sldMkLst>
          <pc:docMk/>
          <pc:sldMk cId="0" sldId="256"/>
        </pc:sldMkLst>
        <pc:picChg chg="del">
          <ac:chgData name="Kimberly Hasapes" userId="029959480791dea0" providerId="LiveId" clId="{973F4A61-07FD-420B-A552-A85D3C62E448}" dt="2018-12-04T18:31:51.770" v="3"/>
          <ac:picMkLst>
            <pc:docMk/>
            <pc:sldMk cId="0" sldId="256"/>
            <ac:picMk id="6" creationId="{C8A1B3EF-B641-41D4-A43E-12874F0522BC}"/>
          </ac:picMkLst>
        </pc:picChg>
        <pc:picChg chg="add mod">
          <ac:chgData name="Kimberly Hasapes" userId="029959480791dea0" providerId="LiveId" clId="{973F4A61-07FD-420B-A552-A85D3C62E448}" dt="2018-12-04T18:31:51.770" v="3"/>
          <ac:picMkLst>
            <pc:docMk/>
            <pc:sldMk cId="0" sldId="256"/>
            <ac:picMk id="7" creationId="{8400384B-F8F0-4B11-BBD0-66CF21467DAD}"/>
          </ac:picMkLst>
        </pc:picChg>
      </pc:sldChg>
      <pc:sldChg chg="addSp delSp modSp">
        <pc:chgData name="Kimberly Hasapes" userId="029959480791dea0" providerId="LiveId" clId="{973F4A61-07FD-420B-A552-A85D3C62E448}" dt="2018-12-04T18:31:51.770" v="3"/>
        <pc:sldMkLst>
          <pc:docMk/>
          <pc:sldMk cId="0" sldId="257"/>
        </pc:sldMkLst>
        <pc:picChg chg="del">
          <ac:chgData name="Kimberly Hasapes" userId="029959480791dea0" providerId="LiveId" clId="{973F4A61-07FD-420B-A552-A85D3C62E448}" dt="2018-12-04T18:31:51.770" v="3"/>
          <ac:picMkLst>
            <pc:docMk/>
            <pc:sldMk cId="0" sldId="257"/>
            <ac:picMk id="3" creationId="{FEE29C92-CFE0-4E80-A8F3-7BFF841E4F63}"/>
          </ac:picMkLst>
        </pc:picChg>
        <pc:picChg chg="add mod">
          <ac:chgData name="Kimberly Hasapes" userId="029959480791dea0" providerId="LiveId" clId="{973F4A61-07FD-420B-A552-A85D3C62E448}" dt="2018-12-04T18:31:51.770" v="3"/>
          <ac:picMkLst>
            <pc:docMk/>
            <pc:sldMk cId="0" sldId="257"/>
            <ac:picMk id="4" creationId="{5CA2B20A-E5B1-4A2A-82D7-1D5788CAAED6}"/>
          </ac:picMkLst>
        </pc:picChg>
      </pc:sldChg>
      <pc:sldChg chg="addSp delSp modSp">
        <pc:chgData name="Kimberly Hasapes" userId="029959480791dea0" providerId="LiveId" clId="{973F4A61-07FD-420B-A552-A85D3C62E448}" dt="2018-12-04T18:31:51.770" v="3"/>
        <pc:sldMkLst>
          <pc:docMk/>
          <pc:sldMk cId="0" sldId="258"/>
        </pc:sldMkLst>
        <pc:picChg chg="del">
          <ac:chgData name="Kimberly Hasapes" userId="029959480791dea0" providerId="LiveId" clId="{973F4A61-07FD-420B-A552-A85D3C62E448}" dt="2018-12-04T18:31:51.770" v="3"/>
          <ac:picMkLst>
            <pc:docMk/>
            <pc:sldMk cId="0" sldId="258"/>
            <ac:picMk id="3" creationId="{A13D77C6-853E-44E5-B9CA-43AA2AA63852}"/>
          </ac:picMkLst>
        </pc:picChg>
        <pc:picChg chg="add mod">
          <ac:chgData name="Kimberly Hasapes" userId="029959480791dea0" providerId="LiveId" clId="{973F4A61-07FD-420B-A552-A85D3C62E448}" dt="2018-12-04T18:31:51.770" v="3"/>
          <ac:picMkLst>
            <pc:docMk/>
            <pc:sldMk cId="0" sldId="258"/>
            <ac:picMk id="4" creationId="{0A596E43-BCD3-4966-9BC2-9D42CC05F977}"/>
          </ac:picMkLst>
        </pc:picChg>
      </pc:sldChg>
      <pc:sldChg chg="addSp delSp modSp">
        <pc:chgData name="Kimberly Hasapes" userId="029959480791dea0" providerId="LiveId" clId="{973F4A61-07FD-420B-A552-A85D3C62E448}" dt="2018-12-04T18:31:51.770" v="3"/>
        <pc:sldMkLst>
          <pc:docMk/>
          <pc:sldMk cId="0" sldId="259"/>
        </pc:sldMkLst>
        <pc:picChg chg="del">
          <ac:chgData name="Kimberly Hasapes" userId="029959480791dea0" providerId="LiveId" clId="{973F4A61-07FD-420B-A552-A85D3C62E448}" dt="2018-12-04T18:31:51.770" v="3"/>
          <ac:picMkLst>
            <pc:docMk/>
            <pc:sldMk cId="0" sldId="259"/>
            <ac:picMk id="3" creationId="{8CE1C43A-3498-4A31-8B39-A9BB788584AD}"/>
          </ac:picMkLst>
        </pc:picChg>
        <pc:picChg chg="add mod">
          <ac:chgData name="Kimberly Hasapes" userId="029959480791dea0" providerId="LiveId" clId="{973F4A61-07FD-420B-A552-A85D3C62E448}" dt="2018-12-04T18:31:51.770" v="3"/>
          <ac:picMkLst>
            <pc:docMk/>
            <pc:sldMk cId="0" sldId="259"/>
            <ac:picMk id="4" creationId="{3623A0D5-B253-4AAF-B103-75EA3369265B}"/>
          </ac:picMkLst>
        </pc:picChg>
      </pc:sldChg>
      <pc:sldChg chg="addSp delSp modSp">
        <pc:chgData name="Kimberly Hasapes" userId="029959480791dea0" providerId="LiveId" clId="{973F4A61-07FD-420B-A552-A85D3C62E448}" dt="2018-12-04T18:31:51.770" v="3"/>
        <pc:sldMkLst>
          <pc:docMk/>
          <pc:sldMk cId="0" sldId="260"/>
        </pc:sldMkLst>
        <pc:picChg chg="del">
          <ac:chgData name="Kimberly Hasapes" userId="029959480791dea0" providerId="LiveId" clId="{973F4A61-07FD-420B-A552-A85D3C62E448}" dt="2018-12-04T18:31:51.770" v="3"/>
          <ac:picMkLst>
            <pc:docMk/>
            <pc:sldMk cId="0" sldId="260"/>
            <ac:picMk id="3" creationId="{EECD5AE5-B7E8-436F-B55F-F03A055BF197}"/>
          </ac:picMkLst>
        </pc:picChg>
        <pc:picChg chg="add mod">
          <ac:chgData name="Kimberly Hasapes" userId="029959480791dea0" providerId="LiveId" clId="{973F4A61-07FD-420B-A552-A85D3C62E448}" dt="2018-12-04T18:31:51.770" v="3"/>
          <ac:picMkLst>
            <pc:docMk/>
            <pc:sldMk cId="0" sldId="260"/>
            <ac:picMk id="4" creationId="{849D2956-E516-48F3-AA4F-935ACDFFC1DA}"/>
          </ac:picMkLst>
        </pc:picChg>
        <pc:picChg chg="mod">
          <ac:chgData name="Kimberly Hasapes" userId="029959480791dea0" providerId="LiveId" clId="{973F4A61-07FD-420B-A552-A85D3C62E448}" dt="2018-12-04T18:26:50.263" v="0" actId="14100"/>
          <ac:picMkLst>
            <pc:docMk/>
            <pc:sldMk cId="0" sldId="260"/>
            <ac:picMk id="112" creationId="{00000000-0000-0000-0000-000000000000}"/>
          </ac:picMkLst>
        </pc:picChg>
      </pc:sldChg>
      <pc:sldChg chg="addSp delSp modSp">
        <pc:chgData name="Kimberly Hasapes" userId="029959480791dea0" providerId="LiveId" clId="{973F4A61-07FD-420B-A552-A85D3C62E448}" dt="2018-12-04T18:31:51.770" v="3"/>
        <pc:sldMkLst>
          <pc:docMk/>
          <pc:sldMk cId="0" sldId="261"/>
        </pc:sldMkLst>
        <pc:picChg chg="del">
          <ac:chgData name="Kimberly Hasapes" userId="029959480791dea0" providerId="LiveId" clId="{973F4A61-07FD-420B-A552-A85D3C62E448}" dt="2018-12-04T18:31:51.770" v="3"/>
          <ac:picMkLst>
            <pc:docMk/>
            <pc:sldMk cId="0" sldId="261"/>
            <ac:picMk id="3" creationId="{14F25221-E60C-408F-AABD-A404E359DF82}"/>
          </ac:picMkLst>
        </pc:picChg>
        <pc:picChg chg="add mod">
          <ac:chgData name="Kimberly Hasapes" userId="029959480791dea0" providerId="LiveId" clId="{973F4A61-07FD-420B-A552-A85D3C62E448}" dt="2018-12-04T18:31:51.770" v="3"/>
          <ac:picMkLst>
            <pc:docMk/>
            <pc:sldMk cId="0" sldId="261"/>
            <ac:picMk id="4" creationId="{FA7E4D25-E602-495B-A5F0-7E2D608D902B}"/>
          </ac:picMkLst>
        </pc:picChg>
      </pc:sldChg>
      <pc:sldChg chg="addSp delSp modSp">
        <pc:chgData name="Kimberly Hasapes" userId="029959480791dea0" providerId="LiveId" clId="{973F4A61-07FD-420B-A552-A85D3C62E448}" dt="2018-12-04T18:31:51.770" v="3"/>
        <pc:sldMkLst>
          <pc:docMk/>
          <pc:sldMk cId="0" sldId="262"/>
        </pc:sldMkLst>
        <pc:picChg chg="del">
          <ac:chgData name="Kimberly Hasapes" userId="029959480791dea0" providerId="LiveId" clId="{973F4A61-07FD-420B-A552-A85D3C62E448}" dt="2018-12-04T18:31:51.770" v="3"/>
          <ac:picMkLst>
            <pc:docMk/>
            <pc:sldMk cId="0" sldId="262"/>
            <ac:picMk id="3" creationId="{640F9A8E-CD98-48BB-95DE-EB84B4D58F00}"/>
          </ac:picMkLst>
        </pc:picChg>
        <pc:picChg chg="add mod">
          <ac:chgData name="Kimberly Hasapes" userId="029959480791dea0" providerId="LiveId" clId="{973F4A61-07FD-420B-A552-A85D3C62E448}" dt="2018-12-04T18:31:51.770" v="3"/>
          <ac:picMkLst>
            <pc:docMk/>
            <pc:sldMk cId="0" sldId="262"/>
            <ac:picMk id="4" creationId="{FC978857-96B2-48CF-8CDF-94435FD5D083}"/>
          </ac:picMkLst>
        </pc:picChg>
      </pc:sldChg>
      <pc:sldChg chg="addSp delSp modSp">
        <pc:chgData name="Kimberly Hasapes" userId="029959480791dea0" providerId="LiveId" clId="{973F4A61-07FD-420B-A552-A85D3C62E448}" dt="2018-12-04T18:31:51.770" v="3"/>
        <pc:sldMkLst>
          <pc:docMk/>
          <pc:sldMk cId="0" sldId="263"/>
        </pc:sldMkLst>
        <pc:picChg chg="del">
          <ac:chgData name="Kimberly Hasapes" userId="029959480791dea0" providerId="LiveId" clId="{973F4A61-07FD-420B-A552-A85D3C62E448}" dt="2018-12-04T18:31:51.770" v="3"/>
          <ac:picMkLst>
            <pc:docMk/>
            <pc:sldMk cId="0" sldId="263"/>
            <ac:picMk id="3" creationId="{99E8C9EF-A182-4152-AD70-0552BDE16C3F}"/>
          </ac:picMkLst>
        </pc:picChg>
        <pc:picChg chg="add mod">
          <ac:chgData name="Kimberly Hasapes" userId="029959480791dea0" providerId="LiveId" clId="{973F4A61-07FD-420B-A552-A85D3C62E448}" dt="2018-12-04T18:31:51.770" v="3"/>
          <ac:picMkLst>
            <pc:docMk/>
            <pc:sldMk cId="0" sldId="263"/>
            <ac:picMk id="4" creationId="{FF69D832-C2E9-4541-9BDD-2CDFA474F1D9}"/>
          </ac:picMkLst>
        </pc:picChg>
      </pc:sldChg>
      <pc:sldChg chg="addSp delSp modSp">
        <pc:chgData name="Kimberly Hasapes" userId="029959480791dea0" providerId="LiveId" clId="{973F4A61-07FD-420B-A552-A85D3C62E448}" dt="2018-12-04T18:31:51.770" v="3"/>
        <pc:sldMkLst>
          <pc:docMk/>
          <pc:sldMk cId="0" sldId="264"/>
        </pc:sldMkLst>
        <pc:picChg chg="del">
          <ac:chgData name="Kimberly Hasapes" userId="029959480791dea0" providerId="LiveId" clId="{973F4A61-07FD-420B-A552-A85D3C62E448}" dt="2018-12-04T18:31:51.770" v="3"/>
          <ac:picMkLst>
            <pc:docMk/>
            <pc:sldMk cId="0" sldId="264"/>
            <ac:picMk id="3" creationId="{06AF9B70-A491-4C80-85D8-8DC9BB72337F}"/>
          </ac:picMkLst>
        </pc:picChg>
        <pc:picChg chg="add mod">
          <ac:chgData name="Kimberly Hasapes" userId="029959480791dea0" providerId="LiveId" clId="{973F4A61-07FD-420B-A552-A85D3C62E448}" dt="2018-12-04T18:31:51.770" v="3"/>
          <ac:picMkLst>
            <pc:docMk/>
            <pc:sldMk cId="0" sldId="264"/>
            <ac:picMk id="4" creationId="{BC2C20D5-FFB3-4159-BDD2-1B4F5406CD9E}"/>
          </ac:picMkLst>
        </pc:picChg>
      </pc:sldChg>
      <pc:sldChg chg="addSp delSp modSp">
        <pc:chgData name="Kimberly Hasapes" userId="029959480791dea0" providerId="LiveId" clId="{973F4A61-07FD-420B-A552-A85D3C62E448}" dt="2018-12-04T18:31:51.770" v="3"/>
        <pc:sldMkLst>
          <pc:docMk/>
          <pc:sldMk cId="0" sldId="265"/>
        </pc:sldMkLst>
        <pc:picChg chg="del">
          <ac:chgData name="Kimberly Hasapes" userId="029959480791dea0" providerId="LiveId" clId="{973F4A61-07FD-420B-A552-A85D3C62E448}" dt="2018-12-04T18:27:41.812" v="2"/>
          <ac:picMkLst>
            <pc:docMk/>
            <pc:sldMk cId="0" sldId="265"/>
            <ac:picMk id="3" creationId="{236C35A2-A7D2-406F-8A04-72BFDC0D3146}"/>
          </ac:picMkLst>
        </pc:picChg>
        <pc:picChg chg="add del mod">
          <ac:chgData name="Kimberly Hasapes" userId="029959480791dea0" providerId="LiveId" clId="{973F4A61-07FD-420B-A552-A85D3C62E448}" dt="2018-12-04T18:31:51.770" v="3"/>
          <ac:picMkLst>
            <pc:docMk/>
            <pc:sldMk cId="0" sldId="265"/>
            <ac:picMk id="4" creationId="{0938A0A2-1E65-4653-A59A-70C66372318B}"/>
          </ac:picMkLst>
        </pc:picChg>
        <pc:picChg chg="add mod">
          <ac:chgData name="Kimberly Hasapes" userId="029959480791dea0" providerId="LiveId" clId="{973F4A61-07FD-420B-A552-A85D3C62E448}" dt="2018-12-04T18:31:51.770" v="3"/>
          <ac:picMkLst>
            <pc:docMk/>
            <pc:sldMk cId="0" sldId="265"/>
            <ac:picMk id="5" creationId="{C733B2FC-DCAF-4D65-89A0-E1F84EAD4337}"/>
          </ac:picMkLst>
        </pc:picChg>
        <pc:picChg chg="del">
          <ac:chgData name="Kimberly Hasapes" userId="029959480791dea0" providerId="LiveId" clId="{973F4A61-07FD-420B-A552-A85D3C62E448}" dt="2018-12-04T18:26:56.758" v="1" actId="478"/>
          <ac:picMkLst>
            <pc:docMk/>
            <pc:sldMk cId="0" sldId="265"/>
            <ac:picMk id="148" creationId="{00000000-0000-0000-0000-000000000000}"/>
          </ac:picMkLst>
        </pc:picChg>
      </pc:sldChg>
      <pc:sldChg chg="addSp delSp modSp">
        <pc:chgData name="Kimberly Hasapes" userId="029959480791dea0" providerId="LiveId" clId="{973F4A61-07FD-420B-A552-A85D3C62E448}" dt="2018-12-04T18:31:51.770" v="3"/>
        <pc:sldMkLst>
          <pc:docMk/>
          <pc:sldMk cId="0" sldId="266"/>
        </pc:sldMkLst>
        <pc:picChg chg="del">
          <ac:chgData name="Kimberly Hasapes" userId="029959480791dea0" providerId="LiveId" clId="{973F4A61-07FD-420B-A552-A85D3C62E448}" dt="2018-12-04T18:31:51.770" v="3"/>
          <ac:picMkLst>
            <pc:docMk/>
            <pc:sldMk cId="0" sldId="266"/>
            <ac:picMk id="3" creationId="{337DA289-869C-4BA3-995D-385DE95662DB}"/>
          </ac:picMkLst>
        </pc:picChg>
        <pc:picChg chg="add mod">
          <ac:chgData name="Kimberly Hasapes" userId="029959480791dea0" providerId="LiveId" clId="{973F4A61-07FD-420B-A552-A85D3C62E448}" dt="2018-12-04T18:31:51.770" v="3"/>
          <ac:picMkLst>
            <pc:docMk/>
            <pc:sldMk cId="0" sldId="266"/>
            <ac:picMk id="4" creationId="{1121B759-0C1F-4ED8-882E-08D4A8E08571}"/>
          </ac:picMkLst>
        </pc:picChg>
      </pc:sldChg>
      <pc:sldChg chg="addSp delSp modSp">
        <pc:chgData name="Kimberly Hasapes" userId="029959480791dea0" providerId="LiveId" clId="{973F4A61-07FD-420B-A552-A85D3C62E448}" dt="2018-12-04T18:31:51.770" v="3"/>
        <pc:sldMkLst>
          <pc:docMk/>
          <pc:sldMk cId="0" sldId="267"/>
        </pc:sldMkLst>
        <pc:picChg chg="del">
          <ac:chgData name="Kimberly Hasapes" userId="029959480791dea0" providerId="LiveId" clId="{973F4A61-07FD-420B-A552-A85D3C62E448}" dt="2018-12-04T18:31:51.770" v="3"/>
          <ac:picMkLst>
            <pc:docMk/>
            <pc:sldMk cId="0" sldId="267"/>
            <ac:picMk id="2" creationId="{0EB8CEDF-C54A-4B3D-A06F-A3017D8B5865}"/>
          </ac:picMkLst>
        </pc:picChg>
        <pc:picChg chg="add mod">
          <ac:chgData name="Kimberly Hasapes" userId="029959480791dea0" providerId="LiveId" clId="{973F4A61-07FD-420B-A552-A85D3C62E448}" dt="2018-12-04T18:31:51.770" v="3"/>
          <ac:picMkLst>
            <pc:docMk/>
            <pc:sldMk cId="0" sldId="267"/>
            <ac:picMk id="3" creationId="{2F0E728B-0D85-4F94-8E29-74CC2A3F207F}"/>
          </ac:picMkLst>
        </pc:picChg>
      </pc:sldChg>
      <pc:sldChg chg="addSp delSp modSp">
        <pc:chgData name="Kimberly Hasapes" userId="029959480791dea0" providerId="LiveId" clId="{973F4A61-07FD-420B-A552-A85D3C62E448}" dt="2018-12-04T18:31:51.770" v="3"/>
        <pc:sldMkLst>
          <pc:docMk/>
          <pc:sldMk cId="0" sldId="268"/>
        </pc:sldMkLst>
        <pc:picChg chg="del">
          <ac:chgData name="Kimberly Hasapes" userId="029959480791dea0" providerId="LiveId" clId="{973F4A61-07FD-420B-A552-A85D3C62E448}" dt="2018-12-04T18:31:51.770" v="3"/>
          <ac:picMkLst>
            <pc:docMk/>
            <pc:sldMk cId="0" sldId="268"/>
            <ac:picMk id="2" creationId="{4241C84D-050C-44F1-BDB5-A82AEB131DF1}"/>
          </ac:picMkLst>
        </pc:picChg>
        <pc:picChg chg="add mod">
          <ac:chgData name="Kimberly Hasapes" userId="029959480791dea0" providerId="LiveId" clId="{973F4A61-07FD-420B-A552-A85D3C62E448}" dt="2018-12-04T18:31:51.770" v="3"/>
          <ac:picMkLst>
            <pc:docMk/>
            <pc:sldMk cId="0" sldId="268"/>
            <ac:picMk id="3" creationId="{A44B8517-FF6F-4387-8783-EB37DE7D8D03}"/>
          </ac:picMkLst>
        </pc:picChg>
      </pc:sldChg>
      <pc:sldChg chg="addSp delSp modSp">
        <pc:chgData name="Kimberly Hasapes" userId="029959480791dea0" providerId="LiveId" clId="{973F4A61-07FD-420B-A552-A85D3C62E448}" dt="2018-12-04T18:31:51.770" v="3"/>
        <pc:sldMkLst>
          <pc:docMk/>
          <pc:sldMk cId="0" sldId="269"/>
        </pc:sldMkLst>
        <pc:picChg chg="del">
          <ac:chgData name="Kimberly Hasapes" userId="029959480791dea0" providerId="LiveId" clId="{973F4A61-07FD-420B-A552-A85D3C62E448}" dt="2018-12-04T18:31:51.770" v="3"/>
          <ac:picMkLst>
            <pc:docMk/>
            <pc:sldMk cId="0" sldId="269"/>
            <ac:picMk id="2" creationId="{5820B425-F0F7-4580-A284-3FB149E7D14A}"/>
          </ac:picMkLst>
        </pc:picChg>
        <pc:picChg chg="add mod">
          <ac:chgData name="Kimberly Hasapes" userId="029959480791dea0" providerId="LiveId" clId="{973F4A61-07FD-420B-A552-A85D3C62E448}" dt="2018-12-04T18:31:51.770" v="3"/>
          <ac:picMkLst>
            <pc:docMk/>
            <pc:sldMk cId="0" sldId="269"/>
            <ac:picMk id="3" creationId="{3B0AD5C5-413E-48B5-837E-8C050F0823F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4740878045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4740878045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4849e3dca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4849e3dca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485b76c3d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485b76c3d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485b76c3d7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485b76c3d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485b76c3d7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485b76c3d7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488687619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488687619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483a9c88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483a9c88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83a9c88d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483a9c88d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c6f9e470d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c6f9e470d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48432d46f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48432d46f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48432d46f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48432d46f7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483a9c88d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483a9c88d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483a9c88d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483a9c88d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4873d7f5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4873d7f5f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17" name="Google Shape;17;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11"/>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1600"/>
              </a:spcBef>
              <a:spcAft>
                <a:spcPts val="0"/>
              </a:spcAft>
              <a:buClr>
                <a:schemeClr val="lt1"/>
              </a:buClr>
              <a:buSzPts val="1400"/>
              <a:buChar char="○"/>
              <a:defRPr>
                <a:solidFill>
                  <a:schemeClr val="lt1"/>
                </a:solidFill>
              </a:defRPr>
            </a:lvl2pPr>
            <a:lvl3pPr marL="1371600" lvl="2" indent="-317500" algn="ctr">
              <a:spcBef>
                <a:spcPts val="1600"/>
              </a:spcBef>
              <a:spcAft>
                <a:spcPts val="0"/>
              </a:spcAft>
              <a:buClr>
                <a:schemeClr val="lt1"/>
              </a:buClr>
              <a:buSzPts val="1400"/>
              <a:buChar char="■"/>
              <a:defRPr>
                <a:solidFill>
                  <a:schemeClr val="lt1"/>
                </a:solidFill>
              </a:defRPr>
            </a:lvl3pPr>
            <a:lvl4pPr marL="1828800" lvl="3" indent="-317500" algn="ctr">
              <a:spcBef>
                <a:spcPts val="1600"/>
              </a:spcBef>
              <a:spcAft>
                <a:spcPts val="0"/>
              </a:spcAft>
              <a:buClr>
                <a:schemeClr val="lt1"/>
              </a:buClr>
              <a:buSzPts val="1400"/>
              <a:buChar char="●"/>
              <a:defRPr>
                <a:solidFill>
                  <a:schemeClr val="lt1"/>
                </a:solidFill>
              </a:defRPr>
            </a:lvl4pPr>
            <a:lvl5pPr marL="2286000" lvl="4" indent="-317500" algn="ctr">
              <a:spcBef>
                <a:spcPts val="1600"/>
              </a:spcBef>
              <a:spcAft>
                <a:spcPts val="0"/>
              </a:spcAft>
              <a:buClr>
                <a:schemeClr val="lt1"/>
              </a:buClr>
              <a:buSzPts val="1400"/>
              <a:buChar char="○"/>
              <a:defRPr>
                <a:solidFill>
                  <a:schemeClr val="lt1"/>
                </a:solidFill>
              </a:defRPr>
            </a:lvl5pPr>
            <a:lvl6pPr marL="2743200" lvl="5" indent="-317500" algn="ctr">
              <a:spcBef>
                <a:spcPts val="1600"/>
              </a:spcBef>
              <a:spcAft>
                <a:spcPts val="0"/>
              </a:spcAft>
              <a:buClr>
                <a:schemeClr val="lt1"/>
              </a:buClr>
              <a:buSzPts val="1400"/>
              <a:buChar char="■"/>
              <a:defRPr>
                <a:solidFill>
                  <a:schemeClr val="lt1"/>
                </a:solidFill>
              </a:defRPr>
            </a:lvl6pPr>
            <a:lvl7pPr marL="3200400" lvl="6" indent="-317500" algn="ctr">
              <a:spcBef>
                <a:spcPts val="1600"/>
              </a:spcBef>
              <a:spcAft>
                <a:spcPts val="0"/>
              </a:spcAft>
              <a:buClr>
                <a:schemeClr val="lt1"/>
              </a:buClr>
              <a:buSzPts val="1400"/>
              <a:buChar char="●"/>
              <a:defRPr>
                <a:solidFill>
                  <a:schemeClr val="lt1"/>
                </a:solidFill>
              </a:defRPr>
            </a:lvl7pPr>
            <a:lvl8pPr marL="3657600" lvl="7" indent="-317500" algn="ctr">
              <a:spcBef>
                <a:spcPts val="1600"/>
              </a:spcBef>
              <a:spcAft>
                <a:spcPts val="0"/>
              </a:spcAft>
              <a:buClr>
                <a:schemeClr val="lt1"/>
              </a:buClr>
              <a:buSzPts val="1400"/>
              <a:buChar char="○"/>
              <a:defRPr>
                <a:solidFill>
                  <a:schemeClr val="lt1"/>
                </a:solidFill>
              </a:defRPr>
            </a:lvl8pPr>
            <a:lvl9pPr marL="4114800" lvl="8" indent="-317500" algn="ctr">
              <a:spcBef>
                <a:spcPts val="1600"/>
              </a:spcBef>
              <a:spcAft>
                <a:spcPts val="1600"/>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7" name="Google Shape;37;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1" name="Google Shape;41;p5"/>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2" name="Google Shape;42;p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8" name="Google Shape;48;p7"/>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9" name="Google Shape;49;p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8" name="Google Shape;58;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6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3" name="Google Shape;63;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 name="Google Shape;6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rgbClr val="D9D9D9"/>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2.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hyperlink" Target="https://www.globe.gov/web/surface-temperature-field-campaign/overview"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txBox="1">
            <a:spLocks noGrp="1"/>
          </p:cNvSpPr>
          <p:nvPr>
            <p:ph type="ctrTitle"/>
          </p:nvPr>
        </p:nvSpPr>
        <p:spPr>
          <a:xfrm>
            <a:off x="-61975" y="92950"/>
            <a:ext cx="7893600" cy="211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a:solidFill>
                  <a:srgbClr val="000000"/>
                </a:solidFill>
              </a:rPr>
              <a:t>Urban Heat Island Effect</a:t>
            </a:r>
            <a:r>
              <a:rPr lang="en">
                <a:solidFill>
                  <a:srgbClr val="000000"/>
                </a:solidFill>
              </a:rPr>
              <a:t> </a:t>
            </a:r>
            <a:endParaRPr>
              <a:solidFill>
                <a:srgbClr val="000000"/>
              </a:solidFill>
            </a:endParaRPr>
          </a:p>
          <a:p>
            <a:pPr marL="0" lvl="0" indent="0" algn="l" rtl="0">
              <a:spcBef>
                <a:spcPts val="0"/>
              </a:spcBef>
              <a:spcAft>
                <a:spcPts val="0"/>
              </a:spcAft>
              <a:buNone/>
            </a:pPr>
            <a:endParaRPr sz="3600">
              <a:solidFill>
                <a:srgbClr val="000000"/>
              </a:solidFill>
            </a:endParaRPr>
          </a:p>
          <a:p>
            <a:pPr marL="0" lvl="0" indent="0" algn="l" rtl="0">
              <a:spcBef>
                <a:spcPts val="0"/>
              </a:spcBef>
              <a:spcAft>
                <a:spcPts val="0"/>
              </a:spcAft>
              <a:buNone/>
            </a:pPr>
            <a:r>
              <a:rPr lang="en" sz="3600">
                <a:solidFill>
                  <a:srgbClr val="000000"/>
                </a:solidFill>
              </a:rPr>
              <a:t>River Temperature  Study</a:t>
            </a:r>
            <a:endParaRPr sz="3600">
              <a:solidFill>
                <a:srgbClr val="000000"/>
              </a:solidFill>
            </a:endParaRPr>
          </a:p>
        </p:txBody>
      </p:sp>
      <p:sp>
        <p:nvSpPr>
          <p:cNvPr id="86" name="Google Shape;86;p13"/>
          <p:cNvSpPr txBox="1">
            <a:spLocks noGrp="1"/>
          </p:cNvSpPr>
          <p:nvPr>
            <p:ph type="subTitle" idx="1"/>
          </p:nvPr>
        </p:nvSpPr>
        <p:spPr>
          <a:xfrm>
            <a:off x="60775" y="3130275"/>
            <a:ext cx="5332500" cy="43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00000"/>
                </a:solidFill>
              </a:rPr>
              <a:t>Corey Alexander &amp; Kimberly Hasapes</a:t>
            </a:r>
            <a:endParaRPr sz="2400">
              <a:solidFill>
                <a:srgbClr val="000000"/>
              </a:solidFill>
            </a:endParaRPr>
          </a:p>
        </p:txBody>
      </p:sp>
      <p:pic>
        <p:nvPicPr>
          <p:cNvPr id="87" name="Google Shape;87;p13"/>
          <p:cNvPicPr preferRelativeResize="0"/>
          <p:nvPr/>
        </p:nvPicPr>
        <p:blipFill>
          <a:blip r:embed="rId5">
            <a:alphaModFix/>
          </a:blip>
          <a:stretch>
            <a:fillRect/>
          </a:stretch>
        </p:blipFill>
        <p:spPr>
          <a:xfrm>
            <a:off x="5393247" y="1826275"/>
            <a:ext cx="3630399" cy="3201950"/>
          </a:xfrm>
          <a:prstGeom prst="rect">
            <a:avLst/>
          </a:prstGeom>
          <a:noFill/>
          <a:ln>
            <a:noFill/>
          </a:ln>
        </p:spPr>
      </p:pic>
      <p:pic>
        <p:nvPicPr>
          <p:cNvPr id="7" name="Audio 6">
            <a:hlinkClick r:id="" action="ppaction://media"/>
            <a:extLst>
              <a:ext uri="{FF2B5EF4-FFF2-40B4-BE49-F238E27FC236}">
                <a16:creationId xmlns:a16="http://schemas.microsoft.com/office/drawing/2014/main" id="{8400384B-F8F0-4B11-BBD0-66CF21467D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852"/>
    </mc:Choice>
    <mc:Fallback>
      <p:transition spd="slow" advTm="6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2"/>
          <p:cNvPicPr preferRelativeResize="0"/>
          <p:nvPr/>
        </p:nvPicPr>
        <p:blipFill>
          <a:blip r:embed="rId5">
            <a:alphaModFix/>
          </a:blip>
          <a:stretch>
            <a:fillRect/>
          </a:stretch>
        </p:blipFill>
        <p:spPr>
          <a:xfrm>
            <a:off x="332750" y="1017150"/>
            <a:ext cx="2239400" cy="3981152"/>
          </a:xfrm>
          <a:prstGeom prst="rect">
            <a:avLst/>
          </a:prstGeom>
          <a:noFill/>
          <a:ln>
            <a:noFill/>
          </a:ln>
        </p:spPr>
      </p:pic>
      <p:sp>
        <p:nvSpPr>
          <p:cNvPr id="146" name="Google Shape;146;p22"/>
          <p:cNvSpPr txBox="1"/>
          <p:nvPr/>
        </p:nvSpPr>
        <p:spPr>
          <a:xfrm>
            <a:off x="122625" y="79350"/>
            <a:ext cx="7213800" cy="40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Roboto"/>
                <a:ea typeface="Roboto"/>
                <a:cs typeface="Roboto"/>
                <a:sym typeface="Roboto"/>
              </a:rPr>
              <a:t>           </a:t>
            </a:r>
            <a:r>
              <a:rPr lang="en" sz="3600" u="sng">
                <a:latin typeface="Roboto"/>
                <a:ea typeface="Roboto"/>
                <a:cs typeface="Roboto"/>
                <a:sym typeface="Roboto"/>
              </a:rPr>
              <a:t>MAUMEE RIVER - SITE 2</a:t>
            </a:r>
            <a:endParaRPr sz="3600" u="sng">
              <a:latin typeface="Roboto"/>
              <a:ea typeface="Roboto"/>
              <a:cs typeface="Roboto"/>
              <a:sym typeface="Roboto"/>
            </a:endParaRPr>
          </a:p>
        </p:txBody>
      </p:sp>
      <p:sp>
        <p:nvSpPr>
          <p:cNvPr id="147" name="Google Shape;147;p22"/>
          <p:cNvSpPr txBox="1"/>
          <p:nvPr/>
        </p:nvSpPr>
        <p:spPr>
          <a:xfrm>
            <a:off x="2901775" y="750250"/>
            <a:ext cx="5998500" cy="4176600"/>
          </a:xfrm>
          <a:prstGeom prst="rect">
            <a:avLst/>
          </a:prstGeom>
          <a:noFill/>
          <a:ln>
            <a:noFill/>
          </a:ln>
        </p:spPr>
        <p:txBody>
          <a:bodyPr spcFirstLastPara="1" wrap="square" lIns="91425" tIns="91425" rIns="91425" bIns="91425" anchor="ctr" anchorCtr="0">
            <a:noAutofit/>
          </a:bodyPr>
          <a:lstStyle/>
          <a:p>
            <a:pPr marL="0" lvl="0" indent="0" algn="l" rtl="0">
              <a:lnSpc>
                <a:spcPct val="120000"/>
              </a:lnSpc>
              <a:spcBef>
                <a:spcPts val="0"/>
              </a:spcBef>
              <a:spcAft>
                <a:spcPts val="0"/>
              </a:spcAft>
              <a:buNone/>
            </a:pPr>
            <a:endParaRPr sz="1300">
              <a:solidFill>
                <a:srgbClr val="181818"/>
              </a:solidFill>
              <a:latin typeface="Georgia"/>
              <a:ea typeface="Georgia"/>
              <a:cs typeface="Georgia"/>
              <a:sym typeface="Georgia"/>
            </a:endParaRPr>
          </a:p>
          <a:p>
            <a:pPr marL="0" lvl="0" indent="0" algn="l" rtl="0">
              <a:lnSpc>
                <a:spcPct val="120000"/>
              </a:lnSpc>
              <a:spcBef>
                <a:spcPts val="600"/>
              </a:spcBef>
              <a:spcAft>
                <a:spcPts val="0"/>
              </a:spcAft>
              <a:buNone/>
            </a:pPr>
            <a:r>
              <a:rPr lang="en" sz="1300">
                <a:solidFill>
                  <a:srgbClr val="181818"/>
                </a:solidFill>
                <a:latin typeface="Georgia"/>
                <a:ea typeface="Georgia"/>
                <a:cs typeface="Georgia"/>
                <a:sym typeface="Georgia"/>
              </a:rPr>
              <a:t>Maumee River </a:t>
            </a:r>
            <a:endParaRPr sz="1300">
              <a:solidFill>
                <a:srgbClr val="181818"/>
              </a:solidFill>
              <a:latin typeface="Georgia"/>
              <a:ea typeface="Georgia"/>
              <a:cs typeface="Georgia"/>
              <a:sym typeface="Georgia"/>
            </a:endParaRPr>
          </a:p>
          <a:p>
            <a:pPr marL="0" lvl="0" indent="0" algn="l" rtl="0">
              <a:lnSpc>
                <a:spcPct val="120000"/>
              </a:lnSpc>
              <a:spcBef>
                <a:spcPts val="600"/>
              </a:spcBef>
              <a:spcAft>
                <a:spcPts val="0"/>
              </a:spcAft>
              <a:buNone/>
            </a:pPr>
            <a:r>
              <a:rPr lang="en" sz="1200">
                <a:latin typeface="Roboto"/>
                <a:ea typeface="Roboto"/>
                <a:cs typeface="Roboto"/>
                <a:sym typeface="Roboto"/>
              </a:rPr>
              <a:t>The Maumee River drains northeast to Maumee Bay in Lake Erie through Toledo. </a:t>
            </a:r>
            <a:endParaRPr sz="1200">
              <a:latin typeface="Roboto"/>
              <a:ea typeface="Roboto"/>
              <a:cs typeface="Roboto"/>
              <a:sym typeface="Roboto"/>
            </a:endParaRPr>
          </a:p>
          <a:p>
            <a:pPr marL="0" lvl="0" indent="0" algn="l" rtl="0">
              <a:lnSpc>
                <a:spcPct val="120000"/>
              </a:lnSpc>
              <a:spcBef>
                <a:spcPts val="600"/>
              </a:spcBef>
              <a:spcAft>
                <a:spcPts val="0"/>
              </a:spcAft>
              <a:buNone/>
            </a:pPr>
            <a:r>
              <a:rPr lang="en" sz="1200">
                <a:latin typeface="Roboto"/>
                <a:ea typeface="Roboto"/>
                <a:cs typeface="Roboto"/>
                <a:sym typeface="Roboto"/>
              </a:rPr>
              <a:t>The watershed draining to the Maumee River main stem is very large (4,820 square miles in Ohio) and covers all or parts of 20 counties. </a:t>
            </a:r>
            <a:endParaRPr sz="1200">
              <a:latin typeface="Roboto"/>
              <a:ea typeface="Roboto"/>
              <a:cs typeface="Roboto"/>
              <a:sym typeface="Roboto"/>
            </a:endParaRPr>
          </a:p>
          <a:p>
            <a:pPr marL="0" lvl="0" indent="0" algn="l" rtl="0">
              <a:lnSpc>
                <a:spcPct val="120000"/>
              </a:lnSpc>
              <a:spcBef>
                <a:spcPts val="600"/>
              </a:spcBef>
              <a:spcAft>
                <a:spcPts val="0"/>
              </a:spcAft>
              <a:buNone/>
            </a:pPr>
            <a:r>
              <a:rPr lang="en" sz="1200">
                <a:latin typeface="Roboto"/>
                <a:ea typeface="Roboto"/>
                <a:cs typeface="Roboto"/>
                <a:sym typeface="Roboto"/>
              </a:rPr>
              <a:t>Defiance, Napoleon, Perrysburg, Maumee and Toledo are the largest municipalities along the main stem, though there are several other large cities within the watershed draining to the main stem. </a:t>
            </a:r>
            <a:endParaRPr sz="1200">
              <a:latin typeface="Roboto"/>
              <a:ea typeface="Roboto"/>
              <a:cs typeface="Roboto"/>
              <a:sym typeface="Roboto"/>
            </a:endParaRPr>
          </a:p>
          <a:p>
            <a:pPr marL="0" lvl="0" indent="0" algn="l" rtl="0">
              <a:lnSpc>
                <a:spcPct val="120000"/>
              </a:lnSpc>
              <a:spcBef>
                <a:spcPts val="600"/>
              </a:spcBef>
              <a:spcAft>
                <a:spcPts val="0"/>
              </a:spcAft>
              <a:buNone/>
            </a:pPr>
            <a:r>
              <a:rPr lang="en" sz="1200">
                <a:latin typeface="Roboto"/>
                <a:ea typeface="Roboto"/>
                <a:cs typeface="Roboto"/>
                <a:sym typeface="Roboto"/>
              </a:rPr>
              <a:t>The majority of the watershed is cultivated crop land, though concentrated areas of pasture are located in the northwestern and southeastern areas of the watershed. Developed land is approximately 11.5 percent of the land use. </a:t>
            </a:r>
            <a:endParaRPr sz="1200">
              <a:latin typeface="Roboto"/>
              <a:ea typeface="Roboto"/>
              <a:cs typeface="Roboto"/>
              <a:sym typeface="Roboto"/>
            </a:endParaRPr>
          </a:p>
          <a:p>
            <a:pPr marL="0" lvl="0" indent="0" algn="l" rtl="0">
              <a:lnSpc>
                <a:spcPct val="120000"/>
              </a:lnSpc>
              <a:spcBef>
                <a:spcPts val="600"/>
              </a:spcBef>
              <a:spcAft>
                <a:spcPts val="0"/>
              </a:spcAft>
              <a:buNone/>
            </a:pPr>
            <a:endParaRPr sz="1200">
              <a:latin typeface="Roboto"/>
              <a:ea typeface="Roboto"/>
              <a:cs typeface="Roboto"/>
              <a:sym typeface="Roboto"/>
            </a:endParaRPr>
          </a:p>
          <a:p>
            <a:pPr marL="0" lvl="0" indent="0" algn="l" rtl="0">
              <a:lnSpc>
                <a:spcPct val="120000"/>
              </a:lnSpc>
              <a:spcBef>
                <a:spcPts val="600"/>
              </a:spcBef>
              <a:spcAft>
                <a:spcPts val="0"/>
              </a:spcAft>
              <a:buNone/>
            </a:pPr>
            <a:endParaRPr sz="1200">
              <a:latin typeface="Roboto"/>
              <a:ea typeface="Roboto"/>
              <a:cs typeface="Roboto"/>
              <a:sym typeface="Roboto"/>
            </a:endParaRPr>
          </a:p>
          <a:p>
            <a:pPr marL="0" lvl="0" indent="0" algn="l" rtl="0">
              <a:lnSpc>
                <a:spcPct val="120000"/>
              </a:lnSpc>
              <a:spcBef>
                <a:spcPts val="600"/>
              </a:spcBef>
              <a:spcAft>
                <a:spcPts val="0"/>
              </a:spcAft>
              <a:buNone/>
            </a:pPr>
            <a:endParaRPr sz="1200">
              <a:latin typeface="Roboto"/>
              <a:ea typeface="Roboto"/>
              <a:cs typeface="Roboto"/>
              <a:sym typeface="Roboto"/>
            </a:endParaRPr>
          </a:p>
          <a:p>
            <a:pPr marL="0" lvl="0" indent="0" algn="l" rtl="0">
              <a:lnSpc>
                <a:spcPct val="120000"/>
              </a:lnSpc>
              <a:spcBef>
                <a:spcPts val="600"/>
              </a:spcBef>
              <a:spcAft>
                <a:spcPts val="0"/>
              </a:spcAft>
              <a:buNone/>
            </a:pPr>
            <a:endParaRPr sz="1200">
              <a:latin typeface="Roboto"/>
              <a:ea typeface="Roboto"/>
              <a:cs typeface="Roboto"/>
              <a:sym typeface="Roboto"/>
            </a:endParaRPr>
          </a:p>
          <a:p>
            <a:pPr marL="0" lvl="0" indent="0" algn="l" rtl="0">
              <a:lnSpc>
                <a:spcPct val="120000"/>
              </a:lnSpc>
              <a:spcBef>
                <a:spcPts val="600"/>
              </a:spcBef>
              <a:spcAft>
                <a:spcPts val="0"/>
              </a:spcAft>
              <a:buNone/>
            </a:pPr>
            <a:endParaRPr sz="1200">
              <a:latin typeface="Roboto"/>
              <a:ea typeface="Roboto"/>
              <a:cs typeface="Roboto"/>
              <a:sym typeface="Roboto"/>
            </a:endParaRPr>
          </a:p>
          <a:p>
            <a:pPr marL="0" lvl="0" indent="0" algn="l" rtl="0">
              <a:lnSpc>
                <a:spcPct val="120000"/>
              </a:lnSpc>
              <a:spcBef>
                <a:spcPts val="600"/>
              </a:spcBef>
              <a:spcAft>
                <a:spcPts val="600"/>
              </a:spcAft>
              <a:buNone/>
            </a:pPr>
            <a:endParaRPr sz="1200">
              <a:latin typeface="Roboto"/>
              <a:ea typeface="Roboto"/>
              <a:cs typeface="Roboto"/>
              <a:sym typeface="Roboto"/>
            </a:endParaRPr>
          </a:p>
        </p:txBody>
      </p:sp>
      <p:pic>
        <p:nvPicPr>
          <p:cNvPr id="5" name="Audio 4">
            <a:hlinkClick r:id="" action="ppaction://media"/>
            <a:extLst>
              <a:ext uri="{FF2B5EF4-FFF2-40B4-BE49-F238E27FC236}">
                <a16:creationId xmlns:a16="http://schemas.microsoft.com/office/drawing/2014/main" id="{C733B2FC-DCAF-4D65-89A0-E1F84EAD43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788"/>
    </mc:Choice>
    <mc:Fallback>
      <p:transition spd="slow" advTm="16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23"/>
          <p:cNvPicPr preferRelativeResize="0"/>
          <p:nvPr/>
        </p:nvPicPr>
        <p:blipFill>
          <a:blip r:embed="rId5">
            <a:alphaModFix/>
          </a:blip>
          <a:stretch>
            <a:fillRect/>
          </a:stretch>
        </p:blipFill>
        <p:spPr>
          <a:xfrm>
            <a:off x="0" y="1212675"/>
            <a:ext cx="4431674" cy="3373600"/>
          </a:xfrm>
          <a:prstGeom prst="rect">
            <a:avLst/>
          </a:prstGeom>
          <a:noFill/>
          <a:ln>
            <a:noFill/>
          </a:ln>
        </p:spPr>
      </p:pic>
      <p:pic>
        <p:nvPicPr>
          <p:cNvPr id="154" name="Google Shape;154;p23"/>
          <p:cNvPicPr preferRelativeResize="0"/>
          <p:nvPr/>
        </p:nvPicPr>
        <p:blipFill>
          <a:blip r:embed="rId6">
            <a:alphaModFix/>
          </a:blip>
          <a:stretch>
            <a:fillRect/>
          </a:stretch>
        </p:blipFill>
        <p:spPr>
          <a:xfrm>
            <a:off x="4832400" y="1229975"/>
            <a:ext cx="4311600" cy="3339000"/>
          </a:xfrm>
          <a:prstGeom prst="rect">
            <a:avLst/>
          </a:prstGeom>
          <a:noFill/>
          <a:ln>
            <a:noFill/>
          </a:ln>
        </p:spPr>
      </p:pic>
      <p:sp>
        <p:nvSpPr>
          <p:cNvPr id="155" name="Google Shape;155;p23"/>
          <p:cNvSpPr txBox="1">
            <a:spLocks noGrp="1"/>
          </p:cNvSpPr>
          <p:nvPr>
            <p:ph type="title"/>
          </p:nvPr>
        </p:nvSpPr>
        <p:spPr>
          <a:xfrm>
            <a:off x="311700" y="86575"/>
            <a:ext cx="8520600" cy="1190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t>Water Temperature Difference</a:t>
            </a:r>
            <a:endParaRPr sz="3600"/>
          </a:p>
          <a:p>
            <a:pPr marL="0" lvl="0" indent="0" algn="ctr" rtl="0">
              <a:spcBef>
                <a:spcPts val="0"/>
              </a:spcBef>
              <a:spcAft>
                <a:spcPts val="0"/>
              </a:spcAft>
              <a:buNone/>
            </a:pPr>
            <a:r>
              <a:rPr lang="en" sz="1200"/>
              <a:t>Maumee Average= 3.161 Celsius</a:t>
            </a:r>
            <a:endParaRPr sz="1200"/>
          </a:p>
          <a:p>
            <a:pPr marL="0" lvl="0" indent="0" algn="ctr" rtl="0">
              <a:spcBef>
                <a:spcPts val="0"/>
              </a:spcBef>
              <a:spcAft>
                <a:spcPts val="0"/>
              </a:spcAft>
              <a:buNone/>
            </a:pPr>
            <a:r>
              <a:rPr lang="en" sz="1200"/>
              <a:t>Ottawa Average=3.844 Celsius</a:t>
            </a:r>
            <a:endParaRPr sz="1200"/>
          </a:p>
          <a:p>
            <a:pPr marL="0" lvl="0" indent="0" algn="l" rtl="0">
              <a:spcBef>
                <a:spcPts val="0"/>
              </a:spcBef>
              <a:spcAft>
                <a:spcPts val="0"/>
              </a:spcAft>
              <a:buNone/>
            </a:pPr>
            <a:endParaRPr/>
          </a:p>
        </p:txBody>
      </p:sp>
      <p:sp>
        <p:nvSpPr>
          <p:cNvPr id="156" name="Google Shape;156;p23"/>
          <p:cNvSpPr txBox="1">
            <a:spLocks noGrp="1"/>
          </p:cNvSpPr>
          <p:nvPr>
            <p:ph type="body" idx="1"/>
          </p:nvPr>
        </p:nvSpPr>
        <p:spPr>
          <a:xfrm>
            <a:off x="311700" y="1332350"/>
            <a:ext cx="3886800" cy="3236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sp>
        <p:nvSpPr>
          <p:cNvPr id="157" name="Google Shape;157;p23"/>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pic>
        <p:nvPicPr>
          <p:cNvPr id="4" name="Audio 3">
            <a:hlinkClick r:id="" action="ppaction://media"/>
            <a:extLst>
              <a:ext uri="{FF2B5EF4-FFF2-40B4-BE49-F238E27FC236}">
                <a16:creationId xmlns:a16="http://schemas.microsoft.com/office/drawing/2014/main" id="{1121B759-0C1F-4ED8-882E-08D4A8E085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922"/>
    </mc:Choice>
    <mc:Fallback>
      <p:transition spd="slow" advTm="10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24"/>
          <p:cNvPicPr preferRelativeResize="0"/>
          <p:nvPr/>
        </p:nvPicPr>
        <p:blipFill>
          <a:blip r:embed="rId5">
            <a:alphaModFix/>
          </a:blip>
          <a:stretch>
            <a:fillRect/>
          </a:stretch>
        </p:blipFill>
        <p:spPr>
          <a:xfrm>
            <a:off x="0" y="1229975"/>
            <a:ext cx="4311600" cy="3339000"/>
          </a:xfrm>
          <a:prstGeom prst="rect">
            <a:avLst/>
          </a:prstGeom>
          <a:noFill/>
          <a:ln>
            <a:noFill/>
          </a:ln>
        </p:spPr>
      </p:pic>
      <p:sp>
        <p:nvSpPr>
          <p:cNvPr id="163" name="Google Shape;163;p24"/>
          <p:cNvSpPr txBox="1">
            <a:spLocks noGrp="1"/>
          </p:cNvSpPr>
          <p:nvPr>
            <p:ph type="title"/>
          </p:nvPr>
        </p:nvSpPr>
        <p:spPr>
          <a:xfrm>
            <a:off x="311700" y="0"/>
            <a:ext cx="8520600" cy="1047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t>Asphalt Temperature Difference</a:t>
            </a:r>
            <a:endParaRPr sz="3600"/>
          </a:p>
          <a:p>
            <a:pPr marL="0" lvl="0" indent="0" algn="ctr" rtl="0">
              <a:spcBef>
                <a:spcPts val="0"/>
              </a:spcBef>
              <a:spcAft>
                <a:spcPts val="0"/>
              </a:spcAft>
              <a:buNone/>
            </a:pPr>
            <a:r>
              <a:rPr lang="en" sz="1200"/>
              <a:t>Maumee average= 6.733 Celsius</a:t>
            </a:r>
            <a:endParaRPr sz="1200"/>
          </a:p>
          <a:p>
            <a:pPr marL="0" lvl="0" indent="0" algn="ctr" rtl="0">
              <a:spcBef>
                <a:spcPts val="0"/>
              </a:spcBef>
              <a:spcAft>
                <a:spcPts val="0"/>
              </a:spcAft>
              <a:buNone/>
            </a:pPr>
            <a:r>
              <a:rPr lang="en" sz="1200"/>
              <a:t>Ottawa average= 7.822 Celsius</a:t>
            </a:r>
            <a:endParaRPr sz="1200"/>
          </a:p>
          <a:p>
            <a:pPr marL="0" lvl="0" indent="0" algn="ctr" rtl="0">
              <a:spcBef>
                <a:spcPts val="0"/>
              </a:spcBef>
              <a:spcAft>
                <a:spcPts val="0"/>
              </a:spcAft>
              <a:buNone/>
            </a:pPr>
            <a:endParaRPr/>
          </a:p>
        </p:txBody>
      </p:sp>
      <p:sp>
        <p:nvSpPr>
          <p:cNvPr id="164" name="Google Shape;164;p24"/>
          <p:cNvSpPr txBox="1">
            <a:spLocks noGrp="1"/>
          </p:cNvSpPr>
          <p:nvPr>
            <p:ph type="body" idx="1"/>
          </p:nvPr>
        </p:nvSpPr>
        <p:spPr>
          <a:xfrm>
            <a:off x="215575" y="1229975"/>
            <a:ext cx="39999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sp>
        <p:nvSpPr>
          <p:cNvPr id="165" name="Google Shape;165;p24"/>
          <p:cNvSpPr txBox="1">
            <a:spLocks noGrp="1"/>
          </p:cNvSpPr>
          <p:nvPr>
            <p:ph type="body" idx="2"/>
          </p:nvPr>
        </p:nvSpPr>
        <p:spPr>
          <a:xfrm>
            <a:off x="5033825" y="1229975"/>
            <a:ext cx="39999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pic>
        <p:nvPicPr>
          <p:cNvPr id="166" name="Google Shape;166;p24"/>
          <p:cNvPicPr preferRelativeResize="0"/>
          <p:nvPr/>
        </p:nvPicPr>
        <p:blipFill>
          <a:blip r:embed="rId6">
            <a:alphaModFix/>
          </a:blip>
          <a:stretch>
            <a:fillRect/>
          </a:stretch>
        </p:blipFill>
        <p:spPr>
          <a:xfrm>
            <a:off x="4591050" y="1223950"/>
            <a:ext cx="4552950" cy="3339000"/>
          </a:xfrm>
          <a:prstGeom prst="rect">
            <a:avLst/>
          </a:prstGeom>
          <a:noFill/>
          <a:ln>
            <a:noFill/>
          </a:ln>
        </p:spPr>
      </p:pic>
      <p:pic>
        <p:nvPicPr>
          <p:cNvPr id="3" name="Audio 2">
            <a:hlinkClick r:id="" action="ppaction://media"/>
            <a:extLst>
              <a:ext uri="{FF2B5EF4-FFF2-40B4-BE49-F238E27FC236}">
                <a16:creationId xmlns:a16="http://schemas.microsoft.com/office/drawing/2014/main" id="{2F0E728B-0D85-4F94-8E29-74CC2A3F20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165"/>
    </mc:Choice>
    <mc:Fallback>
      <p:transition spd="slow" advTm="10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5"/>
          <p:cNvPicPr preferRelativeResize="0"/>
          <p:nvPr/>
        </p:nvPicPr>
        <p:blipFill>
          <a:blip r:embed="rId5">
            <a:alphaModFix/>
          </a:blip>
          <a:stretch>
            <a:fillRect/>
          </a:stretch>
        </p:blipFill>
        <p:spPr>
          <a:xfrm>
            <a:off x="25650" y="1229975"/>
            <a:ext cx="4435550" cy="3339000"/>
          </a:xfrm>
          <a:prstGeom prst="rect">
            <a:avLst/>
          </a:prstGeom>
          <a:noFill/>
          <a:ln>
            <a:noFill/>
          </a:ln>
        </p:spPr>
      </p:pic>
      <p:sp>
        <p:nvSpPr>
          <p:cNvPr id="172" name="Google Shape;172;p25"/>
          <p:cNvSpPr txBox="1">
            <a:spLocks noGrp="1"/>
          </p:cNvSpPr>
          <p:nvPr>
            <p:ph type="title"/>
          </p:nvPr>
        </p:nvSpPr>
        <p:spPr>
          <a:xfrm>
            <a:off x="184100" y="0"/>
            <a:ext cx="8520600" cy="69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t>Grass Temperature Difference</a:t>
            </a:r>
            <a:endParaRPr sz="3600"/>
          </a:p>
          <a:p>
            <a:pPr marL="0" lvl="0" indent="0" algn="ctr" rtl="0">
              <a:spcBef>
                <a:spcPts val="0"/>
              </a:spcBef>
              <a:spcAft>
                <a:spcPts val="0"/>
              </a:spcAft>
              <a:buNone/>
            </a:pPr>
            <a:endParaRPr sz="1200"/>
          </a:p>
          <a:p>
            <a:pPr marL="0" lvl="0" indent="0" algn="ctr" rtl="0">
              <a:spcBef>
                <a:spcPts val="0"/>
              </a:spcBef>
              <a:spcAft>
                <a:spcPts val="0"/>
              </a:spcAft>
              <a:buNone/>
            </a:pPr>
            <a:r>
              <a:rPr lang="en" sz="1200"/>
              <a:t>Maumee average= 4.18889 Celsius</a:t>
            </a:r>
            <a:endParaRPr sz="1200"/>
          </a:p>
          <a:p>
            <a:pPr marL="0" lvl="0" indent="0" algn="ctr" rtl="0">
              <a:spcBef>
                <a:spcPts val="0"/>
              </a:spcBef>
              <a:spcAft>
                <a:spcPts val="0"/>
              </a:spcAft>
              <a:buNone/>
            </a:pPr>
            <a:r>
              <a:rPr lang="en" sz="1200"/>
              <a:t>Ottawa average= 4.869 Celsius</a:t>
            </a:r>
            <a:endParaRPr sz="1200"/>
          </a:p>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173" name="Google Shape;173;p25"/>
          <p:cNvSpPr txBox="1">
            <a:spLocks noGrp="1"/>
          </p:cNvSpPr>
          <p:nvPr>
            <p:ph type="body" idx="1"/>
          </p:nvPr>
        </p:nvSpPr>
        <p:spPr>
          <a:xfrm>
            <a:off x="340550" y="1749375"/>
            <a:ext cx="39999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sp>
        <p:nvSpPr>
          <p:cNvPr id="174" name="Google Shape;174;p25"/>
          <p:cNvSpPr txBox="1">
            <a:spLocks noGrp="1"/>
          </p:cNvSpPr>
          <p:nvPr>
            <p:ph type="body" idx="2"/>
          </p:nvPr>
        </p:nvSpPr>
        <p:spPr>
          <a:xfrm>
            <a:off x="4875700" y="1713325"/>
            <a:ext cx="39999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pic>
        <p:nvPicPr>
          <p:cNvPr id="175" name="Google Shape;175;p25"/>
          <p:cNvPicPr preferRelativeResize="0"/>
          <p:nvPr/>
        </p:nvPicPr>
        <p:blipFill>
          <a:blip r:embed="rId6">
            <a:alphaModFix/>
          </a:blip>
          <a:stretch>
            <a:fillRect/>
          </a:stretch>
        </p:blipFill>
        <p:spPr>
          <a:xfrm>
            <a:off x="4655400" y="1214425"/>
            <a:ext cx="4543425" cy="3339000"/>
          </a:xfrm>
          <a:prstGeom prst="rect">
            <a:avLst/>
          </a:prstGeom>
          <a:noFill/>
          <a:ln>
            <a:noFill/>
          </a:ln>
        </p:spPr>
      </p:pic>
      <p:pic>
        <p:nvPicPr>
          <p:cNvPr id="3" name="Audio 2">
            <a:hlinkClick r:id="" action="ppaction://media"/>
            <a:extLst>
              <a:ext uri="{FF2B5EF4-FFF2-40B4-BE49-F238E27FC236}">
                <a16:creationId xmlns:a16="http://schemas.microsoft.com/office/drawing/2014/main" id="{A44B8517-FF6F-4387-8783-EB37DE7D8D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789"/>
    </mc:Choice>
    <mc:Fallback>
      <p:transition spd="slow" advTm="6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000000"/>
                </a:solidFill>
              </a:rPr>
              <a:t>Conclusion</a:t>
            </a:r>
            <a:endParaRPr sz="3600">
              <a:solidFill>
                <a:srgbClr val="000000"/>
              </a:solidFill>
            </a:endParaRPr>
          </a:p>
        </p:txBody>
      </p:sp>
      <p:sp>
        <p:nvSpPr>
          <p:cNvPr id="181" name="Google Shape;181;p26"/>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Through our field research we have found that the Ottawa river is slightly warmer than the Maumee river. There are various reasons why the Ottawa River’s surface temperature is warmer. One factor is that smaller streams of water have a increased temperature then larger streams or rivers. Shallow streams are more exposed to meteorological conditions and therefore can have higher temperatures.</a:t>
            </a:r>
            <a:endParaRPr/>
          </a:p>
          <a:p>
            <a:pPr marL="0" lvl="0" indent="0" algn="l" rtl="0">
              <a:spcBef>
                <a:spcPts val="1600"/>
              </a:spcBef>
              <a:spcAft>
                <a:spcPts val="1600"/>
              </a:spcAft>
              <a:buNone/>
            </a:pPr>
            <a:endParaRPr/>
          </a:p>
        </p:txBody>
      </p:sp>
      <p:sp>
        <p:nvSpPr>
          <p:cNvPr id="182" name="Google Shape;182;p26"/>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rgbClr val="000000"/>
              </a:buClr>
              <a:buSzPts val="1100"/>
              <a:buFont typeface="Arial"/>
              <a:buNone/>
            </a:pPr>
            <a:r>
              <a:rPr lang="en"/>
              <a:t>More research is needed to answer our question more accurately. To have better results we would need to take more samples, and take them at the same time everyday. Taking samples during summer and winter months would show us the best results, because of the significant temperature change.</a:t>
            </a:r>
            <a:endParaRPr/>
          </a:p>
        </p:txBody>
      </p:sp>
      <p:pic>
        <p:nvPicPr>
          <p:cNvPr id="3" name="Audio 2">
            <a:hlinkClick r:id="" action="ppaction://media"/>
            <a:extLst>
              <a:ext uri="{FF2B5EF4-FFF2-40B4-BE49-F238E27FC236}">
                <a16:creationId xmlns:a16="http://schemas.microsoft.com/office/drawing/2014/main" id="{3B0AD5C5-413E-48B5-837E-8C050F0823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968"/>
    </mc:Choice>
    <mc:Fallback>
      <p:transition spd="slow" advTm="34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0" y="0"/>
            <a:ext cx="8986500" cy="5143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sz="3600" u="sng">
              <a:solidFill>
                <a:srgbClr val="000000"/>
              </a:solidFill>
            </a:endParaRPr>
          </a:p>
          <a:p>
            <a:pPr marL="0" lvl="0" indent="0" algn="l" rtl="0">
              <a:spcBef>
                <a:spcPts val="0"/>
              </a:spcBef>
              <a:spcAft>
                <a:spcPts val="0"/>
              </a:spcAft>
              <a:buNone/>
            </a:pPr>
            <a:endParaRPr sz="3600" u="sng">
              <a:solidFill>
                <a:srgbClr val="000000"/>
              </a:solidFill>
            </a:endParaRPr>
          </a:p>
          <a:p>
            <a:pPr marL="0" lvl="0" indent="0" algn="l" rtl="0">
              <a:spcBef>
                <a:spcPts val="0"/>
              </a:spcBef>
              <a:spcAft>
                <a:spcPts val="0"/>
              </a:spcAft>
              <a:buNone/>
            </a:pPr>
            <a:endParaRPr sz="3600" u="sng">
              <a:solidFill>
                <a:srgbClr val="000000"/>
              </a:solidFill>
            </a:endParaRPr>
          </a:p>
          <a:p>
            <a:pPr marL="0" lvl="0" indent="0" algn="l" rtl="0">
              <a:spcBef>
                <a:spcPts val="0"/>
              </a:spcBef>
              <a:spcAft>
                <a:spcPts val="0"/>
              </a:spcAft>
              <a:buNone/>
            </a:pPr>
            <a:endParaRPr sz="3600">
              <a:solidFill>
                <a:srgbClr val="000000"/>
              </a:solidFill>
            </a:endParaRPr>
          </a:p>
          <a:p>
            <a:pPr marL="0" lvl="0" indent="0" algn="l" rtl="0">
              <a:spcBef>
                <a:spcPts val="0"/>
              </a:spcBef>
              <a:spcAft>
                <a:spcPts val="0"/>
              </a:spcAft>
              <a:buNone/>
            </a:pPr>
            <a:endParaRPr sz="3600">
              <a:solidFill>
                <a:srgbClr val="000000"/>
              </a:solidFill>
            </a:endParaRPr>
          </a:p>
          <a:p>
            <a:pPr marL="0" lvl="0" indent="0" algn="l" rtl="0">
              <a:spcBef>
                <a:spcPts val="0"/>
              </a:spcBef>
              <a:spcAft>
                <a:spcPts val="0"/>
              </a:spcAft>
              <a:buNone/>
            </a:pPr>
            <a:r>
              <a:rPr lang="en" sz="2400">
                <a:solidFill>
                  <a:srgbClr val="000000"/>
                </a:solidFill>
                <a:uFill>
                  <a:noFill/>
                </a:uFill>
                <a:hlinkClick r:id="rId5"/>
              </a:rPr>
              <a:t>GLOBE Surface Temperature Field Campaign</a:t>
            </a:r>
            <a:r>
              <a:rPr lang="en" sz="2400">
                <a:solidFill>
                  <a:srgbClr val="000000"/>
                </a:solidFill>
              </a:rPr>
              <a:t> </a:t>
            </a:r>
            <a:r>
              <a:rPr lang="en" sz="3000">
                <a:solidFill>
                  <a:srgbClr val="000000"/>
                </a:solidFill>
              </a:rPr>
              <a:t> </a:t>
            </a:r>
            <a:endParaRPr sz="3000">
              <a:solidFill>
                <a:srgbClr val="000000"/>
              </a:solidFill>
            </a:endParaRPr>
          </a:p>
          <a:p>
            <a:pPr marL="0" lvl="0" indent="0" algn="l" rtl="0">
              <a:spcBef>
                <a:spcPts val="0"/>
              </a:spcBef>
              <a:spcAft>
                <a:spcPts val="0"/>
              </a:spcAft>
              <a:buNone/>
            </a:pPr>
            <a:endParaRPr sz="1350">
              <a:solidFill>
                <a:srgbClr val="000000"/>
              </a:solidFill>
            </a:endParaRPr>
          </a:p>
          <a:p>
            <a:pPr marL="0" lvl="0" indent="0" algn="l" rtl="0">
              <a:spcBef>
                <a:spcPts val="0"/>
              </a:spcBef>
              <a:spcAft>
                <a:spcPts val="0"/>
              </a:spcAft>
              <a:buNone/>
            </a:pPr>
            <a:r>
              <a:rPr lang="en" sz="2300">
                <a:solidFill>
                  <a:srgbClr val="000000"/>
                </a:solidFill>
              </a:rPr>
              <a:t>F</a:t>
            </a:r>
            <a:r>
              <a:rPr lang="en" sz="2300">
                <a:solidFill>
                  <a:srgbClr val="000000"/>
                </a:solidFill>
                <a:latin typeface="Arial"/>
                <a:ea typeface="Arial"/>
                <a:cs typeface="Arial"/>
                <a:sym typeface="Arial"/>
              </a:rPr>
              <a:t>ocuses on looking at the impact urbanization has on the Earth’s surface temperature and how the surface temperature changes the dynamics of the Earth’s atmosphere.</a:t>
            </a:r>
            <a:endParaRPr sz="2300">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p:txBody>
      </p:sp>
      <p:pic>
        <p:nvPicPr>
          <p:cNvPr id="93" name="Google Shape;93;p14"/>
          <p:cNvPicPr preferRelativeResize="0"/>
          <p:nvPr/>
        </p:nvPicPr>
        <p:blipFill>
          <a:blip r:embed="rId6">
            <a:alphaModFix/>
          </a:blip>
          <a:stretch>
            <a:fillRect/>
          </a:stretch>
        </p:blipFill>
        <p:spPr>
          <a:xfrm>
            <a:off x="3104075" y="3024725"/>
            <a:ext cx="5943600" cy="2118775"/>
          </a:xfrm>
          <a:prstGeom prst="rect">
            <a:avLst/>
          </a:prstGeom>
          <a:noFill/>
          <a:ln>
            <a:noFill/>
          </a:ln>
        </p:spPr>
      </p:pic>
      <p:pic>
        <p:nvPicPr>
          <p:cNvPr id="94" name="Google Shape;94;p14"/>
          <p:cNvPicPr preferRelativeResize="0"/>
          <p:nvPr/>
        </p:nvPicPr>
        <p:blipFill>
          <a:blip r:embed="rId7">
            <a:alphaModFix/>
          </a:blip>
          <a:stretch>
            <a:fillRect/>
          </a:stretch>
        </p:blipFill>
        <p:spPr>
          <a:xfrm>
            <a:off x="76925" y="273738"/>
            <a:ext cx="3752850" cy="657225"/>
          </a:xfrm>
          <a:prstGeom prst="rect">
            <a:avLst/>
          </a:prstGeom>
          <a:noFill/>
          <a:ln>
            <a:noFill/>
          </a:ln>
        </p:spPr>
      </p:pic>
      <p:pic>
        <p:nvPicPr>
          <p:cNvPr id="4" name="Audio 3">
            <a:hlinkClick r:id="" action="ppaction://media"/>
            <a:extLst>
              <a:ext uri="{FF2B5EF4-FFF2-40B4-BE49-F238E27FC236}">
                <a16:creationId xmlns:a16="http://schemas.microsoft.com/office/drawing/2014/main" id="{5CA2B20A-E5B1-4A2A-82D7-1D5788CAAED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769"/>
    </mc:Choice>
    <mc:Fallback>
      <p:transition spd="slow" advTm="11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5"/>
          <p:cNvSpPr txBox="1">
            <a:spLocks noGrp="1"/>
          </p:cNvSpPr>
          <p:nvPr>
            <p:ph type="title"/>
          </p:nvPr>
        </p:nvSpPr>
        <p:spPr>
          <a:xfrm>
            <a:off x="69725" y="0"/>
            <a:ext cx="9039900" cy="501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u="sng">
                <a:solidFill>
                  <a:srgbClr val="000000"/>
                </a:solidFill>
              </a:rPr>
              <a:t>Question</a:t>
            </a:r>
            <a:endParaRPr sz="3600" u="sng">
              <a:solidFill>
                <a:srgbClr val="000000"/>
              </a:solidFill>
            </a:endParaRPr>
          </a:p>
          <a:p>
            <a:pPr marL="0" lvl="0" indent="0" algn="l" rtl="0">
              <a:spcBef>
                <a:spcPts val="0"/>
              </a:spcBef>
              <a:spcAft>
                <a:spcPts val="0"/>
              </a:spcAft>
              <a:buNone/>
            </a:pPr>
            <a:endParaRPr sz="3600" u="sng">
              <a:solidFill>
                <a:srgbClr val="000000"/>
              </a:solidFill>
            </a:endParaRPr>
          </a:p>
          <a:p>
            <a:pPr marL="0" lvl="0" indent="0" algn="l" rtl="0">
              <a:spcBef>
                <a:spcPts val="0"/>
              </a:spcBef>
              <a:spcAft>
                <a:spcPts val="0"/>
              </a:spcAft>
              <a:buNone/>
            </a:pPr>
            <a:r>
              <a:rPr lang="en" sz="3600">
                <a:solidFill>
                  <a:srgbClr val="000000"/>
                </a:solidFill>
              </a:rPr>
              <a:t>How does the size of the river affect the temperature in urban areas?</a:t>
            </a:r>
            <a:endParaRPr sz="3600">
              <a:solidFill>
                <a:srgbClr val="000000"/>
              </a:solidFill>
            </a:endParaRPr>
          </a:p>
          <a:p>
            <a:pPr marL="0" lvl="0" indent="0" algn="l" rtl="0">
              <a:spcBef>
                <a:spcPts val="0"/>
              </a:spcBef>
              <a:spcAft>
                <a:spcPts val="0"/>
              </a:spcAft>
              <a:buNone/>
            </a:pPr>
            <a:endParaRPr sz="3600">
              <a:solidFill>
                <a:srgbClr val="000000"/>
              </a:solidFill>
            </a:endParaRPr>
          </a:p>
          <a:p>
            <a:pPr marL="0" lvl="0" indent="0" algn="l" rtl="0">
              <a:spcBef>
                <a:spcPts val="0"/>
              </a:spcBef>
              <a:spcAft>
                <a:spcPts val="0"/>
              </a:spcAft>
              <a:buNone/>
            </a:pPr>
            <a:r>
              <a:rPr lang="en" sz="3600" u="sng">
                <a:solidFill>
                  <a:srgbClr val="000000"/>
                </a:solidFill>
              </a:rPr>
              <a:t>Hypothesis</a:t>
            </a:r>
            <a:r>
              <a:rPr lang="en" sz="3600">
                <a:solidFill>
                  <a:srgbClr val="000000"/>
                </a:solidFill>
              </a:rPr>
              <a:t>:</a:t>
            </a:r>
            <a:endParaRPr sz="3600">
              <a:solidFill>
                <a:srgbClr val="000000"/>
              </a:solidFill>
            </a:endParaRPr>
          </a:p>
          <a:p>
            <a:pPr marL="0" lvl="0" indent="0" algn="l" rtl="0">
              <a:spcBef>
                <a:spcPts val="0"/>
              </a:spcBef>
              <a:spcAft>
                <a:spcPts val="0"/>
              </a:spcAft>
              <a:buNone/>
            </a:pPr>
            <a:endParaRPr sz="3600">
              <a:solidFill>
                <a:srgbClr val="000000"/>
              </a:solidFill>
            </a:endParaRPr>
          </a:p>
          <a:p>
            <a:pPr marL="0" lvl="0" indent="0" algn="l" rtl="0">
              <a:spcBef>
                <a:spcPts val="0"/>
              </a:spcBef>
              <a:spcAft>
                <a:spcPts val="0"/>
              </a:spcAft>
              <a:buNone/>
            </a:pPr>
            <a:r>
              <a:rPr lang="en" sz="3600">
                <a:solidFill>
                  <a:srgbClr val="000000"/>
                </a:solidFill>
              </a:rPr>
              <a:t>The Ottawa River will have a warmer surface temperature </a:t>
            </a:r>
            <a:endParaRPr sz="3600">
              <a:solidFill>
                <a:srgbClr val="000000"/>
              </a:solidFill>
            </a:endParaRPr>
          </a:p>
        </p:txBody>
      </p:sp>
      <p:pic>
        <p:nvPicPr>
          <p:cNvPr id="4" name="Audio 3">
            <a:hlinkClick r:id="" action="ppaction://media"/>
            <a:extLst>
              <a:ext uri="{FF2B5EF4-FFF2-40B4-BE49-F238E27FC236}">
                <a16:creationId xmlns:a16="http://schemas.microsoft.com/office/drawing/2014/main" id="{0A596E43-BCD3-4966-9BC2-9D42CC05F9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830"/>
    </mc:Choice>
    <mc:Fallback>
      <p:transition spd="slow" advTm="8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6"/>
          <p:cNvSpPr txBox="1"/>
          <p:nvPr/>
        </p:nvSpPr>
        <p:spPr>
          <a:xfrm>
            <a:off x="0" y="0"/>
            <a:ext cx="6853200" cy="4357200"/>
          </a:xfrm>
          <a:prstGeom prst="rect">
            <a:avLst/>
          </a:prstGeom>
          <a:noFill/>
          <a:ln>
            <a:noFill/>
          </a:ln>
        </p:spPr>
        <p:txBody>
          <a:bodyPr spcFirstLastPara="1" wrap="square" lIns="91425" tIns="91425" rIns="91425" bIns="91425" anchor="ctr" anchorCtr="0">
            <a:noAutofit/>
          </a:bodyPr>
          <a:lstStyle/>
          <a:p>
            <a:pPr marL="457200" lvl="0" indent="0" algn="l" rtl="0">
              <a:lnSpc>
                <a:spcPct val="130000"/>
              </a:lnSpc>
              <a:spcBef>
                <a:spcPts val="0"/>
              </a:spcBef>
              <a:spcAft>
                <a:spcPts val="0"/>
              </a:spcAft>
              <a:buNone/>
            </a:pPr>
            <a:r>
              <a:rPr lang="en" sz="3600" u="sng">
                <a:latin typeface="Roboto"/>
                <a:ea typeface="Roboto"/>
                <a:cs typeface="Roboto"/>
                <a:sym typeface="Roboto"/>
              </a:rPr>
              <a:t>Impacts on Rivers</a:t>
            </a:r>
            <a:endParaRPr sz="3600" u="sng">
              <a:latin typeface="Roboto"/>
              <a:ea typeface="Roboto"/>
              <a:cs typeface="Roboto"/>
              <a:sym typeface="Roboto"/>
            </a:endParaRPr>
          </a:p>
          <a:p>
            <a:pPr marL="457200" lvl="0" indent="0" algn="l" rtl="0">
              <a:lnSpc>
                <a:spcPct val="115000"/>
              </a:lnSpc>
              <a:spcBef>
                <a:spcPts val="0"/>
              </a:spcBef>
              <a:spcAft>
                <a:spcPts val="0"/>
              </a:spcAft>
              <a:buNone/>
            </a:pPr>
            <a:endParaRPr sz="1800">
              <a:latin typeface="Roboto"/>
              <a:ea typeface="Roboto"/>
              <a:cs typeface="Roboto"/>
              <a:sym typeface="Roboto"/>
            </a:endParaRPr>
          </a:p>
          <a:p>
            <a:pPr marL="457200" lvl="0" indent="-342900" algn="l" rtl="0">
              <a:lnSpc>
                <a:spcPct val="115000"/>
              </a:lnSpc>
              <a:spcBef>
                <a:spcPts val="0"/>
              </a:spcBef>
              <a:spcAft>
                <a:spcPts val="0"/>
              </a:spcAft>
              <a:buSzPts val="1800"/>
              <a:buFont typeface="Roboto"/>
              <a:buChar char="●"/>
            </a:pPr>
            <a:r>
              <a:rPr lang="en" sz="1800">
                <a:latin typeface="Roboto"/>
                <a:ea typeface="Roboto"/>
                <a:cs typeface="Roboto"/>
                <a:sym typeface="Roboto"/>
              </a:rPr>
              <a:t>High pavement and rooftop surface temperatures can heat stormwater runoff.</a:t>
            </a:r>
            <a:endParaRPr sz="1800">
              <a:latin typeface="Roboto"/>
              <a:ea typeface="Roboto"/>
              <a:cs typeface="Roboto"/>
              <a:sym typeface="Roboto"/>
            </a:endParaRPr>
          </a:p>
          <a:p>
            <a:pPr marL="457200" lvl="0" indent="0" algn="l" rtl="0">
              <a:lnSpc>
                <a:spcPct val="115000"/>
              </a:lnSpc>
              <a:spcBef>
                <a:spcPts val="0"/>
              </a:spcBef>
              <a:spcAft>
                <a:spcPts val="0"/>
              </a:spcAft>
              <a:buNone/>
            </a:pPr>
            <a:endParaRPr sz="1800">
              <a:latin typeface="Roboto"/>
              <a:ea typeface="Roboto"/>
              <a:cs typeface="Roboto"/>
              <a:sym typeface="Roboto"/>
            </a:endParaRPr>
          </a:p>
          <a:p>
            <a:pPr marL="457200" lvl="0" indent="-342900" algn="l" rtl="0">
              <a:lnSpc>
                <a:spcPct val="115000"/>
              </a:lnSpc>
              <a:spcBef>
                <a:spcPts val="0"/>
              </a:spcBef>
              <a:spcAft>
                <a:spcPts val="0"/>
              </a:spcAft>
              <a:buSzPts val="1800"/>
              <a:buFont typeface="Roboto"/>
              <a:buChar char="●"/>
            </a:pPr>
            <a:r>
              <a:rPr lang="en" sz="1800">
                <a:latin typeface="Roboto"/>
                <a:ea typeface="Roboto"/>
                <a:cs typeface="Roboto"/>
                <a:sym typeface="Roboto"/>
              </a:rPr>
              <a:t>This heated stormwater generally becomes runoff, which drains into storm sewers and raises water temperatures as it is released into streams, rivers, ponds, and lakes.</a:t>
            </a:r>
            <a:endParaRPr sz="1800">
              <a:latin typeface="Roboto"/>
              <a:ea typeface="Roboto"/>
              <a:cs typeface="Roboto"/>
              <a:sym typeface="Roboto"/>
            </a:endParaRPr>
          </a:p>
          <a:p>
            <a:pPr marL="457200" lvl="0" indent="0" algn="l" rtl="0">
              <a:lnSpc>
                <a:spcPct val="115000"/>
              </a:lnSpc>
              <a:spcBef>
                <a:spcPts val="0"/>
              </a:spcBef>
              <a:spcAft>
                <a:spcPts val="0"/>
              </a:spcAft>
              <a:buNone/>
            </a:pPr>
            <a:endParaRPr sz="1800">
              <a:latin typeface="Roboto"/>
              <a:ea typeface="Roboto"/>
              <a:cs typeface="Roboto"/>
              <a:sym typeface="Roboto"/>
            </a:endParaRPr>
          </a:p>
          <a:p>
            <a:pPr marL="457200" lvl="0" indent="-342900" algn="l" rtl="0">
              <a:lnSpc>
                <a:spcPct val="115000"/>
              </a:lnSpc>
              <a:spcBef>
                <a:spcPts val="0"/>
              </a:spcBef>
              <a:spcAft>
                <a:spcPts val="0"/>
              </a:spcAft>
              <a:buSzPts val="1800"/>
              <a:buFont typeface="Roboto"/>
              <a:buChar char="●"/>
            </a:pPr>
            <a:r>
              <a:rPr lang="en" sz="1800">
                <a:latin typeface="Roboto"/>
                <a:ea typeface="Roboto"/>
                <a:cs typeface="Roboto"/>
                <a:sym typeface="Roboto"/>
              </a:rPr>
              <a:t>Rapid temperature changes in aquatic ecosystems resulting from warm stormwater runoff can be particularly stressful, even fatal to aquatic life.</a:t>
            </a:r>
            <a:endParaRPr sz="1800">
              <a:latin typeface="Roboto"/>
              <a:ea typeface="Roboto"/>
              <a:cs typeface="Roboto"/>
              <a:sym typeface="Roboto"/>
            </a:endParaRPr>
          </a:p>
        </p:txBody>
      </p:sp>
      <p:pic>
        <p:nvPicPr>
          <p:cNvPr id="105" name="Google Shape;105;p16"/>
          <p:cNvPicPr preferRelativeResize="0"/>
          <p:nvPr/>
        </p:nvPicPr>
        <p:blipFill>
          <a:blip r:embed="rId5">
            <a:alphaModFix/>
          </a:blip>
          <a:stretch>
            <a:fillRect/>
          </a:stretch>
        </p:blipFill>
        <p:spPr>
          <a:xfrm>
            <a:off x="6781050" y="2395000"/>
            <a:ext cx="2286801" cy="2055977"/>
          </a:xfrm>
          <a:prstGeom prst="rect">
            <a:avLst/>
          </a:prstGeom>
          <a:noFill/>
          <a:ln>
            <a:noFill/>
          </a:ln>
        </p:spPr>
      </p:pic>
      <p:pic>
        <p:nvPicPr>
          <p:cNvPr id="4" name="Audio 3">
            <a:hlinkClick r:id="" action="ppaction://media"/>
            <a:extLst>
              <a:ext uri="{FF2B5EF4-FFF2-40B4-BE49-F238E27FC236}">
                <a16:creationId xmlns:a16="http://schemas.microsoft.com/office/drawing/2014/main" id="{3623A0D5-B253-4AAF-B103-75EA336926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339"/>
    </mc:Choice>
    <mc:Fallback>
      <p:transition spd="slow" advTm="23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311700" y="0"/>
            <a:ext cx="8520600" cy="7431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r>
              <a:rPr lang="en" sz="3600" u="sng">
                <a:solidFill>
                  <a:srgbClr val="000000"/>
                </a:solidFill>
              </a:rPr>
              <a:t>Protocol</a:t>
            </a:r>
            <a:endParaRPr sz="3600" u="sng">
              <a:solidFill>
                <a:srgbClr val="000000"/>
              </a:solidFill>
            </a:endParaRPr>
          </a:p>
        </p:txBody>
      </p:sp>
      <p:sp>
        <p:nvSpPr>
          <p:cNvPr id="111" name="Google Shape;111;p17"/>
          <p:cNvSpPr txBox="1">
            <a:spLocks noGrp="1"/>
          </p:cNvSpPr>
          <p:nvPr>
            <p:ph type="body" idx="1"/>
          </p:nvPr>
        </p:nvSpPr>
        <p:spPr>
          <a:xfrm>
            <a:off x="0" y="542225"/>
            <a:ext cx="8832300" cy="30597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solidFill>
                <a:srgbClr val="000000"/>
              </a:solidFill>
            </a:endParaRPr>
          </a:p>
          <a:p>
            <a:pPr marL="457200" lvl="0" indent="-342900" algn="l" rtl="0">
              <a:spcBef>
                <a:spcPts val="1600"/>
              </a:spcBef>
              <a:spcAft>
                <a:spcPts val="0"/>
              </a:spcAft>
              <a:buClr>
                <a:srgbClr val="000000"/>
              </a:buClr>
              <a:buSzPts val="1800"/>
              <a:buChar char="●"/>
            </a:pPr>
            <a:r>
              <a:rPr lang="en">
                <a:solidFill>
                  <a:srgbClr val="000000"/>
                </a:solidFill>
              </a:rPr>
              <a:t>Surface temperatures were conducted throughout the month of November, 2018.</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For best accuracy we tested the surface temperature on asphalt, grass, and water. Each temperature reading was taken 9 times.</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Our data was gathered between 12:00 pm to 2:00 pm each day so our data was gathered close to the same time.</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The location sites were created and data was entered on the Globe website.</a:t>
            </a:r>
            <a:endParaRPr>
              <a:solidFill>
                <a:srgbClr val="000000"/>
              </a:solidFill>
            </a:endParaRPr>
          </a:p>
          <a:p>
            <a:pPr marL="457200" lvl="0" indent="0" algn="l" rtl="0">
              <a:spcBef>
                <a:spcPts val="1600"/>
              </a:spcBef>
              <a:spcAft>
                <a:spcPts val="0"/>
              </a:spcAft>
              <a:buNone/>
            </a:pPr>
            <a:endParaRPr>
              <a:solidFill>
                <a:srgbClr val="000000"/>
              </a:solidFill>
            </a:endParaRPr>
          </a:p>
          <a:p>
            <a:pPr marL="457200" lvl="0" indent="0" algn="l" rtl="0">
              <a:spcBef>
                <a:spcPts val="1600"/>
              </a:spcBef>
              <a:spcAft>
                <a:spcPts val="1600"/>
              </a:spcAft>
              <a:buNone/>
            </a:pPr>
            <a:endParaRPr>
              <a:solidFill>
                <a:srgbClr val="000000"/>
              </a:solidFill>
            </a:endParaRPr>
          </a:p>
        </p:txBody>
      </p:sp>
      <p:pic>
        <p:nvPicPr>
          <p:cNvPr id="112" name="Google Shape;112;p17"/>
          <p:cNvPicPr preferRelativeResize="0"/>
          <p:nvPr/>
        </p:nvPicPr>
        <p:blipFill>
          <a:blip r:embed="rId5">
            <a:alphaModFix/>
          </a:blip>
          <a:stretch>
            <a:fillRect/>
          </a:stretch>
        </p:blipFill>
        <p:spPr>
          <a:xfrm>
            <a:off x="2930075" y="3439296"/>
            <a:ext cx="1769611" cy="1332103"/>
          </a:xfrm>
          <a:prstGeom prst="rect">
            <a:avLst/>
          </a:prstGeom>
          <a:noFill/>
          <a:ln>
            <a:noFill/>
          </a:ln>
        </p:spPr>
      </p:pic>
      <p:pic>
        <p:nvPicPr>
          <p:cNvPr id="4" name="Audio 3">
            <a:hlinkClick r:id="" action="ppaction://media"/>
            <a:extLst>
              <a:ext uri="{FF2B5EF4-FFF2-40B4-BE49-F238E27FC236}">
                <a16:creationId xmlns:a16="http://schemas.microsoft.com/office/drawing/2014/main" id="{849D2956-E516-48F3-AA4F-935ACDFFC1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032"/>
    </mc:Choice>
    <mc:Fallback>
      <p:transition spd="slow" advTm="20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8"/>
          <p:cNvSpPr txBox="1">
            <a:spLocks noGrp="1"/>
          </p:cNvSpPr>
          <p:nvPr>
            <p:ph type="title"/>
          </p:nvPr>
        </p:nvSpPr>
        <p:spPr>
          <a:xfrm>
            <a:off x="0" y="0"/>
            <a:ext cx="8832300" cy="90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u="sng">
                <a:solidFill>
                  <a:srgbClr val="000000"/>
                </a:solidFill>
              </a:rPr>
              <a:t>What is Surface Temperature?</a:t>
            </a:r>
            <a:endParaRPr sz="3600" u="sng">
              <a:solidFill>
                <a:srgbClr val="000000"/>
              </a:solidFill>
            </a:endParaRPr>
          </a:p>
        </p:txBody>
      </p:sp>
      <p:sp>
        <p:nvSpPr>
          <p:cNvPr id="118" name="Google Shape;118;p18"/>
          <p:cNvSpPr txBox="1">
            <a:spLocks noGrp="1"/>
          </p:cNvSpPr>
          <p:nvPr>
            <p:ph type="body" idx="1"/>
          </p:nvPr>
        </p:nvSpPr>
        <p:spPr>
          <a:xfrm>
            <a:off x="0" y="656500"/>
            <a:ext cx="6146100" cy="41262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solidFill>
                <a:srgbClr val="000000"/>
              </a:solidFill>
            </a:endParaRPr>
          </a:p>
          <a:p>
            <a:pPr marL="457200" lvl="0" indent="-342900" algn="l" rtl="0">
              <a:spcBef>
                <a:spcPts val="1600"/>
              </a:spcBef>
              <a:spcAft>
                <a:spcPts val="0"/>
              </a:spcAft>
              <a:buClr>
                <a:srgbClr val="000000"/>
              </a:buClr>
              <a:buSzPts val="1800"/>
              <a:buChar char="●"/>
            </a:pPr>
            <a:r>
              <a:rPr lang="en">
                <a:solidFill>
                  <a:srgbClr val="000000"/>
                </a:solidFill>
              </a:rPr>
              <a:t>Affects all aspects of the Earth’s energy budget.</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a:solidFill>
                  <a:srgbClr val="000000"/>
                </a:solidFill>
              </a:rPr>
              <a:t>Surface temperature is the radiating temperature of the ground surface including grass, roads, buildings, trees, and water. </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a:solidFill>
                  <a:srgbClr val="000000"/>
                </a:solidFill>
              </a:rPr>
              <a:t>Every object emits electromagnetic energy according to its temperature. </a:t>
            </a:r>
            <a:endParaRPr>
              <a:solidFill>
                <a:srgbClr val="000000"/>
              </a:solidFill>
            </a:endParaRPr>
          </a:p>
          <a:p>
            <a:pPr marL="457200" lvl="0" indent="0" algn="l" rtl="0">
              <a:lnSpc>
                <a:spcPct val="115000"/>
              </a:lnSpc>
              <a:spcBef>
                <a:spcPts val="1600"/>
              </a:spcBef>
              <a:spcAft>
                <a:spcPts val="0"/>
              </a:spcAft>
              <a:buNone/>
            </a:pPr>
            <a:endParaRPr>
              <a:solidFill>
                <a:srgbClr val="000000"/>
              </a:solidFill>
            </a:endParaRPr>
          </a:p>
          <a:p>
            <a:pPr marL="457200" lvl="0" indent="-342900" algn="l" rtl="0">
              <a:lnSpc>
                <a:spcPct val="115000"/>
              </a:lnSpc>
              <a:spcBef>
                <a:spcPts val="1600"/>
              </a:spcBef>
              <a:spcAft>
                <a:spcPts val="0"/>
              </a:spcAft>
              <a:buClr>
                <a:srgbClr val="000000"/>
              </a:buClr>
              <a:buSzPts val="1800"/>
              <a:buChar char="●"/>
            </a:pPr>
            <a:r>
              <a:rPr lang="en">
                <a:solidFill>
                  <a:srgbClr val="000000"/>
                </a:solidFill>
              </a:rPr>
              <a:t>Not all surfaces have the same temperature!!!!!!!!!!!!!!</a:t>
            </a:r>
            <a:endParaRPr>
              <a:solidFill>
                <a:srgbClr val="000000"/>
              </a:solidFill>
            </a:endParaRPr>
          </a:p>
          <a:p>
            <a:pPr marL="457200" lvl="0" indent="0" algn="l" rtl="0">
              <a:lnSpc>
                <a:spcPct val="115000"/>
              </a:lnSpc>
              <a:spcBef>
                <a:spcPts val="1600"/>
              </a:spcBef>
              <a:spcAft>
                <a:spcPts val="0"/>
              </a:spcAft>
              <a:buNone/>
            </a:pPr>
            <a:endParaRPr>
              <a:solidFill>
                <a:srgbClr val="000000"/>
              </a:solidFill>
            </a:endParaRPr>
          </a:p>
          <a:p>
            <a:pPr marL="457200" lvl="0" indent="0" algn="l" rtl="0">
              <a:lnSpc>
                <a:spcPct val="115000"/>
              </a:lnSpc>
              <a:spcBef>
                <a:spcPts val="1600"/>
              </a:spcBef>
              <a:spcAft>
                <a:spcPts val="1600"/>
              </a:spcAft>
              <a:buNone/>
            </a:pPr>
            <a:endParaRPr>
              <a:solidFill>
                <a:srgbClr val="000000"/>
              </a:solidFill>
            </a:endParaRPr>
          </a:p>
        </p:txBody>
      </p:sp>
      <p:pic>
        <p:nvPicPr>
          <p:cNvPr id="119" name="Google Shape;119;p18"/>
          <p:cNvPicPr preferRelativeResize="0"/>
          <p:nvPr/>
        </p:nvPicPr>
        <p:blipFill>
          <a:blip r:embed="rId5">
            <a:alphaModFix/>
          </a:blip>
          <a:stretch>
            <a:fillRect/>
          </a:stretch>
        </p:blipFill>
        <p:spPr>
          <a:xfrm>
            <a:off x="6677850" y="656500"/>
            <a:ext cx="2188025" cy="1915250"/>
          </a:xfrm>
          <a:prstGeom prst="rect">
            <a:avLst/>
          </a:prstGeom>
          <a:noFill/>
          <a:ln>
            <a:noFill/>
          </a:ln>
        </p:spPr>
      </p:pic>
      <p:sp>
        <p:nvSpPr>
          <p:cNvPr id="120" name="Google Shape;120;p18"/>
          <p:cNvSpPr txBox="1"/>
          <p:nvPr/>
        </p:nvSpPr>
        <p:spPr>
          <a:xfrm>
            <a:off x="6966450" y="-162265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pic>
        <p:nvPicPr>
          <p:cNvPr id="4" name="Audio 3">
            <a:hlinkClick r:id="" action="ppaction://media"/>
            <a:extLst>
              <a:ext uri="{FF2B5EF4-FFF2-40B4-BE49-F238E27FC236}">
                <a16:creationId xmlns:a16="http://schemas.microsoft.com/office/drawing/2014/main" id="{FA7E4D25-E602-495B-A5F0-7E2D608D90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536"/>
    </mc:Choice>
    <mc:Fallback>
      <p:transition spd="slow" advTm="17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19"/>
          <p:cNvPicPr preferRelativeResize="0"/>
          <p:nvPr/>
        </p:nvPicPr>
        <p:blipFill>
          <a:blip r:embed="rId5">
            <a:alphaModFix/>
          </a:blip>
          <a:stretch>
            <a:fillRect/>
          </a:stretch>
        </p:blipFill>
        <p:spPr>
          <a:xfrm>
            <a:off x="152400" y="387300"/>
            <a:ext cx="6261849" cy="4603802"/>
          </a:xfrm>
          <a:prstGeom prst="rect">
            <a:avLst/>
          </a:prstGeom>
          <a:noFill/>
          <a:ln>
            <a:noFill/>
          </a:ln>
        </p:spPr>
      </p:pic>
      <p:pic>
        <p:nvPicPr>
          <p:cNvPr id="4" name="Audio 3">
            <a:hlinkClick r:id="" action="ppaction://media"/>
            <a:extLst>
              <a:ext uri="{FF2B5EF4-FFF2-40B4-BE49-F238E27FC236}">
                <a16:creationId xmlns:a16="http://schemas.microsoft.com/office/drawing/2014/main" id="{FC978857-96B2-48CF-8CDF-94435FD5D0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410"/>
    </mc:Choice>
    <mc:Fallback>
      <p:transition spd="slow" advTm="10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0"/>
          <p:cNvSpPr txBox="1">
            <a:spLocks noGrp="1"/>
          </p:cNvSpPr>
          <p:nvPr>
            <p:ph type="title"/>
          </p:nvPr>
        </p:nvSpPr>
        <p:spPr>
          <a:xfrm>
            <a:off x="-8175" y="50475"/>
            <a:ext cx="6882900" cy="88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solidFill>
                  <a:srgbClr val="000000"/>
                </a:solidFill>
              </a:rPr>
              <a:t>Instrument: </a:t>
            </a:r>
            <a:endParaRPr sz="3600">
              <a:solidFill>
                <a:srgbClr val="000000"/>
              </a:solidFill>
            </a:endParaRPr>
          </a:p>
          <a:p>
            <a:pPr marL="0" lvl="0" indent="0" algn="l" rtl="0">
              <a:spcBef>
                <a:spcPts val="0"/>
              </a:spcBef>
              <a:spcAft>
                <a:spcPts val="0"/>
              </a:spcAft>
              <a:buNone/>
            </a:pPr>
            <a:endParaRPr>
              <a:solidFill>
                <a:srgbClr val="000000"/>
              </a:solidFill>
            </a:endParaRPr>
          </a:p>
        </p:txBody>
      </p:sp>
      <p:sp>
        <p:nvSpPr>
          <p:cNvPr id="131" name="Google Shape;131;p20"/>
          <p:cNvSpPr txBox="1"/>
          <p:nvPr/>
        </p:nvSpPr>
        <p:spPr>
          <a:xfrm>
            <a:off x="440050" y="685325"/>
            <a:ext cx="6074100" cy="1522200"/>
          </a:xfrm>
          <a:prstGeom prst="rect">
            <a:avLst/>
          </a:prstGeom>
          <a:noFill/>
          <a:ln>
            <a:noFill/>
          </a:ln>
        </p:spPr>
        <p:txBody>
          <a:bodyPr spcFirstLastPara="1" wrap="square" lIns="91425" tIns="91425" rIns="91425" bIns="91425" anchor="ctr" anchorCtr="0">
            <a:noAutofit/>
          </a:bodyPr>
          <a:lstStyle/>
          <a:p>
            <a:pPr marL="457200" lvl="0" indent="0" algn="l" rtl="0">
              <a:lnSpc>
                <a:spcPct val="115000"/>
              </a:lnSpc>
              <a:spcBef>
                <a:spcPts val="0"/>
              </a:spcBef>
              <a:spcAft>
                <a:spcPts val="0"/>
              </a:spcAft>
              <a:buNone/>
            </a:pPr>
            <a:endParaRPr sz="1800">
              <a:latin typeface="Roboto"/>
              <a:ea typeface="Roboto"/>
              <a:cs typeface="Roboto"/>
              <a:sym typeface="Roboto"/>
            </a:endParaRPr>
          </a:p>
          <a:p>
            <a:pPr marL="457200" lvl="0" indent="-342900" algn="l" rtl="0">
              <a:lnSpc>
                <a:spcPct val="115000"/>
              </a:lnSpc>
              <a:spcBef>
                <a:spcPts val="1600"/>
              </a:spcBef>
              <a:spcAft>
                <a:spcPts val="0"/>
              </a:spcAft>
              <a:buClr>
                <a:srgbClr val="000000"/>
              </a:buClr>
              <a:buSzPts val="1800"/>
              <a:buFont typeface="Roboto"/>
              <a:buChar char="●"/>
            </a:pPr>
            <a:r>
              <a:rPr lang="en" sz="1800">
                <a:latin typeface="Roboto"/>
                <a:ea typeface="Roboto"/>
                <a:cs typeface="Roboto"/>
                <a:sym typeface="Roboto"/>
              </a:rPr>
              <a:t>The Infrared Thermometer (IRT) used in the surface temperature protocol measures the emitted electromagnetic energy from Earth’s surface. </a:t>
            </a:r>
            <a:endParaRPr sz="1800">
              <a:latin typeface="Roboto"/>
              <a:ea typeface="Roboto"/>
              <a:cs typeface="Roboto"/>
              <a:sym typeface="Roboto"/>
            </a:endParaRPr>
          </a:p>
          <a:p>
            <a:pPr marL="457200" lvl="0" indent="0" algn="l" rtl="0">
              <a:lnSpc>
                <a:spcPct val="115000"/>
              </a:lnSpc>
              <a:spcBef>
                <a:spcPts val="1600"/>
              </a:spcBef>
              <a:spcAft>
                <a:spcPts val="1600"/>
              </a:spcAft>
              <a:buNone/>
            </a:pPr>
            <a:endParaRPr sz="1800">
              <a:latin typeface="Roboto"/>
              <a:ea typeface="Roboto"/>
              <a:cs typeface="Roboto"/>
              <a:sym typeface="Roboto"/>
            </a:endParaRPr>
          </a:p>
        </p:txBody>
      </p:sp>
      <p:pic>
        <p:nvPicPr>
          <p:cNvPr id="132" name="Google Shape;132;p20"/>
          <p:cNvPicPr preferRelativeResize="0"/>
          <p:nvPr/>
        </p:nvPicPr>
        <p:blipFill>
          <a:blip r:embed="rId5">
            <a:alphaModFix/>
          </a:blip>
          <a:stretch>
            <a:fillRect/>
          </a:stretch>
        </p:blipFill>
        <p:spPr>
          <a:xfrm>
            <a:off x="7429425" y="2313175"/>
            <a:ext cx="1623974" cy="2830325"/>
          </a:xfrm>
          <a:prstGeom prst="rect">
            <a:avLst/>
          </a:prstGeom>
          <a:noFill/>
          <a:ln>
            <a:noFill/>
          </a:ln>
        </p:spPr>
      </p:pic>
      <p:pic>
        <p:nvPicPr>
          <p:cNvPr id="133" name="Google Shape;133;p20"/>
          <p:cNvPicPr preferRelativeResize="0"/>
          <p:nvPr/>
        </p:nvPicPr>
        <p:blipFill>
          <a:blip r:embed="rId6">
            <a:alphaModFix/>
          </a:blip>
          <a:stretch>
            <a:fillRect/>
          </a:stretch>
        </p:blipFill>
        <p:spPr>
          <a:xfrm>
            <a:off x="1119050" y="2313175"/>
            <a:ext cx="4436284" cy="2631175"/>
          </a:xfrm>
          <a:prstGeom prst="rect">
            <a:avLst/>
          </a:prstGeom>
          <a:noFill/>
          <a:ln>
            <a:noFill/>
          </a:ln>
        </p:spPr>
      </p:pic>
      <p:pic>
        <p:nvPicPr>
          <p:cNvPr id="4" name="Audio 3">
            <a:hlinkClick r:id="" action="ppaction://media"/>
            <a:extLst>
              <a:ext uri="{FF2B5EF4-FFF2-40B4-BE49-F238E27FC236}">
                <a16:creationId xmlns:a16="http://schemas.microsoft.com/office/drawing/2014/main" id="{FF69D832-C2E9-4541-9BDD-2CDFA474F1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058"/>
    </mc:Choice>
    <mc:Fallback>
      <p:transition spd="slow" advTm="9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1"/>
          <p:cNvSpPr txBox="1">
            <a:spLocks noGrp="1"/>
          </p:cNvSpPr>
          <p:nvPr>
            <p:ph type="title"/>
          </p:nvPr>
        </p:nvSpPr>
        <p:spPr>
          <a:xfrm>
            <a:off x="0" y="0"/>
            <a:ext cx="5944200" cy="71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u="sng">
                <a:solidFill>
                  <a:srgbClr val="000000"/>
                </a:solidFill>
              </a:rPr>
              <a:t>Ottawa River- Site 1</a:t>
            </a:r>
            <a:endParaRPr sz="3600" u="sng">
              <a:solidFill>
                <a:srgbClr val="000000"/>
              </a:solidFill>
            </a:endParaRPr>
          </a:p>
        </p:txBody>
      </p:sp>
      <p:sp>
        <p:nvSpPr>
          <p:cNvPr id="139" name="Google Shape;139;p21"/>
          <p:cNvSpPr txBox="1"/>
          <p:nvPr/>
        </p:nvSpPr>
        <p:spPr>
          <a:xfrm>
            <a:off x="152400" y="562675"/>
            <a:ext cx="3000000" cy="4286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Roboto"/>
              <a:ea typeface="Roboto"/>
              <a:cs typeface="Roboto"/>
              <a:sym typeface="Roboto"/>
            </a:endParaRPr>
          </a:p>
          <a:p>
            <a:pPr marL="0" lvl="0" indent="0" algn="l" rtl="0">
              <a:spcBef>
                <a:spcPts val="0"/>
              </a:spcBef>
              <a:spcAft>
                <a:spcPts val="0"/>
              </a:spcAft>
              <a:buNone/>
            </a:pPr>
            <a:endParaRPr sz="1200">
              <a:latin typeface="Roboto"/>
              <a:ea typeface="Roboto"/>
              <a:cs typeface="Roboto"/>
              <a:sym typeface="Roboto"/>
            </a:endParaRPr>
          </a:p>
          <a:p>
            <a:pPr marL="0" lvl="0" indent="0" algn="l" rtl="0">
              <a:spcBef>
                <a:spcPts val="0"/>
              </a:spcBef>
              <a:spcAft>
                <a:spcPts val="0"/>
              </a:spcAft>
              <a:buNone/>
            </a:pPr>
            <a:endParaRPr sz="1200">
              <a:latin typeface="Roboto"/>
              <a:ea typeface="Roboto"/>
              <a:cs typeface="Roboto"/>
              <a:sym typeface="Roboto"/>
            </a:endParaRPr>
          </a:p>
          <a:p>
            <a:pPr marL="0" lvl="0" indent="0" algn="l" rtl="0">
              <a:spcBef>
                <a:spcPts val="0"/>
              </a:spcBef>
              <a:spcAft>
                <a:spcPts val="0"/>
              </a:spcAft>
              <a:buNone/>
            </a:pPr>
            <a:endParaRPr sz="1200">
              <a:latin typeface="Roboto"/>
              <a:ea typeface="Roboto"/>
              <a:cs typeface="Roboto"/>
              <a:sym typeface="Roboto"/>
            </a:endParaRPr>
          </a:p>
          <a:p>
            <a:pPr marL="0" lvl="0" indent="0" algn="l" rtl="0">
              <a:spcBef>
                <a:spcPts val="0"/>
              </a:spcBef>
              <a:spcAft>
                <a:spcPts val="0"/>
              </a:spcAft>
              <a:buNone/>
            </a:pPr>
            <a:endParaRPr sz="1200">
              <a:latin typeface="Roboto"/>
              <a:ea typeface="Roboto"/>
              <a:cs typeface="Roboto"/>
              <a:sym typeface="Roboto"/>
            </a:endParaRPr>
          </a:p>
          <a:p>
            <a:pPr marL="0" lvl="0" indent="0" algn="l" rtl="0">
              <a:spcBef>
                <a:spcPts val="0"/>
              </a:spcBef>
              <a:spcAft>
                <a:spcPts val="0"/>
              </a:spcAft>
              <a:buNone/>
            </a:pPr>
            <a:r>
              <a:rPr lang="en" sz="1200">
                <a:latin typeface="Roboto"/>
                <a:ea typeface="Roboto"/>
                <a:cs typeface="Roboto"/>
                <a:sym typeface="Roboto"/>
              </a:rPr>
              <a:t>Ottawa River</a:t>
            </a:r>
            <a:endParaRPr sz="1200">
              <a:latin typeface="Roboto"/>
              <a:ea typeface="Roboto"/>
              <a:cs typeface="Roboto"/>
              <a:sym typeface="Roboto"/>
            </a:endParaRPr>
          </a:p>
          <a:p>
            <a:pPr marL="0" lvl="0" indent="0" algn="l" rtl="0">
              <a:spcBef>
                <a:spcPts val="0"/>
              </a:spcBef>
              <a:spcAft>
                <a:spcPts val="0"/>
              </a:spcAft>
              <a:buNone/>
            </a:pPr>
            <a:endParaRPr sz="1200">
              <a:latin typeface="Roboto"/>
              <a:ea typeface="Roboto"/>
              <a:cs typeface="Roboto"/>
              <a:sym typeface="Roboto"/>
            </a:endParaRPr>
          </a:p>
          <a:p>
            <a:pPr marL="0" lvl="0" indent="0" algn="l" rtl="0">
              <a:spcBef>
                <a:spcPts val="0"/>
              </a:spcBef>
              <a:spcAft>
                <a:spcPts val="0"/>
              </a:spcAft>
              <a:buNone/>
            </a:pPr>
            <a:endParaRPr sz="1200">
              <a:latin typeface="Roboto"/>
              <a:ea typeface="Roboto"/>
              <a:cs typeface="Roboto"/>
              <a:sym typeface="Roboto"/>
            </a:endParaRPr>
          </a:p>
          <a:p>
            <a:pPr marL="0" lvl="0" indent="0" algn="l" rtl="0">
              <a:spcBef>
                <a:spcPts val="0"/>
              </a:spcBef>
              <a:spcAft>
                <a:spcPts val="0"/>
              </a:spcAft>
              <a:buNone/>
            </a:pPr>
            <a:r>
              <a:rPr lang="en" sz="1200">
                <a:latin typeface="Roboto"/>
                <a:ea typeface="Roboto"/>
                <a:cs typeface="Roboto"/>
                <a:sym typeface="Roboto"/>
              </a:rPr>
              <a:t>The Ottawa River is a short tributary that empties into the North Maumee Bay (Lake Erie) less than one mile north of the Ohio-Michigan state line and only 2.3 miles north of the Maumee River mouth.</a:t>
            </a:r>
            <a:endParaRPr sz="1200">
              <a:latin typeface="Roboto"/>
              <a:ea typeface="Roboto"/>
              <a:cs typeface="Roboto"/>
              <a:sym typeface="Roboto"/>
            </a:endParaRPr>
          </a:p>
          <a:p>
            <a:pPr marL="0" lvl="0" indent="0" algn="l" rtl="0">
              <a:spcBef>
                <a:spcPts val="0"/>
              </a:spcBef>
              <a:spcAft>
                <a:spcPts val="0"/>
              </a:spcAft>
              <a:buNone/>
            </a:pPr>
            <a:r>
              <a:rPr lang="en" sz="1200">
                <a:latin typeface="Roboto"/>
                <a:ea typeface="Roboto"/>
                <a:cs typeface="Roboto"/>
                <a:sym typeface="Roboto"/>
              </a:rPr>
              <a:t> </a:t>
            </a:r>
            <a:endParaRPr sz="1200">
              <a:latin typeface="Roboto"/>
              <a:ea typeface="Roboto"/>
              <a:cs typeface="Roboto"/>
              <a:sym typeface="Roboto"/>
            </a:endParaRPr>
          </a:p>
          <a:p>
            <a:pPr marL="0" lvl="0" indent="0" algn="l" rtl="0">
              <a:spcBef>
                <a:spcPts val="0"/>
              </a:spcBef>
              <a:spcAft>
                <a:spcPts val="0"/>
              </a:spcAft>
              <a:buNone/>
            </a:pPr>
            <a:r>
              <a:rPr lang="en" sz="1200">
                <a:latin typeface="Roboto"/>
                <a:ea typeface="Roboto"/>
                <a:cs typeface="Roboto"/>
                <a:sym typeface="Roboto"/>
              </a:rPr>
              <a:t>With the exception of the mouth and the river’s first three-quarters of a mile, the 20-mile Ottawa River flows within Lucas County. </a:t>
            </a:r>
            <a:endParaRPr sz="1200">
              <a:latin typeface="Roboto"/>
              <a:ea typeface="Roboto"/>
              <a:cs typeface="Roboto"/>
              <a:sym typeface="Roboto"/>
            </a:endParaRPr>
          </a:p>
          <a:p>
            <a:pPr marL="0" lvl="0" indent="0" algn="l" rtl="0">
              <a:spcBef>
                <a:spcPts val="0"/>
              </a:spcBef>
              <a:spcAft>
                <a:spcPts val="0"/>
              </a:spcAft>
              <a:buNone/>
            </a:pPr>
            <a:endParaRPr sz="1200">
              <a:latin typeface="Roboto"/>
              <a:ea typeface="Roboto"/>
              <a:cs typeface="Roboto"/>
              <a:sym typeface="Roboto"/>
            </a:endParaRPr>
          </a:p>
          <a:p>
            <a:pPr marL="0" lvl="0" indent="0" algn="l" rtl="0">
              <a:spcBef>
                <a:spcPts val="0"/>
              </a:spcBef>
              <a:spcAft>
                <a:spcPts val="0"/>
              </a:spcAft>
              <a:buNone/>
            </a:pPr>
            <a:r>
              <a:rPr lang="en" sz="1200">
                <a:latin typeface="Roboto"/>
                <a:ea typeface="Roboto"/>
                <a:cs typeface="Roboto"/>
                <a:sym typeface="Roboto"/>
              </a:rPr>
              <a:t>The 27-mile long Ten Mile Creek flows entirely within Ohio, although it meanders within 160 feet of the state line</a:t>
            </a:r>
            <a:endParaRPr sz="1200">
              <a:latin typeface="Roboto"/>
              <a:ea typeface="Roboto"/>
              <a:cs typeface="Roboto"/>
              <a:sym typeface="Roboto"/>
            </a:endParaRPr>
          </a:p>
          <a:p>
            <a:pPr marL="0" lvl="0" indent="0" algn="l" rtl="0">
              <a:spcBef>
                <a:spcPts val="0"/>
              </a:spcBef>
              <a:spcAft>
                <a:spcPts val="0"/>
              </a:spcAft>
              <a:buNone/>
            </a:pPr>
            <a:endParaRPr sz="1200">
              <a:latin typeface="Roboto"/>
              <a:ea typeface="Roboto"/>
              <a:cs typeface="Roboto"/>
              <a:sym typeface="Roboto"/>
            </a:endParaRPr>
          </a:p>
          <a:p>
            <a:pPr marL="0" lvl="0" indent="0" algn="l" rtl="0">
              <a:spcBef>
                <a:spcPts val="0"/>
              </a:spcBef>
              <a:spcAft>
                <a:spcPts val="0"/>
              </a:spcAft>
              <a:buNone/>
            </a:pPr>
            <a:endParaRPr sz="1200">
              <a:latin typeface="Roboto"/>
              <a:ea typeface="Roboto"/>
              <a:cs typeface="Roboto"/>
              <a:sym typeface="Roboto"/>
            </a:endParaRPr>
          </a:p>
          <a:p>
            <a:pPr marL="0" lvl="0" indent="0" algn="l" rtl="0">
              <a:spcBef>
                <a:spcPts val="0"/>
              </a:spcBef>
              <a:spcAft>
                <a:spcPts val="0"/>
              </a:spcAft>
              <a:buNone/>
            </a:pPr>
            <a:endParaRPr sz="1200">
              <a:latin typeface="Roboto"/>
              <a:ea typeface="Roboto"/>
              <a:cs typeface="Roboto"/>
              <a:sym typeface="Roboto"/>
            </a:endParaRPr>
          </a:p>
          <a:p>
            <a:pPr marL="0" lvl="0" indent="0" algn="l" rtl="0">
              <a:spcBef>
                <a:spcPts val="0"/>
              </a:spcBef>
              <a:spcAft>
                <a:spcPts val="0"/>
              </a:spcAft>
              <a:buNone/>
            </a:pPr>
            <a:endParaRPr sz="1200">
              <a:latin typeface="Roboto"/>
              <a:ea typeface="Roboto"/>
              <a:cs typeface="Roboto"/>
              <a:sym typeface="Roboto"/>
            </a:endParaRPr>
          </a:p>
          <a:p>
            <a:pPr marL="0" lvl="0" indent="0" algn="l" rtl="0">
              <a:spcBef>
                <a:spcPts val="0"/>
              </a:spcBef>
              <a:spcAft>
                <a:spcPts val="0"/>
              </a:spcAft>
              <a:buNone/>
            </a:pPr>
            <a:endParaRPr sz="1200">
              <a:latin typeface="Roboto"/>
              <a:ea typeface="Roboto"/>
              <a:cs typeface="Roboto"/>
              <a:sym typeface="Roboto"/>
            </a:endParaRPr>
          </a:p>
          <a:p>
            <a:pPr marL="0" lvl="0" indent="0" algn="l" rtl="0">
              <a:spcBef>
                <a:spcPts val="0"/>
              </a:spcBef>
              <a:spcAft>
                <a:spcPts val="0"/>
              </a:spcAft>
              <a:buNone/>
            </a:pPr>
            <a:endParaRPr sz="1200">
              <a:latin typeface="Roboto"/>
              <a:ea typeface="Roboto"/>
              <a:cs typeface="Roboto"/>
              <a:sym typeface="Roboto"/>
            </a:endParaRPr>
          </a:p>
          <a:p>
            <a:pPr marL="0" lvl="0" indent="0" algn="l" rtl="0">
              <a:spcBef>
                <a:spcPts val="0"/>
              </a:spcBef>
              <a:spcAft>
                <a:spcPts val="0"/>
              </a:spcAft>
              <a:buNone/>
            </a:pPr>
            <a:endParaRPr sz="1200">
              <a:latin typeface="Roboto"/>
              <a:ea typeface="Roboto"/>
              <a:cs typeface="Roboto"/>
              <a:sym typeface="Roboto"/>
            </a:endParaRPr>
          </a:p>
        </p:txBody>
      </p:sp>
      <p:pic>
        <p:nvPicPr>
          <p:cNvPr id="140" name="Google Shape;140;p21"/>
          <p:cNvPicPr preferRelativeResize="0"/>
          <p:nvPr/>
        </p:nvPicPr>
        <p:blipFill>
          <a:blip r:embed="rId5">
            <a:alphaModFix/>
          </a:blip>
          <a:stretch>
            <a:fillRect/>
          </a:stretch>
        </p:blipFill>
        <p:spPr>
          <a:xfrm>
            <a:off x="5743525" y="1015125"/>
            <a:ext cx="2405499" cy="4000000"/>
          </a:xfrm>
          <a:prstGeom prst="rect">
            <a:avLst/>
          </a:prstGeom>
          <a:noFill/>
          <a:ln>
            <a:noFill/>
          </a:ln>
        </p:spPr>
      </p:pic>
      <p:pic>
        <p:nvPicPr>
          <p:cNvPr id="4" name="Audio 3">
            <a:hlinkClick r:id="" action="ppaction://media"/>
            <a:extLst>
              <a:ext uri="{FF2B5EF4-FFF2-40B4-BE49-F238E27FC236}">
                <a16:creationId xmlns:a16="http://schemas.microsoft.com/office/drawing/2014/main" id="{BC2C20D5-FFB3-4159-BDD2-1B4F5406CD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390"/>
    </mc:Choice>
    <mc:Fallback>
      <p:transition spd="slow" advTm="13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663</Words>
  <Application>Microsoft Office PowerPoint</Application>
  <PresentationFormat>On-screen Show (16:9)</PresentationFormat>
  <Paragraphs>96</Paragraphs>
  <Slides>14</Slides>
  <Notes>14</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Roboto</vt:lpstr>
      <vt:lpstr>Arial</vt:lpstr>
      <vt:lpstr>Georgia</vt:lpstr>
      <vt:lpstr>Geometric</vt:lpstr>
      <vt:lpstr>Urban Heat Island Effect   River Temperature  Study</vt:lpstr>
      <vt:lpstr>     GLOBE Surface Temperature Field Campaign    Focuses on looking at the impact urbanization has on the Earth’s surface temperature and how the surface temperature changes the dynamics of the Earth’s atmosphere.      </vt:lpstr>
      <vt:lpstr>Question  How does the size of the river affect the temperature in urban areas?  Hypothesis:  The Ottawa River will have a warmer surface temperature </vt:lpstr>
      <vt:lpstr>PowerPoint Presentation</vt:lpstr>
      <vt:lpstr>Protocol</vt:lpstr>
      <vt:lpstr>What is Surface Temperature?</vt:lpstr>
      <vt:lpstr>PowerPoint Presentation</vt:lpstr>
      <vt:lpstr>Instrument:  </vt:lpstr>
      <vt:lpstr>Ottawa River- Site 1</vt:lpstr>
      <vt:lpstr>PowerPoint Presentation</vt:lpstr>
      <vt:lpstr>Water Temperature Difference Maumee Average= 3.161 Celsius Ottawa Average=3.844 Celsius </vt:lpstr>
      <vt:lpstr>Asphalt Temperature Difference Maumee average= 6.733 Celsius Ottawa average= 7.822 Celsius </vt:lpstr>
      <vt:lpstr>Grass Temperature Difference  Maumee average= 4.18889 Celsius Ottawa average= 4.869 Celsius  </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 Heat Island Effect   River Temperature  Study</dc:title>
  <cp:lastModifiedBy>Kimberly Hasapes</cp:lastModifiedBy>
  <cp:revision>1</cp:revision>
  <dcterms:modified xsi:type="dcterms:W3CDTF">2018-12-04T18:32:32Z</dcterms:modified>
</cp:coreProperties>
</file>