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74" r:id="rId5"/>
    <p:sldId id="273" r:id="rId6"/>
    <p:sldId id="275" r:id="rId7"/>
    <p:sldId id="260" r:id="rId8"/>
    <p:sldId id="261" r:id="rId9"/>
    <p:sldId id="269" r:id="rId10"/>
    <p:sldId id="262" r:id="rId11"/>
    <p:sldId id="272" r:id="rId12"/>
    <p:sldId id="271" r:id="rId13"/>
    <p:sldId id="265" r:id="rId14"/>
    <p:sldId id="277" r:id="rId15"/>
    <p:sldId id="278" r:id="rId16"/>
    <p:sldId id="276" r:id="rId17"/>
    <p:sldId id="280" r:id="rId18"/>
    <p:sldId id="281" r:id="rId19"/>
    <p:sldId id="279" r:id="rId20"/>
    <p:sldId id="266" r:id="rId21"/>
    <p:sldId id="270" r:id="rId22"/>
    <p:sldId id="263" r:id="rId23"/>
    <p:sldId id="2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78" d="100"/>
          <a:sy n="78" d="100"/>
        </p:scale>
        <p:origin x="-90" y="-7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47DFE-3E86-477A-9589-BFC1FF77C428}" type="doc">
      <dgm:prSet loTypeId="urn:microsoft.com/office/officeart/2005/8/layout/radial3" loCatId="cycle" qsTypeId="urn:microsoft.com/office/officeart/2005/8/quickstyle/simple4" qsCatId="simple" csTypeId="urn:microsoft.com/office/officeart/2005/8/colors/colorful5" csCatId="colorful" phldr="1"/>
      <dgm:spPr/>
      <dgm:t>
        <a:bodyPr/>
        <a:lstStyle/>
        <a:p>
          <a:endParaRPr lang="en-US"/>
        </a:p>
      </dgm:t>
    </dgm:pt>
    <dgm:pt modelId="{755E315D-06DA-4803-A9F1-CA8F07417B76}">
      <dgm:prSet phldrT="[Text]" custT="1"/>
      <dgm:spPr>
        <a:gradFill rotWithShape="0">
          <a:gsLst>
            <a:gs pos="0">
              <a:schemeClr val="accent5">
                <a:hueOff val="0"/>
                <a:satOff val="0"/>
                <a:lum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dirty="0" smtClean="0"/>
            <a:t>WATER  FILTRATION AND</a:t>
          </a:r>
        </a:p>
        <a:p>
          <a:pPr marL="0" marR="0" indent="0" defTabSz="711200" eaLnBrk="1" fontAlgn="auto" latinLnBrk="0" hangingPunct="1">
            <a:lnSpc>
              <a:spcPct val="90000"/>
            </a:lnSpc>
            <a:spcBef>
              <a:spcPct val="0"/>
            </a:spcBef>
            <a:spcAft>
              <a:spcPct val="35000"/>
            </a:spcAft>
            <a:buClrTx/>
            <a:buSzTx/>
            <a:buFontTx/>
            <a:buNone/>
            <a:tabLst/>
            <a:defRPr/>
          </a:pPr>
          <a:r>
            <a:rPr lang="en-US" sz="1600" b="1" dirty="0" smtClean="0"/>
            <a:t> UNDERGROUND WATER STORAGE, </a:t>
          </a:r>
        </a:p>
        <a:p>
          <a:pPr marL="0" marR="0" indent="0" defTabSz="711200" eaLnBrk="1" fontAlgn="auto" latinLnBrk="0" hangingPunct="1">
            <a:lnSpc>
              <a:spcPct val="90000"/>
            </a:lnSpc>
            <a:spcBef>
              <a:spcPct val="0"/>
            </a:spcBef>
            <a:spcAft>
              <a:spcPct val="35000"/>
            </a:spcAft>
            <a:buClrTx/>
            <a:buSzTx/>
            <a:buFontTx/>
            <a:buNone/>
            <a:tabLst/>
            <a:defRPr/>
          </a:pPr>
          <a:r>
            <a:rPr lang="en-US" sz="1600" b="1" dirty="0" smtClean="0"/>
            <a:t>THE POWER FOR LIFE</a:t>
          </a:r>
          <a:endParaRPr lang="en-US" sz="1600" b="1" dirty="0"/>
        </a:p>
      </dgm:t>
    </dgm:pt>
    <dgm:pt modelId="{EF42292D-4BBE-49C0-8781-9EB4846C7733}" type="parTrans" cxnId="{EF3C8490-C067-45A8-892C-76B26CF346E5}">
      <dgm:prSet/>
      <dgm:spPr/>
      <dgm:t>
        <a:bodyPr/>
        <a:lstStyle/>
        <a:p>
          <a:endParaRPr lang="en-US"/>
        </a:p>
      </dgm:t>
    </dgm:pt>
    <dgm:pt modelId="{02309973-7AB1-4F9A-83A8-9B25286EC7F2}" type="sibTrans" cxnId="{EF3C8490-C067-45A8-892C-76B26CF346E5}">
      <dgm:prSet/>
      <dgm:spPr/>
      <dgm:t>
        <a:bodyPr/>
        <a:lstStyle/>
        <a:p>
          <a:endParaRPr lang="en-US"/>
        </a:p>
      </dgm:t>
    </dgm:pt>
    <dgm:pt modelId="{9323FE70-352E-4DDC-B22C-A135060E5B9B}">
      <dgm:prSet phldrT="[Text]" custT="1"/>
      <dgm:spPr/>
      <dgm:t>
        <a:bodyPr/>
        <a:lstStyle/>
        <a:p>
          <a:r>
            <a:rPr lang="en-US" sz="1600" b="1" dirty="0" smtClean="0"/>
            <a:t>AIM</a:t>
          </a:r>
          <a:endParaRPr lang="en-US" sz="1800" b="1" dirty="0"/>
        </a:p>
      </dgm:t>
    </dgm:pt>
    <dgm:pt modelId="{FF4AFE36-E3E0-4BA1-94E9-59505A6B41B1}" type="parTrans" cxnId="{48F13E55-96EE-4BCF-BD76-01D282BCDA26}">
      <dgm:prSet/>
      <dgm:spPr/>
      <dgm:t>
        <a:bodyPr/>
        <a:lstStyle/>
        <a:p>
          <a:endParaRPr lang="en-US"/>
        </a:p>
      </dgm:t>
    </dgm:pt>
    <dgm:pt modelId="{21AD71CA-08AF-4FF7-8CFB-6317EB0C3393}" type="sibTrans" cxnId="{48F13E55-96EE-4BCF-BD76-01D282BCDA26}">
      <dgm:prSet/>
      <dgm:spPr/>
      <dgm:t>
        <a:bodyPr/>
        <a:lstStyle/>
        <a:p>
          <a:endParaRPr lang="en-US"/>
        </a:p>
      </dgm:t>
    </dgm:pt>
    <dgm:pt modelId="{914DD243-F3A3-4774-805B-1CBEACD760CE}">
      <dgm:prSet phldrT="[Text]" custT="1"/>
      <dgm:spPr/>
      <dgm:t>
        <a:bodyPr/>
        <a:lstStyle/>
        <a:p>
          <a:r>
            <a:rPr lang="en-US" sz="1400" b="1" dirty="0" smtClean="0"/>
            <a:t>PROCEDURE</a:t>
          </a:r>
          <a:endParaRPr lang="en-US" sz="1400" b="1" dirty="0"/>
        </a:p>
      </dgm:t>
    </dgm:pt>
    <dgm:pt modelId="{E8284574-CCD1-4DCC-864E-F74F191B5DA3}" type="parTrans" cxnId="{B4ABFF7F-347A-4CB4-94A3-7CDF4FFAF894}">
      <dgm:prSet/>
      <dgm:spPr/>
      <dgm:t>
        <a:bodyPr/>
        <a:lstStyle/>
        <a:p>
          <a:endParaRPr lang="en-US"/>
        </a:p>
      </dgm:t>
    </dgm:pt>
    <dgm:pt modelId="{DAF41626-7F36-40B2-AE3C-BCED1185A3B8}" type="sibTrans" cxnId="{B4ABFF7F-347A-4CB4-94A3-7CDF4FFAF894}">
      <dgm:prSet/>
      <dgm:spPr/>
      <dgm:t>
        <a:bodyPr/>
        <a:lstStyle/>
        <a:p>
          <a:endParaRPr lang="en-US"/>
        </a:p>
      </dgm:t>
    </dgm:pt>
    <dgm:pt modelId="{8D3CA585-AB6A-4018-BCC7-CF5852FFDF82}">
      <dgm:prSet phldrT="[Text]" custT="1"/>
      <dgm:spPr/>
      <dgm:t>
        <a:bodyPr/>
        <a:lstStyle/>
        <a:p>
          <a:r>
            <a:rPr lang="en-US" sz="1600" b="1" dirty="0" smtClean="0"/>
            <a:t>Results </a:t>
          </a:r>
          <a:endParaRPr lang="en-US" sz="1800" b="1" dirty="0"/>
        </a:p>
      </dgm:t>
    </dgm:pt>
    <dgm:pt modelId="{39A00BFF-063F-43C2-B99B-F7F4428A8F03}" type="parTrans" cxnId="{3D5FDEF7-36FC-421F-9B4A-1A52043B87AB}">
      <dgm:prSet/>
      <dgm:spPr/>
      <dgm:t>
        <a:bodyPr/>
        <a:lstStyle/>
        <a:p>
          <a:endParaRPr lang="en-US"/>
        </a:p>
      </dgm:t>
    </dgm:pt>
    <dgm:pt modelId="{F1D7376E-40C9-410F-9658-356878F614CC}" type="sibTrans" cxnId="{3D5FDEF7-36FC-421F-9B4A-1A52043B87AB}">
      <dgm:prSet/>
      <dgm:spPr/>
      <dgm:t>
        <a:bodyPr/>
        <a:lstStyle/>
        <a:p>
          <a:endParaRPr lang="en-US"/>
        </a:p>
      </dgm:t>
    </dgm:pt>
    <dgm:pt modelId="{24186BA4-44F7-46FF-99ED-6415F0FD65D3}">
      <dgm:prSet phldrT="[Text]" custT="1"/>
      <dgm:spPr/>
      <dgm:t>
        <a:bodyPr/>
        <a:lstStyle/>
        <a:p>
          <a:r>
            <a:rPr lang="en-US" sz="1400" b="1" dirty="0" smtClean="0"/>
            <a:t>DISCUSION AND CONCLUSIONS</a:t>
          </a:r>
          <a:endParaRPr lang="en-US" sz="1200" b="1" dirty="0"/>
        </a:p>
      </dgm:t>
    </dgm:pt>
    <dgm:pt modelId="{97488652-C330-4BA3-9D96-B4A4A796CC25}" type="parTrans" cxnId="{F3794BBC-A6D5-4CFD-AA98-B4573BD4309D}">
      <dgm:prSet/>
      <dgm:spPr/>
      <dgm:t>
        <a:bodyPr/>
        <a:lstStyle/>
        <a:p>
          <a:endParaRPr lang="en-US"/>
        </a:p>
      </dgm:t>
    </dgm:pt>
    <dgm:pt modelId="{1B77C0C3-80F7-441F-B718-6E70C2F411F3}" type="sibTrans" cxnId="{F3794BBC-A6D5-4CFD-AA98-B4573BD4309D}">
      <dgm:prSet/>
      <dgm:spPr/>
      <dgm:t>
        <a:bodyPr/>
        <a:lstStyle/>
        <a:p>
          <a:endParaRPr lang="en-US"/>
        </a:p>
      </dgm:t>
    </dgm:pt>
    <dgm:pt modelId="{EEFB101B-7BE0-4E34-B0A3-FDB63FAABA71}">
      <dgm:prSet custT="1"/>
      <dgm:spPr/>
      <dgm:t>
        <a:bodyPr/>
        <a:lstStyle/>
        <a:p>
          <a:r>
            <a:rPr lang="en-US" sz="1400" b="1" dirty="0" smtClean="0"/>
            <a:t>LITERATURE REVIEW </a:t>
          </a:r>
          <a:endParaRPr lang="en-US" sz="1400" b="1" dirty="0"/>
        </a:p>
      </dgm:t>
    </dgm:pt>
    <dgm:pt modelId="{17291F1A-F0CC-4687-A7DC-85C551A18910}" type="parTrans" cxnId="{28562F54-D964-438A-9C70-663633F82C1F}">
      <dgm:prSet/>
      <dgm:spPr/>
      <dgm:t>
        <a:bodyPr/>
        <a:lstStyle/>
        <a:p>
          <a:endParaRPr lang="en-US"/>
        </a:p>
      </dgm:t>
    </dgm:pt>
    <dgm:pt modelId="{6B26476B-3AC0-417F-86B4-BB2E950D3FD1}" type="sibTrans" cxnId="{28562F54-D964-438A-9C70-663633F82C1F}">
      <dgm:prSet/>
      <dgm:spPr/>
      <dgm:t>
        <a:bodyPr/>
        <a:lstStyle/>
        <a:p>
          <a:endParaRPr lang="en-US"/>
        </a:p>
      </dgm:t>
    </dgm:pt>
    <dgm:pt modelId="{306930FA-BC01-4E44-9D22-E878BA784CAE}" type="pres">
      <dgm:prSet presAssocID="{51547DFE-3E86-477A-9589-BFC1FF77C428}" presName="composite" presStyleCnt="0">
        <dgm:presLayoutVars>
          <dgm:chMax val="1"/>
          <dgm:dir/>
          <dgm:resizeHandles val="exact"/>
        </dgm:presLayoutVars>
      </dgm:prSet>
      <dgm:spPr/>
      <dgm:t>
        <a:bodyPr/>
        <a:lstStyle/>
        <a:p>
          <a:endParaRPr lang="en-US"/>
        </a:p>
      </dgm:t>
    </dgm:pt>
    <dgm:pt modelId="{05C15F24-367C-4FB5-A339-0270B511AFA5}" type="pres">
      <dgm:prSet presAssocID="{51547DFE-3E86-477A-9589-BFC1FF77C428}" presName="radial" presStyleCnt="0">
        <dgm:presLayoutVars>
          <dgm:animLvl val="ctr"/>
        </dgm:presLayoutVars>
      </dgm:prSet>
      <dgm:spPr/>
      <dgm:t>
        <a:bodyPr/>
        <a:lstStyle/>
        <a:p>
          <a:endParaRPr lang="en-ZA"/>
        </a:p>
      </dgm:t>
    </dgm:pt>
    <dgm:pt modelId="{2FF06B48-21D6-427D-8BD5-4F4D6A6436E8}" type="pres">
      <dgm:prSet presAssocID="{755E315D-06DA-4803-A9F1-CA8F07417B76}" presName="centerShape" presStyleLbl="vennNode1" presStyleIdx="0" presStyleCnt="6" custLinFactNeighborX="3794" custLinFactNeighborY="-2858"/>
      <dgm:spPr/>
      <dgm:t>
        <a:bodyPr/>
        <a:lstStyle/>
        <a:p>
          <a:endParaRPr lang="en-US"/>
        </a:p>
      </dgm:t>
    </dgm:pt>
    <dgm:pt modelId="{0F10A627-2B38-4D1A-AE76-4D9667F6E6AF}" type="pres">
      <dgm:prSet presAssocID="{9323FE70-352E-4DDC-B22C-A135060E5B9B}" presName="node" presStyleLbl="vennNode1" presStyleIdx="1" presStyleCnt="6" custScaleX="134867" custScaleY="122059" custRadScaleRad="103737" custRadScaleInc="-2187">
        <dgm:presLayoutVars>
          <dgm:bulletEnabled val="1"/>
        </dgm:presLayoutVars>
      </dgm:prSet>
      <dgm:spPr/>
      <dgm:t>
        <a:bodyPr/>
        <a:lstStyle/>
        <a:p>
          <a:endParaRPr lang="en-US"/>
        </a:p>
      </dgm:t>
    </dgm:pt>
    <dgm:pt modelId="{9DDEC1ED-14D1-4A83-AED1-0F154B7EBAAB}" type="pres">
      <dgm:prSet presAssocID="{EEFB101B-7BE0-4E34-B0A3-FDB63FAABA71}" presName="node" presStyleLbl="vennNode1" presStyleIdx="2" presStyleCnt="6" custScaleX="140653" custScaleY="138240" custRadScaleRad="113741" custRadScaleInc="-15132">
        <dgm:presLayoutVars>
          <dgm:bulletEnabled val="1"/>
        </dgm:presLayoutVars>
      </dgm:prSet>
      <dgm:spPr/>
      <dgm:t>
        <a:bodyPr/>
        <a:lstStyle/>
        <a:p>
          <a:endParaRPr lang="en-US"/>
        </a:p>
      </dgm:t>
    </dgm:pt>
    <dgm:pt modelId="{B897014B-03E5-4C76-9F39-54179AE69756}" type="pres">
      <dgm:prSet presAssocID="{914DD243-F3A3-4774-805B-1CBEACD760CE}" presName="node" presStyleLbl="vennNode1" presStyleIdx="3" presStyleCnt="6" custScaleX="128282" custScaleY="127634" custRadScaleRad="89781" custRadScaleInc="49573">
        <dgm:presLayoutVars>
          <dgm:bulletEnabled val="1"/>
        </dgm:presLayoutVars>
      </dgm:prSet>
      <dgm:spPr/>
      <dgm:t>
        <a:bodyPr/>
        <a:lstStyle/>
        <a:p>
          <a:endParaRPr lang="en-US"/>
        </a:p>
      </dgm:t>
    </dgm:pt>
    <dgm:pt modelId="{BB8F7EB1-E5AC-4CE8-80F0-EF0F53780366}" type="pres">
      <dgm:prSet presAssocID="{8D3CA585-AB6A-4018-BCC7-CF5852FFDF82}" presName="node" presStyleLbl="vennNode1" presStyleIdx="4" presStyleCnt="6" custScaleX="132921" custScaleY="123535" custRadScaleRad="110861" custRadScaleInc="37816">
        <dgm:presLayoutVars>
          <dgm:bulletEnabled val="1"/>
        </dgm:presLayoutVars>
      </dgm:prSet>
      <dgm:spPr/>
      <dgm:t>
        <a:bodyPr/>
        <a:lstStyle/>
        <a:p>
          <a:endParaRPr lang="en-US"/>
        </a:p>
      </dgm:t>
    </dgm:pt>
    <dgm:pt modelId="{73C0B6C8-9C06-416E-818A-57E82C919EE4}" type="pres">
      <dgm:prSet presAssocID="{24186BA4-44F7-46FF-99ED-6415F0FD65D3}" presName="node" presStyleLbl="vennNode1" presStyleIdx="5" presStyleCnt="6" custScaleX="121810" custScaleY="126937" custRadScaleRad="107503" custRadScaleInc="14167">
        <dgm:presLayoutVars>
          <dgm:bulletEnabled val="1"/>
        </dgm:presLayoutVars>
      </dgm:prSet>
      <dgm:spPr/>
      <dgm:t>
        <a:bodyPr/>
        <a:lstStyle/>
        <a:p>
          <a:endParaRPr lang="en-US"/>
        </a:p>
      </dgm:t>
    </dgm:pt>
  </dgm:ptLst>
  <dgm:cxnLst>
    <dgm:cxn modelId="{28CE5F49-FBBF-4116-9357-2BC6F9226C16}" type="presOf" srcId="{755E315D-06DA-4803-A9F1-CA8F07417B76}" destId="{2FF06B48-21D6-427D-8BD5-4F4D6A6436E8}" srcOrd="0" destOrd="0" presId="urn:microsoft.com/office/officeart/2005/8/layout/radial3"/>
    <dgm:cxn modelId="{48F13E55-96EE-4BCF-BD76-01D282BCDA26}" srcId="{755E315D-06DA-4803-A9F1-CA8F07417B76}" destId="{9323FE70-352E-4DDC-B22C-A135060E5B9B}" srcOrd="0" destOrd="0" parTransId="{FF4AFE36-E3E0-4BA1-94E9-59505A6B41B1}" sibTransId="{21AD71CA-08AF-4FF7-8CFB-6317EB0C3393}"/>
    <dgm:cxn modelId="{28562F54-D964-438A-9C70-663633F82C1F}" srcId="{755E315D-06DA-4803-A9F1-CA8F07417B76}" destId="{EEFB101B-7BE0-4E34-B0A3-FDB63FAABA71}" srcOrd="1" destOrd="0" parTransId="{17291F1A-F0CC-4687-A7DC-85C551A18910}" sibTransId="{6B26476B-3AC0-417F-86B4-BB2E950D3FD1}"/>
    <dgm:cxn modelId="{EF3C8490-C067-45A8-892C-76B26CF346E5}" srcId="{51547DFE-3E86-477A-9589-BFC1FF77C428}" destId="{755E315D-06DA-4803-A9F1-CA8F07417B76}" srcOrd="0" destOrd="0" parTransId="{EF42292D-4BBE-49C0-8781-9EB4846C7733}" sibTransId="{02309973-7AB1-4F9A-83A8-9B25286EC7F2}"/>
    <dgm:cxn modelId="{9B8317AF-D3C6-4314-A8E0-863A3D41D2B9}" type="presOf" srcId="{24186BA4-44F7-46FF-99ED-6415F0FD65D3}" destId="{73C0B6C8-9C06-416E-818A-57E82C919EE4}" srcOrd="0" destOrd="0" presId="urn:microsoft.com/office/officeart/2005/8/layout/radial3"/>
    <dgm:cxn modelId="{B3B2FF04-BF63-44B4-B823-604DA5F97B46}" type="presOf" srcId="{914DD243-F3A3-4774-805B-1CBEACD760CE}" destId="{B897014B-03E5-4C76-9F39-54179AE69756}" srcOrd="0" destOrd="0" presId="urn:microsoft.com/office/officeart/2005/8/layout/radial3"/>
    <dgm:cxn modelId="{B4ABFF7F-347A-4CB4-94A3-7CDF4FFAF894}" srcId="{755E315D-06DA-4803-A9F1-CA8F07417B76}" destId="{914DD243-F3A3-4774-805B-1CBEACD760CE}" srcOrd="2" destOrd="0" parTransId="{E8284574-CCD1-4DCC-864E-F74F191B5DA3}" sibTransId="{DAF41626-7F36-40B2-AE3C-BCED1185A3B8}"/>
    <dgm:cxn modelId="{9D604405-88E1-42DE-837C-E1974847706F}" type="presOf" srcId="{8D3CA585-AB6A-4018-BCC7-CF5852FFDF82}" destId="{BB8F7EB1-E5AC-4CE8-80F0-EF0F53780366}" srcOrd="0" destOrd="0" presId="urn:microsoft.com/office/officeart/2005/8/layout/radial3"/>
    <dgm:cxn modelId="{08834510-662B-41CC-BB30-0C4D49BBFDF8}" type="presOf" srcId="{9323FE70-352E-4DDC-B22C-A135060E5B9B}" destId="{0F10A627-2B38-4D1A-AE76-4D9667F6E6AF}" srcOrd="0" destOrd="0" presId="urn:microsoft.com/office/officeart/2005/8/layout/radial3"/>
    <dgm:cxn modelId="{3D5FDEF7-36FC-421F-9B4A-1A52043B87AB}" srcId="{755E315D-06DA-4803-A9F1-CA8F07417B76}" destId="{8D3CA585-AB6A-4018-BCC7-CF5852FFDF82}" srcOrd="3" destOrd="0" parTransId="{39A00BFF-063F-43C2-B99B-F7F4428A8F03}" sibTransId="{F1D7376E-40C9-410F-9658-356878F614CC}"/>
    <dgm:cxn modelId="{C7222A4A-22FE-402D-A648-B0053E36E8B1}" type="presOf" srcId="{EEFB101B-7BE0-4E34-B0A3-FDB63FAABA71}" destId="{9DDEC1ED-14D1-4A83-AED1-0F154B7EBAAB}" srcOrd="0" destOrd="0" presId="urn:microsoft.com/office/officeart/2005/8/layout/radial3"/>
    <dgm:cxn modelId="{475B7D6A-2979-41AA-81F2-DD73692A730A}" type="presOf" srcId="{51547DFE-3E86-477A-9589-BFC1FF77C428}" destId="{306930FA-BC01-4E44-9D22-E878BA784CAE}" srcOrd="0" destOrd="0" presId="urn:microsoft.com/office/officeart/2005/8/layout/radial3"/>
    <dgm:cxn modelId="{F3794BBC-A6D5-4CFD-AA98-B4573BD4309D}" srcId="{755E315D-06DA-4803-A9F1-CA8F07417B76}" destId="{24186BA4-44F7-46FF-99ED-6415F0FD65D3}" srcOrd="4" destOrd="0" parTransId="{97488652-C330-4BA3-9D96-B4A4A796CC25}" sibTransId="{1B77C0C3-80F7-441F-B718-6E70C2F411F3}"/>
    <dgm:cxn modelId="{453A86E9-9600-4CE2-8CF1-0A49F6AC083C}" type="presParOf" srcId="{306930FA-BC01-4E44-9D22-E878BA784CAE}" destId="{05C15F24-367C-4FB5-A339-0270B511AFA5}" srcOrd="0" destOrd="0" presId="urn:microsoft.com/office/officeart/2005/8/layout/radial3"/>
    <dgm:cxn modelId="{56305374-37C0-4F9B-963A-78BB9AC47EE9}" type="presParOf" srcId="{05C15F24-367C-4FB5-A339-0270B511AFA5}" destId="{2FF06B48-21D6-427D-8BD5-4F4D6A6436E8}" srcOrd="0" destOrd="0" presId="urn:microsoft.com/office/officeart/2005/8/layout/radial3"/>
    <dgm:cxn modelId="{A960E656-7D33-47AE-94DF-F6A05B956EE9}" type="presParOf" srcId="{05C15F24-367C-4FB5-A339-0270B511AFA5}" destId="{0F10A627-2B38-4D1A-AE76-4D9667F6E6AF}" srcOrd="1" destOrd="0" presId="urn:microsoft.com/office/officeart/2005/8/layout/radial3"/>
    <dgm:cxn modelId="{3A675093-9317-45F2-97A9-57A915171CE3}" type="presParOf" srcId="{05C15F24-367C-4FB5-A339-0270B511AFA5}" destId="{9DDEC1ED-14D1-4A83-AED1-0F154B7EBAAB}" srcOrd="2" destOrd="0" presId="urn:microsoft.com/office/officeart/2005/8/layout/radial3"/>
    <dgm:cxn modelId="{4C20A2DB-AE2F-4F0D-B5C0-FB7C0C383A34}" type="presParOf" srcId="{05C15F24-367C-4FB5-A339-0270B511AFA5}" destId="{B897014B-03E5-4C76-9F39-54179AE69756}" srcOrd="3" destOrd="0" presId="urn:microsoft.com/office/officeart/2005/8/layout/radial3"/>
    <dgm:cxn modelId="{BAE4A07E-F2D1-433F-882C-F47B8FC3958C}" type="presParOf" srcId="{05C15F24-367C-4FB5-A339-0270B511AFA5}" destId="{BB8F7EB1-E5AC-4CE8-80F0-EF0F53780366}" srcOrd="4" destOrd="0" presId="urn:microsoft.com/office/officeart/2005/8/layout/radial3"/>
    <dgm:cxn modelId="{5ADC1A03-0BB2-48A5-9307-F8393D346D96}" type="presParOf" srcId="{05C15F24-367C-4FB5-A339-0270B511AFA5}" destId="{73C0B6C8-9C06-416E-818A-57E82C919EE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06B48-21D6-427D-8BD5-4F4D6A6436E8}">
      <dsp:nvSpPr>
        <dsp:cNvPr id="0" name=""/>
        <dsp:cNvSpPr/>
      </dsp:nvSpPr>
      <dsp:spPr>
        <a:xfrm>
          <a:off x="2880332" y="1008099"/>
          <a:ext cx="2603312" cy="2603312"/>
        </a:xfrm>
        <a:prstGeom prst="ellipse">
          <a:avLst/>
        </a:prstGeom>
        <a:gradFill rotWithShape="0">
          <a:gsLst>
            <a:gs pos="0">
              <a:schemeClr val="accent5">
                <a:hueOff val="0"/>
                <a:satOff val="0"/>
                <a:lum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smtClean="0"/>
            <a:t>WATER  FILTRATION AND</a:t>
          </a:r>
        </a:p>
        <a:p>
          <a:pPr marL="0" marR="0" lvl="0" indent="0" algn="ctr" defTabSz="711200" eaLnBrk="1" fontAlgn="auto" latinLnBrk="0" hangingPunct="1">
            <a:lnSpc>
              <a:spcPct val="90000"/>
            </a:lnSpc>
            <a:spcBef>
              <a:spcPct val="0"/>
            </a:spcBef>
            <a:spcAft>
              <a:spcPct val="35000"/>
            </a:spcAft>
            <a:buClrTx/>
            <a:buSzTx/>
            <a:buFontTx/>
            <a:buNone/>
            <a:tabLst/>
            <a:defRPr/>
          </a:pPr>
          <a:r>
            <a:rPr lang="en-US" sz="1600" b="1" kern="1200" dirty="0" smtClean="0"/>
            <a:t> UNDERGROUND WATER STORAGE, </a:t>
          </a:r>
        </a:p>
        <a:p>
          <a:pPr marL="0" marR="0" lvl="0" indent="0" algn="ctr" defTabSz="711200" eaLnBrk="1" fontAlgn="auto" latinLnBrk="0" hangingPunct="1">
            <a:lnSpc>
              <a:spcPct val="90000"/>
            </a:lnSpc>
            <a:spcBef>
              <a:spcPct val="0"/>
            </a:spcBef>
            <a:spcAft>
              <a:spcPct val="35000"/>
            </a:spcAft>
            <a:buClrTx/>
            <a:buSzTx/>
            <a:buFontTx/>
            <a:buNone/>
            <a:tabLst/>
            <a:defRPr/>
          </a:pPr>
          <a:r>
            <a:rPr lang="en-US" sz="1600" b="1" kern="1200" dirty="0" smtClean="0"/>
            <a:t>THE POWER FOR LIFE</a:t>
          </a:r>
          <a:endParaRPr lang="en-US" sz="1600" b="1" kern="1200" dirty="0"/>
        </a:p>
      </dsp:txBody>
      <dsp:txXfrm>
        <a:off x="3261578" y="1389345"/>
        <a:ext cx="1840820" cy="1840820"/>
      </dsp:txXfrm>
    </dsp:sp>
    <dsp:sp modelId="{0F10A627-2B38-4D1A-AE76-4D9667F6E6AF}">
      <dsp:nvSpPr>
        <dsp:cNvPr id="0" name=""/>
        <dsp:cNvSpPr/>
      </dsp:nvSpPr>
      <dsp:spPr>
        <a:xfrm>
          <a:off x="3127453" y="-81389"/>
          <a:ext cx="1755504" cy="1588788"/>
        </a:xfrm>
        <a:prstGeom prst="ellipse">
          <a:avLst/>
        </a:prstGeom>
        <a:gradFill rotWithShape="0">
          <a:gsLst>
            <a:gs pos="0">
              <a:schemeClr val="accent5">
                <a:alpha val="50000"/>
                <a:hueOff val="-1986775"/>
                <a:satOff val="7962"/>
                <a:lumOff val="1726"/>
                <a:alphaOff val="0"/>
                <a:shade val="51000"/>
                <a:satMod val="130000"/>
              </a:schemeClr>
            </a:gs>
            <a:gs pos="80000">
              <a:schemeClr val="accent5">
                <a:alpha val="50000"/>
                <a:hueOff val="-1986775"/>
                <a:satOff val="7962"/>
                <a:lumOff val="1726"/>
                <a:alphaOff val="0"/>
                <a:shade val="93000"/>
                <a:satMod val="130000"/>
              </a:schemeClr>
            </a:gs>
            <a:gs pos="100000">
              <a:schemeClr val="accent5">
                <a:alpha val="50000"/>
                <a:hueOff val="-1986775"/>
                <a:satOff val="7962"/>
                <a:lumOff val="172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AIM</a:t>
          </a:r>
          <a:endParaRPr lang="en-US" sz="1800" b="1" kern="1200" dirty="0"/>
        </a:p>
      </dsp:txBody>
      <dsp:txXfrm>
        <a:off x="3384541" y="151284"/>
        <a:ext cx="1241328" cy="1123442"/>
      </dsp:txXfrm>
    </dsp:sp>
    <dsp:sp modelId="{9DDEC1ED-14D1-4A83-AED1-0F154B7EBAAB}">
      <dsp:nvSpPr>
        <dsp:cNvPr id="0" name=""/>
        <dsp:cNvSpPr/>
      </dsp:nvSpPr>
      <dsp:spPr>
        <a:xfrm>
          <a:off x="4824531" y="576070"/>
          <a:ext cx="1830818" cy="1799409"/>
        </a:xfrm>
        <a:prstGeom prst="ellipse">
          <a:avLst/>
        </a:prstGeom>
        <a:gradFill rotWithShape="0">
          <a:gsLst>
            <a:gs pos="0">
              <a:schemeClr val="accent5">
                <a:alpha val="50000"/>
                <a:hueOff val="-3973551"/>
                <a:satOff val="15924"/>
                <a:lumOff val="3451"/>
                <a:alphaOff val="0"/>
                <a:shade val="51000"/>
                <a:satMod val="130000"/>
              </a:schemeClr>
            </a:gs>
            <a:gs pos="80000">
              <a:schemeClr val="accent5">
                <a:alpha val="50000"/>
                <a:hueOff val="-3973551"/>
                <a:satOff val="15924"/>
                <a:lumOff val="3451"/>
                <a:alphaOff val="0"/>
                <a:shade val="93000"/>
                <a:satMod val="130000"/>
              </a:schemeClr>
            </a:gs>
            <a:gs pos="100000">
              <a:schemeClr val="accent5">
                <a:alpha val="50000"/>
                <a:hueOff val="-3973551"/>
                <a:satOff val="15924"/>
                <a:lumOff val="3451"/>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LITERATURE REVIEW </a:t>
          </a:r>
          <a:endParaRPr lang="en-US" sz="1400" b="1" kern="1200" dirty="0"/>
        </a:p>
      </dsp:txBody>
      <dsp:txXfrm>
        <a:off x="5092648" y="839587"/>
        <a:ext cx="1294584" cy="1272375"/>
      </dsp:txXfrm>
    </dsp:sp>
    <dsp:sp modelId="{B897014B-03E5-4C76-9F39-54179AE69756}">
      <dsp:nvSpPr>
        <dsp:cNvPr id="0" name=""/>
        <dsp:cNvSpPr/>
      </dsp:nvSpPr>
      <dsp:spPr>
        <a:xfrm>
          <a:off x="3226745" y="2945996"/>
          <a:ext cx="1669790" cy="1661356"/>
        </a:xfrm>
        <a:prstGeom prst="ellipse">
          <a:avLst/>
        </a:prstGeom>
        <a:gradFill rotWithShape="0">
          <a:gsLst>
            <a:gs pos="0">
              <a:schemeClr val="accent5">
                <a:alpha val="50000"/>
                <a:hueOff val="-5960326"/>
                <a:satOff val="23887"/>
                <a:lumOff val="5177"/>
                <a:alphaOff val="0"/>
                <a:shade val="51000"/>
                <a:satMod val="130000"/>
              </a:schemeClr>
            </a:gs>
            <a:gs pos="80000">
              <a:schemeClr val="accent5">
                <a:alpha val="50000"/>
                <a:hueOff val="-5960326"/>
                <a:satOff val="23887"/>
                <a:lumOff val="5177"/>
                <a:alphaOff val="0"/>
                <a:shade val="93000"/>
                <a:satMod val="130000"/>
              </a:schemeClr>
            </a:gs>
            <a:gs pos="100000">
              <a:schemeClr val="accent5">
                <a:alpha val="50000"/>
                <a:hueOff val="-5960326"/>
                <a:satOff val="23887"/>
                <a:lumOff val="5177"/>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PROCEDURE</a:t>
          </a:r>
          <a:endParaRPr lang="en-US" sz="1400" b="1" kern="1200" dirty="0"/>
        </a:p>
      </dsp:txBody>
      <dsp:txXfrm>
        <a:off x="3471280" y="3189296"/>
        <a:ext cx="1180720" cy="1174756"/>
      </dsp:txXfrm>
    </dsp:sp>
    <dsp:sp modelId="{BB8F7EB1-E5AC-4CE8-80F0-EF0F53780366}">
      <dsp:nvSpPr>
        <dsp:cNvPr id="0" name=""/>
        <dsp:cNvSpPr/>
      </dsp:nvSpPr>
      <dsp:spPr>
        <a:xfrm>
          <a:off x="1512165" y="2448273"/>
          <a:ext cx="1730174" cy="1608001"/>
        </a:xfrm>
        <a:prstGeom prst="ellipse">
          <a:avLst/>
        </a:prstGeom>
        <a:gradFill rotWithShape="0">
          <a:gsLst>
            <a:gs pos="0">
              <a:schemeClr val="accent5">
                <a:alpha val="50000"/>
                <a:hueOff val="-7947101"/>
                <a:satOff val="31849"/>
                <a:lumOff val="6902"/>
                <a:alphaOff val="0"/>
                <a:shade val="51000"/>
                <a:satMod val="130000"/>
              </a:schemeClr>
            </a:gs>
            <a:gs pos="80000">
              <a:schemeClr val="accent5">
                <a:alpha val="50000"/>
                <a:hueOff val="-7947101"/>
                <a:satOff val="31849"/>
                <a:lumOff val="6902"/>
                <a:alphaOff val="0"/>
                <a:shade val="93000"/>
                <a:satMod val="130000"/>
              </a:schemeClr>
            </a:gs>
            <a:gs pos="100000">
              <a:schemeClr val="accent5">
                <a:alpha val="50000"/>
                <a:hueOff val="-7947101"/>
                <a:satOff val="31849"/>
                <a:lumOff val="6902"/>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Results </a:t>
          </a:r>
          <a:endParaRPr lang="en-US" sz="1800" b="1" kern="1200" dirty="0"/>
        </a:p>
      </dsp:txBody>
      <dsp:txXfrm>
        <a:off x="1765543" y="2683759"/>
        <a:ext cx="1223418" cy="1137029"/>
      </dsp:txXfrm>
    </dsp:sp>
    <dsp:sp modelId="{73C0B6C8-9C06-416E-818A-57E82C919EE4}">
      <dsp:nvSpPr>
        <dsp:cNvPr id="0" name=""/>
        <dsp:cNvSpPr/>
      </dsp:nvSpPr>
      <dsp:spPr>
        <a:xfrm>
          <a:off x="1656191" y="720074"/>
          <a:ext cx="1585547" cy="1652283"/>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DISCUSION AND CONCLUSIONS</a:t>
          </a:r>
          <a:endParaRPr lang="en-US" sz="1200" b="1" kern="1200" dirty="0"/>
        </a:p>
      </dsp:txBody>
      <dsp:txXfrm>
        <a:off x="1888389" y="962045"/>
        <a:ext cx="1121151" cy="116834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675ACB3-5D1B-491E-8039-CE1D6FC07A79}" type="datetimeFigureOut">
              <a:rPr lang="en-ZA" smtClean="0"/>
              <a:t>2019/04/08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D102E9A-CF4E-4B8B-95EF-2989A7BF7876}" type="slidenum">
              <a:rPr lang="en-ZA" smtClean="0"/>
              <a:t>‹#›</a:t>
            </a:fld>
            <a:endParaRPr lang="en-ZA"/>
          </a:p>
        </p:txBody>
      </p:sp>
    </p:spTree>
    <p:extLst>
      <p:ext uri="{BB962C8B-B14F-4D97-AF65-F5344CB8AC3E}">
        <p14:creationId xmlns:p14="http://schemas.microsoft.com/office/powerpoint/2010/main" val="407989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675ACB3-5D1B-491E-8039-CE1D6FC07A79}" type="datetimeFigureOut">
              <a:rPr lang="en-ZA" smtClean="0"/>
              <a:t>2019/04/08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D102E9A-CF4E-4B8B-95EF-2989A7BF7876}" type="slidenum">
              <a:rPr lang="en-ZA" smtClean="0"/>
              <a:t>‹#›</a:t>
            </a:fld>
            <a:endParaRPr lang="en-ZA"/>
          </a:p>
        </p:txBody>
      </p:sp>
    </p:spTree>
    <p:extLst>
      <p:ext uri="{BB962C8B-B14F-4D97-AF65-F5344CB8AC3E}">
        <p14:creationId xmlns:p14="http://schemas.microsoft.com/office/powerpoint/2010/main" val="172922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675ACB3-5D1B-491E-8039-CE1D6FC07A79}" type="datetimeFigureOut">
              <a:rPr lang="en-ZA" smtClean="0"/>
              <a:t>2019/04/08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D102E9A-CF4E-4B8B-95EF-2989A7BF7876}" type="slidenum">
              <a:rPr lang="en-ZA" smtClean="0"/>
              <a:t>‹#›</a:t>
            </a:fld>
            <a:endParaRPr lang="en-ZA"/>
          </a:p>
        </p:txBody>
      </p:sp>
    </p:spTree>
    <p:extLst>
      <p:ext uri="{BB962C8B-B14F-4D97-AF65-F5344CB8AC3E}">
        <p14:creationId xmlns:p14="http://schemas.microsoft.com/office/powerpoint/2010/main" val="187169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675ACB3-5D1B-491E-8039-CE1D6FC07A79}" type="datetimeFigureOut">
              <a:rPr lang="en-ZA" smtClean="0"/>
              <a:t>2019/04/08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D102E9A-CF4E-4B8B-95EF-2989A7BF7876}" type="slidenum">
              <a:rPr lang="en-ZA" smtClean="0"/>
              <a:t>‹#›</a:t>
            </a:fld>
            <a:endParaRPr lang="en-ZA"/>
          </a:p>
        </p:txBody>
      </p:sp>
    </p:spTree>
    <p:extLst>
      <p:ext uri="{BB962C8B-B14F-4D97-AF65-F5344CB8AC3E}">
        <p14:creationId xmlns:p14="http://schemas.microsoft.com/office/powerpoint/2010/main" val="78245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75ACB3-5D1B-491E-8039-CE1D6FC07A79}" type="datetimeFigureOut">
              <a:rPr lang="en-ZA" smtClean="0"/>
              <a:t>2019/04/08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D102E9A-CF4E-4B8B-95EF-2989A7BF7876}" type="slidenum">
              <a:rPr lang="en-ZA" smtClean="0"/>
              <a:t>‹#›</a:t>
            </a:fld>
            <a:endParaRPr lang="en-ZA"/>
          </a:p>
        </p:txBody>
      </p:sp>
    </p:spTree>
    <p:extLst>
      <p:ext uri="{BB962C8B-B14F-4D97-AF65-F5344CB8AC3E}">
        <p14:creationId xmlns:p14="http://schemas.microsoft.com/office/powerpoint/2010/main" val="77686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675ACB3-5D1B-491E-8039-CE1D6FC07A79}" type="datetimeFigureOut">
              <a:rPr lang="en-ZA" smtClean="0"/>
              <a:t>2019/04/08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D102E9A-CF4E-4B8B-95EF-2989A7BF7876}" type="slidenum">
              <a:rPr lang="en-ZA" smtClean="0"/>
              <a:t>‹#›</a:t>
            </a:fld>
            <a:endParaRPr lang="en-ZA"/>
          </a:p>
        </p:txBody>
      </p:sp>
    </p:spTree>
    <p:extLst>
      <p:ext uri="{BB962C8B-B14F-4D97-AF65-F5344CB8AC3E}">
        <p14:creationId xmlns:p14="http://schemas.microsoft.com/office/powerpoint/2010/main" val="62942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675ACB3-5D1B-491E-8039-CE1D6FC07A79}" type="datetimeFigureOut">
              <a:rPr lang="en-ZA" smtClean="0"/>
              <a:t>2019/04/08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D102E9A-CF4E-4B8B-95EF-2989A7BF7876}" type="slidenum">
              <a:rPr lang="en-ZA" smtClean="0"/>
              <a:t>‹#›</a:t>
            </a:fld>
            <a:endParaRPr lang="en-ZA"/>
          </a:p>
        </p:txBody>
      </p:sp>
    </p:spTree>
    <p:extLst>
      <p:ext uri="{BB962C8B-B14F-4D97-AF65-F5344CB8AC3E}">
        <p14:creationId xmlns:p14="http://schemas.microsoft.com/office/powerpoint/2010/main" val="279921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675ACB3-5D1B-491E-8039-CE1D6FC07A79}" type="datetimeFigureOut">
              <a:rPr lang="en-ZA" smtClean="0"/>
              <a:t>2019/04/08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D102E9A-CF4E-4B8B-95EF-2989A7BF7876}" type="slidenum">
              <a:rPr lang="en-ZA" smtClean="0"/>
              <a:t>‹#›</a:t>
            </a:fld>
            <a:endParaRPr lang="en-ZA"/>
          </a:p>
        </p:txBody>
      </p:sp>
    </p:spTree>
    <p:extLst>
      <p:ext uri="{BB962C8B-B14F-4D97-AF65-F5344CB8AC3E}">
        <p14:creationId xmlns:p14="http://schemas.microsoft.com/office/powerpoint/2010/main" val="272100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5ACB3-5D1B-491E-8039-CE1D6FC07A79}" type="datetimeFigureOut">
              <a:rPr lang="en-ZA" smtClean="0"/>
              <a:t>2019/04/08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D102E9A-CF4E-4B8B-95EF-2989A7BF7876}" type="slidenum">
              <a:rPr lang="en-ZA" smtClean="0"/>
              <a:t>‹#›</a:t>
            </a:fld>
            <a:endParaRPr lang="en-ZA"/>
          </a:p>
        </p:txBody>
      </p:sp>
    </p:spTree>
    <p:extLst>
      <p:ext uri="{BB962C8B-B14F-4D97-AF65-F5344CB8AC3E}">
        <p14:creationId xmlns:p14="http://schemas.microsoft.com/office/powerpoint/2010/main" val="366568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5ACB3-5D1B-491E-8039-CE1D6FC07A79}" type="datetimeFigureOut">
              <a:rPr lang="en-ZA" smtClean="0"/>
              <a:t>2019/04/08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D102E9A-CF4E-4B8B-95EF-2989A7BF7876}" type="slidenum">
              <a:rPr lang="en-ZA" smtClean="0"/>
              <a:t>‹#›</a:t>
            </a:fld>
            <a:endParaRPr lang="en-ZA"/>
          </a:p>
        </p:txBody>
      </p:sp>
    </p:spTree>
    <p:extLst>
      <p:ext uri="{BB962C8B-B14F-4D97-AF65-F5344CB8AC3E}">
        <p14:creationId xmlns:p14="http://schemas.microsoft.com/office/powerpoint/2010/main" val="108733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5ACB3-5D1B-491E-8039-CE1D6FC07A79}" type="datetimeFigureOut">
              <a:rPr lang="en-ZA" smtClean="0"/>
              <a:t>2019/04/08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D102E9A-CF4E-4B8B-95EF-2989A7BF7876}" type="slidenum">
              <a:rPr lang="en-ZA" smtClean="0"/>
              <a:t>‹#›</a:t>
            </a:fld>
            <a:endParaRPr lang="en-ZA"/>
          </a:p>
        </p:txBody>
      </p:sp>
    </p:spTree>
    <p:extLst>
      <p:ext uri="{BB962C8B-B14F-4D97-AF65-F5344CB8AC3E}">
        <p14:creationId xmlns:p14="http://schemas.microsoft.com/office/powerpoint/2010/main" val="67641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5ACB3-5D1B-491E-8039-CE1D6FC07A79}" type="datetimeFigureOut">
              <a:rPr lang="en-ZA" smtClean="0"/>
              <a:t>2019/04/08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02E9A-CF4E-4B8B-95EF-2989A7BF7876}" type="slidenum">
              <a:rPr lang="en-ZA" smtClean="0"/>
              <a:t>‹#›</a:t>
            </a:fld>
            <a:endParaRPr lang="en-ZA"/>
          </a:p>
        </p:txBody>
      </p:sp>
    </p:spTree>
    <p:extLst>
      <p:ext uri="{BB962C8B-B14F-4D97-AF65-F5344CB8AC3E}">
        <p14:creationId xmlns:p14="http://schemas.microsoft.com/office/powerpoint/2010/main" val="3785440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ikepedia.org/" TargetMode="External"/><Relationship Id="rId2" Type="http://schemas.openxmlformats.org/officeDocument/2006/relationships/hyperlink" Target="http://www.scielo.org.za/" TargetMode="External"/><Relationship Id="rId1" Type="http://schemas.openxmlformats.org/officeDocument/2006/relationships/slideLayout" Target="../slideLayouts/slideLayout2.xml"/><Relationship Id="rId5" Type="http://schemas.openxmlformats.org/officeDocument/2006/relationships/hyperlink" Target="http://www.umngeni.co.za/" TargetMode="External"/><Relationship Id="rId4" Type="http://schemas.openxmlformats.org/officeDocument/2006/relationships/hyperlink" Target="https://www.maxbotix.com/articles/water-depth-sensing.ht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9651" y="188640"/>
            <a:ext cx="5084677" cy="1470025"/>
          </a:xfrm>
        </p:spPr>
        <p:txBody>
          <a:bodyPr>
            <a:noAutofit/>
          </a:bodyPr>
          <a:lstStyle/>
          <a:p>
            <a:r>
              <a:rPr lang="en-US" sz="3200" b="1" dirty="0" smtClean="0">
                <a:solidFill>
                  <a:srgbClr val="1F497D"/>
                </a:solidFill>
              </a:rPr>
              <a:t>Powering life through Water </a:t>
            </a:r>
            <a:r>
              <a:rPr lang="en-US" sz="3200" b="1" dirty="0">
                <a:solidFill>
                  <a:srgbClr val="1F497D"/>
                </a:solidFill>
              </a:rPr>
              <a:t>filtration and underground water </a:t>
            </a:r>
            <a:r>
              <a:rPr lang="en-US" sz="3200" b="1" dirty="0" smtClean="0">
                <a:solidFill>
                  <a:srgbClr val="1F497D"/>
                </a:solidFill>
              </a:rPr>
              <a:t>storage</a:t>
            </a:r>
            <a:r>
              <a:rPr lang="en-US" sz="3200" b="1" dirty="0">
                <a:solidFill>
                  <a:srgbClr val="1F497D"/>
                </a:solidFill>
              </a:rPr>
              <a:t> </a:t>
            </a:r>
            <a:r>
              <a:rPr lang="en-US" sz="3200" b="1" dirty="0" smtClean="0">
                <a:solidFill>
                  <a:srgbClr val="1F497D"/>
                </a:solidFill>
              </a:rPr>
              <a:t>in southern Africa.</a:t>
            </a:r>
            <a:endParaRPr lang="en-ZA" sz="3200" b="1" dirty="0"/>
          </a:p>
        </p:txBody>
      </p:sp>
      <p:sp>
        <p:nvSpPr>
          <p:cNvPr id="3" name="Subtitle 2"/>
          <p:cNvSpPr>
            <a:spLocks noGrp="1"/>
          </p:cNvSpPr>
          <p:nvPr>
            <p:ph type="subTitle" idx="1"/>
          </p:nvPr>
        </p:nvSpPr>
        <p:spPr>
          <a:xfrm>
            <a:off x="877534" y="1848793"/>
            <a:ext cx="7416824" cy="1744144"/>
          </a:xfrm>
        </p:spPr>
        <p:txBody>
          <a:bodyPr>
            <a:noAutofit/>
          </a:bodyPr>
          <a:lstStyle/>
          <a:p>
            <a:r>
              <a:rPr lang="en-ZA" sz="2800" b="1" dirty="0" smtClean="0">
                <a:solidFill>
                  <a:schemeClr val="accent2">
                    <a:lumMod val="75000"/>
                  </a:schemeClr>
                </a:solidFill>
              </a:rPr>
              <a:t>Sisanda Mahlobo</a:t>
            </a:r>
          </a:p>
          <a:p>
            <a:r>
              <a:rPr lang="en-ZA" sz="2000" b="1" dirty="0" smtClean="0">
                <a:solidFill>
                  <a:schemeClr val="accent2">
                    <a:lumMod val="75000"/>
                  </a:schemeClr>
                </a:solidFill>
              </a:rPr>
              <a:t>Empangeni High School, </a:t>
            </a:r>
          </a:p>
          <a:p>
            <a:r>
              <a:rPr lang="en-ZA" sz="2000" b="1" dirty="0" smtClean="0">
                <a:solidFill>
                  <a:schemeClr val="accent2">
                    <a:lumMod val="75000"/>
                  </a:schemeClr>
                </a:solidFill>
              </a:rPr>
              <a:t>EMPANGENI, SOUTH AFRICA</a:t>
            </a:r>
          </a:p>
          <a:p>
            <a:r>
              <a:rPr lang="en-ZA" sz="2000" b="1" dirty="0" smtClean="0">
                <a:solidFill>
                  <a:schemeClr val="accent2">
                    <a:lumMod val="75000"/>
                  </a:schemeClr>
                </a:solidFill>
              </a:rPr>
              <a:t>+27 (0) 35 </a:t>
            </a:r>
            <a:r>
              <a:rPr lang="en-ZA" sz="2000" b="1" dirty="0">
                <a:solidFill>
                  <a:schemeClr val="accent2">
                    <a:lumMod val="75000"/>
                  </a:schemeClr>
                </a:solidFill>
              </a:rPr>
              <a:t>772 6749</a:t>
            </a:r>
            <a:endParaRPr lang="en-ZA" sz="2000" b="1" dirty="0" smtClean="0">
              <a:solidFill>
                <a:schemeClr val="accent2">
                  <a:lumMod val="75000"/>
                </a:schemeClr>
              </a:solidFill>
            </a:endParaRPr>
          </a:p>
          <a:p>
            <a:endParaRPr lang="en-ZA" sz="2800" b="1" dirty="0">
              <a:solidFill>
                <a:schemeClr val="accent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76264" cy="1652689"/>
          </a:xfrm>
          <a:prstGeom prst="rect">
            <a:avLst/>
          </a:prstGeom>
        </p:spPr>
      </p:pic>
      <p:pic>
        <p:nvPicPr>
          <p:cNvPr id="6" name="Picture 5"/>
          <p:cNvPicPr>
            <a:picLocks noChangeAspect="1"/>
          </p:cNvPicPr>
          <p:nvPr/>
        </p:nvPicPr>
        <p:blipFill>
          <a:blip r:embed="rId3"/>
          <a:stretch>
            <a:fillRect/>
          </a:stretch>
        </p:blipFill>
        <p:spPr>
          <a:xfrm>
            <a:off x="7552220" y="0"/>
            <a:ext cx="1484276" cy="1794626"/>
          </a:xfrm>
          <a:prstGeom prst="rect">
            <a:avLst/>
          </a:prstGeom>
        </p:spPr>
      </p:pic>
    </p:spTree>
    <p:extLst>
      <p:ext uri="{BB962C8B-B14F-4D97-AF65-F5344CB8AC3E}">
        <p14:creationId xmlns:p14="http://schemas.microsoft.com/office/powerpoint/2010/main" val="1159419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1F497D"/>
                </a:solidFill>
              </a:rPr>
              <a:t>Design</a:t>
            </a:r>
            <a:endParaRPr lang="en-ZA" sz="2400" dirty="0"/>
          </a:p>
        </p:txBody>
      </p:sp>
      <p:sp>
        <p:nvSpPr>
          <p:cNvPr id="3" name="Content Placeholder 2"/>
          <p:cNvSpPr>
            <a:spLocks noGrp="1"/>
          </p:cNvSpPr>
          <p:nvPr>
            <p:ph idx="1"/>
          </p:nvPr>
        </p:nvSpPr>
        <p:spPr>
          <a:xfrm>
            <a:off x="467544" y="1412776"/>
            <a:ext cx="8229600" cy="4525963"/>
          </a:xfrm>
        </p:spPr>
        <p:txBody>
          <a:bodyPr>
            <a:noAutofit/>
          </a:bodyPr>
          <a:lstStyle/>
          <a:p>
            <a:r>
              <a:rPr lang="en-US" sz="2200" dirty="0" smtClean="0"/>
              <a:t>Build  the underground </a:t>
            </a:r>
            <a:r>
              <a:rPr lang="en-US" sz="2200" dirty="0"/>
              <a:t>tanks near the </a:t>
            </a:r>
            <a:r>
              <a:rPr lang="en-US" sz="2200" dirty="0" err="1" smtClean="0"/>
              <a:t>UMngeni</a:t>
            </a:r>
            <a:r>
              <a:rPr lang="en-US" sz="2200" dirty="0" smtClean="0"/>
              <a:t> river</a:t>
            </a:r>
            <a:r>
              <a:rPr lang="en-US" sz="2200" dirty="0"/>
              <a:t>, next </a:t>
            </a:r>
            <a:r>
              <a:rPr lang="en-US" sz="2200" dirty="0" smtClean="0"/>
              <a:t>to </a:t>
            </a:r>
            <a:r>
              <a:rPr lang="en-US" sz="2200" dirty="0" err="1" smtClean="0"/>
              <a:t>Midmar</a:t>
            </a:r>
            <a:r>
              <a:rPr lang="en-US" sz="2200" dirty="0" smtClean="0"/>
              <a:t> Dam to harvest and store </a:t>
            </a:r>
            <a:r>
              <a:rPr lang="en-US" sz="2200" dirty="0"/>
              <a:t>the flood water. </a:t>
            </a:r>
            <a:endParaRPr lang="en-US" sz="2200" dirty="0" smtClean="0"/>
          </a:p>
          <a:p>
            <a:r>
              <a:rPr lang="en-US" sz="2200" dirty="0" smtClean="0"/>
              <a:t>Connect the pipe to link the underground tank with the </a:t>
            </a:r>
            <a:r>
              <a:rPr lang="en-US" sz="2200" dirty="0" err="1" smtClean="0"/>
              <a:t>Midmar</a:t>
            </a:r>
            <a:r>
              <a:rPr lang="en-US" sz="2200" dirty="0" smtClean="0"/>
              <a:t> dam.</a:t>
            </a:r>
          </a:p>
          <a:p>
            <a:r>
              <a:rPr lang="en-US" sz="2200" dirty="0" smtClean="0"/>
              <a:t>The pipe will be fitted with a valve that will automatically open and close the pipe  to regulate flow of water between the tank and the dam.</a:t>
            </a:r>
          </a:p>
          <a:p>
            <a:r>
              <a:rPr lang="en-US" sz="2200" dirty="0" smtClean="0"/>
              <a:t>Put up a filtration </a:t>
            </a:r>
            <a:r>
              <a:rPr lang="en-US" sz="2200" dirty="0"/>
              <a:t>system </a:t>
            </a:r>
            <a:r>
              <a:rPr lang="en-US" sz="2200" dirty="0" smtClean="0"/>
              <a:t>at </a:t>
            </a:r>
            <a:r>
              <a:rPr lang="en-US" sz="2200" dirty="0"/>
              <a:t>the point where the water enters the underground storage to purify it before passing through to the tanks.  </a:t>
            </a:r>
          </a:p>
          <a:p>
            <a:r>
              <a:rPr lang="en-US" sz="2200" dirty="0" smtClean="0"/>
              <a:t>Mount two level sensors on existing dam that will send the signal to the underground tanks when the water level in the dam reaches below 200 mm or above the limit level. </a:t>
            </a:r>
          </a:p>
        </p:txBody>
      </p:sp>
    </p:spTree>
    <p:extLst>
      <p:ext uri="{BB962C8B-B14F-4D97-AF65-F5344CB8AC3E}">
        <p14:creationId xmlns:p14="http://schemas.microsoft.com/office/powerpoint/2010/main" val="2487248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tx2"/>
                </a:solidFill>
              </a:rPr>
              <a:t>Design continued </a:t>
            </a:r>
            <a:endParaRPr lang="en-ZA" b="1" dirty="0">
              <a:solidFill>
                <a:schemeClr val="tx2"/>
              </a:solidFill>
            </a:endParaRPr>
          </a:p>
        </p:txBody>
      </p:sp>
      <p:sp>
        <p:nvSpPr>
          <p:cNvPr id="3" name="Content Placeholder 2"/>
          <p:cNvSpPr>
            <a:spLocks noGrp="1"/>
          </p:cNvSpPr>
          <p:nvPr>
            <p:ph idx="1"/>
          </p:nvPr>
        </p:nvSpPr>
        <p:spPr/>
        <p:txBody>
          <a:bodyPr>
            <a:normAutofit fontScale="85000" lnSpcReduction="10000"/>
          </a:bodyPr>
          <a:lstStyle/>
          <a:p>
            <a:r>
              <a:rPr lang="en-ZA" dirty="0"/>
              <a:t>Two transmitter  sensors and a  receiver are placed at the </a:t>
            </a:r>
            <a:r>
              <a:rPr lang="en-ZA" dirty="0" smtClean="0"/>
              <a:t>highest(A) </a:t>
            </a:r>
            <a:r>
              <a:rPr lang="en-ZA" dirty="0"/>
              <a:t>and </a:t>
            </a:r>
            <a:r>
              <a:rPr lang="en-ZA" dirty="0" smtClean="0"/>
              <a:t>lowest (B) </a:t>
            </a:r>
            <a:r>
              <a:rPr lang="en-ZA" dirty="0"/>
              <a:t>water level of the dam  </a:t>
            </a:r>
            <a:endParaRPr lang="en-ZA" dirty="0" smtClean="0"/>
          </a:p>
          <a:p>
            <a:r>
              <a:rPr lang="en-ZA" dirty="0" smtClean="0"/>
              <a:t>The </a:t>
            </a:r>
            <a:r>
              <a:rPr lang="en-ZA" dirty="0"/>
              <a:t>third sensor C is placed at the valve. When level sensor A sends a signal to C (the water is below 200mm) the valve in the pipe to the tunnel opens and water flows into the dam alternatively when B sends to C  the water in the dam is above the limit, 235.4 million cubic metes, the valve opens to let the water flow to the underground tunnel to decrease the amount of water above the limit level .</a:t>
            </a:r>
          </a:p>
          <a:p>
            <a:endParaRPr lang="en-ZA" dirty="0"/>
          </a:p>
        </p:txBody>
      </p:sp>
    </p:spTree>
    <p:extLst>
      <p:ext uri="{BB962C8B-B14F-4D97-AF65-F5344CB8AC3E}">
        <p14:creationId xmlns:p14="http://schemas.microsoft.com/office/powerpoint/2010/main" val="3339404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ZA" b="1" dirty="0" smtClean="0">
                <a:solidFill>
                  <a:schemeClr val="tx2"/>
                </a:solidFill>
              </a:rPr>
              <a:t>Design illustrated </a:t>
            </a:r>
            <a:endParaRPr lang="en-ZA" b="1" dirty="0">
              <a:solidFill>
                <a:schemeClr val="tx2"/>
              </a:solidFill>
            </a:endParaRPr>
          </a:p>
        </p:txBody>
      </p:sp>
      <p:sp>
        <p:nvSpPr>
          <p:cNvPr id="4" name="Rectangle 3"/>
          <p:cNvSpPr/>
          <p:nvPr/>
        </p:nvSpPr>
        <p:spPr>
          <a:xfrm>
            <a:off x="323528" y="980728"/>
            <a:ext cx="295232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The level sensor A sends a signal to sensor B (the dam is above or equal to the safe level)</a:t>
            </a:r>
            <a:r>
              <a:rPr lang="en-ZA" dirty="0" smtClean="0">
                <a:noFill/>
              </a:rPr>
              <a:t>h t</a:t>
            </a:r>
            <a:endParaRPr lang="en-ZA" dirty="0">
              <a:noFill/>
            </a:endParaRPr>
          </a:p>
        </p:txBody>
      </p:sp>
      <p:cxnSp>
        <p:nvCxnSpPr>
          <p:cNvPr id="6" name="Straight Arrow Connector 5"/>
          <p:cNvCxnSpPr>
            <a:stCxn id="4" idx="2"/>
          </p:cNvCxnSpPr>
          <p:nvPr/>
        </p:nvCxnSpPr>
        <p:spPr>
          <a:xfrm flipH="1">
            <a:off x="1763688" y="2132856"/>
            <a:ext cx="36004"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323528" y="2708920"/>
            <a:ext cx="2952328"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The valve opens</a:t>
            </a:r>
            <a:endParaRPr lang="en-ZA" dirty="0">
              <a:solidFill>
                <a:schemeClr val="tx1"/>
              </a:solidFill>
            </a:endParaRPr>
          </a:p>
        </p:txBody>
      </p:sp>
      <p:cxnSp>
        <p:nvCxnSpPr>
          <p:cNvPr id="10" name="Straight Arrow Connector 9"/>
          <p:cNvCxnSpPr/>
          <p:nvPr/>
        </p:nvCxnSpPr>
        <p:spPr>
          <a:xfrm flipH="1">
            <a:off x="1619672" y="3861048"/>
            <a:ext cx="36004"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323528" y="4437112"/>
            <a:ext cx="2952328"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Water flows into the underground tunnel</a:t>
            </a:r>
            <a:endParaRPr lang="en-ZA" dirty="0">
              <a:solidFill>
                <a:schemeClr val="tx1"/>
              </a:solidFill>
            </a:endParaRPr>
          </a:p>
        </p:txBody>
      </p:sp>
      <p:cxnSp>
        <p:nvCxnSpPr>
          <p:cNvPr id="12" name="Straight Arrow Connector 11"/>
          <p:cNvCxnSpPr>
            <a:stCxn id="11" idx="3"/>
          </p:cNvCxnSpPr>
          <p:nvPr/>
        </p:nvCxnSpPr>
        <p:spPr>
          <a:xfrm flipV="1">
            <a:off x="3275856" y="4869161"/>
            <a:ext cx="576064" cy="72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Diamond 14"/>
          <p:cNvSpPr/>
          <p:nvPr/>
        </p:nvSpPr>
        <p:spPr>
          <a:xfrm>
            <a:off x="3963117" y="4113076"/>
            <a:ext cx="2304256" cy="1656184"/>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Is the tunnel full? </a:t>
            </a:r>
            <a:endParaRPr lang="en-ZA" dirty="0"/>
          </a:p>
        </p:txBody>
      </p:sp>
      <p:cxnSp>
        <p:nvCxnSpPr>
          <p:cNvPr id="16" name="Straight Arrow Connector 15"/>
          <p:cNvCxnSpPr/>
          <p:nvPr/>
        </p:nvCxnSpPr>
        <p:spPr>
          <a:xfrm flipH="1" flipV="1">
            <a:off x="5004048" y="3717032"/>
            <a:ext cx="66613" cy="2629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6318001" y="4869161"/>
            <a:ext cx="486247" cy="56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4395165" y="3249363"/>
            <a:ext cx="144016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no</a:t>
            </a:r>
            <a:endParaRPr lang="en-ZA" dirty="0">
              <a:solidFill>
                <a:schemeClr val="tx1"/>
              </a:solidFill>
            </a:endParaRPr>
          </a:p>
        </p:txBody>
      </p:sp>
      <p:sp>
        <p:nvSpPr>
          <p:cNvPr id="23" name="Rectangle 22"/>
          <p:cNvSpPr/>
          <p:nvPr/>
        </p:nvSpPr>
        <p:spPr>
          <a:xfrm>
            <a:off x="6954634" y="4761148"/>
            <a:ext cx="144016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yes</a:t>
            </a:r>
            <a:endParaRPr lang="en-ZA" dirty="0">
              <a:solidFill>
                <a:schemeClr val="tx1"/>
              </a:solidFill>
            </a:endParaRPr>
          </a:p>
        </p:txBody>
      </p:sp>
      <p:cxnSp>
        <p:nvCxnSpPr>
          <p:cNvPr id="26" name="Straight Arrow Connector 25"/>
          <p:cNvCxnSpPr/>
          <p:nvPr/>
        </p:nvCxnSpPr>
        <p:spPr>
          <a:xfrm flipH="1" flipV="1">
            <a:off x="7608101" y="4437112"/>
            <a:ext cx="66613" cy="2629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6954634" y="3429001"/>
            <a:ext cx="1440160" cy="648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Close the valve</a:t>
            </a:r>
            <a:endParaRPr lang="en-ZA" dirty="0">
              <a:solidFill>
                <a:schemeClr val="tx1"/>
              </a:solidFill>
            </a:endParaRPr>
          </a:p>
        </p:txBody>
      </p:sp>
      <p:cxnSp>
        <p:nvCxnSpPr>
          <p:cNvPr id="32" name="Elbow Connector 31"/>
          <p:cNvCxnSpPr>
            <a:stCxn id="22" idx="1"/>
          </p:cNvCxnSpPr>
          <p:nvPr/>
        </p:nvCxnSpPr>
        <p:spPr>
          <a:xfrm rot="10800000" flipV="1">
            <a:off x="3347865" y="3429382"/>
            <a:ext cx="1047301" cy="100772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5258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r>
              <a:rPr lang="en-ZA" b="1" dirty="0" smtClean="0">
                <a:solidFill>
                  <a:srgbClr val="1F497D"/>
                </a:solidFill>
              </a:rPr>
              <a:t>Results</a:t>
            </a:r>
            <a:endParaRPr lang="en-ZA" dirty="0"/>
          </a:p>
        </p:txBody>
      </p:sp>
      <p:sp>
        <p:nvSpPr>
          <p:cNvPr id="3" name="Content Placeholder 2"/>
          <p:cNvSpPr>
            <a:spLocks noGrp="1"/>
          </p:cNvSpPr>
          <p:nvPr>
            <p:ph idx="1"/>
          </p:nvPr>
        </p:nvSpPr>
        <p:spPr>
          <a:xfrm>
            <a:off x="457200" y="764704"/>
            <a:ext cx="8229600" cy="5361459"/>
          </a:xfrm>
        </p:spPr>
        <p:txBody>
          <a:bodyPr/>
          <a:lstStyle/>
          <a:p>
            <a:r>
              <a:rPr lang="en-US" sz="2400" dirty="0" smtClean="0"/>
              <a:t>An automated underground storage system filled filtered flood water ready for supply when necessary.</a:t>
            </a:r>
          </a:p>
          <a:p>
            <a:endParaRPr lang="en-US" dirty="0" smtClean="0">
              <a:solidFill>
                <a:schemeClr val="accent2">
                  <a:lumMod val="75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436" b="21853"/>
          <a:stretch/>
        </p:blipFill>
        <p:spPr>
          <a:xfrm>
            <a:off x="1187621" y="1916832"/>
            <a:ext cx="6444609" cy="4932000"/>
          </a:xfrm>
          <a:prstGeom prst="rect">
            <a:avLst/>
          </a:prstGeom>
        </p:spPr>
      </p:pic>
    </p:spTree>
    <p:extLst>
      <p:ext uri="{BB962C8B-B14F-4D97-AF65-F5344CB8AC3E}">
        <p14:creationId xmlns:p14="http://schemas.microsoft.com/office/powerpoint/2010/main" val="2902539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Design of Underground Water Tank (Reservoir)  </a:t>
            </a:r>
            <a:br>
              <a:rPr lang="en-ZA" dirty="0"/>
            </a:br>
            <a:endParaRPr lang="en-ZA" dirty="0"/>
          </a:p>
        </p:txBody>
      </p:sp>
      <p:sp>
        <p:nvSpPr>
          <p:cNvPr id="3" name="Content Placeholder 2"/>
          <p:cNvSpPr>
            <a:spLocks noGrp="1"/>
          </p:cNvSpPr>
          <p:nvPr>
            <p:ph sz="half" idx="1"/>
          </p:nvPr>
        </p:nvSpPr>
        <p:spPr/>
        <p:txBody>
          <a:bodyPr>
            <a:normAutofit fontScale="55000" lnSpcReduction="20000"/>
          </a:bodyPr>
          <a:lstStyle/>
          <a:p>
            <a:r>
              <a:rPr lang="en-ZA" dirty="0" smtClean="0"/>
              <a:t>Tank </a:t>
            </a:r>
            <a:r>
              <a:rPr lang="en-ZA" dirty="0"/>
              <a:t>Dimensions Total area for the four floors = 4  (16  14  14)  (13  14  13) = 7040 ft2 </a:t>
            </a:r>
            <a:r>
              <a:rPr lang="en-ZA" dirty="0" smtClean="0"/>
              <a:t>Number </a:t>
            </a:r>
            <a:r>
              <a:rPr lang="en-ZA" dirty="0"/>
              <a:t>of residents, N  7040  8/1000 = 56 Daily water requirement  56  5 = 280 ft3  Required volume of UG water tank, V = 2  280 = 560 ft3  </a:t>
            </a:r>
          </a:p>
          <a:p>
            <a:r>
              <a:rPr lang="en-ZA" dirty="0"/>
              <a:t>Depth of tank, H  V1/3 = (560)1/3 = 8.24 Freeboard, F.B. = 0.50  Total depth, D = H + F.B. = 8.74  Assuming L/B = 1.5, Tank area A = LB  560/8.24 = 1.5B  B  </a:t>
            </a:r>
            <a:r>
              <a:rPr lang="en-ZA" dirty="0" err="1"/>
              <a:t>B</a:t>
            </a:r>
            <a:r>
              <a:rPr lang="en-ZA" dirty="0"/>
              <a:t> = 6.73 , L = 10.10  </a:t>
            </a:r>
          </a:p>
          <a:p>
            <a:r>
              <a:rPr lang="en-ZA" dirty="0"/>
              <a:t>Loads and Material Properties Loads: FF = 10 </a:t>
            </a:r>
            <a:r>
              <a:rPr lang="en-ZA" dirty="0" err="1"/>
              <a:t>psf</a:t>
            </a:r>
            <a:r>
              <a:rPr lang="en-ZA" dirty="0"/>
              <a:t>, LL = 20 </a:t>
            </a:r>
            <a:r>
              <a:rPr lang="en-ZA" dirty="0" err="1"/>
              <a:t>psf</a:t>
            </a:r>
            <a:r>
              <a:rPr lang="en-ZA" dirty="0"/>
              <a:t> Materials: f c = 3 </a:t>
            </a:r>
            <a:r>
              <a:rPr lang="en-ZA" dirty="0" err="1"/>
              <a:t>ksi</a:t>
            </a:r>
            <a:r>
              <a:rPr lang="en-ZA" dirty="0"/>
              <a:t>, </a:t>
            </a:r>
            <a:r>
              <a:rPr lang="en-ZA" dirty="0" err="1"/>
              <a:t>ft,ult</a:t>
            </a:r>
            <a:r>
              <a:rPr lang="en-ZA" dirty="0"/>
              <a:t> = 5 f c = 5 (3/1000) = 0.274 </a:t>
            </a:r>
            <a:r>
              <a:rPr lang="en-ZA" dirty="0" err="1"/>
              <a:t>ksi</a:t>
            </a:r>
            <a:r>
              <a:rPr lang="en-ZA" dirty="0"/>
              <a:t>, </a:t>
            </a:r>
            <a:r>
              <a:rPr lang="en-ZA" dirty="0" err="1"/>
              <a:t>ft,all</a:t>
            </a:r>
            <a:r>
              <a:rPr lang="en-ZA" dirty="0"/>
              <a:t> = </a:t>
            </a:r>
            <a:r>
              <a:rPr lang="en-ZA" dirty="0" err="1"/>
              <a:t>ft,ult</a:t>
            </a:r>
            <a:r>
              <a:rPr lang="en-ZA" dirty="0"/>
              <a:t>/2 = 0.137 </a:t>
            </a:r>
            <a:r>
              <a:rPr lang="en-ZA" dirty="0" err="1"/>
              <a:t>ksi</a:t>
            </a:r>
            <a:r>
              <a:rPr lang="en-ZA" dirty="0"/>
              <a:t>, fs = 20 </a:t>
            </a:r>
            <a:r>
              <a:rPr lang="en-ZA" dirty="0" err="1"/>
              <a:t>ksi</a:t>
            </a:r>
            <a:r>
              <a:rPr lang="en-ZA" dirty="0"/>
              <a:t>   fc = 0.45f c = 1.35 </a:t>
            </a:r>
            <a:r>
              <a:rPr lang="en-ZA" dirty="0" err="1"/>
              <a:t>ksi</a:t>
            </a:r>
            <a:r>
              <a:rPr lang="en-ZA" dirty="0"/>
              <a:t>, k = 0.378, j = 0.874, R = 0.223 </a:t>
            </a:r>
            <a:r>
              <a:rPr lang="en-ZA" dirty="0" err="1"/>
              <a:t>ksi</a:t>
            </a:r>
            <a:r>
              <a:rPr lang="en-ZA" dirty="0"/>
              <a:t>, </a:t>
            </a:r>
            <a:r>
              <a:rPr lang="en-ZA" dirty="0" err="1"/>
              <a:t>Rt</a:t>
            </a:r>
            <a:r>
              <a:rPr lang="en-ZA" dirty="0"/>
              <a:t> = </a:t>
            </a:r>
            <a:r>
              <a:rPr lang="en-ZA" dirty="0" err="1"/>
              <a:t>ft,all</a:t>
            </a:r>
            <a:r>
              <a:rPr lang="en-ZA" dirty="0"/>
              <a:t>/6 = 0.023 </a:t>
            </a:r>
            <a:r>
              <a:rPr lang="en-ZA" dirty="0" err="1"/>
              <a:t>ksi</a:t>
            </a:r>
            <a:r>
              <a:rPr lang="en-ZA" dirty="0"/>
              <a:t> For soil, Angle  = 30  </a:t>
            </a:r>
            <a:r>
              <a:rPr lang="en-ZA" dirty="0" err="1"/>
              <a:t>Ka</a:t>
            </a:r>
            <a:r>
              <a:rPr lang="en-ZA" dirty="0"/>
              <a:t> = (1  sin )/(1 + sin ) = 0.333  </a:t>
            </a:r>
          </a:p>
        </p:txBody>
      </p:sp>
      <p:sp>
        <p:nvSpPr>
          <p:cNvPr id="4" name="Content Placeholder 3"/>
          <p:cNvSpPr>
            <a:spLocks noGrp="1"/>
          </p:cNvSpPr>
          <p:nvPr>
            <p:ph sz="half" idx="2"/>
          </p:nvPr>
        </p:nvSpPr>
        <p:spPr/>
        <p:txBody>
          <a:bodyPr>
            <a:normAutofit fontScale="55000" lnSpcReduction="20000"/>
          </a:bodyPr>
          <a:lstStyle/>
          <a:p>
            <a:r>
              <a:rPr lang="en-ZA" dirty="0"/>
              <a:t>Design Conditions The UG water tank has three basic components; i.e., top slab, sidewalls and base slab  The top slab will be designed as normal simply supported slab based on the self-weight and superimposed loads  The design of sidewalls and the base slab will be based on assuming  (</a:t>
            </a:r>
            <a:r>
              <a:rPr lang="en-ZA" dirty="0" err="1"/>
              <a:t>i</a:t>
            </a:r>
            <a:r>
              <a:rPr lang="en-ZA" dirty="0"/>
              <a:t>) Tank full of water but no soil outside, (ii) No water inside tank but soil pressure from outside  </a:t>
            </a:r>
          </a:p>
          <a:p>
            <a:r>
              <a:rPr lang="en-ZA" dirty="0"/>
              <a:t>The other more critical condition of no water inside but saturated soil outside is avoided here because it might cause instability of the tank itself. Alternately, a provision must be made that the tank cannot be evacuated when the soil is fully saturated. </a:t>
            </a:r>
          </a:p>
          <a:p>
            <a:endParaRPr lang="en-ZA" dirty="0"/>
          </a:p>
        </p:txBody>
      </p:sp>
    </p:spTree>
    <p:extLst>
      <p:ext uri="{BB962C8B-B14F-4D97-AF65-F5344CB8AC3E}">
        <p14:creationId xmlns:p14="http://schemas.microsoft.com/office/powerpoint/2010/main" val="53526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0"/>
            <a:ext cx="8229600" cy="859536"/>
          </a:xfrm>
        </p:spPr>
        <p:txBody>
          <a:bodyPr/>
          <a:lstStyle/>
          <a:p>
            <a:r>
              <a:rPr lang="en-ZA" dirty="0" smtClean="0"/>
              <a:t>Underground tank</a:t>
            </a:r>
            <a:endParaRPr lang="en-Z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859536"/>
            <a:ext cx="9144000" cy="5998464"/>
          </a:xfrm>
          <a:prstGeom prst="rect">
            <a:avLst/>
          </a:prstGeom>
        </p:spPr>
      </p:pic>
    </p:spTree>
    <p:extLst>
      <p:ext uri="{BB962C8B-B14F-4D97-AF65-F5344CB8AC3E}">
        <p14:creationId xmlns:p14="http://schemas.microsoft.com/office/powerpoint/2010/main" val="58295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Suggested interventions</a:t>
            </a:r>
            <a:endParaRPr lang="en-ZA" dirty="0"/>
          </a:p>
        </p:txBody>
      </p:sp>
      <p:sp>
        <p:nvSpPr>
          <p:cNvPr id="3" name="Content Placeholder 2"/>
          <p:cNvSpPr>
            <a:spLocks noGrp="1"/>
          </p:cNvSpPr>
          <p:nvPr>
            <p:ph idx="1"/>
          </p:nvPr>
        </p:nvSpPr>
        <p:spPr/>
        <p:txBody>
          <a:bodyPr>
            <a:normAutofit fontScale="92500" lnSpcReduction="10000"/>
          </a:bodyPr>
          <a:lstStyle/>
          <a:p>
            <a:r>
              <a:rPr lang="en-ZA" dirty="0"/>
              <a:t>Start a campaign to educate the community about  preservation of environment and usage of water sparingly.</a:t>
            </a:r>
          </a:p>
          <a:p>
            <a:r>
              <a:rPr lang="en-ZA" dirty="0"/>
              <a:t>Encourage the Community  to plant the  fruit trees along the </a:t>
            </a:r>
            <a:r>
              <a:rPr lang="en-ZA" dirty="0" err="1"/>
              <a:t>uMngeni</a:t>
            </a:r>
            <a:r>
              <a:rPr lang="en-ZA" dirty="0"/>
              <a:t> river bank and the gardens on the flat areas next to the river. </a:t>
            </a:r>
            <a:endParaRPr lang="en-ZA" dirty="0" smtClean="0"/>
          </a:p>
          <a:p>
            <a:r>
              <a:rPr lang="en-ZA" dirty="0" smtClean="0"/>
              <a:t>Encourage planting trees that do not utilise lots of water during their growth</a:t>
            </a:r>
          </a:p>
          <a:p>
            <a:r>
              <a:rPr lang="en-ZA" dirty="0" smtClean="0"/>
              <a:t>The </a:t>
            </a:r>
            <a:r>
              <a:rPr lang="en-ZA" dirty="0"/>
              <a:t>vegetation will minimize soil erosion while supplying the community with food supply.</a:t>
            </a:r>
          </a:p>
          <a:p>
            <a:endParaRPr lang="en-ZA" dirty="0"/>
          </a:p>
        </p:txBody>
      </p:sp>
    </p:spTree>
    <p:extLst>
      <p:ext uri="{BB962C8B-B14F-4D97-AF65-F5344CB8AC3E}">
        <p14:creationId xmlns:p14="http://schemas.microsoft.com/office/powerpoint/2010/main" val="322835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11"/>
            <a:ext cx="8229600" cy="853555"/>
          </a:xfrm>
        </p:spPr>
        <p:txBody>
          <a:bodyPr/>
          <a:lstStyle/>
          <a:p>
            <a:r>
              <a:rPr lang="en-ZA" dirty="0"/>
              <a:t> Bioengineering </a:t>
            </a:r>
          </a:p>
        </p:txBody>
      </p:sp>
      <p:sp>
        <p:nvSpPr>
          <p:cNvPr id="3" name="Content Placeholder 2"/>
          <p:cNvSpPr>
            <a:spLocks noGrp="1"/>
          </p:cNvSpPr>
          <p:nvPr>
            <p:ph idx="1"/>
          </p:nvPr>
        </p:nvSpPr>
        <p:spPr>
          <a:xfrm>
            <a:off x="429391" y="1157234"/>
            <a:ext cx="8229600" cy="2764904"/>
          </a:xfrm>
        </p:spPr>
        <p:txBody>
          <a:bodyPr>
            <a:normAutofit fontScale="85000" lnSpcReduction="20000"/>
          </a:bodyPr>
          <a:lstStyle/>
          <a:p>
            <a:r>
              <a:rPr lang="en-ZA" dirty="0"/>
              <a:t>Use of live vegetation and woody material for bank stabilization.  </a:t>
            </a:r>
          </a:p>
          <a:p>
            <a:r>
              <a:rPr lang="en-ZA" dirty="0"/>
              <a:t>Often less costly in terms of materials (locally sourced), </a:t>
            </a:r>
            <a:r>
              <a:rPr lang="en-ZA" dirty="0" err="1"/>
              <a:t>labor</a:t>
            </a:r>
            <a:r>
              <a:rPr lang="en-ZA" dirty="0"/>
              <a:t> (often hand </a:t>
            </a:r>
            <a:r>
              <a:rPr lang="en-ZA" dirty="0" err="1"/>
              <a:t>labor</a:t>
            </a:r>
            <a:r>
              <a:rPr lang="en-ZA" dirty="0"/>
              <a:t>), and, once established, maintenance.  </a:t>
            </a:r>
          </a:p>
          <a:p>
            <a:r>
              <a:rPr lang="en-ZA" dirty="0"/>
              <a:t>Requires time (several seasons) to establish, but self maintaining and re-generating once establish. </a:t>
            </a:r>
          </a:p>
        </p:txBody>
      </p:sp>
      <p:grpSp>
        <p:nvGrpSpPr>
          <p:cNvPr id="5" name="Group 4"/>
          <p:cNvGrpSpPr/>
          <p:nvPr/>
        </p:nvGrpSpPr>
        <p:grpSpPr>
          <a:xfrm>
            <a:off x="228599" y="4581128"/>
            <a:ext cx="8686801" cy="2042160"/>
            <a:chOff x="0" y="0"/>
            <a:chExt cx="8686813" cy="2042478"/>
          </a:xfrm>
        </p:grpSpPr>
        <p:pic>
          <p:nvPicPr>
            <p:cNvPr id="6" name="Picture 5"/>
            <p:cNvPicPr/>
            <p:nvPr/>
          </p:nvPicPr>
          <p:blipFill>
            <a:blip r:embed="rId2"/>
            <a:stretch>
              <a:fillRect/>
            </a:stretch>
          </p:blipFill>
          <p:spPr>
            <a:xfrm>
              <a:off x="2869705" y="64"/>
              <a:ext cx="2743200" cy="2042414"/>
            </a:xfrm>
            <a:prstGeom prst="rect">
              <a:avLst/>
            </a:prstGeom>
          </p:spPr>
        </p:pic>
        <p:sp>
          <p:nvSpPr>
            <p:cNvPr id="7" name="Rectangle 6"/>
            <p:cNvSpPr/>
            <p:nvPr/>
          </p:nvSpPr>
          <p:spPr>
            <a:xfrm>
              <a:off x="4562869" y="376932"/>
              <a:ext cx="765836" cy="188479"/>
            </a:xfrm>
            <a:prstGeom prst="rect">
              <a:avLst/>
            </a:prstGeom>
            <a:ln>
              <a:noFill/>
            </a:ln>
          </p:spPr>
          <p:txBody>
            <a:bodyPr vert="horz" lIns="0" tIns="0" rIns="0" bIns="0" rtlCol="0">
              <a:noAutofit/>
            </a:bodyPr>
            <a:lstStyle/>
            <a:p>
              <a:pPr>
                <a:lnSpc>
                  <a:spcPct val="107000"/>
                </a:lnSpc>
                <a:spcAft>
                  <a:spcPts val="800"/>
                </a:spcAft>
              </a:pPr>
              <a:r>
                <a:rPr lang="en-ZA" sz="10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Shear (Pa)</a:t>
              </a:r>
              <a:endPar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p:cNvSpPr/>
            <p:nvPr/>
          </p:nvSpPr>
          <p:spPr>
            <a:xfrm>
              <a:off x="5139195" y="376932"/>
              <a:ext cx="42565" cy="188479"/>
            </a:xfrm>
            <a:prstGeom prst="rect">
              <a:avLst/>
            </a:prstGeom>
            <a:ln>
              <a:noFill/>
            </a:ln>
          </p:spPr>
          <p:txBody>
            <a:bodyPr vert="horz" lIns="0" tIns="0" rIns="0" bIns="0" rtlCol="0">
              <a:noAutofit/>
            </a:bodyPr>
            <a:lstStyle/>
            <a:p>
              <a:pPr>
                <a:lnSpc>
                  <a:spcPct val="107000"/>
                </a:lnSpc>
                <a:spcAft>
                  <a:spcPts val="800"/>
                </a:spcAft>
              </a:pPr>
              <a:r>
                <a:rPr lang="en-ZA" sz="1000" b="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p:cNvPicPr/>
            <p:nvPr/>
          </p:nvPicPr>
          <p:blipFill>
            <a:blip r:embed="rId3"/>
            <a:stretch>
              <a:fillRect/>
            </a:stretch>
          </p:blipFill>
          <p:spPr>
            <a:xfrm>
              <a:off x="0" y="38"/>
              <a:ext cx="2590800" cy="1938020"/>
            </a:xfrm>
            <a:prstGeom prst="rect">
              <a:avLst/>
            </a:prstGeom>
          </p:spPr>
        </p:pic>
        <p:pic>
          <p:nvPicPr>
            <p:cNvPr id="10" name="Picture 9"/>
            <p:cNvPicPr/>
            <p:nvPr/>
          </p:nvPicPr>
          <p:blipFill>
            <a:blip r:embed="rId4"/>
            <a:stretch>
              <a:fillRect/>
            </a:stretch>
          </p:blipFill>
          <p:spPr>
            <a:xfrm>
              <a:off x="5993905" y="0"/>
              <a:ext cx="2692908" cy="2019681"/>
            </a:xfrm>
            <a:prstGeom prst="rect">
              <a:avLst/>
            </a:prstGeom>
          </p:spPr>
        </p:pic>
        <p:sp>
          <p:nvSpPr>
            <p:cNvPr id="11" name="Rectangle 10"/>
            <p:cNvSpPr/>
            <p:nvPr/>
          </p:nvSpPr>
          <p:spPr>
            <a:xfrm>
              <a:off x="6050293" y="1830108"/>
              <a:ext cx="2156894" cy="206866"/>
            </a:xfrm>
            <a:prstGeom prst="rect">
              <a:avLst/>
            </a:prstGeom>
            <a:ln>
              <a:noFill/>
            </a:ln>
          </p:spPr>
          <p:txBody>
            <a:bodyPr vert="horz" lIns="0" tIns="0" rIns="0" bIns="0" rtlCol="0">
              <a:noAutofit/>
            </a:bodyPr>
            <a:lstStyle/>
            <a:p>
              <a:pPr>
                <a:lnSpc>
                  <a:spcPct val="107000"/>
                </a:lnSpc>
                <a:spcAft>
                  <a:spcPts val="800"/>
                </a:spcAft>
              </a:pPr>
              <a:r>
                <a:rPr lang="en-ZA" sz="1200">
                  <a:solidFill>
                    <a:srgbClr val="FFFF00"/>
                  </a:solidFill>
                  <a:effectLst/>
                  <a:latin typeface="Calibri" panose="020F0502020204030204" pitchFamily="34" charset="0"/>
                  <a:ea typeface="Calibri" panose="020F0502020204030204" pitchFamily="34" charset="0"/>
                  <a:cs typeface="Calibri" panose="020F0502020204030204" pitchFamily="34" charset="0"/>
                </a:rPr>
                <a:t>http://www.nrcs.usda.gov</a:t>
              </a:r>
              <a:endPar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p:cNvSpPr/>
            <p:nvPr/>
          </p:nvSpPr>
          <p:spPr>
            <a:xfrm>
              <a:off x="7675512" y="1830108"/>
              <a:ext cx="45900" cy="206866"/>
            </a:xfrm>
            <a:prstGeom prst="rect">
              <a:avLst/>
            </a:prstGeom>
            <a:ln>
              <a:noFill/>
            </a:ln>
          </p:spPr>
          <p:txBody>
            <a:bodyPr vert="horz" lIns="0" tIns="0" rIns="0" bIns="0" rtlCol="0">
              <a:noAutofit/>
            </a:bodyPr>
            <a:lstStyle/>
            <a:p>
              <a:pPr>
                <a:lnSpc>
                  <a:spcPct val="107000"/>
                </a:lnSpc>
                <a:spcAft>
                  <a:spcPts val="800"/>
                </a:spcAft>
              </a:pPr>
              <a:r>
                <a:rPr lang="en-ZA" sz="120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endPar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Rectangle 12"/>
            <p:cNvSpPr/>
            <p:nvPr/>
          </p:nvSpPr>
          <p:spPr>
            <a:xfrm>
              <a:off x="91453" y="1705445"/>
              <a:ext cx="2156894" cy="206866"/>
            </a:xfrm>
            <a:prstGeom prst="rect">
              <a:avLst/>
            </a:prstGeom>
            <a:ln>
              <a:noFill/>
            </a:ln>
          </p:spPr>
          <p:txBody>
            <a:bodyPr vert="horz" lIns="0" tIns="0" rIns="0" bIns="0" rtlCol="0">
              <a:noAutofit/>
            </a:bodyPr>
            <a:lstStyle/>
            <a:p>
              <a:pPr>
                <a:lnSpc>
                  <a:spcPct val="107000"/>
                </a:lnSpc>
                <a:spcAft>
                  <a:spcPts val="800"/>
                </a:spcAft>
              </a:pPr>
              <a:r>
                <a:rPr lang="en-ZA" sz="1200">
                  <a:solidFill>
                    <a:srgbClr val="FFFF00"/>
                  </a:solidFill>
                  <a:effectLst/>
                  <a:latin typeface="Calibri" panose="020F0502020204030204" pitchFamily="34" charset="0"/>
                  <a:ea typeface="Calibri" panose="020F0502020204030204" pitchFamily="34" charset="0"/>
                  <a:cs typeface="Calibri" panose="020F0502020204030204" pitchFamily="34" charset="0"/>
                </a:rPr>
                <a:t>http://www.nrcs.usda.gov</a:t>
              </a:r>
              <a:endPar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p:cNvSpPr/>
            <p:nvPr/>
          </p:nvSpPr>
          <p:spPr>
            <a:xfrm>
              <a:off x="1716672" y="1705445"/>
              <a:ext cx="45900" cy="206866"/>
            </a:xfrm>
            <a:prstGeom prst="rect">
              <a:avLst/>
            </a:prstGeom>
            <a:ln>
              <a:noFill/>
            </a:ln>
          </p:spPr>
          <p:txBody>
            <a:bodyPr vert="horz" lIns="0" tIns="0" rIns="0" bIns="0" rtlCol="0">
              <a:noAutofit/>
            </a:bodyPr>
            <a:lstStyle/>
            <a:p>
              <a:pPr>
                <a:lnSpc>
                  <a:spcPct val="107000"/>
                </a:lnSpc>
                <a:spcAft>
                  <a:spcPts val="800"/>
                </a:spcAft>
              </a:pPr>
              <a:r>
                <a:rPr lang="en-ZA" sz="120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endPar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024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Pole Plantings </a:t>
            </a:r>
            <a:br>
              <a:rPr lang="en-ZA" b="1" dirty="0"/>
            </a:br>
            <a:endParaRPr lang="en-ZA" dirty="0"/>
          </a:p>
        </p:txBody>
      </p:sp>
      <p:sp>
        <p:nvSpPr>
          <p:cNvPr id="6" name="Content Placeholder 5"/>
          <p:cNvSpPr>
            <a:spLocks noGrp="1"/>
          </p:cNvSpPr>
          <p:nvPr>
            <p:ph sz="half" idx="1"/>
          </p:nvPr>
        </p:nvSpPr>
        <p:spPr>
          <a:xfrm>
            <a:off x="440387" y="971975"/>
            <a:ext cx="4038600" cy="3634980"/>
          </a:xfrm>
        </p:spPr>
        <p:txBody>
          <a:bodyPr/>
          <a:lstStyle/>
          <a:p>
            <a:r>
              <a:rPr lang="en-ZA" dirty="0" smtClean="0"/>
              <a:t>Pole plantings or live stakes, provide an inexpensive approach to bank stabilization.</a:t>
            </a:r>
          </a:p>
          <a:p>
            <a:r>
              <a:rPr lang="en-ZA" dirty="0" smtClean="0"/>
              <a:t>Stakes can often be cut from on-site or nearby vegetation and are planted by hand</a:t>
            </a:r>
            <a:endParaRPr lang="en-ZA" dirty="0"/>
          </a:p>
        </p:txBody>
      </p:sp>
      <p:pic>
        <p:nvPicPr>
          <p:cNvPr id="9" name="Content Placeholder 8"/>
          <p:cNvPicPr>
            <a:picLocks noGrp="1"/>
          </p:cNvPicPr>
          <p:nvPr>
            <p:ph sz="half" idx="2"/>
          </p:nvPr>
        </p:nvPicPr>
        <p:blipFill>
          <a:blip r:embed="rId2"/>
          <a:stretch>
            <a:fillRect/>
          </a:stretch>
        </p:blipFill>
        <p:spPr>
          <a:xfrm>
            <a:off x="4648200" y="1417638"/>
            <a:ext cx="4038600" cy="2625090"/>
          </a:xfrm>
          <a:prstGeom prst="rect">
            <a:avLst/>
          </a:prstGeom>
        </p:spPr>
      </p:pic>
      <p:grpSp>
        <p:nvGrpSpPr>
          <p:cNvPr id="10" name="Group 9"/>
          <p:cNvGrpSpPr/>
          <p:nvPr/>
        </p:nvGrpSpPr>
        <p:grpSpPr>
          <a:xfrm>
            <a:off x="899592" y="4606954"/>
            <a:ext cx="8074026" cy="2244725"/>
            <a:chOff x="0" y="0"/>
            <a:chExt cx="8074318" cy="2244890"/>
          </a:xfrm>
        </p:grpSpPr>
        <p:pic>
          <p:nvPicPr>
            <p:cNvPr id="11" name="Picture 10"/>
            <p:cNvPicPr/>
            <p:nvPr/>
          </p:nvPicPr>
          <p:blipFill>
            <a:blip r:embed="rId3"/>
            <a:stretch>
              <a:fillRect/>
            </a:stretch>
          </p:blipFill>
          <p:spPr>
            <a:xfrm>
              <a:off x="4833913" y="0"/>
              <a:ext cx="3240405" cy="2146681"/>
            </a:xfrm>
            <a:prstGeom prst="rect">
              <a:avLst/>
            </a:prstGeom>
          </p:spPr>
        </p:pic>
        <p:pic>
          <p:nvPicPr>
            <p:cNvPr id="12" name="Picture 11"/>
            <p:cNvPicPr/>
            <p:nvPr/>
          </p:nvPicPr>
          <p:blipFill>
            <a:blip r:embed="rId4"/>
            <a:stretch>
              <a:fillRect/>
            </a:stretch>
          </p:blipFill>
          <p:spPr>
            <a:xfrm>
              <a:off x="0" y="914311"/>
              <a:ext cx="2212213" cy="1330579"/>
            </a:xfrm>
            <a:prstGeom prst="rect">
              <a:avLst/>
            </a:prstGeom>
          </p:spPr>
        </p:pic>
        <p:pic>
          <p:nvPicPr>
            <p:cNvPr id="13" name="Picture 12"/>
            <p:cNvPicPr/>
            <p:nvPr/>
          </p:nvPicPr>
          <p:blipFill>
            <a:blip r:embed="rId5"/>
            <a:stretch>
              <a:fillRect/>
            </a:stretch>
          </p:blipFill>
          <p:spPr>
            <a:xfrm>
              <a:off x="2334679" y="914311"/>
              <a:ext cx="2310638" cy="1330579"/>
            </a:xfrm>
            <a:prstGeom prst="rect">
              <a:avLst/>
            </a:prstGeom>
          </p:spPr>
        </p:pic>
        <p:sp>
          <p:nvSpPr>
            <p:cNvPr id="14" name="Rectangle 13"/>
            <p:cNvSpPr/>
            <p:nvPr/>
          </p:nvSpPr>
          <p:spPr>
            <a:xfrm>
              <a:off x="774992" y="659486"/>
              <a:ext cx="3975465" cy="277059"/>
            </a:xfrm>
            <a:prstGeom prst="rect">
              <a:avLst/>
            </a:prstGeom>
            <a:ln>
              <a:noFill/>
            </a:ln>
          </p:spPr>
          <p:txBody>
            <a:bodyPr vert="horz" lIns="0" tIns="0" rIns="0" bIns="0" rtlCol="0">
              <a:noAutofit/>
            </a:bodyPr>
            <a:lstStyle/>
            <a:p>
              <a:pPr>
                <a:lnSpc>
                  <a:spcPct val="107000"/>
                </a:lnSpc>
                <a:spcAft>
                  <a:spcPts val="800"/>
                </a:spcAft>
              </a:pPr>
              <a:r>
                <a:rPr lang="en-ZA"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Willow Harvesting &amp; Design Sketch </a:t>
              </a:r>
              <a:endPar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p:cNvSpPr/>
            <p:nvPr/>
          </p:nvSpPr>
          <p:spPr>
            <a:xfrm>
              <a:off x="3763175" y="659486"/>
              <a:ext cx="61475" cy="277059"/>
            </a:xfrm>
            <a:prstGeom prst="rect">
              <a:avLst/>
            </a:prstGeom>
            <a:ln>
              <a:noFill/>
            </a:ln>
          </p:spPr>
          <p:txBody>
            <a:bodyPr vert="horz" lIns="0" tIns="0" rIns="0" bIns="0" rtlCol="0">
              <a:noAutofit/>
            </a:bodyPr>
            <a:lstStyle/>
            <a:p>
              <a:pPr>
                <a:lnSpc>
                  <a:spcPct val="107000"/>
                </a:lnSpc>
                <a:spcAft>
                  <a:spcPts val="800"/>
                </a:spcAft>
              </a:pPr>
              <a:r>
                <a:rPr lang="en-ZA"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12063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Harvesting water by households</a:t>
            </a:r>
            <a:endParaRPr lang="en-ZA"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4862" y="2548731"/>
            <a:ext cx="3343275" cy="26289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48706"/>
            <a:ext cx="4038600" cy="3028950"/>
          </a:xfrm>
          <a:prstGeom prst="rect">
            <a:avLst/>
          </a:prstGeom>
        </p:spPr>
      </p:pic>
    </p:spTree>
    <p:extLst>
      <p:ext uri="{BB962C8B-B14F-4D97-AF65-F5344CB8AC3E}">
        <p14:creationId xmlns:p14="http://schemas.microsoft.com/office/powerpoint/2010/main" val="75985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1F497D"/>
                </a:solidFill>
              </a:rPr>
              <a:t>Outline</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69368771"/>
              </p:ext>
            </p:extLst>
          </p:nvPr>
        </p:nvGraphicFramePr>
        <p:xfrm>
          <a:off x="755576"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5796136" y="4077072"/>
            <a:ext cx="1730174" cy="1608001"/>
            <a:chOff x="1512165" y="2448273"/>
            <a:chExt cx="1730174" cy="1608001"/>
          </a:xfrm>
          <a:solidFill>
            <a:srgbClr val="92D050"/>
          </a:solidFill>
        </p:grpSpPr>
        <p:sp>
          <p:nvSpPr>
            <p:cNvPr id="8" name="Oval 7"/>
            <p:cNvSpPr/>
            <p:nvPr/>
          </p:nvSpPr>
          <p:spPr>
            <a:xfrm>
              <a:off x="1512165" y="2448273"/>
              <a:ext cx="1730174" cy="1608001"/>
            </a:xfrm>
            <a:prstGeom prst="ellipse">
              <a:avLst/>
            </a:prstGeom>
            <a:grpFill/>
          </p:spPr>
          <p:style>
            <a:lnRef idx="0">
              <a:schemeClr val="lt1">
                <a:hueOff val="0"/>
                <a:satOff val="0"/>
                <a:lumOff val="0"/>
                <a:alphaOff val="0"/>
              </a:schemeClr>
            </a:lnRef>
            <a:fillRef idx="3">
              <a:schemeClr val="accent5">
                <a:alpha val="50000"/>
                <a:hueOff val="-7947101"/>
                <a:satOff val="31849"/>
                <a:lumOff val="6902"/>
                <a:alphaOff val="0"/>
              </a:schemeClr>
            </a:fillRef>
            <a:effectRef idx="0">
              <a:schemeClr val="accent5">
                <a:alpha val="50000"/>
                <a:hueOff val="-7947101"/>
                <a:satOff val="31849"/>
                <a:lumOff val="6902"/>
                <a:alphaOff val="0"/>
              </a:schemeClr>
            </a:effectRef>
            <a:fontRef idx="minor">
              <a:schemeClr val="tx1"/>
            </a:fontRef>
          </p:style>
        </p:sp>
        <p:sp>
          <p:nvSpPr>
            <p:cNvPr id="9" name="Oval 4"/>
            <p:cNvSpPr txBox="1"/>
            <p:nvPr/>
          </p:nvSpPr>
          <p:spPr>
            <a:xfrm>
              <a:off x="1765543" y="2683759"/>
              <a:ext cx="1223418" cy="1137029"/>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dirty="0"/>
                <a:t>Hypothesis</a:t>
              </a:r>
              <a:endParaRPr lang="en-US" sz="1800" b="1" kern="1200" dirty="0"/>
            </a:p>
          </p:txBody>
        </p:sp>
      </p:grpSp>
    </p:spTree>
    <p:extLst>
      <p:ext uri="{BB962C8B-B14F-4D97-AF65-F5344CB8AC3E}">
        <p14:creationId xmlns:p14="http://schemas.microsoft.com/office/powerpoint/2010/main" val="687540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fontScale="90000"/>
          </a:bodyPr>
          <a:lstStyle/>
          <a:p>
            <a:r>
              <a:rPr lang="en-ZA" b="1" dirty="0" smtClean="0">
                <a:solidFill>
                  <a:srgbClr val="1F497D"/>
                </a:solidFill>
              </a:rPr>
              <a:t>Discussion</a:t>
            </a:r>
            <a:r>
              <a:rPr lang="en-ZA" b="1" dirty="0" smtClean="0">
                <a:solidFill>
                  <a:srgbClr val="4F81BD"/>
                </a:solidFill>
              </a:rPr>
              <a:t> </a:t>
            </a:r>
            <a:r>
              <a:rPr lang="en-ZA" b="1" dirty="0">
                <a:solidFill>
                  <a:srgbClr val="4F81BD"/>
                </a:solidFill>
              </a:rPr>
              <a:t/>
            </a:r>
            <a:br>
              <a:rPr lang="en-ZA" b="1" dirty="0">
                <a:solidFill>
                  <a:srgbClr val="4F81BD"/>
                </a:solidFill>
              </a:rPr>
            </a:br>
            <a:endParaRPr lang="en-ZA" dirty="0"/>
          </a:p>
        </p:txBody>
      </p:sp>
      <p:sp>
        <p:nvSpPr>
          <p:cNvPr id="3" name="Content Placeholder 2"/>
          <p:cNvSpPr>
            <a:spLocks noGrp="1"/>
          </p:cNvSpPr>
          <p:nvPr>
            <p:ph idx="1"/>
          </p:nvPr>
        </p:nvSpPr>
        <p:spPr/>
        <p:txBody>
          <a:bodyPr>
            <a:normAutofit/>
          </a:bodyPr>
          <a:lstStyle/>
          <a:p>
            <a:r>
              <a:rPr lang="en-US" sz="2600" dirty="0" smtClean="0"/>
              <a:t>While this system is modeled on South African situation, it can be used in areas that experience water shortages but have floods during rain seasons. </a:t>
            </a:r>
          </a:p>
          <a:p>
            <a:r>
              <a:rPr lang="en-US" sz="2600" dirty="0" smtClean="0"/>
              <a:t>The limitation is that it has not been tested before. </a:t>
            </a:r>
            <a:endParaRPr lang="en-US" sz="2600" dirty="0"/>
          </a:p>
          <a:p>
            <a:r>
              <a:rPr lang="en-US" sz="2600" dirty="0" smtClean="0"/>
              <a:t>It requires engineering expertise which is a scarce skill in South Africa and will have serious financial impact on the project.</a:t>
            </a:r>
          </a:p>
          <a:p>
            <a:r>
              <a:rPr lang="en-US" sz="2600" dirty="0" smtClean="0"/>
              <a:t>It is important to collaborate with scientists, government departments like (DWAS, DEA)</a:t>
            </a:r>
          </a:p>
          <a:p>
            <a:endParaRPr lang="en-US" sz="2600" dirty="0" smtClean="0"/>
          </a:p>
          <a:p>
            <a:endParaRPr lang="en-ZA" dirty="0"/>
          </a:p>
        </p:txBody>
      </p:sp>
    </p:spTree>
    <p:extLst>
      <p:ext uri="{BB962C8B-B14F-4D97-AF65-F5344CB8AC3E}">
        <p14:creationId xmlns:p14="http://schemas.microsoft.com/office/powerpoint/2010/main" val="3466911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fontScale="90000"/>
          </a:bodyPr>
          <a:lstStyle/>
          <a:p>
            <a:r>
              <a:rPr lang="en-ZA" b="1" dirty="0" smtClean="0">
                <a:solidFill>
                  <a:srgbClr val="1F497D"/>
                </a:solidFill>
              </a:rPr>
              <a:t>RECOMMENDATION AND CONCLUSION</a:t>
            </a:r>
            <a:r>
              <a:rPr lang="en-ZA" b="1" dirty="0" smtClean="0">
                <a:solidFill>
                  <a:srgbClr val="4F81BD"/>
                </a:solidFill>
              </a:rPr>
              <a:t> </a:t>
            </a:r>
            <a:r>
              <a:rPr lang="en-ZA" b="1" dirty="0">
                <a:solidFill>
                  <a:srgbClr val="4F81BD"/>
                </a:solidFill>
              </a:rPr>
              <a:t/>
            </a:r>
            <a:br>
              <a:rPr lang="en-ZA" b="1" dirty="0">
                <a:solidFill>
                  <a:srgbClr val="4F81BD"/>
                </a:solidFill>
              </a:rPr>
            </a:br>
            <a:endParaRPr lang="en-ZA" dirty="0"/>
          </a:p>
        </p:txBody>
      </p:sp>
      <p:sp>
        <p:nvSpPr>
          <p:cNvPr id="3" name="Content Placeholder 2"/>
          <p:cNvSpPr>
            <a:spLocks noGrp="1"/>
          </p:cNvSpPr>
          <p:nvPr>
            <p:ph idx="1"/>
          </p:nvPr>
        </p:nvSpPr>
        <p:spPr>
          <a:xfrm>
            <a:off x="457200" y="1600201"/>
            <a:ext cx="8229600" cy="2260848"/>
          </a:xfrm>
        </p:spPr>
        <p:txBody>
          <a:bodyPr/>
          <a:lstStyle/>
          <a:p>
            <a:r>
              <a:rPr lang="en-US" dirty="0" smtClean="0"/>
              <a:t>Further investigation to produce the prototype of the system.</a:t>
            </a:r>
          </a:p>
          <a:p>
            <a:r>
              <a:rPr lang="en-US" dirty="0" smtClean="0"/>
              <a:t>Testing of the prototype.  </a:t>
            </a:r>
          </a:p>
          <a:p>
            <a:endParaRPr lang="en-ZA" dirty="0"/>
          </a:p>
        </p:txBody>
      </p:sp>
    </p:spTree>
    <p:extLst>
      <p:ext uri="{BB962C8B-B14F-4D97-AF65-F5344CB8AC3E}">
        <p14:creationId xmlns:p14="http://schemas.microsoft.com/office/powerpoint/2010/main" val="2700720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ZA" sz="6700" b="1" dirty="0" smtClean="0">
                <a:solidFill>
                  <a:srgbClr val="1F497D"/>
                </a:solidFill>
                <a:ea typeface="+mn-ea"/>
                <a:cs typeface="+mn-cs"/>
              </a:rPr>
              <a:t>BIBLIOGRAPHY</a:t>
            </a:r>
            <a:r>
              <a:rPr lang="en-ZA" sz="6700" b="1" dirty="0" smtClean="0">
                <a:solidFill>
                  <a:srgbClr val="4F81BD"/>
                </a:solidFill>
                <a:ea typeface="+mn-ea"/>
                <a:cs typeface="+mn-cs"/>
              </a:rPr>
              <a:t> </a:t>
            </a:r>
            <a:r>
              <a:rPr lang="en-ZA" sz="6700" b="1" dirty="0">
                <a:solidFill>
                  <a:srgbClr val="4F81BD"/>
                </a:solidFill>
                <a:ea typeface="+mn-ea"/>
                <a:cs typeface="+mn-cs"/>
              </a:rPr>
              <a:t/>
            </a:r>
            <a:br>
              <a:rPr lang="en-ZA" sz="6700" b="1" dirty="0">
                <a:solidFill>
                  <a:srgbClr val="4F81BD"/>
                </a:solidFill>
                <a:ea typeface="+mn-ea"/>
                <a:cs typeface="+mn-cs"/>
              </a:rPr>
            </a:br>
            <a:endParaRPr lang="en-ZA" dirty="0"/>
          </a:p>
        </p:txBody>
      </p:sp>
      <p:sp>
        <p:nvSpPr>
          <p:cNvPr id="3" name="Content Placeholder 2"/>
          <p:cNvSpPr>
            <a:spLocks noGrp="1"/>
          </p:cNvSpPr>
          <p:nvPr>
            <p:ph idx="1"/>
          </p:nvPr>
        </p:nvSpPr>
        <p:spPr/>
        <p:txBody>
          <a:bodyPr>
            <a:normAutofit fontScale="40000" lnSpcReduction="20000"/>
          </a:bodyPr>
          <a:lstStyle/>
          <a:p>
            <a:r>
              <a:rPr lang="en-US" dirty="0" smtClean="0">
                <a:hlinkClick r:id="rId2"/>
              </a:rPr>
              <a:t>www.scielo.org.za</a:t>
            </a:r>
            <a:endParaRPr lang="en-US" dirty="0" smtClean="0"/>
          </a:p>
          <a:p>
            <a:r>
              <a:rPr lang="en-US" dirty="0" smtClean="0">
                <a:hlinkClick r:id="rId3"/>
              </a:rPr>
              <a:t>www.wikepedia.org</a:t>
            </a:r>
            <a:r>
              <a:rPr lang="en-US" dirty="0" smtClean="0"/>
              <a:t> </a:t>
            </a:r>
          </a:p>
          <a:p>
            <a:r>
              <a:rPr lang="en-US" dirty="0" smtClean="0"/>
              <a:t>Gross, K.(2017) Water depth sensing with </a:t>
            </a:r>
            <a:r>
              <a:rPr lang="en-US" dirty="0" err="1" smtClean="0"/>
              <a:t>ultrasonics</a:t>
            </a:r>
            <a:r>
              <a:rPr lang="en-US" dirty="0" smtClean="0"/>
              <a:t>. </a:t>
            </a:r>
            <a:r>
              <a:rPr lang="en-US" dirty="0" err="1" smtClean="0"/>
              <a:t>MaxBotix</a:t>
            </a:r>
            <a:r>
              <a:rPr lang="en-US" dirty="0" smtClean="0"/>
              <a:t> </a:t>
            </a:r>
            <a:r>
              <a:rPr lang="en-US" dirty="0" err="1" smtClean="0"/>
              <a:t>Inc</a:t>
            </a:r>
            <a:endParaRPr lang="en-US" dirty="0" smtClean="0"/>
          </a:p>
          <a:p>
            <a:r>
              <a:rPr lang="en-ZA" u="sng" dirty="0">
                <a:hlinkClick r:id="rId4"/>
              </a:rPr>
              <a:t>https://www.maxbotix.com/articles/water-depth-sensing.htm</a:t>
            </a:r>
            <a:endParaRPr lang="en-US" dirty="0"/>
          </a:p>
          <a:p>
            <a:r>
              <a:rPr lang="en-US" dirty="0" smtClean="0"/>
              <a:t>Natural science textbook(via africa)by s.s.s de Beer,D.B Gibbon,R Jones,T.T Kunne,J.A Sampson,T Subramani,A.C Visser,C.E.Whitlock.</a:t>
            </a:r>
          </a:p>
          <a:p>
            <a:r>
              <a:rPr lang="en-US" dirty="0" smtClean="0">
                <a:hlinkClick r:id="rId5"/>
              </a:rPr>
              <a:t>www.umngeni.co.za</a:t>
            </a:r>
            <a:endParaRPr lang="en-US" dirty="0" smtClean="0"/>
          </a:p>
          <a:p>
            <a:r>
              <a:rPr lang="en-US" dirty="0" smtClean="0"/>
              <a:t>Autotaps.com</a:t>
            </a:r>
          </a:p>
          <a:p>
            <a:r>
              <a:rPr lang="en-ZA" dirty="0" err="1"/>
              <a:t>Bentroup</a:t>
            </a:r>
            <a:r>
              <a:rPr lang="en-ZA" dirty="0"/>
              <a:t>, G. and J.C. Hoag. (1998). </a:t>
            </a:r>
            <a:r>
              <a:rPr lang="en-ZA" i="1" dirty="0"/>
              <a:t>The practical streambank </a:t>
            </a:r>
            <a:r>
              <a:rPr lang="en-ZA" i="1" dirty="0" err="1"/>
              <a:t>bionengineering</a:t>
            </a:r>
            <a:r>
              <a:rPr lang="en-ZA" i="1" dirty="0"/>
              <a:t> guide. </a:t>
            </a:r>
            <a:r>
              <a:rPr lang="en-ZA" dirty="0"/>
              <a:t>USDA NRCS. Aberdeen, ID. 55p. </a:t>
            </a:r>
          </a:p>
          <a:p>
            <a:r>
              <a:rPr lang="en-ZA" dirty="0" err="1"/>
              <a:t>Fischenich</a:t>
            </a:r>
            <a:r>
              <a:rPr lang="en-ZA" dirty="0"/>
              <a:t>, J.C. (1989). Channel Erosion Analysis and Control. In </a:t>
            </a:r>
            <a:r>
              <a:rPr lang="en-ZA" dirty="0" err="1"/>
              <a:t>Woessmer</a:t>
            </a:r>
            <a:r>
              <a:rPr lang="en-ZA" dirty="0"/>
              <a:t>, W. and D.F. Potts, eds. </a:t>
            </a:r>
            <a:r>
              <a:rPr lang="en-ZA" i="1" dirty="0"/>
              <a:t>Proceedings Headwaters Hydrology</a:t>
            </a:r>
            <a:r>
              <a:rPr lang="en-ZA" dirty="0"/>
              <a:t>. American Water Resources Association. Bethesda, Md. </a:t>
            </a:r>
          </a:p>
          <a:p>
            <a:r>
              <a:rPr lang="en-ZA" dirty="0"/>
              <a:t>Johnson, A.W. and J.M. </a:t>
            </a:r>
            <a:r>
              <a:rPr lang="en-ZA" dirty="0" err="1"/>
              <a:t>Stypula</a:t>
            </a:r>
            <a:r>
              <a:rPr lang="en-ZA" dirty="0"/>
              <a:t>. eds. (1993). Guidelines for Bank </a:t>
            </a:r>
            <a:r>
              <a:rPr lang="en-ZA" dirty="0" err="1"/>
              <a:t>Stabilizaton</a:t>
            </a:r>
            <a:r>
              <a:rPr lang="en-ZA" dirty="0"/>
              <a:t> Projects in the Riverine Environments of King County. King County Department of Public Works, Surface Water Management Division, Seattle, Wash.  </a:t>
            </a:r>
          </a:p>
          <a:p>
            <a:r>
              <a:rPr lang="en-ZA" dirty="0"/>
              <a:t>Julien, P. (2002). </a:t>
            </a:r>
            <a:r>
              <a:rPr lang="en-ZA" i="1" dirty="0"/>
              <a:t>River Mechanics</a:t>
            </a:r>
            <a:r>
              <a:rPr lang="en-ZA" dirty="0"/>
              <a:t>. Oxford Press: 434p. </a:t>
            </a:r>
          </a:p>
          <a:p>
            <a:r>
              <a:rPr lang="en-ZA" dirty="0"/>
              <a:t>Julien, P. (2010). </a:t>
            </a:r>
            <a:r>
              <a:rPr lang="en-ZA" i="1" dirty="0"/>
              <a:t>Sedimentation and Erosion</a:t>
            </a:r>
            <a:r>
              <a:rPr lang="en-ZA" dirty="0"/>
              <a:t>. Oxford Press: 371p. </a:t>
            </a:r>
          </a:p>
          <a:p>
            <a:r>
              <a:rPr lang="en-ZA" dirty="0" err="1"/>
              <a:t>Kunzig</a:t>
            </a:r>
            <a:r>
              <a:rPr lang="en-ZA" dirty="0"/>
              <a:t>, R. (1989). Wandering river. </a:t>
            </a:r>
            <a:r>
              <a:rPr lang="en-ZA" i="1" dirty="0"/>
              <a:t>Discover</a:t>
            </a:r>
            <a:r>
              <a:rPr lang="en-ZA" dirty="0"/>
              <a:t>, 10(1), 69-71. </a:t>
            </a:r>
          </a:p>
          <a:p>
            <a:r>
              <a:rPr lang="en-ZA" dirty="0" err="1"/>
              <a:t>Sekely</a:t>
            </a:r>
            <a:r>
              <a:rPr lang="en-ZA" dirty="0"/>
              <a:t>, A. C., </a:t>
            </a:r>
            <a:r>
              <a:rPr lang="en-ZA" dirty="0" err="1"/>
              <a:t>Mulla</a:t>
            </a:r>
            <a:r>
              <a:rPr lang="en-ZA" dirty="0"/>
              <a:t>, D. J., &amp; Bauer, D. W. (2002). Streambank slumping and its contribution to the phosphorus and suspended sediment loads of the Blue Earth River, Minnesota. </a:t>
            </a:r>
            <a:r>
              <a:rPr lang="en-ZA" i="1" dirty="0"/>
              <a:t>Journal of Soil and Water Conservation</a:t>
            </a:r>
            <a:r>
              <a:rPr lang="en-ZA" dirty="0"/>
              <a:t>, </a:t>
            </a:r>
            <a:r>
              <a:rPr lang="en-ZA" i="1" dirty="0"/>
              <a:t>57</a:t>
            </a:r>
            <a:r>
              <a:rPr lang="en-ZA" dirty="0"/>
              <a:t>(5), 243-250. </a:t>
            </a:r>
          </a:p>
          <a:p>
            <a:r>
              <a:rPr lang="en-ZA" dirty="0" err="1"/>
              <a:t>Terzaghi</a:t>
            </a:r>
            <a:r>
              <a:rPr lang="en-ZA" dirty="0"/>
              <a:t>, K. (1948). </a:t>
            </a:r>
            <a:r>
              <a:rPr lang="en-ZA" i="1" dirty="0"/>
              <a:t>Theoretical Soil Mechanics</a:t>
            </a:r>
            <a:r>
              <a:rPr lang="en-ZA" dirty="0"/>
              <a:t>. Wiley: New York. </a:t>
            </a:r>
            <a:r>
              <a:rPr lang="en-ZA"/>
              <a:t>510p. </a:t>
            </a:r>
          </a:p>
          <a:p>
            <a:endParaRPr lang="en-US" dirty="0" smtClean="0"/>
          </a:p>
          <a:p>
            <a:endParaRPr lang="en-US" dirty="0"/>
          </a:p>
          <a:p>
            <a:endParaRPr lang="en-ZA" dirty="0"/>
          </a:p>
        </p:txBody>
      </p:sp>
    </p:spTree>
    <p:extLst>
      <p:ext uri="{BB962C8B-B14F-4D97-AF65-F5344CB8AC3E}">
        <p14:creationId xmlns:p14="http://schemas.microsoft.com/office/powerpoint/2010/main" val="3522156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5856" y="3356992"/>
            <a:ext cx="2743200" cy="2743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Content Placeholder 2"/>
          <p:cNvSpPr txBox="1">
            <a:spLocks/>
          </p:cNvSpPr>
          <p:nvPr/>
        </p:nvSpPr>
        <p:spPr>
          <a:xfrm>
            <a:off x="467544" y="1281643"/>
            <a:ext cx="8229600" cy="96470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ZA" sz="9600" b="1" dirty="0" smtClean="0">
                <a:solidFill>
                  <a:schemeClr val="tx2"/>
                </a:solidFill>
              </a:rPr>
              <a:t>Thank you</a:t>
            </a:r>
            <a:r>
              <a:rPr lang="en-ZA" sz="9600" b="1" dirty="0" smtClean="0">
                <a:solidFill>
                  <a:schemeClr val="accent1"/>
                </a:solidFill>
              </a:rPr>
              <a:t> </a:t>
            </a:r>
            <a:endParaRPr lang="en-ZA" sz="9600" b="1" dirty="0">
              <a:solidFill>
                <a:schemeClr val="accent1"/>
              </a:solidFill>
            </a:endParaRPr>
          </a:p>
        </p:txBody>
      </p:sp>
    </p:spTree>
    <p:extLst>
      <p:ext uri="{BB962C8B-B14F-4D97-AF65-F5344CB8AC3E}">
        <p14:creationId xmlns:p14="http://schemas.microsoft.com/office/powerpoint/2010/main" val="4189481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1F497D"/>
                </a:solidFill>
              </a:rPr>
              <a:t>Introduction</a:t>
            </a:r>
            <a:endParaRPr lang="en-ZA" b="1" dirty="0"/>
          </a:p>
        </p:txBody>
      </p:sp>
      <p:sp>
        <p:nvSpPr>
          <p:cNvPr id="3" name="Content Placeholder 2"/>
          <p:cNvSpPr>
            <a:spLocks noGrp="1"/>
          </p:cNvSpPr>
          <p:nvPr>
            <p:ph sz="half" idx="1"/>
          </p:nvPr>
        </p:nvSpPr>
        <p:spPr>
          <a:xfrm>
            <a:off x="179512" y="1268760"/>
            <a:ext cx="4316288" cy="4857403"/>
          </a:xfrm>
        </p:spPr>
        <p:txBody>
          <a:bodyPr>
            <a:normAutofit fontScale="25000" lnSpcReduction="20000"/>
          </a:bodyPr>
          <a:lstStyle/>
          <a:p>
            <a:pPr marL="0" indent="0" algn="ctr">
              <a:buNone/>
            </a:pPr>
            <a:r>
              <a:rPr lang="en-US" dirty="0"/>
              <a:t> </a:t>
            </a:r>
            <a:r>
              <a:rPr lang="en-US" dirty="0" smtClean="0"/>
              <a:t> </a:t>
            </a:r>
            <a:endParaRPr lang="en-US" dirty="0"/>
          </a:p>
          <a:p>
            <a:r>
              <a:rPr lang="en-US" sz="7400" dirty="0" smtClean="0"/>
              <a:t>South Africa is a country with a coastline extending 2,500 km ( 1,600) miles. </a:t>
            </a:r>
          </a:p>
          <a:p>
            <a:r>
              <a:rPr lang="en-US" sz="7400" dirty="0" smtClean="0"/>
              <a:t>The country has a semi-desert that covers the Northern and Eastern Cape areas.  </a:t>
            </a:r>
          </a:p>
          <a:p>
            <a:r>
              <a:rPr lang="en-US" sz="7400" dirty="0" smtClean="0"/>
              <a:t>Although the country is almost surrounded by two oceans, fresh water shortages is common.  </a:t>
            </a:r>
          </a:p>
          <a:p>
            <a:r>
              <a:rPr lang="en-US" sz="7400" dirty="0" smtClean="0"/>
              <a:t>For example Cape Town and its surrounding areas have recently experienced the drought  that affected the supply of water to households. </a:t>
            </a:r>
          </a:p>
          <a:p>
            <a:r>
              <a:rPr lang="en-US" sz="7400" dirty="0" smtClean="0"/>
              <a:t>During rainy seasons, much of the flood water is washed away, eroding soil and destroying areas earmarked for habitation and farming.</a:t>
            </a:r>
            <a:endParaRPr lang="en-US" sz="4800" b="1" dirty="0">
              <a:solidFill>
                <a:srgbClr val="FF0000"/>
              </a:solidFill>
            </a:endParaRPr>
          </a:p>
          <a:p>
            <a:endParaRPr lang="en-US" sz="4800" dirty="0"/>
          </a:p>
          <a:p>
            <a:endParaRPr lang="en-US" sz="4800" dirty="0" smtClean="0"/>
          </a:p>
        </p:txBody>
      </p:sp>
      <p:pic>
        <p:nvPicPr>
          <p:cNvPr id="5" name="Content Placeholder 4"/>
          <p:cNvPicPr>
            <a:picLocks noGrp="1" noChangeAspect="1"/>
          </p:cNvPicPr>
          <p:nvPr>
            <p:ph sz="half" idx="2"/>
          </p:nvPr>
        </p:nvPicPr>
        <p:blipFill>
          <a:blip r:embed="rId2"/>
          <a:stretch>
            <a:fillRect/>
          </a:stretch>
        </p:blipFill>
        <p:spPr>
          <a:xfrm>
            <a:off x="4648200" y="1772817"/>
            <a:ext cx="4388296" cy="3334168"/>
          </a:xfrm>
          <a:prstGeom prst="rect">
            <a:avLst/>
          </a:prstGeom>
        </p:spPr>
      </p:pic>
    </p:spTree>
    <p:extLst>
      <p:ext uri="{BB962C8B-B14F-4D97-AF65-F5344CB8AC3E}">
        <p14:creationId xmlns:p14="http://schemas.microsoft.com/office/powerpoint/2010/main" val="80060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Brief description </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Project </a:t>
            </a:r>
            <a:r>
              <a:rPr lang="en-ZA" dirty="0"/>
              <a:t>focuses on how South Africa can harvest and store flood waters in underground tanks The water will be harvested during the floods, purified before entering the underground storage, saved and automatically pumped out to fill the low level dams during the water shortages. </a:t>
            </a:r>
          </a:p>
          <a:p>
            <a:r>
              <a:rPr lang="en-ZA" dirty="0" smtClean="0"/>
              <a:t>Proposal is to  </a:t>
            </a:r>
            <a:r>
              <a:rPr lang="en-ZA" dirty="0"/>
              <a:t>start a community project to grow trees and vegetable gardens along the river banks to ensure that there is enough vegetation to absorb water  throughout the seasons.</a:t>
            </a:r>
          </a:p>
          <a:p>
            <a:endParaRPr lang="en-ZA" dirty="0"/>
          </a:p>
        </p:txBody>
      </p:sp>
    </p:spTree>
    <p:extLst>
      <p:ext uri="{BB962C8B-B14F-4D97-AF65-F5344CB8AC3E}">
        <p14:creationId xmlns:p14="http://schemas.microsoft.com/office/powerpoint/2010/main" val="138414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tx2"/>
                </a:solidFill>
              </a:rPr>
              <a:t>Research questions</a:t>
            </a:r>
            <a:endParaRPr lang="en-ZA" b="1" dirty="0">
              <a:solidFill>
                <a:schemeClr val="tx2"/>
              </a:solidFill>
            </a:endParaRPr>
          </a:p>
        </p:txBody>
      </p:sp>
      <p:sp>
        <p:nvSpPr>
          <p:cNvPr id="3" name="Content Placeholder 2"/>
          <p:cNvSpPr>
            <a:spLocks noGrp="1"/>
          </p:cNvSpPr>
          <p:nvPr>
            <p:ph idx="1"/>
          </p:nvPr>
        </p:nvSpPr>
        <p:spPr/>
        <p:txBody>
          <a:bodyPr>
            <a:normAutofit/>
          </a:bodyPr>
          <a:lstStyle/>
          <a:p>
            <a:r>
              <a:rPr lang="en-ZA" sz="2800" dirty="0" smtClean="0"/>
              <a:t>How can south Africa harvest and store flood </a:t>
            </a:r>
            <a:r>
              <a:rPr lang="en-ZA" sz="2800" dirty="0"/>
              <a:t>waters for human consumption during the drought. </a:t>
            </a:r>
          </a:p>
          <a:p>
            <a:r>
              <a:rPr lang="en-ZA" sz="2800" dirty="0" smtClean="0"/>
              <a:t>What interventions can be put in place </a:t>
            </a:r>
            <a:r>
              <a:rPr lang="en-ZA" sz="2800" dirty="0"/>
              <a:t>to prevent future soil erosion and destruction of properties and farm </a:t>
            </a:r>
            <a:r>
              <a:rPr lang="en-ZA" sz="2800" dirty="0" smtClean="0"/>
              <a:t>land.</a:t>
            </a:r>
          </a:p>
          <a:p>
            <a:endParaRPr lang="en-ZA" dirty="0"/>
          </a:p>
        </p:txBody>
      </p:sp>
    </p:spTree>
    <p:extLst>
      <p:ext uri="{BB962C8B-B14F-4D97-AF65-F5344CB8AC3E}">
        <p14:creationId xmlns:p14="http://schemas.microsoft.com/office/powerpoint/2010/main" val="372202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Objectives </a:t>
            </a:r>
            <a:endParaRPr lang="en-ZA" dirty="0"/>
          </a:p>
        </p:txBody>
      </p:sp>
      <p:sp>
        <p:nvSpPr>
          <p:cNvPr id="3" name="Content Placeholder 2"/>
          <p:cNvSpPr>
            <a:spLocks noGrp="1"/>
          </p:cNvSpPr>
          <p:nvPr>
            <p:ph idx="1"/>
          </p:nvPr>
        </p:nvSpPr>
        <p:spPr/>
        <p:txBody>
          <a:bodyPr/>
          <a:lstStyle/>
          <a:p>
            <a:r>
              <a:rPr lang="en-ZA" dirty="0" smtClean="0"/>
              <a:t>To design a water storage and harvest mechanism of flood waters in south Africa.</a:t>
            </a:r>
          </a:p>
          <a:p>
            <a:r>
              <a:rPr lang="en-ZA" dirty="0" smtClean="0"/>
              <a:t>To suggest intervention processes aimed at prevent soil degradation.</a:t>
            </a:r>
          </a:p>
          <a:p>
            <a:r>
              <a:rPr lang="en-ZA" dirty="0" smtClean="0"/>
              <a:t>To propose approaches in reducing water loss</a:t>
            </a:r>
            <a:endParaRPr lang="en-ZA" dirty="0"/>
          </a:p>
        </p:txBody>
      </p:sp>
    </p:spTree>
    <p:extLst>
      <p:ext uri="{BB962C8B-B14F-4D97-AF65-F5344CB8AC3E}">
        <p14:creationId xmlns:p14="http://schemas.microsoft.com/office/powerpoint/2010/main" val="361686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1F497D"/>
                </a:solidFill>
              </a:rPr>
              <a:t>Hypothesis</a:t>
            </a:r>
            <a:endParaRPr lang="en-ZA" dirty="0"/>
          </a:p>
        </p:txBody>
      </p:sp>
      <p:sp>
        <p:nvSpPr>
          <p:cNvPr id="3" name="Content Placeholder 2"/>
          <p:cNvSpPr>
            <a:spLocks noGrp="1"/>
          </p:cNvSpPr>
          <p:nvPr>
            <p:ph idx="1"/>
          </p:nvPr>
        </p:nvSpPr>
        <p:spPr/>
        <p:txBody>
          <a:bodyPr>
            <a:normAutofit/>
          </a:bodyPr>
          <a:lstStyle/>
          <a:p>
            <a:r>
              <a:rPr lang="en-US" sz="2400" dirty="0" smtClean="0"/>
              <a:t>Investing in Water harvesting and storage will reduce water shortages during droughts in South Africa.</a:t>
            </a:r>
            <a:endParaRPr lang="en-ZA" sz="2400" dirty="0"/>
          </a:p>
        </p:txBody>
      </p:sp>
    </p:spTree>
    <p:extLst>
      <p:ext uri="{BB962C8B-B14F-4D97-AF65-F5344CB8AC3E}">
        <p14:creationId xmlns:p14="http://schemas.microsoft.com/office/powerpoint/2010/main" val="3279057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1F497D"/>
                </a:solidFill>
              </a:rPr>
              <a:t>Procedure</a:t>
            </a:r>
            <a:endParaRPr lang="en-ZA" dirty="0"/>
          </a:p>
        </p:txBody>
      </p:sp>
      <p:sp>
        <p:nvSpPr>
          <p:cNvPr id="3" name="Content Placeholder 2"/>
          <p:cNvSpPr>
            <a:spLocks noGrp="1"/>
          </p:cNvSpPr>
          <p:nvPr>
            <p:ph idx="1"/>
          </p:nvPr>
        </p:nvSpPr>
        <p:spPr/>
        <p:txBody>
          <a:bodyPr>
            <a:noAutofit/>
          </a:bodyPr>
          <a:lstStyle/>
          <a:p>
            <a:endParaRPr lang="en-US" sz="1800" dirty="0" smtClean="0"/>
          </a:p>
          <a:p>
            <a:r>
              <a:rPr lang="en-US" sz="2400" dirty="0" smtClean="0"/>
              <a:t>To put together the underground storage system, we require:</a:t>
            </a:r>
          </a:p>
          <a:p>
            <a:r>
              <a:rPr lang="en-US" sz="2400" dirty="0" smtClean="0"/>
              <a:t> construction of big tanks underground,</a:t>
            </a:r>
          </a:p>
          <a:p>
            <a:r>
              <a:rPr lang="en-US" sz="2400" dirty="0" smtClean="0"/>
              <a:t> pipes to link the underground tanks with the existing  storage dams,  </a:t>
            </a:r>
          </a:p>
          <a:p>
            <a:r>
              <a:rPr lang="en-US" sz="2400" dirty="0" smtClean="0"/>
              <a:t>system to monitor the level of water in the existing dam, </a:t>
            </a:r>
          </a:p>
          <a:p>
            <a:r>
              <a:rPr lang="en-US" sz="2400" dirty="0" smtClean="0"/>
              <a:t>the system to automatically bring the water from the underground tanks to the surface dam.</a:t>
            </a:r>
          </a:p>
          <a:p>
            <a:endParaRPr lang="en-US" sz="2400" dirty="0"/>
          </a:p>
          <a:p>
            <a:endParaRPr lang="en-US" sz="1800" dirty="0" smtClean="0"/>
          </a:p>
          <a:p>
            <a:endParaRPr lang="en-US" sz="1800" dirty="0" smtClean="0"/>
          </a:p>
          <a:p>
            <a:endParaRPr lang="en-US" dirty="0" smtClean="0"/>
          </a:p>
          <a:p>
            <a:endParaRPr lang="en-US" dirty="0" smtClean="0"/>
          </a:p>
        </p:txBody>
      </p:sp>
    </p:spTree>
    <p:extLst>
      <p:ext uri="{BB962C8B-B14F-4D97-AF65-F5344CB8AC3E}">
        <p14:creationId xmlns:p14="http://schemas.microsoft.com/office/powerpoint/2010/main" val="180351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1F497D"/>
                </a:solidFill>
              </a:rPr>
              <a:t>Literature</a:t>
            </a:r>
            <a:endParaRPr lang="en-ZA" b="1" dirty="0"/>
          </a:p>
        </p:txBody>
      </p:sp>
      <p:sp>
        <p:nvSpPr>
          <p:cNvPr id="3" name="Content Placeholder 2"/>
          <p:cNvSpPr>
            <a:spLocks noGrp="1"/>
          </p:cNvSpPr>
          <p:nvPr>
            <p:ph idx="1"/>
          </p:nvPr>
        </p:nvSpPr>
        <p:spPr/>
        <p:txBody>
          <a:bodyPr>
            <a:normAutofit fontScale="25000" lnSpcReduction="20000"/>
          </a:bodyPr>
          <a:lstStyle/>
          <a:p>
            <a:pPr marL="0" indent="0">
              <a:buNone/>
            </a:pPr>
            <a:endParaRPr lang="en-US" sz="4800" b="1" dirty="0">
              <a:solidFill>
                <a:srgbClr val="FF0000"/>
              </a:solidFill>
            </a:endParaRPr>
          </a:p>
          <a:p>
            <a:r>
              <a:rPr lang="en-US" sz="9600" dirty="0" smtClean="0"/>
              <a:t>Literature search indicates that there are different types of sensors that are being used to measure the level of water or any liquid in a tank. Gross (2017) identified the following sensors:</a:t>
            </a:r>
          </a:p>
          <a:p>
            <a:pPr lvl="1"/>
            <a:r>
              <a:rPr lang="en-US" sz="9200" dirty="0" smtClean="0"/>
              <a:t>The laser sensors</a:t>
            </a:r>
          </a:p>
          <a:p>
            <a:pPr lvl="1"/>
            <a:r>
              <a:rPr lang="en-US" sz="9200" dirty="0" smtClean="0"/>
              <a:t>The pressure sensors </a:t>
            </a:r>
          </a:p>
          <a:p>
            <a:pPr lvl="1"/>
            <a:r>
              <a:rPr lang="en-US" sz="9200" dirty="0" smtClean="0"/>
              <a:t>The ultrasonic level sensors</a:t>
            </a:r>
            <a:endParaRPr lang="en-US" sz="9200" dirty="0"/>
          </a:p>
          <a:p>
            <a:r>
              <a:rPr lang="en-US" sz="9600" dirty="0" smtClean="0"/>
              <a:t> The disadvantage of laser and pressure sensors is that they are very costly, while the  ultrasonic level sensor has a reasonable price</a:t>
            </a:r>
          </a:p>
          <a:p>
            <a:r>
              <a:rPr lang="en-US" sz="9600" dirty="0" smtClean="0"/>
              <a:t>Option is to use the ultrasonic level sensor to  detect and measure the level of the water in the  dams on the surface  and trigger  automatic release of water from the underground</a:t>
            </a:r>
          </a:p>
          <a:p>
            <a:endParaRPr lang="en-US" sz="6000" dirty="0">
              <a:solidFill>
                <a:srgbClr val="FF0000"/>
              </a:solidFill>
            </a:endParaRPr>
          </a:p>
          <a:p>
            <a:endParaRPr lang="en-US" sz="5000" dirty="0"/>
          </a:p>
          <a:p>
            <a:endParaRPr lang="en-US" sz="4800" dirty="0" smtClean="0"/>
          </a:p>
        </p:txBody>
      </p:sp>
    </p:spTree>
    <p:extLst>
      <p:ext uri="{BB962C8B-B14F-4D97-AF65-F5344CB8AC3E}">
        <p14:creationId xmlns:p14="http://schemas.microsoft.com/office/powerpoint/2010/main" val="604721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TotalTime>
  <Words>1632</Words>
  <Application>Microsoft Office PowerPoint</Application>
  <PresentationFormat>On-screen Show (4:3)</PresentationFormat>
  <Paragraphs>126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Powering life through Water filtration and underground water storage in southern Africa.</vt:lpstr>
      <vt:lpstr>Outline</vt:lpstr>
      <vt:lpstr>Introduction</vt:lpstr>
      <vt:lpstr>Brief description </vt:lpstr>
      <vt:lpstr>Research questions</vt:lpstr>
      <vt:lpstr>Objectives </vt:lpstr>
      <vt:lpstr>Hypothesis</vt:lpstr>
      <vt:lpstr>Procedure</vt:lpstr>
      <vt:lpstr>Literature</vt:lpstr>
      <vt:lpstr>Design</vt:lpstr>
      <vt:lpstr>Design continued </vt:lpstr>
      <vt:lpstr>Design illustrated </vt:lpstr>
      <vt:lpstr>Results</vt:lpstr>
      <vt:lpstr>Design of Underground Water Tank (Reservoir)   </vt:lpstr>
      <vt:lpstr>Underground tank</vt:lpstr>
      <vt:lpstr>Suggested interventions</vt:lpstr>
      <vt:lpstr> Bioengineering </vt:lpstr>
      <vt:lpstr>Pole Plantings  </vt:lpstr>
      <vt:lpstr>Harvesting water by households</vt:lpstr>
      <vt:lpstr>Discussion  </vt:lpstr>
      <vt:lpstr>RECOMMENDATION AND CONCLUSION  </vt:lpstr>
      <vt:lpstr>BIBLIOGRAPHY  </vt:lpstr>
      <vt:lpstr>PowerPoint Presentation</vt:lpstr>
    </vt:vector>
  </TitlesOfParts>
  <Company>Eskom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filtration and storage of water underground power for life</dc:title>
  <dc:creator>Administrator</dc:creator>
  <cp:lastModifiedBy>Administrator</cp:lastModifiedBy>
  <cp:revision>74</cp:revision>
  <dcterms:created xsi:type="dcterms:W3CDTF">2018-06-20T06:04:04Z</dcterms:created>
  <dcterms:modified xsi:type="dcterms:W3CDTF">2019-04-08T17:38:11Z</dcterms:modified>
</cp:coreProperties>
</file>