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3" r:id="rId2"/>
  </p:sldIdLst>
  <p:sldSz cx="43891200" cy="21945600"/>
  <p:notesSz cx="6858000" cy="9144000"/>
  <p:custDataLst>
    <p:tags r:id="rId5"/>
  </p:custDataLst>
  <p:defaultTex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608" userDrawn="1">
          <p15:clr>
            <a:srgbClr val="A4A3A4"/>
          </p15:clr>
        </p15:guide>
        <p15:guide id="2" pos="10368" userDrawn="1">
          <p15:clr>
            <a:srgbClr val="A4A3A4"/>
          </p15:clr>
        </p15:guide>
        <p15:guide id="3" orient="horz" pos="6912" userDrawn="1">
          <p15:clr>
            <a:srgbClr val="A4A3A4"/>
          </p15:clr>
        </p15:guide>
        <p15:guide id="4" pos="1382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9BF"/>
    <a:srgbClr val="B3CBD3"/>
    <a:srgbClr val="E3E3E3"/>
    <a:srgbClr val="F59696"/>
    <a:srgbClr val="DCDCDC"/>
    <a:srgbClr val="A0BEC8"/>
    <a:srgbClr val="C9F1FF"/>
    <a:srgbClr val="93E2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8" autoAdjust="0"/>
    <p:restoredTop sz="95344" autoAdjust="0"/>
  </p:normalViewPr>
  <p:slideViewPr>
    <p:cSldViewPr snapToGrid="0">
      <p:cViewPr>
        <p:scale>
          <a:sx n="33" d="100"/>
          <a:sy n="33" d="100"/>
        </p:scale>
        <p:origin x="-504" y="-16"/>
      </p:cViewPr>
      <p:guideLst>
        <p:guide orient="horz" pos="4608"/>
        <p:guide orient="horz" pos="6912"/>
        <p:guide pos="10368"/>
        <p:guide pos="1382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tags" Target="tags/tag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defPPr>
              <a:defRPr kern="1200" smtId="4294967295"/>
            </a:defPPr>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defPPr>
              <a:defRPr kern="1200" smtId="4294967295"/>
            </a:defPPr>
            <a:lvl1pPr algn="r">
              <a:defRPr sz="1200"/>
            </a:lvl1pPr>
          </a:lstStyle>
          <a:p>
            <a:fld id="{7B0E8FA9-8B5F-4493-A208-FBBD06A1EBF4}" type="datetimeFigureOut">
              <a:rPr lang="en-US" smtClean="0"/>
              <a:t>4/9/19</a:t>
            </a:fld>
            <a:endParaRPr lang="en-US" dirty="0"/>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defPPr>
              <a:defRPr kern="1200" smtId="4294967295"/>
            </a:defPPr>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defPPr>
              <a:defRPr kern="1200" smtId="4294967295"/>
            </a:defPPr>
            <a:lvl1pPr algn="r">
              <a:defRPr sz="1200"/>
            </a:lvl1pPr>
          </a:lstStyle>
          <a:p>
            <a:fld id="{CD15AFD9-35F1-4A8D-8AD3-EDB948176196}" type="slidenum">
              <a:rPr lang="en-US" smtClean="0"/>
              <a:t>‹#›</a:t>
            </a:fld>
            <a:endParaRPr lang="en-US" dirty="0"/>
          </a:p>
        </p:txBody>
      </p:sp>
    </p:spTree>
    <p:extLst>
      <p:ext uri="{BB962C8B-B14F-4D97-AF65-F5344CB8AC3E}">
        <p14:creationId xmlns:p14="http://schemas.microsoft.com/office/powerpoint/2010/main" val="2095315684"/>
      </p:ext>
    </p:extLst>
  </p:cSld>
  <p:clrMap bg1="lt1" tx1="dk1" bg2="lt2" tx2="dk2" accent1="accent1" accent2="accent2" accent3="accent3" accent4="accent4" accent5="accent5" accent6="accent6" hlink="hlink" folHlink="folHlink"/>
  <p:notesStyle>
    <a:lvl1pPr marL="0" algn="l" defTabSz="4388077" rtl="0" eaLnBrk="1" latinLnBrk="0" hangingPunct="1">
      <a:defRPr sz="5700" kern="1200">
        <a:solidFill>
          <a:schemeClr val="tx1"/>
        </a:solidFill>
        <a:latin typeface="+mn-lt"/>
        <a:ea typeface="+mn-ea"/>
        <a:cs typeface="+mn-cs"/>
      </a:defRPr>
    </a:lvl1pPr>
    <a:lvl2pPr marL="2194039" algn="l" defTabSz="4388077" rtl="0" eaLnBrk="1" latinLnBrk="0" hangingPunct="1">
      <a:defRPr sz="5700" kern="1200">
        <a:solidFill>
          <a:schemeClr val="tx1"/>
        </a:solidFill>
        <a:latin typeface="+mn-lt"/>
        <a:ea typeface="+mn-ea"/>
        <a:cs typeface="+mn-cs"/>
      </a:defRPr>
    </a:lvl2pPr>
    <a:lvl3pPr marL="4388077" algn="l" defTabSz="4388077" rtl="0" eaLnBrk="1" latinLnBrk="0" hangingPunct="1">
      <a:defRPr sz="5700" kern="1200">
        <a:solidFill>
          <a:schemeClr val="tx1"/>
        </a:solidFill>
        <a:latin typeface="+mn-lt"/>
        <a:ea typeface="+mn-ea"/>
        <a:cs typeface="+mn-cs"/>
      </a:defRPr>
    </a:lvl3pPr>
    <a:lvl4pPr marL="6582120" algn="l" defTabSz="4388077" rtl="0" eaLnBrk="1" latinLnBrk="0" hangingPunct="1">
      <a:defRPr sz="5700" kern="1200">
        <a:solidFill>
          <a:schemeClr val="tx1"/>
        </a:solidFill>
        <a:latin typeface="+mn-lt"/>
        <a:ea typeface="+mn-ea"/>
        <a:cs typeface="+mn-cs"/>
      </a:defRPr>
    </a:lvl4pPr>
    <a:lvl5pPr marL="8776160" algn="l" defTabSz="4388077" rtl="0" eaLnBrk="1" latinLnBrk="0" hangingPunct="1">
      <a:defRPr sz="5700" kern="1200">
        <a:solidFill>
          <a:schemeClr val="tx1"/>
        </a:solidFill>
        <a:latin typeface="+mn-lt"/>
        <a:ea typeface="+mn-ea"/>
        <a:cs typeface="+mn-cs"/>
      </a:defRPr>
    </a:lvl5pPr>
    <a:lvl6pPr marL="10970199" algn="l" defTabSz="4388077" rtl="0" eaLnBrk="1" latinLnBrk="0" hangingPunct="1">
      <a:defRPr sz="5700" kern="1200">
        <a:solidFill>
          <a:schemeClr val="tx1"/>
        </a:solidFill>
        <a:latin typeface="+mn-lt"/>
        <a:ea typeface="+mn-ea"/>
        <a:cs typeface="+mn-cs"/>
      </a:defRPr>
    </a:lvl6pPr>
    <a:lvl7pPr marL="13164238" algn="l" defTabSz="4388077" rtl="0" eaLnBrk="1" latinLnBrk="0" hangingPunct="1">
      <a:defRPr sz="5700" kern="1200">
        <a:solidFill>
          <a:schemeClr val="tx1"/>
        </a:solidFill>
        <a:latin typeface="+mn-lt"/>
        <a:ea typeface="+mn-ea"/>
        <a:cs typeface="+mn-cs"/>
      </a:defRPr>
    </a:lvl7pPr>
    <a:lvl8pPr marL="15358277" algn="l" defTabSz="4388077" rtl="0" eaLnBrk="1" latinLnBrk="0" hangingPunct="1">
      <a:defRPr sz="5700" kern="1200">
        <a:solidFill>
          <a:schemeClr val="tx1"/>
        </a:solidFill>
        <a:latin typeface="+mn-lt"/>
        <a:ea typeface="+mn-ea"/>
        <a:cs typeface="+mn-cs"/>
      </a:defRPr>
    </a:lvl8pPr>
    <a:lvl9pPr marL="17552318" algn="l" defTabSz="4388077" rtl="0" eaLnBrk="1" latinLnBrk="0" hangingPunct="1">
      <a:defRPr sz="5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5AFD9-35F1-4A8D-8AD3-EDB948176196}" type="slidenum">
              <a:rPr lang="en-US" smtClean="0"/>
              <a:t>1</a:t>
            </a:fld>
            <a:endParaRPr lang="en-US" dirty="0"/>
          </a:p>
        </p:txBody>
      </p:sp>
    </p:spTree>
    <p:extLst>
      <p:ext uri="{BB962C8B-B14F-4D97-AF65-F5344CB8AC3E}">
        <p14:creationId xmlns:p14="http://schemas.microsoft.com/office/powerpoint/2010/main" val="289124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96767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9462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New picture"/>
          <p:cNvPicPr/>
          <p:nvPr/>
        </p:nvPicPr>
        <p:blipFill>
          <a:blip r:embed="rId4"/>
          <a:stretch>
            <a:fillRect/>
          </a:stretch>
        </p:blipFill>
        <p:spPr>
          <a:xfrm rot="16200000">
            <a:off x="-11506200" y="10972800"/>
            <a:ext cx="14274800" cy="4368800"/>
          </a:xfrm>
          <a:prstGeom prst="rect">
            <a:avLst/>
          </a:prstGeom>
        </p:spPr>
      </p:pic>
      <p:pic>
        <p:nvPicPr>
          <p:cNvPr id="3" name="New picture"/>
          <p:cNvPicPr/>
          <p:nvPr/>
        </p:nvPicPr>
        <p:blipFill>
          <a:blip r:embed="rId4"/>
          <a:stretch>
            <a:fillRect/>
          </a:stretch>
        </p:blipFill>
        <p:spPr>
          <a:xfrm rot="5400000">
            <a:off x="41122600" y="10972800"/>
            <a:ext cx="14274800" cy="4368800"/>
          </a:xfrm>
          <a:prstGeom prst="rect">
            <a:avLst/>
          </a:prstGeom>
        </p:spPr>
      </p:pic>
      <p:pic>
        <p:nvPicPr>
          <p:cNvPr id="4" name="New picture"/>
          <p:cNvPicPr/>
          <p:nvPr/>
        </p:nvPicPr>
        <p:blipFill>
          <a:blip r:embed="rId5"/>
          <a:stretch>
            <a:fillRect/>
          </a:stretch>
        </p:blipFill>
        <p:spPr>
          <a:xfrm>
            <a:off x="6959600" y="22453600"/>
            <a:ext cx="29972000" cy="1549400"/>
          </a:xfrm>
          <a:prstGeom prst="rect">
            <a:avLst/>
          </a:prstGeom>
        </p:spPr>
      </p:pic>
      <p:sp>
        <p:nvSpPr>
          <p:cNvPr id="5" name="New shape"/>
          <p:cNvSpPr/>
          <p:nvPr/>
        </p:nvSpPr>
        <p:spPr>
          <a:xfrm>
            <a:off x="6959600" y="230251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smtId="4294967295">
                <a:solidFill>
                  <a:srgbClr val="808080"/>
                </a:solidFill>
              </a:rPr>
              <a:t>Template ID: assessingslate  Size: 48x24</a:t>
            </a:r>
          </a:p>
        </p:txBody>
      </p:sp>
    </p:spTree>
    <p:extLst>
      <p:ext uri="{BB962C8B-B14F-4D97-AF65-F5344CB8AC3E}">
        <p14:creationId xmlns:p14="http://schemas.microsoft.com/office/powerpoint/2010/main" val="2054342921"/>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xmlns:p14="http://schemas.microsoft.com/office/powerpoint/2010/main"/>
  <p:txStyles>
    <p:titleStyle>
      <a:defPPr>
        <a:defRPr kern="1200" smtId="4294967295"/>
      </a:defPPr>
      <a:lvl1pPr algn="ctr" defTabSz="2926165" rtl="0" eaLnBrk="1" latinLnBrk="0" hangingPunct="1">
        <a:spcBef>
          <a:spcPct val="0"/>
        </a:spcBef>
        <a:buNone/>
        <a:defRPr sz="8934" kern="1200">
          <a:solidFill>
            <a:schemeClr val="tx1"/>
          </a:solidFill>
          <a:latin typeface="+mj-lt"/>
          <a:ea typeface="+mj-ea"/>
          <a:cs typeface="+mj-cs"/>
        </a:defRPr>
      </a:lvl1pPr>
    </p:titleStyle>
    <p:bodyStyle>
      <a:defPPr>
        <a:defRPr kern="1200" smtId="4294967295"/>
      </a:defPPr>
      <a:lvl1pPr marL="0" indent="0" algn="l" defTabSz="2926165" rtl="0" eaLnBrk="1" latinLnBrk="0" hangingPunct="1">
        <a:spcBef>
          <a:spcPct val="20000"/>
        </a:spcBef>
        <a:buFont typeface="Arial" pitchFamily="34" charset="0"/>
        <a:buNone/>
        <a:defRPr sz="8934" kern="1200">
          <a:solidFill>
            <a:schemeClr val="tx1"/>
          </a:solidFill>
          <a:latin typeface="+mn-lt"/>
          <a:ea typeface="+mn-ea"/>
          <a:cs typeface="+mn-cs"/>
        </a:defRPr>
      </a:lvl1pPr>
      <a:lvl2pPr marL="2377510" indent="-914427" algn="l" defTabSz="2926165" rtl="0" eaLnBrk="1" latinLnBrk="0" hangingPunct="1">
        <a:spcBef>
          <a:spcPct val="20000"/>
        </a:spcBef>
        <a:buFont typeface="Arial" pitchFamily="34" charset="0"/>
        <a:buChar char="–"/>
        <a:defRPr sz="8934" kern="1200">
          <a:solidFill>
            <a:schemeClr val="tx1"/>
          </a:solidFill>
          <a:latin typeface="+mn-lt"/>
          <a:ea typeface="+mn-ea"/>
          <a:cs typeface="+mn-cs"/>
        </a:defRPr>
      </a:lvl2pPr>
      <a:lvl3pPr marL="3657707" indent="-731541" algn="l" defTabSz="2926165" rtl="0" eaLnBrk="1" latinLnBrk="0" hangingPunct="1">
        <a:spcBef>
          <a:spcPct val="20000"/>
        </a:spcBef>
        <a:buFont typeface="Arial" pitchFamily="34" charset="0"/>
        <a:buChar char="•"/>
        <a:defRPr sz="7667" kern="1200">
          <a:solidFill>
            <a:schemeClr val="tx1"/>
          </a:solidFill>
          <a:latin typeface="+mn-lt"/>
          <a:ea typeface="+mn-ea"/>
          <a:cs typeface="+mn-cs"/>
        </a:defRPr>
      </a:lvl3pPr>
      <a:lvl4pPr marL="5120789"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4pPr>
      <a:lvl5pPr marL="6583872"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5pPr>
      <a:lvl6pPr marL="8046954"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6pPr>
      <a:lvl7pPr marL="9510037"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7pPr>
      <a:lvl8pPr marL="10973120"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8pPr>
      <a:lvl9pPr marL="12436202" indent="-731541" algn="l" defTabSz="2926165" rtl="0" eaLnBrk="1" latinLnBrk="0" hangingPunct="1">
        <a:spcBef>
          <a:spcPct val="20000"/>
        </a:spcBef>
        <a:buFont typeface="Arial" pitchFamily="34" charset="0"/>
        <a:buChar char="•"/>
        <a:defRPr sz="6467" kern="1200">
          <a:solidFill>
            <a:schemeClr val="tx1"/>
          </a:solidFill>
          <a:latin typeface="+mn-lt"/>
          <a:ea typeface="+mn-ea"/>
          <a:cs typeface="+mn-cs"/>
        </a:defRPr>
      </a:lvl9pPr>
    </p:bodyStyle>
    <p:otherStyle>
      <a:defPPr>
        <a:defRPr lang="en-US"/>
      </a:defPPr>
      <a:lvl1pPr marL="0" algn="l" defTabSz="2926165" rtl="0" eaLnBrk="1" latinLnBrk="0" hangingPunct="1">
        <a:defRPr sz="5800" kern="1200">
          <a:solidFill>
            <a:schemeClr val="tx1"/>
          </a:solidFill>
          <a:latin typeface="+mn-lt"/>
          <a:ea typeface="+mn-ea"/>
          <a:cs typeface="+mn-cs"/>
        </a:defRPr>
      </a:lvl1pPr>
      <a:lvl2pPr marL="1463082" algn="l" defTabSz="2926165" rtl="0" eaLnBrk="1" latinLnBrk="0" hangingPunct="1">
        <a:defRPr sz="5800" kern="1200">
          <a:solidFill>
            <a:schemeClr val="tx1"/>
          </a:solidFill>
          <a:latin typeface="+mn-lt"/>
          <a:ea typeface="+mn-ea"/>
          <a:cs typeface="+mn-cs"/>
        </a:defRPr>
      </a:lvl2pPr>
      <a:lvl3pPr marL="2926165" algn="l" defTabSz="2926165" rtl="0" eaLnBrk="1" latinLnBrk="0" hangingPunct="1">
        <a:defRPr sz="5800" kern="1200">
          <a:solidFill>
            <a:schemeClr val="tx1"/>
          </a:solidFill>
          <a:latin typeface="+mn-lt"/>
          <a:ea typeface="+mn-ea"/>
          <a:cs typeface="+mn-cs"/>
        </a:defRPr>
      </a:lvl3pPr>
      <a:lvl4pPr marL="4389248" algn="l" defTabSz="2926165" rtl="0" eaLnBrk="1" latinLnBrk="0" hangingPunct="1">
        <a:defRPr sz="5800" kern="1200">
          <a:solidFill>
            <a:schemeClr val="tx1"/>
          </a:solidFill>
          <a:latin typeface="+mn-lt"/>
          <a:ea typeface="+mn-ea"/>
          <a:cs typeface="+mn-cs"/>
        </a:defRPr>
      </a:lvl4pPr>
      <a:lvl5pPr marL="5852331" algn="l" defTabSz="2926165" rtl="0" eaLnBrk="1" latinLnBrk="0" hangingPunct="1">
        <a:defRPr sz="5800" kern="1200">
          <a:solidFill>
            <a:schemeClr val="tx1"/>
          </a:solidFill>
          <a:latin typeface="+mn-lt"/>
          <a:ea typeface="+mn-ea"/>
          <a:cs typeface="+mn-cs"/>
        </a:defRPr>
      </a:lvl5pPr>
      <a:lvl6pPr marL="7315413" algn="l" defTabSz="2926165" rtl="0" eaLnBrk="1" latinLnBrk="0" hangingPunct="1">
        <a:defRPr sz="5800" kern="1200">
          <a:solidFill>
            <a:schemeClr val="tx1"/>
          </a:solidFill>
          <a:latin typeface="+mn-lt"/>
          <a:ea typeface="+mn-ea"/>
          <a:cs typeface="+mn-cs"/>
        </a:defRPr>
      </a:lvl6pPr>
      <a:lvl7pPr marL="8778496" algn="l" defTabSz="2926165" rtl="0" eaLnBrk="1" latinLnBrk="0" hangingPunct="1">
        <a:defRPr sz="5800" kern="1200">
          <a:solidFill>
            <a:schemeClr val="tx1"/>
          </a:solidFill>
          <a:latin typeface="+mn-lt"/>
          <a:ea typeface="+mn-ea"/>
          <a:cs typeface="+mn-cs"/>
        </a:defRPr>
      </a:lvl7pPr>
      <a:lvl8pPr marL="10241578" algn="l" defTabSz="2926165" rtl="0" eaLnBrk="1" latinLnBrk="0" hangingPunct="1">
        <a:defRPr sz="5800" kern="1200">
          <a:solidFill>
            <a:schemeClr val="tx1"/>
          </a:solidFill>
          <a:latin typeface="+mn-lt"/>
          <a:ea typeface="+mn-ea"/>
          <a:cs typeface="+mn-cs"/>
        </a:defRPr>
      </a:lvl8pPr>
      <a:lvl9pPr marL="11704661" algn="l" defTabSz="2926165" rtl="0" eaLnBrk="1" latinLnBrk="0" hangingPunct="1">
        <a:defRPr sz="5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tiff"/><Relationship Id="rId20" Type="http://schemas.openxmlformats.org/officeDocument/2006/relationships/image" Target="../media/image20.jpg"/><Relationship Id="rId21" Type="http://schemas.openxmlformats.org/officeDocument/2006/relationships/image" Target="../media/image21.jpg"/><Relationship Id="rId22" Type="http://schemas.openxmlformats.org/officeDocument/2006/relationships/image" Target="../media/image22.jpeg"/><Relationship Id="rId23" Type="http://schemas.openxmlformats.org/officeDocument/2006/relationships/image" Target="../media/image23.tiff"/><Relationship Id="rId24" Type="http://schemas.openxmlformats.org/officeDocument/2006/relationships/image" Target="../media/image24.JPG"/><Relationship Id="rId25" Type="http://schemas.openxmlformats.org/officeDocument/2006/relationships/image" Target="../media/image25.JPG"/><Relationship Id="rId26" Type="http://schemas.openxmlformats.org/officeDocument/2006/relationships/image" Target="../media/image26.JPG"/><Relationship Id="rId27" Type="http://schemas.openxmlformats.org/officeDocument/2006/relationships/image" Target="../media/image27.JPG"/><Relationship Id="rId10" Type="http://schemas.openxmlformats.org/officeDocument/2006/relationships/image" Target="../media/image10.gif"/><Relationship Id="rId11" Type="http://schemas.openxmlformats.org/officeDocument/2006/relationships/image" Target="../media/image11.tiff"/><Relationship Id="rId12" Type="http://schemas.openxmlformats.org/officeDocument/2006/relationships/image" Target="../media/image12.tiff"/><Relationship Id="rId13" Type="http://schemas.openxmlformats.org/officeDocument/2006/relationships/image" Target="../media/image13.jpg"/><Relationship Id="rId14" Type="http://schemas.openxmlformats.org/officeDocument/2006/relationships/image" Target="../media/image14.tiff"/><Relationship Id="rId15" Type="http://schemas.openxmlformats.org/officeDocument/2006/relationships/image" Target="../media/image15.JPG"/><Relationship Id="rId16" Type="http://schemas.openxmlformats.org/officeDocument/2006/relationships/image" Target="../media/image16.JPG"/><Relationship Id="rId17" Type="http://schemas.openxmlformats.org/officeDocument/2006/relationships/image" Target="../media/image17.png"/><Relationship Id="rId18" Type="http://schemas.openxmlformats.org/officeDocument/2006/relationships/image" Target="../media/image18.tiff"/><Relationship Id="rId19"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eg"/><Relationship Id="rId8"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Rounded Corners 43"/>
          <p:cNvSpPr/>
          <p:nvPr/>
        </p:nvSpPr>
        <p:spPr>
          <a:xfrm>
            <a:off x="172207" y="17837414"/>
            <a:ext cx="10547664" cy="3925385"/>
          </a:xfrm>
          <a:prstGeom prst="roundRect">
            <a:avLst>
              <a:gd name="adj" fmla="val 2700"/>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marL="1143000" indent="-1143000" algn="just">
              <a:buFont typeface="Wingdings" charset="2"/>
              <a:buChar char="Ø"/>
            </a:pPr>
            <a:endParaRPr lang="en-US" sz="2200" dirty="0">
              <a:latin typeface="Times New Roman"/>
              <a:cs typeface="Times New Roman"/>
            </a:endParaRPr>
          </a:p>
        </p:txBody>
      </p:sp>
      <p:sp>
        <p:nvSpPr>
          <p:cNvPr id="72" name="Rectangle 71"/>
          <p:cNvSpPr/>
          <p:nvPr/>
        </p:nvSpPr>
        <p:spPr>
          <a:xfrm>
            <a:off x="0" y="2"/>
            <a:ext cx="43891200" cy="4168061"/>
          </a:xfrm>
          <a:prstGeom prst="rect">
            <a:avLst/>
          </a:prstGeom>
          <a:solidFill>
            <a:srgbClr val="A0BEC8"/>
          </a:solidFill>
          <a:ln>
            <a:noFill/>
          </a:ln>
        </p:spPr>
        <p:style>
          <a:lnRef idx="2">
            <a:schemeClr val="accent1">
              <a:shade val="50000"/>
            </a:schemeClr>
          </a:lnRef>
          <a:fillRef idx="1">
            <a:schemeClr val="accent1"/>
          </a:fillRef>
          <a:effectRef idx="0">
            <a:schemeClr val="accent1"/>
          </a:effectRef>
          <a:fontRef idx="minor">
            <a:schemeClr val="lt1"/>
          </a:fontRef>
        </p:style>
        <p:txBody>
          <a:bodyPr lIns="85344" tIns="42672" rIns="85344" bIns="42672" rtlCol="0" anchor="ctr"/>
          <a:lstStyle>
            <a:defPPr>
              <a:defRPr kern="1200" smtId="4294967295"/>
            </a:defPPr>
          </a:lstStyle>
          <a:p>
            <a:pPr algn="ctr"/>
            <a:endParaRPr lang="en-US" sz="5799" dirty="0"/>
          </a:p>
        </p:txBody>
      </p:sp>
      <p:sp>
        <p:nvSpPr>
          <p:cNvPr id="51" name="Title 11">
            <a:extLst>
              <a:ext uri="{FF2B5EF4-FFF2-40B4-BE49-F238E27FC236}">
                <a16:creationId xmlns="" xmlns:p14="http://schemas.microsoft.com/office/powerpoint/2010/main" xmlns:p15="http://schemas.microsoft.com/office/powerpoint/2012/main" xmlns:a16="http://schemas.microsoft.com/office/drawing/2014/main" id="{EE7A5C51-35F0-4B71-992D-43D344D16C04}"/>
              </a:ext>
            </a:extLst>
          </p:cNvPr>
          <p:cNvSpPr txBox="1"/>
          <p:nvPr/>
        </p:nvSpPr>
        <p:spPr>
          <a:xfrm>
            <a:off x="1885726" y="391449"/>
            <a:ext cx="38368720" cy="2033053"/>
          </a:xfrm>
          <a:prstGeom prst="rect">
            <a:avLst/>
          </a:prstGeom>
        </p:spPr>
        <p:txBody>
          <a:bodyPr lIns="85344" tIns="42672" rIns="85344" bIns="42672"/>
          <a:lstStyle>
            <a:defPPr>
              <a:defRPr kern="1200" smtId="4294967295"/>
            </a:defPPr>
            <a:lvl1pPr algn="ctr" defTabSz="4389028" rtl="0" eaLnBrk="1" latinLnBrk="0" hangingPunct="1">
              <a:spcBef>
                <a:spcPct val="0"/>
              </a:spcBef>
              <a:buNone/>
              <a:defRPr sz="13400" kern="1200">
                <a:solidFill>
                  <a:schemeClr val="tx1"/>
                </a:solidFill>
                <a:latin typeface="+mj-lt"/>
                <a:ea typeface="+mj-ea"/>
                <a:cs typeface="+mj-cs"/>
              </a:defRPr>
            </a:lvl1pPr>
          </a:lstStyle>
          <a:p>
            <a:r>
              <a:rPr lang="en-US" sz="8000" b="1" dirty="0">
                <a:solidFill>
                  <a:schemeClr val="bg1"/>
                </a:solidFill>
                <a:latin typeface="Times New Roman"/>
                <a:cs typeface="Times New Roman"/>
              </a:rPr>
              <a:t>An Assessment of Tree Attributes </a:t>
            </a:r>
            <a:r>
              <a:rPr lang="en-US" sz="8000" b="1" dirty="0" smtClean="0">
                <a:solidFill>
                  <a:schemeClr val="bg1"/>
                </a:solidFill>
                <a:latin typeface="Times New Roman"/>
                <a:cs typeface="Times New Roman"/>
              </a:rPr>
              <a:t>with Their </a:t>
            </a:r>
            <a:endParaRPr lang="en-US" sz="8000" b="1" dirty="0">
              <a:solidFill>
                <a:schemeClr val="bg1"/>
              </a:solidFill>
              <a:latin typeface="Times New Roman"/>
              <a:cs typeface="Times New Roman"/>
            </a:endParaRPr>
          </a:p>
          <a:p>
            <a:r>
              <a:rPr lang="en-US" sz="8000" b="1" dirty="0" smtClean="0">
                <a:solidFill>
                  <a:schemeClr val="bg1"/>
                </a:solidFill>
                <a:latin typeface="Times New Roman"/>
                <a:cs typeface="Times New Roman"/>
              </a:rPr>
              <a:t>Consequences </a:t>
            </a:r>
            <a:r>
              <a:rPr lang="en-US" sz="8000" b="1" dirty="0">
                <a:solidFill>
                  <a:schemeClr val="bg1"/>
                </a:solidFill>
                <a:latin typeface="Times New Roman"/>
                <a:cs typeface="Times New Roman"/>
              </a:rPr>
              <a:t>and </a:t>
            </a:r>
            <a:r>
              <a:rPr lang="en-US" sz="8000" b="1" dirty="0" smtClean="0">
                <a:solidFill>
                  <a:schemeClr val="bg1"/>
                </a:solidFill>
                <a:latin typeface="Times New Roman"/>
                <a:cs typeface="Times New Roman"/>
              </a:rPr>
              <a:t>Impacts on </a:t>
            </a:r>
            <a:r>
              <a:rPr lang="en-US" sz="8000" b="1" dirty="0">
                <a:solidFill>
                  <a:schemeClr val="bg1"/>
                </a:solidFill>
                <a:latin typeface="Times New Roman"/>
                <a:cs typeface="Times New Roman"/>
              </a:rPr>
              <a:t>a High School Campus </a:t>
            </a:r>
          </a:p>
          <a:p>
            <a:endParaRPr lang="en-US" sz="5700" b="1" dirty="0">
              <a:solidFill>
                <a:schemeClr val="bg1"/>
              </a:solidFill>
              <a:latin typeface="Montserrat Extra Bold" panose="00000900000000000000" pitchFamily="50" charset="0"/>
            </a:endParaRPr>
          </a:p>
        </p:txBody>
      </p:sp>
      <p:sp>
        <p:nvSpPr>
          <p:cNvPr id="58" name="Text Placeholder 16">
            <a:extLst>
              <a:ext uri="{FF2B5EF4-FFF2-40B4-BE49-F238E27FC236}">
                <a16:creationId xmlns="" xmlns:p14="http://schemas.microsoft.com/office/powerpoint/2010/main" xmlns:p15="http://schemas.microsoft.com/office/powerpoint/2012/main" xmlns:a16="http://schemas.microsoft.com/office/drawing/2014/main" id="{1F3AA395-C058-4F87-B3A3-A8A8BC543EF9}"/>
              </a:ext>
            </a:extLst>
          </p:cNvPr>
          <p:cNvSpPr txBox="1"/>
          <p:nvPr/>
        </p:nvSpPr>
        <p:spPr>
          <a:xfrm>
            <a:off x="6959622" y="3074606"/>
            <a:ext cx="27432000" cy="824841"/>
          </a:xfrm>
          <a:prstGeom prst="rect">
            <a:avLst/>
          </a:prstGeom>
        </p:spPr>
        <p:txBody>
          <a:bodyPr lIns="85344" tIns="42672" rIns="85344" bIns="42672">
            <a:spAutoFit/>
          </a:bodyPr>
          <a:lstStyle>
            <a:defPPr>
              <a:defRPr kern="1200" smtId="4294967295"/>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algn="ctr"/>
            <a:r>
              <a:rPr lang="en-US" sz="4800" dirty="0" smtClean="0">
                <a:solidFill>
                  <a:schemeClr val="bg1"/>
                </a:solidFill>
                <a:latin typeface="Times New Roman"/>
                <a:cs typeface="Times New Roman"/>
              </a:rPr>
              <a:t>Noor Abu-Rus and Zeina</a:t>
            </a:r>
            <a:r>
              <a:rPr lang="en-US" sz="4800" dirty="0">
                <a:solidFill>
                  <a:schemeClr val="bg1"/>
                </a:solidFill>
                <a:latin typeface="Times New Roman"/>
                <a:cs typeface="Times New Roman"/>
              </a:rPr>
              <a:t> </a:t>
            </a:r>
            <a:r>
              <a:rPr lang="en-US" sz="4800" dirty="0" smtClean="0">
                <a:solidFill>
                  <a:schemeClr val="bg1"/>
                </a:solidFill>
                <a:latin typeface="Times New Roman"/>
                <a:cs typeface="Times New Roman"/>
              </a:rPr>
              <a:t>Jebara-Crestwood High School- Dearborn Heights, MI </a:t>
            </a:r>
            <a:endParaRPr lang="en-US" sz="4800" dirty="0">
              <a:solidFill>
                <a:schemeClr val="bg1"/>
              </a:solidFill>
              <a:latin typeface="Times New Roman"/>
              <a:cs typeface="Times New Roman"/>
            </a:endParaRPr>
          </a:p>
        </p:txBody>
      </p:sp>
      <p:sp>
        <p:nvSpPr>
          <p:cNvPr id="71" name="Rectangle: Rounded Corners 70"/>
          <p:cNvSpPr/>
          <p:nvPr/>
        </p:nvSpPr>
        <p:spPr>
          <a:xfrm>
            <a:off x="33024484" y="14604743"/>
            <a:ext cx="10642600" cy="4077691"/>
          </a:xfrm>
          <a:prstGeom prst="roundRect">
            <a:avLst>
              <a:gd name="adj" fmla="val 3948"/>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59" name="TextBox 58">
            <a:extLst>
              <a:ext uri="{FF2B5EF4-FFF2-40B4-BE49-F238E27FC236}">
                <a16:creationId xmlns="" xmlns:p14="http://schemas.microsoft.com/office/powerpoint/2010/main" xmlns:p15="http://schemas.microsoft.com/office/powerpoint/2012/main" xmlns:a16="http://schemas.microsoft.com/office/drawing/2014/main" id="{2224C3B5-C740-463A-8086-222E05D55D53}"/>
              </a:ext>
            </a:extLst>
          </p:cNvPr>
          <p:cNvSpPr txBox="1"/>
          <p:nvPr/>
        </p:nvSpPr>
        <p:spPr>
          <a:xfrm>
            <a:off x="33093700" y="14958518"/>
            <a:ext cx="10490304" cy="4801314"/>
          </a:xfrm>
          <a:prstGeom prst="rect">
            <a:avLst/>
          </a:prstGeom>
          <a:noFill/>
        </p:spPr>
        <p:txBody>
          <a:bodyPr wrap="square" rtlCol="0">
            <a:spAutoFit/>
          </a:bodyPr>
          <a:lstStyle>
            <a:defPPr>
              <a:defRPr kern="1200" smtId="4294967295"/>
            </a:defPPr>
          </a:lstStyle>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“What Tree Is That? Online.” What Tree Is That? Online Edition at Arborday.org, www.arborday.org/trees/whattree/whatTree.cfm?ItemID=E6A.</a:t>
            </a:r>
          </a:p>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“Tree Design v6.0.” i, design.itreetools.org/.</a:t>
            </a:r>
          </a:p>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“MyTree by i-Tree.” ITree MyTree, mytree.itreetools.org/.</a:t>
            </a:r>
          </a:p>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The GLOBE Program. 2014. "Biosphere Protocol eTraining", https://www.globe.gov/get-trained/protocol-etraining/etraining-modules/16867717/3099387 . Accessed 3/31/2019.</a:t>
            </a:r>
          </a:p>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The GLOBE Program. 2014. "Biometry Protocol",</a:t>
            </a:r>
          </a:p>
          <a:p>
            <a:pPr marL="285750" indent="-285750" algn="just">
              <a:buFont typeface="Wingdings" charset="2"/>
              <a:buChar char="Ø"/>
            </a:pPr>
            <a:r>
              <a:rPr lang="en-US" sz="1800" dirty="0">
                <a:solidFill>
                  <a:srgbClr val="000000"/>
                </a:solidFill>
                <a:latin typeface="Times New Roman"/>
                <a:ea typeface="Open Sans" panose="020B0606030504020204" pitchFamily="34" charset="0"/>
                <a:cs typeface="Times New Roman"/>
              </a:rPr>
              <a:t>https://www.globe.gov/do-globe/globe-teachers-guide/biosphere?p_p_id=globegovteacherguideportlet_WAR_globegovcmsportlet_INSTANCE_4CcA&amp;p_p_lifecycle=0&amp;p_p_state=normal&amp;p_p_mode=view&amp;p_p_col_id=column-1&amp;p_p_col_count=1&amp;_globegovteacherguideportlet_WAR_globegovcmsportlet_INSTANCE_4CcA_protocolCat=3099391 . Accessed 3/31/2019</a:t>
            </a:r>
            <a:r>
              <a:rPr lang="en-US" sz="1800" dirty="0" smtClean="0">
                <a:solidFill>
                  <a:srgbClr val="000000"/>
                </a:solidFill>
                <a:latin typeface="Times New Roman"/>
                <a:ea typeface="Open Sans" panose="020B0606030504020204" pitchFamily="34" charset="0"/>
                <a:cs typeface="Times New Roman"/>
              </a:rPr>
              <a:t>.</a:t>
            </a:r>
          </a:p>
          <a:p>
            <a:pPr marL="285750" indent="-285750" algn="just">
              <a:buFont typeface="Wingdings" charset="2"/>
              <a:buChar char="Ø"/>
            </a:pPr>
            <a:r>
              <a:rPr lang="en-US" sz="1800" dirty="0">
                <a:solidFill>
                  <a:srgbClr val="1A1A1A"/>
                </a:solidFill>
                <a:latin typeface="Times New Roman"/>
                <a:cs typeface="Times New Roman"/>
              </a:rPr>
              <a:t>“Benefits of Urban Trees.” SCFC Benefits of Urban Trees, www.state.sc.us/forest/urbben.htm.</a:t>
            </a:r>
          </a:p>
          <a:p>
            <a:pPr marL="285750" indent="-285750" algn="just">
              <a:buFont typeface="Wingdings" charset="2"/>
              <a:buChar char="Ø"/>
            </a:pPr>
            <a:endParaRPr lang="en-US" sz="1800" dirty="0">
              <a:solidFill>
                <a:srgbClr val="000000"/>
              </a:solidFill>
              <a:latin typeface="Times New Roman"/>
              <a:ea typeface="Open Sans" panose="020B0606030504020204" pitchFamily="34" charset="0"/>
              <a:cs typeface="Times New Roman"/>
            </a:endParaRPr>
          </a:p>
          <a:p>
            <a:pPr marL="285750" indent="-285750">
              <a:buFont typeface="Wingdings" charset="2"/>
              <a:buChar char="Ø"/>
            </a:pPr>
            <a:endParaRPr lang="en-US" sz="2400" dirty="0">
              <a:solidFill>
                <a:schemeClr val="tx1">
                  <a:lumMod val="65000"/>
                  <a:lumOff val="35000"/>
                </a:schemeClr>
              </a:solidFill>
              <a:latin typeface="Times New Roman"/>
              <a:ea typeface="Open Sans" panose="020B0606030504020204" pitchFamily="34" charset="0"/>
              <a:cs typeface="Times New Roman"/>
            </a:endParaRPr>
          </a:p>
          <a:p>
            <a:pPr marL="285750" indent="-285750">
              <a:buFont typeface="Wingdings" charset="2"/>
              <a:buChar char="Ø"/>
            </a:pPr>
            <a:endParaRPr lang="en-US" sz="2400" dirty="0">
              <a:solidFill>
                <a:schemeClr val="tx1">
                  <a:lumMod val="65000"/>
                  <a:lumOff val="35000"/>
                </a:schemeClr>
              </a:solidFill>
              <a:latin typeface="Times New Roman"/>
              <a:ea typeface="Open Sans" panose="020B0606030504020204" pitchFamily="34" charset="0"/>
              <a:cs typeface="Times New Roman"/>
            </a:endParaRPr>
          </a:p>
          <a:p>
            <a:pPr marL="285750" indent="-285750">
              <a:buFont typeface="Wingdings" charset="2"/>
              <a:buChar char="Ø"/>
            </a:pPr>
            <a:endParaRPr lang="en-US" sz="2400" dirty="0">
              <a:solidFill>
                <a:schemeClr val="tx1">
                  <a:lumMod val="65000"/>
                  <a:lumOff val="35000"/>
                </a:schemeClr>
              </a:solidFill>
              <a:latin typeface="Times New Roman"/>
              <a:ea typeface="Open Sans" panose="020B0606030504020204" pitchFamily="34" charset="0"/>
              <a:cs typeface="Times New Roman"/>
            </a:endParaRPr>
          </a:p>
        </p:txBody>
      </p:sp>
      <p:sp>
        <p:nvSpPr>
          <p:cNvPr id="42" name="Rectangle: Rounded Corners 41"/>
          <p:cNvSpPr/>
          <p:nvPr/>
        </p:nvSpPr>
        <p:spPr>
          <a:xfrm>
            <a:off x="33071225" y="4310229"/>
            <a:ext cx="10647767" cy="6840371"/>
          </a:xfrm>
          <a:prstGeom prst="roundRect">
            <a:avLst>
              <a:gd name="adj" fmla="val 1477"/>
            </a:avLst>
          </a:prstGeom>
          <a:solidFill>
            <a:srgbClr val="D9D9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61" name="TextBox 60">
            <a:extLst>
              <a:ext uri="{FF2B5EF4-FFF2-40B4-BE49-F238E27FC236}">
                <a16:creationId xmlns="" xmlns:p14="http://schemas.microsoft.com/office/powerpoint/2010/main" xmlns:p15="http://schemas.microsoft.com/office/powerpoint/2012/main" xmlns:a16="http://schemas.microsoft.com/office/drawing/2014/main" id="{89EBE15B-4246-47D5-A572-FC8BC1A36A14}"/>
              </a:ext>
            </a:extLst>
          </p:cNvPr>
          <p:cNvSpPr txBox="1"/>
          <p:nvPr/>
        </p:nvSpPr>
        <p:spPr>
          <a:xfrm>
            <a:off x="33106192" y="4659226"/>
            <a:ext cx="10466724" cy="6524862"/>
          </a:xfrm>
          <a:prstGeom prst="rect">
            <a:avLst/>
          </a:prstGeom>
          <a:noFill/>
        </p:spPr>
        <p:txBody>
          <a:bodyPr wrap="square" rtlCol="0">
            <a:spAutoFit/>
          </a:bodyPr>
          <a:lstStyle>
            <a:defPPr>
              <a:defRPr kern="1200" smtId="4294967295"/>
            </a:defPPr>
          </a:lstStyle>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The species of the tree does affect the amount of carbon dioxide absorbed by each tree</a:t>
            </a:r>
            <a:r>
              <a:rPr lang="en-US" sz="2200" dirty="0" smtClean="0">
                <a:solidFill>
                  <a:srgbClr val="000000"/>
                </a:solidFill>
                <a:latin typeface="Times New Roman"/>
                <a:ea typeface="Open Sans" panose="020B0606030504020204" pitchFamily="34" charset="0"/>
                <a:cs typeface="Times New Roman"/>
              </a:rPr>
              <a:t>.  </a:t>
            </a:r>
            <a:r>
              <a:rPr lang="en-US" sz="2200" dirty="0">
                <a:solidFill>
                  <a:srgbClr val="000000"/>
                </a:solidFill>
                <a:latin typeface="Times New Roman"/>
                <a:ea typeface="Open Sans" panose="020B0606030504020204" pitchFamily="34" charset="0"/>
                <a:cs typeface="Times New Roman"/>
              </a:rPr>
              <a:t>On our campus there is a Basswood tree with a diameter of 1.05-m</a:t>
            </a:r>
            <a:r>
              <a:rPr lang="en-US" sz="2200" dirty="0" smtClean="0">
                <a:solidFill>
                  <a:srgbClr val="000000"/>
                </a:solidFill>
                <a:latin typeface="Times New Roman"/>
                <a:ea typeface="Open Sans" panose="020B0606030504020204" pitchFamily="34" charset="0"/>
                <a:cs typeface="Times New Roman"/>
              </a:rPr>
              <a:t>.  </a:t>
            </a:r>
            <a:r>
              <a:rPr lang="en-US" sz="2200" dirty="0">
                <a:solidFill>
                  <a:srgbClr val="000000"/>
                </a:solidFill>
                <a:latin typeface="Times New Roman"/>
                <a:ea typeface="Open Sans" panose="020B0606030504020204" pitchFamily="34" charset="0"/>
                <a:cs typeface="Times New Roman"/>
              </a:rPr>
              <a:t>We placed a hypothetical </a:t>
            </a:r>
            <a:r>
              <a:rPr lang="en-US" sz="2200" dirty="0" smtClean="0">
                <a:solidFill>
                  <a:srgbClr val="000000"/>
                </a:solidFill>
                <a:latin typeface="Times New Roman"/>
                <a:ea typeface="Open Sans" panose="020B0606030504020204" pitchFamily="34" charset="0"/>
                <a:cs typeface="Times New Roman"/>
              </a:rPr>
              <a:t>honey locust </a:t>
            </a:r>
            <a:r>
              <a:rPr lang="en-US" sz="2200" dirty="0">
                <a:solidFill>
                  <a:srgbClr val="000000"/>
                </a:solidFill>
                <a:latin typeface="Times New Roman"/>
                <a:ea typeface="Open Sans" panose="020B0606030504020204" pitchFamily="34" charset="0"/>
                <a:cs typeface="Times New Roman"/>
              </a:rPr>
              <a:t>tree with the same measurements and factor affected the tree into </a:t>
            </a:r>
            <a:r>
              <a:rPr lang="en-US" sz="2200" dirty="0" smtClean="0">
                <a:solidFill>
                  <a:srgbClr val="000000"/>
                </a:solidFill>
                <a:latin typeface="Times New Roman"/>
                <a:ea typeface="Open Sans" panose="020B0606030504020204" pitchFamily="34" charset="0"/>
                <a:cs typeface="Times New Roman"/>
              </a:rPr>
              <a:t>MyTree </a:t>
            </a:r>
            <a:r>
              <a:rPr lang="en-US" sz="2200" dirty="0">
                <a:solidFill>
                  <a:srgbClr val="000000"/>
                </a:solidFill>
                <a:latin typeface="Times New Roman"/>
                <a:ea typeface="Open Sans" panose="020B0606030504020204" pitchFamily="34" charset="0"/>
                <a:cs typeface="Times New Roman"/>
              </a:rPr>
              <a:t>to figure out that even with the same factors affecting the tree, the </a:t>
            </a:r>
            <a:r>
              <a:rPr lang="en-US" sz="2200" dirty="0" smtClean="0">
                <a:solidFill>
                  <a:srgbClr val="000000"/>
                </a:solidFill>
                <a:latin typeface="Times New Roman"/>
                <a:ea typeface="Open Sans" panose="020B0606030504020204" pitchFamily="34" charset="0"/>
                <a:cs typeface="Times New Roman"/>
              </a:rPr>
              <a:t>honey locust </a:t>
            </a:r>
            <a:r>
              <a:rPr lang="en-US" sz="2200" dirty="0">
                <a:solidFill>
                  <a:srgbClr val="000000"/>
                </a:solidFill>
                <a:latin typeface="Times New Roman"/>
                <a:ea typeface="Open Sans" panose="020B0606030504020204" pitchFamily="34" charset="0"/>
                <a:cs typeface="Times New Roman"/>
              </a:rPr>
              <a:t>had many more carbon dioxide being absorbed than the basswood.</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The Circumference of the tree affects the amount of surface runoff directly since the bigger the tree, the more surface runoff there is that is able to be avoided because of these trees.</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Depending on the area where the trees are planted, the effects can either be negative or positive. </a:t>
            </a:r>
            <a:r>
              <a:rPr lang="en-US" sz="2200" dirty="0" smtClean="0">
                <a:solidFill>
                  <a:srgbClr val="000000"/>
                </a:solidFill>
                <a:latin typeface="Times New Roman"/>
                <a:ea typeface="Open Sans" panose="020B0606030504020204" pitchFamily="34" charset="0"/>
                <a:cs typeface="Times New Roman"/>
              </a:rPr>
              <a:t> For </a:t>
            </a:r>
            <a:r>
              <a:rPr lang="en-US" sz="2200" dirty="0">
                <a:solidFill>
                  <a:srgbClr val="000000"/>
                </a:solidFill>
                <a:latin typeface="Times New Roman"/>
                <a:ea typeface="Open Sans" panose="020B0606030504020204" pitchFamily="34" charset="0"/>
                <a:cs typeface="Times New Roman"/>
              </a:rPr>
              <a:t>example, </a:t>
            </a:r>
            <a:r>
              <a:rPr lang="en-US" sz="2200" dirty="0" smtClean="0">
                <a:solidFill>
                  <a:srgbClr val="000000"/>
                </a:solidFill>
                <a:latin typeface="Times New Roman"/>
                <a:ea typeface="Open Sans" panose="020B0606030504020204" pitchFamily="34" charset="0"/>
                <a:cs typeface="Times New Roman"/>
              </a:rPr>
              <a:t>if </a:t>
            </a:r>
            <a:r>
              <a:rPr lang="en-US" sz="2200" dirty="0">
                <a:solidFill>
                  <a:srgbClr val="000000"/>
                </a:solidFill>
                <a:latin typeface="Times New Roman"/>
                <a:ea typeface="Open Sans" panose="020B0606030504020204" pitchFamily="34" charset="0"/>
                <a:cs typeface="Times New Roman"/>
              </a:rPr>
              <a:t>trees are planted to the far right of the school, the costs of electricity is able to decrease, but if planted near the school, behind or to the left, the costs will increase due to the shade provided by these trees to require the usage of air conditioning less often as well as absorbing some sunlight through their leaves during the cooler months to reduce the use of a heating system</a:t>
            </a:r>
            <a:r>
              <a:rPr lang="en-US" sz="2200" dirty="0" smtClean="0">
                <a:solidFill>
                  <a:srgbClr val="000000"/>
                </a:solidFill>
                <a:latin typeface="Times New Roman"/>
                <a:ea typeface="Open Sans" panose="020B0606030504020204" pitchFamily="34" charset="0"/>
                <a:cs typeface="Times New Roman"/>
              </a:rPr>
              <a:t>.</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A tree takes in carbon dioxide for photosynthesis during its yearly growing season.  Trees store a great deal  of carbon dioxide when they are young and actively growing. As trees mature, their ability to store carbon slows down and eventually plateaus. For example, a Basswood tree sequesters carbon dioxide until it reaches a circumference of around 90-cm.</a:t>
            </a:r>
          </a:p>
        </p:txBody>
      </p:sp>
      <p:sp>
        <p:nvSpPr>
          <p:cNvPr id="83" name="TextBox 82">
            <a:extLst>
              <a:ext uri="{FF2B5EF4-FFF2-40B4-BE49-F238E27FC236}">
                <a16:creationId xmlns="" xmlns:p14="http://schemas.microsoft.com/office/powerpoint/2010/main" xmlns:p15="http://schemas.microsoft.com/office/powerpoint/2012/main" xmlns:a16="http://schemas.microsoft.com/office/drawing/2014/main" id="{66B428E8-E946-4C04-BA2E-DBE7C90A92EC}"/>
              </a:ext>
            </a:extLst>
          </p:cNvPr>
          <p:cNvSpPr txBox="1"/>
          <p:nvPr/>
        </p:nvSpPr>
        <p:spPr>
          <a:xfrm>
            <a:off x="33110885" y="4258491"/>
            <a:ext cx="9302746" cy="461665"/>
          </a:xfrm>
          <a:prstGeom prst="rect">
            <a:avLst/>
          </a:prstGeom>
          <a:noFill/>
        </p:spPr>
        <p:txBody>
          <a:bodyPr wrap="square" rtlCol="0">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Conclusions</a:t>
            </a:r>
            <a:endParaRPr lang="en-US" sz="2400" b="1" dirty="0">
              <a:solidFill>
                <a:schemeClr val="tx1">
                  <a:lumMod val="75000"/>
                  <a:lumOff val="25000"/>
                </a:schemeClr>
              </a:solidFill>
              <a:latin typeface="Times New Roman"/>
              <a:cs typeface="Times New Roman"/>
            </a:endParaRPr>
          </a:p>
        </p:txBody>
      </p:sp>
      <p:sp>
        <p:nvSpPr>
          <p:cNvPr id="45" name="Rectangle: Rounded Corners 44"/>
          <p:cNvSpPr/>
          <p:nvPr/>
        </p:nvSpPr>
        <p:spPr>
          <a:xfrm>
            <a:off x="33056932" y="18799087"/>
            <a:ext cx="10622605" cy="2992578"/>
          </a:xfrm>
          <a:prstGeom prst="roundRect">
            <a:avLst>
              <a:gd name="adj" fmla="val 1592"/>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84" name="TextBox 83">
            <a:extLst>
              <a:ext uri="{FF2B5EF4-FFF2-40B4-BE49-F238E27FC236}">
                <a16:creationId xmlns="" xmlns:p14="http://schemas.microsoft.com/office/powerpoint/2010/main" xmlns:p15="http://schemas.microsoft.com/office/powerpoint/2012/main" xmlns:a16="http://schemas.microsoft.com/office/drawing/2014/main" id="{7ABCCD2C-433F-478B-B18B-A4DAD100C702}"/>
              </a:ext>
            </a:extLst>
          </p:cNvPr>
          <p:cNvSpPr txBox="1"/>
          <p:nvPr/>
        </p:nvSpPr>
        <p:spPr>
          <a:xfrm>
            <a:off x="33103337" y="19137222"/>
            <a:ext cx="10460747" cy="3077766"/>
          </a:xfrm>
          <a:prstGeom prst="rect">
            <a:avLst/>
          </a:prstGeom>
          <a:noFill/>
        </p:spPr>
        <p:txBody>
          <a:bodyPr wrap="square" rtlCol="0">
            <a:spAutoFit/>
          </a:bodyPr>
          <a:lstStyle>
            <a:defPPr>
              <a:defRPr kern="1200" smtId="4294967295"/>
            </a:defPPr>
          </a:lstStyle>
          <a:p>
            <a:pPr marL="342900" indent="-342900" algn="just">
              <a:buFont typeface="Wingdings" charset="2"/>
              <a:buChar char="Ø"/>
            </a:pPr>
            <a:r>
              <a:rPr lang="en-US" sz="1800" dirty="0">
                <a:solidFill>
                  <a:srgbClr val="000000"/>
                </a:solidFill>
                <a:latin typeface="Times New Roman"/>
                <a:ea typeface="Open Sans" panose="020B0606030504020204" pitchFamily="34" charset="0"/>
                <a:cs typeface="Times New Roman"/>
              </a:rPr>
              <a:t>A special thank you to the GLOBE Program and our school’s two local partners, Mr. David Bydlowski (AREN-Wayne RESA) and Dr. Kevin Czajkowski (Mission Earth-University of Toledo) for providing access to equipment used in this research.  Without the funding and support of these individuals and their organizations, we would not have been able to accurately collect data.  Thank you also to Ms. Jennifer Bourgeault for helping to fund and organize the GLOBE Regional Science Symposiums so we have the opportunity to meet students from all over the Midwest.  We would also like to thank Mrs. Diana Johns for encouraging us in our research and also to the administration and school board of our district for allowing us to embark on the trip of a lifetime to Iowa in order to meet like minded students and scientists from all over the region.</a:t>
            </a:r>
          </a:p>
          <a:p>
            <a:endParaRPr lang="en-US" sz="16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p>
            <a:endParaRPr lang="en-US" sz="16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p:txBody>
      </p:sp>
      <p:sp>
        <p:nvSpPr>
          <p:cNvPr id="85" name="TextBox 84">
            <a:extLst>
              <a:ext uri="{FF2B5EF4-FFF2-40B4-BE49-F238E27FC236}">
                <a16:creationId xmlns="" xmlns:p14="http://schemas.microsoft.com/office/powerpoint/2010/main" xmlns:p15="http://schemas.microsoft.com/office/powerpoint/2012/main" xmlns:a16="http://schemas.microsoft.com/office/drawing/2014/main" id="{2F9F16DD-B1FB-447B-BA78-9201D1B2D897}"/>
              </a:ext>
            </a:extLst>
          </p:cNvPr>
          <p:cNvSpPr txBox="1"/>
          <p:nvPr/>
        </p:nvSpPr>
        <p:spPr>
          <a:xfrm>
            <a:off x="37765193" y="13385146"/>
            <a:ext cx="9302746" cy="584776"/>
          </a:xfrm>
          <a:prstGeom prst="rect">
            <a:avLst/>
          </a:prstGeom>
          <a:noFill/>
        </p:spPr>
        <p:txBody>
          <a:bodyPr wrap="square" rtlCol="0">
            <a:spAutoFit/>
          </a:bodyPr>
          <a:lstStyle>
            <a:defPPr>
              <a:defRPr kern="1200" smtId="4294967295"/>
            </a:defPPr>
          </a:lstStyle>
          <a:p>
            <a:r>
              <a:rPr lang="en-US" sz="3200" b="1" dirty="0">
                <a:solidFill>
                  <a:srgbClr val="000000"/>
                </a:solidFill>
                <a:latin typeface="Times New Roman"/>
                <a:cs typeface="Times New Roman"/>
              </a:rPr>
              <a:t>Acknowledgements</a:t>
            </a:r>
          </a:p>
        </p:txBody>
      </p:sp>
      <p:sp>
        <p:nvSpPr>
          <p:cNvPr id="39" name="Rectangle: Rounded Corners 38"/>
          <p:cNvSpPr/>
          <p:nvPr/>
        </p:nvSpPr>
        <p:spPr>
          <a:xfrm>
            <a:off x="172207" y="4310228"/>
            <a:ext cx="10547664" cy="7158055"/>
          </a:xfrm>
          <a:prstGeom prst="roundRect">
            <a:avLst>
              <a:gd name="adj" fmla="val 1711"/>
            </a:avLst>
          </a:prstGeom>
          <a:solidFill>
            <a:srgbClr val="D9D9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46" name="TextBox 45"/>
          <p:cNvSpPr txBox="1"/>
          <p:nvPr/>
        </p:nvSpPr>
        <p:spPr>
          <a:xfrm>
            <a:off x="456583" y="4598204"/>
            <a:ext cx="9991870" cy="7109638"/>
          </a:xfrm>
          <a:prstGeom prst="rect">
            <a:avLst/>
          </a:prstGeom>
          <a:noFill/>
        </p:spPr>
        <p:txBody>
          <a:bodyPr wrap="square" rtlCol="0">
            <a:spAutoFit/>
          </a:bodyPr>
          <a:lstStyle>
            <a:defPPr>
              <a:defRPr kern="1200" smtId="4294967295"/>
            </a:defPPr>
          </a:lstStyle>
          <a:p>
            <a:pPr algn="just"/>
            <a:r>
              <a:rPr lang="en-US" sz="2200" dirty="0">
                <a:latin typeface="Times New Roman"/>
                <a:cs typeface="Times New Roman"/>
              </a:rPr>
              <a:t>Trees are often one of the most prominent natural features in an urban environment.  By measuring the heights and circumferences of trees scientists are able to determine out how factors such as carbon uptake and surface runoff are </a:t>
            </a:r>
            <a:r>
              <a:rPr lang="en-US" sz="2200" dirty="0" smtClean="0">
                <a:latin typeface="Times New Roman"/>
                <a:cs typeface="Times New Roman"/>
              </a:rPr>
              <a:t>affected.  This </a:t>
            </a:r>
            <a:r>
              <a:rPr lang="en-US" sz="2200" dirty="0">
                <a:latin typeface="Times New Roman"/>
                <a:cs typeface="Times New Roman"/>
              </a:rPr>
              <a:t>research attempted to answer the question of what role each tree species on our campus </a:t>
            </a:r>
            <a:r>
              <a:rPr lang="en-US" sz="2200" dirty="0" smtClean="0">
                <a:latin typeface="Times New Roman"/>
                <a:cs typeface="Times New Roman"/>
              </a:rPr>
              <a:t>provides </a:t>
            </a:r>
            <a:r>
              <a:rPr lang="en-US" sz="2200" dirty="0">
                <a:latin typeface="Times New Roman"/>
                <a:cs typeface="Times New Roman"/>
              </a:rPr>
              <a:t>the greatest ecosystem </a:t>
            </a:r>
            <a:r>
              <a:rPr lang="en-US" sz="2200" dirty="0" smtClean="0">
                <a:latin typeface="Times New Roman"/>
                <a:cs typeface="Times New Roman"/>
              </a:rPr>
              <a:t>services.  </a:t>
            </a:r>
            <a:r>
              <a:rPr lang="en-US" sz="2200" dirty="0">
                <a:latin typeface="Times New Roman"/>
                <a:cs typeface="Times New Roman"/>
              </a:rPr>
              <a:t>Using GLOBE protocols, data was collected on the heights and circumference of eight trees on the Crestwood High School campus.  Identification of each species was made using a field guide and verified by a trained professional.  Data was entered in the GLOBE database and submitted to a U.S. Forest Service (USDA) i-Tree online program that quantifies the benefits and values of trees.  Using i-Tree algorithms it was possible to determine the approximate amount of carbon dioxide taken in by each tree,  the amount of storm water runoff which has been avoided, potential energy savings to our high school building, and the amount if air pollution removed each year by the specific species of the measured trees. </a:t>
            </a:r>
            <a:r>
              <a:rPr lang="en-US" sz="2200" dirty="0" smtClean="0">
                <a:latin typeface="Times New Roman"/>
                <a:cs typeface="Times New Roman"/>
              </a:rPr>
              <a:t> After </a:t>
            </a:r>
            <a:r>
              <a:rPr lang="en-US" sz="2200" dirty="0">
                <a:latin typeface="Times New Roman"/>
                <a:cs typeface="Times New Roman"/>
              </a:rPr>
              <a:t>analyzing the effects of the trees on the surrounding environment, it was determined that some species provide more ecosystem services than others and how much they contribute varies depending upon size and age.  Where trees are planted in relationship to a school building also contributes substantially meaning that the school may need more or less heating or cooling based on where trees are sited.  There is a limit to how large the trees are before their ability to sequester carbon dioxide either stays the same or declines. </a:t>
            </a:r>
          </a:p>
          <a:p>
            <a:endParaRPr lang="en-US" sz="16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p:txBody>
      </p:sp>
      <p:sp>
        <p:nvSpPr>
          <p:cNvPr id="47" name="TextBox 46"/>
          <p:cNvSpPr txBox="1"/>
          <p:nvPr/>
        </p:nvSpPr>
        <p:spPr>
          <a:xfrm>
            <a:off x="506915" y="4247196"/>
            <a:ext cx="9302746" cy="461665"/>
          </a:xfrm>
          <a:prstGeom prst="rect">
            <a:avLst/>
          </a:prstGeom>
          <a:noFill/>
        </p:spPr>
        <p:txBody>
          <a:bodyPr wrap="square" rtlCol="0">
            <a:spAutoFit/>
          </a:bodyPr>
          <a:lstStyle>
            <a:defPPr>
              <a:defRPr kern="1200" smtId="4294967295"/>
            </a:defPPr>
          </a:lstStyle>
          <a:p>
            <a:r>
              <a:rPr lang="en-US" sz="2400" b="1" dirty="0">
                <a:solidFill>
                  <a:schemeClr val="tx1">
                    <a:lumMod val="75000"/>
                    <a:lumOff val="25000"/>
                  </a:schemeClr>
                </a:solidFill>
                <a:latin typeface="Times New Roman"/>
                <a:cs typeface="Times New Roman"/>
              </a:rPr>
              <a:t>Abstract</a:t>
            </a:r>
          </a:p>
        </p:txBody>
      </p:sp>
      <p:sp>
        <p:nvSpPr>
          <p:cNvPr id="43" name="Rectangle: Rounded Corners 42"/>
          <p:cNvSpPr/>
          <p:nvPr/>
        </p:nvSpPr>
        <p:spPr>
          <a:xfrm>
            <a:off x="172208" y="11575844"/>
            <a:ext cx="10547664" cy="2990416"/>
          </a:xfrm>
          <a:prstGeom prst="roundRect">
            <a:avLst>
              <a:gd name="adj" fmla="val 2004"/>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86" name="TextBox 85">
            <a:extLst>
              <a:ext uri="{FF2B5EF4-FFF2-40B4-BE49-F238E27FC236}">
                <a16:creationId xmlns="" xmlns:p14="http://schemas.microsoft.com/office/powerpoint/2010/main" xmlns:p15="http://schemas.microsoft.com/office/powerpoint/2012/main" xmlns:a16="http://schemas.microsoft.com/office/drawing/2014/main" id="{9B320F11-3F85-4920-92E0-15D89C7AF4D2}"/>
              </a:ext>
            </a:extLst>
          </p:cNvPr>
          <p:cNvSpPr txBox="1"/>
          <p:nvPr/>
        </p:nvSpPr>
        <p:spPr>
          <a:xfrm>
            <a:off x="469630" y="11801004"/>
            <a:ext cx="9451023" cy="2769989"/>
          </a:xfrm>
          <a:prstGeom prst="rect">
            <a:avLst/>
          </a:prstGeom>
          <a:noFill/>
        </p:spPr>
        <p:txBody>
          <a:bodyPr wrap="square" rtlCol="0">
            <a:spAutoFit/>
          </a:bodyPr>
          <a:lstStyle>
            <a:defPPr>
              <a:defRPr kern="1200" smtId="4294967295"/>
            </a:defPPr>
          </a:lstStyle>
          <a:p>
            <a:pPr algn="just"/>
            <a:endParaRPr lang="en-US" sz="2000" dirty="0" smtClean="0">
              <a:solidFill>
                <a:srgbClr val="000000"/>
              </a:solidFill>
              <a:latin typeface="Times New Roman"/>
              <a:ea typeface="Open Sans" panose="020B0606030504020204" pitchFamily="34" charset="0"/>
              <a:cs typeface="Times New Roman"/>
            </a:endParaRPr>
          </a:p>
          <a:p>
            <a:pPr marL="342900" indent="-342900" algn="just">
              <a:buFont typeface="Wingdings" charset="2"/>
              <a:buChar char="Ø"/>
            </a:pPr>
            <a:r>
              <a:rPr lang="en-US" sz="2200" dirty="0" smtClean="0">
                <a:solidFill>
                  <a:srgbClr val="000000"/>
                </a:solidFill>
                <a:latin typeface="Times New Roman"/>
                <a:ea typeface="Open Sans" panose="020B0606030504020204" pitchFamily="34" charset="0"/>
                <a:cs typeface="Times New Roman"/>
              </a:rPr>
              <a:t>How </a:t>
            </a:r>
            <a:r>
              <a:rPr lang="en-US" sz="2200" dirty="0">
                <a:solidFill>
                  <a:srgbClr val="000000"/>
                </a:solidFill>
                <a:latin typeface="Times New Roman"/>
                <a:ea typeface="Open Sans" panose="020B0606030504020204" pitchFamily="34" charset="0"/>
                <a:cs typeface="Times New Roman"/>
              </a:rPr>
              <a:t>do different tree species affect the amount of carbon dioxide absorbed?  Do trees sequester more carbon dioxide during youth or maturity?</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How does a tree’s height and circumference affect surface runoff?</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How can the planting of more trees affect the heating and cooling effects on various sections of our high school?</a:t>
            </a:r>
          </a:p>
          <a:p>
            <a:pPr marL="342900" indent="-342900" algn="just">
              <a:buFont typeface="Wingdings" charset="2"/>
              <a:buChar char="Ø"/>
            </a:pPr>
            <a:r>
              <a:rPr lang="en-US" sz="2200" dirty="0">
                <a:solidFill>
                  <a:srgbClr val="000000"/>
                </a:solidFill>
                <a:latin typeface="Times New Roman"/>
                <a:ea typeface="Open Sans" panose="020B0606030504020204" pitchFamily="34" charset="0"/>
                <a:cs typeface="Times New Roman"/>
              </a:rPr>
              <a:t>How does the size of the measured trees affect both amount of carbon dioxide absorbed each year and how much air pollution is removed? </a:t>
            </a:r>
          </a:p>
        </p:txBody>
      </p:sp>
      <p:sp>
        <p:nvSpPr>
          <p:cNvPr id="87" name="TextBox 86">
            <a:extLst>
              <a:ext uri="{FF2B5EF4-FFF2-40B4-BE49-F238E27FC236}">
                <a16:creationId xmlns="" xmlns:p14="http://schemas.microsoft.com/office/powerpoint/2010/main" xmlns:p15="http://schemas.microsoft.com/office/powerpoint/2012/main" xmlns:a16="http://schemas.microsoft.com/office/drawing/2014/main" id="{7DB2E49A-CE7A-4210-AE9F-5037030C938E}"/>
              </a:ext>
            </a:extLst>
          </p:cNvPr>
          <p:cNvSpPr txBox="1"/>
          <p:nvPr/>
        </p:nvSpPr>
        <p:spPr>
          <a:xfrm>
            <a:off x="465192" y="11660960"/>
            <a:ext cx="9302746" cy="461665"/>
          </a:xfrm>
          <a:prstGeom prst="rect">
            <a:avLst/>
          </a:prstGeom>
          <a:noFill/>
        </p:spPr>
        <p:txBody>
          <a:bodyPr wrap="square" rtlCol="0">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Research Questions</a:t>
            </a:r>
            <a:endParaRPr lang="en-US" sz="2400" b="1" dirty="0">
              <a:solidFill>
                <a:schemeClr val="tx1">
                  <a:lumMod val="75000"/>
                  <a:lumOff val="25000"/>
                </a:schemeClr>
              </a:solidFill>
              <a:latin typeface="Times New Roman"/>
              <a:cs typeface="Times New Roman"/>
            </a:endParaRPr>
          </a:p>
        </p:txBody>
      </p:sp>
      <p:sp>
        <p:nvSpPr>
          <p:cNvPr id="44" name="Rectangle: Rounded Corners 43"/>
          <p:cNvSpPr/>
          <p:nvPr/>
        </p:nvSpPr>
        <p:spPr>
          <a:xfrm>
            <a:off x="10878150" y="17481866"/>
            <a:ext cx="11296050" cy="4280934"/>
          </a:xfrm>
          <a:prstGeom prst="roundRect">
            <a:avLst>
              <a:gd name="adj" fmla="val 2700"/>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marL="1143000" indent="-1143000" algn="just">
              <a:buFont typeface="Wingdings" charset="2"/>
              <a:buChar char="Ø"/>
            </a:pPr>
            <a:endParaRPr lang="en-US" sz="2200" dirty="0">
              <a:latin typeface="Times New Roman"/>
              <a:cs typeface="Times New Roman"/>
            </a:endParaRPr>
          </a:p>
        </p:txBody>
      </p:sp>
      <p:sp>
        <p:nvSpPr>
          <p:cNvPr id="88" name="TextBox 87">
            <a:extLst>
              <a:ext uri="{FF2B5EF4-FFF2-40B4-BE49-F238E27FC236}">
                <a16:creationId xmlns="" xmlns:p14="http://schemas.microsoft.com/office/powerpoint/2010/main" xmlns:p15="http://schemas.microsoft.com/office/powerpoint/2012/main" xmlns:a16="http://schemas.microsoft.com/office/drawing/2014/main" id="{42B0A569-B3B2-4D39-9EF7-F3CC8A0EDD42}"/>
              </a:ext>
            </a:extLst>
          </p:cNvPr>
          <p:cNvSpPr txBox="1"/>
          <p:nvPr/>
        </p:nvSpPr>
        <p:spPr>
          <a:xfrm>
            <a:off x="11853410" y="5475248"/>
            <a:ext cx="9302746" cy="2277547"/>
          </a:xfrm>
          <a:prstGeom prst="rect">
            <a:avLst/>
          </a:prstGeom>
          <a:noFill/>
        </p:spPr>
        <p:txBody>
          <a:bodyPr wrap="square" rtlCol="0">
            <a:spAutoFit/>
          </a:bodyPr>
          <a:lstStyle>
            <a:defPPr>
              <a:defRPr kern="1200" smtId="4294967295"/>
            </a:defPPr>
          </a:lstStyle>
          <a:p>
            <a:pPr marL="285750" indent="-285750" algn="just">
              <a:buFont typeface="Wingdings" charset="2"/>
              <a:buChar char="Ø"/>
            </a:pPr>
            <a:r>
              <a:rPr lang="en-US" sz="2200" dirty="0">
                <a:solidFill>
                  <a:schemeClr val="tx1">
                    <a:lumMod val="65000"/>
                    <a:lumOff val="35000"/>
                  </a:schemeClr>
                </a:solidFill>
                <a:latin typeface="Times New Roman"/>
                <a:ea typeface="Open Sans" panose="020B0606030504020204" pitchFamily="34" charset="0"/>
                <a:cs typeface="Times New Roman"/>
              </a:rPr>
              <a:t>Suunto clinometer</a:t>
            </a:r>
          </a:p>
          <a:p>
            <a:pPr marL="285750" indent="-285750" algn="just">
              <a:buFont typeface="Wingdings" charset="2"/>
              <a:buChar char="Ø"/>
            </a:pPr>
            <a:r>
              <a:rPr lang="en-US" sz="2200" dirty="0">
                <a:solidFill>
                  <a:schemeClr val="tx1">
                    <a:lumMod val="65000"/>
                    <a:lumOff val="35000"/>
                  </a:schemeClr>
                </a:solidFill>
                <a:latin typeface="Times New Roman"/>
                <a:ea typeface="Open Sans" panose="020B0606030504020204" pitchFamily="34" charset="0"/>
                <a:cs typeface="Times New Roman"/>
              </a:rPr>
              <a:t>HAGLOF EC II-D electronic clinometer</a:t>
            </a:r>
          </a:p>
          <a:p>
            <a:pPr marL="285750" indent="-285750" algn="just">
              <a:buFont typeface="Wingdings" charset="2"/>
              <a:buChar char="Ø"/>
            </a:pPr>
            <a:r>
              <a:rPr lang="en-US" sz="2200" dirty="0">
                <a:solidFill>
                  <a:schemeClr val="tx1">
                    <a:lumMod val="65000"/>
                    <a:lumOff val="35000"/>
                  </a:schemeClr>
                </a:solidFill>
                <a:latin typeface="Times New Roman"/>
                <a:ea typeface="Open Sans" panose="020B0606030504020204" pitchFamily="34" charset="0"/>
                <a:cs typeface="Times New Roman"/>
              </a:rPr>
              <a:t>Forestry Suppliers English steel diameter tape</a:t>
            </a:r>
          </a:p>
          <a:p>
            <a:pPr marL="285750" indent="-285750" algn="just">
              <a:buFont typeface="Wingdings" charset="2"/>
              <a:buChar char="Ø"/>
            </a:pPr>
            <a:r>
              <a:rPr lang="en-US" sz="2200" dirty="0">
                <a:solidFill>
                  <a:schemeClr val="tx1">
                    <a:lumMod val="65000"/>
                    <a:lumOff val="35000"/>
                  </a:schemeClr>
                </a:solidFill>
                <a:latin typeface="Times New Roman"/>
                <a:ea typeface="Open Sans" panose="020B0606030504020204" pitchFamily="34" charset="0"/>
                <a:cs typeface="Times New Roman"/>
              </a:rPr>
              <a:t>Keson Industries 50-M tape</a:t>
            </a:r>
          </a:p>
          <a:p>
            <a:pPr marL="285750" indent="-285750" algn="just">
              <a:buFont typeface="Wingdings" charset="2"/>
              <a:buChar char="Ø"/>
            </a:pPr>
            <a:r>
              <a:rPr lang="en-US" sz="2200" dirty="0">
                <a:solidFill>
                  <a:schemeClr val="tx1">
                    <a:lumMod val="65000"/>
                    <a:lumOff val="35000"/>
                  </a:schemeClr>
                </a:solidFill>
                <a:latin typeface="Times New Roman"/>
                <a:ea typeface="Open Sans" panose="020B0606030504020204" pitchFamily="34" charset="0"/>
                <a:cs typeface="Times New Roman"/>
              </a:rPr>
              <a:t>GLOBE protocols for tree height and circumference</a:t>
            </a:r>
          </a:p>
          <a:p>
            <a:endParaRPr lang="en-US" sz="16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p>
            <a:endParaRPr lang="en-US" sz="16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p:txBody>
      </p:sp>
      <p:sp>
        <p:nvSpPr>
          <p:cNvPr id="89" name="TextBox 88">
            <a:extLst>
              <a:ext uri="{FF2B5EF4-FFF2-40B4-BE49-F238E27FC236}">
                <a16:creationId xmlns="" xmlns:p14="http://schemas.microsoft.com/office/powerpoint/2010/main" xmlns:p15="http://schemas.microsoft.com/office/powerpoint/2012/main" xmlns:a16="http://schemas.microsoft.com/office/drawing/2014/main" id="{CA3FBD3B-628E-43FF-A33F-32B15438C990}"/>
              </a:ext>
            </a:extLst>
          </p:cNvPr>
          <p:cNvSpPr txBox="1"/>
          <p:nvPr/>
        </p:nvSpPr>
        <p:spPr>
          <a:xfrm>
            <a:off x="11371692" y="4933764"/>
            <a:ext cx="9302746" cy="584776"/>
          </a:xfrm>
          <a:prstGeom prst="rect">
            <a:avLst/>
          </a:prstGeom>
          <a:noFill/>
        </p:spPr>
        <p:txBody>
          <a:bodyPr wrap="square" rtlCol="0">
            <a:spAutoFit/>
          </a:bodyPr>
          <a:lstStyle>
            <a:defPPr>
              <a:defRPr kern="1200" smtId="4294967295"/>
            </a:defPPr>
          </a:lstStyle>
          <a:p>
            <a:r>
              <a:rPr lang="en-US" sz="3200" b="1" dirty="0">
                <a:solidFill>
                  <a:schemeClr val="tx1">
                    <a:lumMod val="75000"/>
                    <a:lumOff val="25000"/>
                  </a:schemeClr>
                </a:solidFill>
                <a:latin typeface="Montserrat Extra Bold" panose="00000900000000000000" pitchFamily="50" charset="0"/>
              </a:rPr>
              <a:t>Materials</a:t>
            </a:r>
          </a:p>
        </p:txBody>
      </p:sp>
      <p:sp>
        <p:nvSpPr>
          <p:cNvPr id="40" name="Rectangle: Rounded Corners 39"/>
          <p:cNvSpPr/>
          <p:nvPr/>
        </p:nvSpPr>
        <p:spPr>
          <a:xfrm>
            <a:off x="10938881" y="4292601"/>
            <a:ext cx="11112550" cy="13006454"/>
          </a:xfrm>
          <a:prstGeom prst="roundRect">
            <a:avLst>
              <a:gd name="adj" fmla="val 1822"/>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91" name="TextBox 90">
            <a:extLst>
              <a:ext uri="{FF2B5EF4-FFF2-40B4-BE49-F238E27FC236}">
                <a16:creationId xmlns="" xmlns:p14="http://schemas.microsoft.com/office/powerpoint/2010/main" xmlns:p15="http://schemas.microsoft.com/office/powerpoint/2012/main" xmlns:a16="http://schemas.microsoft.com/office/drawing/2014/main" id="{15232698-55E6-4C6D-9947-A1F5F1CCE1E0}"/>
              </a:ext>
            </a:extLst>
          </p:cNvPr>
          <p:cNvSpPr txBox="1"/>
          <p:nvPr/>
        </p:nvSpPr>
        <p:spPr>
          <a:xfrm>
            <a:off x="11103839" y="4407393"/>
            <a:ext cx="9302746" cy="461665"/>
          </a:xfrm>
          <a:prstGeom prst="rect">
            <a:avLst/>
          </a:prstGeom>
          <a:noFill/>
        </p:spPr>
        <p:txBody>
          <a:bodyPr wrap="square" rtlCol="0">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Methodology</a:t>
            </a:r>
            <a:endParaRPr lang="en-US" sz="2400" b="1" dirty="0">
              <a:solidFill>
                <a:schemeClr val="tx1">
                  <a:lumMod val="75000"/>
                  <a:lumOff val="25000"/>
                </a:schemeClr>
              </a:solidFill>
              <a:latin typeface="Times New Roman"/>
              <a:cs typeface="Times New Roman"/>
            </a:endParaRPr>
          </a:p>
        </p:txBody>
      </p:sp>
      <p:sp>
        <p:nvSpPr>
          <p:cNvPr id="41" name="Rectangle: Rounded Corners 40"/>
          <p:cNvSpPr/>
          <p:nvPr/>
        </p:nvSpPr>
        <p:spPr>
          <a:xfrm>
            <a:off x="22245809" y="4286286"/>
            <a:ext cx="10581191" cy="17457573"/>
          </a:xfrm>
          <a:prstGeom prst="roundRect">
            <a:avLst>
              <a:gd name="adj" fmla="val 1937"/>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a:p>
            <a:pPr algn="ctr"/>
            <a:endParaRPr lang="en-US" sz="6400" dirty="0"/>
          </a:p>
        </p:txBody>
      </p:sp>
      <p:sp>
        <p:nvSpPr>
          <p:cNvPr id="93" name="TextBox 92">
            <a:extLst>
              <a:ext uri="{FF2B5EF4-FFF2-40B4-BE49-F238E27FC236}">
                <a16:creationId xmlns="" xmlns:p14="http://schemas.microsoft.com/office/powerpoint/2010/main" xmlns:p15="http://schemas.microsoft.com/office/powerpoint/2012/main" xmlns:a16="http://schemas.microsoft.com/office/drawing/2014/main" id="{7381E656-1550-4678-91D6-50348E24F942}"/>
              </a:ext>
            </a:extLst>
          </p:cNvPr>
          <p:cNvSpPr txBox="1"/>
          <p:nvPr/>
        </p:nvSpPr>
        <p:spPr>
          <a:xfrm>
            <a:off x="22337213" y="4339566"/>
            <a:ext cx="9302746" cy="461665"/>
          </a:xfrm>
          <a:prstGeom prst="rect">
            <a:avLst/>
          </a:prstGeom>
          <a:noFill/>
        </p:spPr>
        <p:txBody>
          <a:bodyPr wrap="square" rtlCol="0">
            <a:spAutoFit/>
          </a:bodyPr>
          <a:lstStyle>
            <a:defPPr>
              <a:defRPr kern="1200" smtId="4294967295"/>
            </a:defPPr>
          </a:lstStyle>
          <a:p>
            <a:r>
              <a:rPr lang="en-US" sz="2400" b="1" dirty="0">
                <a:solidFill>
                  <a:schemeClr val="tx1">
                    <a:lumMod val="75000"/>
                    <a:lumOff val="25000"/>
                  </a:schemeClr>
                </a:solidFill>
                <a:latin typeface="Times New Roman"/>
                <a:cs typeface="Times New Roman"/>
              </a:rPr>
              <a:t>Results</a:t>
            </a:r>
          </a:p>
        </p:txBody>
      </p:sp>
      <p:sp>
        <p:nvSpPr>
          <p:cNvPr id="30" name="Rectangle: Rounded Corners 42"/>
          <p:cNvSpPr/>
          <p:nvPr/>
        </p:nvSpPr>
        <p:spPr>
          <a:xfrm>
            <a:off x="172207" y="14687256"/>
            <a:ext cx="10547663" cy="3026117"/>
          </a:xfrm>
          <a:prstGeom prst="roundRect">
            <a:avLst>
              <a:gd name="adj" fmla="val 2004"/>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just"/>
            <a:endParaRPr lang="en-US" sz="2200" dirty="0">
              <a:solidFill>
                <a:srgbClr val="000000"/>
              </a:solidFill>
              <a:latin typeface="Times New Roman"/>
              <a:cs typeface="Times New Roman"/>
            </a:endParaRPr>
          </a:p>
        </p:txBody>
      </p:sp>
      <p:sp>
        <p:nvSpPr>
          <p:cNvPr id="32" name="TextBox 31">
            <a:extLst>
              <a:ext uri="{FF2B5EF4-FFF2-40B4-BE49-F238E27FC236}">
                <a16:creationId xmlns="" xmlns:p14="http://schemas.microsoft.com/office/powerpoint/2010/main" xmlns:p15="http://schemas.microsoft.com/office/powerpoint/2012/main" xmlns:a16="http://schemas.microsoft.com/office/drawing/2014/main" id="{7DB2E49A-CE7A-4210-AE9F-5037030C938E}"/>
              </a:ext>
            </a:extLst>
          </p:cNvPr>
          <p:cNvSpPr txBox="1"/>
          <p:nvPr/>
        </p:nvSpPr>
        <p:spPr>
          <a:xfrm>
            <a:off x="423341" y="14785046"/>
            <a:ext cx="9302746" cy="461665"/>
          </a:xfrm>
          <a:prstGeom prst="rect">
            <a:avLst/>
          </a:prstGeom>
          <a:noFill/>
        </p:spPr>
        <p:txBody>
          <a:bodyPr wrap="square" rtlCol="0" anchor="t">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Null Hypotheses</a:t>
            </a:r>
            <a:endParaRPr lang="en-US" sz="2400" b="1" dirty="0">
              <a:solidFill>
                <a:schemeClr val="tx1">
                  <a:lumMod val="75000"/>
                  <a:lumOff val="25000"/>
                </a:schemeClr>
              </a:solidFill>
              <a:latin typeface="Times New Roman"/>
              <a:cs typeface="Times New Roman"/>
            </a:endParaRPr>
          </a:p>
        </p:txBody>
      </p:sp>
      <p:pic>
        <p:nvPicPr>
          <p:cNvPr id="34" name="Picture 33" descr="6619c08b-bd59-48c7-b7f7-bf7ebc74b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172" y="18420365"/>
            <a:ext cx="2072435" cy="2179870"/>
          </a:xfrm>
          <a:prstGeom prst="rect">
            <a:avLst/>
          </a:prstGeom>
        </p:spPr>
      </p:pic>
      <p:pic>
        <p:nvPicPr>
          <p:cNvPr id="99" name="Picture 98" descr="CHS School Overview-Google Earth.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6038" y="4908960"/>
            <a:ext cx="2634725" cy="2252926"/>
          </a:xfrm>
          <a:prstGeom prst="rect">
            <a:avLst/>
          </a:prstGeom>
        </p:spPr>
      </p:pic>
      <p:pic>
        <p:nvPicPr>
          <p:cNvPr id="100" name="Picture 99" descr="16266bfa-391b-4a9a-8fc6-36736af868bd-2.jpg"/>
          <p:cNvPicPr>
            <a:picLocks noChangeAspect="1"/>
          </p:cNvPicPr>
          <p:nvPr/>
        </p:nvPicPr>
        <p:blipFill rotWithShape="1">
          <a:blip r:embed="rId5">
            <a:extLst>
              <a:ext uri="{28A0092B-C50C-407E-A947-70E740481C1C}">
                <a14:useLocalDpi xmlns:a14="http://schemas.microsoft.com/office/drawing/2010/main" val="0"/>
              </a:ext>
            </a:extLst>
          </a:blip>
          <a:srcRect t="13333" b="13148"/>
          <a:stretch/>
        </p:blipFill>
        <p:spPr>
          <a:xfrm>
            <a:off x="14980621" y="4915131"/>
            <a:ext cx="1645030" cy="2151122"/>
          </a:xfrm>
          <a:prstGeom prst="rect">
            <a:avLst/>
          </a:prstGeom>
        </p:spPr>
      </p:pic>
      <p:pic>
        <p:nvPicPr>
          <p:cNvPr id="101" name="Picture 100" descr="65e0205b-1483-4ea1-aa40-6b9517626e7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97638" y="4887928"/>
            <a:ext cx="1682391" cy="2243188"/>
          </a:xfrm>
          <a:prstGeom prst="rect">
            <a:avLst/>
          </a:prstGeom>
        </p:spPr>
      </p:pic>
      <p:pic>
        <p:nvPicPr>
          <p:cNvPr id="102" name="Picture 101" descr="IMG_7179.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9229461" y="5151200"/>
            <a:ext cx="2318723" cy="1739043"/>
          </a:xfrm>
          <a:prstGeom prst="rect">
            <a:avLst/>
          </a:prstGeom>
        </p:spPr>
      </p:pic>
      <p:pic>
        <p:nvPicPr>
          <p:cNvPr id="103" name="Picture 102" descr="IMG_743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5984" y="8812758"/>
            <a:ext cx="1954693" cy="2249793"/>
          </a:xfrm>
          <a:prstGeom prst="rect">
            <a:avLst/>
          </a:prstGeom>
        </p:spPr>
      </p:pic>
      <p:pic>
        <p:nvPicPr>
          <p:cNvPr id="104" name="Picture 103" descr="6619c08b-bd59-48c7-b7f7-bf7ebc74b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356" y="8763841"/>
            <a:ext cx="2088296" cy="2196553"/>
          </a:xfrm>
          <a:prstGeom prst="rect">
            <a:avLst/>
          </a:prstGeom>
        </p:spPr>
      </p:pic>
      <p:pic>
        <p:nvPicPr>
          <p:cNvPr id="105" name="Picture 104" descr="globeptwhatever.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04441" y="12987275"/>
            <a:ext cx="4082943" cy="2208322"/>
          </a:xfrm>
          <a:prstGeom prst="rect">
            <a:avLst/>
          </a:prstGeom>
        </p:spPr>
      </p:pic>
      <p:sp>
        <p:nvSpPr>
          <p:cNvPr id="3" name="TextBox 2"/>
          <p:cNvSpPr txBox="1"/>
          <p:nvPr/>
        </p:nvSpPr>
        <p:spPr>
          <a:xfrm>
            <a:off x="11137271" y="7285328"/>
            <a:ext cx="3114876" cy="2785070"/>
          </a:xfrm>
          <a:prstGeom prst="rect">
            <a:avLst/>
          </a:prstGeom>
          <a:noFill/>
        </p:spPr>
        <p:txBody>
          <a:bodyPr wrap="square" rtlCol="0" anchor="t">
            <a:spAutoFit/>
          </a:bodyPr>
          <a:lstStyle/>
          <a:p>
            <a:pPr algn="just"/>
            <a:r>
              <a:rPr lang="en-US" sz="2200" dirty="0" smtClean="0">
                <a:latin typeface="Times New Roman"/>
                <a:cs typeface="Times New Roman"/>
              </a:rPr>
              <a:t>Determine what trees meet the criteria for inclusion in the GLOBE biometry protocols.</a:t>
            </a:r>
            <a:endParaRPr lang="en-US" sz="2200" dirty="0">
              <a:latin typeface="Times New Roman"/>
              <a:cs typeface="Times New Roman"/>
            </a:endParaRPr>
          </a:p>
          <a:p>
            <a:endParaRPr lang="en-US" dirty="0"/>
          </a:p>
        </p:txBody>
      </p:sp>
      <p:sp>
        <p:nvSpPr>
          <p:cNvPr id="4" name="TextBox 3"/>
          <p:cNvSpPr txBox="1"/>
          <p:nvPr/>
        </p:nvSpPr>
        <p:spPr>
          <a:xfrm>
            <a:off x="14716037" y="7187705"/>
            <a:ext cx="2597681" cy="1815882"/>
          </a:xfrm>
          <a:prstGeom prst="rect">
            <a:avLst/>
          </a:prstGeom>
          <a:noFill/>
        </p:spPr>
        <p:txBody>
          <a:bodyPr wrap="square" rtlCol="0">
            <a:spAutoFit/>
          </a:bodyPr>
          <a:lstStyle/>
          <a:p>
            <a:pPr algn="just"/>
            <a:r>
              <a:rPr lang="en-US" sz="2200" dirty="0">
                <a:latin typeface="Times New Roman"/>
                <a:cs typeface="Times New Roman"/>
              </a:rPr>
              <a:t>Measure 15 meters away from the base of the tree in a straight line.</a:t>
            </a:r>
          </a:p>
          <a:p>
            <a:endParaRPr lang="en-US" sz="2400" dirty="0">
              <a:latin typeface="Times New Roman"/>
              <a:cs typeface="Times New Roman"/>
            </a:endParaRPr>
          </a:p>
        </p:txBody>
      </p:sp>
      <p:sp>
        <p:nvSpPr>
          <p:cNvPr id="5" name="TextBox 4"/>
          <p:cNvSpPr txBox="1"/>
          <p:nvPr/>
        </p:nvSpPr>
        <p:spPr>
          <a:xfrm>
            <a:off x="17779688" y="7281315"/>
            <a:ext cx="3559786" cy="1477328"/>
          </a:xfrm>
          <a:prstGeom prst="rect">
            <a:avLst/>
          </a:prstGeom>
          <a:noFill/>
        </p:spPr>
        <p:txBody>
          <a:bodyPr wrap="square" rtlCol="0">
            <a:spAutoFit/>
          </a:bodyPr>
          <a:lstStyle/>
          <a:p>
            <a:pPr algn="just"/>
            <a:r>
              <a:rPr lang="en-US" sz="2200" dirty="0">
                <a:latin typeface="Times New Roman"/>
                <a:cs typeface="Times New Roman"/>
              </a:rPr>
              <a:t>Measure the heights of the tree 3 times per person with each clinometer </a:t>
            </a:r>
            <a:endParaRPr lang="en-US" sz="2200" dirty="0"/>
          </a:p>
          <a:p>
            <a:endParaRPr lang="en-US" sz="2400" dirty="0">
              <a:latin typeface="Times New Roman"/>
              <a:cs typeface="Times New Roman"/>
            </a:endParaRPr>
          </a:p>
        </p:txBody>
      </p:sp>
      <p:sp>
        <p:nvSpPr>
          <p:cNvPr id="6" name="TextBox 5"/>
          <p:cNvSpPr txBox="1"/>
          <p:nvPr/>
        </p:nvSpPr>
        <p:spPr>
          <a:xfrm>
            <a:off x="10922379" y="11135269"/>
            <a:ext cx="3386607" cy="1785104"/>
          </a:xfrm>
          <a:prstGeom prst="rect">
            <a:avLst/>
          </a:prstGeom>
          <a:noFill/>
        </p:spPr>
        <p:txBody>
          <a:bodyPr wrap="square" rtlCol="0">
            <a:spAutoFit/>
          </a:bodyPr>
          <a:lstStyle/>
          <a:p>
            <a:pPr algn="just"/>
            <a:r>
              <a:rPr lang="en-US" sz="2200" dirty="0">
                <a:latin typeface="Times New Roman"/>
                <a:cs typeface="Times New Roman"/>
              </a:rPr>
              <a:t>Use the formula: (TAN of clinometer reading x distance from tree) + (Height from base) to get total tree height</a:t>
            </a:r>
          </a:p>
        </p:txBody>
      </p:sp>
      <p:sp>
        <p:nvSpPr>
          <p:cNvPr id="7" name="TextBox 6"/>
          <p:cNvSpPr txBox="1"/>
          <p:nvPr/>
        </p:nvSpPr>
        <p:spPr>
          <a:xfrm>
            <a:off x="14531337" y="11055337"/>
            <a:ext cx="3059493" cy="1815882"/>
          </a:xfrm>
          <a:prstGeom prst="rect">
            <a:avLst/>
          </a:prstGeom>
          <a:noFill/>
        </p:spPr>
        <p:txBody>
          <a:bodyPr wrap="square" rtlCol="0">
            <a:spAutoFit/>
          </a:bodyPr>
          <a:lstStyle/>
          <a:p>
            <a:pPr algn="just"/>
            <a:r>
              <a:rPr lang="en-US" sz="2200" dirty="0">
                <a:latin typeface="Times New Roman"/>
                <a:cs typeface="Times New Roman"/>
              </a:rPr>
              <a:t>Find the circumference of the trees a total of three times before finding the average</a:t>
            </a:r>
            <a:r>
              <a:rPr lang="en-US" sz="2200" dirty="0"/>
              <a:t>.</a:t>
            </a:r>
          </a:p>
          <a:p>
            <a:endParaRPr lang="en-US" sz="2400" dirty="0">
              <a:latin typeface="Times New Roman"/>
              <a:cs typeface="Times New Roman"/>
            </a:endParaRPr>
          </a:p>
        </p:txBody>
      </p:sp>
      <p:sp>
        <p:nvSpPr>
          <p:cNvPr id="8" name="TextBox 7"/>
          <p:cNvSpPr txBox="1"/>
          <p:nvPr/>
        </p:nvSpPr>
        <p:spPr>
          <a:xfrm>
            <a:off x="11805614" y="15191561"/>
            <a:ext cx="5149737" cy="2862322"/>
          </a:xfrm>
          <a:prstGeom prst="rect">
            <a:avLst/>
          </a:prstGeom>
          <a:noFill/>
        </p:spPr>
        <p:txBody>
          <a:bodyPr wrap="square" rtlCol="0">
            <a:spAutoFit/>
          </a:bodyPr>
          <a:lstStyle/>
          <a:p>
            <a:pPr algn="just"/>
            <a:r>
              <a:rPr lang="en-US" sz="2200" dirty="0">
                <a:latin typeface="Times New Roman"/>
                <a:cs typeface="Times New Roman"/>
              </a:rPr>
              <a:t>Use the Shannon-Wiener Index to compare the diversity of the high school’s campus now to what it was before the invasive Emerald Ash Borer from northeastern Asia (Agrilus </a:t>
            </a:r>
            <a:r>
              <a:rPr lang="en-US" sz="2200" dirty="0" smtClean="0">
                <a:latin typeface="Times New Roman"/>
                <a:cs typeface="Times New Roman"/>
              </a:rPr>
              <a:t>Planipennis</a:t>
            </a:r>
            <a:r>
              <a:rPr lang="en-US" sz="2200" dirty="0">
                <a:latin typeface="Times New Roman"/>
                <a:cs typeface="Times New Roman"/>
              </a:rPr>
              <a:t>) killed all but one of the ash trees on campus.</a:t>
            </a:r>
          </a:p>
          <a:p>
            <a:endParaRPr lang="en-US" sz="2400" dirty="0"/>
          </a:p>
          <a:p>
            <a:endParaRPr lang="en-US" sz="2400" dirty="0"/>
          </a:p>
        </p:txBody>
      </p:sp>
      <p:pic>
        <p:nvPicPr>
          <p:cNvPr id="106" name="Picture 105" descr="GLOBElogo_color-arc_lg.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66827" y="8760869"/>
            <a:ext cx="3004005" cy="2306942"/>
          </a:xfrm>
          <a:prstGeom prst="rect">
            <a:avLst/>
          </a:prstGeom>
        </p:spPr>
      </p:pic>
      <p:sp>
        <p:nvSpPr>
          <p:cNvPr id="9" name="TextBox 8"/>
          <p:cNvSpPr txBox="1"/>
          <p:nvPr/>
        </p:nvSpPr>
        <p:spPr>
          <a:xfrm>
            <a:off x="18106803" y="11209952"/>
            <a:ext cx="3675239" cy="769441"/>
          </a:xfrm>
          <a:prstGeom prst="rect">
            <a:avLst/>
          </a:prstGeom>
          <a:noFill/>
        </p:spPr>
        <p:txBody>
          <a:bodyPr wrap="square" rtlCol="0">
            <a:spAutoFit/>
          </a:bodyPr>
          <a:lstStyle/>
          <a:p>
            <a:pPr algn="just"/>
            <a:r>
              <a:rPr lang="en-US" sz="2200" dirty="0" smtClean="0">
                <a:latin typeface="Times New Roman"/>
                <a:cs typeface="Times New Roman"/>
              </a:rPr>
              <a:t>Enter data into the GLOBE website.</a:t>
            </a:r>
            <a:endParaRPr lang="en-US" sz="2200" dirty="0">
              <a:latin typeface="Times New Roman"/>
              <a:cs typeface="Times New Roman"/>
            </a:endParaRPr>
          </a:p>
        </p:txBody>
      </p:sp>
      <p:pic>
        <p:nvPicPr>
          <p:cNvPr id="10" name="Picture 9" descr="itreeboiiiii.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40706" y="12598238"/>
            <a:ext cx="2253639" cy="2554124"/>
          </a:xfrm>
          <a:prstGeom prst="rect">
            <a:avLst/>
          </a:prstGeom>
        </p:spPr>
      </p:pic>
      <p:sp>
        <p:nvSpPr>
          <p:cNvPr id="11" name="TextBox 10"/>
          <p:cNvSpPr txBox="1"/>
          <p:nvPr/>
        </p:nvSpPr>
        <p:spPr>
          <a:xfrm>
            <a:off x="17677907" y="15270281"/>
            <a:ext cx="3573886" cy="1477328"/>
          </a:xfrm>
          <a:prstGeom prst="rect">
            <a:avLst/>
          </a:prstGeom>
          <a:noFill/>
        </p:spPr>
        <p:txBody>
          <a:bodyPr wrap="square" rtlCol="0">
            <a:spAutoFit/>
          </a:bodyPr>
          <a:lstStyle/>
          <a:p>
            <a:pPr algn="just"/>
            <a:r>
              <a:rPr lang="en-US" sz="2200" dirty="0">
                <a:latin typeface="Times New Roman"/>
                <a:cs typeface="Times New Roman"/>
              </a:rPr>
              <a:t>Enter trees into i-Tree to see what effects they have on the environment.</a:t>
            </a:r>
          </a:p>
          <a:p>
            <a:endParaRPr lang="en-US" sz="2400" dirty="0">
              <a:latin typeface="Times New Roman"/>
              <a:cs typeface="Times New Roman"/>
            </a:endParaRPr>
          </a:p>
        </p:txBody>
      </p:sp>
      <p:sp>
        <p:nvSpPr>
          <p:cNvPr id="12" name="Right Arrow 11"/>
          <p:cNvSpPr/>
          <p:nvPr/>
        </p:nvSpPr>
        <p:spPr>
          <a:xfrm>
            <a:off x="14081410" y="6027165"/>
            <a:ext cx="673473" cy="327115"/>
          </a:xfrm>
          <a:prstGeom prst="rightArrow">
            <a:avLst/>
          </a:prstGeom>
          <a:solidFill>
            <a:srgbClr val="9BB9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ight Arrow 107"/>
          <p:cNvSpPr/>
          <p:nvPr/>
        </p:nvSpPr>
        <p:spPr>
          <a:xfrm>
            <a:off x="17400556" y="9855664"/>
            <a:ext cx="673473" cy="327115"/>
          </a:xfrm>
          <a:prstGeom prst="rightArrow">
            <a:avLst/>
          </a:prstGeom>
          <a:solidFill>
            <a:srgbClr val="9BB9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ight Arrow 108"/>
          <p:cNvSpPr/>
          <p:nvPr/>
        </p:nvSpPr>
        <p:spPr>
          <a:xfrm>
            <a:off x="13910980" y="9744033"/>
            <a:ext cx="673473" cy="327115"/>
          </a:xfrm>
          <a:prstGeom prst="rightArrow">
            <a:avLst/>
          </a:prstGeom>
          <a:solidFill>
            <a:srgbClr val="9BB9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ight Arrow 109"/>
          <p:cNvSpPr/>
          <p:nvPr/>
        </p:nvSpPr>
        <p:spPr>
          <a:xfrm>
            <a:off x="16903487" y="5977627"/>
            <a:ext cx="673473" cy="327115"/>
          </a:xfrm>
          <a:prstGeom prst="rightArrow">
            <a:avLst/>
          </a:prstGeom>
          <a:solidFill>
            <a:srgbClr val="9BB9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ight Arrow 110"/>
          <p:cNvSpPr/>
          <p:nvPr/>
        </p:nvSpPr>
        <p:spPr>
          <a:xfrm>
            <a:off x="16727379" y="13738198"/>
            <a:ext cx="673473" cy="327115"/>
          </a:xfrm>
          <a:prstGeom prst="rightArrow">
            <a:avLst/>
          </a:prstGeom>
          <a:solidFill>
            <a:srgbClr val="9BB9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you alr know.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09487" y="4827176"/>
            <a:ext cx="4710323" cy="3605624"/>
          </a:xfrm>
          <a:prstGeom prst="rect">
            <a:avLst/>
          </a:prstGeom>
        </p:spPr>
      </p:pic>
      <p:pic>
        <p:nvPicPr>
          <p:cNvPr id="14" name="Picture 13" descr="globeptwhatever.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1771" y="16668771"/>
            <a:ext cx="4878150" cy="2377277"/>
          </a:xfrm>
          <a:prstGeom prst="rect">
            <a:avLst/>
          </a:prstGeom>
        </p:spPr>
      </p:pic>
      <p:pic>
        <p:nvPicPr>
          <p:cNvPr id="112" name="Picture 111" descr="new pie dud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24251" y="4762500"/>
            <a:ext cx="5043677" cy="3663181"/>
          </a:xfrm>
          <a:prstGeom prst="rect">
            <a:avLst/>
          </a:prstGeom>
        </p:spPr>
      </p:pic>
      <p:pic>
        <p:nvPicPr>
          <p:cNvPr id="18" name="Picture 17" descr="PICKY BOI.tiff"/>
          <p:cNvPicPr>
            <a:picLocks noChangeAspect="1"/>
          </p:cNvPicPr>
          <p:nvPr/>
        </p:nvPicPr>
        <p:blipFill rotWithShape="1">
          <a:blip r:embed="rId14">
            <a:extLst>
              <a:ext uri="{28A0092B-C50C-407E-A947-70E740481C1C}">
                <a14:useLocalDpi xmlns:a14="http://schemas.microsoft.com/office/drawing/2010/main" val="0"/>
              </a:ext>
            </a:extLst>
          </a:blip>
          <a:srcRect l="6431" t="3245" r="2830" b="2477"/>
          <a:stretch/>
        </p:blipFill>
        <p:spPr>
          <a:xfrm>
            <a:off x="22652695" y="9405707"/>
            <a:ext cx="3572804" cy="2764547"/>
          </a:xfrm>
          <a:prstGeom prst="rect">
            <a:avLst/>
          </a:prstGeom>
        </p:spPr>
      </p:pic>
      <p:sp>
        <p:nvSpPr>
          <p:cNvPr id="20" name="TextBox 19"/>
          <p:cNvSpPr txBox="1"/>
          <p:nvPr/>
        </p:nvSpPr>
        <p:spPr>
          <a:xfrm>
            <a:off x="22325538" y="8420971"/>
            <a:ext cx="4788961" cy="1015663"/>
          </a:xfrm>
          <a:prstGeom prst="rect">
            <a:avLst/>
          </a:prstGeom>
          <a:noFill/>
        </p:spPr>
        <p:txBody>
          <a:bodyPr wrap="square" rtlCol="0">
            <a:spAutoFit/>
          </a:bodyPr>
          <a:lstStyle/>
          <a:p>
            <a:pPr algn="just"/>
            <a:r>
              <a:rPr lang="en-US" sz="2000" b="1" dirty="0" smtClean="0">
                <a:latin typeface="Times New Roman"/>
                <a:cs typeface="Times New Roman"/>
              </a:rPr>
              <a:t>Figure 1.  </a:t>
            </a:r>
            <a:r>
              <a:rPr lang="en-US" sz="2000" dirty="0" smtClean="0">
                <a:latin typeface="Times New Roman"/>
                <a:cs typeface="Times New Roman"/>
              </a:rPr>
              <a:t>Shows the sum of money that can be saved from each environmental factor from current day to 2029.</a:t>
            </a:r>
            <a:endParaRPr lang="en-US" sz="2000" dirty="0"/>
          </a:p>
        </p:txBody>
      </p:sp>
      <p:sp>
        <p:nvSpPr>
          <p:cNvPr id="21" name="TextBox 20"/>
          <p:cNvSpPr txBox="1"/>
          <p:nvPr/>
        </p:nvSpPr>
        <p:spPr>
          <a:xfrm>
            <a:off x="27368501" y="8394171"/>
            <a:ext cx="5359400" cy="1015663"/>
          </a:xfrm>
          <a:prstGeom prst="rect">
            <a:avLst/>
          </a:prstGeom>
          <a:noFill/>
        </p:spPr>
        <p:txBody>
          <a:bodyPr wrap="square" rtlCol="0">
            <a:spAutoFit/>
          </a:bodyPr>
          <a:lstStyle/>
          <a:p>
            <a:pPr algn="just"/>
            <a:r>
              <a:rPr lang="en-US" sz="2000" b="1" dirty="0">
                <a:solidFill>
                  <a:srgbClr val="000000"/>
                </a:solidFill>
                <a:latin typeface="Times New Roman"/>
                <a:cs typeface="Times New Roman"/>
              </a:rPr>
              <a:t>Figure 2. </a:t>
            </a:r>
            <a:r>
              <a:rPr lang="en-US" sz="2000" dirty="0">
                <a:solidFill>
                  <a:srgbClr val="000000"/>
                </a:solidFill>
                <a:latin typeface="Times New Roman"/>
                <a:cs typeface="Times New Roman"/>
              </a:rPr>
              <a:t>The pie chart shows </a:t>
            </a:r>
            <a:r>
              <a:rPr lang="en-US" sz="2000" dirty="0" smtClean="0">
                <a:solidFill>
                  <a:srgbClr val="000000"/>
                </a:solidFill>
                <a:latin typeface="Times New Roman"/>
                <a:cs typeface="Times New Roman"/>
              </a:rPr>
              <a:t>the abundances of </a:t>
            </a:r>
            <a:r>
              <a:rPr lang="en-US" sz="2000" dirty="0">
                <a:solidFill>
                  <a:srgbClr val="000000"/>
                </a:solidFill>
                <a:latin typeface="Times New Roman"/>
                <a:cs typeface="Times New Roman"/>
              </a:rPr>
              <a:t>different </a:t>
            </a:r>
            <a:r>
              <a:rPr lang="en-US" sz="2000" dirty="0" smtClean="0">
                <a:solidFill>
                  <a:srgbClr val="000000"/>
                </a:solidFill>
                <a:latin typeface="Times New Roman"/>
                <a:cs typeface="Times New Roman"/>
              </a:rPr>
              <a:t>tree species around campus</a:t>
            </a:r>
            <a:r>
              <a:rPr lang="en-US" sz="2000" dirty="0">
                <a:solidFill>
                  <a:srgbClr val="000000"/>
                </a:solidFill>
                <a:latin typeface="Times New Roman"/>
                <a:cs typeface="Times New Roman"/>
              </a:rPr>
              <a:t>. Each tree has a different effect on the environment. </a:t>
            </a:r>
            <a:endParaRPr lang="en-US" sz="2000" dirty="0">
              <a:latin typeface="Times New Roman"/>
              <a:cs typeface="Times New Roman"/>
            </a:endParaRPr>
          </a:p>
        </p:txBody>
      </p:sp>
      <p:sp>
        <p:nvSpPr>
          <p:cNvPr id="22" name="TextBox 21"/>
          <p:cNvSpPr txBox="1"/>
          <p:nvPr/>
        </p:nvSpPr>
        <p:spPr>
          <a:xfrm>
            <a:off x="22362122" y="15397618"/>
            <a:ext cx="4883612" cy="1323439"/>
          </a:xfrm>
          <a:prstGeom prst="rect">
            <a:avLst/>
          </a:prstGeom>
          <a:noFill/>
        </p:spPr>
        <p:txBody>
          <a:bodyPr wrap="square" rtlCol="0">
            <a:spAutoFit/>
          </a:bodyPr>
          <a:lstStyle/>
          <a:p>
            <a:pPr algn="just"/>
            <a:r>
              <a:rPr lang="en-US" sz="2000" b="1" dirty="0">
                <a:latin typeface="Times New Roman"/>
                <a:cs typeface="Times New Roman"/>
              </a:rPr>
              <a:t>Table 1</a:t>
            </a:r>
            <a:r>
              <a:rPr lang="en-US" sz="2000" dirty="0">
                <a:latin typeface="Times New Roman"/>
                <a:cs typeface="Times New Roman"/>
              </a:rPr>
              <a:t>. The table uses the Shannon Wiener Index from the species of viable trees at Crestwood High School to figure out the biodiversity of our school.</a:t>
            </a:r>
          </a:p>
        </p:txBody>
      </p:sp>
      <p:pic>
        <p:nvPicPr>
          <p:cNvPr id="23" name="Picture 22" descr="IMG-7192.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22419900" y="13697220"/>
            <a:ext cx="1905202" cy="1596089"/>
          </a:xfrm>
          <a:prstGeom prst="rect">
            <a:avLst/>
          </a:prstGeom>
        </p:spPr>
      </p:pic>
      <p:pic>
        <p:nvPicPr>
          <p:cNvPr id="24" name="Picture 23" descr="IMG_5600.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27367842" y="13591014"/>
            <a:ext cx="1904352" cy="1769028"/>
          </a:xfrm>
          <a:prstGeom prst="rect">
            <a:avLst/>
          </a:prstGeom>
        </p:spPr>
      </p:pic>
      <p:pic>
        <p:nvPicPr>
          <p:cNvPr id="26" name="Picture 25" descr="GLOBElogo_color-arc_lg-2.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435" y="119054"/>
            <a:ext cx="5283200" cy="4057263"/>
          </a:xfrm>
          <a:prstGeom prst="rect">
            <a:avLst/>
          </a:prstGeom>
        </p:spPr>
      </p:pic>
      <p:pic>
        <p:nvPicPr>
          <p:cNvPr id="27" name="Picture 26" descr="Big_color_blu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890955" y="0"/>
            <a:ext cx="4470400" cy="4470400"/>
          </a:xfrm>
          <a:prstGeom prst="rect">
            <a:avLst/>
          </a:prstGeom>
        </p:spPr>
      </p:pic>
      <p:sp>
        <p:nvSpPr>
          <p:cNvPr id="28" name="TextBox 27"/>
          <p:cNvSpPr txBox="1"/>
          <p:nvPr/>
        </p:nvSpPr>
        <p:spPr>
          <a:xfrm>
            <a:off x="22349888" y="12223937"/>
            <a:ext cx="4235446" cy="1323439"/>
          </a:xfrm>
          <a:prstGeom prst="rect">
            <a:avLst/>
          </a:prstGeom>
          <a:noFill/>
        </p:spPr>
        <p:txBody>
          <a:bodyPr wrap="square" rtlCol="0">
            <a:spAutoFit/>
          </a:bodyPr>
          <a:lstStyle/>
          <a:p>
            <a:pPr algn="just"/>
            <a:r>
              <a:rPr lang="en-US" sz="2000" b="1" dirty="0">
                <a:latin typeface="Times New Roman"/>
                <a:cs typeface="Times New Roman"/>
              </a:rPr>
              <a:t>Figure 3</a:t>
            </a:r>
            <a:r>
              <a:rPr lang="en-US" sz="2000" dirty="0">
                <a:latin typeface="Times New Roman"/>
                <a:cs typeface="Times New Roman"/>
              </a:rPr>
              <a:t>.  </a:t>
            </a:r>
            <a:r>
              <a:rPr lang="en-US" sz="2000" dirty="0" smtClean="0">
                <a:latin typeface="Times New Roman"/>
                <a:cs typeface="Times New Roman"/>
              </a:rPr>
              <a:t>Green areas indicate the best locations near the school to plant trees to save energy.  Yellow areas would not benefit from planting trees.</a:t>
            </a:r>
            <a:endParaRPr lang="en-US" sz="2000" dirty="0">
              <a:latin typeface="Times New Roman"/>
              <a:cs typeface="Times New Roman"/>
            </a:endParaRPr>
          </a:p>
        </p:txBody>
      </p:sp>
      <p:pic>
        <p:nvPicPr>
          <p:cNvPr id="113" name="Picture 112" descr="honeyyyyyyyyyy.tif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894367" y="9424883"/>
            <a:ext cx="5651500" cy="2840579"/>
          </a:xfrm>
          <a:prstGeom prst="rect">
            <a:avLst/>
          </a:prstGeom>
        </p:spPr>
      </p:pic>
      <p:sp>
        <p:nvSpPr>
          <p:cNvPr id="31" name="TextBox 30"/>
          <p:cNvSpPr txBox="1"/>
          <p:nvPr/>
        </p:nvSpPr>
        <p:spPr>
          <a:xfrm>
            <a:off x="26816004" y="12327577"/>
            <a:ext cx="5746796" cy="1354217"/>
          </a:xfrm>
          <a:prstGeom prst="rect">
            <a:avLst/>
          </a:prstGeom>
          <a:noFill/>
        </p:spPr>
        <p:txBody>
          <a:bodyPr wrap="square" rtlCol="0">
            <a:spAutoFit/>
          </a:bodyPr>
          <a:lstStyle/>
          <a:p>
            <a:pPr algn="just"/>
            <a:r>
              <a:rPr lang="en-US" sz="2000" b="1" dirty="0">
                <a:latin typeface="Times New Roman"/>
                <a:cs typeface="Times New Roman"/>
              </a:rPr>
              <a:t>Figure </a:t>
            </a:r>
            <a:r>
              <a:rPr lang="en-US" sz="2000" b="1" dirty="0" smtClean="0">
                <a:latin typeface="Times New Roman"/>
                <a:cs typeface="Times New Roman"/>
              </a:rPr>
              <a:t>4.  </a:t>
            </a:r>
            <a:r>
              <a:rPr lang="en-US" sz="2000" dirty="0" smtClean="0">
                <a:latin typeface="Times New Roman"/>
                <a:cs typeface="Times New Roman"/>
              </a:rPr>
              <a:t>An example of the positive monetary effects of planting a Honey Locust (</a:t>
            </a:r>
            <a:r>
              <a:rPr lang="nb-NO" sz="2000" dirty="0">
                <a:latin typeface="Times New Roman"/>
                <a:cs typeface="Times New Roman"/>
              </a:rPr>
              <a:t>Gleditsia triacanthos)</a:t>
            </a:r>
            <a:endParaRPr lang="en-US" sz="2000" b="1" dirty="0">
              <a:latin typeface="Times New Roman"/>
              <a:cs typeface="Times New Roman"/>
            </a:endParaRPr>
          </a:p>
          <a:p>
            <a:endParaRPr lang="en-US" sz="2200" dirty="0">
              <a:latin typeface="Times New Roman"/>
              <a:cs typeface="Times New Roman"/>
            </a:endParaRPr>
          </a:p>
        </p:txBody>
      </p:sp>
      <p:sp>
        <p:nvSpPr>
          <p:cNvPr id="115" name="TextBox 114"/>
          <p:cNvSpPr txBox="1"/>
          <p:nvPr/>
        </p:nvSpPr>
        <p:spPr>
          <a:xfrm>
            <a:off x="2830449" y="18292639"/>
            <a:ext cx="3584254" cy="1107996"/>
          </a:xfrm>
          <a:prstGeom prst="rect">
            <a:avLst/>
          </a:prstGeom>
          <a:noFill/>
        </p:spPr>
        <p:txBody>
          <a:bodyPr wrap="square" rtlCol="0">
            <a:spAutoFit/>
          </a:bodyPr>
          <a:lstStyle/>
          <a:p>
            <a:pPr algn="ctr">
              <a:buSzPct val="50000"/>
            </a:pPr>
            <a:r>
              <a:rPr lang="fi-FI" sz="2200" dirty="0">
                <a:latin typeface="Times New Roman"/>
                <a:cs typeface="Times New Roman"/>
              </a:rPr>
              <a:t>Suunto </a:t>
            </a:r>
            <a:r>
              <a:rPr lang="fi-FI" sz="2200" dirty="0" smtClean="0">
                <a:latin typeface="Times New Roman"/>
                <a:cs typeface="Times New Roman"/>
              </a:rPr>
              <a:t>clinometer (right)</a:t>
            </a:r>
            <a:endParaRPr lang="fi-FI" sz="2200" dirty="0">
              <a:latin typeface="Times New Roman"/>
              <a:cs typeface="Times New Roman"/>
            </a:endParaRPr>
          </a:p>
          <a:p>
            <a:pPr algn="ctr">
              <a:buSzPct val="50000"/>
            </a:pPr>
            <a:r>
              <a:rPr lang="fi-FI" sz="2200" dirty="0">
                <a:latin typeface="Times New Roman"/>
                <a:cs typeface="Times New Roman"/>
              </a:rPr>
              <a:t>HAGLOF EC II-D electronic </a:t>
            </a:r>
            <a:r>
              <a:rPr lang="fi-FI" sz="2200" dirty="0" smtClean="0">
                <a:latin typeface="Times New Roman"/>
                <a:cs typeface="Times New Roman"/>
              </a:rPr>
              <a:t>clinometer (left)</a:t>
            </a:r>
            <a:endParaRPr lang="fi-FI" sz="2200" dirty="0">
              <a:latin typeface="Times New Roman"/>
              <a:cs typeface="Times New Roman"/>
            </a:endParaRPr>
          </a:p>
        </p:txBody>
      </p:sp>
      <p:sp>
        <p:nvSpPr>
          <p:cNvPr id="116" name="TextBox 115"/>
          <p:cNvSpPr txBox="1"/>
          <p:nvPr/>
        </p:nvSpPr>
        <p:spPr>
          <a:xfrm>
            <a:off x="129272" y="20504431"/>
            <a:ext cx="2644766" cy="769441"/>
          </a:xfrm>
          <a:prstGeom prst="rect">
            <a:avLst/>
          </a:prstGeom>
          <a:noFill/>
        </p:spPr>
        <p:txBody>
          <a:bodyPr wrap="square" rtlCol="0">
            <a:spAutoFit/>
          </a:bodyPr>
          <a:lstStyle/>
          <a:p>
            <a:pPr algn="ctr">
              <a:buSzPct val="50000"/>
            </a:pPr>
            <a:r>
              <a:rPr lang="en-US" sz="2200" dirty="0" smtClean="0">
                <a:latin typeface="Times New Roman"/>
                <a:cs typeface="Times New Roman"/>
              </a:rPr>
              <a:t>Keson Industries </a:t>
            </a:r>
          </a:p>
          <a:p>
            <a:pPr algn="ctr">
              <a:buSzPct val="50000"/>
            </a:pPr>
            <a:r>
              <a:rPr lang="en-US" sz="2200" dirty="0" smtClean="0">
                <a:latin typeface="Times New Roman"/>
                <a:cs typeface="Times New Roman"/>
              </a:rPr>
              <a:t>50-M tape</a:t>
            </a:r>
            <a:endParaRPr lang="en-US" sz="2200" dirty="0">
              <a:latin typeface="Times New Roman"/>
              <a:cs typeface="Times New Roman"/>
            </a:endParaRPr>
          </a:p>
        </p:txBody>
      </p:sp>
      <p:sp>
        <p:nvSpPr>
          <p:cNvPr id="117" name="TextBox 116"/>
          <p:cNvSpPr txBox="1"/>
          <p:nvPr/>
        </p:nvSpPr>
        <p:spPr>
          <a:xfrm>
            <a:off x="6087684" y="20521968"/>
            <a:ext cx="2649740" cy="1107996"/>
          </a:xfrm>
          <a:prstGeom prst="rect">
            <a:avLst/>
          </a:prstGeom>
          <a:noFill/>
        </p:spPr>
        <p:txBody>
          <a:bodyPr wrap="square" rtlCol="0">
            <a:spAutoFit/>
          </a:bodyPr>
          <a:lstStyle/>
          <a:p>
            <a:pPr algn="ctr">
              <a:buSzPct val="50000"/>
            </a:pPr>
            <a:r>
              <a:rPr lang="en-US" sz="2200" dirty="0">
                <a:latin typeface="Times New Roman"/>
                <a:cs typeface="Times New Roman"/>
              </a:rPr>
              <a:t>Forestry Suppliers English steel diameter tape</a:t>
            </a:r>
          </a:p>
        </p:txBody>
      </p:sp>
      <p:pic>
        <p:nvPicPr>
          <p:cNvPr id="118" name="Picture 117" descr="socloseeeee.tif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21421" y="19304841"/>
            <a:ext cx="1890821" cy="2308150"/>
          </a:xfrm>
          <a:prstGeom prst="rect">
            <a:avLst/>
          </a:prstGeom>
        </p:spPr>
      </p:pic>
      <p:sp>
        <p:nvSpPr>
          <p:cNvPr id="119" name="TextBox 118"/>
          <p:cNvSpPr txBox="1"/>
          <p:nvPr/>
        </p:nvSpPr>
        <p:spPr>
          <a:xfrm>
            <a:off x="8352718" y="18117703"/>
            <a:ext cx="2480382" cy="1107996"/>
          </a:xfrm>
          <a:prstGeom prst="rect">
            <a:avLst/>
          </a:prstGeom>
          <a:noFill/>
        </p:spPr>
        <p:txBody>
          <a:bodyPr wrap="square" rtlCol="0">
            <a:spAutoFit/>
          </a:bodyPr>
          <a:lstStyle/>
          <a:p>
            <a:pPr algn="ctr">
              <a:buSzPct val="50000"/>
            </a:pPr>
            <a:r>
              <a:rPr lang="en-US" sz="2200" dirty="0">
                <a:latin typeface="Times New Roman"/>
                <a:cs typeface="Times New Roman"/>
              </a:rPr>
              <a:t>GLOBE protocols for tree height and circumference</a:t>
            </a:r>
          </a:p>
        </p:txBody>
      </p:sp>
      <p:sp>
        <p:nvSpPr>
          <p:cNvPr id="120" name="TextBox 119">
            <a:extLst>
              <a:ext uri="{FF2B5EF4-FFF2-40B4-BE49-F238E27FC236}">
                <a16:creationId xmlns="" xmlns:p14="http://schemas.microsoft.com/office/powerpoint/2010/main" xmlns:p15="http://schemas.microsoft.com/office/powerpoint/2012/main" xmlns:a16="http://schemas.microsoft.com/office/drawing/2014/main" id="{7DB2E49A-CE7A-4210-AE9F-5037030C938E}"/>
              </a:ext>
            </a:extLst>
          </p:cNvPr>
          <p:cNvSpPr txBox="1"/>
          <p:nvPr/>
        </p:nvSpPr>
        <p:spPr>
          <a:xfrm>
            <a:off x="11016577" y="17639633"/>
            <a:ext cx="9302746" cy="461665"/>
          </a:xfrm>
          <a:prstGeom prst="rect">
            <a:avLst/>
          </a:prstGeom>
          <a:noFill/>
        </p:spPr>
        <p:txBody>
          <a:bodyPr wrap="square" rtlCol="0" anchor="t">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Research Implications</a:t>
            </a:r>
            <a:endParaRPr lang="en-US" sz="2400" b="1" dirty="0">
              <a:solidFill>
                <a:schemeClr val="tx1">
                  <a:lumMod val="75000"/>
                  <a:lumOff val="25000"/>
                </a:schemeClr>
              </a:solidFill>
              <a:latin typeface="Times New Roman"/>
              <a:cs typeface="Times New Roman"/>
            </a:endParaRPr>
          </a:p>
        </p:txBody>
      </p:sp>
      <p:sp>
        <p:nvSpPr>
          <p:cNvPr id="75" name="Rectangle: Rounded Corners 44"/>
          <p:cNvSpPr/>
          <p:nvPr/>
        </p:nvSpPr>
        <p:spPr>
          <a:xfrm>
            <a:off x="33042825" y="11303000"/>
            <a:ext cx="10622605" cy="3147807"/>
          </a:xfrm>
          <a:prstGeom prst="roundRect">
            <a:avLst>
              <a:gd name="adj" fmla="val 1592"/>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6400" dirty="0"/>
          </a:p>
        </p:txBody>
      </p:sp>
      <p:sp>
        <p:nvSpPr>
          <p:cNvPr id="16" name="TextBox 15"/>
          <p:cNvSpPr txBox="1"/>
          <p:nvPr/>
        </p:nvSpPr>
        <p:spPr>
          <a:xfrm>
            <a:off x="33082700" y="11788839"/>
            <a:ext cx="10376700" cy="2831544"/>
          </a:xfrm>
          <a:prstGeom prst="rect">
            <a:avLst/>
          </a:prstGeom>
          <a:noFill/>
        </p:spPr>
        <p:txBody>
          <a:bodyPr wrap="square" rtlCol="0">
            <a:spAutoFit/>
          </a:bodyPr>
          <a:lstStyle/>
          <a:p>
            <a:pPr marL="342900" indent="-342900">
              <a:buFont typeface="Wingdings" charset="2"/>
              <a:buChar char="Ø"/>
            </a:pPr>
            <a:r>
              <a:rPr lang="en-US" sz="2200" dirty="0">
                <a:latin typeface="Times New Roman"/>
                <a:cs typeface="Times New Roman"/>
              </a:rPr>
              <a:t>Height and circumferences were measured for 8 of the 24 trees on campus.  Some of the other trees are non-native species and will be included in subsequent research.</a:t>
            </a:r>
          </a:p>
          <a:p>
            <a:pPr marL="342900" indent="-342900">
              <a:buFont typeface="Wingdings" charset="2"/>
              <a:buChar char="Ø"/>
            </a:pPr>
            <a:r>
              <a:rPr lang="en-US" sz="2200" dirty="0">
                <a:latin typeface="Times New Roman"/>
                <a:cs typeface="Times New Roman"/>
              </a:rPr>
              <a:t>Tree heights varied by approximately one meter, it was very difficult to get height measurements that varied less.  Cold temperatures may have caused the researchers to rush more than they should have.  Accuracy may also have been affected by an unsteady holding of the clinometer. </a:t>
            </a:r>
          </a:p>
          <a:p>
            <a:pPr marL="342900" indent="-342900">
              <a:buFont typeface="Wingdings" charset="2"/>
              <a:buChar char="Ø"/>
            </a:pPr>
            <a:r>
              <a:rPr lang="en-US" sz="2200" dirty="0">
                <a:latin typeface="Times New Roman"/>
                <a:cs typeface="Times New Roman"/>
              </a:rPr>
              <a:t>Some trees had multiple high points that could have led to measurement errors.</a:t>
            </a:r>
          </a:p>
          <a:p>
            <a:endParaRPr lang="en-US" sz="2400" dirty="0">
              <a:latin typeface="Times New Roman"/>
              <a:cs typeface="Times New Roman"/>
            </a:endParaRPr>
          </a:p>
        </p:txBody>
      </p:sp>
      <p:sp>
        <p:nvSpPr>
          <p:cNvPr id="79" name="TextBox 78">
            <a:extLst>
              <a:ext uri="{FF2B5EF4-FFF2-40B4-BE49-F238E27FC236}">
                <a16:creationId xmlns="" xmlns:p14="http://schemas.microsoft.com/office/powerpoint/2010/main" xmlns:p15="http://schemas.microsoft.com/office/powerpoint/2012/main" xmlns:a16="http://schemas.microsoft.com/office/drawing/2014/main" id="{66B428E8-E946-4C04-BA2E-DBE7C90A92EC}"/>
              </a:ext>
            </a:extLst>
          </p:cNvPr>
          <p:cNvSpPr txBox="1"/>
          <p:nvPr/>
        </p:nvSpPr>
        <p:spPr>
          <a:xfrm>
            <a:off x="33329250" y="18799087"/>
            <a:ext cx="9302746" cy="954107"/>
          </a:xfrm>
          <a:prstGeom prst="rect">
            <a:avLst/>
          </a:prstGeom>
          <a:noFill/>
        </p:spPr>
        <p:txBody>
          <a:bodyPr wrap="square" rtlCol="0">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Acknowledgements</a:t>
            </a:r>
          </a:p>
          <a:p>
            <a:endParaRPr lang="en-US" sz="3200" b="1" dirty="0">
              <a:solidFill>
                <a:schemeClr val="tx1">
                  <a:lumMod val="75000"/>
                  <a:lumOff val="25000"/>
                </a:schemeClr>
              </a:solidFill>
              <a:latin typeface="Times New Roman"/>
              <a:cs typeface="Times New Roman"/>
            </a:endParaRPr>
          </a:p>
        </p:txBody>
      </p:sp>
      <p:sp>
        <p:nvSpPr>
          <p:cNvPr id="17" name="Rectangle 16"/>
          <p:cNvSpPr/>
          <p:nvPr/>
        </p:nvSpPr>
        <p:spPr>
          <a:xfrm>
            <a:off x="33096947" y="11317794"/>
            <a:ext cx="3589745" cy="461665"/>
          </a:xfrm>
          <a:prstGeom prst="rect">
            <a:avLst/>
          </a:prstGeom>
        </p:spPr>
        <p:txBody>
          <a:bodyPr wrap="none">
            <a:spAutoFit/>
          </a:bodyPr>
          <a:lstStyle/>
          <a:p>
            <a:r>
              <a:rPr lang="en-US" sz="2400" b="1" dirty="0">
                <a:solidFill>
                  <a:schemeClr val="tx1">
                    <a:lumMod val="75000"/>
                    <a:lumOff val="25000"/>
                  </a:schemeClr>
                </a:solidFill>
                <a:latin typeface="Times New Roman"/>
                <a:cs typeface="Times New Roman"/>
              </a:rPr>
              <a:t>Measurement Limitations</a:t>
            </a:r>
          </a:p>
        </p:txBody>
      </p:sp>
      <p:sp>
        <p:nvSpPr>
          <p:cNvPr id="19" name="TextBox 18"/>
          <p:cNvSpPr txBox="1"/>
          <p:nvPr/>
        </p:nvSpPr>
        <p:spPr>
          <a:xfrm>
            <a:off x="454071" y="15161470"/>
            <a:ext cx="10039186" cy="2800766"/>
          </a:xfrm>
          <a:prstGeom prst="rect">
            <a:avLst/>
          </a:prstGeom>
          <a:noFill/>
        </p:spPr>
        <p:txBody>
          <a:bodyPr wrap="square" rtlCol="0">
            <a:spAutoFit/>
          </a:bodyPr>
          <a:lstStyle/>
          <a:p>
            <a:pPr marL="342900" indent="-342900" algn="just">
              <a:buFont typeface="Wingdings" charset="2"/>
              <a:buChar char="Ø"/>
            </a:pPr>
            <a:r>
              <a:rPr lang="en-US" sz="2200" dirty="0">
                <a:solidFill>
                  <a:srgbClr val="000000"/>
                </a:solidFill>
                <a:latin typeface="Times New Roman"/>
                <a:cs typeface="Times New Roman"/>
              </a:rPr>
              <a:t>The type of tree species has no effect on the amount of carbon dioxide absorbed and air pollution removed.</a:t>
            </a:r>
          </a:p>
          <a:p>
            <a:pPr marL="342900" indent="-342900" algn="just">
              <a:buFont typeface="Wingdings" charset="2"/>
              <a:buChar char="Ø"/>
            </a:pPr>
            <a:r>
              <a:rPr lang="en-US" sz="2200" dirty="0">
                <a:solidFill>
                  <a:srgbClr val="000000"/>
                </a:solidFill>
                <a:latin typeface="Times New Roman"/>
                <a:cs typeface="Times New Roman"/>
              </a:rPr>
              <a:t>The circumference and height of a tree species has no effect on surface runoff.</a:t>
            </a:r>
          </a:p>
          <a:p>
            <a:pPr marL="342900" indent="-342900" algn="just">
              <a:buFont typeface="Wingdings" charset="2"/>
              <a:buChar char="Ø"/>
            </a:pPr>
            <a:r>
              <a:rPr lang="en-US" sz="2200" dirty="0">
                <a:solidFill>
                  <a:srgbClr val="000000"/>
                </a:solidFill>
                <a:latin typeface="Times New Roman"/>
                <a:cs typeface="Times New Roman"/>
              </a:rPr>
              <a:t>Planting more trees have no effect on the heating and cooling effects of high school buildings.</a:t>
            </a:r>
          </a:p>
          <a:p>
            <a:pPr marL="342900" indent="-342900" algn="just">
              <a:buFont typeface="Wingdings" charset="2"/>
              <a:buChar char="Ø"/>
            </a:pPr>
            <a:r>
              <a:rPr lang="en-US" sz="2200" dirty="0">
                <a:solidFill>
                  <a:srgbClr val="000000"/>
                </a:solidFill>
                <a:latin typeface="Times New Roman"/>
                <a:cs typeface="Times New Roman"/>
              </a:rPr>
              <a:t>There is no limit to the amount of Carbon dioxide a tree can sequester once they reach a certain  height, circumference, and maturity.</a:t>
            </a:r>
          </a:p>
          <a:p>
            <a:endParaRPr lang="en-US" sz="2200" dirty="0">
              <a:latin typeface="Times New Roman"/>
              <a:cs typeface="Times New Roman"/>
            </a:endParaRPr>
          </a:p>
        </p:txBody>
      </p:sp>
      <p:sp>
        <p:nvSpPr>
          <p:cNvPr id="25" name="TextBox 24"/>
          <p:cNvSpPr txBox="1"/>
          <p:nvPr/>
        </p:nvSpPr>
        <p:spPr>
          <a:xfrm>
            <a:off x="379642" y="17851437"/>
            <a:ext cx="4197540" cy="830997"/>
          </a:xfrm>
          <a:prstGeom prst="rect">
            <a:avLst/>
          </a:prstGeom>
          <a:noFill/>
        </p:spPr>
        <p:txBody>
          <a:bodyPr wrap="square" rtlCol="0">
            <a:spAutoFit/>
          </a:bodyPr>
          <a:lstStyle/>
          <a:p>
            <a:r>
              <a:rPr lang="en-US" sz="2400" b="1" dirty="0">
                <a:solidFill>
                  <a:schemeClr val="tx1">
                    <a:lumMod val="75000"/>
                    <a:lumOff val="25000"/>
                  </a:schemeClr>
                </a:solidFill>
                <a:latin typeface="Times New Roman"/>
                <a:cs typeface="Times New Roman"/>
              </a:rPr>
              <a:t>Materials</a:t>
            </a:r>
          </a:p>
          <a:p>
            <a:endParaRPr lang="en-US" sz="2400" dirty="0">
              <a:latin typeface="Times New Roman"/>
              <a:cs typeface="Times New Roman"/>
            </a:endParaRPr>
          </a:p>
        </p:txBody>
      </p:sp>
      <p:pic>
        <p:nvPicPr>
          <p:cNvPr id="37" name="Picture 36" descr="a885d4a5-0eb8-4835-84f0-f5ca46f4d8e6.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422" y="18409860"/>
            <a:ext cx="2579041" cy="2082748"/>
          </a:xfrm>
          <a:prstGeom prst="rect">
            <a:avLst/>
          </a:prstGeom>
        </p:spPr>
      </p:pic>
      <p:pic>
        <p:nvPicPr>
          <p:cNvPr id="35" name="Picture 34" descr="33130f76-e1c4-4363-9e4b-cbead16926d0.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40361" y="19362254"/>
            <a:ext cx="2893143" cy="2297630"/>
          </a:xfrm>
          <a:prstGeom prst="rect">
            <a:avLst/>
          </a:prstGeom>
        </p:spPr>
      </p:pic>
      <p:sp>
        <p:nvSpPr>
          <p:cNvPr id="33" name="TextBox 32"/>
          <p:cNvSpPr txBox="1"/>
          <p:nvPr/>
        </p:nvSpPr>
        <p:spPr>
          <a:xfrm>
            <a:off x="10968179" y="18080563"/>
            <a:ext cx="10775380" cy="4154983"/>
          </a:xfrm>
          <a:prstGeom prst="rect">
            <a:avLst/>
          </a:prstGeom>
          <a:noFill/>
        </p:spPr>
        <p:txBody>
          <a:bodyPr wrap="square" rtlCol="0">
            <a:spAutoFit/>
          </a:bodyPr>
          <a:lstStyle/>
          <a:p>
            <a:pPr marL="342900" indent="-342900" algn="just">
              <a:buSzPct val="75000"/>
              <a:buFont typeface="Wingdings" charset="2"/>
              <a:buChar char="Ø"/>
            </a:pPr>
            <a:r>
              <a:rPr lang="en-US" sz="2200" dirty="0">
                <a:latin typeface="Times New Roman"/>
                <a:cs typeface="Times New Roman"/>
              </a:rPr>
              <a:t>Why Trees?  Regardless of what people think, trees are some of the most important living organisms in the world.  Not only do they provide oxygen for us to breathe, but according to a study by William Sullivan, ASLA, professor of landscape architecture at University of Illinois at Urbana-Champaign, and Dongying Li, a PhD student there, trees are also proven to relieve </a:t>
            </a:r>
            <a:r>
              <a:rPr lang="en-US" sz="2200" dirty="0" smtClean="0">
                <a:latin typeface="Times New Roman"/>
                <a:cs typeface="Times New Roman"/>
              </a:rPr>
              <a:t>stress and improve personal health through their aesthetic views.</a:t>
            </a:r>
            <a:endParaRPr lang="en-US" sz="2200" dirty="0">
              <a:latin typeface="Times New Roman"/>
              <a:cs typeface="Times New Roman"/>
            </a:endParaRPr>
          </a:p>
          <a:p>
            <a:pPr marL="342900" indent="-342900" algn="just">
              <a:buSzPct val="75000"/>
              <a:buFont typeface="Wingdings" charset="2"/>
              <a:buChar char="Ø"/>
            </a:pPr>
            <a:r>
              <a:rPr lang="en-US" sz="2200" dirty="0" smtClean="0">
                <a:latin typeface="Times New Roman"/>
                <a:cs typeface="Times New Roman"/>
              </a:rPr>
              <a:t>We </a:t>
            </a:r>
            <a:r>
              <a:rPr lang="en-US" sz="2200" dirty="0">
                <a:latin typeface="Times New Roman"/>
                <a:cs typeface="Times New Roman"/>
              </a:rPr>
              <a:t>need more GLOBE schools to join this study </a:t>
            </a:r>
            <a:r>
              <a:rPr lang="en-US" sz="2200" dirty="0" smtClean="0">
                <a:latin typeface="Times New Roman"/>
                <a:cs typeface="Times New Roman"/>
              </a:rPr>
              <a:t>and the </a:t>
            </a:r>
            <a:r>
              <a:rPr lang="en-US" sz="2200" dirty="0">
                <a:latin typeface="Times New Roman"/>
                <a:cs typeface="Times New Roman"/>
              </a:rPr>
              <a:t>GLOBE Trees Around The World Campaign in order to compare our </a:t>
            </a:r>
            <a:r>
              <a:rPr lang="en-US" sz="2200" dirty="0" smtClean="0">
                <a:latin typeface="Times New Roman"/>
                <a:cs typeface="Times New Roman"/>
              </a:rPr>
              <a:t>data.  We now realize what </a:t>
            </a:r>
            <a:r>
              <a:rPr lang="en-US" sz="2200" dirty="0">
                <a:latin typeface="Times New Roman"/>
                <a:cs typeface="Times New Roman"/>
              </a:rPr>
              <a:t>effects trees have on our school campus, </a:t>
            </a:r>
            <a:r>
              <a:rPr lang="en-US" sz="2200" dirty="0" smtClean="0">
                <a:latin typeface="Times New Roman"/>
                <a:cs typeface="Times New Roman"/>
              </a:rPr>
              <a:t>and</a:t>
            </a:r>
            <a:r>
              <a:rPr lang="en-US" sz="2200" dirty="0">
                <a:latin typeface="Times New Roman"/>
                <a:cs typeface="Times New Roman"/>
              </a:rPr>
              <a:t> </a:t>
            </a:r>
            <a:r>
              <a:rPr lang="en-US" sz="2200" dirty="0" smtClean="0">
                <a:latin typeface="Times New Roman"/>
                <a:cs typeface="Times New Roman"/>
              </a:rPr>
              <a:t>would </a:t>
            </a:r>
            <a:r>
              <a:rPr lang="en-US" sz="2200" dirty="0">
                <a:latin typeface="Times New Roman"/>
                <a:cs typeface="Times New Roman"/>
              </a:rPr>
              <a:t>like to extend the research to the trees in our </a:t>
            </a:r>
            <a:r>
              <a:rPr lang="en-US" sz="2200" dirty="0" smtClean="0">
                <a:latin typeface="Times New Roman"/>
                <a:cs typeface="Times New Roman"/>
              </a:rPr>
              <a:t>neighborhoods to see </a:t>
            </a:r>
            <a:r>
              <a:rPr lang="en-US" sz="2200" dirty="0">
                <a:latin typeface="Times New Roman"/>
                <a:cs typeface="Times New Roman"/>
              </a:rPr>
              <a:t>how they can positively impact our daily lives.</a:t>
            </a:r>
          </a:p>
          <a:p>
            <a:pPr algn="just"/>
            <a:endParaRPr lang="en-US" sz="2200" dirty="0">
              <a:latin typeface="Times New Roman"/>
              <a:cs typeface="Times New Roman"/>
            </a:endParaRPr>
          </a:p>
          <a:p>
            <a:pPr algn="just"/>
            <a:endParaRPr lang="en-US" sz="2200" dirty="0">
              <a:latin typeface="Times New Roman"/>
              <a:cs typeface="Times New Roman"/>
            </a:endParaRPr>
          </a:p>
          <a:p>
            <a:pPr algn="just"/>
            <a:endParaRPr lang="en-US" sz="2200" dirty="0">
              <a:latin typeface="Times New Roman"/>
              <a:cs typeface="Times New Roman"/>
            </a:endParaRPr>
          </a:p>
        </p:txBody>
      </p:sp>
      <p:pic>
        <p:nvPicPr>
          <p:cNvPr id="2" name="Picture 1" descr="surrounding areas for GLOBE tree.jpe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391110" y="19280571"/>
            <a:ext cx="4615060" cy="2338009"/>
          </a:xfrm>
          <a:prstGeom prst="rect">
            <a:avLst/>
          </a:prstGeom>
        </p:spPr>
      </p:pic>
      <p:pic>
        <p:nvPicPr>
          <p:cNvPr id="36" name="Picture 35" descr="cute doc.tiff"/>
          <p:cNvPicPr>
            <a:picLocks noChangeAspect="1"/>
          </p:cNvPicPr>
          <p:nvPr/>
        </p:nvPicPr>
        <p:blipFill rotWithShape="1">
          <a:blip r:embed="rId23">
            <a:extLst>
              <a:ext uri="{28A0092B-C50C-407E-A947-70E740481C1C}">
                <a14:useLocalDpi xmlns:a14="http://schemas.microsoft.com/office/drawing/2010/main" val="0"/>
              </a:ext>
            </a:extLst>
          </a:blip>
          <a:srcRect l="-1392" t="2609" r="1392" b="34467"/>
          <a:stretch/>
        </p:blipFill>
        <p:spPr>
          <a:xfrm>
            <a:off x="27308841" y="15615529"/>
            <a:ext cx="2666088" cy="3380737"/>
          </a:xfrm>
          <a:prstGeom prst="rect">
            <a:avLst/>
          </a:prstGeom>
        </p:spPr>
      </p:pic>
      <p:sp>
        <p:nvSpPr>
          <p:cNvPr id="38" name="TextBox 37"/>
          <p:cNvSpPr txBox="1"/>
          <p:nvPr/>
        </p:nvSpPr>
        <p:spPr>
          <a:xfrm>
            <a:off x="27296533" y="19024980"/>
            <a:ext cx="5486400" cy="2569934"/>
          </a:xfrm>
          <a:prstGeom prst="rect">
            <a:avLst/>
          </a:prstGeom>
          <a:noFill/>
        </p:spPr>
        <p:txBody>
          <a:bodyPr wrap="square" rtlCol="0">
            <a:spAutoFit/>
          </a:bodyPr>
          <a:lstStyle/>
          <a:p>
            <a:pPr algn="just"/>
            <a:r>
              <a:rPr lang="en-US" sz="2000" b="1" dirty="0" smtClean="0">
                <a:latin typeface="Times New Roman"/>
                <a:cs typeface="Times New Roman"/>
              </a:rPr>
              <a:t>Figure 5. </a:t>
            </a:r>
            <a:r>
              <a:rPr lang="en-US" sz="2000" dirty="0" smtClean="0">
                <a:latin typeface="Times New Roman"/>
                <a:cs typeface="Times New Roman"/>
              </a:rPr>
              <a:t>Key </a:t>
            </a:r>
            <a:r>
              <a:rPr lang="en-US" sz="2000" dirty="0">
                <a:latin typeface="Times New Roman"/>
                <a:cs typeface="Times New Roman"/>
              </a:rPr>
              <a:t>for Location of Trees on Crestwood High School Campus. </a:t>
            </a:r>
            <a:r>
              <a:rPr lang="en-US" sz="2000" b="1" dirty="0" smtClean="0">
                <a:latin typeface="Times New Roman"/>
                <a:cs typeface="Times New Roman"/>
              </a:rPr>
              <a:t>Honey </a:t>
            </a:r>
            <a:r>
              <a:rPr lang="en-US" sz="2000" b="1" dirty="0">
                <a:latin typeface="Times New Roman"/>
                <a:cs typeface="Times New Roman"/>
              </a:rPr>
              <a:t>Locust  </a:t>
            </a:r>
            <a:r>
              <a:rPr lang="en-US" sz="2000" dirty="0">
                <a:latin typeface="Times New Roman"/>
                <a:cs typeface="Times New Roman"/>
              </a:rPr>
              <a:t>(</a:t>
            </a:r>
            <a:r>
              <a:rPr lang="nb-NO" sz="2000" i="1" dirty="0">
                <a:latin typeface="Times New Roman"/>
                <a:cs typeface="Times New Roman"/>
              </a:rPr>
              <a:t>Gleditsia triacanthos</a:t>
            </a:r>
            <a:r>
              <a:rPr lang="nb-NO" sz="2000" dirty="0">
                <a:latin typeface="Times New Roman"/>
                <a:cs typeface="Times New Roman"/>
              </a:rPr>
              <a:t>), </a:t>
            </a:r>
            <a:r>
              <a:rPr lang="en-US" sz="2000" b="1" dirty="0">
                <a:latin typeface="Times New Roman"/>
                <a:cs typeface="Times New Roman"/>
              </a:rPr>
              <a:t>Honey Locus</a:t>
            </a:r>
            <a:r>
              <a:rPr lang="en-US" sz="2000" dirty="0">
                <a:latin typeface="Times New Roman"/>
                <a:cs typeface="Times New Roman"/>
              </a:rPr>
              <a:t>t (</a:t>
            </a:r>
            <a:r>
              <a:rPr lang="nb-NO" sz="2000" i="1" dirty="0">
                <a:latin typeface="Times New Roman"/>
                <a:cs typeface="Times New Roman"/>
              </a:rPr>
              <a:t>Gleditsia triacanthos</a:t>
            </a:r>
            <a:r>
              <a:rPr lang="nb-NO" sz="2000" dirty="0">
                <a:latin typeface="Times New Roman"/>
                <a:cs typeface="Times New Roman"/>
              </a:rPr>
              <a:t>), </a:t>
            </a:r>
            <a:r>
              <a:rPr lang="en-US" sz="2000" b="1" dirty="0">
                <a:latin typeface="Times New Roman"/>
                <a:cs typeface="Times New Roman"/>
              </a:rPr>
              <a:t>Pin Oak </a:t>
            </a:r>
            <a:r>
              <a:rPr lang="en-US" sz="2000" dirty="0">
                <a:latin typeface="Times New Roman"/>
                <a:cs typeface="Times New Roman"/>
              </a:rPr>
              <a:t>(</a:t>
            </a:r>
            <a:r>
              <a:rPr lang="fi-FI" sz="2000" i="1" dirty="0">
                <a:latin typeface="Times New Roman"/>
                <a:cs typeface="Times New Roman"/>
              </a:rPr>
              <a:t>Quercus palustris</a:t>
            </a:r>
            <a:r>
              <a:rPr lang="fi-FI" sz="2000" dirty="0">
                <a:latin typeface="Times New Roman"/>
                <a:cs typeface="Times New Roman"/>
              </a:rPr>
              <a:t>), </a:t>
            </a:r>
            <a:r>
              <a:rPr lang="en-US" sz="2000" b="1" dirty="0">
                <a:latin typeface="Times New Roman"/>
                <a:cs typeface="Times New Roman"/>
              </a:rPr>
              <a:t>Basswood</a:t>
            </a:r>
            <a:r>
              <a:rPr lang="en-US" sz="2000" dirty="0">
                <a:latin typeface="Times New Roman"/>
                <a:cs typeface="Times New Roman"/>
              </a:rPr>
              <a:t> (</a:t>
            </a:r>
            <a:r>
              <a:rPr lang="en-US" sz="2000" i="1" dirty="0">
                <a:latin typeface="Times New Roman"/>
                <a:cs typeface="Times New Roman"/>
              </a:rPr>
              <a:t>Tilia </a:t>
            </a:r>
            <a:r>
              <a:rPr lang="en-US" sz="2000" i="1" dirty="0" err="1" smtClean="0">
                <a:latin typeface="Times New Roman"/>
                <a:cs typeface="Times New Roman"/>
              </a:rPr>
              <a:t>americana</a:t>
            </a:r>
            <a:r>
              <a:rPr lang="en-US" sz="2000" dirty="0">
                <a:latin typeface="Times New Roman"/>
                <a:cs typeface="Times New Roman"/>
              </a:rPr>
              <a:t>), </a:t>
            </a:r>
            <a:r>
              <a:rPr lang="en-US" sz="2000" b="1" dirty="0">
                <a:latin typeface="Times New Roman"/>
                <a:cs typeface="Times New Roman"/>
              </a:rPr>
              <a:t>Basswood</a:t>
            </a:r>
            <a:r>
              <a:rPr lang="en-US" sz="2000" dirty="0">
                <a:latin typeface="Times New Roman"/>
                <a:cs typeface="Times New Roman"/>
              </a:rPr>
              <a:t> (</a:t>
            </a:r>
            <a:r>
              <a:rPr lang="en-US" sz="2000" i="1" dirty="0">
                <a:latin typeface="Times New Roman"/>
                <a:cs typeface="Times New Roman"/>
              </a:rPr>
              <a:t>Tilia </a:t>
            </a:r>
            <a:r>
              <a:rPr lang="en-US" sz="2000" i="1" dirty="0" err="1" smtClean="0">
                <a:latin typeface="Times New Roman"/>
                <a:cs typeface="Times New Roman"/>
              </a:rPr>
              <a:t>americana</a:t>
            </a:r>
            <a:r>
              <a:rPr lang="en-US" sz="2000" dirty="0">
                <a:latin typeface="Times New Roman"/>
                <a:cs typeface="Times New Roman"/>
              </a:rPr>
              <a:t>), </a:t>
            </a:r>
            <a:r>
              <a:rPr lang="en-US" sz="2000" b="1" dirty="0">
                <a:latin typeface="Times New Roman"/>
                <a:cs typeface="Times New Roman"/>
              </a:rPr>
              <a:t>Bur Oak </a:t>
            </a:r>
            <a:r>
              <a:rPr lang="en-US" sz="2000" dirty="0">
                <a:latin typeface="Times New Roman"/>
                <a:cs typeface="Times New Roman"/>
              </a:rPr>
              <a:t>(</a:t>
            </a:r>
            <a:r>
              <a:rPr lang="en-US" sz="2000" i="1" dirty="0">
                <a:latin typeface="Times New Roman"/>
                <a:cs typeface="Times New Roman"/>
              </a:rPr>
              <a:t>Quercus macrocarpa</a:t>
            </a:r>
            <a:r>
              <a:rPr lang="en-US" sz="2000" dirty="0">
                <a:latin typeface="Times New Roman"/>
                <a:cs typeface="Times New Roman"/>
              </a:rPr>
              <a:t>), </a:t>
            </a:r>
            <a:r>
              <a:rPr lang="en-US" sz="2000" b="1" dirty="0">
                <a:latin typeface="Times New Roman"/>
                <a:cs typeface="Times New Roman"/>
              </a:rPr>
              <a:t>Bur Oak </a:t>
            </a:r>
            <a:r>
              <a:rPr lang="en-US" sz="2000" dirty="0">
                <a:latin typeface="Times New Roman"/>
                <a:cs typeface="Times New Roman"/>
              </a:rPr>
              <a:t>(</a:t>
            </a:r>
            <a:r>
              <a:rPr lang="en-US" sz="2000" i="1" dirty="0">
                <a:latin typeface="Times New Roman"/>
                <a:cs typeface="Times New Roman"/>
              </a:rPr>
              <a:t>Quercus macrocarpa)</a:t>
            </a:r>
            <a:r>
              <a:rPr lang="en-US" sz="2000" dirty="0">
                <a:latin typeface="Times New Roman"/>
                <a:cs typeface="Times New Roman"/>
              </a:rPr>
              <a:t>, </a:t>
            </a:r>
            <a:r>
              <a:rPr lang="en-US" sz="2000" b="1" dirty="0">
                <a:latin typeface="Times New Roman"/>
                <a:cs typeface="Times New Roman"/>
              </a:rPr>
              <a:t>Bur Oak  </a:t>
            </a:r>
            <a:r>
              <a:rPr lang="en-US" sz="2000" dirty="0">
                <a:latin typeface="Times New Roman"/>
                <a:cs typeface="Times New Roman"/>
              </a:rPr>
              <a:t>(</a:t>
            </a:r>
            <a:r>
              <a:rPr lang="en-US" sz="2000" i="1" dirty="0">
                <a:latin typeface="Times New Roman"/>
                <a:cs typeface="Times New Roman"/>
              </a:rPr>
              <a:t>Quercus macrocarpa).</a:t>
            </a:r>
          </a:p>
          <a:p>
            <a:endParaRPr lang="en-US" sz="2100" dirty="0">
              <a:latin typeface="Times New Roman"/>
              <a:cs typeface="Times New Roman"/>
            </a:endParaRPr>
          </a:p>
        </p:txBody>
      </p:sp>
      <p:sp>
        <p:nvSpPr>
          <p:cNvPr id="60" name="TextBox 59">
            <a:extLst>
              <a:ext uri="{FF2B5EF4-FFF2-40B4-BE49-F238E27FC236}">
                <a16:creationId xmlns="" xmlns:p14="http://schemas.microsoft.com/office/powerpoint/2010/main" xmlns:p15="http://schemas.microsoft.com/office/powerpoint/2012/main" xmlns:a16="http://schemas.microsoft.com/office/drawing/2014/main" id="{1043F711-D47E-42B5-B443-99A2ED27753E}"/>
              </a:ext>
            </a:extLst>
          </p:cNvPr>
          <p:cNvSpPr txBox="1"/>
          <p:nvPr/>
        </p:nvSpPr>
        <p:spPr>
          <a:xfrm>
            <a:off x="33156165" y="14570536"/>
            <a:ext cx="9302746" cy="461665"/>
          </a:xfrm>
          <a:prstGeom prst="rect">
            <a:avLst/>
          </a:prstGeom>
          <a:noFill/>
        </p:spPr>
        <p:txBody>
          <a:bodyPr wrap="square" rtlCol="0">
            <a:spAutoFit/>
          </a:bodyPr>
          <a:lstStyle>
            <a:defPPr>
              <a:defRPr kern="1200" smtId="4294967295"/>
            </a:defPPr>
          </a:lstStyle>
          <a:p>
            <a:r>
              <a:rPr lang="en-US" sz="2400" b="1" dirty="0" smtClean="0">
                <a:solidFill>
                  <a:schemeClr val="tx1">
                    <a:lumMod val="75000"/>
                    <a:lumOff val="25000"/>
                  </a:schemeClr>
                </a:solidFill>
                <a:latin typeface="Times New Roman"/>
                <a:cs typeface="Times New Roman"/>
              </a:rPr>
              <a:t>Works Cited</a:t>
            </a:r>
            <a:endParaRPr lang="en-US" sz="2400" b="1" dirty="0">
              <a:solidFill>
                <a:schemeClr val="tx1">
                  <a:lumMod val="75000"/>
                  <a:lumOff val="25000"/>
                </a:schemeClr>
              </a:solidFill>
              <a:latin typeface="Times New Roman"/>
              <a:cs typeface="Times New Roman"/>
            </a:endParaRPr>
          </a:p>
        </p:txBody>
      </p:sp>
      <p:pic>
        <p:nvPicPr>
          <p:cNvPr id="54" name="Picture 53" descr="IMG_560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25659202" y="13791043"/>
            <a:ext cx="1897684" cy="1423263"/>
          </a:xfrm>
          <a:prstGeom prst="rect">
            <a:avLst/>
          </a:prstGeom>
        </p:spPr>
      </p:pic>
      <p:pic>
        <p:nvPicPr>
          <p:cNvPr id="55" name="Picture 54" descr="IMG_561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5400000">
            <a:off x="24079472" y="13790183"/>
            <a:ext cx="1890805" cy="1418104"/>
          </a:xfrm>
          <a:prstGeom prst="rect">
            <a:avLst/>
          </a:prstGeom>
        </p:spPr>
      </p:pic>
      <p:sp>
        <p:nvSpPr>
          <p:cNvPr id="57" name="TextBox 56"/>
          <p:cNvSpPr txBox="1"/>
          <p:nvPr/>
        </p:nvSpPr>
        <p:spPr>
          <a:xfrm>
            <a:off x="22586067" y="15163211"/>
            <a:ext cx="1686018" cy="276999"/>
          </a:xfrm>
          <a:prstGeom prst="rect">
            <a:avLst/>
          </a:prstGeom>
          <a:noFill/>
        </p:spPr>
        <p:txBody>
          <a:bodyPr wrap="square" rtlCol="0">
            <a:spAutoFit/>
          </a:bodyPr>
          <a:lstStyle/>
          <a:p>
            <a:pPr algn="ctr"/>
            <a:r>
              <a:rPr lang="en-US" sz="1200" dirty="0" smtClean="0">
                <a:solidFill>
                  <a:schemeClr val="bg1"/>
                </a:solidFill>
                <a:latin typeface="Times New Roman"/>
                <a:cs typeface="Times New Roman"/>
              </a:rPr>
              <a:t>Using clinometer</a:t>
            </a:r>
            <a:endParaRPr lang="en-US" sz="1200" dirty="0">
              <a:solidFill>
                <a:schemeClr val="bg1"/>
              </a:solidFill>
              <a:latin typeface="Times New Roman"/>
              <a:cs typeface="Times New Roman"/>
            </a:endParaRPr>
          </a:p>
        </p:txBody>
      </p:sp>
      <p:sp>
        <p:nvSpPr>
          <p:cNvPr id="62" name="TextBox 61"/>
          <p:cNvSpPr txBox="1"/>
          <p:nvPr/>
        </p:nvSpPr>
        <p:spPr>
          <a:xfrm>
            <a:off x="24361931" y="14801921"/>
            <a:ext cx="1379469" cy="830997"/>
          </a:xfrm>
          <a:prstGeom prst="rect">
            <a:avLst/>
          </a:prstGeom>
          <a:noFill/>
        </p:spPr>
        <p:txBody>
          <a:bodyPr wrap="square" rtlCol="0">
            <a:spAutoFit/>
          </a:bodyPr>
          <a:lstStyle/>
          <a:p>
            <a:pPr algn="ctr"/>
            <a:r>
              <a:rPr lang="en-US" sz="1200" dirty="0" smtClean="0">
                <a:solidFill>
                  <a:srgbClr val="FFFFFF"/>
                </a:solidFill>
                <a:latin typeface="Times New Roman"/>
                <a:cs typeface="Times New Roman"/>
              </a:rPr>
              <a:t>Tree 4</a:t>
            </a:r>
          </a:p>
          <a:p>
            <a:pPr algn="ctr"/>
            <a:r>
              <a:rPr lang="en-US" sz="1200" dirty="0" smtClean="0">
                <a:solidFill>
                  <a:srgbClr val="FFFFFF"/>
                </a:solidFill>
                <a:latin typeface="Times New Roman"/>
                <a:cs typeface="Times New Roman"/>
              </a:rPr>
              <a:t>Basswood</a:t>
            </a:r>
          </a:p>
          <a:p>
            <a:pPr algn="ctr"/>
            <a:r>
              <a:rPr lang="en-US" sz="1200" dirty="0" smtClean="0">
                <a:solidFill>
                  <a:srgbClr val="FFFFFF"/>
                </a:solidFill>
                <a:latin typeface="Times New Roman"/>
                <a:cs typeface="Times New Roman"/>
              </a:rPr>
              <a:t>(</a:t>
            </a:r>
            <a:r>
              <a:rPr lang="en-US" sz="1200" i="1" dirty="0" err="1" smtClean="0">
                <a:solidFill>
                  <a:srgbClr val="FFFFFF"/>
                </a:solidFill>
                <a:latin typeface="Times New Roman"/>
                <a:cs typeface="Times New Roman"/>
              </a:rPr>
              <a:t>Tilia</a:t>
            </a:r>
            <a:r>
              <a:rPr lang="en-US" sz="1200" i="1" dirty="0" smtClean="0">
                <a:solidFill>
                  <a:srgbClr val="FFFFFF"/>
                </a:solidFill>
                <a:latin typeface="Times New Roman"/>
                <a:cs typeface="Times New Roman"/>
              </a:rPr>
              <a:t> </a:t>
            </a:r>
            <a:r>
              <a:rPr lang="en-US" sz="1200" i="1" dirty="0" err="1" smtClean="0">
                <a:solidFill>
                  <a:srgbClr val="FFFFFF"/>
                </a:solidFill>
                <a:latin typeface="Times New Roman"/>
                <a:cs typeface="Times New Roman"/>
              </a:rPr>
              <a:t>americana</a:t>
            </a:r>
            <a:r>
              <a:rPr lang="en-US" sz="1200" i="1" dirty="0" smtClean="0">
                <a:solidFill>
                  <a:srgbClr val="FFFFFF"/>
                </a:solidFill>
                <a:latin typeface="Times New Roman"/>
                <a:cs typeface="Times New Roman"/>
              </a:rPr>
              <a:t>)</a:t>
            </a:r>
            <a:endParaRPr lang="en-US" sz="1200" dirty="0" smtClean="0">
              <a:solidFill>
                <a:srgbClr val="FFFFFF"/>
              </a:solidFill>
              <a:latin typeface="Times New Roman"/>
              <a:cs typeface="Times New Roman"/>
            </a:endParaRPr>
          </a:p>
          <a:p>
            <a:pPr algn="ctr"/>
            <a:endParaRPr lang="en-US" sz="1200" dirty="0">
              <a:solidFill>
                <a:srgbClr val="FFFFFF"/>
              </a:solidFill>
              <a:latin typeface="Times New Roman"/>
              <a:cs typeface="Times New Roman"/>
            </a:endParaRPr>
          </a:p>
        </p:txBody>
      </p:sp>
      <p:sp>
        <p:nvSpPr>
          <p:cNvPr id="63" name="TextBox 62"/>
          <p:cNvSpPr txBox="1"/>
          <p:nvPr/>
        </p:nvSpPr>
        <p:spPr>
          <a:xfrm>
            <a:off x="25808829" y="14814606"/>
            <a:ext cx="1642224" cy="646331"/>
          </a:xfrm>
          <a:prstGeom prst="rect">
            <a:avLst/>
          </a:prstGeom>
          <a:noFill/>
        </p:spPr>
        <p:txBody>
          <a:bodyPr wrap="square" rtlCol="0">
            <a:spAutoFit/>
          </a:bodyPr>
          <a:lstStyle/>
          <a:p>
            <a:pPr algn="ctr"/>
            <a:r>
              <a:rPr lang="en-US" sz="1200" dirty="0" smtClean="0">
                <a:solidFill>
                  <a:srgbClr val="FFFFFF"/>
                </a:solidFill>
                <a:latin typeface="Times New Roman"/>
                <a:cs typeface="Times New Roman"/>
              </a:rPr>
              <a:t>Tree 6</a:t>
            </a:r>
          </a:p>
          <a:p>
            <a:pPr algn="ctr"/>
            <a:r>
              <a:rPr lang="en-US" sz="1200" dirty="0" smtClean="0">
                <a:solidFill>
                  <a:srgbClr val="FFFFFF"/>
                </a:solidFill>
                <a:latin typeface="Times New Roman"/>
                <a:cs typeface="Times New Roman"/>
              </a:rPr>
              <a:t>Bur Oak</a:t>
            </a:r>
          </a:p>
          <a:p>
            <a:pPr algn="ctr"/>
            <a:r>
              <a:rPr lang="en-US" sz="1200" dirty="0" smtClean="0">
                <a:solidFill>
                  <a:srgbClr val="FFFFFF"/>
                </a:solidFill>
                <a:latin typeface="Times New Roman"/>
                <a:cs typeface="Times New Roman"/>
              </a:rPr>
              <a:t>(</a:t>
            </a:r>
            <a:r>
              <a:rPr lang="en-US" sz="1200" i="1" dirty="0" err="1" smtClean="0">
                <a:solidFill>
                  <a:srgbClr val="FFFFFF"/>
                </a:solidFill>
                <a:latin typeface="Times New Roman"/>
                <a:cs typeface="Times New Roman"/>
              </a:rPr>
              <a:t>Quercus</a:t>
            </a:r>
            <a:r>
              <a:rPr lang="en-US" sz="1200" i="1" dirty="0" smtClean="0">
                <a:solidFill>
                  <a:srgbClr val="FFFFFF"/>
                </a:solidFill>
                <a:latin typeface="Times New Roman"/>
                <a:cs typeface="Times New Roman"/>
              </a:rPr>
              <a:t> </a:t>
            </a:r>
            <a:r>
              <a:rPr lang="en-US" sz="1200" i="1" dirty="0" err="1" smtClean="0">
                <a:solidFill>
                  <a:srgbClr val="FFFFFF"/>
                </a:solidFill>
                <a:latin typeface="Times New Roman"/>
                <a:cs typeface="Times New Roman"/>
              </a:rPr>
              <a:t>palustris</a:t>
            </a:r>
            <a:r>
              <a:rPr lang="en-US" sz="1200" i="1" dirty="0" smtClean="0">
                <a:solidFill>
                  <a:srgbClr val="FFFFFF"/>
                </a:solidFill>
                <a:latin typeface="Times New Roman"/>
                <a:cs typeface="Times New Roman"/>
              </a:rPr>
              <a:t>)</a:t>
            </a:r>
            <a:endParaRPr lang="en-US" sz="1200" dirty="0">
              <a:solidFill>
                <a:srgbClr val="FFFFFF"/>
              </a:solidFill>
              <a:latin typeface="Times New Roman"/>
              <a:cs typeface="Times New Roman"/>
            </a:endParaRPr>
          </a:p>
        </p:txBody>
      </p:sp>
      <p:sp>
        <p:nvSpPr>
          <p:cNvPr id="64" name="TextBox 63"/>
          <p:cNvSpPr txBox="1"/>
          <p:nvPr/>
        </p:nvSpPr>
        <p:spPr>
          <a:xfrm>
            <a:off x="27504057" y="14796185"/>
            <a:ext cx="1620328" cy="830997"/>
          </a:xfrm>
          <a:prstGeom prst="rect">
            <a:avLst/>
          </a:prstGeom>
          <a:noFill/>
        </p:spPr>
        <p:txBody>
          <a:bodyPr wrap="square" rtlCol="0">
            <a:spAutoFit/>
          </a:bodyPr>
          <a:lstStyle/>
          <a:p>
            <a:pPr algn="ctr"/>
            <a:r>
              <a:rPr lang="en-US" sz="1200" dirty="0" smtClean="0">
                <a:solidFill>
                  <a:srgbClr val="FFFFFF"/>
                </a:solidFill>
                <a:latin typeface="Times New Roman"/>
                <a:cs typeface="Times New Roman"/>
              </a:rPr>
              <a:t>Tree 7</a:t>
            </a:r>
          </a:p>
          <a:p>
            <a:pPr algn="ctr"/>
            <a:r>
              <a:rPr lang="en-US" sz="1200" dirty="0">
                <a:solidFill>
                  <a:srgbClr val="FFFFFF"/>
                </a:solidFill>
                <a:latin typeface="Times New Roman"/>
                <a:cs typeface="Times New Roman"/>
              </a:rPr>
              <a:t>Bur Oak</a:t>
            </a:r>
          </a:p>
          <a:p>
            <a:pPr algn="ctr"/>
            <a:r>
              <a:rPr lang="en-US" sz="1200" dirty="0">
                <a:solidFill>
                  <a:srgbClr val="FFFFFF"/>
                </a:solidFill>
                <a:latin typeface="Times New Roman"/>
                <a:cs typeface="Times New Roman"/>
              </a:rPr>
              <a:t>(</a:t>
            </a:r>
            <a:r>
              <a:rPr lang="en-US" sz="1200" i="1" dirty="0" err="1">
                <a:solidFill>
                  <a:srgbClr val="FFFFFF"/>
                </a:solidFill>
                <a:latin typeface="Times New Roman"/>
                <a:cs typeface="Times New Roman"/>
              </a:rPr>
              <a:t>Quercus</a:t>
            </a:r>
            <a:r>
              <a:rPr lang="en-US" sz="1200" i="1" dirty="0">
                <a:solidFill>
                  <a:srgbClr val="FFFFFF"/>
                </a:solidFill>
                <a:latin typeface="Times New Roman"/>
                <a:cs typeface="Times New Roman"/>
              </a:rPr>
              <a:t> </a:t>
            </a:r>
            <a:r>
              <a:rPr lang="en-US" sz="1200" i="1" dirty="0" err="1">
                <a:solidFill>
                  <a:srgbClr val="FFFFFF"/>
                </a:solidFill>
                <a:latin typeface="Times New Roman"/>
                <a:cs typeface="Times New Roman"/>
              </a:rPr>
              <a:t>palustris</a:t>
            </a:r>
            <a:r>
              <a:rPr lang="en-US" sz="1200" i="1" dirty="0">
                <a:solidFill>
                  <a:srgbClr val="FFFFFF"/>
                </a:solidFill>
                <a:latin typeface="Times New Roman"/>
                <a:cs typeface="Times New Roman"/>
              </a:rPr>
              <a:t>)</a:t>
            </a:r>
            <a:endParaRPr lang="en-US" sz="1200" dirty="0">
              <a:solidFill>
                <a:srgbClr val="FFFFFF"/>
              </a:solidFill>
              <a:latin typeface="Times New Roman"/>
              <a:cs typeface="Times New Roman"/>
            </a:endParaRPr>
          </a:p>
          <a:p>
            <a:pPr algn="ctr"/>
            <a:endParaRPr lang="en-US" sz="1200" dirty="0">
              <a:solidFill>
                <a:srgbClr val="FFFFFF"/>
              </a:solidFill>
              <a:latin typeface="Times New Roman"/>
              <a:cs typeface="Times New Roman"/>
            </a:endParaRPr>
          </a:p>
        </p:txBody>
      </p:sp>
      <p:pic>
        <p:nvPicPr>
          <p:cNvPr id="65" name="Picture 64" descr="IMG_6003.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5400000">
            <a:off x="30716249" y="13781896"/>
            <a:ext cx="1896134" cy="1422101"/>
          </a:xfrm>
          <a:prstGeom prst="rect">
            <a:avLst/>
          </a:prstGeom>
        </p:spPr>
      </p:pic>
      <p:pic>
        <p:nvPicPr>
          <p:cNvPr id="66" name="Picture 65" descr="IMG_6006.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29106691" y="13783726"/>
            <a:ext cx="1894946" cy="1421209"/>
          </a:xfrm>
          <a:prstGeom prst="rect">
            <a:avLst/>
          </a:prstGeom>
        </p:spPr>
      </p:pic>
      <p:sp>
        <p:nvSpPr>
          <p:cNvPr id="67" name="TextBox 66"/>
          <p:cNvSpPr txBox="1"/>
          <p:nvPr/>
        </p:nvSpPr>
        <p:spPr>
          <a:xfrm>
            <a:off x="29270880" y="14957984"/>
            <a:ext cx="1632879" cy="461665"/>
          </a:xfrm>
          <a:prstGeom prst="rect">
            <a:avLst/>
          </a:prstGeom>
          <a:noFill/>
        </p:spPr>
        <p:txBody>
          <a:bodyPr wrap="square" rtlCol="0">
            <a:spAutoFit/>
          </a:bodyPr>
          <a:lstStyle/>
          <a:p>
            <a:pPr algn="ctr"/>
            <a:r>
              <a:rPr lang="en-US" sz="1200" dirty="0" smtClean="0">
                <a:solidFill>
                  <a:srgbClr val="FFFFFF"/>
                </a:solidFill>
              </a:rPr>
              <a:t>Norway Maple</a:t>
            </a:r>
          </a:p>
          <a:p>
            <a:pPr algn="ctr"/>
            <a:r>
              <a:rPr lang="en-US" sz="1200" dirty="0" smtClean="0">
                <a:solidFill>
                  <a:srgbClr val="FFFFFF"/>
                </a:solidFill>
              </a:rPr>
              <a:t>(</a:t>
            </a:r>
            <a:r>
              <a:rPr lang="en-US" sz="1200" i="1" dirty="0" smtClean="0">
                <a:solidFill>
                  <a:srgbClr val="FFFFFF"/>
                </a:solidFill>
              </a:rPr>
              <a:t>Acer </a:t>
            </a:r>
            <a:r>
              <a:rPr lang="en-US" sz="1200" i="1" dirty="0" err="1" smtClean="0">
                <a:solidFill>
                  <a:srgbClr val="FFFFFF"/>
                </a:solidFill>
              </a:rPr>
              <a:t>platanoides</a:t>
            </a:r>
            <a:r>
              <a:rPr lang="en-US" sz="1200" i="1" dirty="0" smtClean="0">
                <a:solidFill>
                  <a:srgbClr val="FFFFFF"/>
                </a:solidFill>
              </a:rPr>
              <a:t>)</a:t>
            </a:r>
            <a:endParaRPr lang="en-US" sz="1200" dirty="0">
              <a:solidFill>
                <a:srgbClr val="FFFFFF"/>
              </a:solidFill>
            </a:endParaRPr>
          </a:p>
        </p:txBody>
      </p:sp>
      <p:sp>
        <p:nvSpPr>
          <p:cNvPr id="68" name="TextBox 67"/>
          <p:cNvSpPr txBox="1"/>
          <p:nvPr/>
        </p:nvSpPr>
        <p:spPr>
          <a:xfrm>
            <a:off x="30885753" y="14780865"/>
            <a:ext cx="1530573" cy="646331"/>
          </a:xfrm>
          <a:prstGeom prst="rect">
            <a:avLst/>
          </a:prstGeom>
          <a:noFill/>
        </p:spPr>
        <p:txBody>
          <a:bodyPr wrap="square" rtlCol="0">
            <a:spAutoFit/>
          </a:bodyPr>
          <a:lstStyle/>
          <a:p>
            <a:pPr algn="ctr"/>
            <a:r>
              <a:rPr lang="en-US" sz="1200" dirty="0" smtClean="0">
                <a:solidFill>
                  <a:srgbClr val="FFFFFF"/>
                </a:solidFill>
                <a:latin typeface="Times New Roman"/>
                <a:cs typeface="Times New Roman"/>
              </a:rPr>
              <a:t>Tulip tree</a:t>
            </a:r>
          </a:p>
          <a:p>
            <a:pPr algn="ctr"/>
            <a:r>
              <a:rPr lang="en-US" sz="1200" dirty="0" smtClean="0">
                <a:solidFill>
                  <a:srgbClr val="FFFFFF"/>
                </a:solidFill>
                <a:latin typeface="Times New Roman"/>
                <a:cs typeface="Times New Roman"/>
              </a:rPr>
              <a:t>(</a:t>
            </a:r>
            <a:r>
              <a:rPr lang="en-US" sz="1200" i="1" dirty="0" smtClean="0">
                <a:solidFill>
                  <a:srgbClr val="FFFFFF"/>
                </a:solidFill>
                <a:latin typeface="Times New Roman"/>
                <a:cs typeface="Times New Roman"/>
              </a:rPr>
              <a:t>Liriodendron </a:t>
            </a:r>
            <a:r>
              <a:rPr lang="en-US" sz="1200" i="1" dirty="0" err="1" smtClean="0">
                <a:solidFill>
                  <a:srgbClr val="FFFFFF"/>
                </a:solidFill>
                <a:latin typeface="Times New Roman"/>
                <a:cs typeface="Times New Roman"/>
              </a:rPr>
              <a:t>tulipifera</a:t>
            </a:r>
            <a:r>
              <a:rPr lang="en-US" sz="1200" i="1" dirty="0" smtClean="0">
                <a:solidFill>
                  <a:srgbClr val="FFFFFF"/>
                </a:solidFill>
                <a:latin typeface="Times New Roman"/>
                <a:cs typeface="Times New Roman"/>
              </a:rPr>
              <a:t>)</a:t>
            </a:r>
            <a:endParaRPr lang="en-US" sz="1200" dirty="0">
              <a:solidFill>
                <a:srgbClr val="FFFFFF"/>
              </a:solidFill>
              <a:latin typeface="Times New Roman"/>
              <a:cs typeface="Times New Roman"/>
            </a:endParaRPr>
          </a:p>
        </p:txBody>
      </p:sp>
      <p:pic>
        <p:nvPicPr>
          <p:cNvPr id="107" name="Picture 106" descr="16266bfa-391b-4a9a-8fc6-36736af868bd-2.jpg"/>
          <p:cNvPicPr>
            <a:picLocks noChangeAspect="1"/>
          </p:cNvPicPr>
          <p:nvPr/>
        </p:nvPicPr>
        <p:blipFill rotWithShape="1">
          <a:blip r:embed="rId5">
            <a:extLst>
              <a:ext uri="{28A0092B-C50C-407E-A947-70E740481C1C}">
                <a14:useLocalDpi xmlns:a14="http://schemas.microsoft.com/office/drawing/2010/main" val="0"/>
              </a:ext>
            </a:extLst>
          </a:blip>
          <a:srcRect t="13333" b="13148"/>
          <a:stretch/>
        </p:blipFill>
        <p:spPr>
          <a:xfrm>
            <a:off x="30089660" y="15621886"/>
            <a:ext cx="2585602" cy="3381061"/>
          </a:xfrm>
          <a:prstGeom prst="rect">
            <a:avLst/>
          </a:prstGeom>
        </p:spPr>
      </p:pic>
      <p:sp>
        <p:nvSpPr>
          <p:cNvPr id="69" name="TextBox 68"/>
          <p:cNvSpPr txBox="1"/>
          <p:nvPr/>
        </p:nvSpPr>
        <p:spPr>
          <a:xfrm>
            <a:off x="30431149" y="18531772"/>
            <a:ext cx="1800222" cy="461665"/>
          </a:xfrm>
          <a:prstGeom prst="rect">
            <a:avLst/>
          </a:prstGeom>
          <a:noFill/>
        </p:spPr>
        <p:txBody>
          <a:bodyPr wrap="square" rtlCol="0">
            <a:spAutoFit/>
          </a:bodyPr>
          <a:lstStyle/>
          <a:p>
            <a:pPr algn="ctr"/>
            <a:r>
              <a:rPr lang="en-US" sz="1200" dirty="0" smtClean="0">
                <a:solidFill>
                  <a:srgbClr val="FFFFFF"/>
                </a:solidFill>
                <a:latin typeface="Times New Roman"/>
                <a:cs typeface="Times New Roman"/>
              </a:rPr>
              <a:t>Honey Locust</a:t>
            </a:r>
          </a:p>
          <a:p>
            <a:pPr algn="ctr"/>
            <a:r>
              <a:rPr lang="en-US" sz="1200" dirty="0" smtClean="0">
                <a:solidFill>
                  <a:srgbClr val="FFFFFF"/>
                </a:solidFill>
                <a:latin typeface="Times New Roman"/>
                <a:cs typeface="Times New Roman"/>
              </a:rPr>
              <a:t>(</a:t>
            </a:r>
            <a:r>
              <a:rPr lang="en-US" sz="1200" dirty="0" err="1" smtClean="0">
                <a:solidFill>
                  <a:srgbClr val="FFFFFF"/>
                </a:solidFill>
                <a:latin typeface="Times New Roman"/>
                <a:cs typeface="Times New Roman"/>
              </a:rPr>
              <a:t>Gleditsia</a:t>
            </a:r>
            <a:r>
              <a:rPr lang="en-US" sz="1200" dirty="0" smtClean="0">
                <a:solidFill>
                  <a:srgbClr val="FFFFFF"/>
                </a:solidFill>
                <a:latin typeface="Times New Roman"/>
                <a:cs typeface="Times New Roman"/>
              </a:rPr>
              <a:t> </a:t>
            </a:r>
            <a:r>
              <a:rPr lang="en-US" sz="1200" dirty="0" err="1" smtClean="0">
                <a:solidFill>
                  <a:srgbClr val="FFFFFF"/>
                </a:solidFill>
                <a:latin typeface="Times New Roman"/>
                <a:cs typeface="Times New Roman"/>
              </a:rPr>
              <a:t>triacanthos</a:t>
            </a:r>
            <a:r>
              <a:rPr lang="en-US" sz="1200" dirty="0" smtClean="0">
                <a:solidFill>
                  <a:srgbClr val="FFFFFF"/>
                </a:solidFill>
                <a:latin typeface="Times New Roman"/>
                <a:cs typeface="Times New Roman"/>
              </a:rPr>
              <a:t>)</a:t>
            </a:r>
            <a:endParaRPr lang="en-US" sz="1200" dirty="0">
              <a:solidFill>
                <a:srgbClr val="FFFFFF"/>
              </a:solidFill>
              <a:latin typeface="Times New Roman"/>
              <a:cs typeface="Times New Roman"/>
            </a:endParaRPr>
          </a:p>
        </p:txBody>
      </p:sp>
    </p:spTree>
    <p:extLst>
      <p:ext uri="{BB962C8B-B14F-4D97-AF65-F5344CB8AC3E}">
        <p14:creationId xmlns:p14="http://schemas.microsoft.com/office/powerpoint/2010/main" val="4128123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assessingslate|09-20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Arial"/>
        <a:cs typeface="Arial"/>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6560</TotalTime>
  <Words>1797</Words>
  <Application>Microsoft Macintosh PowerPoint</Application>
  <PresentationFormat>Custom</PresentationFormat>
  <Paragraphs>88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Template For Scientific Poster Presentation</dc:subject>
  <dc:creator>Graphicsland/MakeSigns.com</dc:creator>
  <cp:keywords>scientific, research, template, custom, poster, presentation, symposium, printing, powerpoint, create, design, example, sample, download</cp:keywords>
  <dc:description>We offer free powerpoint poster templates to help you design your very own scientific poster presentation.</dc:description>
  <cp:lastModifiedBy>tareq Aburus</cp:lastModifiedBy>
  <cp:revision>95</cp:revision>
  <dcterms:modified xsi:type="dcterms:W3CDTF">2019-04-10T21:21:14Z</dcterms:modified>
  <cp:category>science research poster</cp:category>
</cp:coreProperties>
</file>