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7" r:id="rId3"/>
    <p:sldId id="257" r:id="rId4"/>
    <p:sldId id="261" r:id="rId5"/>
    <p:sldId id="258" r:id="rId6"/>
    <p:sldId id="259" r:id="rId7"/>
    <p:sldId id="260" r:id="rId8"/>
    <p:sldId id="262" r:id="rId9"/>
    <p:sldId id="263" r:id="rId10"/>
    <p:sldId id="264" r:id="rId11"/>
    <p:sldId id="265" r:id="rId12"/>
    <p:sldId id="266" r:id="rId13"/>
    <p:sldId id="267" r:id="rId14"/>
    <p:sldId id="268" r:id="rId15"/>
    <p:sldId id="269" r:id="rId16"/>
    <p:sldId id="275" r:id="rId17"/>
    <p:sldId id="270" r:id="rId18"/>
    <p:sldId id="276" r:id="rId19"/>
    <p:sldId id="272" r:id="rId20"/>
    <p:sldId id="273" r:id="rId21"/>
    <p:sldId id="27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2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2" d="100"/>
          <a:sy n="122" d="100"/>
        </p:scale>
        <p:origin x="-132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9434C5-CEB9-D949-A835-050AF7E56058}"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2898995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434C5-CEB9-D949-A835-050AF7E56058}"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158178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434C5-CEB9-D949-A835-050AF7E56058}"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48465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9434C5-CEB9-D949-A835-050AF7E56058}"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395867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9434C5-CEB9-D949-A835-050AF7E56058}" type="datetimeFigureOut">
              <a:rPr lang="en-US" smtClean="0"/>
              <a:t>8/6/14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50320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9434C5-CEB9-D949-A835-050AF7E56058}"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1230549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9434C5-CEB9-D949-A835-050AF7E56058}" type="datetimeFigureOut">
              <a:rPr lang="en-US" smtClean="0"/>
              <a:t>8/6/14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15545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9434C5-CEB9-D949-A835-050AF7E56058}" type="datetimeFigureOut">
              <a:rPr lang="en-US" smtClean="0"/>
              <a:t>8/6/14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355811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9434C5-CEB9-D949-A835-050AF7E56058}" type="datetimeFigureOut">
              <a:rPr lang="en-US" smtClean="0"/>
              <a:t>8/6/14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231594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9434C5-CEB9-D949-A835-050AF7E56058}"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263646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9434C5-CEB9-D949-A835-050AF7E56058}" type="datetimeFigureOut">
              <a:rPr lang="en-US" smtClean="0"/>
              <a:t>8/6/14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8396-19D8-1F41-9206-97BCAD0509AB}" type="slidenum">
              <a:rPr lang="en-US" smtClean="0"/>
              <a:t>‹#›</a:t>
            </a:fld>
            <a:endParaRPr lang="en-US"/>
          </a:p>
        </p:txBody>
      </p:sp>
    </p:spTree>
    <p:extLst>
      <p:ext uri="{BB962C8B-B14F-4D97-AF65-F5344CB8AC3E}">
        <p14:creationId xmlns:p14="http://schemas.microsoft.com/office/powerpoint/2010/main" val="12799180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9434C5-CEB9-D949-A835-050AF7E56058}" type="datetimeFigureOut">
              <a:rPr lang="en-US" smtClean="0"/>
              <a:t>8/6/14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508396-19D8-1F41-9206-97BCAD0509AB}" type="slidenum">
              <a:rPr lang="en-US" smtClean="0"/>
              <a:t>‹#›</a:t>
            </a:fld>
            <a:endParaRPr lang="en-US"/>
          </a:p>
        </p:txBody>
      </p:sp>
    </p:spTree>
    <p:extLst>
      <p:ext uri="{BB962C8B-B14F-4D97-AF65-F5344CB8AC3E}">
        <p14:creationId xmlns:p14="http://schemas.microsoft.com/office/powerpoint/2010/main" val="1807086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alpha val="54000"/>
          </a:schemeClr>
        </a:solidFill>
        <a:effectLst/>
      </p:bgPr>
    </p:bg>
    <p:spTree>
      <p:nvGrpSpPr>
        <p:cNvPr id="1" name=""/>
        <p:cNvGrpSpPr/>
        <p:nvPr/>
      </p:nvGrpSpPr>
      <p:grpSpPr>
        <a:xfrm>
          <a:off x="0" y="0"/>
          <a:ext cx="0" cy="0"/>
          <a:chOff x="0" y="0"/>
          <a:chExt cx="0" cy="0"/>
        </a:xfrm>
      </p:grpSpPr>
      <p:pic>
        <p:nvPicPr>
          <p:cNvPr id="2" name="Picture 1" descr="Screen Shot 2014-08-06 at 9.25.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0"/>
            <a:ext cx="5252734" cy="6858000"/>
          </a:xfrm>
          <a:prstGeom prst="rect">
            <a:avLst/>
          </a:prstGeom>
        </p:spPr>
      </p:pic>
    </p:spTree>
    <p:extLst>
      <p:ext uri="{BB962C8B-B14F-4D97-AF65-F5344CB8AC3E}">
        <p14:creationId xmlns:p14="http://schemas.microsoft.com/office/powerpoint/2010/main" val="31364534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41218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233213" y="192042"/>
            <a:ext cx="4780435" cy="461665"/>
          </a:xfrm>
          <a:prstGeom prst="rect">
            <a:avLst/>
          </a:prstGeom>
          <a:noFill/>
        </p:spPr>
        <p:txBody>
          <a:bodyPr wrap="square" rtlCol="0">
            <a:spAutoFit/>
          </a:bodyPr>
          <a:lstStyle/>
          <a:p>
            <a:pPr algn="ctr"/>
            <a:r>
              <a:rPr lang="en-US" sz="2400" b="1" dirty="0" smtClean="0">
                <a:solidFill>
                  <a:schemeClr val="bg1"/>
                </a:solidFill>
              </a:rPr>
              <a:t>PARAMETERS</a:t>
            </a:r>
            <a:endParaRPr lang="en-US" sz="2400" b="1" dirty="0">
              <a:solidFill>
                <a:schemeClr val="bg1"/>
              </a:solidFill>
            </a:endParaRPr>
          </a:p>
        </p:txBody>
      </p:sp>
      <p:sp>
        <p:nvSpPr>
          <p:cNvPr id="6" name="TextBox 5"/>
          <p:cNvSpPr txBox="1"/>
          <p:nvPr/>
        </p:nvSpPr>
        <p:spPr>
          <a:xfrm>
            <a:off x="7289387" y="5891552"/>
            <a:ext cx="1228665" cy="461665"/>
          </a:xfrm>
          <a:prstGeom prst="rect">
            <a:avLst/>
          </a:prstGeom>
          <a:noFill/>
        </p:spPr>
        <p:txBody>
          <a:bodyPr wrap="square" rtlCol="0">
            <a:spAutoFit/>
          </a:bodyPr>
          <a:lstStyle/>
          <a:p>
            <a:r>
              <a:rPr lang="en-US" sz="2400" b="1" dirty="0">
                <a:solidFill>
                  <a:srgbClr val="FFFFFF"/>
                </a:solidFill>
              </a:rPr>
              <a:t>p</a:t>
            </a:r>
            <a:r>
              <a:rPr lang="en-US" sz="2400" b="1" dirty="0" smtClean="0">
                <a:solidFill>
                  <a:srgbClr val="FFFFFF"/>
                </a:solidFill>
              </a:rPr>
              <a:t>H</a:t>
            </a:r>
            <a:endParaRPr lang="en-US" sz="2400" b="1" dirty="0">
              <a:solidFill>
                <a:srgbClr val="FFFFFF"/>
              </a:solidFill>
            </a:endParaRPr>
          </a:p>
        </p:txBody>
      </p:sp>
      <p:sp>
        <p:nvSpPr>
          <p:cNvPr id="2" name="TextBox 1"/>
          <p:cNvSpPr txBox="1"/>
          <p:nvPr/>
        </p:nvSpPr>
        <p:spPr>
          <a:xfrm>
            <a:off x="385175" y="5891552"/>
            <a:ext cx="3331242" cy="461665"/>
          </a:xfrm>
          <a:prstGeom prst="rect">
            <a:avLst/>
          </a:prstGeom>
          <a:noFill/>
        </p:spPr>
        <p:txBody>
          <a:bodyPr wrap="square" rtlCol="0">
            <a:spAutoFit/>
          </a:bodyPr>
          <a:lstStyle/>
          <a:p>
            <a:r>
              <a:rPr lang="en-US" sz="2400" b="1" i="1" dirty="0" smtClean="0">
                <a:solidFill>
                  <a:srgbClr val="FFFFFF"/>
                </a:solidFill>
              </a:rPr>
              <a:t>Observing pH reading</a:t>
            </a:r>
            <a:endParaRPr lang="en-US" sz="2400" b="1" i="1" dirty="0">
              <a:solidFill>
                <a:srgbClr val="FFFFFF"/>
              </a:solidFill>
            </a:endParaRPr>
          </a:p>
        </p:txBody>
      </p:sp>
    </p:spTree>
    <p:extLst>
      <p:ext uri="{BB962C8B-B14F-4D97-AF65-F5344CB8AC3E}">
        <p14:creationId xmlns:p14="http://schemas.microsoft.com/office/powerpoint/2010/main" val="23297348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41218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softEdge rad="112500"/>
          </a:effectLst>
        </p:spPr>
      </p:pic>
      <p:sp>
        <p:nvSpPr>
          <p:cNvPr id="6" name="TextBox 5"/>
          <p:cNvSpPr txBox="1"/>
          <p:nvPr/>
        </p:nvSpPr>
        <p:spPr>
          <a:xfrm>
            <a:off x="4233213" y="192042"/>
            <a:ext cx="4780435" cy="461665"/>
          </a:xfrm>
          <a:prstGeom prst="rect">
            <a:avLst/>
          </a:prstGeom>
          <a:noFill/>
        </p:spPr>
        <p:txBody>
          <a:bodyPr wrap="square" rtlCol="0">
            <a:spAutoFit/>
          </a:bodyPr>
          <a:lstStyle/>
          <a:p>
            <a:pPr algn="ctr"/>
            <a:r>
              <a:rPr lang="en-US" sz="2400" b="1" dirty="0" smtClean="0">
                <a:solidFill>
                  <a:schemeClr val="bg1"/>
                </a:solidFill>
              </a:rPr>
              <a:t>PARAMETERS</a:t>
            </a:r>
            <a:endParaRPr lang="en-US" sz="2400" b="1" dirty="0">
              <a:solidFill>
                <a:schemeClr val="bg1"/>
              </a:solidFill>
            </a:endParaRPr>
          </a:p>
        </p:txBody>
      </p:sp>
      <p:sp>
        <p:nvSpPr>
          <p:cNvPr id="7" name="TextBox 6"/>
          <p:cNvSpPr txBox="1"/>
          <p:nvPr/>
        </p:nvSpPr>
        <p:spPr>
          <a:xfrm>
            <a:off x="4924983" y="5877532"/>
            <a:ext cx="4088665" cy="461665"/>
          </a:xfrm>
          <a:prstGeom prst="rect">
            <a:avLst/>
          </a:prstGeom>
          <a:noFill/>
        </p:spPr>
        <p:txBody>
          <a:bodyPr wrap="square" rtlCol="0">
            <a:spAutoFit/>
          </a:bodyPr>
          <a:lstStyle/>
          <a:p>
            <a:r>
              <a:rPr lang="en-US" sz="2400" b="1" dirty="0" smtClean="0">
                <a:solidFill>
                  <a:srgbClr val="FFFFFF"/>
                </a:solidFill>
              </a:rPr>
              <a:t>ELECTRICAL   CONDUCTIVITY</a:t>
            </a:r>
            <a:endParaRPr lang="en-US" sz="2400" b="1" dirty="0">
              <a:solidFill>
                <a:srgbClr val="FFFFFF"/>
              </a:solidFill>
            </a:endParaRPr>
          </a:p>
        </p:txBody>
      </p:sp>
      <p:sp>
        <p:nvSpPr>
          <p:cNvPr id="2" name="TextBox 1"/>
          <p:cNvSpPr txBox="1"/>
          <p:nvPr/>
        </p:nvSpPr>
        <p:spPr>
          <a:xfrm>
            <a:off x="218614" y="4373389"/>
            <a:ext cx="2706634" cy="830997"/>
          </a:xfrm>
          <a:prstGeom prst="rect">
            <a:avLst/>
          </a:prstGeom>
          <a:noFill/>
        </p:spPr>
        <p:txBody>
          <a:bodyPr wrap="square" rtlCol="0">
            <a:spAutoFit/>
          </a:bodyPr>
          <a:lstStyle/>
          <a:p>
            <a:r>
              <a:rPr lang="en-US" sz="2400" b="1" i="1" dirty="0" smtClean="0"/>
              <a:t>Looking at the EC of a water sample</a:t>
            </a:r>
            <a:endParaRPr lang="en-US" sz="2400" b="1" i="1" dirty="0"/>
          </a:p>
        </p:txBody>
      </p:sp>
    </p:spTree>
    <p:extLst>
      <p:ext uri="{BB962C8B-B14F-4D97-AF65-F5344CB8AC3E}">
        <p14:creationId xmlns:p14="http://schemas.microsoft.com/office/powerpoint/2010/main" val="25560120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31104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646209" y="192042"/>
            <a:ext cx="4780435" cy="461665"/>
          </a:xfrm>
          <a:prstGeom prst="rect">
            <a:avLst/>
          </a:prstGeom>
          <a:noFill/>
        </p:spPr>
        <p:txBody>
          <a:bodyPr wrap="square" rtlCol="0">
            <a:spAutoFit/>
          </a:bodyPr>
          <a:lstStyle/>
          <a:p>
            <a:pPr algn="ctr"/>
            <a:r>
              <a:rPr lang="en-US" sz="2400" b="1" dirty="0" smtClean="0">
                <a:solidFill>
                  <a:srgbClr val="000000"/>
                </a:solidFill>
              </a:rPr>
              <a:t>PARAMETERS</a:t>
            </a:r>
            <a:endParaRPr lang="en-US" sz="2400" b="1" dirty="0">
              <a:solidFill>
                <a:srgbClr val="000000"/>
              </a:solidFill>
            </a:endParaRPr>
          </a:p>
        </p:txBody>
      </p:sp>
      <p:sp>
        <p:nvSpPr>
          <p:cNvPr id="6" name="TextBox 5"/>
          <p:cNvSpPr txBox="1"/>
          <p:nvPr/>
        </p:nvSpPr>
        <p:spPr>
          <a:xfrm>
            <a:off x="6824767" y="6084019"/>
            <a:ext cx="2023683" cy="461665"/>
          </a:xfrm>
          <a:prstGeom prst="rect">
            <a:avLst/>
          </a:prstGeom>
          <a:noFill/>
        </p:spPr>
        <p:txBody>
          <a:bodyPr wrap="square" rtlCol="0">
            <a:spAutoFit/>
          </a:bodyPr>
          <a:lstStyle/>
          <a:p>
            <a:r>
              <a:rPr lang="en-US" sz="2400" b="1" dirty="0" smtClean="0">
                <a:solidFill>
                  <a:srgbClr val="FFFFFF"/>
                </a:solidFill>
              </a:rPr>
              <a:t>TURBIDITY</a:t>
            </a:r>
            <a:endParaRPr lang="en-US" sz="2400" b="1" dirty="0">
              <a:solidFill>
                <a:srgbClr val="FFFFFF"/>
              </a:solidFill>
            </a:endParaRPr>
          </a:p>
        </p:txBody>
      </p:sp>
      <p:sp>
        <p:nvSpPr>
          <p:cNvPr id="2" name="TextBox 1"/>
          <p:cNvSpPr txBox="1"/>
          <p:nvPr/>
        </p:nvSpPr>
        <p:spPr>
          <a:xfrm>
            <a:off x="187382" y="5475989"/>
            <a:ext cx="2821146" cy="1200328"/>
          </a:xfrm>
          <a:prstGeom prst="rect">
            <a:avLst/>
          </a:prstGeom>
          <a:noFill/>
        </p:spPr>
        <p:txBody>
          <a:bodyPr wrap="square" rtlCol="0">
            <a:spAutoFit/>
          </a:bodyPr>
          <a:lstStyle/>
          <a:p>
            <a:r>
              <a:rPr lang="en-US" sz="2400" b="1" i="1" dirty="0" smtClean="0">
                <a:solidFill>
                  <a:schemeClr val="bg1"/>
                </a:solidFill>
              </a:rPr>
              <a:t>Student taking turbidity measurement</a:t>
            </a:r>
            <a:endParaRPr lang="en-US" sz="2400" b="1" i="1" dirty="0">
              <a:solidFill>
                <a:schemeClr val="bg1"/>
              </a:solidFill>
            </a:endParaRPr>
          </a:p>
        </p:txBody>
      </p:sp>
    </p:spTree>
    <p:extLst>
      <p:ext uri="{BB962C8B-B14F-4D97-AF65-F5344CB8AC3E}">
        <p14:creationId xmlns:p14="http://schemas.microsoft.com/office/powerpoint/2010/main" val="10013559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7-27 at 9.28.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0"/>
            <a:ext cx="8548181" cy="6858000"/>
          </a:xfrm>
          <a:prstGeom prst="rect">
            <a:avLst/>
          </a:prstGeom>
        </p:spPr>
      </p:pic>
    </p:spTree>
    <p:extLst>
      <p:ext uri="{BB962C8B-B14F-4D97-AF65-F5344CB8AC3E}">
        <p14:creationId xmlns:p14="http://schemas.microsoft.com/office/powerpoint/2010/main" val="36550074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069" y="5431338"/>
            <a:ext cx="7702384" cy="1077218"/>
          </a:xfrm>
          <a:prstGeom prst="rect">
            <a:avLst/>
          </a:prstGeom>
          <a:noFill/>
        </p:spPr>
        <p:txBody>
          <a:bodyPr wrap="square" rtlCol="0">
            <a:spAutoFit/>
          </a:bodyPr>
          <a:lstStyle/>
          <a:p>
            <a:pPr algn="ctr"/>
            <a:r>
              <a:rPr lang="en-US" sz="3200" b="1" dirty="0" smtClean="0">
                <a:solidFill>
                  <a:srgbClr val="FF0000"/>
                </a:solidFill>
              </a:rPr>
              <a:t>No significant change, daily temperature variation is greater than this change.</a:t>
            </a:r>
            <a:endParaRPr lang="en-US" sz="3200" b="1" dirty="0">
              <a:solidFill>
                <a:srgbClr val="FF0000"/>
              </a:solidFill>
            </a:endParaRPr>
          </a:p>
        </p:txBody>
      </p:sp>
      <p:sp>
        <p:nvSpPr>
          <p:cNvPr id="3" name="TextBox 2"/>
          <p:cNvSpPr txBox="1"/>
          <p:nvPr/>
        </p:nvSpPr>
        <p:spPr>
          <a:xfrm>
            <a:off x="3054122" y="560829"/>
            <a:ext cx="4345040" cy="369332"/>
          </a:xfrm>
          <a:prstGeom prst="rect">
            <a:avLst/>
          </a:prstGeom>
          <a:noFill/>
        </p:spPr>
        <p:txBody>
          <a:bodyPr wrap="square" rtlCol="0">
            <a:spAutoFit/>
          </a:bodyPr>
          <a:lstStyle/>
          <a:p>
            <a:r>
              <a:rPr lang="en-US" dirty="0" smtClean="0"/>
              <a:t>Graph of Temperature/</a:t>
            </a:r>
            <a:r>
              <a:rPr lang="en-US" baseline="30000" dirty="0" smtClean="0"/>
              <a:t>o</a:t>
            </a:r>
            <a:r>
              <a:rPr lang="en-US" dirty="0" smtClean="0"/>
              <a:t> C  vs. Time/years</a:t>
            </a:r>
            <a:endParaRPr lang="en-US" dirty="0"/>
          </a:p>
        </p:txBody>
      </p:sp>
      <p:grpSp>
        <p:nvGrpSpPr>
          <p:cNvPr id="6" name="Group 5"/>
          <p:cNvGrpSpPr/>
          <p:nvPr/>
        </p:nvGrpSpPr>
        <p:grpSpPr>
          <a:xfrm>
            <a:off x="127000" y="420453"/>
            <a:ext cx="8890000" cy="4927600"/>
            <a:chOff x="127000" y="665792"/>
            <a:chExt cx="8890000" cy="4927600"/>
          </a:xfrm>
        </p:grpSpPr>
        <p:pic>
          <p:nvPicPr>
            <p:cNvPr id="4" name="Picture 3" descr="Screen Shot 2014-07-27 at 9.30.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665792"/>
              <a:ext cx="8890000" cy="4927600"/>
            </a:xfrm>
            <a:prstGeom prst="rect">
              <a:avLst/>
            </a:prstGeom>
          </p:spPr>
        </p:pic>
        <p:sp>
          <p:nvSpPr>
            <p:cNvPr id="5" name="TextBox 4"/>
            <p:cNvSpPr txBox="1"/>
            <p:nvPr/>
          </p:nvSpPr>
          <p:spPr>
            <a:xfrm>
              <a:off x="843221" y="4601496"/>
              <a:ext cx="635018" cy="276999"/>
            </a:xfrm>
            <a:prstGeom prst="rect">
              <a:avLst/>
            </a:prstGeom>
            <a:noFill/>
          </p:spPr>
          <p:txBody>
            <a:bodyPr wrap="square" rtlCol="0">
              <a:spAutoFit/>
            </a:bodyPr>
            <a:lstStyle/>
            <a:p>
              <a:r>
                <a:rPr lang="en-US" sz="1200" dirty="0" smtClean="0"/>
                <a:t>/</a:t>
              </a:r>
              <a:r>
                <a:rPr lang="en-US" sz="1200" baseline="30000" dirty="0" smtClean="0"/>
                <a:t>o</a:t>
              </a:r>
              <a:r>
                <a:rPr lang="en-US" sz="1200" dirty="0" smtClean="0"/>
                <a:t> C</a:t>
              </a:r>
              <a:endParaRPr lang="en-US" sz="1200" dirty="0"/>
            </a:p>
          </p:txBody>
        </p:sp>
      </p:grpSp>
    </p:spTree>
    <p:extLst>
      <p:ext uri="{BB962C8B-B14F-4D97-AF65-F5344CB8AC3E}">
        <p14:creationId xmlns:p14="http://schemas.microsoft.com/office/powerpoint/2010/main" val="110676189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7-27 at 9.32.07 PM.png"/>
          <p:cNvPicPr>
            <a:picLocks noChangeAspect="1"/>
          </p:cNvPicPr>
          <p:nvPr/>
        </p:nvPicPr>
        <p:blipFill rotWithShape="1">
          <a:blip r:embed="rId2">
            <a:extLst>
              <a:ext uri="{28A0092B-C50C-407E-A947-70E740481C1C}">
                <a14:useLocalDpi xmlns:a14="http://schemas.microsoft.com/office/drawing/2010/main" val="0"/>
              </a:ext>
            </a:extLst>
          </a:blip>
          <a:srcRect r="49414"/>
          <a:stretch/>
        </p:blipFill>
        <p:spPr>
          <a:xfrm>
            <a:off x="2242765" y="841931"/>
            <a:ext cx="4625560" cy="4726267"/>
          </a:xfrm>
          <a:prstGeom prst="rect">
            <a:avLst/>
          </a:prstGeom>
        </p:spPr>
      </p:pic>
      <p:sp>
        <p:nvSpPr>
          <p:cNvPr id="3" name="Rectangle 2"/>
          <p:cNvSpPr/>
          <p:nvPr/>
        </p:nvSpPr>
        <p:spPr>
          <a:xfrm>
            <a:off x="185848" y="5606904"/>
            <a:ext cx="8786500" cy="584776"/>
          </a:xfrm>
          <a:prstGeom prst="rect">
            <a:avLst/>
          </a:prstGeom>
        </p:spPr>
        <p:txBody>
          <a:bodyPr wrap="square">
            <a:spAutoFit/>
          </a:bodyPr>
          <a:lstStyle/>
          <a:p>
            <a:pPr lvl="0" algn="ctr"/>
            <a:r>
              <a:rPr lang="en-US" sz="3200" b="1" dirty="0" smtClean="0">
                <a:solidFill>
                  <a:srgbClr val="FF0000"/>
                </a:solidFill>
              </a:rPr>
              <a:t>Nitrate levels and DOC remains constant</a:t>
            </a:r>
            <a:endParaRPr lang="en-US" sz="3200" b="1" dirty="0">
              <a:solidFill>
                <a:srgbClr val="FF0000"/>
              </a:solidFill>
            </a:endParaRPr>
          </a:p>
        </p:txBody>
      </p:sp>
      <p:sp>
        <p:nvSpPr>
          <p:cNvPr id="2" name="TextBox 1"/>
          <p:cNvSpPr txBox="1"/>
          <p:nvPr/>
        </p:nvSpPr>
        <p:spPr>
          <a:xfrm>
            <a:off x="1301413" y="335881"/>
            <a:ext cx="6444093" cy="369332"/>
          </a:xfrm>
          <a:prstGeom prst="rect">
            <a:avLst/>
          </a:prstGeom>
          <a:noFill/>
        </p:spPr>
        <p:txBody>
          <a:bodyPr wrap="square" rtlCol="0">
            <a:spAutoFit/>
          </a:bodyPr>
          <a:lstStyle/>
          <a:p>
            <a:pPr algn="ctr"/>
            <a:r>
              <a:rPr lang="en-US" dirty="0" smtClean="0"/>
              <a:t>Graph of Nitrate Levels and DOC Changes/ppm vs. Time/years</a:t>
            </a:r>
            <a:endParaRPr lang="en-US" dirty="0"/>
          </a:p>
        </p:txBody>
      </p:sp>
    </p:spTree>
    <p:extLst>
      <p:ext uri="{BB962C8B-B14F-4D97-AF65-F5344CB8AC3E}">
        <p14:creationId xmlns:p14="http://schemas.microsoft.com/office/powerpoint/2010/main" val="389833548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7-27 at 9.32.07 PM.png"/>
          <p:cNvPicPr>
            <a:picLocks noChangeAspect="1"/>
          </p:cNvPicPr>
          <p:nvPr/>
        </p:nvPicPr>
        <p:blipFill rotWithShape="1">
          <a:blip r:embed="rId2">
            <a:extLst>
              <a:ext uri="{28A0092B-C50C-407E-A947-70E740481C1C}">
                <a14:useLocalDpi xmlns:a14="http://schemas.microsoft.com/office/drawing/2010/main" val="0"/>
              </a:ext>
            </a:extLst>
          </a:blip>
          <a:srcRect l="47989"/>
          <a:stretch/>
        </p:blipFill>
        <p:spPr>
          <a:xfrm>
            <a:off x="2023681" y="501243"/>
            <a:ext cx="5038755" cy="5007347"/>
          </a:xfrm>
          <a:prstGeom prst="rect">
            <a:avLst/>
          </a:prstGeom>
        </p:spPr>
      </p:pic>
      <p:sp>
        <p:nvSpPr>
          <p:cNvPr id="2" name="Rectangle 1"/>
          <p:cNvSpPr/>
          <p:nvPr/>
        </p:nvSpPr>
        <p:spPr>
          <a:xfrm>
            <a:off x="2337625" y="5381161"/>
            <a:ext cx="4572000" cy="1077218"/>
          </a:xfrm>
          <a:prstGeom prst="rect">
            <a:avLst/>
          </a:prstGeom>
        </p:spPr>
        <p:txBody>
          <a:bodyPr>
            <a:spAutoFit/>
          </a:bodyPr>
          <a:lstStyle/>
          <a:p>
            <a:pPr algn="ctr"/>
            <a:r>
              <a:rPr lang="en-US" sz="3200" b="1" dirty="0" smtClean="0">
                <a:solidFill>
                  <a:srgbClr val="FF0000"/>
                </a:solidFill>
              </a:rPr>
              <a:t>pH values remain constant</a:t>
            </a:r>
            <a:endParaRPr lang="en-US" sz="3200" b="1" dirty="0">
              <a:solidFill>
                <a:srgbClr val="FF0000"/>
              </a:solidFill>
            </a:endParaRPr>
          </a:p>
        </p:txBody>
      </p:sp>
      <p:sp>
        <p:nvSpPr>
          <p:cNvPr id="3" name="TextBox 2"/>
          <p:cNvSpPr txBox="1"/>
          <p:nvPr/>
        </p:nvSpPr>
        <p:spPr>
          <a:xfrm>
            <a:off x="1668747" y="199429"/>
            <a:ext cx="6150226" cy="369332"/>
          </a:xfrm>
          <a:prstGeom prst="rect">
            <a:avLst/>
          </a:prstGeom>
          <a:noFill/>
        </p:spPr>
        <p:txBody>
          <a:bodyPr wrap="square" rtlCol="0">
            <a:spAutoFit/>
          </a:bodyPr>
          <a:lstStyle/>
          <a:p>
            <a:pPr algn="ctr"/>
            <a:r>
              <a:rPr lang="en-US" dirty="0" smtClean="0"/>
              <a:t>Graph of pH changes vs. Time/years</a:t>
            </a:r>
            <a:endParaRPr lang="en-US" dirty="0"/>
          </a:p>
        </p:txBody>
      </p:sp>
    </p:spTree>
    <p:extLst>
      <p:ext uri="{BB962C8B-B14F-4D97-AF65-F5344CB8AC3E}">
        <p14:creationId xmlns:p14="http://schemas.microsoft.com/office/powerpoint/2010/main" val="55106743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4513" y="4799387"/>
            <a:ext cx="6453069" cy="1569660"/>
          </a:xfrm>
          <a:prstGeom prst="rect">
            <a:avLst/>
          </a:prstGeom>
        </p:spPr>
        <p:txBody>
          <a:bodyPr wrap="square">
            <a:spAutoFit/>
          </a:bodyPr>
          <a:lstStyle/>
          <a:p>
            <a:pPr algn="ctr"/>
            <a:r>
              <a:rPr lang="en-US" sz="3200" b="1" dirty="0" smtClean="0">
                <a:solidFill>
                  <a:srgbClr val="FF0000"/>
                </a:solidFill>
              </a:rPr>
              <a:t>EC dropped slightly, possibly due to the fall in mineral content once the bridge was completed.</a:t>
            </a:r>
            <a:endParaRPr lang="en-US" sz="3200" b="1" dirty="0">
              <a:solidFill>
                <a:srgbClr val="FF0000"/>
              </a:solidFill>
            </a:endParaRPr>
          </a:p>
        </p:txBody>
      </p:sp>
      <p:sp>
        <p:nvSpPr>
          <p:cNvPr id="3" name="TextBox 2"/>
          <p:cNvSpPr txBox="1"/>
          <p:nvPr/>
        </p:nvSpPr>
        <p:spPr>
          <a:xfrm>
            <a:off x="283372" y="436576"/>
            <a:ext cx="8574632" cy="369332"/>
          </a:xfrm>
          <a:prstGeom prst="rect">
            <a:avLst/>
          </a:prstGeom>
          <a:noFill/>
        </p:spPr>
        <p:txBody>
          <a:bodyPr wrap="square" rtlCol="0">
            <a:spAutoFit/>
          </a:bodyPr>
          <a:lstStyle/>
          <a:p>
            <a:pPr algn="ctr"/>
            <a:r>
              <a:rPr lang="en-US" dirty="0" smtClean="0"/>
              <a:t>Graph of Electrical Conductivity Changes/</a:t>
            </a:r>
            <a:r>
              <a:rPr lang="en-US" dirty="0" err="1" smtClean="0"/>
              <a:t>uS</a:t>
            </a:r>
            <a:r>
              <a:rPr lang="en-US" dirty="0" smtClean="0"/>
              <a:t> vs. Time/years</a:t>
            </a:r>
            <a:endParaRPr lang="en-US" dirty="0"/>
          </a:p>
        </p:txBody>
      </p:sp>
      <p:pic>
        <p:nvPicPr>
          <p:cNvPr id="5" name="Picture 4" descr="Screen Shot 2014-08-06 at 9.4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5778"/>
            <a:ext cx="9144000" cy="3650324"/>
          </a:xfrm>
          <a:prstGeom prst="rect">
            <a:avLst/>
          </a:prstGeom>
        </p:spPr>
      </p:pic>
    </p:spTree>
    <p:extLst>
      <p:ext uri="{BB962C8B-B14F-4D97-AF65-F5344CB8AC3E}">
        <p14:creationId xmlns:p14="http://schemas.microsoft.com/office/powerpoint/2010/main" val="418905403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7-27 at 9.33.10 PM.png"/>
          <p:cNvPicPr>
            <a:picLocks noChangeAspect="1"/>
          </p:cNvPicPr>
          <p:nvPr/>
        </p:nvPicPr>
        <p:blipFill rotWithShape="1">
          <a:blip r:embed="rId2">
            <a:extLst>
              <a:ext uri="{28A0092B-C50C-407E-A947-70E740481C1C}">
                <a14:useLocalDpi xmlns:a14="http://schemas.microsoft.com/office/drawing/2010/main" val="0"/>
              </a:ext>
            </a:extLst>
          </a:blip>
          <a:srcRect t="52105"/>
          <a:stretch/>
        </p:blipFill>
        <p:spPr>
          <a:xfrm>
            <a:off x="50800" y="1253708"/>
            <a:ext cx="9024275" cy="3141207"/>
          </a:xfrm>
          <a:prstGeom prst="rect">
            <a:avLst/>
          </a:prstGeom>
        </p:spPr>
      </p:pic>
      <p:sp>
        <p:nvSpPr>
          <p:cNvPr id="2" name="Rectangle 1"/>
          <p:cNvSpPr/>
          <p:nvPr/>
        </p:nvSpPr>
        <p:spPr>
          <a:xfrm>
            <a:off x="1293339" y="4703530"/>
            <a:ext cx="6628593" cy="1569660"/>
          </a:xfrm>
          <a:prstGeom prst="rect">
            <a:avLst/>
          </a:prstGeom>
        </p:spPr>
        <p:txBody>
          <a:bodyPr wrap="square">
            <a:spAutoFit/>
          </a:bodyPr>
          <a:lstStyle/>
          <a:p>
            <a:pPr algn="ctr"/>
            <a:r>
              <a:rPr lang="en-US" sz="3200" b="1" dirty="0" smtClean="0">
                <a:solidFill>
                  <a:srgbClr val="FF0000"/>
                </a:solidFill>
              </a:rPr>
              <a:t>Decrease in turbidity observed, possibly because of the completion of the bridge in 2012.</a:t>
            </a:r>
            <a:endParaRPr lang="en-US" sz="3200" b="1" dirty="0">
              <a:solidFill>
                <a:srgbClr val="FF0000"/>
              </a:solidFill>
            </a:endParaRPr>
          </a:p>
        </p:txBody>
      </p:sp>
      <p:sp>
        <p:nvSpPr>
          <p:cNvPr id="3" name="TextBox 2"/>
          <p:cNvSpPr txBox="1"/>
          <p:nvPr/>
        </p:nvSpPr>
        <p:spPr>
          <a:xfrm>
            <a:off x="230896" y="468065"/>
            <a:ext cx="8711070" cy="369332"/>
          </a:xfrm>
          <a:prstGeom prst="rect">
            <a:avLst/>
          </a:prstGeom>
          <a:noFill/>
        </p:spPr>
        <p:txBody>
          <a:bodyPr wrap="square" rtlCol="0">
            <a:spAutoFit/>
          </a:bodyPr>
          <a:lstStyle/>
          <a:p>
            <a:pPr algn="ctr"/>
            <a:r>
              <a:rPr lang="en-US" dirty="0" smtClean="0"/>
              <a:t>Graph of Turbidity Changes/cm vs. Time/years</a:t>
            </a:r>
            <a:endParaRPr lang="en-US" dirty="0"/>
          </a:p>
        </p:txBody>
      </p:sp>
    </p:spTree>
    <p:extLst>
      <p:ext uri="{BB962C8B-B14F-4D97-AF65-F5344CB8AC3E}">
        <p14:creationId xmlns:p14="http://schemas.microsoft.com/office/powerpoint/2010/main" val="259208668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CONCLUSION</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endParaRPr lang="en-US" b="1" dirty="0"/>
          </a:p>
          <a:p>
            <a:pPr marL="0" indent="0" algn="just">
              <a:buNone/>
            </a:pPr>
            <a:r>
              <a:rPr lang="en-TT" dirty="0"/>
              <a:t>Evaluation of the comparison of the water quality parameters collected in 2014 to those collected in 2008 revealed that there was very little change in the quality of the water of the Tumpuna River. </a:t>
            </a:r>
            <a:endParaRPr lang="en-US" dirty="0"/>
          </a:p>
        </p:txBody>
      </p:sp>
    </p:spTree>
    <p:extLst>
      <p:ext uri="{BB962C8B-B14F-4D97-AF65-F5344CB8AC3E}">
        <p14:creationId xmlns:p14="http://schemas.microsoft.com/office/powerpoint/2010/main" val="2541686384"/>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7-28 at 9.5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563" y="0"/>
            <a:ext cx="6669893" cy="6858000"/>
          </a:xfrm>
          <a:prstGeom prst="rect">
            <a:avLst/>
          </a:prstGeom>
        </p:spPr>
      </p:pic>
    </p:spTree>
    <p:extLst>
      <p:ext uri="{BB962C8B-B14F-4D97-AF65-F5344CB8AC3E}">
        <p14:creationId xmlns:p14="http://schemas.microsoft.com/office/powerpoint/2010/main" val="23259607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mpuna River 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013358" y="1703529"/>
            <a:ext cx="5255380" cy="2308324"/>
          </a:xfrm>
          <a:prstGeom prst="rect">
            <a:avLst/>
          </a:prstGeom>
          <a:noFill/>
        </p:spPr>
        <p:txBody>
          <a:bodyPr wrap="square" rtlCol="0">
            <a:spAutoFit/>
          </a:bodyPr>
          <a:lstStyle/>
          <a:p>
            <a:pPr algn="ctr"/>
            <a:r>
              <a:rPr lang="en-US" sz="7200" b="1" i="1" dirty="0" smtClean="0">
                <a:solidFill>
                  <a:schemeClr val="bg1"/>
                </a:solidFill>
                <a:latin typeface="Times New Roman"/>
                <a:cs typeface="Times New Roman"/>
              </a:rPr>
              <a:t>Thank</a:t>
            </a:r>
          </a:p>
          <a:p>
            <a:pPr algn="ctr"/>
            <a:r>
              <a:rPr lang="en-US" sz="7200" b="1" i="1" dirty="0" smtClean="0">
                <a:solidFill>
                  <a:schemeClr val="bg1"/>
                </a:solidFill>
                <a:latin typeface="Times New Roman"/>
                <a:cs typeface="Times New Roman"/>
              </a:rPr>
              <a:t>You</a:t>
            </a:r>
            <a:endParaRPr lang="en-US" sz="7200" b="1" i="1" dirty="0">
              <a:solidFill>
                <a:schemeClr val="bg1"/>
              </a:solidFill>
              <a:latin typeface="Times New Roman"/>
              <a:cs typeface="Times New Roman"/>
            </a:endParaRPr>
          </a:p>
        </p:txBody>
      </p:sp>
    </p:spTree>
    <p:extLst>
      <p:ext uri="{BB962C8B-B14F-4D97-AF65-F5344CB8AC3E}">
        <p14:creationId xmlns:p14="http://schemas.microsoft.com/office/powerpoint/2010/main" val="2041131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3">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p:tgtEl>
                                          <p:spTgt spid="3">
                                            <p:txEl>
                                              <p:pRg st="1" end="1"/>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9" dur="500"/>
                                        <p:tgtEl>
                                          <p:spTgt spid="3">
                                            <p:txEl>
                                              <p:pRg st="0" end="0"/>
                                            </p:txEl>
                                          </p:spTgt>
                                        </p:tgtEl>
                                        <p:attrNameLst>
                                          <p:attrName>ppt_y</p:attrName>
                                        </p:attrNameLst>
                                      </p:cBhvr>
                                      <p:tavLst>
                                        <p:tav tm="0">
                                          <p:val>
                                            <p:strVal val="ppt_y"/>
                                          </p:val>
                                        </p:tav>
                                        <p:tav tm="100000">
                                          <p:val>
                                            <p:strVal val="1+ppt_h/2"/>
                                          </p:val>
                                        </p:tav>
                                      </p:tavLst>
                                    </p:anim>
                                    <p:set>
                                      <p:cBhvr>
                                        <p:cTn id="30" dur="1" fill="hold">
                                          <p:stCondLst>
                                            <p:cond delay="499"/>
                                          </p:stCondLst>
                                        </p:cTn>
                                        <p:tgtEl>
                                          <p:spTgt spid="3">
                                            <p:txEl>
                                              <p:pRg st="0" end="0"/>
                                            </p:txEl>
                                          </p:spTgt>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3" dur="500"/>
                                        <p:tgtEl>
                                          <p:spTgt spid="3">
                                            <p:txEl>
                                              <p:pRg st="1" end="1"/>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715452" y="2735973"/>
            <a:ext cx="3995741" cy="1015663"/>
          </a:xfrm>
          <a:prstGeom prst="rect">
            <a:avLst/>
          </a:prstGeom>
          <a:noFill/>
        </p:spPr>
        <p:txBody>
          <a:bodyPr wrap="square" rtlCol="0">
            <a:spAutoFit/>
          </a:bodyPr>
          <a:lstStyle/>
          <a:p>
            <a:pPr algn="ctr"/>
            <a:r>
              <a:rPr lang="en-US" sz="6000" b="1" dirty="0" smtClean="0">
                <a:solidFill>
                  <a:schemeClr val="bg1"/>
                </a:solidFill>
              </a:rPr>
              <a:t>END</a:t>
            </a:r>
            <a:endParaRPr lang="en-US" sz="6000" b="1" dirty="0">
              <a:solidFill>
                <a:schemeClr val="bg1"/>
              </a:solidFill>
            </a:endParaRPr>
          </a:p>
        </p:txBody>
      </p:sp>
    </p:spTree>
    <p:extLst>
      <p:ext uri="{BB962C8B-B14F-4D97-AF65-F5344CB8AC3E}">
        <p14:creationId xmlns:p14="http://schemas.microsoft.com/office/powerpoint/2010/main" val="13035499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umpuna River 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9323698"/>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31102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73" y="0"/>
            <a:ext cx="9144000" cy="6858000"/>
          </a:xfrm>
          <a:prstGeom prst="rect">
            <a:avLst/>
          </a:prstGeom>
        </p:spPr>
      </p:pic>
    </p:spTree>
    <p:extLst>
      <p:ext uri="{BB962C8B-B14F-4D97-AF65-F5344CB8AC3E}">
        <p14:creationId xmlns:p14="http://schemas.microsoft.com/office/powerpoint/2010/main" val="3926551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TT" b="1" dirty="0"/>
              <a:t>“Does the quality of the water in the Tumpuna River remain at a sufficiently high   standard to be safely used to enrich the quality of life of the villagers of Brazil Village, despite the maximized agricultural production coupled with the increased population density?”</a:t>
            </a:r>
            <a:endParaRPr lang="en-US" dirty="0"/>
          </a:p>
          <a:p>
            <a:endParaRPr lang="en-US" dirty="0"/>
          </a:p>
        </p:txBody>
      </p:sp>
      <p:sp>
        <p:nvSpPr>
          <p:cNvPr id="4" name="TextBox 3"/>
          <p:cNvSpPr txBox="1"/>
          <p:nvPr/>
        </p:nvSpPr>
        <p:spPr>
          <a:xfrm>
            <a:off x="712419" y="485248"/>
            <a:ext cx="7974381" cy="707886"/>
          </a:xfrm>
          <a:prstGeom prst="rect">
            <a:avLst/>
          </a:prstGeom>
          <a:noFill/>
        </p:spPr>
        <p:txBody>
          <a:bodyPr wrap="square" rtlCol="0">
            <a:spAutoFit/>
          </a:bodyPr>
          <a:lstStyle/>
          <a:p>
            <a:pPr algn="ct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RESEARCH QUESTION</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2433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01 at 12.44.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140" y="1050347"/>
            <a:ext cx="965200" cy="546100"/>
          </a:xfrm>
          <a:prstGeom prst="rect">
            <a:avLst/>
          </a:prstGeom>
        </p:spPr>
      </p:pic>
      <p:grpSp>
        <p:nvGrpSpPr>
          <p:cNvPr id="13" name="Group 12"/>
          <p:cNvGrpSpPr/>
          <p:nvPr/>
        </p:nvGrpSpPr>
        <p:grpSpPr>
          <a:xfrm>
            <a:off x="0" y="0"/>
            <a:ext cx="8906362" cy="6858000"/>
            <a:chOff x="0" y="0"/>
            <a:chExt cx="8906362" cy="6858000"/>
          </a:xfrm>
        </p:grpSpPr>
        <p:grpSp>
          <p:nvGrpSpPr>
            <p:cNvPr id="10" name="Group 9"/>
            <p:cNvGrpSpPr/>
            <p:nvPr/>
          </p:nvGrpSpPr>
          <p:grpSpPr>
            <a:xfrm>
              <a:off x="0" y="0"/>
              <a:ext cx="8906362" cy="6858000"/>
              <a:chOff x="0" y="0"/>
              <a:chExt cx="8906362" cy="6858000"/>
            </a:xfrm>
          </p:grpSpPr>
          <p:grpSp>
            <p:nvGrpSpPr>
              <p:cNvPr id="9" name="Group 8"/>
              <p:cNvGrpSpPr/>
              <p:nvPr/>
            </p:nvGrpSpPr>
            <p:grpSpPr>
              <a:xfrm>
                <a:off x="0" y="0"/>
                <a:ext cx="8906362" cy="6858000"/>
                <a:chOff x="0" y="0"/>
                <a:chExt cx="8906362" cy="6858000"/>
              </a:xfrm>
            </p:grpSpPr>
            <p:pic>
              <p:nvPicPr>
                <p:cNvPr id="6" name="Picture 5" descr="Screen Shot 2014-07-27 at 3.2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99535" cy="6858000"/>
                </a:xfrm>
                <a:prstGeom prst="rect">
                  <a:avLst/>
                </a:prstGeom>
              </p:spPr>
            </p:pic>
            <p:sp>
              <p:nvSpPr>
                <p:cNvPr id="2" name="TextBox 1"/>
                <p:cNvSpPr txBox="1"/>
                <p:nvPr/>
              </p:nvSpPr>
              <p:spPr>
                <a:xfrm>
                  <a:off x="6505912" y="333681"/>
                  <a:ext cx="2400450" cy="6463309"/>
                </a:xfrm>
                <a:prstGeom prst="rect">
                  <a:avLst/>
                </a:prstGeom>
                <a:noFill/>
              </p:spPr>
              <p:txBody>
                <a:bodyPr wrap="square" rtlCol="0">
                  <a:spAutoFit/>
                </a:bodyPr>
                <a:lstStyle/>
                <a:p>
                  <a:pPr algn="ctr"/>
                  <a:r>
                    <a:rPr lang="en-US" b="1" dirty="0" smtClean="0"/>
                    <a:t>KEY</a:t>
                  </a:r>
                </a:p>
                <a:p>
                  <a:pPr algn="ctr"/>
                  <a:endParaRPr lang="en-US" dirty="0" smtClean="0"/>
                </a:p>
                <a:p>
                  <a:pPr algn="ctr"/>
                  <a:r>
                    <a:rPr lang="en-US" dirty="0" smtClean="0"/>
                    <a:t> </a:t>
                  </a:r>
                  <a:endParaRPr lang="en-US" dirty="0"/>
                </a:p>
                <a:p>
                  <a:r>
                    <a:rPr lang="en-US" dirty="0" smtClean="0"/>
                    <a:t>                        </a:t>
                  </a:r>
                </a:p>
                <a:p>
                  <a:pPr algn="ctr"/>
                  <a:endParaRPr lang="en-US" dirty="0" smtClean="0"/>
                </a:p>
                <a:p>
                  <a:pPr algn="ctr"/>
                  <a:r>
                    <a:rPr lang="en-US" dirty="0" smtClean="0"/>
                    <a:t>BRIDGE</a:t>
                  </a:r>
                </a:p>
                <a:p>
                  <a:pPr algn="ctr"/>
                  <a:endParaRPr lang="en-US" dirty="0" smtClean="0"/>
                </a:p>
                <a:p>
                  <a:endParaRPr lang="en-US" dirty="0"/>
                </a:p>
                <a:p>
                  <a:endParaRPr lang="en-US" dirty="0" smtClean="0"/>
                </a:p>
                <a:p>
                  <a:endParaRPr lang="en-US" dirty="0" smtClean="0"/>
                </a:p>
                <a:p>
                  <a:pPr algn="ctr"/>
                  <a:r>
                    <a:rPr lang="en-US" dirty="0" smtClean="0"/>
                    <a:t>VEGETABLE FARM</a:t>
                  </a:r>
                </a:p>
                <a:p>
                  <a:pPr algn="ctr"/>
                  <a:endParaRPr lang="en-US" dirty="0"/>
                </a:p>
                <a:p>
                  <a:pPr algn="ctr"/>
                  <a:endParaRPr lang="en-US" dirty="0" smtClean="0"/>
                </a:p>
                <a:p>
                  <a:pPr algn="ctr"/>
                  <a:endParaRPr lang="en-US" dirty="0" smtClean="0"/>
                </a:p>
                <a:p>
                  <a:pPr algn="ctr"/>
                  <a:endParaRPr lang="en-US" dirty="0" smtClean="0"/>
                </a:p>
                <a:p>
                  <a:pPr algn="ctr"/>
                  <a:r>
                    <a:rPr lang="en-US" dirty="0" smtClean="0"/>
                    <a:t>PIG FARM</a:t>
                  </a:r>
                </a:p>
                <a:p>
                  <a:pPr algn="ctr"/>
                  <a:endParaRPr lang="en-US" dirty="0"/>
                </a:p>
                <a:p>
                  <a:pPr algn="ctr"/>
                  <a:endParaRPr lang="en-US" dirty="0" smtClean="0"/>
                </a:p>
                <a:p>
                  <a:pPr algn="ctr"/>
                  <a:endParaRPr lang="en-US" dirty="0"/>
                </a:p>
                <a:p>
                  <a:pPr algn="ctr"/>
                  <a:endParaRPr lang="en-US" dirty="0" smtClean="0"/>
                </a:p>
                <a:p>
                  <a:pPr algn="ctr"/>
                  <a:r>
                    <a:rPr lang="en-US" dirty="0" smtClean="0"/>
                    <a:t>SCHOOL</a:t>
                  </a:r>
                </a:p>
                <a:p>
                  <a:endParaRPr lang="en-US" dirty="0"/>
                </a:p>
                <a:p>
                  <a:endParaRPr lang="en-US" dirty="0"/>
                </a:p>
              </p:txBody>
            </p:sp>
            <p:pic>
              <p:nvPicPr>
                <p:cNvPr id="4" name="Picture 3" descr="Screen Shot 2014-08-01 at 12.44.11 PM.png"/>
                <p:cNvPicPr>
                  <a:picLocks noChangeAspect="1"/>
                </p:cNvPicPr>
                <p:nvPr/>
              </p:nvPicPr>
              <p:blipFill rotWithShape="1">
                <a:blip r:embed="rId4">
                  <a:extLst>
                    <a:ext uri="{28A0092B-C50C-407E-A947-70E740481C1C}">
                      <a14:useLocalDpi xmlns:a14="http://schemas.microsoft.com/office/drawing/2010/main" val="0"/>
                    </a:ext>
                  </a:extLst>
                </a:blip>
                <a:srcRect t="12589" r="7512" b="12911"/>
                <a:stretch/>
              </p:blipFill>
              <p:spPr>
                <a:xfrm>
                  <a:off x="6761574" y="2172727"/>
                  <a:ext cx="1256809" cy="671761"/>
                </a:xfrm>
                <a:prstGeom prst="rect">
                  <a:avLst/>
                </a:prstGeom>
              </p:spPr>
            </p:pic>
            <p:pic>
              <p:nvPicPr>
                <p:cNvPr id="5" name="Picture 4" descr="Screen Shot 2014-08-01 at 12.4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100" y="3565336"/>
                  <a:ext cx="960146" cy="780119"/>
                </a:xfrm>
                <a:prstGeom prst="rect">
                  <a:avLst/>
                </a:prstGeom>
              </p:spPr>
            </p:pic>
            <p:pic>
              <p:nvPicPr>
                <p:cNvPr id="7" name="Picture 6" descr="BSS monogram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2969" y="4964735"/>
                  <a:ext cx="785414" cy="744469"/>
                </a:xfrm>
                <a:prstGeom prst="rect">
                  <a:avLst/>
                </a:prstGeom>
              </p:spPr>
            </p:pic>
          </p:grpSp>
          <p:pic>
            <p:nvPicPr>
              <p:cNvPr id="8" name="Picture 7" descr="BSS monogram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5208" y="3213919"/>
                <a:ext cx="741489" cy="702833"/>
              </a:xfrm>
              <a:prstGeom prst="rect">
                <a:avLst/>
              </a:prstGeom>
              <a:noFill/>
            </p:spPr>
          </p:pic>
        </p:grpSp>
        <p:sp>
          <p:nvSpPr>
            <p:cNvPr id="12" name="Text Box 2"/>
            <p:cNvSpPr txBox="1">
              <a:spLocks noChangeArrowheads="1"/>
            </p:cNvSpPr>
            <p:nvPr/>
          </p:nvSpPr>
          <p:spPr bwMode="auto">
            <a:xfrm>
              <a:off x="480695" y="1961381"/>
              <a:ext cx="1822450" cy="1252538"/>
            </a:xfrm>
            <a:prstGeom prst="rect">
              <a:avLst/>
            </a:prstGeom>
            <a:solidFill>
              <a:srgbClr val="D99594"/>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charset="0"/>
                  <a:ea typeface="ÇlÇr ñæí©" charset="0"/>
                </a:rPr>
                <a:t>Point 3: Water quality in 2008 compared to 2014.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mbria" charset="0"/>
                  <a:ea typeface="ÇlÇr ñæí©" charset="0"/>
                </a:rPr>
                <a:t>10.5602</a:t>
              </a:r>
              <a:r>
                <a:rPr kumimoji="0" lang="en-US" sz="1200" b="0" i="0" u="none" strike="noStrike" cap="none" normalizeH="0" baseline="30000" dirty="0">
                  <a:ln>
                    <a:noFill/>
                  </a:ln>
                  <a:solidFill>
                    <a:schemeClr val="tx1"/>
                  </a:solidFill>
                  <a:effectLst/>
                  <a:latin typeface="Cambria" charset="0"/>
                  <a:ea typeface="ÇlÇr ñæí©" charset="0"/>
                </a:rPr>
                <a:t>o</a:t>
              </a:r>
              <a:r>
                <a:rPr kumimoji="0" lang="en-US" sz="1200" b="0" i="0" u="none" strike="noStrike" cap="none" normalizeH="0" baseline="0" dirty="0">
                  <a:ln>
                    <a:noFill/>
                  </a:ln>
                  <a:solidFill>
                    <a:schemeClr val="tx1"/>
                  </a:solidFill>
                  <a:effectLst/>
                  <a:latin typeface="Cambria" charset="0"/>
                  <a:ea typeface="ÇlÇr ñæí©" charset="0"/>
                </a:rPr>
                <a:t>N, 61.2675</a:t>
              </a:r>
              <a:r>
                <a:rPr kumimoji="0" lang="en-US" sz="1200" b="0" i="0" u="none" strike="noStrike" cap="none" normalizeH="0" baseline="30000" dirty="0">
                  <a:ln>
                    <a:noFill/>
                  </a:ln>
                  <a:solidFill>
                    <a:schemeClr val="tx1"/>
                  </a:solidFill>
                  <a:effectLst/>
                  <a:latin typeface="Cambria" charset="0"/>
                  <a:ea typeface="ÇlÇr ñæí©" charset="0"/>
                </a:rPr>
                <a:t>o</a:t>
              </a:r>
              <a:r>
                <a:rPr kumimoji="0" lang="en-US" sz="1200" b="0" i="0" u="none" strike="noStrike" cap="none" normalizeH="0" baseline="0" dirty="0">
                  <a:ln>
                    <a:noFill/>
                  </a:ln>
                  <a:solidFill>
                    <a:schemeClr val="tx1"/>
                  </a:solidFill>
                  <a:effectLst/>
                  <a:latin typeface="Cambria" charset="0"/>
                  <a:ea typeface="ÇlÇr ñæí©" charset="0"/>
                </a:rPr>
                <a:t>W, elevation: 25m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mbria" charset="0"/>
                <a:ea typeface="ÇlÇr ñæí©"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grpSp>
    </p:spTree>
    <p:extLst>
      <p:ext uri="{BB962C8B-B14F-4D97-AF65-F5344CB8AC3E}">
        <p14:creationId xmlns:p14="http://schemas.microsoft.com/office/powerpoint/2010/main" val="26315038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a:t>
            </a:r>
            <a:endParaRPr lang="en-US" dirty="0"/>
          </a:p>
        </p:txBody>
      </p:sp>
      <p:pic>
        <p:nvPicPr>
          <p:cNvPr id="4" name="Picture 3" descr="P4121867.JPG"/>
          <p:cNvPicPr>
            <a:picLocks noChangeAspect="1"/>
          </p:cNvPicPr>
          <p:nvPr/>
        </p:nvPicPr>
        <p:blipFill rotWithShape="1">
          <a:blip r:embed="rId2">
            <a:extLst>
              <a:ext uri="{28A0092B-C50C-407E-A947-70E740481C1C}">
                <a14:useLocalDpi xmlns:a14="http://schemas.microsoft.com/office/drawing/2010/main" val="0"/>
              </a:ext>
            </a:extLst>
          </a:blip>
          <a:srcRect b="19909"/>
          <a:stretch/>
        </p:blipFill>
        <p:spPr>
          <a:xfrm>
            <a:off x="-202626" y="0"/>
            <a:ext cx="9346626" cy="6858000"/>
          </a:xfrm>
          <a:prstGeom prst="rect">
            <a:avLst/>
          </a:prstGeom>
        </p:spPr>
      </p:pic>
      <p:sp>
        <p:nvSpPr>
          <p:cNvPr id="6" name="TextBox 5"/>
          <p:cNvSpPr txBox="1"/>
          <p:nvPr/>
        </p:nvSpPr>
        <p:spPr>
          <a:xfrm>
            <a:off x="1466137" y="274638"/>
            <a:ext cx="6473720" cy="461665"/>
          </a:xfrm>
          <a:prstGeom prst="rect">
            <a:avLst/>
          </a:prstGeom>
          <a:noFill/>
        </p:spPr>
        <p:txBody>
          <a:bodyPr wrap="square" rtlCol="0">
            <a:spAutoFit/>
          </a:bodyPr>
          <a:lstStyle/>
          <a:p>
            <a:pPr algn="ctr"/>
            <a:r>
              <a:rPr lang="en-US" sz="2400" b="1" dirty="0" smtClean="0">
                <a:solidFill>
                  <a:schemeClr val="bg1"/>
                </a:solidFill>
              </a:rPr>
              <a:t>PARAMETERS</a:t>
            </a:r>
            <a:endParaRPr lang="en-US" sz="2400" b="1" dirty="0">
              <a:solidFill>
                <a:schemeClr val="bg1"/>
              </a:solidFill>
            </a:endParaRPr>
          </a:p>
        </p:txBody>
      </p:sp>
      <p:sp>
        <p:nvSpPr>
          <p:cNvPr id="7" name="TextBox 6"/>
          <p:cNvSpPr txBox="1"/>
          <p:nvPr/>
        </p:nvSpPr>
        <p:spPr>
          <a:xfrm>
            <a:off x="6607944" y="6122385"/>
            <a:ext cx="2436679" cy="461665"/>
          </a:xfrm>
          <a:prstGeom prst="rect">
            <a:avLst/>
          </a:prstGeom>
          <a:noFill/>
        </p:spPr>
        <p:txBody>
          <a:bodyPr wrap="square" rtlCol="0">
            <a:spAutoFit/>
          </a:bodyPr>
          <a:lstStyle/>
          <a:p>
            <a:r>
              <a:rPr lang="en-US" sz="2400" b="1" dirty="0" smtClean="0">
                <a:solidFill>
                  <a:srgbClr val="FFFFFF"/>
                </a:solidFill>
              </a:rPr>
              <a:t>TEMPERATURE</a:t>
            </a:r>
            <a:endParaRPr lang="en-US" sz="2400" b="1" dirty="0">
              <a:solidFill>
                <a:srgbClr val="FFFFFF"/>
              </a:solidFill>
            </a:endParaRPr>
          </a:p>
        </p:txBody>
      </p:sp>
      <p:sp>
        <p:nvSpPr>
          <p:cNvPr id="3" name="TextBox 2"/>
          <p:cNvSpPr txBox="1"/>
          <p:nvPr/>
        </p:nvSpPr>
        <p:spPr>
          <a:xfrm>
            <a:off x="0" y="5767126"/>
            <a:ext cx="4059952" cy="830997"/>
          </a:xfrm>
          <a:prstGeom prst="rect">
            <a:avLst/>
          </a:prstGeom>
          <a:noFill/>
        </p:spPr>
        <p:txBody>
          <a:bodyPr wrap="square" rtlCol="0">
            <a:spAutoFit/>
          </a:bodyPr>
          <a:lstStyle/>
          <a:p>
            <a:r>
              <a:rPr lang="en-US" sz="2400" b="1" i="1" dirty="0" smtClean="0">
                <a:solidFill>
                  <a:schemeClr val="bg1"/>
                </a:solidFill>
              </a:rPr>
              <a:t>Student collecting water temperature reading </a:t>
            </a:r>
            <a:endParaRPr lang="en-US" sz="2400" b="1" i="1" dirty="0">
              <a:solidFill>
                <a:schemeClr val="bg1"/>
              </a:solidFill>
            </a:endParaRPr>
          </a:p>
        </p:txBody>
      </p:sp>
    </p:spTree>
    <p:extLst>
      <p:ext uri="{BB962C8B-B14F-4D97-AF65-F5344CB8AC3E}">
        <p14:creationId xmlns:p14="http://schemas.microsoft.com/office/powerpoint/2010/main" val="371781517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mpuna River 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466137" y="274638"/>
            <a:ext cx="6473720" cy="461665"/>
          </a:xfrm>
          <a:prstGeom prst="rect">
            <a:avLst/>
          </a:prstGeom>
          <a:noFill/>
        </p:spPr>
        <p:txBody>
          <a:bodyPr wrap="square" rtlCol="0">
            <a:spAutoFit/>
          </a:bodyPr>
          <a:lstStyle/>
          <a:p>
            <a:pPr algn="ctr"/>
            <a:r>
              <a:rPr lang="en-US" sz="2400" b="1" dirty="0" smtClean="0">
                <a:solidFill>
                  <a:schemeClr val="bg1"/>
                </a:solidFill>
              </a:rPr>
              <a:t>PARAMETERS</a:t>
            </a:r>
            <a:endParaRPr lang="en-US" sz="2400" b="1" dirty="0">
              <a:solidFill>
                <a:schemeClr val="bg1"/>
              </a:solidFill>
            </a:endParaRPr>
          </a:p>
        </p:txBody>
      </p:sp>
      <p:sp>
        <p:nvSpPr>
          <p:cNvPr id="6" name="TextBox 5"/>
          <p:cNvSpPr txBox="1"/>
          <p:nvPr/>
        </p:nvSpPr>
        <p:spPr>
          <a:xfrm>
            <a:off x="7041590" y="6122385"/>
            <a:ext cx="1796534" cy="461665"/>
          </a:xfrm>
          <a:prstGeom prst="rect">
            <a:avLst/>
          </a:prstGeom>
          <a:noFill/>
        </p:spPr>
        <p:txBody>
          <a:bodyPr wrap="square" rtlCol="0">
            <a:spAutoFit/>
          </a:bodyPr>
          <a:lstStyle/>
          <a:p>
            <a:r>
              <a:rPr lang="en-US" sz="2400" b="1" dirty="0" smtClean="0">
                <a:solidFill>
                  <a:srgbClr val="000000"/>
                </a:solidFill>
              </a:rPr>
              <a:t>NITRATES</a:t>
            </a:r>
            <a:endParaRPr lang="en-US" sz="2400" b="1" dirty="0">
              <a:solidFill>
                <a:srgbClr val="000000"/>
              </a:solidFill>
            </a:endParaRPr>
          </a:p>
        </p:txBody>
      </p:sp>
      <p:sp>
        <p:nvSpPr>
          <p:cNvPr id="2" name="TextBox 1"/>
          <p:cNvSpPr txBox="1"/>
          <p:nvPr/>
        </p:nvSpPr>
        <p:spPr>
          <a:xfrm>
            <a:off x="260253" y="5611328"/>
            <a:ext cx="3258372" cy="830997"/>
          </a:xfrm>
          <a:prstGeom prst="rect">
            <a:avLst/>
          </a:prstGeom>
          <a:noFill/>
        </p:spPr>
        <p:txBody>
          <a:bodyPr wrap="square" rtlCol="0">
            <a:spAutoFit/>
          </a:bodyPr>
          <a:lstStyle/>
          <a:p>
            <a:r>
              <a:rPr lang="en-US" sz="2400" b="1" i="1" dirty="0" smtClean="0">
                <a:solidFill>
                  <a:srgbClr val="FFFFFF"/>
                </a:solidFill>
              </a:rPr>
              <a:t>Student determining nitrate content </a:t>
            </a:r>
            <a:endParaRPr lang="en-US" sz="2400" b="1" i="1" dirty="0">
              <a:solidFill>
                <a:srgbClr val="FFFFFF"/>
              </a:solidFill>
            </a:endParaRPr>
          </a:p>
        </p:txBody>
      </p:sp>
    </p:spTree>
    <p:extLst>
      <p:ext uri="{BB962C8B-B14F-4D97-AF65-F5344CB8AC3E}">
        <p14:creationId xmlns:p14="http://schemas.microsoft.com/office/powerpoint/2010/main" val="3249013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41218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ellipse">
            <a:avLst/>
          </a:prstGeom>
          <a:ln>
            <a:noFill/>
          </a:ln>
          <a:effectLst>
            <a:softEdge rad="112500"/>
          </a:effectLst>
        </p:spPr>
      </p:pic>
      <p:sp>
        <p:nvSpPr>
          <p:cNvPr id="5" name="TextBox 4"/>
          <p:cNvSpPr txBox="1"/>
          <p:nvPr/>
        </p:nvSpPr>
        <p:spPr>
          <a:xfrm>
            <a:off x="4233213" y="192042"/>
            <a:ext cx="4780435" cy="461665"/>
          </a:xfrm>
          <a:prstGeom prst="rect">
            <a:avLst/>
          </a:prstGeom>
          <a:noFill/>
        </p:spPr>
        <p:txBody>
          <a:bodyPr wrap="square" rtlCol="0">
            <a:spAutoFit/>
          </a:bodyPr>
          <a:lstStyle/>
          <a:p>
            <a:pPr algn="ctr"/>
            <a:r>
              <a:rPr lang="en-US" sz="2400" b="1" dirty="0" smtClean="0">
                <a:solidFill>
                  <a:srgbClr val="000000"/>
                </a:solidFill>
              </a:rPr>
              <a:t>PARAMETERS</a:t>
            </a:r>
            <a:endParaRPr lang="en-US" sz="2400" b="1" dirty="0">
              <a:solidFill>
                <a:srgbClr val="000000"/>
              </a:solidFill>
            </a:endParaRPr>
          </a:p>
        </p:txBody>
      </p:sp>
      <p:sp>
        <p:nvSpPr>
          <p:cNvPr id="6" name="TextBox 5"/>
          <p:cNvSpPr txBox="1"/>
          <p:nvPr/>
        </p:nvSpPr>
        <p:spPr>
          <a:xfrm>
            <a:off x="4962411" y="4475706"/>
            <a:ext cx="4181589" cy="461665"/>
          </a:xfrm>
          <a:prstGeom prst="rect">
            <a:avLst/>
          </a:prstGeom>
          <a:noFill/>
        </p:spPr>
        <p:txBody>
          <a:bodyPr wrap="square" rtlCol="0">
            <a:spAutoFit/>
          </a:bodyPr>
          <a:lstStyle/>
          <a:p>
            <a:r>
              <a:rPr lang="en-US" sz="2400" b="1" dirty="0" smtClean="0">
                <a:solidFill>
                  <a:srgbClr val="000000"/>
                </a:solidFill>
              </a:rPr>
              <a:t>DISSOLVED OXYGEN CONTENT</a:t>
            </a:r>
            <a:endParaRPr lang="en-US" sz="2400" b="1" dirty="0">
              <a:solidFill>
                <a:srgbClr val="000000"/>
              </a:solidFill>
            </a:endParaRPr>
          </a:p>
        </p:txBody>
      </p:sp>
      <p:sp>
        <p:nvSpPr>
          <p:cNvPr id="2" name="TextBox 1"/>
          <p:cNvSpPr txBox="1"/>
          <p:nvPr/>
        </p:nvSpPr>
        <p:spPr>
          <a:xfrm>
            <a:off x="4726200" y="5444757"/>
            <a:ext cx="4287448" cy="830997"/>
          </a:xfrm>
          <a:prstGeom prst="rect">
            <a:avLst/>
          </a:prstGeom>
          <a:noFill/>
        </p:spPr>
        <p:txBody>
          <a:bodyPr wrap="square" rtlCol="0">
            <a:spAutoFit/>
          </a:bodyPr>
          <a:lstStyle/>
          <a:p>
            <a:r>
              <a:rPr lang="en-US" sz="2400" b="1" i="1" dirty="0" smtClean="0"/>
              <a:t>Student determining DOC of water sample</a:t>
            </a:r>
            <a:endParaRPr lang="en-US" sz="2400" b="1" i="1" dirty="0"/>
          </a:p>
        </p:txBody>
      </p:sp>
    </p:spTree>
    <p:extLst>
      <p:ext uri="{BB962C8B-B14F-4D97-AF65-F5344CB8AC3E}">
        <p14:creationId xmlns:p14="http://schemas.microsoft.com/office/powerpoint/2010/main" val="3401946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760</TotalTime>
  <Words>278</Words>
  <Application>Microsoft Macintosh PowerPoint</Application>
  <PresentationFormat>On-screen Show (4:3)</PresentationFormat>
  <Paragraphs>64</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Kameel Mohammed-Ali</dc:creator>
  <cp:lastModifiedBy>Kameel Mohammed-Ali</cp:lastModifiedBy>
  <cp:revision>40</cp:revision>
  <dcterms:created xsi:type="dcterms:W3CDTF">2014-07-26T23:05:52Z</dcterms:created>
  <dcterms:modified xsi:type="dcterms:W3CDTF">2014-08-06T14:01:39Z</dcterms:modified>
</cp:coreProperties>
</file>