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3" r:id="rId5"/>
    <p:sldId id="262" r:id="rId6"/>
    <p:sldId id="260" r:id="rId7"/>
    <p:sldId id="265" r:id="rId8"/>
    <p:sldId id="266" r:id="rId9"/>
    <p:sldId id="259" r:id="rId10"/>
    <p:sldId id="261" r:id="rId11"/>
    <p:sldId id="270" r:id="rId12"/>
    <p:sldId id="271" r:id="rId13"/>
    <p:sldId id="269" r:id="rId14"/>
    <p:sldId id="267" r:id="rId15"/>
    <p:sldId id="264" r:id="rId16"/>
    <p:sldId id="268"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C62F4E-CA98-49C4-888A-B4720F740485}">
          <p14:sldIdLst>
            <p14:sldId id="256"/>
            <p14:sldId id="257"/>
            <p14:sldId id="258"/>
            <p14:sldId id="263"/>
            <p14:sldId id="262"/>
            <p14:sldId id="260"/>
            <p14:sldId id="265"/>
            <p14:sldId id="266"/>
            <p14:sldId id="259"/>
            <p14:sldId id="261"/>
            <p14:sldId id="270"/>
            <p14:sldId id="271"/>
            <p14:sldId id="269"/>
            <p14:sldId id="267"/>
            <p14:sldId id="264"/>
            <p14:sldId id="268"/>
            <p14:sldId id="274"/>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33"/>
    <a:srgbClr val="CC3300"/>
    <a:srgbClr val="FF00FF"/>
    <a:srgbClr val="0000FF"/>
    <a:srgbClr val="EF7C25"/>
    <a:srgbClr val="FF33CC"/>
    <a:srgbClr val="0B411C"/>
    <a:srgbClr val="E3DB31"/>
    <a:srgbClr val="50C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480" y="2472"/>
      </p:cViewPr>
      <p:guideLst>
        <p:guide orient="horz" pos="2160"/>
        <p:guide pos="2880"/>
      </p:guideLst>
    </p:cSldViewPr>
  </p:slideViewPr>
  <p:notesTextViewPr>
    <p:cViewPr>
      <p:scale>
        <a:sx n="300" d="100"/>
        <a:sy n="300" d="100"/>
      </p:scale>
      <p:origin x="0" y="0"/>
    </p:cViewPr>
  </p:notesTextViewPr>
  <p:sorterViewPr>
    <p:cViewPr>
      <p:scale>
        <a:sx n="100" d="100"/>
        <a:sy n="100" d="100"/>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DD1A4-10CB-4DAC-B1A1-FE76C0EF8663}" type="datetimeFigureOut">
              <a:rPr lang="en-US" smtClean="0"/>
              <a:t>7/28/2014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FDCC7-46AD-4DA9-AB2D-A81BD54ED8BC}" type="slidenum">
              <a:rPr lang="en-US" smtClean="0"/>
              <a:t>‹#›</a:t>
            </a:fld>
            <a:endParaRPr lang="en-US"/>
          </a:p>
        </p:txBody>
      </p:sp>
    </p:spTree>
    <p:extLst>
      <p:ext uri="{BB962C8B-B14F-4D97-AF65-F5344CB8AC3E}">
        <p14:creationId xmlns:p14="http://schemas.microsoft.com/office/powerpoint/2010/main" val="84900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FDCC7-46AD-4DA9-AB2D-A81BD54ED8BC}" type="slidenum">
              <a:rPr lang="en-US" smtClean="0"/>
              <a:t>1</a:t>
            </a:fld>
            <a:endParaRPr lang="en-US"/>
          </a:p>
        </p:txBody>
      </p:sp>
    </p:spTree>
    <p:extLst>
      <p:ext uri="{BB962C8B-B14F-4D97-AF65-F5344CB8AC3E}">
        <p14:creationId xmlns:p14="http://schemas.microsoft.com/office/powerpoint/2010/main" val="206992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7AF4276-60C2-42D1-97A3-186083FC3A2A}" type="datetimeFigureOut">
              <a:rPr lang="en-US" smtClean="0"/>
              <a:t>7/28/2014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0BBAED-FB04-469A-AD09-9E0506D1094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transition spd="slow" advClick="0"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AF4276-60C2-42D1-97A3-186083FC3A2A}"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BBAED-FB04-469A-AD09-9E0506D10949}" type="slidenum">
              <a:rPr lang="en-US" smtClean="0"/>
              <a:t>‹#›</a:t>
            </a:fld>
            <a:endParaRPr lang="en-US"/>
          </a:p>
        </p:txBody>
      </p:sp>
    </p:spTree>
  </p:cSld>
  <p:clrMapOvr>
    <a:masterClrMapping/>
  </p:clrMapOvr>
  <p:transition spd="slow" advClick="0"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20BBAED-FB04-469A-AD09-9E0506D1094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AF4276-60C2-42D1-97A3-186083FC3A2A}"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transition spd="slow" advClick="0"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7AF4276-60C2-42D1-97A3-186083FC3A2A}" type="datetimeFigureOut">
              <a:rPr lang="en-US" smtClean="0"/>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20BBAED-FB04-469A-AD09-9E0506D10949}"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spd="slow" advClick="0" advTm="1000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7AF4276-60C2-42D1-97A3-186083FC3A2A}" type="datetimeFigureOut">
              <a:rPr lang="en-US" smtClean="0"/>
              <a:t>7/28/2014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0BBAED-FB04-469A-AD09-9E0506D1094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transition spd="slow" advClick="0"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7AF4276-60C2-42D1-97A3-186083FC3A2A}" type="datetimeFigureOut">
              <a:rPr lang="en-US" smtClean="0"/>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BBAED-FB04-469A-AD09-9E0506D1094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advClick="0"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AF4276-60C2-42D1-97A3-186083FC3A2A}" type="datetimeFigureOut">
              <a:rPr lang="en-US" smtClean="0"/>
              <a:t>7/28/2014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20BBAED-FB04-469A-AD09-9E0506D10949}"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advClick="0"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AF4276-60C2-42D1-97A3-186083FC3A2A}" type="datetimeFigureOut">
              <a:rPr lang="en-US" smtClean="0"/>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20BBAED-FB04-469A-AD09-9E0506D10949}" type="slidenum">
              <a:rPr lang="en-US" smtClean="0"/>
              <a:t>‹#›</a:t>
            </a:fld>
            <a:endParaRPr lang="en-US"/>
          </a:p>
        </p:txBody>
      </p:sp>
    </p:spTree>
  </p:cSld>
  <p:clrMapOvr>
    <a:masterClrMapping/>
  </p:clrMapOvr>
  <p:transition spd="slow" advClick="0"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7AF4276-60C2-42D1-97A3-186083FC3A2A}" type="datetimeFigureOut">
              <a:rPr lang="en-US" smtClean="0"/>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0BBAED-FB04-469A-AD09-9E0506D10949}" type="slidenum">
              <a:rPr lang="en-US" smtClean="0"/>
              <a:t>‹#›</a:t>
            </a:fld>
            <a:endParaRPr lang="en-US"/>
          </a:p>
        </p:txBody>
      </p:sp>
    </p:spTree>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0BBAED-FB04-469A-AD09-9E0506D1094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7AF4276-60C2-42D1-97A3-186083FC3A2A}" type="datetimeFigureOut">
              <a:rPr lang="en-US" smtClean="0"/>
              <a:t>7/28/2014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transition spd="slow" advClick="0"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20BBAED-FB04-469A-AD09-9E0506D1094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7AF4276-60C2-42D1-97A3-186083FC3A2A}" type="datetimeFigureOut">
              <a:rPr lang="en-US" smtClean="0"/>
              <a:t>7/28/2014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advClick="0"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7AF4276-60C2-42D1-97A3-186083FC3A2A}" type="datetimeFigureOut">
              <a:rPr lang="en-US" smtClean="0"/>
              <a:t>7/28/2014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0BBAED-FB04-469A-AD09-9E0506D1094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wip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g"/><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g"/></Relationships>
</file>

<file path=ppt/slides/_rels/slide1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1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image" Target="../media/image71.jpeg"/><Relationship Id="rId7" Type="http://schemas.openxmlformats.org/officeDocument/2006/relationships/image" Target="../media/image75.JPG"/><Relationship Id="rId2" Type="http://schemas.openxmlformats.org/officeDocument/2006/relationships/image" Target="../media/image70.JPG"/><Relationship Id="rId1" Type="http://schemas.openxmlformats.org/officeDocument/2006/relationships/slideLayout" Target="../slideLayouts/slideLayout2.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G"/><Relationship Id="rId4" Type="http://schemas.openxmlformats.org/officeDocument/2006/relationships/image" Target="../media/image79.JPG"/></Relationships>
</file>

<file path=ppt/slides/_rels/slide1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Trinidad and Tobago</a:t>
            </a:r>
            <a:endParaRPr lang="en-US" dirty="0"/>
          </a:p>
        </p:txBody>
      </p:sp>
      <p:sp>
        <p:nvSpPr>
          <p:cNvPr id="3" name="Subtitle 2"/>
          <p:cNvSpPr>
            <a:spLocks noGrp="1"/>
          </p:cNvSpPr>
          <p:nvPr>
            <p:ph sz="quarter" idx="1"/>
          </p:nvPr>
        </p:nvSpPr>
        <p:spPr/>
        <p:txBody>
          <a:bodyPr/>
          <a:lstStyle/>
          <a:p>
            <a:r>
              <a:rPr lang="en-US" dirty="0" smtClean="0"/>
              <a:t>AN Experience Beyond Your Imagination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 y="2209800"/>
            <a:ext cx="4293386" cy="4191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986" y="2209800"/>
            <a:ext cx="4088614" cy="4191000"/>
          </a:xfrm>
          <a:prstGeom prst="rect">
            <a:avLst/>
          </a:prstGeom>
        </p:spPr>
      </p:pic>
    </p:spTree>
    <p:extLst>
      <p:ext uri="{BB962C8B-B14F-4D97-AF65-F5344CB8AC3E}">
        <p14:creationId xmlns:p14="http://schemas.microsoft.com/office/powerpoint/2010/main" val="4145423871"/>
      </p:ext>
    </p:extLst>
  </p:cSld>
  <p:clrMapOvr>
    <a:masterClrMapping/>
  </p:clrMapOvr>
  <p:transition spd="slow" advClick="0" advTm="4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The </a:t>
            </a:r>
            <a:r>
              <a:rPr lang="en-US" dirty="0" err="1" smtClean="0"/>
              <a:t>Asa</a:t>
            </a:r>
            <a:r>
              <a:rPr lang="en-US" dirty="0" smtClean="0"/>
              <a:t> Wright Nature Centre is another nature resort located in the Northern range.	</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13276" y="1400175"/>
            <a:ext cx="3657600"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896" y="1371600"/>
            <a:ext cx="257048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180108" y="4100512"/>
            <a:ext cx="2410692" cy="2600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1" y="4114800"/>
            <a:ext cx="2424545" cy="260003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371600"/>
            <a:ext cx="2571346" cy="2743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5821" y="4114800"/>
            <a:ext cx="3985779" cy="2585745"/>
          </a:xfrm>
          <a:prstGeom prst="rect">
            <a:avLst/>
          </a:prstGeom>
        </p:spPr>
      </p:pic>
    </p:spTree>
    <p:extLst>
      <p:ext uri="{BB962C8B-B14F-4D97-AF65-F5344CB8AC3E}">
        <p14:creationId xmlns:p14="http://schemas.microsoft.com/office/powerpoint/2010/main" val="4145683911"/>
      </p:ext>
    </p:extLst>
  </p:cSld>
  <p:clrMapOvr>
    <a:masterClrMapping/>
  </p:clrMapOvr>
  <p:transition spd="slow" advClick="0" advTm="1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Tobago, the </a:t>
            </a:r>
            <a:r>
              <a:rPr lang="en-US" dirty="0" err="1" smtClean="0"/>
              <a:t>Buccoo</a:t>
            </a:r>
            <a:r>
              <a:rPr lang="en-US" dirty="0" smtClean="0"/>
              <a:t> Reef is a beauty to behold.</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43400" y="4038600"/>
            <a:ext cx="4632960" cy="2667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4191000" cy="2733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4038600"/>
            <a:ext cx="4181475" cy="2667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1295400"/>
            <a:ext cx="4632960" cy="2743200"/>
          </a:xfrm>
          <a:prstGeom prst="rect">
            <a:avLst/>
          </a:prstGeom>
        </p:spPr>
      </p:pic>
    </p:spTree>
    <p:extLst>
      <p:ext uri="{BB962C8B-B14F-4D97-AF65-F5344CB8AC3E}">
        <p14:creationId xmlns:p14="http://schemas.microsoft.com/office/powerpoint/2010/main" val="2059250858"/>
      </p:ext>
    </p:extLst>
  </p:cSld>
  <p:clrMapOvr>
    <a:masterClrMapping/>
  </p:clrMapOvr>
  <p:transition spd="slow" advClick="0" advTm="10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143000"/>
          </a:xfrm>
        </p:spPr>
        <p:txBody>
          <a:bodyPr>
            <a:normAutofit fontScale="90000"/>
          </a:bodyPr>
          <a:lstStyle/>
          <a:p>
            <a:pPr algn="l"/>
            <a:r>
              <a:rPr lang="en-US" sz="1200" dirty="0" smtClean="0"/>
              <a:t/>
            </a:r>
            <a:br>
              <a:rPr lang="en-US" sz="1200" dirty="0" smtClean="0"/>
            </a:br>
            <a:r>
              <a:rPr lang="en-US" sz="1200" dirty="0"/>
              <a:t/>
            </a:r>
            <a:br>
              <a:rPr lang="en-US" sz="1200" dirty="0"/>
            </a:br>
            <a:r>
              <a:rPr lang="en-US" sz="1300" dirty="0" smtClean="0">
                <a:solidFill>
                  <a:schemeClr val="accent6">
                    <a:lumMod val="50000"/>
                  </a:schemeClr>
                </a:solidFill>
              </a:rPr>
              <a:t>The Devil’s </a:t>
            </a:r>
            <a:r>
              <a:rPr lang="en-US" sz="1300" dirty="0" err="1" smtClean="0">
                <a:solidFill>
                  <a:schemeClr val="accent6">
                    <a:lumMod val="50000"/>
                  </a:schemeClr>
                </a:solidFill>
              </a:rPr>
              <a:t>Woodyard</a:t>
            </a:r>
            <a:r>
              <a:rPr lang="en-US" sz="1300" dirty="0" smtClean="0">
                <a:solidFill>
                  <a:schemeClr val="accent6">
                    <a:lumMod val="50000"/>
                  </a:schemeClr>
                </a:solidFill>
              </a:rPr>
              <a:t> </a:t>
            </a:r>
            <a:r>
              <a:rPr lang="en-US" sz="1300" dirty="0" smtClean="0">
                <a:solidFill>
                  <a:schemeClr val="tx2">
                    <a:lumMod val="50000"/>
                  </a:schemeClr>
                </a:solidFill>
              </a:rPr>
              <a:t>is the name of this site which houses a series of mud volcanoes in the south of Trinidad. </a:t>
            </a:r>
            <a:r>
              <a:rPr lang="en-US" sz="1300" i="1" dirty="0" smtClean="0">
                <a:solidFill>
                  <a:schemeClr val="tx2">
                    <a:lumMod val="50000"/>
                  </a:schemeClr>
                </a:solidFill>
              </a:rPr>
              <a:t>As legend goes: “The young volcanic site got its name after its first eruption in 1852, Which shook the entire village and fell the tall trees and frightened the Amerindian villagers. Villagers at the time believed that the devil had come from beneath the earth to fell the woods. The mounds of earth which occasionally bubble and hiss continue to amaze visitors of the site."</a:t>
            </a:r>
            <a:br>
              <a:rPr lang="en-US" sz="1300" i="1" dirty="0" smtClean="0">
                <a:solidFill>
                  <a:schemeClr val="tx2">
                    <a:lumMod val="50000"/>
                  </a:schemeClr>
                </a:solidFill>
              </a:rPr>
            </a:br>
            <a:endParaRPr lang="en-US" sz="1300" i="1" dirty="0">
              <a:solidFill>
                <a:schemeClr val="tx2">
                  <a:lumMod val="50000"/>
                </a:schemeClr>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19800" y="1409700"/>
            <a:ext cx="2971800" cy="225704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666744"/>
            <a:ext cx="2921000" cy="2734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371600"/>
            <a:ext cx="5867400" cy="5029200"/>
          </a:xfrm>
          <a:prstGeom prst="rect">
            <a:avLst/>
          </a:prstGeom>
        </p:spPr>
      </p:pic>
    </p:spTree>
    <p:extLst>
      <p:ext uri="{BB962C8B-B14F-4D97-AF65-F5344CB8AC3E}">
        <p14:creationId xmlns:p14="http://schemas.microsoft.com/office/powerpoint/2010/main" val="2649342230"/>
      </p:ext>
    </p:extLst>
  </p:cSld>
  <p:clrMapOvr>
    <a:masterClrMapping/>
  </p:clrMapOvr>
  <p:transition spd="slow" advClick="0" advTm="1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chemeClr val="bg2">
                    <a:lumMod val="10000"/>
                  </a:schemeClr>
                </a:solidFill>
              </a:rPr>
              <a:t>The Pitch Lake, located in the south of Trinidad, is the largest natural deposit of Asphalt in the world.</a:t>
            </a:r>
            <a:endParaRPr lang="en-US" sz="2400" dirty="0">
              <a:solidFill>
                <a:schemeClr val="bg2">
                  <a:lumMod val="10000"/>
                </a:schemeClr>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399" y="3919538"/>
            <a:ext cx="4529328" cy="279520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295400"/>
            <a:ext cx="4410075" cy="26241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95400"/>
            <a:ext cx="4400550" cy="5367338"/>
          </a:xfrm>
          <a:prstGeom prst="rect">
            <a:avLst/>
          </a:prstGeom>
        </p:spPr>
      </p:pic>
    </p:spTree>
    <p:extLst>
      <p:ext uri="{BB962C8B-B14F-4D97-AF65-F5344CB8AC3E}">
        <p14:creationId xmlns:p14="http://schemas.microsoft.com/office/powerpoint/2010/main" val="2491199942"/>
      </p:ext>
    </p:extLst>
  </p:cSld>
  <p:clrMapOvr>
    <a:masterClrMapping/>
  </p:clrMapOvr>
  <p:transition spd="slow" advClick="0" advTm="10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fontScale="90000"/>
          </a:bodyPr>
          <a:lstStyle/>
          <a:p>
            <a:r>
              <a:rPr lang="en-US" sz="2400" dirty="0" smtClean="0">
                <a:solidFill>
                  <a:srgbClr val="C00000"/>
                </a:solidFill>
                <a:effectLst>
                  <a:outerShdw blurRad="38100" dist="38100" dir="2700000" algn="tl">
                    <a:srgbClr val="000000">
                      <a:alpha val="43137"/>
                    </a:srgbClr>
                  </a:outerShdw>
                </a:effectLst>
              </a:rPr>
              <a:t>Trinidad and Tobago’s  Carnival is</a:t>
            </a:r>
            <a:r>
              <a:rPr lang="en-US" sz="2400" dirty="0" smtClean="0">
                <a:solidFill>
                  <a:srgbClr val="C00000"/>
                </a:solidFill>
              </a:rPr>
              <a:t/>
            </a:r>
            <a:br>
              <a:rPr lang="en-US" sz="2400" dirty="0" smtClean="0">
                <a:solidFill>
                  <a:srgbClr val="C00000"/>
                </a:solidFill>
              </a:rPr>
            </a:br>
            <a:r>
              <a:rPr lang="en-US" sz="2400" dirty="0" smtClean="0">
                <a:solidFill>
                  <a:srgbClr val="0000FF"/>
                </a:solidFill>
              </a:rPr>
              <a:t>The</a:t>
            </a:r>
            <a:r>
              <a:rPr lang="en-US" sz="2400" dirty="0" smtClean="0"/>
              <a:t> </a:t>
            </a:r>
            <a:r>
              <a:rPr lang="en-US" sz="2400" dirty="0" smtClean="0">
                <a:solidFill>
                  <a:srgbClr val="FF00FF"/>
                </a:solidFill>
              </a:rPr>
              <a:t>Greatest</a:t>
            </a:r>
            <a:r>
              <a:rPr lang="en-US" sz="2400" dirty="0" smtClean="0"/>
              <a:t> </a:t>
            </a:r>
            <a:r>
              <a:rPr lang="en-US" sz="2400" dirty="0" smtClean="0">
                <a:solidFill>
                  <a:srgbClr val="FFFF00"/>
                </a:solidFill>
              </a:rPr>
              <a:t>Show on </a:t>
            </a:r>
            <a:r>
              <a:rPr lang="en-US" sz="2400" dirty="0" smtClean="0">
                <a:solidFill>
                  <a:srgbClr val="CC3300"/>
                </a:solidFill>
              </a:rPr>
              <a:t>Earth and birthplace of </a:t>
            </a:r>
            <a:br>
              <a:rPr lang="en-US" sz="2400" dirty="0" smtClean="0">
                <a:solidFill>
                  <a:srgbClr val="CC3300"/>
                </a:solidFill>
              </a:rPr>
            </a:br>
            <a:r>
              <a:rPr lang="en-US" sz="2400" dirty="0" smtClean="0">
                <a:solidFill>
                  <a:srgbClr val="7030A0"/>
                </a:solidFill>
              </a:rPr>
              <a:t>CALYPSO and</a:t>
            </a:r>
            <a:r>
              <a:rPr lang="en-US" sz="2400" dirty="0" smtClean="0">
                <a:solidFill>
                  <a:srgbClr val="CC3300"/>
                </a:solidFill>
              </a:rPr>
              <a:t> </a:t>
            </a:r>
            <a:r>
              <a:rPr lang="en-US" sz="2400" dirty="0" smtClean="0">
                <a:solidFill>
                  <a:srgbClr val="333333"/>
                </a:solidFill>
                <a:effectLst>
                  <a:outerShdw blurRad="38100" dist="38100" dir="2700000" algn="tl">
                    <a:srgbClr val="000000">
                      <a:alpha val="43137"/>
                    </a:srgbClr>
                  </a:outerShdw>
                </a:effectLst>
              </a:rPr>
              <a:t>STEELPAN</a:t>
            </a:r>
            <a:endParaRPr lang="en-US" sz="2400" dirty="0">
              <a:solidFill>
                <a:srgbClr val="333333"/>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800600" y="1219200"/>
            <a:ext cx="4191000" cy="2819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46482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019549"/>
            <a:ext cx="4187152" cy="26860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038601"/>
            <a:ext cx="4648200" cy="2667000"/>
          </a:xfrm>
          <a:prstGeom prst="rect">
            <a:avLst/>
          </a:prstGeom>
        </p:spPr>
      </p:pic>
    </p:spTree>
    <p:extLst>
      <p:ext uri="{BB962C8B-B14F-4D97-AF65-F5344CB8AC3E}">
        <p14:creationId xmlns:p14="http://schemas.microsoft.com/office/powerpoint/2010/main" val="2061542911"/>
      </p:ext>
    </p:extLst>
  </p:cSld>
  <p:clrMapOvr>
    <a:masterClrMapping/>
  </p:clrMapOvr>
  <p:transition spd="slow" advClick="0" advTm="10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t>The Street Parades are enjoyed by both the</a:t>
            </a:r>
            <a:br>
              <a:rPr lang="en-US" dirty="0" smtClean="0"/>
            </a:br>
            <a:r>
              <a:rPr lang="en-US" dirty="0" smtClean="0"/>
              <a:t>adults and children.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0" y="3429000"/>
            <a:ext cx="2667000" cy="177522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95400"/>
            <a:ext cx="4419600"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875" y="3429000"/>
            <a:ext cx="1873725" cy="342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181601"/>
            <a:ext cx="3003075" cy="16763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295401"/>
            <a:ext cx="4419600" cy="2057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3352801"/>
            <a:ext cx="4419600" cy="199191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5181600"/>
            <a:ext cx="3962400" cy="1678781"/>
          </a:xfrm>
          <a:prstGeom prst="rect">
            <a:avLst/>
          </a:prstGeom>
        </p:spPr>
      </p:pic>
    </p:spTree>
    <p:extLst>
      <p:ext uri="{BB962C8B-B14F-4D97-AF65-F5344CB8AC3E}">
        <p14:creationId xmlns:p14="http://schemas.microsoft.com/office/powerpoint/2010/main" val="2268311668"/>
      </p:ext>
    </p:extLst>
  </p:cSld>
  <p:clrMapOvr>
    <a:masterClrMapping/>
  </p:clrMapOvr>
  <p:transition spd="slow" advClick="0" advTm="10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1057395"/>
          </a:xfrm>
        </p:spPr>
        <p:txBody>
          <a:bodyPr>
            <a:normAutofit fontScale="90000"/>
          </a:bodyPr>
          <a:lstStyle/>
          <a:p>
            <a:r>
              <a:rPr lang="en-US" dirty="0" smtClean="0">
                <a:solidFill>
                  <a:schemeClr val="bg2">
                    <a:lumMod val="10000"/>
                  </a:schemeClr>
                </a:solidFill>
              </a:rPr>
              <a:t>Then there is </a:t>
            </a:r>
            <a:r>
              <a:rPr lang="en-US" dirty="0" smtClean="0">
                <a:solidFill>
                  <a:srgbClr val="009900"/>
                </a:solidFill>
              </a:rPr>
              <a:t>PANORAMA</a:t>
            </a:r>
            <a:r>
              <a:rPr lang="en-US" dirty="0" smtClean="0">
                <a:solidFill>
                  <a:schemeClr val="bg2">
                    <a:lumMod val="10000"/>
                  </a:schemeClr>
                </a:solidFill>
              </a:rPr>
              <a:t/>
            </a:r>
            <a:br>
              <a:rPr lang="en-US" dirty="0" smtClean="0">
                <a:solidFill>
                  <a:schemeClr val="bg2">
                    <a:lumMod val="10000"/>
                  </a:schemeClr>
                </a:solidFill>
              </a:rPr>
            </a:br>
            <a:r>
              <a:rPr lang="en-US" dirty="0" smtClean="0">
                <a:solidFill>
                  <a:schemeClr val="bg2">
                    <a:lumMod val="10000"/>
                  </a:schemeClr>
                </a:solidFill>
              </a:rPr>
              <a:t>The Largest </a:t>
            </a:r>
            <a:r>
              <a:rPr lang="en-US" dirty="0" err="1" smtClean="0">
                <a:solidFill>
                  <a:schemeClr val="bg2">
                    <a:lumMod val="10000"/>
                  </a:schemeClr>
                </a:solidFill>
              </a:rPr>
              <a:t>Steelband</a:t>
            </a:r>
            <a:r>
              <a:rPr lang="en-US" dirty="0" smtClean="0">
                <a:solidFill>
                  <a:schemeClr val="bg2">
                    <a:lumMod val="10000"/>
                  </a:schemeClr>
                </a:solidFill>
              </a:rPr>
              <a:t> Competition in the world. </a:t>
            </a:r>
            <a:endParaRPr lang="en-US" dirty="0">
              <a:solidFill>
                <a:schemeClr val="bg2">
                  <a:lumMod val="10000"/>
                </a:schemeClr>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285995"/>
            <a:ext cx="4267200" cy="252400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810000"/>
            <a:ext cx="4267200"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285995"/>
            <a:ext cx="4572000" cy="252400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810001"/>
            <a:ext cx="4572000" cy="2895600"/>
          </a:xfrm>
          <a:prstGeom prst="rect">
            <a:avLst/>
          </a:prstGeom>
        </p:spPr>
      </p:pic>
    </p:spTree>
    <p:extLst>
      <p:ext uri="{BB962C8B-B14F-4D97-AF65-F5344CB8AC3E}">
        <p14:creationId xmlns:p14="http://schemas.microsoft.com/office/powerpoint/2010/main" val="517632250"/>
      </p:ext>
    </p:extLst>
  </p:cSld>
  <p:clrMapOvr>
    <a:masterClrMapping/>
  </p:clrMapOvr>
  <p:transition spd="slow" advClick="0" advTm="10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Economy</a:t>
            </a:r>
            <a:endParaRPr lang="en-US" dirty="0"/>
          </a:p>
        </p:txBody>
      </p:sp>
      <p:sp>
        <p:nvSpPr>
          <p:cNvPr id="4" name="TextBox 3"/>
          <p:cNvSpPr txBox="1"/>
          <p:nvPr/>
        </p:nvSpPr>
        <p:spPr>
          <a:xfrm>
            <a:off x="533400" y="1447800"/>
            <a:ext cx="4191000" cy="1754326"/>
          </a:xfrm>
          <a:prstGeom prst="rect">
            <a:avLst/>
          </a:prstGeom>
          <a:noFill/>
        </p:spPr>
        <p:txBody>
          <a:bodyPr wrap="square" rtlCol="0">
            <a:spAutoFit/>
          </a:bodyPr>
          <a:lstStyle/>
          <a:p>
            <a:r>
              <a:rPr lang="en-US" dirty="0" smtClean="0">
                <a:solidFill>
                  <a:srgbClr val="00B050"/>
                </a:solidFill>
              </a:rPr>
              <a:t>The economy of Trinidad and Tobago is not based however on its natural wonders but on a robust Petrochemical Industry. This is as a result of the large deposits of oil and natural gas within the surrounding seabed.		</a:t>
            </a:r>
            <a:endParaRPr lang="en-US" dirty="0">
              <a:solidFill>
                <a:srgbClr val="00B050"/>
              </a:solidFill>
            </a:endParaRPr>
          </a:p>
        </p:txBody>
      </p:sp>
    </p:spTree>
    <p:extLst>
      <p:ext uri="{BB962C8B-B14F-4D97-AF65-F5344CB8AC3E}">
        <p14:creationId xmlns:p14="http://schemas.microsoft.com/office/powerpoint/2010/main" val="536720249"/>
      </p:ext>
    </p:extLst>
  </p:cSld>
  <p:clrMapOvr>
    <a:masterClrMapping/>
  </p:clrMapOvr>
  <p:transition spd="slow" advClick="0" advTm="10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0" r="-6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a:ln>
            <a:solidFill>
              <a:schemeClr val="accent1"/>
            </a:solidFill>
          </a:ln>
        </p:spPr>
        <p:txBody>
          <a:bodyPr/>
          <a:lstStyle/>
          <a:p>
            <a:r>
              <a:rPr lang="en-US" dirty="0" smtClean="0">
                <a:solidFill>
                  <a:srgbClr val="FF0000"/>
                </a:solidFill>
              </a:rPr>
              <a:t>Trinidad</a:t>
            </a:r>
            <a:r>
              <a:rPr lang="en-US" dirty="0" smtClean="0"/>
              <a:t> </a:t>
            </a:r>
            <a:r>
              <a:rPr lang="en-US" dirty="0" smtClean="0">
                <a:solidFill>
                  <a:schemeClr val="tx1">
                    <a:lumMod val="95000"/>
                    <a:lumOff val="5000"/>
                  </a:schemeClr>
                </a:solidFill>
              </a:rPr>
              <a:t>and</a:t>
            </a:r>
            <a:r>
              <a:rPr lang="en-US" dirty="0" smtClean="0"/>
              <a:t> </a:t>
            </a:r>
            <a:r>
              <a:rPr lang="en-US" dirty="0" smtClean="0">
                <a:solidFill>
                  <a:schemeClr val="bg1">
                    <a:lumMod val="95000"/>
                  </a:schemeClr>
                </a:solidFill>
              </a:rPr>
              <a:t>Tobago</a:t>
            </a:r>
            <a:r>
              <a:rPr lang="en-US" dirty="0" smtClean="0"/>
              <a:t> </a:t>
            </a:r>
            <a:endParaRPr lang="en-US" dirty="0"/>
          </a:p>
        </p:txBody>
      </p:sp>
      <p:sp>
        <p:nvSpPr>
          <p:cNvPr id="3" name="TextBox 2"/>
          <p:cNvSpPr txBox="1"/>
          <p:nvPr/>
        </p:nvSpPr>
        <p:spPr>
          <a:xfrm>
            <a:off x="1590675" y="1981200"/>
            <a:ext cx="5562600" cy="2062103"/>
          </a:xfrm>
          <a:prstGeom prst="rect">
            <a:avLst/>
          </a:prstGeom>
          <a:noFill/>
        </p:spPr>
        <p:txBody>
          <a:bodyPr wrap="square" rtlCol="0">
            <a:spAutoFit/>
          </a:bodyPr>
          <a:lstStyle/>
          <a:p>
            <a:r>
              <a:rPr lang="en-US" sz="3200" dirty="0" smtClean="0">
                <a:solidFill>
                  <a:srgbClr val="C00000"/>
                </a:solidFill>
                <a:latin typeface="Algerian" panose="04020705040A02060702" pitchFamily="82" charset="0"/>
              </a:rPr>
              <a:t>Come visit for yourself and experience an awe inspiring time of your life. </a:t>
            </a:r>
            <a:endParaRPr lang="en-US" sz="3200" dirty="0">
              <a:solidFill>
                <a:srgbClr val="C00000"/>
              </a:solidFill>
              <a:latin typeface="Algerian" panose="04020705040A02060702" pitchFamily="82" charset="0"/>
            </a:endParaRPr>
          </a:p>
        </p:txBody>
      </p:sp>
    </p:spTree>
    <p:extLst>
      <p:ext uri="{BB962C8B-B14F-4D97-AF65-F5344CB8AC3E}">
        <p14:creationId xmlns:p14="http://schemas.microsoft.com/office/powerpoint/2010/main" val="2813475113"/>
      </p:ext>
    </p:extLst>
  </p:cSld>
  <p:clrMapOvr>
    <a:masterClrMapping/>
  </p:clrMapOvr>
  <p:transition spd="slow" advClick="0" advTm="10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a:bodyPr>
          <a:lstStyle/>
          <a:p>
            <a:r>
              <a:rPr lang="en-US" sz="2200" dirty="0" smtClean="0">
                <a:solidFill>
                  <a:srgbClr val="50C4B1"/>
                </a:solidFill>
              </a:rPr>
              <a:t>A</a:t>
            </a:r>
            <a:r>
              <a:rPr lang="en-US" sz="2200" dirty="0" smtClean="0"/>
              <a:t> </a:t>
            </a:r>
            <a:r>
              <a:rPr lang="en-US" sz="2200" dirty="0" smtClean="0">
                <a:solidFill>
                  <a:srgbClr val="0B411C"/>
                </a:solidFill>
              </a:rPr>
              <a:t>Rai</a:t>
            </a:r>
            <a:r>
              <a:rPr lang="en-US" sz="2200" dirty="0" smtClean="0">
                <a:solidFill>
                  <a:srgbClr val="E3DB31"/>
                </a:solidFill>
              </a:rPr>
              <a:t>nb</a:t>
            </a:r>
            <a:r>
              <a:rPr lang="en-US" sz="2200" dirty="0" smtClean="0">
                <a:solidFill>
                  <a:srgbClr val="EF7C25"/>
                </a:solidFill>
              </a:rPr>
              <a:t>ow</a:t>
            </a:r>
            <a:r>
              <a:rPr lang="en-US" sz="2200" dirty="0" smtClean="0"/>
              <a:t> People is </a:t>
            </a:r>
            <a:r>
              <a:rPr lang="en-US" sz="2200" dirty="0" smtClean="0">
                <a:solidFill>
                  <a:srgbClr val="0070C0"/>
                </a:solidFill>
              </a:rPr>
              <a:t>what we are called</a:t>
            </a:r>
            <a:r>
              <a:rPr lang="en-US" sz="2200" dirty="0" smtClean="0">
                <a:solidFill>
                  <a:schemeClr val="accent1">
                    <a:lumMod val="75000"/>
                  </a:schemeClr>
                </a:solidFill>
              </a:rPr>
              <a:t>, as our varied ancestry is reflected in the </a:t>
            </a:r>
            <a:r>
              <a:rPr lang="en-US" sz="2200" dirty="0" err="1" smtClean="0">
                <a:solidFill>
                  <a:schemeClr val="accent1">
                    <a:lumMod val="75000"/>
                  </a:schemeClr>
                </a:solidFill>
              </a:rPr>
              <a:t>exoctic</a:t>
            </a:r>
            <a:r>
              <a:rPr lang="en-US" sz="2200" dirty="0" smtClean="0">
                <a:solidFill>
                  <a:schemeClr val="accent1">
                    <a:lumMod val="75000"/>
                  </a:schemeClr>
                </a:solidFill>
              </a:rPr>
              <a:t> blend of races seen in all our faces.</a:t>
            </a:r>
            <a:r>
              <a:rPr lang="en-US" sz="1050" dirty="0" smtClean="0"/>
              <a:t/>
            </a:r>
            <a:br>
              <a:rPr lang="en-US" sz="1050" dirty="0" smtClean="0"/>
            </a:br>
            <a:r>
              <a:rPr lang="en-US" sz="1050" dirty="0" smtClean="0">
                <a:solidFill>
                  <a:schemeClr val="tx1">
                    <a:lumMod val="85000"/>
                    <a:lumOff val="15000"/>
                  </a:schemeClr>
                </a:solidFill>
              </a:rPr>
              <a:t>Trinidad and Tobago has a rich heritage </a:t>
            </a:r>
            <a:r>
              <a:rPr lang="en-US" sz="1050" dirty="0" err="1" smtClean="0">
                <a:solidFill>
                  <a:schemeClr val="tx1">
                    <a:lumMod val="85000"/>
                    <a:lumOff val="15000"/>
                  </a:schemeClr>
                </a:solidFill>
              </a:rPr>
              <a:t>coloured</a:t>
            </a:r>
            <a:r>
              <a:rPr lang="en-US" sz="1050" dirty="0" smtClean="0">
                <a:solidFill>
                  <a:schemeClr val="tx1">
                    <a:lumMod val="85000"/>
                    <a:lumOff val="15000"/>
                  </a:schemeClr>
                </a:solidFill>
              </a:rPr>
              <a:t> by our Amerindian, Spanish, African&lt; Indian, Chinese and </a:t>
            </a:r>
            <a:r>
              <a:rPr lang="en-US" sz="1050" dirty="0" err="1" smtClean="0">
                <a:solidFill>
                  <a:schemeClr val="tx1">
                    <a:lumMod val="85000"/>
                    <a:lumOff val="15000"/>
                  </a:schemeClr>
                </a:solidFill>
              </a:rPr>
              <a:t>Portugese</a:t>
            </a:r>
            <a:r>
              <a:rPr lang="en-US" sz="1050" dirty="0" smtClean="0">
                <a:solidFill>
                  <a:schemeClr val="tx1">
                    <a:lumMod val="85000"/>
                    <a:lumOff val="15000"/>
                  </a:schemeClr>
                </a:solidFill>
              </a:rPr>
              <a:t> ancestors, all of whom have transformed this twin island into a true melting pot of races.</a:t>
            </a:r>
            <a:endParaRPr lang="en-US" sz="1050" dirty="0">
              <a:solidFill>
                <a:schemeClr val="tx1">
                  <a:lumMod val="85000"/>
                  <a:lumOff val="15000"/>
                </a:schemeClr>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599" y="1371601"/>
            <a:ext cx="4553769" cy="236543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588" y="1371600"/>
            <a:ext cx="4141812" cy="23437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737037"/>
            <a:ext cx="1977757" cy="2954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37037"/>
            <a:ext cx="3581400" cy="285578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357" y="3756087"/>
            <a:ext cx="3203843" cy="2935225"/>
          </a:xfrm>
          <a:prstGeom prst="rect">
            <a:avLst/>
          </a:prstGeom>
        </p:spPr>
      </p:pic>
    </p:spTree>
    <p:extLst>
      <p:ext uri="{BB962C8B-B14F-4D97-AF65-F5344CB8AC3E}">
        <p14:creationId xmlns:p14="http://schemas.microsoft.com/office/powerpoint/2010/main" val="1543526953"/>
      </p:ext>
    </p:extLst>
  </p:cSld>
  <p:clrMapOvr>
    <a:masterClrMapping/>
  </p:clrMapOvr>
  <p:transition spd="slow" advClick="0" advTm="10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solidFill>
                  <a:schemeClr val="accent1">
                    <a:lumMod val="75000"/>
                  </a:schemeClr>
                </a:solidFill>
              </a:rPr>
              <a:t>The varied types of places of worship found here are also a reflection of our Cosmopolitan Society.</a:t>
            </a:r>
            <a:endParaRPr lang="en-US" dirty="0">
              <a:solidFill>
                <a:schemeClr val="accent1">
                  <a:lumMod val="75000"/>
                </a:schemeClr>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599" y="1371600"/>
            <a:ext cx="3048001" cy="27241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371600"/>
            <a:ext cx="2515023" cy="533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1" y="1390650"/>
            <a:ext cx="3155054" cy="27241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99" y="4095751"/>
            <a:ext cx="3124201" cy="23050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2" y="4095751"/>
            <a:ext cx="3155054" cy="2609849"/>
          </a:xfrm>
          <a:prstGeom prst="rect">
            <a:avLst/>
          </a:prstGeom>
        </p:spPr>
      </p:pic>
    </p:spTree>
    <p:extLst>
      <p:ext uri="{BB962C8B-B14F-4D97-AF65-F5344CB8AC3E}">
        <p14:creationId xmlns:p14="http://schemas.microsoft.com/office/powerpoint/2010/main" val="2053774162"/>
      </p:ext>
    </p:extLst>
  </p:cSld>
  <p:clrMapOvr>
    <a:masterClrMapping/>
  </p:clrMapOvr>
  <p:transition spd="slow" advClick="0" advTm="10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dirty="0" smtClean="0">
                <a:solidFill>
                  <a:srgbClr val="EF7C25"/>
                </a:solidFill>
                <a:latin typeface="Algerian" panose="04020705040A02060702" pitchFamily="82" charset="0"/>
              </a:rPr>
              <a:t>The Rainforest of Trinidad and </a:t>
            </a:r>
            <a:r>
              <a:rPr lang="en-US" dirty="0">
                <a:solidFill>
                  <a:srgbClr val="EF7C25"/>
                </a:solidFill>
                <a:latin typeface="Algerian" panose="04020705040A02060702" pitchFamily="82" charset="0"/>
              </a:rPr>
              <a:t>T</a:t>
            </a:r>
            <a:r>
              <a:rPr lang="en-US" dirty="0" smtClean="0">
                <a:solidFill>
                  <a:srgbClr val="EF7C25"/>
                </a:solidFill>
                <a:latin typeface="Algerian" panose="04020705040A02060702" pitchFamily="82" charset="0"/>
              </a:rPr>
              <a:t>obago is one of the oldest in the Caribbean.</a:t>
            </a:r>
            <a:endParaRPr lang="en-US" dirty="0">
              <a:solidFill>
                <a:srgbClr val="EF7C25"/>
              </a:solidFill>
              <a:latin typeface="Algerian" panose="04020705040A02060702" pitchFamily="82"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3810000" cy="289559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04923"/>
            <a:ext cx="2895600" cy="2886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637" y="4185769"/>
            <a:ext cx="2296913" cy="25325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5880" y="1304922"/>
            <a:ext cx="2230120" cy="28860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190998"/>
            <a:ext cx="2209799" cy="25273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199" y="4190998"/>
            <a:ext cx="4313437" cy="2561104"/>
          </a:xfrm>
          <a:prstGeom prst="rect">
            <a:avLst/>
          </a:prstGeom>
        </p:spPr>
      </p:pic>
    </p:spTree>
    <p:extLst>
      <p:ext uri="{BB962C8B-B14F-4D97-AF65-F5344CB8AC3E}">
        <p14:creationId xmlns:p14="http://schemas.microsoft.com/office/powerpoint/2010/main" val="3161171928"/>
      </p:ext>
    </p:extLst>
  </p:cSld>
  <p:clrMapOvr>
    <a:masterClrMapping/>
  </p:clrMapOvr>
  <p:transition spd="slow" advClick="0" advTm="10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1104899"/>
          </a:xfrm>
        </p:spPr>
        <p:txBody>
          <a:bodyPr/>
          <a:lstStyle/>
          <a:p>
            <a:r>
              <a:rPr lang="en-US" i="1" dirty="0" smtClean="0">
                <a:solidFill>
                  <a:schemeClr val="accent5">
                    <a:lumMod val="50000"/>
                  </a:schemeClr>
                </a:solidFill>
              </a:rPr>
              <a:t>The beauty of our biodiversity is a wonder to be hold.</a:t>
            </a:r>
            <a:endParaRPr lang="en-US" i="1" dirty="0">
              <a:solidFill>
                <a:schemeClr val="accent5">
                  <a:lumMod val="50000"/>
                </a:schemeClr>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086600" y="1333501"/>
            <a:ext cx="1825143" cy="23241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33500"/>
            <a:ext cx="2057400" cy="2324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657600"/>
            <a:ext cx="2819400" cy="30410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657600"/>
            <a:ext cx="3048000" cy="304107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3660199"/>
            <a:ext cx="3014663" cy="30384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1333499"/>
            <a:ext cx="2241884" cy="232669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4285" y="1333500"/>
            <a:ext cx="2634915" cy="2326699"/>
          </a:xfrm>
          <a:prstGeom prst="rect">
            <a:avLst/>
          </a:prstGeom>
        </p:spPr>
      </p:pic>
    </p:spTree>
    <p:extLst>
      <p:ext uri="{BB962C8B-B14F-4D97-AF65-F5344CB8AC3E}">
        <p14:creationId xmlns:p14="http://schemas.microsoft.com/office/powerpoint/2010/main" val="1220850740"/>
      </p:ext>
    </p:extLst>
  </p:cSld>
  <p:clrMapOvr>
    <a:masterClrMapping/>
  </p:clrMapOvr>
  <p:transition spd="slow" advClick="0" advTm="1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solidFill>
                  <a:srgbClr val="00B050"/>
                </a:solidFill>
              </a:rPr>
              <a:t>620</a:t>
            </a:r>
            <a:r>
              <a:rPr lang="en-US" dirty="0" smtClean="0"/>
              <a:t> </a:t>
            </a:r>
            <a:r>
              <a:rPr lang="en-US" dirty="0" smtClean="0">
                <a:solidFill>
                  <a:srgbClr val="00B050"/>
                </a:solidFill>
              </a:rPr>
              <a:t>species of </a:t>
            </a:r>
            <a:r>
              <a:rPr lang="en-US" dirty="0" smtClean="0">
                <a:solidFill>
                  <a:srgbClr val="FF33CC"/>
                </a:solidFill>
              </a:rPr>
              <a:t>Butterflies &amp; </a:t>
            </a:r>
            <a:r>
              <a:rPr lang="en-US" dirty="0" smtClean="0">
                <a:solidFill>
                  <a:srgbClr val="00B050"/>
                </a:solidFill>
              </a:rPr>
              <a:t>16 of </a:t>
            </a:r>
            <a:r>
              <a:rPr lang="en-US" dirty="0" smtClean="0">
                <a:solidFill>
                  <a:srgbClr val="FF33CC"/>
                </a:solidFill>
              </a:rPr>
              <a:t>Hummingbirds are </a:t>
            </a:r>
            <a:r>
              <a:rPr lang="en-US" dirty="0" smtClean="0">
                <a:solidFill>
                  <a:schemeClr val="bg2">
                    <a:lumMod val="50000"/>
                  </a:schemeClr>
                </a:solidFill>
              </a:rPr>
              <a:t>just the taste of what can be found.</a:t>
            </a:r>
            <a:endParaRPr lang="en-US" dirty="0">
              <a:solidFill>
                <a:srgbClr val="FF33CC"/>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371599"/>
            <a:ext cx="2362200" cy="25182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71600"/>
            <a:ext cx="2362200"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398814"/>
            <a:ext cx="2286000" cy="25146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7400" y="1360714"/>
            <a:ext cx="1827972" cy="25508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3917043"/>
            <a:ext cx="3097972" cy="272890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4277" y="3917043"/>
            <a:ext cx="2973123" cy="273434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399" y="3911600"/>
            <a:ext cx="2741877" cy="2734348"/>
          </a:xfrm>
          <a:prstGeom prst="rect">
            <a:avLst/>
          </a:prstGeom>
        </p:spPr>
      </p:pic>
    </p:spTree>
    <p:extLst>
      <p:ext uri="{BB962C8B-B14F-4D97-AF65-F5344CB8AC3E}">
        <p14:creationId xmlns:p14="http://schemas.microsoft.com/office/powerpoint/2010/main" val="453840837"/>
      </p:ext>
    </p:extLst>
  </p:cSld>
  <p:clrMapOvr>
    <a:masterClrMapping/>
  </p:clrMapOvr>
  <p:transition spd="slow" advClick="0" advTm="1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2800" dirty="0" smtClean="0">
                <a:solidFill>
                  <a:srgbClr val="FF0000"/>
                </a:solidFill>
              </a:rPr>
              <a:t>The Caroni Swamp, home to our National Bird the Scarlet Ibis, is a wonderful place to visit.</a:t>
            </a:r>
            <a:endParaRPr lang="en-US" sz="2800" dirty="0">
              <a:solidFill>
                <a:srgbClr val="FF000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295400"/>
            <a:ext cx="3381374" cy="31817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75720"/>
            <a:ext cx="3381375" cy="25391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773" y="1276350"/>
            <a:ext cx="2562225" cy="32007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76350"/>
            <a:ext cx="2895600" cy="320075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3774" y="4477108"/>
            <a:ext cx="5457826" cy="225706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4477108"/>
            <a:ext cx="3381374" cy="2257067"/>
          </a:xfrm>
          <a:prstGeom prst="rect">
            <a:avLst/>
          </a:prstGeom>
        </p:spPr>
      </p:pic>
    </p:spTree>
    <p:extLst>
      <p:ext uri="{BB962C8B-B14F-4D97-AF65-F5344CB8AC3E}">
        <p14:creationId xmlns:p14="http://schemas.microsoft.com/office/powerpoint/2010/main" val="3523263657"/>
      </p:ext>
    </p:extLst>
  </p:cSld>
  <p:clrMapOvr>
    <a:masterClrMapping/>
  </p:clrMapOvr>
  <p:transition spd="slow" advClick="0" advTm="10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sz="2400" dirty="0" smtClean="0">
                <a:solidFill>
                  <a:srgbClr val="002060"/>
                </a:solidFill>
              </a:rPr>
              <a:t>The </a:t>
            </a:r>
            <a:r>
              <a:rPr lang="en-US" sz="2400" dirty="0" err="1" smtClean="0">
                <a:solidFill>
                  <a:srgbClr val="002060"/>
                </a:solidFill>
              </a:rPr>
              <a:t>Nariva</a:t>
            </a:r>
            <a:r>
              <a:rPr lang="en-US" sz="2400" dirty="0" smtClean="0">
                <a:solidFill>
                  <a:srgbClr val="002060"/>
                </a:solidFill>
              </a:rPr>
              <a:t> Swamp, located on the eastern side of Trinidad, is home to the elusive Manatee among other protected species</a:t>
            </a:r>
            <a:endParaRPr lang="en-US" sz="2400" dirty="0">
              <a:solidFill>
                <a:srgbClr val="00206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9064" y="1371600"/>
            <a:ext cx="4572000" cy="53308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925" y="1371600"/>
            <a:ext cx="4295140"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064" y="3929062"/>
            <a:ext cx="4298001" cy="2947988"/>
          </a:xfrm>
          <a:prstGeom prst="rect">
            <a:avLst/>
          </a:prstGeom>
        </p:spPr>
      </p:pic>
    </p:spTree>
    <p:extLst>
      <p:ext uri="{BB962C8B-B14F-4D97-AF65-F5344CB8AC3E}">
        <p14:creationId xmlns:p14="http://schemas.microsoft.com/office/powerpoint/2010/main" val="2160246616"/>
      </p:ext>
    </p:extLst>
  </p:cSld>
  <p:clrMapOvr>
    <a:masterClrMapping/>
  </p:clrMapOvr>
  <p:transition spd="slow" advClick="0" advTm="10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152400"/>
            <a:ext cx="8816120" cy="1219200"/>
          </a:xfrm>
        </p:spPr>
        <p:txBody>
          <a:bodyPr anchor="b">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2700" dirty="0" smtClean="0"/>
              <a:t>The Pointe-a-Pierre Wildfowl Trust is one of the many nature reserves that can be found on the twin island.</a:t>
            </a:r>
            <a:br>
              <a:rPr lang="en-US" sz="2700" dirty="0" smtClean="0"/>
            </a:br>
            <a:r>
              <a:rPr lang="en-US" dirty="0" smtClean="0"/>
              <a:t> </a:t>
            </a:r>
            <a:endParaRPr lang="en-US" sz="2800"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399" y="1371600"/>
            <a:ext cx="3124201"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419600"/>
            <a:ext cx="2837884" cy="24021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371600"/>
            <a:ext cx="2837883" cy="3048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964" y="4433454"/>
            <a:ext cx="2989201" cy="23882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3165" y="1371600"/>
            <a:ext cx="2989035" cy="30480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83162" y="4419599"/>
            <a:ext cx="2989035" cy="2404753"/>
          </a:xfrm>
          <a:prstGeom prst="rect">
            <a:avLst/>
          </a:prstGeom>
        </p:spPr>
      </p:pic>
    </p:spTree>
    <p:extLst>
      <p:ext uri="{BB962C8B-B14F-4D97-AF65-F5344CB8AC3E}">
        <p14:creationId xmlns:p14="http://schemas.microsoft.com/office/powerpoint/2010/main" val="116085999"/>
      </p:ext>
    </p:extLst>
  </p:cSld>
  <p:clrMapOvr>
    <a:masterClrMapping/>
  </p:clrMapOvr>
  <p:transition spd="slow" advClick="0" advTm="10000">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649</TotalTime>
  <Words>266</Words>
  <Application>Microsoft Office PowerPoint</Application>
  <PresentationFormat>On-screen Show (4:3)</PresentationFormat>
  <Paragraphs>22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Trinidad and Tobago</vt:lpstr>
      <vt:lpstr>A Rainbow People is what we are called, as our varied ancestry is reflected in the exoctic blend of races seen in all our faces. Trinidad and Tobago has a rich heritage coloured by our Amerindian, Spanish, African&lt; Indian, Chinese and Portugese ancestors, all of whom have transformed this twin island into a true melting pot of races.</vt:lpstr>
      <vt:lpstr>The varied types of places of worship found here are also a reflection of our Cosmopolitan Society.</vt:lpstr>
      <vt:lpstr>The Rainforest of Trinidad and Tobago is one of the oldest in the Caribbean.</vt:lpstr>
      <vt:lpstr>The beauty of our biodiversity is a wonder to be hold.</vt:lpstr>
      <vt:lpstr>620 species of Butterflies &amp; 16 of Hummingbirds are just the taste of what can be found.</vt:lpstr>
      <vt:lpstr>The Caroni Swamp, home to our National Bird the Scarlet Ibis, is a wonderful place to visit.</vt:lpstr>
      <vt:lpstr>The Nariva Swamp, located on the eastern side of Trinidad, is home to the elusive Manatee among other protected species</vt:lpstr>
      <vt:lpstr>         The Pointe-a-Pierre Wildfowl Trust is one of the many nature reserves that can be found on the twin island.  </vt:lpstr>
      <vt:lpstr>The Asa Wright Nature Centre is another nature resort located in the Northern range. </vt:lpstr>
      <vt:lpstr>In Tobago, the Buccoo Reef is a beauty to behold.</vt:lpstr>
      <vt:lpstr>  The Devil’s Woodyard is the name of this site which houses a series of mud volcanoes in the south of Trinidad. As legend goes: “The young volcanic site got its name after its first eruption in 1852, Which shook the entire village and fell the tall trees and frightened the Amerindian villagers. Villagers at the time believed that the devil had come from beneath the earth to fell the woods. The mounds of earth which occasionally bubble and hiss continue to amaze visitors of the site." </vt:lpstr>
      <vt:lpstr>The Pitch Lake, located in the south of Trinidad, is the largest natural deposit of Asphalt in the world.</vt:lpstr>
      <vt:lpstr>Trinidad and Tobago’s  Carnival is The Greatest Show on Earth and birthplace of  CALYPSO and STEELPAN</vt:lpstr>
      <vt:lpstr>The Street Parades are enjoyed by both the adults and children. </vt:lpstr>
      <vt:lpstr>Then there is PANORAMA The Largest Steelband Competition in the world. </vt:lpstr>
      <vt:lpstr>The Economy</vt:lpstr>
      <vt:lpstr>Trinidad and Tobago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Trinidad and Tobago</dc:title>
  <dc:creator>test</dc:creator>
  <cp:lastModifiedBy>test</cp:lastModifiedBy>
  <cp:revision>61</cp:revision>
  <dcterms:created xsi:type="dcterms:W3CDTF">2014-07-25T10:27:08Z</dcterms:created>
  <dcterms:modified xsi:type="dcterms:W3CDTF">2014-07-28T13:01:18Z</dcterms:modified>
</cp:coreProperties>
</file>