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8" r:id="rId2"/>
    <p:sldMasterId id="2147483700" r:id="rId3"/>
  </p:sldMasterIdLst>
  <p:notesMasterIdLst>
    <p:notesMasterId r:id="rId31"/>
  </p:notesMasterIdLst>
  <p:handoutMasterIdLst>
    <p:handoutMasterId r:id="rId32"/>
  </p:handoutMasterIdLst>
  <p:sldIdLst>
    <p:sldId id="324" r:id="rId4"/>
    <p:sldId id="258" r:id="rId5"/>
    <p:sldId id="259" r:id="rId6"/>
    <p:sldId id="291" r:id="rId7"/>
    <p:sldId id="292" r:id="rId8"/>
    <p:sldId id="293" r:id="rId9"/>
    <p:sldId id="294" r:id="rId10"/>
    <p:sldId id="295" r:id="rId11"/>
    <p:sldId id="264" r:id="rId12"/>
    <p:sldId id="296" r:id="rId13"/>
    <p:sldId id="297" r:id="rId14"/>
    <p:sldId id="298" r:id="rId15"/>
    <p:sldId id="299" r:id="rId16"/>
    <p:sldId id="300" r:id="rId17"/>
    <p:sldId id="290" r:id="rId18"/>
    <p:sldId id="269" r:id="rId19"/>
    <p:sldId id="270" r:id="rId20"/>
    <p:sldId id="301" r:id="rId21"/>
    <p:sldId id="331" r:id="rId22"/>
    <p:sldId id="272" r:id="rId23"/>
    <p:sldId id="326" r:id="rId24"/>
    <p:sldId id="327" r:id="rId25"/>
    <p:sldId id="273" r:id="rId26"/>
    <p:sldId id="325" r:id="rId27"/>
    <p:sldId id="328" r:id="rId28"/>
    <p:sldId id="329" r:id="rId29"/>
    <p:sldId id="330" r:id="rId3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9">
          <p15:clr>
            <a:srgbClr val="A4A3A4"/>
          </p15:clr>
        </p15:guide>
        <p15:guide id="2" orient="horz" pos="2182">
          <p15:clr>
            <a:srgbClr val="A4A3A4"/>
          </p15:clr>
        </p15:guide>
        <p15:guide id="3" orient="horz" pos="605">
          <p15:clr>
            <a:srgbClr val="A4A3A4"/>
          </p15:clr>
        </p15:guide>
        <p15:guide id="4" orient="horz" pos="655">
          <p15:clr>
            <a:srgbClr val="A4A3A4"/>
          </p15:clr>
        </p15:guide>
        <p15:guide id="5" orient="horz" pos="4239">
          <p15:clr>
            <a:srgbClr val="A4A3A4"/>
          </p15:clr>
        </p15:guide>
        <p15:guide id="6" orient="horz" pos="4055">
          <p15:clr>
            <a:srgbClr val="A4A3A4"/>
          </p15:clr>
        </p15:guide>
        <p15:guide id="7" pos="2880">
          <p15:clr>
            <a:srgbClr val="A4A3A4"/>
          </p15:clr>
        </p15:guide>
        <p15:guide id="8" pos="5617">
          <p15:clr>
            <a:srgbClr val="A4A3A4"/>
          </p15:clr>
        </p15:guide>
        <p15:guide id="9" pos="3238">
          <p15:clr>
            <a:srgbClr val="A4A3A4"/>
          </p15:clr>
        </p15:guide>
        <p15:guide id="10" pos="149">
          <p15:clr>
            <a:srgbClr val="A4A3A4"/>
          </p15:clr>
        </p15:guide>
        <p15:guide id="11" pos="47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57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5" autoAdjust="0"/>
    <p:restoredTop sz="94619" autoAdjust="0"/>
  </p:normalViewPr>
  <p:slideViewPr>
    <p:cSldViewPr snapToGrid="0" showGuides="1">
      <p:cViewPr varScale="1">
        <p:scale>
          <a:sx n="108" d="100"/>
          <a:sy n="108" d="100"/>
        </p:scale>
        <p:origin x="941" y="91"/>
      </p:cViewPr>
      <p:guideLst>
        <p:guide orient="horz" pos="1259"/>
        <p:guide orient="horz" pos="2182"/>
        <p:guide orient="horz" pos="605"/>
        <p:guide orient="horz" pos="655"/>
        <p:guide orient="horz" pos="4239"/>
        <p:guide orient="horz" pos="4055"/>
        <p:guide pos="2880"/>
        <p:guide pos="5617"/>
        <p:guide pos="3238"/>
        <p:guide pos="149"/>
        <p:guide pos="47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3" d="100"/>
          <a:sy n="113" d="100"/>
        </p:scale>
        <p:origin x="-2876" y="-64"/>
      </p:cViewPr>
      <p:guideLst>
        <p:guide orient="horz" pos="2880"/>
        <p:guide pos="2160"/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10/14/2022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1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/>
              <a:t>Raytheon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8866" y="2419096"/>
            <a:ext cx="3933106" cy="7037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ef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3367"/>
            <a:ext cx="6357083" cy="874249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196461"/>
            <a:ext cx="6357083" cy="261558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8420" y="365793"/>
            <a:ext cx="2834924" cy="5446248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27087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8866" y="2419096"/>
            <a:ext cx="3933106" cy="7037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ef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311"/>
            <a:ext cx="8229600" cy="4240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426" y="1043382"/>
            <a:ext cx="7369458" cy="874249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8284" y="2182159"/>
            <a:ext cx="4038600" cy="3197336"/>
          </a:xfrm>
          <a:solidFill>
            <a:schemeClr val="accent4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64" y="2911789"/>
            <a:ext cx="3627272" cy="25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2614" y="906252"/>
            <a:ext cx="7530439" cy="874249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30" y="2027142"/>
            <a:ext cx="3964623" cy="3459672"/>
          </a:xfrm>
          <a:solidFill>
            <a:srgbClr val="C74D39">
              <a:alpha val="7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28016" rIns="182880" bIns="13716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8" y="2908514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3531" y="1156663"/>
            <a:ext cx="4766197" cy="78092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3531" y="2045803"/>
            <a:ext cx="4843708" cy="3363502"/>
          </a:xfrm>
          <a:solidFill>
            <a:srgbClr val="88B5B5">
              <a:alpha val="5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438" y="1156663"/>
            <a:ext cx="2074861" cy="425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</p:spTree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386" y="725951"/>
            <a:ext cx="4915414" cy="874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86" y="1727797"/>
            <a:ext cx="4915414" cy="4240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17" y="1239013"/>
            <a:ext cx="8459555" cy="409846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3367"/>
            <a:ext cx="6357083" cy="874249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196461"/>
            <a:ext cx="6357083" cy="261558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8420" y="365793"/>
            <a:ext cx="2834924" cy="5446248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16350"/>
            <a:ext cx="7475538" cy="175260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81150"/>
            <a:ext cx="7772400" cy="173831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GLOBE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172200"/>
            <a:ext cx="3429000" cy="532324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73724D0-DD0F-42EF-84DE-838DB5D26951}" type="datetime1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063"/>
            <a:ext cx="8382000" cy="866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620389F-DE1D-44C7-B37E-89BCC2F680BE}" type="datetime1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426" y="1043382"/>
            <a:ext cx="7369458" cy="874249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8284" y="2182159"/>
            <a:ext cx="4038600" cy="3197336"/>
          </a:xfrm>
          <a:solidFill>
            <a:schemeClr val="accent4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64" y="2911789"/>
            <a:ext cx="3627272" cy="25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19063"/>
            <a:ext cx="2133600" cy="6027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9063"/>
            <a:ext cx="6248400" cy="6027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2614" y="906252"/>
            <a:ext cx="7530439" cy="874249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30" y="2027142"/>
            <a:ext cx="3964623" cy="3459672"/>
          </a:xfrm>
          <a:solidFill>
            <a:srgbClr val="C74D39">
              <a:alpha val="7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28016" rIns="182880" bIns="13716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8" y="2908514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3531" y="1156663"/>
            <a:ext cx="4766197" cy="78092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3531" y="2045803"/>
            <a:ext cx="4843708" cy="3363502"/>
          </a:xfrm>
          <a:solidFill>
            <a:srgbClr val="88B5B5">
              <a:alpha val="5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438" y="1156663"/>
            <a:ext cx="2074861" cy="425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386" y="725951"/>
            <a:ext cx="4915414" cy="874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86" y="1727797"/>
            <a:ext cx="4915414" cy="4240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7797"/>
            <a:ext cx="8229600" cy="424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FB2E-ABA8-41CA-9C7C-28F5EB525474}" type="datetime1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12291" name="AutoShape 3" descr="Raytheon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/>
  </p:transition>
  <p:hf hdr="0" ftr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7797"/>
            <a:ext cx="8229600" cy="424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FB2E-ABA8-41CA-9C7C-28F5EB525474}" type="datetime1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291" name="AutoShape 3" descr="Raythe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61" y="6095651"/>
            <a:ext cx="6127028" cy="527867"/>
          </a:xfrm>
          <a:prstGeom prst="rect">
            <a:avLst/>
          </a:prstGeom>
        </p:spPr>
      </p:pic>
      <p:sp>
        <p:nvSpPr>
          <p:cNvPr id="12" name="AutoShape 3" descr="Raytheon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ransition>
    <p:fade/>
  </p:transition>
  <p:hf hdr="0" ftr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477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9063"/>
            <a:ext cx="8534400" cy="866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624638"/>
            <a:ext cx="9413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000" b="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6477000"/>
            <a:ext cx="6858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000" b="0"/>
            </a:lvl1pPr>
          </a:lstStyle>
          <a:p>
            <a:fld id="{7E42FB2E-ABA8-41CA-9C7C-28F5EB525474}" type="datetime1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629400"/>
            <a:ext cx="1752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000" b="0"/>
            </a:lvl1pPr>
          </a:lstStyle>
          <a:p>
            <a:endParaRPr lang="en-US" dirty="0"/>
          </a:p>
        </p:txBody>
      </p:sp>
      <p:pic>
        <p:nvPicPr>
          <p:cNvPr id="10" name="Picture 9" descr="GLOBE-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600" y="6172200"/>
            <a:ext cx="3429000" cy="5323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9pPr>
    </p:titleStyle>
    <p:bodyStyle>
      <a:lvl1pPr marL="234950" indent="-2349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809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2pPr>
      <a:lvl3pPr marL="781050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charset="0"/>
        <a:buChar char="&gt;"/>
        <a:defRPr sz="1600" b="1">
          <a:solidFill>
            <a:schemeClr val="tx1"/>
          </a:solidFill>
          <a:latin typeface="+mn-lt"/>
        </a:defRPr>
      </a:lvl3pPr>
      <a:lvl4pPr marL="1077913" indent="-2952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7B6B1D-E884-8010-E46E-772C0DA8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GLOBE Visualization System</a:t>
            </a:r>
            <a:br>
              <a:rPr lang="en-US" dirty="0"/>
            </a:br>
            <a:r>
              <a:rPr lang="en-US" dirty="0"/>
              <a:t>“Vis”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63B47-E64A-A911-6564-21DFA278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15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your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6" name="AutoShape 2" descr="sav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535702"/>
            <a:ext cx="7701094" cy="4473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56" y="3296873"/>
            <a:ext cx="2336164" cy="2244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13" y="3646781"/>
            <a:ext cx="2431629" cy="279596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60375" y="2016051"/>
            <a:ext cx="956345" cy="39428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86787" y="1409072"/>
            <a:ext cx="2969702" cy="1130067"/>
          </a:xfrm>
          <a:prstGeom prst="rect">
            <a:avLst/>
          </a:prstGeom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Select Filter Icon</a:t>
            </a:r>
          </a:p>
          <a:p>
            <a:r>
              <a:rPr lang="en-US" sz="1600" i="1" dirty="0"/>
              <a:t>Filter by teacher, school, country, </a:t>
            </a:r>
            <a:r>
              <a:rPr lang="en-US" sz="1600" i="1" dirty="0" err="1"/>
              <a:t>lat</a:t>
            </a:r>
            <a:r>
              <a:rPr lang="en-US" sz="1600" i="1" dirty="0"/>
              <a:t>/long or other options</a:t>
            </a:r>
          </a:p>
        </p:txBody>
      </p:sp>
    </p:spTree>
    <p:extLst>
      <p:ext uri="{BB962C8B-B14F-4D97-AF65-F5344CB8AC3E}">
        <p14:creationId xmlns:p14="http://schemas.microsoft.com/office/powerpoint/2010/main" val="173602398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10/14/2022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2" y="1720850"/>
            <a:ext cx="7298956" cy="4240213"/>
          </a:xfrm>
        </p:spPr>
      </p:pic>
      <p:sp>
        <p:nvSpPr>
          <p:cNvPr id="9" name="Oval 8"/>
          <p:cNvSpPr/>
          <p:nvPr/>
        </p:nvSpPr>
        <p:spPr>
          <a:xfrm>
            <a:off x="3196205" y="2863338"/>
            <a:ext cx="745601" cy="39428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77649" y="2650643"/>
            <a:ext cx="2969702" cy="1130067"/>
          </a:xfrm>
          <a:prstGeom prst="rect">
            <a:avLst/>
          </a:prstGeom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Select Vertical Circles</a:t>
            </a:r>
          </a:p>
          <a:p>
            <a:r>
              <a:rPr lang="en-US" sz="1600" i="1" dirty="0"/>
              <a:t>Any Data Layer can be exported as a table, or downloaded as a KMZ file. </a:t>
            </a:r>
          </a:p>
        </p:txBody>
      </p:sp>
    </p:spTree>
    <p:extLst>
      <p:ext uri="{BB962C8B-B14F-4D97-AF65-F5344CB8AC3E}">
        <p14:creationId xmlns:p14="http://schemas.microsoft.com/office/powerpoint/2010/main" val="264098926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Multi-Site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10/14/2022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1" y="1544681"/>
            <a:ext cx="7298956" cy="4240213"/>
          </a:xfrm>
        </p:spPr>
      </p:pic>
      <p:sp>
        <p:nvSpPr>
          <p:cNvPr id="9" name="Oval 8"/>
          <p:cNvSpPr/>
          <p:nvPr/>
        </p:nvSpPr>
        <p:spPr>
          <a:xfrm>
            <a:off x="7226673" y="3126367"/>
            <a:ext cx="745601" cy="39428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69005" y="2063414"/>
            <a:ext cx="2969702" cy="1130067"/>
          </a:xfrm>
          <a:prstGeom prst="rect">
            <a:avLst/>
          </a:prstGeom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Overlay multiple plots</a:t>
            </a:r>
          </a:p>
          <a:p>
            <a:r>
              <a:rPr lang="en-US" sz="1600" i="1" dirty="0"/>
              <a:t>Click on the “+” icon in the popup window to select multiple datasets to plot. </a:t>
            </a:r>
          </a:p>
        </p:txBody>
      </p:sp>
      <p:cxnSp>
        <p:nvCxnSpPr>
          <p:cNvPr id="12" name="Straight Arrow Connector 11"/>
          <p:cNvCxnSpPr>
            <a:stCxn id="9" idx="1"/>
            <a:endCxn id="10" idx="3"/>
          </p:cNvCxnSpPr>
          <p:nvPr/>
        </p:nvCxnSpPr>
        <p:spPr>
          <a:xfrm flipH="1" flipV="1">
            <a:off x="6538707" y="2628448"/>
            <a:ext cx="797157" cy="555661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>
            <a:off x="2135886" y="2628448"/>
            <a:ext cx="1433119" cy="1150691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86854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2" y="1720850"/>
            <a:ext cx="7298956" cy="42402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Multi-Site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64916" y="1155757"/>
            <a:ext cx="3100243" cy="1130067"/>
          </a:xfrm>
          <a:prstGeom prst="rect">
            <a:avLst/>
          </a:prstGeom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/>
              <a:t>Multiplot</a:t>
            </a:r>
            <a:r>
              <a:rPr lang="en-US" b="1" dirty="0"/>
              <a:t> up to 6 data sets</a:t>
            </a:r>
          </a:p>
          <a:p>
            <a:r>
              <a:rPr lang="en-US" sz="1600" i="1" dirty="0"/>
              <a:t>Manual or Auto scale</a:t>
            </a:r>
          </a:p>
          <a:p>
            <a:r>
              <a:rPr lang="en-US" sz="1600" i="1" dirty="0"/>
              <a:t>Choose the time duration you want</a:t>
            </a:r>
          </a:p>
        </p:txBody>
      </p:sp>
    </p:spTree>
    <p:extLst>
      <p:ext uri="{BB962C8B-B14F-4D97-AF65-F5344CB8AC3E}">
        <p14:creationId xmlns:p14="http://schemas.microsoft.com/office/powerpoint/2010/main" val="389808932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2" y="1720850"/>
            <a:ext cx="7924715" cy="4240213"/>
          </a:xfrm>
        </p:spPr>
      </p:pic>
      <p:sp>
        <p:nvSpPr>
          <p:cNvPr id="7" name="Oval 6"/>
          <p:cNvSpPr/>
          <p:nvPr/>
        </p:nvSpPr>
        <p:spPr>
          <a:xfrm>
            <a:off x="6115572" y="1930940"/>
            <a:ext cx="2575422" cy="149176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35477" y="1337768"/>
            <a:ext cx="2969702" cy="1841660"/>
          </a:xfrm>
          <a:prstGeom prst="rect">
            <a:avLst/>
          </a:prstGeom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My Vis</a:t>
            </a:r>
            <a:br>
              <a:rPr lang="en-US" sz="1600" i="1" dirty="0"/>
            </a:br>
            <a:r>
              <a:rPr lang="en-US" sz="1600" i="1" dirty="0"/>
              <a:t>Select “My Vis” to show all of my sites, filter the display by my measurements, or share/save/load a set of filters and protocols</a:t>
            </a:r>
          </a:p>
        </p:txBody>
      </p:sp>
    </p:spTree>
    <p:extLst>
      <p:ext uri="{BB962C8B-B14F-4D97-AF65-F5344CB8AC3E}">
        <p14:creationId xmlns:p14="http://schemas.microsoft.com/office/powerpoint/2010/main" val="1316510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Animating Vis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2" y="1720850"/>
            <a:ext cx="7924715" cy="42402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46832" y="1975688"/>
            <a:ext cx="931178" cy="52850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87068" y="1585031"/>
            <a:ext cx="2365695" cy="646331"/>
          </a:xfrm>
          <a:prstGeom prst="rect">
            <a:avLst/>
          </a:prstGeom>
          <a:ln>
            <a:solidFill>
              <a:srgbClr val="FFFF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1) Click on the camera to create an animation</a:t>
            </a:r>
          </a:p>
        </p:txBody>
      </p:sp>
      <p:sp>
        <p:nvSpPr>
          <p:cNvPr id="8" name="Oval 7"/>
          <p:cNvSpPr/>
          <p:nvPr/>
        </p:nvSpPr>
        <p:spPr>
          <a:xfrm>
            <a:off x="6519642" y="5409879"/>
            <a:ext cx="2238464" cy="74764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9355" y="5194373"/>
            <a:ext cx="1218502" cy="52850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62972" y="4558017"/>
            <a:ext cx="2450518" cy="646331"/>
          </a:xfrm>
          <a:prstGeom prst="rect">
            <a:avLst/>
          </a:prstGeom>
          <a:ln>
            <a:solidFill>
              <a:srgbClr val="FFFF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2) Use the sliders to adjust the date range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467" y="4226212"/>
            <a:ext cx="2450518" cy="800219"/>
          </a:xfrm>
          <a:prstGeom prst="rect">
            <a:avLst/>
          </a:prstGeom>
          <a:ln>
            <a:solidFill>
              <a:srgbClr val="FFFF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3) Press Play</a:t>
            </a:r>
            <a:br>
              <a:rPr lang="en-US" dirty="0"/>
            </a:br>
            <a:r>
              <a:rPr lang="en-US" sz="1400" i="1" dirty="0"/>
              <a:t>or use the record icon to save your animation</a:t>
            </a:r>
          </a:p>
        </p:txBody>
      </p:sp>
    </p:spTree>
    <p:extLst>
      <p:ext uri="{BB962C8B-B14F-4D97-AF65-F5344CB8AC3E}">
        <p14:creationId xmlns:p14="http://schemas.microsoft.com/office/powerpoint/2010/main" val="3237121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Data Counts?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Data Counts tab tells you how much data a given location has entered in a particular period of time for a given protocol.</a:t>
            </a:r>
          </a:p>
          <a:p>
            <a:r>
              <a:rPr lang="en-US" sz="2400" dirty="0"/>
              <a:t>Looking for someone to collaborate with? Looking for the most current data?  Use Data Counts.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02613" y="6624638"/>
            <a:ext cx="941387" cy="185737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10/14/2022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1708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Data 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Select Data Counts on the top menu of the vis system</a:t>
            </a:r>
          </a:p>
          <a:p>
            <a:r>
              <a:rPr lang="en-US" sz="2400" dirty="0"/>
              <a:t>Select the protocol(s) you are interested in (</a:t>
            </a:r>
            <a:r>
              <a:rPr lang="en-US" sz="2400" dirty="0" err="1"/>
              <a:t>ie</a:t>
            </a:r>
            <a:r>
              <a:rPr lang="en-US" sz="2400" dirty="0"/>
              <a:t> Solar Noon Temperature Dailies)</a:t>
            </a:r>
          </a:p>
          <a:p>
            <a:r>
              <a:rPr lang="en-US" sz="2400" dirty="0"/>
              <a:t>The map will show the total number of measurements which have occurred at any location since the beginning of the GLOBE program.</a:t>
            </a:r>
          </a:p>
          <a:p>
            <a:r>
              <a:rPr lang="en-US" sz="2400" dirty="0"/>
              <a:t>Use the Date Range Filter to adjust the date range </a:t>
            </a:r>
          </a:p>
          <a:p>
            <a:r>
              <a:rPr lang="en-US" sz="2400" dirty="0"/>
              <a:t>Select a site which has data</a:t>
            </a:r>
          </a:p>
          <a:p>
            <a:pPr lvl="1"/>
            <a:r>
              <a:rPr lang="en-US" sz="2000" dirty="0"/>
              <a:t>You can find the school and teacher if you are interested in collaborating.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02613" y="6624638"/>
            <a:ext cx="941387" cy="185737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10/14/2022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0008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76358" y="1632857"/>
            <a:ext cx="2171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counts show how much data was entered at any site for the selected period of time</a:t>
            </a:r>
          </a:p>
          <a:p>
            <a:endParaRPr lang="en-US" dirty="0"/>
          </a:p>
          <a:p>
            <a:r>
              <a:rPr lang="en-US" dirty="0"/>
              <a:t>Bigger dots = More Data</a:t>
            </a: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2415803" y="1868210"/>
            <a:ext cx="868680" cy="10773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38615" y="1849290"/>
            <a:ext cx="201167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Data Counts and a Time Range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2" y="1720850"/>
            <a:ext cx="7924715" cy="4240213"/>
          </a:xfrm>
        </p:spPr>
      </p:pic>
      <p:sp>
        <p:nvSpPr>
          <p:cNvPr id="11" name="Oval 10"/>
          <p:cNvSpPr/>
          <p:nvPr/>
        </p:nvSpPr>
        <p:spPr>
          <a:xfrm>
            <a:off x="4572000" y="1710795"/>
            <a:ext cx="854657" cy="46165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26657" y="2286667"/>
            <a:ext cx="2969702" cy="1130067"/>
          </a:xfrm>
          <a:prstGeom prst="rect">
            <a:avLst/>
          </a:prstGeom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Data Counts</a:t>
            </a:r>
          </a:p>
          <a:p>
            <a:r>
              <a:rPr lang="en-US" sz="1600" i="1" dirty="0"/>
              <a:t>Use Data Counts to see which sites have the most data in the selected time frame</a:t>
            </a:r>
          </a:p>
        </p:txBody>
      </p:sp>
    </p:spTree>
    <p:extLst>
      <p:ext uri="{BB962C8B-B14F-4D97-AF65-F5344CB8AC3E}">
        <p14:creationId xmlns:p14="http://schemas.microsoft.com/office/powerpoint/2010/main" val="331909911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2B91-4FF7-9804-1344-5291FE58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497A7-A6DA-657C-3BFF-5BE9414F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Air Temp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“yesterday”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a point over Zagreb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 the Daily Average temp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 to 1 year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how to get the data, share the data, go to the school.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how to switc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protocols in the popup to see the data in other protocols for this school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data counts, school info, site info, photos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and show Clouds Data with photo and satellite overlays for “yesterday”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and go to Data Counts for Daily Average Temperature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Date range to 2019-01-01 to 2020-01-01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temperature for two schools with a lot of data - X.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gimnazija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“Ivan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near Zagreb with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Prirodoslovna-tehnička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Split. What does this tell you about the differences between the two locations?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D4336-BA27-D5FC-27EB-D8A6AEE4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7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Visualize and Retrieve your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6036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Used for mapping data</a:t>
            </a:r>
          </a:p>
          <a:p>
            <a:r>
              <a:rPr lang="en-US" dirty="0"/>
              <a:t>Focus is on one site, or possibly comparing 2-3 sites</a:t>
            </a:r>
          </a:p>
          <a:p>
            <a:r>
              <a:rPr lang="en-US" dirty="0"/>
              <a:t>Simple X/Y charts available</a:t>
            </a:r>
          </a:p>
          <a:p>
            <a:endParaRPr lang="en-US" dirty="0"/>
          </a:p>
          <a:p>
            <a:pPr>
              <a:buNone/>
            </a:pPr>
            <a:r>
              <a:rPr lang="en-US" sz="2800" dirty="0"/>
              <a:t>Demonstration Topics – Visualization – vis.globe.gov</a:t>
            </a:r>
          </a:p>
          <a:p>
            <a:pPr lvl="1"/>
            <a:r>
              <a:rPr lang="en-US" dirty="0"/>
              <a:t>Navigate to the visualization system</a:t>
            </a:r>
          </a:p>
          <a:p>
            <a:pPr lvl="1"/>
            <a:r>
              <a:rPr lang="en-US" dirty="0"/>
              <a:t>The pieces of the visualization system</a:t>
            </a:r>
          </a:p>
          <a:p>
            <a:pPr lvl="2"/>
            <a:r>
              <a:rPr lang="en-US" dirty="0"/>
              <a:t>Layers, Dates, Filters, Legend, Graphs</a:t>
            </a:r>
          </a:p>
          <a:p>
            <a:pPr lvl="1"/>
            <a:r>
              <a:rPr lang="en-US" dirty="0"/>
              <a:t>How to view data from a specific protocol on the map</a:t>
            </a:r>
          </a:p>
          <a:p>
            <a:pPr lvl="1"/>
            <a:r>
              <a:rPr lang="en-US" dirty="0"/>
              <a:t>How to graph and retrieve data for a specific protocol</a:t>
            </a:r>
          </a:p>
          <a:p>
            <a:pPr lvl="1"/>
            <a:r>
              <a:rPr lang="en-US" dirty="0"/>
              <a:t>Advanced Features</a:t>
            </a:r>
          </a:p>
          <a:p>
            <a:pPr lvl="1"/>
            <a:r>
              <a:rPr lang="en-US" dirty="0"/>
              <a:t>How to use data counts to find schools that are active in a given protocol</a:t>
            </a:r>
          </a:p>
          <a:p>
            <a:r>
              <a:rPr lang="en-US" dirty="0"/>
              <a:t>Your Turn</a:t>
            </a:r>
          </a:p>
          <a:p>
            <a:pPr lvl="1"/>
            <a:r>
              <a:rPr lang="en-US" dirty="0"/>
              <a:t>Activities for you to try with “vis”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8202613" y="6624638"/>
            <a:ext cx="941387" cy="185737"/>
          </a:xfrm>
          <a:prstGeom prst="rect">
            <a:avLst/>
          </a:prstGeom>
        </p:spPr>
        <p:txBody>
          <a:bodyPr/>
          <a:lstStyle/>
          <a:p>
            <a:fld id="{1620389F-DE1D-44C7-B37E-89BCC2F680BE}" type="datetime1">
              <a:rPr lang="en-US" smtClean="0"/>
              <a:pPr/>
              <a:t>10/14/2022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8888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– Weather Tourist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815"/>
            <a:ext cx="8229600" cy="50011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It’s time for a vacation – find a GLOBE School you’d like to visit and determine the best date range to visit based on temperature and humidity. </a:t>
            </a:r>
          </a:p>
          <a:p>
            <a:pPr marL="0" indent="0" algn="ctr">
              <a:buNone/>
            </a:pPr>
            <a:r>
              <a:rPr lang="en-US" dirty="0"/>
              <a:t>Ideally - Temperature should be 21-24C with 40-60% humidity.</a:t>
            </a:r>
          </a:p>
          <a:p>
            <a:pPr marL="0" indent="0" algn="ctr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 to vis.globe.gov and select Air Temperature Daily Average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“Data Counts” for 2019-01-01 to 2020-01-01 and find a large circle – indicating a lot of data is available for the place you’d like to visit.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the large circle and verify there is data available during the year (remember data counts defaults to show 5 years)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Switch to the Measurements Tab in the popup window and plot Air temperature (daily average). Click the + icon to add air temperature to the multiplot.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Switch to Relative Humidity from the pulldown on the popup window and add that to the multiplot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Plot All to make your multiplot with temperature and humidity.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Find the best time to visit if you want it to be about 21-24C with 40-60% humidity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02613" y="6624638"/>
            <a:ext cx="941387" cy="185737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10/14/2022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1573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54229-4D34-8D0F-238D-306F8FD75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– Weather Tourist Alternative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C5638-6F6E-E82C-7B3B-B4A253657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0311"/>
            <a:ext cx="8229600" cy="46872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Come to Los Angeles!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It’s time to visit Los Angeles.  If you want to visit when the temperature is 21-24C and the humidity is 40-60%, what’s the best time to visit?</a:t>
            </a:r>
            <a:br>
              <a:rPr lang="en-US" sz="2200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the Air Temperature/Daily Average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Zoom in to southern California/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angeles</a:t>
            </a:r>
            <a:r>
              <a:rPr lang="en-US" dirty="0"/>
              <a:t> (south west coast of US) and find Canyon Weather (how else could you find this school?)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vis to make display a plot of temperature with time and click the green + to add it to a multiplot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Switch to relative humidity and click the green + again to add it to the multiplot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Set the multiplot time range for 2020-01-01 to 2021-01-01 and change the temperature scale to 0 to 50 C, then plot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the Multiplot to plot temperature and humidity at the same time and examine the plot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dirty="0"/>
              <a:t>When should you visit?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41031-DC41-DB2A-E776-0735148C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1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96C0-D094-2465-4659-CDFD16C5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Canyon Weather (Los Angeles, Ca) Multiplot</a:t>
            </a:r>
          </a:p>
        </p:txBody>
      </p:sp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4B33552E-5721-7D59-EF43-EB56B1C1E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76" y="1686983"/>
            <a:ext cx="7195803" cy="49034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7C557-EFFA-BFA1-FAD5-A5D75519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D50407-D7E1-54E4-B1E6-1FD455441D82}"/>
              </a:ext>
            </a:extLst>
          </p:cNvPr>
          <p:cNvSpPr/>
          <p:nvPr/>
        </p:nvSpPr>
        <p:spPr>
          <a:xfrm>
            <a:off x="1280160" y="3969172"/>
            <a:ext cx="6590453" cy="298027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3BD994-D3AA-E44E-1BD4-A54F4775D136}"/>
              </a:ext>
            </a:extLst>
          </p:cNvPr>
          <p:cNvSpPr/>
          <p:nvPr/>
        </p:nvSpPr>
        <p:spPr>
          <a:xfrm>
            <a:off x="1415627" y="3508587"/>
            <a:ext cx="6543040" cy="83312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1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– Compare Temperatures from 2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3" y="1518834"/>
            <a:ext cx="8539566" cy="5083443"/>
          </a:xfrm>
        </p:spPr>
        <p:txBody>
          <a:bodyPr>
            <a:normAutofit/>
          </a:bodyPr>
          <a:lstStyle/>
          <a:p>
            <a:r>
              <a:rPr lang="en-US" sz="2600" dirty="0"/>
              <a:t>Select the Air Temperature data for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Prirodoslovna-tehnička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škola</a:t>
            </a:r>
            <a:r>
              <a:rPr lang="en-US" sz="2000" dirty="0">
                <a:solidFill>
                  <a:srgbClr val="FF0000"/>
                </a:solidFill>
                <a:effectLst/>
              </a:rPr>
              <a:t> in Split, Croatia</a:t>
            </a:r>
            <a:r>
              <a:rPr lang="en-US" sz="2000" dirty="0">
                <a:effectLst/>
              </a:rPr>
              <a:t> and click the green “+” to setup a multi-site plot</a:t>
            </a:r>
          </a:p>
          <a:p>
            <a:r>
              <a:rPr lang="en-US" sz="2000" dirty="0"/>
              <a:t>Select the Air Temperature data for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Colegio Madres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Dominicas</a:t>
            </a:r>
            <a:r>
              <a:rPr lang="en-US" sz="2000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in Chile</a:t>
            </a:r>
          </a:p>
          <a:p>
            <a:r>
              <a:rPr lang="en-US" sz="2000" dirty="0"/>
              <a:t>Setup the plot for the date range 11/01/2021 to 3/01/2022, and the axis for 0 to 50 C</a:t>
            </a:r>
          </a:p>
          <a:p>
            <a:pPr lvl="1"/>
            <a:r>
              <a:rPr lang="en-US" sz="2200" dirty="0"/>
              <a:t>How would you describe the differences or similarities in the temperature between Croatia and Chile during this time (Winter)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02613" y="6624638"/>
            <a:ext cx="941387" cy="185737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10/14/2022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6915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7DAF-B62A-BA03-FBEB-636BE1C20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Croatia to Chile 2021-11-01 to 2022-03-01</a:t>
            </a:r>
          </a:p>
        </p:txBody>
      </p:sp>
      <p:pic>
        <p:nvPicPr>
          <p:cNvPr id="6" name="Content Placeholder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DF179084-DEA1-EF51-51BA-3E40B51E8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69" y="1720850"/>
            <a:ext cx="5442661" cy="42402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26ACD-8373-F7B8-BA99-DAEC1919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74055-8736-433C-3563-99BE7BA8FF03}"/>
              </a:ext>
            </a:extLst>
          </p:cNvPr>
          <p:cNvSpPr txBox="1"/>
          <p:nvPr/>
        </p:nvSpPr>
        <p:spPr>
          <a:xfrm>
            <a:off x="704476" y="5560953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Blue=Croatia</a:t>
            </a:r>
          </a:p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Red=Chile</a:t>
            </a:r>
          </a:p>
        </p:txBody>
      </p:sp>
    </p:spTree>
    <p:extLst>
      <p:ext uri="{BB962C8B-B14F-4D97-AF65-F5344CB8AC3E}">
        <p14:creationId xmlns:p14="http://schemas.microsoft.com/office/powerpoint/2010/main" val="3077779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C7B8-CDE0-D29B-55BA-830A712C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B16F4-24BC-41BE-BBF8-DFF3624FB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Now change the date range to be 10/01/2021 to 10/01/2022</a:t>
            </a:r>
          </a:p>
          <a:p>
            <a:pPr lvl="1"/>
            <a:r>
              <a:rPr lang="en-US" sz="2200" dirty="0"/>
              <a:t>How would you describe what you see now?</a:t>
            </a:r>
          </a:p>
          <a:p>
            <a:pPr lvl="1"/>
            <a:r>
              <a:rPr lang="en-US" sz="2200" dirty="0"/>
              <a:t>What do you think is happening?</a:t>
            </a:r>
          </a:p>
          <a:p>
            <a:pPr lvl="1"/>
            <a:r>
              <a:rPr lang="en-US" sz="2200" dirty="0"/>
              <a:t>What does this tell you about the importance of obtaining longer term data?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E40E3-6688-EE9A-1F46-B5D96DAE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3FA4-0DA4-66AB-A2E7-750434F9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Croatia to Chile 2021-10-01 to 2022-10-01</a:t>
            </a:r>
          </a:p>
        </p:txBody>
      </p:sp>
      <p:pic>
        <p:nvPicPr>
          <p:cNvPr id="6" name="Content Placeholder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8426BBC8-F438-2BBF-916B-8967DE37E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90" y="1720850"/>
            <a:ext cx="6450419" cy="42402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962B3-F79D-3A3E-3706-BC5B60FB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101727-7BDB-0E38-25AB-37846DE2ECC4}"/>
              </a:ext>
            </a:extLst>
          </p:cNvPr>
          <p:cNvSpPr txBox="1"/>
          <p:nvPr/>
        </p:nvSpPr>
        <p:spPr>
          <a:xfrm>
            <a:off x="399676" y="5610785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Blue=Croatia</a:t>
            </a:r>
          </a:p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Red=Chile</a:t>
            </a:r>
          </a:p>
        </p:txBody>
      </p:sp>
    </p:spTree>
    <p:extLst>
      <p:ext uri="{BB962C8B-B14F-4D97-AF65-F5344CB8AC3E}">
        <p14:creationId xmlns:p14="http://schemas.microsoft.com/office/powerpoint/2010/main" val="2591532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9560-6E89-06A5-3C28-4FD91D9F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17F2C-B9EF-C329-E6F8-A3E65D718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5A5F3-13C7-53E5-AD8A-4C9A4AEE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3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 of the Visualization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Select </a:t>
            </a:r>
            <a:r>
              <a:rPr lang="en-US" sz="2800" dirty="0" err="1"/>
              <a:t>Goto</a:t>
            </a:r>
            <a:r>
              <a:rPr lang="en-US" sz="2800" dirty="0"/>
              <a:t>-&gt; from the top and “Visualize Data”</a:t>
            </a:r>
          </a:p>
          <a:p>
            <a:pPr lvl="1"/>
            <a:r>
              <a:rPr lang="en-US" dirty="0"/>
              <a:t>Or Go to the homepage and select “Visualize Data”</a:t>
            </a:r>
          </a:p>
          <a:p>
            <a:pPr lvl="1"/>
            <a:r>
              <a:rPr lang="en-US" sz="2400" dirty="0"/>
              <a:t>Or http://vis.globe.gov</a:t>
            </a:r>
          </a:p>
          <a:p>
            <a:r>
              <a:rPr lang="en-US" sz="2800" dirty="0"/>
              <a:t>Three Steps to Visualize your Data:</a:t>
            </a:r>
          </a:p>
          <a:p>
            <a:pPr marL="573088" lvl="1" indent="-342900">
              <a:buFont typeface="+mj-lt"/>
              <a:buAutoNum type="arabicPeriod"/>
            </a:pPr>
            <a:r>
              <a:rPr lang="en-US" sz="2400" dirty="0"/>
              <a:t>Select the protocol data you want to see (Add Layers)</a:t>
            </a:r>
          </a:p>
          <a:p>
            <a:pPr marL="573088" lvl="1" indent="-342900">
              <a:buFont typeface="+mj-lt"/>
              <a:buAutoNum type="arabicPeriod"/>
            </a:pPr>
            <a:r>
              <a:rPr lang="en-US" sz="2400" dirty="0"/>
              <a:t>Select the Date you want to see the data for</a:t>
            </a:r>
          </a:p>
          <a:p>
            <a:pPr marL="573088" lvl="1" indent="-342900">
              <a:buFont typeface="+mj-lt"/>
              <a:buAutoNum type="arabicPeriod"/>
            </a:pPr>
            <a:r>
              <a:rPr lang="en-US" sz="2400" dirty="0"/>
              <a:t>Click on a data point on the map to receive table and graph information</a:t>
            </a:r>
          </a:p>
          <a:p>
            <a:pPr marL="795338" lvl="2" indent="-34290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341313" indent="-342900"/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02613" y="6624638"/>
            <a:ext cx="941387" cy="185737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10/14/2022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9219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– Add Data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10/14/2022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286000" y="2270760"/>
            <a:ext cx="426720" cy="5638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93" y="1720850"/>
            <a:ext cx="6755813" cy="4240213"/>
          </a:xfrm>
        </p:spPr>
      </p:pic>
      <p:sp>
        <p:nvSpPr>
          <p:cNvPr id="8" name="Rectangle 7"/>
          <p:cNvSpPr/>
          <p:nvPr/>
        </p:nvSpPr>
        <p:spPr>
          <a:xfrm>
            <a:off x="3632433" y="2535921"/>
            <a:ext cx="2969702" cy="1130067"/>
          </a:xfrm>
          <a:prstGeom prst="rect">
            <a:avLst/>
          </a:prstGeom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b="1" dirty="0"/>
              <a:t>Select Which Data to Plot</a:t>
            </a:r>
          </a:p>
          <a:p>
            <a:r>
              <a:rPr lang="en-US" sz="1600" i="1" dirty="0"/>
              <a:t>Start by selecting the Protocol Layers icon, then the sphere your data is in</a:t>
            </a:r>
          </a:p>
        </p:txBody>
      </p:sp>
      <p:sp>
        <p:nvSpPr>
          <p:cNvPr id="10" name="Oval 9"/>
          <p:cNvSpPr/>
          <p:nvPr/>
        </p:nvSpPr>
        <p:spPr>
          <a:xfrm>
            <a:off x="1106787" y="3665989"/>
            <a:ext cx="2609536" cy="39428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4399" y="2126260"/>
            <a:ext cx="956345" cy="39428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872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– Add Data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2" y="1720850"/>
            <a:ext cx="7298956" cy="4240213"/>
          </a:xfrm>
        </p:spPr>
      </p:pic>
      <p:sp>
        <p:nvSpPr>
          <p:cNvPr id="7" name="Rectangle 6"/>
          <p:cNvSpPr/>
          <p:nvPr/>
        </p:nvSpPr>
        <p:spPr>
          <a:xfrm>
            <a:off x="3632433" y="2535921"/>
            <a:ext cx="2969702" cy="1130067"/>
          </a:xfrm>
          <a:prstGeom prst="rect">
            <a:avLst/>
          </a:prstGeom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b="1" dirty="0"/>
              <a:t>Select Which Data to Plot</a:t>
            </a:r>
          </a:p>
          <a:p>
            <a:r>
              <a:rPr lang="en-US" sz="1600" i="1" dirty="0"/>
              <a:t>Select your protocol and “SUBMIT”</a:t>
            </a:r>
          </a:p>
        </p:txBody>
      </p:sp>
      <p:sp>
        <p:nvSpPr>
          <p:cNvPr id="8" name="Oval 7"/>
          <p:cNvSpPr/>
          <p:nvPr/>
        </p:nvSpPr>
        <p:spPr>
          <a:xfrm>
            <a:off x="1022897" y="4035107"/>
            <a:ext cx="2609536" cy="39428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85144" y="3494013"/>
            <a:ext cx="956345" cy="39428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2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Select the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10/14/2022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2603940" y="1817760"/>
            <a:ext cx="1203960" cy="27432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2" y="1720850"/>
            <a:ext cx="7298956" cy="4240213"/>
          </a:xfrm>
        </p:spPr>
      </p:pic>
      <p:sp>
        <p:nvSpPr>
          <p:cNvPr id="9" name="Oval 8"/>
          <p:cNvSpPr/>
          <p:nvPr/>
        </p:nvSpPr>
        <p:spPr>
          <a:xfrm>
            <a:off x="6467911" y="2045939"/>
            <a:ext cx="956345" cy="39428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32433" y="2535921"/>
            <a:ext cx="2969702" cy="1130067"/>
          </a:xfrm>
          <a:prstGeom prst="rect">
            <a:avLst/>
          </a:prstGeom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en-US" b="1" dirty="0"/>
              <a:t>Select the Date</a:t>
            </a:r>
          </a:p>
          <a:p>
            <a:r>
              <a:rPr lang="en-US" sz="1600" i="1" dirty="0"/>
              <a:t>Days which have data will have a small data icon on them</a:t>
            </a:r>
          </a:p>
        </p:txBody>
      </p:sp>
    </p:spTree>
    <p:extLst>
      <p:ext uri="{BB962C8B-B14F-4D97-AF65-F5344CB8AC3E}">
        <p14:creationId xmlns:p14="http://schemas.microsoft.com/office/powerpoint/2010/main" val="39849438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2" y="1720850"/>
            <a:ext cx="7298956" cy="42402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– Select the Data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669408" y="5602871"/>
            <a:ext cx="956345" cy="39428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25753" y="4450083"/>
            <a:ext cx="2969702" cy="1130067"/>
          </a:xfrm>
          <a:prstGeom prst="rect">
            <a:avLst/>
          </a:prstGeom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en-US" b="1" dirty="0"/>
              <a:t>Select the Data Point</a:t>
            </a:r>
          </a:p>
          <a:p>
            <a:r>
              <a:rPr lang="en-US" sz="1600" i="1" dirty="0"/>
              <a:t>Click on the data point to see the data at that 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6EA9E-1672-0718-7646-82DB4E88F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80" y="2336800"/>
            <a:ext cx="588330" cy="2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6002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2" y="1720850"/>
            <a:ext cx="7298956" cy="42402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771"/>
            <a:ext cx="8229600" cy="874249"/>
          </a:xfrm>
        </p:spPr>
        <p:txBody>
          <a:bodyPr/>
          <a:lstStyle/>
          <a:p>
            <a:r>
              <a:rPr lang="en-US" dirty="0"/>
              <a:t>Vis system popup window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10/14/2022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240235" y="2252166"/>
            <a:ext cx="714400" cy="7930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4745" y="1503306"/>
            <a:ext cx="1523999" cy="923330"/>
          </a:xfrm>
          <a:prstGeom prst="rect">
            <a:avLst/>
          </a:prstGeom>
          <a:ln>
            <a:solidFill>
              <a:srgbClr val="FFFF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All Atmosphere Data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845916" y="2678416"/>
            <a:ext cx="345788" cy="4424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91703" y="2103471"/>
            <a:ext cx="1523999" cy="646331"/>
          </a:xfrm>
          <a:prstGeom prst="rect">
            <a:avLst/>
          </a:prstGeom>
          <a:ln>
            <a:solidFill>
              <a:srgbClr val="FFFF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Plot Data in a Table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72911" y="5238587"/>
            <a:ext cx="650066" cy="10562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54530" y="4816082"/>
            <a:ext cx="1523999" cy="646331"/>
          </a:xfrm>
          <a:prstGeom prst="rect">
            <a:avLst/>
          </a:prstGeom>
          <a:ln>
            <a:solidFill>
              <a:srgbClr val="FFFF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the X-axis Timeline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6900038" y="3590501"/>
            <a:ext cx="428298" cy="4335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91702" y="3995638"/>
            <a:ext cx="1523999" cy="923330"/>
          </a:xfrm>
          <a:prstGeom prst="rect">
            <a:avLst/>
          </a:prstGeom>
          <a:ln>
            <a:solidFill>
              <a:srgbClr val="FFFF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this Data to a Multi-site Plot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3378813" y="2214008"/>
            <a:ext cx="868680" cy="2540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97944" y="1807779"/>
            <a:ext cx="1523999" cy="646331"/>
          </a:xfrm>
          <a:prstGeom prst="rect">
            <a:avLst/>
          </a:prstGeom>
          <a:ln>
            <a:solidFill>
              <a:srgbClr val="FFFF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this School’s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9BFB2-385E-9D42-BCC8-583E5489F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80" y="2336800"/>
            <a:ext cx="588330" cy="2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113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2900"/>
            <a:r>
              <a:rPr lang="en-US" sz="2400" dirty="0"/>
              <a:t>Use Filters - Location/Site/Elevation to find specific locations – school, country, city etc.</a:t>
            </a:r>
          </a:p>
          <a:p>
            <a:pPr marL="341313" indent="-342900"/>
            <a:r>
              <a:rPr lang="en-US" dirty="0"/>
              <a:t>Create an animation</a:t>
            </a:r>
            <a:endParaRPr lang="en-US" sz="2400" dirty="0"/>
          </a:p>
          <a:p>
            <a:pPr marL="341313" indent="-342900"/>
            <a:r>
              <a:rPr lang="en-US" sz="2400" dirty="0"/>
              <a:t>Use the graph with the + icon to select multiple data sets to graph</a:t>
            </a:r>
          </a:p>
          <a:p>
            <a:pPr marL="623888" lvl="1" indent="-342900"/>
            <a:r>
              <a:rPr lang="en-US" sz="2200" dirty="0"/>
              <a:t>Allows you to overlay data from multiple sites</a:t>
            </a:r>
          </a:p>
          <a:p>
            <a:pPr marL="341313" indent="-342900"/>
            <a:r>
              <a:rPr lang="en-US" sz="2400" dirty="0"/>
              <a:t>Export layers to KMZ format for using with Google Earth and other similar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10/14/2022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823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LOBE Master PPT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GLOBE Master PPT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aytheon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aytheon Standar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ytheon Standard 1">
        <a:dk1>
          <a:srgbClr val="000000"/>
        </a:dk1>
        <a:lt1>
          <a:srgbClr val="FFFFFF"/>
        </a:lt1>
        <a:dk2>
          <a:srgbClr val="000066"/>
        </a:dk2>
        <a:lt2>
          <a:srgbClr val="666666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336699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 Entry</Template>
  <TotalTime>2831</TotalTime>
  <Words>1392</Words>
  <Application>Microsoft Office PowerPoint</Application>
  <PresentationFormat>On-screen Show (4:3)</PresentationFormat>
  <Paragraphs>178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Corbel</vt:lpstr>
      <vt:lpstr>Frutiger 87ExtraBlackCn</vt:lpstr>
      <vt:lpstr>GLOBE Master PPT2015</vt:lpstr>
      <vt:lpstr>1_GLOBE Master PPT2015</vt:lpstr>
      <vt:lpstr>Raytheon Standard</vt:lpstr>
      <vt:lpstr>GLOBE Visualization System “Vis”</vt:lpstr>
      <vt:lpstr>Visualize and Retrieve your Data</vt:lpstr>
      <vt:lpstr>The Basics of the Visualization System</vt:lpstr>
      <vt:lpstr>Step 1 – Add Data Layers</vt:lpstr>
      <vt:lpstr>Step 1 – Add Data Layers</vt:lpstr>
      <vt:lpstr>Step 2 – Select the Date</vt:lpstr>
      <vt:lpstr>Step 3 – Select the Data Point</vt:lpstr>
      <vt:lpstr>Vis system popup window</vt:lpstr>
      <vt:lpstr>Advanced Features</vt:lpstr>
      <vt:lpstr>Filter your results</vt:lpstr>
      <vt:lpstr>Export Layer</vt:lpstr>
      <vt:lpstr>Setup Multi-Site Plot</vt:lpstr>
      <vt:lpstr>Setup Multi-Site Plot</vt:lpstr>
      <vt:lpstr>PowerPoint Presentation</vt:lpstr>
      <vt:lpstr>Animating Vis</vt:lpstr>
      <vt:lpstr>Why use Data Counts?</vt:lpstr>
      <vt:lpstr>How to Use Data Counts</vt:lpstr>
      <vt:lpstr>Data Counts</vt:lpstr>
      <vt:lpstr>Demonstration</vt:lpstr>
      <vt:lpstr>Your Turn – Weather Tourist</vt:lpstr>
      <vt:lpstr>Your Turn – Weather Tourist Alternative</vt:lpstr>
      <vt:lpstr>Canyon Weather (Los Angeles, Ca) Multiplot</vt:lpstr>
      <vt:lpstr>Your Turn – Compare Temperatures from 2 regions</vt:lpstr>
      <vt:lpstr>Compare Croatia to Chile 2021-11-01 to 2022-03-01</vt:lpstr>
      <vt:lpstr>PowerPoint Presentation</vt:lpstr>
      <vt:lpstr>Compare Croatia to Chile 2021-10-01 to 2022-10-01</vt:lpstr>
      <vt:lpstr>PowerPoint Presentation</vt:lpstr>
    </vt:vector>
  </TitlesOfParts>
  <Company>Raytheon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Event Name</dc:subject>
  <dc:creator>David Overoye</dc:creator>
  <cp:keywords>Raytheon</cp:keywords>
  <dc:description>Template: Mark Johnson, Silver Fox Productions
Formatting:
Event Date:
Event Location:
Audience Type: Internal</dc:description>
  <cp:lastModifiedBy>David Overoye</cp:lastModifiedBy>
  <cp:revision>328</cp:revision>
  <cp:lastPrinted>2018-11-07T00:25:53Z</cp:lastPrinted>
  <dcterms:created xsi:type="dcterms:W3CDTF">2014-05-03T06:05:32Z</dcterms:created>
  <dcterms:modified xsi:type="dcterms:W3CDTF">2022-10-15T00:08:48Z</dcterms:modified>
</cp:coreProperties>
</file>