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g7HqJusQY2Z8sZW1YqWs9sTb2R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7128C0-30D5-4DAA-A6B6-FA107FCE0545}">
  <a:tblStyle styleId="{127128C0-30D5-4DAA-A6B6-FA107FCE0545}"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9EFF7"/>
          </a:solidFill>
        </a:fill>
      </a:tcStyle>
    </a:lastRow>
    <a:seCell>
      <a:tcTxStyle/>
    </a:seCell>
    <a:swCell>
      <a:tcTxStyle/>
    </a:swCell>
    <a:firstRow>
      <a:tcTxStyle b="on" i="off"/>
      <a:tcStyle>
        <a:fill>
          <a:solidFill>
            <a:srgbClr val="E9EFF7"/>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53"/>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72"/>
              </a:buClr>
              <a:buSzPts val="2800"/>
              <a:buFont typeface="Calibri"/>
              <a:buNone/>
              <a:defRPr b="1" sz="2800">
                <a:solidFill>
                  <a:srgbClr val="00007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3"/>
          <p:cNvSpPr txBox="1"/>
          <p:nvPr>
            <p:ph idx="1" type="body"/>
          </p:nvPr>
        </p:nvSpPr>
        <p:spPr>
          <a:xfrm>
            <a:off x="1105728" y="1835702"/>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5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5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1"/>
          <p:cNvSpPr/>
          <p:nvPr>
            <p:ph idx="2" type="pic"/>
          </p:nvPr>
        </p:nvSpPr>
        <p:spPr>
          <a:xfrm>
            <a:off x="3887391" y="987426"/>
            <a:ext cx="4629150" cy="4873625"/>
          </a:xfrm>
          <a:prstGeom prst="rect">
            <a:avLst/>
          </a:prstGeom>
          <a:noFill/>
          <a:ln>
            <a:noFill/>
          </a:ln>
        </p:spPr>
      </p:sp>
      <p:sp>
        <p:nvSpPr>
          <p:cNvPr id="68" name="Google Shape;68;p6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google.com/url?client=internal-element-cse&amp;cx=006398410463594519007:i7pfkmkmz_c&amp;q=https://www.globe.gov/documents/348614/8c79fb1e-7c89-49c9-ba29-4a1ca05c5191&amp;sa=U&amp;ved=2ahUKEwjegp3Y7deIAxVnK1kFHexcC44QFnoECAUQAQ&amp;usg=AOvVaw0A2DRkztyloW5AhP5SWpqf" TargetMode="External"/><Relationship Id="rId4" Type="http://schemas.openxmlformats.org/officeDocument/2006/relationships/hyperlink" Target="http://www.globe.gov/documents/11865/26f37835-c82a-4418-906d-23ec9f6c64a9" TargetMode="External"/><Relationship Id="rId5" Type="http://schemas.openxmlformats.org/officeDocument/2006/relationships/hyperlink" Target="https://www.globe.gov/documents/11865/680502f7-9024-4891-bec5-64aba3a6bc41" TargetMode="External"/><Relationship Id="rId6" Type="http://schemas.openxmlformats.org/officeDocument/2006/relationships/image" Target="../media/image20.jpg"/><Relationship Id="rId7" Type="http://schemas.openxmlformats.org/officeDocument/2006/relationships/image" Target="../media/image16.jpg"/><Relationship Id="rId8"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g"/><Relationship Id="rId4" Type="http://schemas.openxmlformats.org/officeDocument/2006/relationships/image" Target="../media/image18.jpg"/><Relationship Id="rId5"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25.jpg"/><Relationship Id="rId5"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26.png"/><Relationship Id="rId5"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w.globe.gov/documents/10157/380993/Tool+Kit" TargetMode="External"/><Relationship Id="rId4" Type="http://schemas.openxmlformats.org/officeDocument/2006/relationships/hyperlink" Target="https://www.globe.gov/do-globe/resources/instruments" TargetMode="External"/><Relationship Id="rId5" Type="http://schemas.openxmlformats.org/officeDocument/2006/relationships/image" Target="../media/image20.jpg"/><Relationship Id="rId6" Type="http://schemas.openxmlformats.org/officeDocument/2006/relationships/image" Target="../media/image35.png"/><Relationship Id="rId7"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 Id="rId4" Type="http://schemas.openxmlformats.org/officeDocument/2006/relationships/image" Target="../media/image26.png"/><Relationship Id="rId5"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2.jpg"/><Relationship Id="rId4" Type="http://schemas.openxmlformats.org/officeDocument/2006/relationships/hyperlink" Target="https://www.globe.gov/documents/11865/4b0995e6-9d08-4578-830a-95d339f1f47f" TargetMode="External"/><Relationship Id="rId5" Type="http://schemas.openxmlformats.org/officeDocument/2006/relationships/hyperlink" Target="http://www.globe.gov/documents/11865/2246c86a-73c0-44c5-8376-a9cb19ad5b14" TargetMode="External"/><Relationship Id="rId6" Type="http://schemas.openxmlformats.org/officeDocument/2006/relationships/hyperlink" Target="https://www.globe.gov/documents/11865/678afebe-dbe6-4144-bdaf-adc7df5332a3" TargetMode="External"/><Relationship Id="rId7" Type="http://schemas.openxmlformats.org/officeDocument/2006/relationships/image" Target="../media/image20.jpg"/><Relationship Id="rId8"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www.google.com/url?client=internal-element-cse&amp;cx=006398410463594519007:i7pfkmkmz_c&amp;q=https://www.globe.gov/documents/11865/354449/Dissolved%2BOxygen%2Bprotocol/f9946a8c-7aa9-4634-a39d-d0f876b00c35&amp;sa=U&amp;ved=2ahUKEwi_wf6i79eIAxWgP2IAHb2KDNYQFnoECAMQAQ&amp;usg=AOvVaw2Vl6e-EsZVA1SHAHFltUWL" TargetMode="External"/><Relationship Id="rId4" Type="http://schemas.openxmlformats.org/officeDocument/2006/relationships/image" Target="../media/image20.jpg"/><Relationship Id="rId5" Type="http://schemas.openxmlformats.org/officeDocument/2006/relationships/image" Target="../media/image23.jpg"/><Relationship Id="rId6"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0.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58.jpg"/><Relationship Id="rId5"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 Id="rId4" Type="http://schemas.openxmlformats.org/officeDocument/2006/relationships/image" Target="../media/image20.jpg"/><Relationship Id="rId5"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0.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0.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jpg"/><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0.jpg"/><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0.jpg"/><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www.globe.gov/globe-data/data-entry" TargetMode="External"/><Relationship Id="rId4" Type="http://schemas.openxmlformats.org/officeDocument/2006/relationships/hyperlink" Target="mailto:DATA@NASAGLOBE.ORG" TargetMode="External"/><Relationship Id="rId9" Type="http://schemas.openxmlformats.org/officeDocument/2006/relationships/image" Target="../media/image42.jpg"/><Relationship Id="rId5" Type="http://schemas.openxmlformats.org/officeDocument/2006/relationships/hyperlink" Target="https://play.google.com/store/apps/details?id=gov.nasa.globe.deapp&amp;hl=en" TargetMode="External"/><Relationship Id="rId6" Type="http://schemas.openxmlformats.org/officeDocument/2006/relationships/hyperlink" Target="https://itunes.apple.com/us/app/globe-data-entry/id980592274?ls=1&amp;mt=8" TargetMode="External"/><Relationship Id="rId7" Type="http://schemas.openxmlformats.org/officeDocument/2006/relationships/image" Target="../media/image34.png"/><Relationship Id="rId8"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3.jpg"/><Relationship Id="rId5"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4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8.jpg"/><Relationship Id="rId4" Type="http://schemas.openxmlformats.org/officeDocument/2006/relationships/image" Target="../media/image42.jpg"/><Relationship Id="rId5" Type="http://schemas.openxmlformats.org/officeDocument/2006/relationships/image" Target="../media/image4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7.jpg"/><Relationship Id="rId4" Type="http://schemas.openxmlformats.org/officeDocument/2006/relationships/hyperlink" Target="http://vis.globe.gov/GLOBE/" TargetMode="External"/><Relationship Id="rId5" Type="http://schemas.openxmlformats.org/officeDocument/2006/relationships/hyperlink" Target="https://www.globe.gov/documents/10157/7349361/Viz+tutorial.pdf" TargetMode="External"/><Relationship Id="rId6" Type="http://schemas.openxmlformats.org/officeDocument/2006/relationships/image" Target="../media/image44.jpg"/><Relationship Id="rId7" Type="http://schemas.openxmlformats.org/officeDocument/2006/relationships/image" Target="../media/image4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4.jpg"/><Relationship Id="rId4" Type="http://schemas.openxmlformats.org/officeDocument/2006/relationships/image" Target="../media/image53.jpg"/><Relationship Id="rId5" Type="http://schemas.openxmlformats.org/officeDocument/2006/relationships/image" Target="../media/image4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4.jpg"/><Relationship Id="rId4" Type="http://schemas.openxmlformats.org/officeDocument/2006/relationships/image" Target="../media/image41.jpg"/><Relationship Id="rId5" Type="http://schemas.openxmlformats.org/officeDocument/2006/relationships/image" Target="../media/image4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jpg"/><Relationship Id="rId4" Type="http://schemas.openxmlformats.org/officeDocument/2006/relationships/image" Target="../media/image48.jpg"/><Relationship Id="rId5" Type="http://schemas.openxmlformats.org/officeDocument/2006/relationships/image" Target="../media/image2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jpg"/><Relationship Id="rId4" Type="http://schemas.openxmlformats.org/officeDocument/2006/relationships/image" Target="../media/image51.jpg"/><Relationship Id="rId5" Type="http://schemas.openxmlformats.org/officeDocument/2006/relationships/image" Target="../media/image5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jpg"/><Relationship Id="rId4" Type="http://schemas.openxmlformats.org/officeDocument/2006/relationships/image" Target="../media/image51.jpg"/><Relationship Id="rId5" Type="http://schemas.openxmlformats.org/officeDocument/2006/relationships/image" Target="../media/image5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1.jpg"/><Relationship Id="rId4" Type="http://schemas.openxmlformats.org/officeDocument/2006/relationships/image" Target="../media/image54.png"/><Relationship Id="rId5" Type="http://schemas.openxmlformats.org/officeDocument/2006/relationships/image" Target="../media/image5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1.jpg"/><Relationship Id="rId4" Type="http://schemas.openxmlformats.org/officeDocument/2006/relationships/image" Target="../media/image5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1.jpg"/><Relationship Id="rId4" Type="http://schemas.openxmlformats.org/officeDocument/2006/relationships/image" Target="../media/image5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hyperlink" Target="mailto:training@nasaglobe.org" TargetMode="External"/><Relationship Id="rId4" Type="http://schemas.openxmlformats.org/officeDocument/2006/relationships/hyperlink" Target="http://www.globe.gov/" TargetMode="External"/><Relationship Id="rId9" Type="http://schemas.openxmlformats.org/officeDocument/2006/relationships/image" Target="../media/image55.jpg"/><Relationship Id="rId5" Type="http://schemas.openxmlformats.org/officeDocument/2006/relationships/hyperlink" Target="http://www.nasa.gov/topics/earth/index.html" TargetMode="External"/><Relationship Id="rId6" Type="http://schemas.openxmlformats.org/officeDocument/2006/relationships/hyperlink" Target="http://climate.nasa.gov/" TargetMode="External"/><Relationship Id="rId7" Type="http://schemas.openxmlformats.org/officeDocument/2006/relationships/image" Target="../media/image51.jpg"/><Relationship Id="rId8"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2.pn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earthobservatory.nasa.gov/Features/ChesapeakeBay/" TargetMode="External"/><Relationship Id="rId4" Type="http://schemas.openxmlformats.org/officeDocument/2006/relationships/image" Target="../media/image7.jpg"/><Relationship Id="rId5" Type="http://schemas.openxmlformats.org/officeDocument/2006/relationships/image" Target="../media/image15.jpg"/><Relationship Id="rId6" Type="http://schemas.openxmlformats.org/officeDocument/2006/relationships/hyperlink" Target="http://rapidfire.sci.gsfc.nasa.gov/" TargetMode="External"/><Relationship Id="rId7"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ph idx="2" type="body"/>
          </p:nvPr>
        </p:nvPicPr>
        <p:blipFill rotWithShape="1">
          <a:blip r:embed="rId3">
            <a:alphaModFix/>
          </a:blip>
          <a:srcRect b="0" l="0" r="0" t="0"/>
          <a:stretch/>
        </p:blipFill>
        <p:spPr>
          <a:xfrm>
            <a:off x="0" y="0"/>
            <a:ext cx="9144000" cy="7022186"/>
          </a:xfrm>
          <a:prstGeom prst="rect">
            <a:avLst/>
          </a:prstGeom>
          <a:noFill/>
          <a:ln>
            <a:noFill/>
          </a:ln>
        </p:spPr>
      </p:pic>
      <p:sp>
        <p:nvSpPr>
          <p:cNvPr id="90" name="Google Shape;9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Answer to Question 1</a:t>
            </a:r>
            <a:endParaRPr/>
          </a:p>
        </p:txBody>
      </p:sp>
      <p:sp>
        <p:nvSpPr>
          <p:cNvPr id="177" name="Google Shape;177;p10"/>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True or False: The dissolved oxygen measurement measures oxygen found in the water molecule</a:t>
            </a:r>
            <a:endParaRPr/>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a:p>
            <a:pPr indent="0" lvl="0" marL="0" rtl="0" algn="l">
              <a:lnSpc>
                <a:spcPct val="90000"/>
              </a:lnSpc>
              <a:spcBef>
                <a:spcPts val="1000"/>
              </a:spcBef>
              <a:spcAft>
                <a:spcPts val="0"/>
              </a:spcAft>
              <a:buClr>
                <a:srgbClr val="FF0000"/>
              </a:buClr>
              <a:buSzPts val="2400"/>
              <a:buNone/>
            </a:pPr>
            <a:r>
              <a:rPr b="1" lang="en-US" sz="2400">
                <a:solidFill>
                  <a:srgbClr val="FF0000"/>
                </a:solidFill>
              </a:rPr>
              <a:t>Answer: False. The measurement does not measure the oxygen in water molecules </a:t>
            </a:r>
            <a:r>
              <a:rPr lang="en-US" sz="2400">
                <a:solidFill>
                  <a:srgbClr val="FF0000"/>
                </a:solidFill>
              </a:rPr>
              <a:t>☺</a:t>
            </a:r>
            <a:endParaRPr sz="2400">
              <a:solidFill>
                <a:srgbClr val="FF0000"/>
              </a:solidFill>
            </a:endParaRPr>
          </a:p>
        </p:txBody>
      </p:sp>
      <p:pic>
        <p:nvPicPr>
          <p:cNvPr descr="Menu: How your measurements can help" id="178" name="Google Shape;178;p10"/>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79" name="Google Shape;179;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180" name="Google Shape;180;p10"/>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Question 2</a:t>
            </a:r>
            <a:endParaRPr/>
          </a:p>
        </p:txBody>
      </p:sp>
      <p:sp>
        <p:nvSpPr>
          <p:cNvPr id="186" name="Google Shape;186;p11"/>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True or False: All other things being equal, colder water can dissolve more oxygen than warmer water.</a:t>
            </a:r>
            <a:endParaRPr/>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187" name="Google Shape;187;p11"/>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88" name="Google Shape;188;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189" name="Google Shape;189;p11"/>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Answer to Question 2</a:t>
            </a:r>
            <a:endParaRPr/>
          </a:p>
        </p:txBody>
      </p:sp>
      <p:sp>
        <p:nvSpPr>
          <p:cNvPr id="195" name="Google Shape;195;p12"/>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True or False: All other things being equal, colder water can dissolve more oxygen than warmer water.</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rgbClr val="FF0000"/>
              </a:buClr>
              <a:buSzPts val="2400"/>
              <a:buNone/>
            </a:pPr>
            <a:r>
              <a:rPr b="1" lang="en-US" sz="2400">
                <a:solidFill>
                  <a:srgbClr val="FF0000"/>
                </a:solidFill>
              </a:rPr>
              <a:t>Answer: True ☺ </a:t>
            </a:r>
            <a:endParaRPr b="1" sz="2400">
              <a:solidFill>
                <a:srgbClr val="FF0000"/>
              </a:solidFill>
            </a:endParaRPr>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196" name="Google Shape;196;p12"/>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97" name="Google Shape;197;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198" name="Google Shape;198;p12"/>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Question 3</a:t>
            </a:r>
            <a:endParaRPr/>
          </a:p>
        </p:txBody>
      </p:sp>
      <p:sp>
        <p:nvSpPr>
          <p:cNvPr id="204" name="Google Shape;204;p13"/>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Which of the following is a way that oxygen can be added to an aquatic system? </a:t>
            </a:r>
            <a:endParaRPr sz="2400"/>
          </a:p>
          <a:p>
            <a:pPr indent="0" lvl="0" marL="0" rtl="0" algn="l">
              <a:lnSpc>
                <a:spcPct val="90000"/>
              </a:lnSpc>
              <a:spcBef>
                <a:spcPts val="1000"/>
              </a:spcBef>
              <a:spcAft>
                <a:spcPts val="0"/>
              </a:spcAft>
              <a:buClr>
                <a:schemeClr val="dk1"/>
              </a:buClr>
              <a:buSzPts val="2400"/>
              <a:buNone/>
            </a:pPr>
            <a:r>
              <a:t/>
            </a:r>
            <a:endParaRPr sz="2400"/>
          </a:p>
          <a:p>
            <a:pPr indent="-457200" lvl="0" marL="457200" rtl="0" algn="l">
              <a:lnSpc>
                <a:spcPct val="90000"/>
              </a:lnSpc>
              <a:spcBef>
                <a:spcPts val="1000"/>
              </a:spcBef>
              <a:spcAft>
                <a:spcPts val="0"/>
              </a:spcAft>
              <a:buClr>
                <a:schemeClr val="dk1"/>
              </a:buClr>
              <a:buSzPts val="2400"/>
              <a:buFont typeface="Calibri"/>
              <a:buAutoNum type="alphaUcPeriod"/>
            </a:pPr>
            <a:r>
              <a:rPr lang="en-US" sz="2400"/>
              <a:t>By plants during photosynthesis</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Through diffusion from the atmosphere</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By aeration, which is the mixing of water by air, through things like waves and waterfalls.</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A and B only</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A, B, and C</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205" name="Google Shape;205;p13"/>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06" name="Google Shape;20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207" name="Google Shape;207;p13"/>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Answer to Question 3</a:t>
            </a:r>
            <a:endParaRPr/>
          </a:p>
        </p:txBody>
      </p:sp>
      <p:sp>
        <p:nvSpPr>
          <p:cNvPr id="213" name="Google Shape;213;p14"/>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Which of the following is a way that oxygen can be added to an aquatic system? </a:t>
            </a:r>
            <a:endParaRPr sz="2400"/>
          </a:p>
          <a:p>
            <a:pPr indent="0" lvl="0" marL="0" rtl="0" algn="l">
              <a:lnSpc>
                <a:spcPct val="90000"/>
              </a:lnSpc>
              <a:spcBef>
                <a:spcPts val="1000"/>
              </a:spcBef>
              <a:spcAft>
                <a:spcPts val="0"/>
              </a:spcAft>
              <a:buClr>
                <a:schemeClr val="dk1"/>
              </a:buClr>
              <a:buSzPts val="2400"/>
              <a:buNone/>
            </a:pPr>
            <a:r>
              <a:t/>
            </a:r>
            <a:endParaRPr sz="2400"/>
          </a:p>
          <a:p>
            <a:pPr indent="-457200" lvl="0" marL="457200" rtl="0" algn="l">
              <a:lnSpc>
                <a:spcPct val="90000"/>
              </a:lnSpc>
              <a:spcBef>
                <a:spcPts val="1000"/>
              </a:spcBef>
              <a:spcAft>
                <a:spcPts val="0"/>
              </a:spcAft>
              <a:buClr>
                <a:schemeClr val="dk1"/>
              </a:buClr>
              <a:buSzPts val="2400"/>
              <a:buFont typeface="Calibri"/>
              <a:buAutoNum type="alphaUcPeriod"/>
            </a:pPr>
            <a:r>
              <a:rPr lang="en-US" sz="2400"/>
              <a:t>By plants during photosynthesis</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Through diffusion from the atmosphere</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By aeration, which is the mixing of water by air, through things like waves and waterfalls.</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A and B only</a:t>
            </a:r>
            <a:endParaRPr/>
          </a:p>
          <a:p>
            <a:pPr indent="-457200" lvl="0" marL="457200" rtl="0" algn="l">
              <a:lnSpc>
                <a:spcPct val="90000"/>
              </a:lnSpc>
              <a:spcBef>
                <a:spcPts val="1000"/>
              </a:spcBef>
              <a:spcAft>
                <a:spcPts val="0"/>
              </a:spcAft>
              <a:buClr>
                <a:srgbClr val="FF0000"/>
              </a:buClr>
              <a:buSzPts val="2400"/>
              <a:buFont typeface="Calibri"/>
              <a:buAutoNum type="alphaUcPeriod"/>
            </a:pPr>
            <a:r>
              <a:rPr b="1" lang="en-US" sz="2400">
                <a:solidFill>
                  <a:srgbClr val="FF0000"/>
                </a:solidFill>
              </a:rPr>
              <a:t>A, B, and C- correct ☺ </a:t>
            </a:r>
            <a:endParaRPr b="1" sz="2400">
              <a:solidFill>
                <a:srgbClr val="FF0000"/>
              </a:solidFill>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214" name="Google Shape;214;p14"/>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15" name="Google Shape;215;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216" name="Google Shape;216;p14"/>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Question 4</a:t>
            </a:r>
            <a:endParaRPr/>
          </a:p>
        </p:txBody>
      </p:sp>
      <p:sp>
        <p:nvSpPr>
          <p:cNvPr id="222" name="Google Shape;222;p15"/>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When is water considered to be hypoxic? Hypoxia is a condition where there is:  </a:t>
            </a:r>
            <a:endParaRPr/>
          </a:p>
          <a:p>
            <a:pPr indent="0" lvl="0" marL="0" rtl="0" algn="l">
              <a:lnSpc>
                <a:spcPct val="90000"/>
              </a:lnSpc>
              <a:spcBef>
                <a:spcPts val="1000"/>
              </a:spcBef>
              <a:spcAft>
                <a:spcPts val="0"/>
              </a:spcAft>
              <a:buClr>
                <a:schemeClr val="dk1"/>
              </a:buClr>
              <a:buSzPts val="2400"/>
              <a:buNone/>
            </a:pPr>
            <a:r>
              <a:t/>
            </a:r>
            <a:endParaRPr sz="2400"/>
          </a:p>
          <a:p>
            <a:pPr indent="-457200" lvl="0" marL="457200" rtl="0" algn="l">
              <a:lnSpc>
                <a:spcPct val="90000"/>
              </a:lnSpc>
              <a:spcBef>
                <a:spcPts val="1000"/>
              </a:spcBef>
              <a:spcAft>
                <a:spcPts val="0"/>
              </a:spcAft>
              <a:buClr>
                <a:schemeClr val="dk1"/>
              </a:buClr>
              <a:buSzPts val="2400"/>
              <a:buFont typeface="Calibri"/>
              <a:buAutoNum type="alphaUcPeriod"/>
            </a:pPr>
            <a:r>
              <a:rPr lang="en-US" sz="2400"/>
              <a:t>Less than 2 ppm of dissolved oxygen in the water</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When here is no dissolved oxygen in the water</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When there is too much dissolved oxygen in the water  </a:t>
            </a:r>
            <a:endParaRPr/>
          </a:p>
          <a:p>
            <a:pPr indent="-304800" lvl="0" marL="457200" rtl="0" algn="l">
              <a:lnSpc>
                <a:spcPct val="90000"/>
              </a:lnSpc>
              <a:spcBef>
                <a:spcPts val="1000"/>
              </a:spcBef>
              <a:spcAft>
                <a:spcPts val="0"/>
              </a:spcAft>
              <a:buClr>
                <a:schemeClr val="dk1"/>
              </a:buClr>
              <a:buSzPts val="2400"/>
              <a:buFont typeface="Calibri"/>
              <a:buNone/>
            </a:pPr>
            <a:r>
              <a:t/>
            </a:r>
            <a:endParaRPr sz="2400"/>
          </a:p>
          <a:p>
            <a:pPr indent="-304800" lvl="0" marL="457200" rtl="0" algn="l">
              <a:lnSpc>
                <a:spcPct val="90000"/>
              </a:lnSpc>
              <a:spcBef>
                <a:spcPts val="1000"/>
              </a:spcBef>
              <a:spcAft>
                <a:spcPts val="0"/>
              </a:spcAft>
              <a:buClr>
                <a:schemeClr val="dk1"/>
              </a:buClr>
              <a:buSzPts val="2400"/>
              <a:buFont typeface="Calibri"/>
              <a:buNone/>
            </a:pPr>
            <a:r>
              <a:t/>
            </a:r>
            <a:endParaRPr sz="2400">
              <a:solidFill>
                <a:srgbClr val="FF0000"/>
              </a:solidFill>
            </a:endParaRPr>
          </a:p>
        </p:txBody>
      </p:sp>
      <p:pic>
        <p:nvPicPr>
          <p:cNvPr descr="Menu: How your measurements can help" id="223" name="Google Shape;223;p15"/>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24" name="Google Shape;224;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225" name="Google Shape;225;p15"/>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Answer to Question 4</a:t>
            </a:r>
            <a:endParaRPr/>
          </a:p>
        </p:txBody>
      </p:sp>
      <p:sp>
        <p:nvSpPr>
          <p:cNvPr id="231" name="Google Shape;231;p16"/>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When is water considered to be hypoxic? Hypoxia is a condition where there is:  </a:t>
            </a:r>
            <a:endParaRPr/>
          </a:p>
          <a:p>
            <a:pPr indent="0" lvl="0" marL="0" rtl="0" algn="l">
              <a:lnSpc>
                <a:spcPct val="90000"/>
              </a:lnSpc>
              <a:spcBef>
                <a:spcPts val="1000"/>
              </a:spcBef>
              <a:spcAft>
                <a:spcPts val="0"/>
              </a:spcAft>
              <a:buClr>
                <a:schemeClr val="dk1"/>
              </a:buClr>
              <a:buSzPts val="2400"/>
              <a:buNone/>
            </a:pPr>
            <a:r>
              <a:t/>
            </a:r>
            <a:endParaRPr sz="2400"/>
          </a:p>
          <a:p>
            <a:pPr indent="-457200" lvl="0" marL="457200" rtl="0" algn="l">
              <a:lnSpc>
                <a:spcPct val="90000"/>
              </a:lnSpc>
              <a:spcBef>
                <a:spcPts val="1000"/>
              </a:spcBef>
              <a:spcAft>
                <a:spcPts val="0"/>
              </a:spcAft>
              <a:buClr>
                <a:srgbClr val="FF0000"/>
              </a:buClr>
              <a:buSzPts val="2400"/>
              <a:buFont typeface="Calibri"/>
              <a:buAutoNum type="alphaUcPeriod"/>
            </a:pPr>
            <a:r>
              <a:rPr b="1" lang="en-US" sz="2400">
                <a:solidFill>
                  <a:srgbClr val="FF0000"/>
                </a:solidFill>
              </a:rPr>
              <a:t>Less than 2 ppm of dissolved oxygen in the water- correct! ☺ </a:t>
            </a:r>
            <a:endParaRPr b="1" sz="2400">
              <a:solidFill>
                <a:srgbClr val="FF0000"/>
              </a:solidFill>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When here is no dissolved oxygen in the water</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When there is too much dissolved oxygen in the water  </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232" name="Google Shape;232;p16"/>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33" name="Google Shape;233;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234" name="Google Shape;234;p16"/>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1105728" y="983456"/>
            <a:ext cx="7886700" cy="8126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Protocol at a Glance</a:t>
            </a:r>
            <a:endParaRPr/>
          </a:p>
        </p:txBody>
      </p:sp>
      <p:graphicFrame>
        <p:nvGraphicFramePr>
          <p:cNvPr descr="Table:  Where=hydrology study site, Time Needed=Quality Control 20 mins., Kit measurements 20 minutes, prerequisites= hydrology investigation study site definition. salinity protocol, if investigating ocean or brackish waters, Key instrument= DO kit, Skill level= Middle and secondary, Frequency= ideally weekly. Quality Control procedure every 6 months, Probe calibration every time probe is used. " id="240" name="Google Shape;240;p17"/>
          <p:cNvGraphicFramePr/>
          <p:nvPr/>
        </p:nvGraphicFramePr>
        <p:xfrm>
          <a:off x="1665514" y="2014274"/>
          <a:ext cx="3000000" cy="3000000"/>
        </p:xfrm>
        <a:graphic>
          <a:graphicData uri="http://schemas.openxmlformats.org/drawingml/2006/table">
            <a:tbl>
              <a:tblPr bandRow="1" firstRow="1">
                <a:noFill/>
                <a:tableStyleId>{127128C0-30D5-4DAA-A6B6-FA107FCE0545}</a:tableStyleId>
              </a:tblPr>
              <a:tblGrid>
                <a:gridCol w="3453500"/>
                <a:gridCol w="3453500"/>
              </a:tblGrid>
              <a:tr h="477325">
                <a:tc>
                  <a:txBody>
                    <a:bodyPr/>
                    <a:lstStyle/>
                    <a:p>
                      <a:pPr indent="0" lvl="0" marL="0" marR="0" rtl="0" algn="l">
                        <a:spcBef>
                          <a:spcPts val="0"/>
                        </a:spcBef>
                        <a:spcAft>
                          <a:spcPts val="0"/>
                        </a:spcAft>
                        <a:buNone/>
                      </a:pPr>
                      <a:r>
                        <a:rPr b="0" lang="en-US" sz="1800" u="none" cap="none" strike="noStrike"/>
                        <a:t>Where</a:t>
                      </a:r>
                      <a:endParaRPr b="0" sz="1800"/>
                    </a:p>
                  </a:txBody>
                  <a:tcPr marT="45725" marB="45725" marR="91450" marL="91450"/>
                </a:tc>
                <a:tc>
                  <a:txBody>
                    <a:bodyPr/>
                    <a:lstStyle/>
                    <a:p>
                      <a:pPr indent="0" lvl="0" marL="0" marR="0" rtl="0" algn="l">
                        <a:spcBef>
                          <a:spcPts val="0"/>
                        </a:spcBef>
                        <a:spcAft>
                          <a:spcPts val="0"/>
                        </a:spcAft>
                        <a:buNone/>
                      </a:pPr>
                      <a:r>
                        <a:rPr b="0" lang="en-US" sz="1800"/>
                        <a:t>Hydrology study site</a:t>
                      </a:r>
                      <a:endParaRPr b="0" sz="1800"/>
                    </a:p>
                  </a:txBody>
                  <a:tcPr marT="45725" marB="45725" marR="91450" marL="91450"/>
                </a:tc>
              </a:tr>
              <a:tr h="619675">
                <a:tc>
                  <a:txBody>
                    <a:bodyPr/>
                    <a:lstStyle/>
                    <a:p>
                      <a:pPr indent="0" lvl="0" marL="0" marR="0" rtl="0" algn="l">
                        <a:spcBef>
                          <a:spcPts val="0"/>
                        </a:spcBef>
                        <a:spcAft>
                          <a:spcPts val="0"/>
                        </a:spcAft>
                        <a:buNone/>
                      </a:pPr>
                      <a:r>
                        <a:rPr lang="en-US" sz="1800"/>
                        <a:t>Time Needed</a:t>
                      </a:r>
                      <a:endParaRPr sz="1800"/>
                    </a:p>
                  </a:txBody>
                  <a:tcPr marT="45725" marB="45725" marR="91450" marL="91450"/>
                </a:tc>
                <a:tc>
                  <a:txBody>
                    <a:bodyPr/>
                    <a:lstStyle/>
                    <a:p>
                      <a:pPr indent="0" lvl="0" marL="0" marR="0" rtl="0" algn="l">
                        <a:spcBef>
                          <a:spcPts val="0"/>
                        </a:spcBef>
                        <a:spcAft>
                          <a:spcPts val="0"/>
                        </a:spcAft>
                        <a:buNone/>
                      </a:pPr>
                      <a:r>
                        <a:rPr lang="en-US" sz="1800"/>
                        <a:t>Kit Quality Control:</a:t>
                      </a:r>
                      <a:r>
                        <a:rPr lang="en-US" sz="1800"/>
                        <a:t> 20minutes; Kit measurements 20 minutes</a:t>
                      </a:r>
                      <a:endParaRPr sz="1800"/>
                    </a:p>
                  </a:txBody>
                  <a:tcPr marT="45725" marB="45725" marR="91450" marL="91450"/>
                </a:tc>
              </a:tr>
              <a:tr h="885250">
                <a:tc>
                  <a:txBody>
                    <a:bodyPr/>
                    <a:lstStyle/>
                    <a:p>
                      <a:pPr indent="0" lvl="0" marL="0" marR="0" rtl="0" algn="l">
                        <a:spcBef>
                          <a:spcPts val="0"/>
                        </a:spcBef>
                        <a:spcAft>
                          <a:spcPts val="0"/>
                        </a:spcAft>
                        <a:buNone/>
                      </a:pPr>
                      <a:r>
                        <a:rPr lang="en-US" sz="1800"/>
                        <a:t>Prerequisites</a:t>
                      </a:r>
                      <a:endParaRPr sz="1800"/>
                    </a:p>
                  </a:txBody>
                  <a:tcPr marT="45725" marB="45725" marR="91450" marL="91450"/>
                </a:tc>
                <a:tc>
                  <a:txBody>
                    <a:bodyPr/>
                    <a:lstStyle/>
                    <a:p>
                      <a:pPr indent="0" lvl="0" marL="0" marR="0" rtl="0" algn="l">
                        <a:spcBef>
                          <a:spcPts val="0"/>
                        </a:spcBef>
                        <a:spcAft>
                          <a:spcPts val="0"/>
                        </a:spcAft>
                        <a:buNone/>
                      </a:pPr>
                      <a:r>
                        <a:rPr lang="en-US" sz="1800"/>
                        <a:t>Hydrology Investigation</a:t>
                      </a:r>
                      <a:r>
                        <a:rPr lang="en-US" sz="1800"/>
                        <a:t> Study</a:t>
                      </a:r>
                      <a:r>
                        <a:rPr lang="en-US" sz="1800"/>
                        <a:t> Site Definition.  Salinity Protocol,</a:t>
                      </a:r>
                      <a:r>
                        <a:rPr lang="en-US" sz="1800"/>
                        <a:t> if investigating ocean or brackish waters</a:t>
                      </a:r>
                      <a:endParaRPr sz="1800"/>
                    </a:p>
                  </a:txBody>
                  <a:tcPr marT="45725" marB="45725" marR="91450" marL="91450"/>
                </a:tc>
              </a:tr>
              <a:tr h="452100">
                <a:tc>
                  <a:txBody>
                    <a:bodyPr/>
                    <a:lstStyle/>
                    <a:p>
                      <a:pPr indent="0" lvl="0" marL="0" marR="0" rtl="0" algn="l">
                        <a:spcBef>
                          <a:spcPts val="0"/>
                        </a:spcBef>
                        <a:spcAft>
                          <a:spcPts val="0"/>
                        </a:spcAft>
                        <a:buNone/>
                      </a:pPr>
                      <a:r>
                        <a:rPr lang="en-US" sz="1800"/>
                        <a:t>Key Instrument</a:t>
                      </a:r>
                      <a:endParaRPr sz="1800"/>
                    </a:p>
                  </a:txBody>
                  <a:tcPr marT="45725" marB="45725" marR="91450" marL="91450"/>
                </a:tc>
                <a:tc>
                  <a:txBody>
                    <a:bodyPr/>
                    <a:lstStyle/>
                    <a:p>
                      <a:pPr indent="0" lvl="0" marL="0" marR="0" rtl="0" algn="l">
                        <a:spcBef>
                          <a:spcPts val="0"/>
                        </a:spcBef>
                        <a:spcAft>
                          <a:spcPts val="0"/>
                        </a:spcAft>
                        <a:buNone/>
                      </a:pPr>
                      <a:r>
                        <a:rPr lang="en-US" sz="1800"/>
                        <a:t>Dissolved Oxygen Kit</a:t>
                      </a:r>
                      <a:endParaRPr sz="1800"/>
                    </a:p>
                  </a:txBody>
                  <a:tcPr marT="45725" marB="45725" marR="91450" marL="91450"/>
                </a:tc>
              </a:tr>
              <a:tr h="452100">
                <a:tc>
                  <a:txBody>
                    <a:bodyPr/>
                    <a:lstStyle/>
                    <a:p>
                      <a:pPr indent="0" lvl="0" marL="0" marR="0" rtl="0" algn="l">
                        <a:spcBef>
                          <a:spcPts val="0"/>
                        </a:spcBef>
                        <a:spcAft>
                          <a:spcPts val="0"/>
                        </a:spcAft>
                        <a:buNone/>
                      </a:pPr>
                      <a:r>
                        <a:rPr lang="en-US" sz="1800"/>
                        <a:t>Skill Level</a:t>
                      </a:r>
                      <a:endParaRPr sz="1800"/>
                    </a:p>
                  </a:txBody>
                  <a:tcPr marT="45725" marB="45725" marR="91450" marL="91450"/>
                </a:tc>
                <a:tc>
                  <a:txBody>
                    <a:bodyPr/>
                    <a:lstStyle/>
                    <a:p>
                      <a:pPr indent="0" lvl="0" marL="0" marR="0" rtl="0" algn="l">
                        <a:spcBef>
                          <a:spcPts val="0"/>
                        </a:spcBef>
                        <a:spcAft>
                          <a:spcPts val="0"/>
                        </a:spcAft>
                        <a:buNone/>
                      </a:pPr>
                      <a:r>
                        <a:rPr lang="en-US" sz="1800"/>
                        <a:t>Middle and Secondary</a:t>
                      </a:r>
                      <a:endParaRPr sz="1800"/>
                    </a:p>
                  </a:txBody>
                  <a:tcPr marT="45725" marB="45725" marR="91450" marL="91450"/>
                </a:tc>
              </a:tr>
              <a:tr h="885250">
                <a:tc>
                  <a:txBody>
                    <a:bodyPr/>
                    <a:lstStyle/>
                    <a:p>
                      <a:pPr indent="0" lvl="0" marL="0" marR="0" rtl="0" algn="l">
                        <a:spcBef>
                          <a:spcPts val="0"/>
                        </a:spcBef>
                        <a:spcAft>
                          <a:spcPts val="0"/>
                        </a:spcAft>
                        <a:buNone/>
                      </a:pPr>
                      <a:r>
                        <a:rPr lang="en-US" sz="1800"/>
                        <a:t>Frequency</a:t>
                      </a:r>
                      <a:endParaRPr sz="1800"/>
                    </a:p>
                  </a:txBody>
                  <a:tcPr marT="45725" marB="45725" marR="91450" marL="91450"/>
                </a:tc>
                <a:tc>
                  <a:txBody>
                    <a:bodyPr/>
                    <a:lstStyle/>
                    <a:p>
                      <a:pPr indent="0" lvl="0" marL="0" marR="0" rtl="0" algn="l">
                        <a:spcBef>
                          <a:spcPts val="0"/>
                        </a:spcBef>
                        <a:spcAft>
                          <a:spcPts val="0"/>
                        </a:spcAft>
                        <a:buNone/>
                      </a:pPr>
                      <a:r>
                        <a:rPr lang="en-US" sz="1800"/>
                        <a:t>Ideally, weekly. Quality Control Procedure every 6 months. Probe calibration</a:t>
                      </a:r>
                      <a:r>
                        <a:rPr lang="en-US" sz="1800"/>
                        <a:t> every time probe is used</a:t>
                      </a:r>
                      <a:endParaRPr sz="1800"/>
                    </a:p>
                  </a:txBody>
                  <a:tcPr marT="45725" marB="45725" marR="91450" marL="91450"/>
                </a:tc>
              </a:tr>
            </a:tbl>
          </a:graphicData>
        </a:graphic>
      </p:graphicFrame>
      <p:pic>
        <p:nvPicPr>
          <p:cNvPr descr="Menu: how to collect your data" id="241" name="Google Shape;241;p17"/>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242" name="Google Shape;242;p17"/>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sp>
        <p:nvSpPr>
          <p:cNvPr id="243" name="Google Shape;243;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txBox="1"/>
          <p:nvPr>
            <p:ph type="title"/>
          </p:nvPr>
        </p:nvSpPr>
        <p:spPr>
          <a:xfrm>
            <a:off x="1105728" y="82537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Simultaneous or Prior Investigations Required Prior to Doing the Dissolved Oxygen Protocol</a:t>
            </a:r>
            <a:endParaRPr/>
          </a:p>
        </p:txBody>
      </p:sp>
      <p:sp>
        <p:nvSpPr>
          <p:cNvPr id="249" name="Google Shape;249;p18"/>
          <p:cNvSpPr txBox="1"/>
          <p:nvPr>
            <p:ph idx="1" type="body"/>
          </p:nvPr>
        </p:nvSpPr>
        <p:spPr>
          <a:xfrm>
            <a:off x="1148242" y="1721402"/>
            <a:ext cx="7483101"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t/>
            </a:r>
            <a:endParaRPr b="1" sz="2400">
              <a:solidFill>
                <a:srgbClr val="000072"/>
              </a:solidFill>
            </a:endParaRPr>
          </a:p>
          <a:p>
            <a:pPr indent="0" lvl="0" marL="0" rtl="0" algn="just">
              <a:lnSpc>
                <a:spcPct val="90000"/>
              </a:lnSpc>
              <a:spcBef>
                <a:spcPts val="1000"/>
              </a:spcBef>
              <a:spcAft>
                <a:spcPts val="0"/>
              </a:spcAft>
              <a:buClr>
                <a:schemeClr val="dk1"/>
              </a:buClr>
              <a:buSzPts val="1800"/>
              <a:buNone/>
            </a:pPr>
            <a:r>
              <a:rPr lang="en-US"/>
              <a:t>The Water DO Protocol will allow you to determine the amount of dissolved oxygen of a water body. This protocol is conducted at your </a:t>
            </a:r>
            <a:r>
              <a:rPr b="1" lang="en-US">
                <a:solidFill>
                  <a:srgbClr val="000072"/>
                </a:solidFill>
              </a:rPr>
              <a:t>GLOBE Study Site</a:t>
            </a:r>
            <a:r>
              <a:rPr lang="en-US"/>
              <a:t>. You will need to define your </a:t>
            </a:r>
            <a:r>
              <a:rPr b="1" lang="en-US">
                <a:solidFill>
                  <a:srgbClr val="000072"/>
                </a:solidFill>
              </a:rPr>
              <a:t>GLOBE Study Site </a:t>
            </a:r>
            <a:r>
              <a:rPr lang="en-US"/>
              <a:t>where you will conduct your </a:t>
            </a:r>
            <a:r>
              <a:rPr b="1" lang="en-US">
                <a:solidFill>
                  <a:srgbClr val="000072"/>
                </a:solidFill>
              </a:rPr>
              <a:t>Hydrosphere Investigation</a:t>
            </a:r>
            <a:r>
              <a:rPr lang="en-US"/>
              <a:t> prior to beginning this protocol. The </a:t>
            </a:r>
            <a:r>
              <a:rPr b="1" lang="en-US">
                <a:solidFill>
                  <a:srgbClr val="000072"/>
                </a:solidFill>
              </a:rPr>
              <a:t>Hydrosphere Investigation Data Sheet</a:t>
            </a:r>
            <a:r>
              <a:rPr lang="en-US"/>
              <a:t> is used to record all the hydrosphere measurements, including DO.  You will also want to map your Hydrosphere Site at some point.  </a:t>
            </a:r>
            <a:endParaRPr/>
          </a:p>
          <a:p>
            <a:pPr indent="0" lvl="0" marL="0" rtl="0" algn="just">
              <a:lnSpc>
                <a:spcPct val="90000"/>
              </a:lnSpc>
              <a:spcBef>
                <a:spcPts val="1000"/>
              </a:spcBef>
              <a:spcAft>
                <a:spcPts val="0"/>
              </a:spcAft>
              <a:buClr>
                <a:schemeClr val="dk1"/>
              </a:buClr>
              <a:buSzPts val="1800"/>
              <a:buNone/>
            </a:pPr>
            <a:r>
              <a:t/>
            </a:r>
            <a:endParaRPr/>
          </a:p>
          <a:p>
            <a:pPr indent="-285750" lvl="0" marL="285750" rtl="0" algn="just">
              <a:lnSpc>
                <a:spcPct val="90000"/>
              </a:lnSpc>
              <a:spcBef>
                <a:spcPts val="1000"/>
              </a:spcBef>
              <a:spcAft>
                <a:spcPts val="0"/>
              </a:spcAft>
              <a:buClr>
                <a:schemeClr val="dk2"/>
              </a:buClr>
              <a:buSzPts val="1800"/>
              <a:buFont typeface="Arial"/>
              <a:buChar char="•"/>
            </a:pPr>
            <a:r>
              <a:rPr b="1" lang="en-US" u="sng">
                <a:solidFill>
                  <a:schemeClr val="hlink"/>
                </a:solidFill>
                <a:hlinkClick r:id="rId3"/>
              </a:rPr>
              <a:t>GLOBE Study Site Definition Sheet</a:t>
            </a:r>
            <a:endParaRPr b="1">
              <a:solidFill>
                <a:schemeClr val="dk2"/>
              </a:solidFill>
            </a:endParaRPr>
          </a:p>
          <a:p>
            <a:pPr indent="-171450" lvl="0" marL="285750" rtl="0" algn="just">
              <a:lnSpc>
                <a:spcPct val="90000"/>
              </a:lnSpc>
              <a:spcBef>
                <a:spcPts val="1000"/>
              </a:spcBef>
              <a:spcAft>
                <a:spcPts val="0"/>
              </a:spcAft>
              <a:buClr>
                <a:schemeClr val="dk1"/>
              </a:buClr>
              <a:buSzPts val="1800"/>
              <a:buFont typeface="Arial"/>
              <a:buNone/>
            </a:pPr>
            <a:r>
              <a:t/>
            </a:r>
            <a:endParaRPr b="1">
              <a:solidFill>
                <a:schemeClr val="dk2"/>
              </a:solidFill>
            </a:endParaRPr>
          </a:p>
          <a:p>
            <a:pPr indent="-285750" lvl="0" marL="285750" rtl="0" algn="just">
              <a:lnSpc>
                <a:spcPct val="90000"/>
              </a:lnSpc>
              <a:spcBef>
                <a:spcPts val="1000"/>
              </a:spcBef>
              <a:spcAft>
                <a:spcPts val="0"/>
              </a:spcAft>
              <a:buClr>
                <a:schemeClr val="dk2"/>
              </a:buClr>
              <a:buSzPts val="1800"/>
              <a:buFont typeface="Arial"/>
              <a:buChar char="•"/>
            </a:pPr>
            <a:r>
              <a:rPr b="1" lang="en-US" u="sng">
                <a:solidFill>
                  <a:schemeClr val="dk2"/>
                </a:solidFill>
                <a:hlinkClick r:id="rId4">
                  <a:extLst>
                    <a:ext uri="{A12FA001-AC4F-418D-AE19-62706E023703}">
                      <ahyp:hlinkClr val="tx"/>
                    </a:ext>
                  </a:extLst>
                </a:hlinkClick>
              </a:rPr>
              <a:t>Hydrosphere Investigation Data Sheet</a:t>
            </a:r>
            <a:endParaRPr b="1">
              <a:solidFill>
                <a:schemeClr val="dk2"/>
              </a:solidFill>
            </a:endParaRPr>
          </a:p>
          <a:p>
            <a:pPr indent="-171450" lvl="0" marL="285750" rtl="0" algn="just">
              <a:lnSpc>
                <a:spcPct val="90000"/>
              </a:lnSpc>
              <a:spcBef>
                <a:spcPts val="1000"/>
              </a:spcBef>
              <a:spcAft>
                <a:spcPts val="0"/>
              </a:spcAft>
              <a:buClr>
                <a:schemeClr val="dk1"/>
              </a:buClr>
              <a:buSzPts val="1800"/>
              <a:buFont typeface="Arial"/>
              <a:buNone/>
            </a:pPr>
            <a:r>
              <a:t/>
            </a:r>
            <a:endParaRPr b="1">
              <a:solidFill>
                <a:schemeClr val="dk2"/>
              </a:solidFill>
            </a:endParaRPr>
          </a:p>
          <a:p>
            <a:pPr indent="-285750" lvl="0" marL="285750" rtl="0" algn="just">
              <a:lnSpc>
                <a:spcPct val="90000"/>
              </a:lnSpc>
              <a:spcBef>
                <a:spcPts val="1000"/>
              </a:spcBef>
              <a:spcAft>
                <a:spcPts val="0"/>
              </a:spcAft>
              <a:buClr>
                <a:schemeClr val="dk2"/>
              </a:buClr>
              <a:buSzPts val="1800"/>
              <a:buFont typeface="Arial"/>
              <a:buChar char="•"/>
            </a:pPr>
            <a:r>
              <a:rPr b="1" lang="en-US">
                <a:solidFill>
                  <a:schemeClr val="dk2"/>
                </a:solidFill>
              </a:rPr>
              <a:t> </a:t>
            </a:r>
            <a:r>
              <a:rPr b="1" lang="en-US" u="sng">
                <a:solidFill>
                  <a:schemeClr val="dk2"/>
                </a:solidFill>
                <a:hlinkClick r:id="rId5">
                  <a:extLst>
                    <a:ext uri="{A12FA001-AC4F-418D-AE19-62706E023703}">
                      <ahyp:hlinkClr val="tx"/>
                    </a:ext>
                  </a:extLst>
                </a:hlinkClick>
              </a:rPr>
              <a:t>Mapping your Hydrosphere Study Site Field Guide</a:t>
            </a:r>
            <a:endParaRPr b="1" sz="1400">
              <a:solidFill>
                <a:schemeClr val="dk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250" name="Google Shape;250;p18"/>
          <p:cNvPicPr preferRelativeResize="0"/>
          <p:nvPr/>
        </p:nvPicPr>
        <p:blipFill rotWithShape="1">
          <a:blip r:embed="rId6">
            <a:alphaModFix/>
          </a:blip>
          <a:srcRect b="0" l="0" r="0" t="0"/>
          <a:stretch/>
        </p:blipFill>
        <p:spPr>
          <a:xfrm>
            <a:off x="-19338" y="0"/>
            <a:ext cx="1167580" cy="6858000"/>
          </a:xfrm>
          <a:prstGeom prst="rect">
            <a:avLst/>
          </a:prstGeom>
          <a:noFill/>
          <a:ln>
            <a:noFill/>
          </a:ln>
        </p:spPr>
      </p:pic>
      <p:pic>
        <p:nvPicPr>
          <p:cNvPr descr="photograph of a lake as seen through rushes and grasses on the shore." id="251" name="Google Shape;251;p18"/>
          <p:cNvPicPr preferRelativeResize="0"/>
          <p:nvPr>
            <p:ph idx="2" type="body"/>
          </p:nvPr>
        </p:nvPicPr>
        <p:blipFill rotWithShape="1">
          <a:blip r:embed="rId7">
            <a:alphaModFix/>
          </a:blip>
          <a:srcRect b="0" l="0" r="0" t="0"/>
          <a:stretch/>
        </p:blipFill>
        <p:spPr>
          <a:xfrm>
            <a:off x="6301165" y="3921345"/>
            <a:ext cx="2130282" cy="1597712"/>
          </a:xfrm>
          <a:prstGeom prst="rect">
            <a:avLst/>
          </a:prstGeom>
          <a:noFill/>
          <a:ln>
            <a:noFill/>
          </a:ln>
        </p:spPr>
      </p:pic>
      <p:pic>
        <p:nvPicPr>
          <p:cNvPr descr="Banner: Dissolved oxygen protocol using a commercial test kit" id="252" name="Google Shape;252;p18"/>
          <p:cNvPicPr preferRelativeResize="0"/>
          <p:nvPr/>
        </p:nvPicPr>
        <p:blipFill rotWithShape="1">
          <a:blip r:embed="rId8">
            <a:alphaModFix/>
          </a:blip>
          <a:srcRect b="0" l="0" r="0" t="0"/>
          <a:stretch/>
        </p:blipFill>
        <p:spPr>
          <a:xfrm>
            <a:off x="1105728" y="0"/>
            <a:ext cx="8038272" cy="1051420"/>
          </a:xfrm>
          <a:prstGeom prst="rect">
            <a:avLst/>
          </a:prstGeom>
          <a:noFill/>
          <a:ln>
            <a:noFill/>
          </a:ln>
        </p:spPr>
      </p:pic>
      <p:sp>
        <p:nvSpPr>
          <p:cNvPr id="253" name="Google Shape;253;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Site Selection: Hydrosphere Study Requirements </a:t>
            </a:r>
            <a:endParaRPr sz="2400"/>
          </a:p>
        </p:txBody>
      </p:sp>
      <p:sp>
        <p:nvSpPr>
          <p:cNvPr id="259" name="Google Shape;259;p19"/>
          <p:cNvSpPr txBox="1"/>
          <p:nvPr>
            <p:ph idx="1" type="body"/>
          </p:nvPr>
        </p:nvSpPr>
        <p:spPr>
          <a:xfrm>
            <a:off x="1333399" y="1721402"/>
            <a:ext cx="7293629"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All your hydrosphere measurements are taken at the same Hydrosphere Study Site. This may be any surface water site that can be safely visited and monitored regularly, although natural waters are preferred.  Sites may include (in order of preference):</a:t>
            </a:r>
            <a:endParaRPr/>
          </a:p>
          <a:p>
            <a:pPr indent="0" lvl="0" marL="0" rtl="0" algn="just">
              <a:lnSpc>
                <a:spcPct val="90000"/>
              </a:lnSpc>
              <a:spcBef>
                <a:spcPts val="1000"/>
              </a:spcBef>
              <a:spcAft>
                <a:spcPts val="0"/>
              </a:spcAft>
              <a:buClr>
                <a:schemeClr val="dk1"/>
              </a:buClr>
              <a:buSzPts val="1600"/>
              <a:buNone/>
            </a:pPr>
            <a:r>
              <a:t/>
            </a:r>
            <a:endParaRPr b="1" sz="1600">
              <a:solidFill>
                <a:srgbClr val="000000"/>
              </a:solidFill>
            </a:endParaRPr>
          </a:p>
          <a:p>
            <a:pPr indent="0" lvl="0" marL="0" rtl="0" algn="just">
              <a:lnSpc>
                <a:spcPct val="90000"/>
              </a:lnSpc>
              <a:spcBef>
                <a:spcPts val="1000"/>
              </a:spcBef>
              <a:spcAft>
                <a:spcPts val="0"/>
              </a:spcAft>
              <a:buClr>
                <a:schemeClr val="dk1"/>
              </a:buClr>
              <a:buSzPts val="1600"/>
              <a:buNone/>
            </a:pPr>
            <a:r>
              <a:t/>
            </a:r>
            <a:endParaRPr b="1" sz="1600">
              <a:solidFill>
                <a:srgbClr val="000000"/>
              </a:solidFill>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1. Stream or river</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2. Lake, reservoir, bay or ocean</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3. Pond</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4. An irrigation ditch or other water </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body, if natural body is not available</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260" name="Google Shape;260;p19"/>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Photo: Students measure nitrate, pH and DO through ice covering the Volga River.&#10;" id="261" name="Google Shape;261;p19"/>
          <p:cNvPicPr preferRelativeResize="0"/>
          <p:nvPr>
            <p:ph idx="2" type="body"/>
          </p:nvPr>
        </p:nvPicPr>
        <p:blipFill rotWithShape="1">
          <a:blip r:embed="rId4">
            <a:alphaModFix/>
          </a:blip>
          <a:srcRect b="0" l="0" r="0" t="0"/>
          <a:stretch/>
        </p:blipFill>
        <p:spPr>
          <a:xfrm>
            <a:off x="4980214" y="2675363"/>
            <a:ext cx="3651129" cy="2736909"/>
          </a:xfrm>
          <a:prstGeom prst="rect">
            <a:avLst/>
          </a:prstGeom>
          <a:noFill/>
          <a:ln>
            <a:noFill/>
          </a:ln>
        </p:spPr>
      </p:pic>
      <p:sp>
        <p:nvSpPr>
          <p:cNvPr descr="Photograph: Students measure nitrate, pH and DO through ice covering the Volga River.&#10;" id="262" name="Google Shape;262;p19"/>
          <p:cNvSpPr/>
          <p:nvPr/>
        </p:nvSpPr>
        <p:spPr>
          <a:xfrm>
            <a:off x="4980214" y="5574069"/>
            <a:ext cx="37824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Students measure nitrate, pH and DO through ice covering the Volga River.</a:t>
            </a:r>
            <a:endParaRPr sz="1200">
              <a:solidFill>
                <a:schemeClr val="dk1"/>
              </a:solidFill>
              <a:latin typeface="Calibri"/>
              <a:ea typeface="Calibri"/>
              <a:cs typeface="Calibri"/>
              <a:sym typeface="Calibri"/>
            </a:endParaRPr>
          </a:p>
        </p:txBody>
      </p:sp>
      <p:pic>
        <p:nvPicPr>
          <p:cNvPr descr="Banner: Dissolved oxygen protocol using a commercial test kit" id="263" name="Google Shape;263;p19"/>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sp>
        <p:nvSpPr>
          <p:cNvPr id="264" name="Google Shape;264;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1_PPTHydro_PH_Final_12_15_Lo.jpg" id="95" name="Google Shape;95;p2"/>
          <p:cNvPicPr preferRelativeResize="0"/>
          <p:nvPr>
            <p:ph idx="2" type="body"/>
          </p:nvPr>
        </p:nvPicPr>
        <p:blipFill rotWithShape="1">
          <a:blip r:embed="rId3">
            <a:alphaModFix amt="15000"/>
          </a:blip>
          <a:srcRect b="0" l="0" r="0" t="0"/>
          <a:stretch/>
        </p:blipFill>
        <p:spPr>
          <a:xfrm>
            <a:off x="1136653" y="1033978"/>
            <a:ext cx="8571503" cy="5824021"/>
          </a:xfrm>
          <a:prstGeom prst="rect">
            <a:avLst/>
          </a:prstGeom>
          <a:noFill/>
          <a:ln>
            <a:noFill/>
          </a:ln>
        </p:spPr>
      </p:pic>
      <p:sp>
        <p:nvSpPr>
          <p:cNvPr id="96" name="Google Shape;96;p2"/>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Overview</a:t>
            </a:r>
            <a:endParaRPr/>
          </a:p>
        </p:txBody>
      </p:sp>
      <p:sp>
        <p:nvSpPr>
          <p:cNvPr descr="Watermark: Illustration of a student using a probe in a water bucket." id="97" name="Google Shape;97;p2"/>
          <p:cNvSpPr txBox="1"/>
          <p:nvPr>
            <p:ph idx="1" type="body"/>
          </p:nvPr>
        </p:nvSpPr>
        <p:spPr>
          <a:xfrm>
            <a:off x="1105728" y="1835702"/>
            <a:ext cx="753208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000"/>
              <a:buNone/>
            </a:pPr>
            <a:r>
              <a:t/>
            </a:r>
            <a:endParaRPr sz="1000"/>
          </a:p>
          <a:p>
            <a:pPr indent="0" lvl="0" marL="0" rtl="0" algn="l">
              <a:lnSpc>
                <a:spcPct val="90000"/>
              </a:lnSpc>
              <a:spcBef>
                <a:spcPts val="0"/>
              </a:spcBef>
              <a:spcAft>
                <a:spcPts val="0"/>
              </a:spcAft>
              <a:buClr>
                <a:srgbClr val="000090"/>
              </a:buClr>
              <a:buSzPts val="1800"/>
              <a:buNone/>
            </a:pPr>
            <a:r>
              <a:rPr b="1" lang="en-US">
                <a:solidFill>
                  <a:srgbClr val="000090"/>
                </a:solidFill>
              </a:rPr>
              <a:t>This module: </a:t>
            </a:r>
            <a:endParaRPr/>
          </a:p>
          <a:p>
            <a:pPr indent="0" lvl="0" marL="0" rtl="0" algn="l">
              <a:lnSpc>
                <a:spcPct val="90000"/>
              </a:lnSpc>
              <a:spcBef>
                <a:spcPts val="0"/>
              </a:spcBef>
              <a:spcAft>
                <a:spcPts val="0"/>
              </a:spcAft>
              <a:buClr>
                <a:schemeClr val="dk1"/>
              </a:buClr>
              <a:buSzPts val="1000"/>
              <a:buNone/>
            </a:pPr>
            <a:r>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Reviews the selection of a GLOBE hydrology site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Reviews the water sampling technique used in GLOBE hydrology protocols</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Provides a step by step introduction of the protocol method</a:t>
            </a:r>
            <a:endParaRPr/>
          </a:p>
          <a:p>
            <a:pPr indent="-279400" lvl="0" marL="342900" marR="0" rtl="0" algn="l">
              <a:lnSpc>
                <a:spcPct val="90000"/>
              </a:lnSpc>
              <a:spcBef>
                <a:spcPts val="0"/>
              </a:spcBef>
              <a:spcAft>
                <a:spcPts val="0"/>
              </a:spcAft>
              <a:buClr>
                <a:schemeClr val="dk1"/>
              </a:buClr>
              <a:buSzPts val="1000"/>
              <a:buFont typeface="Arial"/>
              <a:buNone/>
            </a:pPr>
            <a:r>
              <a:t/>
            </a:r>
            <a:endParaRPr sz="1000"/>
          </a:p>
          <a:p>
            <a:pPr indent="0" lvl="0" marL="0" rtl="0" algn="l">
              <a:lnSpc>
                <a:spcPct val="90000"/>
              </a:lnSpc>
              <a:spcBef>
                <a:spcPts val="0"/>
              </a:spcBef>
              <a:spcAft>
                <a:spcPts val="0"/>
              </a:spcAft>
              <a:buClr>
                <a:srgbClr val="000090"/>
              </a:buClr>
              <a:buSzPts val="2400"/>
              <a:buNone/>
            </a:pPr>
            <a:r>
              <a:rPr b="1" lang="en-US" sz="2400">
                <a:solidFill>
                  <a:srgbClr val="000090"/>
                </a:solidFill>
              </a:rPr>
              <a:t>Learning Objectives</a:t>
            </a:r>
            <a:endParaRPr/>
          </a:p>
          <a:p>
            <a:pPr indent="0" lvl="0" marL="0" rtl="0" algn="l">
              <a:lnSpc>
                <a:spcPct val="90000"/>
              </a:lnSpc>
              <a:spcBef>
                <a:spcPts val="0"/>
              </a:spcBef>
              <a:spcAft>
                <a:spcPts val="0"/>
              </a:spcAft>
              <a:buClr>
                <a:schemeClr val="dk1"/>
              </a:buClr>
              <a:buSzPts val="1000"/>
              <a:buNone/>
            </a:pPr>
            <a:r>
              <a:t/>
            </a:r>
            <a:endParaRPr sz="1000"/>
          </a:p>
          <a:p>
            <a:pPr indent="0" lvl="0" marL="0" rtl="0" algn="l">
              <a:lnSpc>
                <a:spcPct val="90000"/>
              </a:lnSpc>
              <a:spcBef>
                <a:spcPts val="0"/>
              </a:spcBef>
              <a:spcAft>
                <a:spcPts val="0"/>
              </a:spcAft>
              <a:buClr>
                <a:srgbClr val="000090"/>
              </a:buClr>
              <a:buSzPts val="1800"/>
              <a:buNone/>
            </a:pPr>
            <a:r>
              <a:rPr b="1" lang="en-US">
                <a:solidFill>
                  <a:srgbClr val="000090"/>
                </a:solidFill>
              </a:rPr>
              <a:t>After completing this module, you will be able to:</a:t>
            </a:r>
            <a:endParaRPr/>
          </a:p>
          <a:p>
            <a:pPr indent="0" lvl="0" marL="0" rtl="0" algn="l">
              <a:lnSpc>
                <a:spcPct val="90000"/>
              </a:lnSpc>
              <a:spcBef>
                <a:spcPts val="0"/>
              </a:spcBef>
              <a:spcAft>
                <a:spcPts val="0"/>
              </a:spcAft>
              <a:buClr>
                <a:schemeClr val="dk1"/>
              </a:buClr>
              <a:buSzPts val="1000"/>
              <a:buNone/>
            </a:pPr>
            <a:r>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Define dissolved oxygen and  explain how changing environmental conditions result in different measurements</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Describe the importance of instrument calibration in the the collection of accurate data</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Conduct dissolved oxygen measurements using a test kit</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Upload data to the GLOBE portal</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Visualize data using GLOBE’s Visualization System</a:t>
            </a:r>
            <a:endParaRPr sz="1000"/>
          </a:p>
          <a:p>
            <a:pPr indent="0" lvl="0" marL="0" rtl="0" algn="l">
              <a:lnSpc>
                <a:spcPct val="90000"/>
              </a:lnSpc>
              <a:spcBef>
                <a:spcPts val="1000"/>
              </a:spcBef>
              <a:spcAft>
                <a:spcPts val="0"/>
              </a:spcAft>
              <a:buClr>
                <a:schemeClr val="dk1"/>
              </a:buClr>
              <a:buSzPts val="1800"/>
              <a:buNone/>
            </a:pPr>
            <a:r>
              <a:t/>
            </a:r>
            <a:endParaRPr/>
          </a:p>
        </p:txBody>
      </p:sp>
      <p:pic>
        <p:nvPicPr>
          <p:cNvPr descr="Menu: What is dissolved oxygen?" id="98" name="Google Shape;98;p2"/>
          <p:cNvPicPr preferRelativeResize="0"/>
          <p:nvPr/>
        </p:nvPicPr>
        <p:blipFill rotWithShape="1">
          <a:blip r:embed="rId4">
            <a:alphaModFix/>
          </a:blip>
          <a:srcRect b="0" l="0" r="0" t="0"/>
          <a:stretch/>
        </p:blipFill>
        <p:spPr>
          <a:xfrm>
            <a:off x="0" y="0"/>
            <a:ext cx="1167580" cy="6858000"/>
          </a:xfrm>
          <a:prstGeom prst="rect">
            <a:avLst/>
          </a:prstGeom>
          <a:noFill/>
          <a:ln>
            <a:noFill/>
          </a:ln>
        </p:spPr>
      </p:pic>
      <p:pic>
        <p:nvPicPr>
          <p:cNvPr descr="Banner: Dissolved Oxygen Protocol using a Commercial Test Kit" id="99" name="Google Shape;99;p2"/>
          <p:cNvPicPr preferRelativeResize="0"/>
          <p:nvPr/>
        </p:nvPicPr>
        <p:blipFill rotWithShape="1">
          <a:blip r:embed="rId5">
            <a:alphaModFix/>
          </a:blip>
          <a:srcRect b="0" l="0" r="0" t="0"/>
          <a:stretch/>
        </p:blipFill>
        <p:spPr>
          <a:xfrm>
            <a:off x="1105726" y="-1"/>
            <a:ext cx="8038273" cy="1085337"/>
          </a:xfrm>
          <a:prstGeom prst="rect">
            <a:avLst/>
          </a:prstGeom>
          <a:noFill/>
          <a:ln>
            <a:noFill/>
          </a:ln>
        </p:spPr>
      </p:pic>
      <p:sp>
        <p:nvSpPr>
          <p:cNvPr id="100" name="Google Shape;10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0"/>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Site Selection: Hydrosphere Study Site</a:t>
            </a:r>
            <a:endParaRPr sz="2400"/>
          </a:p>
        </p:txBody>
      </p:sp>
      <p:sp>
        <p:nvSpPr>
          <p:cNvPr id="270" name="Google Shape;270;p20"/>
          <p:cNvSpPr txBox="1"/>
          <p:nvPr>
            <p:ph idx="1" type="body"/>
          </p:nvPr>
        </p:nvSpPr>
        <p:spPr>
          <a:xfrm>
            <a:off x="1333400" y="1721402"/>
            <a:ext cx="4296116"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271" name="Google Shape;271;p20"/>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Photo of student obtaining a water sample from a safe position on a bridge, using the bucket sampling method." id="272" name="Google Shape;272;p20"/>
          <p:cNvPicPr preferRelativeResize="0"/>
          <p:nvPr>
            <p:ph idx="2" type="body"/>
          </p:nvPr>
        </p:nvPicPr>
        <p:blipFill rotWithShape="1">
          <a:blip r:embed="rId4">
            <a:alphaModFix/>
          </a:blip>
          <a:srcRect b="0" l="0" r="0" t="0"/>
          <a:stretch/>
        </p:blipFill>
        <p:spPr>
          <a:xfrm>
            <a:off x="5900431" y="1721402"/>
            <a:ext cx="2821082" cy="2115812"/>
          </a:xfrm>
          <a:prstGeom prst="rect">
            <a:avLst/>
          </a:prstGeom>
          <a:noFill/>
          <a:ln>
            <a:noFill/>
          </a:ln>
        </p:spPr>
      </p:pic>
      <p:pic>
        <p:nvPicPr>
          <p:cNvPr descr="Banner: Dissolved oxygen protocol using a commercial test kit" id="273" name="Google Shape;273;p20"/>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sp>
        <p:nvSpPr>
          <p:cNvPr id="274" name="Google Shape;274;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1"/>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Overview of Water DO Protocol</a:t>
            </a:r>
            <a:endParaRPr/>
          </a:p>
        </p:txBody>
      </p:sp>
      <p:sp>
        <p:nvSpPr>
          <p:cNvPr id="280" name="Google Shape;280;p21"/>
          <p:cNvSpPr txBox="1"/>
          <p:nvPr>
            <p:ph idx="1" type="body"/>
          </p:nvPr>
        </p:nvSpPr>
        <p:spPr>
          <a:xfrm>
            <a:off x="1453836" y="1721402"/>
            <a:ext cx="7369729" cy="4989641"/>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00"/>
              <a:buNone/>
            </a:pPr>
            <a:r>
              <a:rPr lang="en-US"/>
              <a:t>You can collect DO by using DO test kits or probes. The instructions here will focus on the test kits.  </a:t>
            </a:r>
            <a:endParaRPr/>
          </a:p>
          <a:p>
            <a:pPr indent="-342900" lvl="0" marL="342900" rtl="0" algn="just">
              <a:lnSpc>
                <a:spcPct val="90000"/>
              </a:lnSpc>
              <a:spcBef>
                <a:spcPts val="1600"/>
              </a:spcBef>
              <a:spcAft>
                <a:spcPts val="0"/>
              </a:spcAft>
              <a:buClr>
                <a:schemeClr val="dk1"/>
              </a:buClr>
              <a:buSzPts val="1800"/>
              <a:buAutoNum type="arabicPeriod"/>
            </a:pPr>
            <a:r>
              <a:rPr lang="en-US"/>
              <a:t>To test for the accuracy of the procedure and the precision of the kit (e.g., the components and chemicals), a quality control procedure should be conducted.</a:t>
            </a:r>
            <a:endParaRPr/>
          </a:p>
          <a:p>
            <a:pPr indent="-342900" lvl="0" marL="342900" rtl="0" algn="just">
              <a:lnSpc>
                <a:spcPct val="90000"/>
              </a:lnSpc>
              <a:spcBef>
                <a:spcPts val="1600"/>
              </a:spcBef>
              <a:spcAft>
                <a:spcPts val="0"/>
              </a:spcAft>
              <a:buClr>
                <a:schemeClr val="dk1"/>
              </a:buClr>
              <a:buSzPts val="1800"/>
              <a:buAutoNum type="arabicPeriod"/>
            </a:pPr>
            <a:r>
              <a:rPr lang="en-US"/>
              <a:t>The kits have two main parts: sample preservation (stabilization or fixing) and sample testing. Preservation involves the addition of a chemical to the sample that precipitates in the presence of dissolved oxygen, followed by the addition of a chemical that produces a colored solution. Testing involves adding drops of a titrant solution until the color disappears. The dissolved oxygen value is calculated from the volume of titrant added.</a:t>
            </a:r>
            <a:endParaRPr/>
          </a:p>
          <a:p>
            <a:pPr indent="0" lvl="0" marL="0" rtl="0" algn="just">
              <a:lnSpc>
                <a:spcPct val="90000"/>
              </a:lnSpc>
              <a:spcBef>
                <a:spcPts val="1600"/>
              </a:spcBef>
              <a:spcAft>
                <a:spcPts val="0"/>
              </a:spcAft>
              <a:buClr>
                <a:schemeClr val="dk1"/>
              </a:buClr>
              <a:buSzPts val="1800"/>
              <a:buNone/>
            </a:pPr>
            <a:r>
              <a:t/>
            </a:r>
            <a:endParaRPr/>
          </a:p>
          <a:p>
            <a:pPr indent="0" lvl="0" marL="0" rtl="0" algn="just">
              <a:lnSpc>
                <a:spcPct val="90000"/>
              </a:lnSpc>
              <a:spcBef>
                <a:spcPts val="1600"/>
              </a:spcBef>
              <a:spcAft>
                <a:spcPts val="0"/>
              </a:spcAft>
              <a:buClr>
                <a:srgbClr val="000000"/>
              </a:buClr>
              <a:buSzPts val="1800"/>
              <a:buNone/>
            </a:pPr>
            <a:r>
              <a:rPr b="1" lang="en-US">
                <a:solidFill>
                  <a:srgbClr val="000000"/>
                </a:solidFill>
              </a:rPr>
              <a:t>The amount of DO can change rapidly after a sample is collected. It is important to preserve the water sample shortly after collecting. After sample preservation, sample testing can be done either in the field or taken back to the lab to determine the amount of DO in the water.</a:t>
            </a:r>
            <a:endParaRPr/>
          </a:p>
          <a:p>
            <a:pPr indent="0" lvl="0" marL="0" rtl="0" algn="just">
              <a:lnSpc>
                <a:spcPct val="90000"/>
              </a:lnSpc>
              <a:spcBef>
                <a:spcPts val="1600"/>
              </a:spcBef>
              <a:spcAft>
                <a:spcPts val="0"/>
              </a:spcAft>
              <a:buClr>
                <a:schemeClr val="dk1"/>
              </a:buClr>
              <a:buSzPts val="1600"/>
              <a:buNone/>
            </a:pPr>
            <a:r>
              <a:t/>
            </a:r>
            <a:endParaRPr sz="1600"/>
          </a:p>
          <a:p>
            <a:pPr indent="0" lvl="0" marL="0" rtl="0" algn="l">
              <a:lnSpc>
                <a:spcPct val="90000"/>
              </a:lnSpc>
              <a:spcBef>
                <a:spcPts val="1600"/>
              </a:spcBef>
              <a:spcAft>
                <a:spcPts val="0"/>
              </a:spcAft>
              <a:buClr>
                <a:schemeClr val="dk1"/>
              </a:buClr>
              <a:buSzPts val="1800"/>
              <a:buNone/>
            </a:pPr>
            <a:r>
              <a:t/>
            </a:r>
            <a:endParaRPr/>
          </a:p>
        </p:txBody>
      </p:sp>
      <p:pic>
        <p:nvPicPr>
          <p:cNvPr descr="Menu: how to collect your data" id="281" name="Google Shape;281;p21"/>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graphic: caution icon" id="282" name="Google Shape;282;p21"/>
          <p:cNvPicPr preferRelativeResize="0"/>
          <p:nvPr>
            <p:ph idx="2" type="body"/>
          </p:nvPr>
        </p:nvPicPr>
        <p:blipFill rotWithShape="1">
          <a:blip r:embed="rId4">
            <a:alphaModFix/>
          </a:blip>
          <a:srcRect b="0" l="0" r="0" t="0"/>
          <a:stretch/>
        </p:blipFill>
        <p:spPr>
          <a:xfrm>
            <a:off x="1257558" y="4831971"/>
            <a:ext cx="456240" cy="467625"/>
          </a:xfrm>
          <a:prstGeom prst="rect">
            <a:avLst/>
          </a:prstGeom>
          <a:noFill/>
          <a:ln>
            <a:noFill/>
          </a:ln>
          <a:effectLst>
            <a:outerShdw blurRad="292100" rotWithShape="0" algn="tl" dir="2700000" dist="139700">
              <a:srgbClr val="333333">
                <a:alpha val="64705"/>
              </a:srgbClr>
            </a:outerShdw>
          </a:effectLst>
        </p:spPr>
      </p:pic>
      <p:pic>
        <p:nvPicPr>
          <p:cNvPr descr="Banner: Dissolved oxygen protocol using a commercial test kit" id="283" name="Google Shape;283;p21"/>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sp>
        <p:nvSpPr>
          <p:cNvPr id="284" name="Google Shape;284;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2"/>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Sources for Equipment You Need for the Water DO Protocol</a:t>
            </a:r>
            <a:endParaRPr sz="2400">
              <a:solidFill>
                <a:srgbClr val="055000"/>
              </a:solidFill>
            </a:endParaRPr>
          </a:p>
        </p:txBody>
      </p:sp>
      <p:sp>
        <p:nvSpPr>
          <p:cNvPr id="290" name="Google Shape;290;p22"/>
          <p:cNvSpPr txBox="1"/>
          <p:nvPr>
            <p:ph idx="1" type="body"/>
          </p:nvPr>
        </p:nvSpPr>
        <p:spPr>
          <a:xfrm>
            <a:off x="1333400" y="1721402"/>
            <a:ext cx="4561214"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en-US"/>
              <a:t>The following resources summarize the measurements associated with each protocol, associated skill level, scientific specifications for the instruments, and how to access the equipment you need (purchase, build, or download). </a:t>
            </a:r>
            <a:endParaRPr/>
          </a:p>
          <a:p>
            <a:pPr indent="0" lvl="0" marL="0" rtl="0" algn="just">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3"/>
              </a:rPr>
              <a:t>Where to find specifications for instruments used in GLOBE investigations</a:t>
            </a:r>
            <a:endParaRPr b="1"/>
          </a:p>
          <a:p>
            <a:pPr indent="0" lvl="0" marL="0" rtl="0" algn="l">
              <a:lnSpc>
                <a:spcPct val="90000"/>
              </a:lnSpc>
              <a:spcBef>
                <a:spcPts val="100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4"/>
              </a:rPr>
              <a:t>Where to find scientific instruments used in GLOBE investigations </a:t>
            </a:r>
            <a:endParaRPr b="1"/>
          </a:p>
          <a:p>
            <a:pPr indent="0" lvl="0" marL="0" rtl="0" algn="just">
              <a:lnSpc>
                <a:spcPct val="90000"/>
              </a:lnSpc>
              <a:spcBef>
                <a:spcPts val="1000"/>
              </a:spcBef>
              <a:spcAft>
                <a:spcPts val="0"/>
              </a:spcAft>
              <a:buClr>
                <a:schemeClr val="dk1"/>
              </a:buClr>
              <a:buSzPts val="1600"/>
              <a:buNone/>
            </a:pPr>
            <a:r>
              <a:t/>
            </a:r>
            <a:endParaRPr sz="1600"/>
          </a:p>
          <a:p>
            <a:pPr indent="0" lvl="0" marL="0" rtl="0" algn="just">
              <a:lnSpc>
                <a:spcPct val="90000"/>
              </a:lnSpc>
              <a:spcBef>
                <a:spcPts val="1000"/>
              </a:spcBef>
              <a:spcAft>
                <a:spcPts val="0"/>
              </a:spcAft>
              <a:buClr>
                <a:schemeClr val="dk1"/>
              </a:buClr>
              <a:buSzPts val="1600"/>
              <a:buNone/>
            </a:pPr>
            <a:r>
              <a:rPr lang="en-US" sz="1600"/>
              <a:t>.</a:t>
            </a:r>
            <a:endParaRPr sz="1600"/>
          </a:p>
          <a:p>
            <a:pPr indent="0" lvl="0" marL="0" rtl="0" algn="l">
              <a:lnSpc>
                <a:spcPct val="90000"/>
              </a:lnSpc>
              <a:spcBef>
                <a:spcPts val="1600"/>
              </a:spcBef>
              <a:spcAft>
                <a:spcPts val="0"/>
              </a:spcAft>
              <a:buClr>
                <a:schemeClr val="dk1"/>
              </a:buClr>
              <a:buSzPts val="1800"/>
              <a:buNone/>
            </a:pPr>
            <a:r>
              <a:t/>
            </a:r>
            <a:endParaRPr/>
          </a:p>
        </p:txBody>
      </p:sp>
      <p:pic>
        <p:nvPicPr>
          <p:cNvPr descr="Menu: how to collect your data" id="291" name="Google Shape;291;p22"/>
          <p:cNvPicPr preferRelativeResize="0"/>
          <p:nvPr/>
        </p:nvPicPr>
        <p:blipFill rotWithShape="1">
          <a:blip r:embed="rId5">
            <a:alphaModFix/>
          </a:blip>
          <a:srcRect b="0" l="0" r="0" t="0"/>
          <a:stretch/>
        </p:blipFill>
        <p:spPr>
          <a:xfrm>
            <a:off x="-19338" y="0"/>
            <a:ext cx="1167580" cy="6858000"/>
          </a:xfrm>
          <a:prstGeom prst="rect">
            <a:avLst/>
          </a:prstGeom>
          <a:noFill/>
          <a:ln>
            <a:noFill/>
          </a:ln>
        </p:spPr>
      </p:pic>
      <p:pic>
        <p:nvPicPr>
          <p:cNvPr descr="Screen Shot  of the Toolkit chapter, found in the GLOBE Teacher's Guide. " id="292" name="Google Shape;292;p22"/>
          <p:cNvPicPr preferRelativeResize="0"/>
          <p:nvPr>
            <p:ph idx="2" type="body"/>
          </p:nvPr>
        </p:nvPicPr>
        <p:blipFill rotWithShape="1">
          <a:blip r:embed="rId6">
            <a:alphaModFix/>
          </a:blip>
          <a:srcRect b="0" l="0" r="0" t="0"/>
          <a:stretch/>
        </p:blipFill>
        <p:spPr>
          <a:xfrm rot="791986">
            <a:off x="6070045" y="2054588"/>
            <a:ext cx="2399662" cy="3072344"/>
          </a:xfrm>
          <a:prstGeom prst="rect">
            <a:avLst/>
          </a:prstGeom>
          <a:noFill/>
          <a:ln>
            <a:noFill/>
          </a:ln>
          <a:effectLst>
            <a:outerShdw blurRad="292100" rotWithShape="0" algn="tl" dir="2700000" dist="139700">
              <a:srgbClr val="333333">
                <a:alpha val="64705"/>
              </a:srgbClr>
            </a:outerShdw>
          </a:effectLst>
        </p:spPr>
      </p:pic>
      <p:pic>
        <p:nvPicPr>
          <p:cNvPr descr="Banner: Dissolved oxygen protocol using a commercial test kit" id="293" name="Google Shape;293;p22"/>
          <p:cNvPicPr preferRelativeResize="0"/>
          <p:nvPr/>
        </p:nvPicPr>
        <p:blipFill rotWithShape="1">
          <a:blip r:embed="rId7">
            <a:alphaModFix/>
          </a:blip>
          <a:srcRect b="0" l="0" r="0" t="0"/>
          <a:stretch/>
        </p:blipFill>
        <p:spPr>
          <a:xfrm>
            <a:off x="1105728" y="0"/>
            <a:ext cx="8038272" cy="1051420"/>
          </a:xfrm>
          <a:prstGeom prst="rect">
            <a:avLst/>
          </a:prstGeom>
          <a:noFill/>
          <a:ln>
            <a:noFill/>
          </a:ln>
        </p:spPr>
      </p:pic>
      <p:sp>
        <p:nvSpPr>
          <p:cNvPr id="294" name="Google Shape;294;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3"/>
          <p:cNvSpPr txBox="1"/>
          <p:nvPr>
            <p:ph type="title"/>
          </p:nvPr>
        </p:nvSpPr>
        <p:spPr>
          <a:xfrm>
            <a:off x="1257300" y="957662"/>
            <a:ext cx="7886700" cy="8960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Arial"/>
              <a:buNone/>
            </a:pPr>
            <a:r>
              <a:rPr lang="en-US" sz="2000">
                <a:latin typeface="Arial"/>
                <a:ea typeface="Arial"/>
                <a:cs typeface="Arial"/>
                <a:sym typeface="Arial"/>
              </a:rPr>
              <a:t>Overview: Quality Control Procedure for Dissolved Oxygen </a:t>
            </a:r>
            <a:br>
              <a:rPr lang="en-US" sz="2000">
                <a:latin typeface="Arial"/>
                <a:ea typeface="Arial"/>
                <a:cs typeface="Arial"/>
                <a:sym typeface="Arial"/>
              </a:rPr>
            </a:br>
            <a:r>
              <a:rPr lang="en-US" sz="2000">
                <a:latin typeface="Arial"/>
                <a:ea typeface="Arial"/>
                <a:cs typeface="Arial"/>
                <a:sym typeface="Arial"/>
              </a:rPr>
              <a:t>Kits  (slide 1/7)</a:t>
            </a:r>
            <a:endParaRPr/>
          </a:p>
        </p:txBody>
      </p:sp>
      <p:sp>
        <p:nvSpPr>
          <p:cNvPr id="300" name="Google Shape;300;p23"/>
          <p:cNvSpPr txBox="1"/>
          <p:nvPr>
            <p:ph idx="1" type="body"/>
          </p:nvPr>
        </p:nvSpPr>
        <p:spPr>
          <a:xfrm>
            <a:off x="1257300" y="1868359"/>
            <a:ext cx="7516686" cy="498964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a:t>For the quality control procedure, you compare the measured dissolved oxygen in your standard solution with the saturated value from a table in order to determine if your kit and procedures are correct.</a:t>
            </a:r>
            <a:endParaRPr/>
          </a:p>
          <a:p>
            <a:pPr indent="0" lvl="0" marL="0" rtl="0" algn="just">
              <a:lnSpc>
                <a:spcPct val="90000"/>
              </a:lnSpc>
              <a:spcBef>
                <a:spcPts val="1000"/>
              </a:spcBef>
              <a:spcAft>
                <a:spcPts val="0"/>
              </a:spcAft>
              <a:buClr>
                <a:schemeClr val="dk1"/>
              </a:buClr>
              <a:buSzPct val="100000"/>
              <a:buNone/>
            </a:pPr>
            <a:r>
              <a:t/>
            </a:r>
            <a:endParaRPr/>
          </a:p>
          <a:p>
            <a:pPr indent="0" lvl="0" marL="0" rtl="0" algn="just">
              <a:lnSpc>
                <a:spcPct val="90000"/>
              </a:lnSpc>
              <a:spcBef>
                <a:spcPts val="1000"/>
              </a:spcBef>
              <a:spcAft>
                <a:spcPts val="0"/>
              </a:spcAft>
              <a:buClr>
                <a:schemeClr val="dk1"/>
              </a:buClr>
              <a:buSzPct val="100000"/>
              <a:buNone/>
            </a:pPr>
            <a:r>
              <a:rPr lang="en-US"/>
              <a:t>To make a saturated standard, you saturate distilled water by shaking a partially filled bottle of distilled water for 5 minutes. Since the solubility decreases with increasing temperature, increasing salinity, and decreasing air pressure, you control these variables in your dissolved oxygen standard by using distilled water, and correcting for the water temperature and elevation (an indirect measure of air pressure). You need to know the elevation where the procedure will be done. Table HY-DO-2 contains the correction values for various atmospheric pressures and elevations.</a:t>
            </a:r>
            <a:endParaRPr/>
          </a:p>
          <a:p>
            <a:pPr indent="0" lvl="0" marL="0" rtl="0" algn="l">
              <a:lnSpc>
                <a:spcPct val="90000"/>
              </a:lnSpc>
              <a:spcBef>
                <a:spcPts val="1000"/>
              </a:spcBef>
              <a:spcAft>
                <a:spcPts val="0"/>
              </a:spcAft>
              <a:buClr>
                <a:schemeClr val="dk1"/>
              </a:buClr>
              <a:buSzPct val="100000"/>
              <a:buNone/>
            </a:pPr>
            <a:r>
              <a:t/>
            </a:r>
            <a:endParaRPr>
              <a:solidFill>
                <a:srgbClr val="FF0000"/>
              </a:solidFill>
            </a:endParaRPr>
          </a:p>
          <a:p>
            <a:pPr indent="0" lvl="0" marL="0" rtl="0" algn="l">
              <a:lnSpc>
                <a:spcPct val="90000"/>
              </a:lnSpc>
              <a:spcBef>
                <a:spcPts val="1000"/>
              </a:spcBef>
              <a:spcAft>
                <a:spcPts val="0"/>
              </a:spcAft>
              <a:buClr>
                <a:schemeClr val="dk1"/>
              </a:buClr>
              <a:buSzPct val="112500"/>
              <a:buNone/>
            </a:pPr>
            <a:r>
              <a:rPr b="1" lang="en-US"/>
              <a:t>	</a:t>
            </a:r>
            <a:endParaRPr b="1" sz="1600">
              <a:solidFill>
                <a:srgbClr val="000090"/>
              </a:solidFill>
            </a:endParaRPr>
          </a:p>
          <a:p>
            <a:pPr indent="0" lvl="0" marL="0" rtl="0" algn="l">
              <a:lnSpc>
                <a:spcPct val="90000"/>
              </a:lnSpc>
              <a:spcBef>
                <a:spcPts val="1000"/>
              </a:spcBef>
              <a:spcAft>
                <a:spcPts val="0"/>
              </a:spcAft>
              <a:buClr>
                <a:srgbClr val="000090"/>
              </a:buClr>
              <a:buSzPct val="100000"/>
              <a:buNone/>
            </a:pPr>
            <a:r>
              <a:rPr b="1" lang="en-US" sz="1600">
                <a:solidFill>
                  <a:srgbClr val="000090"/>
                </a:solidFill>
              </a:rPr>
              <a:t>	 Pay close attention to your quality control procedure. Without the quality 	control steps your DO data will not be meaningful or comparable to data 	collected by others!  </a:t>
            </a:r>
            <a:endParaRPr/>
          </a:p>
          <a:p>
            <a:pPr indent="0" lvl="0" marL="0" rtl="0" algn="just">
              <a:lnSpc>
                <a:spcPct val="90000"/>
              </a:lnSpc>
              <a:spcBef>
                <a:spcPts val="1000"/>
              </a:spcBef>
              <a:spcAft>
                <a:spcPts val="0"/>
              </a:spcAft>
              <a:buClr>
                <a:schemeClr val="dk1"/>
              </a:buClr>
              <a:buSzPct val="100000"/>
              <a:buNone/>
            </a:pPr>
            <a:r>
              <a:rPr lang="en-US" sz="1600"/>
              <a:t>.</a:t>
            </a:r>
            <a:endParaRPr sz="1600"/>
          </a:p>
          <a:p>
            <a:pPr indent="0" lvl="0" marL="0" rtl="0" algn="l">
              <a:lnSpc>
                <a:spcPct val="90000"/>
              </a:lnSpc>
              <a:spcBef>
                <a:spcPts val="1600"/>
              </a:spcBef>
              <a:spcAft>
                <a:spcPts val="0"/>
              </a:spcAft>
              <a:buClr>
                <a:schemeClr val="dk1"/>
              </a:buClr>
              <a:buSzPct val="100000"/>
              <a:buNone/>
            </a:pPr>
            <a:r>
              <a:t/>
            </a:r>
            <a:endParaRPr/>
          </a:p>
        </p:txBody>
      </p:sp>
      <p:pic>
        <p:nvPicPr>
          <p:cNvPr descr="Menu: how to collect your data" id="301" name="Google Shape;301;p23"/>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graphic: caution icon" id="302" name="Google Shape;302;p23"/>
          <p:cNvPicPr preferRelativeResize="0"/>
          <p:nvPr>
            <p:ph idx="2" type="body"/>
          </p:nvPr>
        </p:nvPicPr>
        <p:blipFill rotWithShape="1">
          <a:blip r:embed="rId4">
            <a:alphaModFix/>
          </a:blip>
          <a:srcRect b="0" l="0" r="0" t="0"/>
          <a:stretch/>
        </p:blipFill>
        <p:spPr>
          <a:xfrm>
            <a:off x="1644534" y="5487888"/>
            <a:ext cx="519638" cy="532605"/>
          </a:xfrm>
          <a:prstGeom prst="rect">
            <a:avLst/>
          </a:prstGeom>
          <a:noFill/>
          <a:ln>
            <a:noFill/>
          </a:ln>
          <a:effectLst>
            <a:outerShdw blurRad="292100" rotWithShape="0" algn="tl" dir="2700000" dist="139700">
              <a:srgbClr val="333333">
                <a:alpha val="64705"/>
              </a:srgbClr>
            </a:outerShdw>
          </a:effectLst>
        </p:spPr>
      </p:pic>
      <p:pic>
        <p:nvPicPr>
          <p:cNvPr descr="Banner: Dissolved oxygen protocol using a commercial test kit" id="303" name="Google Shape;303;p23"/>
          <p:cNvPicPr preferRelativeResize="0"/>
          <p:nvPr/>
        </p:nvPicPr>
        <p:blipFill rotWithShape="1">
          <a:blip r:embed="rId5">
            <a:alphaModFix/>
          </a:blip>
          <a:srcRect b="0" l="0" r="0" t="0"/>
          <a:stretch/>
        </p:blipFill>
        <p:spPr>
          <a:xfrm>
            <a:off x="1148242" y="0"/>
            <a:ext cx="8038272" cy="1051420"/>
          </a:xfrm>
          <a:prstGeom prst="rect">
            <a:avLst/>
          </a:prstGeom>
          <a:noFill/>
          <a:ln>
            <a:noFill/>
          </a:ln>
        </p:spPr>
      </p:pic>
      <p:sp>
        <p:nvSpPr>
          <p:cNvPr id="304" name="Google Shape;304;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Illustration of the equipment listed on this page" id="309" name="Google Shape;309;p24"/>
          <p:cNvPicPr preferRelativeResize="0"/>
          <p:nvPr>
            <p:ph idx="2" type="body"/>
          </p:nvPr>
        </p:nvPicPr>
        <p:blipFill rotWithShape="1">
          <a:blip r:embed="rId3">
            <a:alphaModFix/>
          </a:blip>
          <a:srcRect b="0" l="0" r="0" t="0"/>
          <a:stretch/>
        </p:blipFill>
        <p:spPr>
          <a:xfrm>
            <a:off x="4921135" y="1510611"/>
            <a:ext cx="4222864" cy="5369815"/>
          </a:xfrm>
          <a:prstGeom prst="rect">
            <a:avLst/>
          </a:prstGeom>
          <a:noFill/>
          <a:ln>
            <a:noFill/>
          </a:ln>
        </p:spPr>
      </p:pic>
      <p:sp>
        <p:nvSpPr>
          <p:cNvPr id="310" name="Google Shape;310;p24"/>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(2/7)</a:t>
            </a:r>
            <a:endParaRPr/>
          </a:p>
        </p:txBody>
      </p:sp>
      <p:sp>
        <p:nvSpPr>
          <p:cNvPr id="311" name="Google Shape;311;p24"/>
          <p:cNvSpPr txBox="1"/>
          <p:nvPr>
            <p:ph idx="1" type="body"/>
          </p:nvPr>
        </p:nvSpPr>
        <p:spPr>
          <a:xfrm>
            <a:off x="1257299" y="1574445"/>
            <a:ext cx="7516686" cy="4989641"/>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rgbClr val="000072"/>
              </a:buClr>
              <a:buSzPct val="75000"/>
              <a:buNone/>
            </a:pPr>
            <a:r>
              <a:rPr b="1" lang="en-US">
                <a:solidFill>
                  <a:srgbClr val="000072"/>
                </a:solidFill>
              </a:rPr>
              <a:t>Assemble Equipment</a:t>
            </a:r>
            <a:r>
              <a:rPr lang="en-US">
                <a:solidFill>
                  <a:srgbClr val="000000"/>
                </a:solidFill>
              </a:rPr>
              <a:t>:</a:t>
            </a:r>
            <a:endParaRPr b="1" sz="2400">
              <a:solidFill>
                <a:srgbClr val="000072"/>
              </a:solidFill>
            </a:endParaRPr>
          </a:p>
          <a:p>
            <a:pPr indent="-317182" lvl="0" marL="342900" rtl="0" algn="l">
              <a:lnSpc>
                <a:spcPct val="90000"/>
              </a:lnSpc>
              <a:spcBef>
                <a:spcPts val="1000"/>
              </a:spcBef>
              <a:spcAft>
                <a:spcPts val="0"/>
              </a:spcAft>
              <a:buClr>
                <a:schemeClr val="dk1"/>
              </a:buClr>
              <a:buSzPct val="100000"/>
              <a:buFont typeface="Arial"/>
              <a:buChar char="•"/>
            </a:pPr>
            <a:r>
              <a:rPr lang="en-US"/>
              <a:t>Distilled water</a:t>
            </a:r>
            <a:endParaRPr/>
          </a:p>
          <a:p>
            <a:pPr indent="-317182" lvl="0" marL="342900" rtl="0" algn="l">
              <a:lnSpc>
                <a:spcPct val="90000"/>
              </a:lnSpc>
              <a:spcBef>
                <a:spcPts val="1000"/>
              </a:spcBef>
              <a:spcAft>
                <a:spcPts val="0"/>
              </a:spcAft>
              <a:buClr>
                <a:schemeClr val="dk1"/>
              </a:buClr>
              <a:buSzPct val="100000"/>
              <a:buFont typeface="Arial"/>
              <a:buChar char="•"/>
            </a:pPr>
            <a:r>
              <a:rPr lang="en-US"/>
              <a:t>100-mL graduated cylinder</a:t>
            </a:r>
            <a:endParaRPr/>
          </a:p>
          <a:p>
            <a:pPr indent="-317182" lvl="0" marL="342900" rtl="0" algn="l">
              <a:lnSpc>
                <a:spcPct val="90000"/>
              </a:lnSpc>
              <a:spcBef>
                <a:spcPts val="1000"/>
              </a:spcBef>
              <a:spcAft>
                <a:spcPts val="0"/>
              </a:spcAft>
              <a:buClr>
                <a:schemeClr val="dk1"/>
              </a:buClr>
              <a:buSzPct val="100000"/>
              <a:buFont typeface="Arial"/>
              <a:buChar char="•"/>
            </a:pPr>
            <a:r>
              <a:rPr lang="en-US"/>
              <a:t>250-mL polyethylene bottle with lid</a:t>
            </a:r>
            <a:endParaRPr/>
          </a:p>
          <a:p>
            <a:pPr indent="-317182" lvl="0" marL="342900" rtl="0" algn="l">
              <a:lnSpc>
                <a:spcPct val="90000"/>
              </a:lnSpc>
              <a:spcBef>
                <a:spcPts val="1000"/>
              </a:spcBef>
              <a:spcAft>
                <a:spcPts val="0"/>
              </a:spcAft>
              <a:buClr>
                <a:schemeClr val="dk1"/>
              </a:buClr>
              <a:buSzPct val="100000"/>
              <a:buFont typeface="Arial"/>
              <a:buChar char="•"/>
            </a:pPr>
            <a:r>
              <a:rPr lang="en-US"/>
              <a:t>Thermometer</a:t>
            </a:r>
            <a:endParaRPr/>
          </a:p>
          <a:p>
            <a:pPr indent="-317182" lvl="0" marL="342900" rtl="0" algn="l">
              <a:lnSpc>
                <a:spcPct val="90000"/>
              </a:lnSpc>
              <a:spcBef>
                <a:spcPts val="1000"/>
              </a:spcBef>
              <a:spcAft>
                <a:spcPts val="0"/>
              </a:spcAft>
              <a:buClr>
                <a:schemeClr val="dk1"/>
              </a:buClr>
              <a:buSzPct val="100000"/>
              <a:buFont typeface="Arial"/>
              <a:buChar char="•"/>
            </a:pPr>
            <a:r>
              <a:rPr lang="en-US"/>
              <a:t>Waste bottle with cap for discarding used chemicals</a:t>
            </a:r>
            <a:endParaRPr/>
          </a:p>
          <a:p>
            <a:pPr indent="-317182" lvl="0" marL="342900" rtl="0" algn="l">
              <a:lnSpc>
                <a:spcPct val="90000"/>
              </a:lnSpc>
              <a:spcBef>
                <a:spcPts val="1000"/>
              </a:spcBef>
              <a:spcAft>
                <a:spcPts val="0"/>
              </a:spcAft>
              <a:buClr>
                <a:schemeClr val="dk1"/>
              </a:buClr>
              <a:buSzPct val="100000"/>
              <a:buFont typeface="Arial"/>
              <a:buChar char="•"/>
            </a:pPr>
            <a:r>
              <a:rPr lang="en-US"/>
              <a:t>Dissolved oxygen test kit</a:t>
            </a:r>
            <a:endParaRPr/>
          </a:p>
          <a:p>
            <a:pPr indent="-317182" lvl="0" marL="342900" rtl="0" algn="l">
              <a:lnSpc>
                <a:spcPct val="90000"/>
              </a:lnSpc>
              <a:spcBef>
                <a:spcPts val="1000"/>
              </a:spcBef>
              <a:spcAft>
                <a:spcPts val="0"/>
              </a:spcAft>
              <a:buClr>
                <a:schemeClr val="dk1"/>
              </a:buClr>
              <a:buSzPct val="100000"/>
              <a:buFont typeface="Arial"/>
              <a:buChar char="•"/>
            </a:pPr>
            <a:r>
              <a:rPr lang="en-US"/>
              <a:t>Latex gloves</a:t>
            </a:r>
            <a:endParaRPr/>
          </a:p>
          <a:p>
            <a:pPr indent="-317182" lvl="0" marL="342900" rtl="0" algn="l">
              <a:lnSpc>
                <a:spcPct val="90000"/>
              </a:lnSpc>
              <a:spcBef>
                <a:spcPts val="1000"/>
              </a:spcBef>
              <a:spcAft>
                <a:spcPts val="0"/>
              </a:spcAft>
              <a:buClr>
                <a:schemeClr val="dk1"/>
              </a:buClr>
              <a:buSzPct val="100000"/>
              <a:buFont typeface="Arial"/>
              <a:buChar char="•"/>
            </a:pPr>
            <a:r>
              <a:rPr lang="en-US"/>
              <a:t>Goggles</a:t>
            </a:r>
            <a:endParaRPr/>
          </a:p>
          <a:p>
            <a:pPr indent="-317182" lvl="0" marL="342900" rtl="0" algn="l">
              <a:lnSpc>
                <a:spcPct val="90000"/>
              </a:lnSpc>
              <a:spcBef>
                <a:spcPts val="1000"/>
              </a:spcBef>
              <a:spcAft>
                <a:spcPts val="0"/>
              </a:spcAft>
              <a:buClr>
                <a:schemeClr val="dk1"/>
              </a:buClr>
              <a:buSzPct val="100000"/>
              <a:buFont typeface="Arial"/>
              <a:buChar char="•"/>
            </a:pPr>
            <a:r>
              <a:rPr lang="en-US"/>
              <a:t>Pen or pencil</a:t>
            </a:r>
            <a:endParaRPr/>
          </a:p>
          <a:p>
            <a:pPr indent="-317182" lvl="0" marL="342900" rtl="0" algn="l">
              <a:lnSpc>
                <a:spcPct val="90000"/>
              </a:lnSpc>
              <a:spcBef>
                <a:spcPts val="1000"/>
              </a:spcBef>
              <a:spcAft>
                <a:spcPts val="0"/>
              </a:spcAft>
              <a:buClr>
                <a:schemeClr val="dk1"/>
              </a:buClr>
              <a:buSzPct val="75000"/>
              <a:buFont typeface="Arial"/>
              <a:buChar char="•"/>
            </a:pPr>
            <a:r>
              <a:rPr lang="en-US"/>
              <a:t>Clock or watch</a:t>
            </a:r>
            <a:endParaRPr b="1" sz="2400">
              <a:solidFill>
                <a:srgbClr val="000072"/>
              </a:solidFill>
            </a:endParaRPr>
          </a:p>
          <a:p>
            <a:pPr indent="0" lvl="0" marL="0" rtl="0" algn="l">
              <a:lnSpc>
                <a:spcPct val="90000"/>
              </a:lnSpc>
              <a:spcBef>
                <a:spcPts val="1000"/>
              </a:spcBef>
              <a:spcAft>
                <a:spcPts val="0"/>
              </a:spcAft>
              <a:buClr>
                <a:srgbClr val="000072"/>
              </a:buClr>
              <a:buSzPct val="100000"/>
              <a:buNone/>
            </a:pPr>
            <a:r>
              <a:rPr b="1" lang="en-US">
                <a:solidFill>
                  <a:srgbClr val="000072"/>
                </a:solidFill>
              </a:rPr>
              <a:t>Assemble Necessary Documents:</a:t>
            </a:r>
            <a:endParaRPr b="1">
              <a:solidFill>
                <a:srgbClr val="000072"/>
              </a:solidFill>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4"/>
              </a:rPr>
              <a:t>Dissolved Oxygen Protocol (Test Kit)</a:t>
            </a:r>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5"/>
              </a:rPr>
              <a:t>Quality Control Procedure Data Sheet</a:t>
            </a:r>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6"/>
              </a:rPr>
              <a:t>Quality Control Procedure for DO Kits Lab Guide</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Menu: how to collect your data" id="312" name="Google Shape;312;p24"/>
          <p:cNvPicPr preferRelativeResize="0"/>
          <p:nvPr/>
        </p:nvPicPr>
        <p:blipFill rotWithShape="1">
          <a:blip r:embed="rId7">
            <a:alphaModFix/>
          </a:blip>
          <a:srcRect b="0" l="0" r="0" t="0"/>
          <a:stretch/>
        </p:blipFill>
        <p:spPr>
          <a:xfrm>
            <a:off x="-19338" y="0"/>
            <a:ext cx="1167580" cy="6858000"/>
          </a:xfrm>
          <a:prstGeom prst="rect">
            <a:avLst/>
          </a:prstGeom>
          <a:noFill/>
          <a:ln>
            <a:noFill/>
          </a:ln>
        </p:spPr>
      </p:pic>
      <p:pic>
        <p:nvPicPr>
          <p:cNvPr descr="Banner: Dissolved oxygen protocol using a commercial test kit" id="313" name="Google Shape;313;p24"/>
          <p:cNvPicPr preferRelativeResize="0"/>
          <p:nvPr/>
        </p:nvPicPr>
        <p:blipFill rotWithShape="1">
          <a:blip r:embed="rId8">
            <a:alphaModFix/>
          </a:blip>
          <a:srcRect b="0" l="0" r="0" t="0"/>
          <a:stretch/>
        </p:blipFill>
        <p:spPr>
          <a:xfrm>
            <a:off x="1105728" y="0"/>
            <a:ext cx="8038272" cy="1051420"/>
          </a:xfrm>
          <a:prstGeom prst="rect">
            <a:avLst/>
          </a:prstGeom>
          <a:noFill/>
          <a:ln>
            <a:noFill/>
          </a:ln>
        </p:spPr>
      </p:pic>
      <p:sp>
        <p:nvSpPr>
          <p:cNvPr id="314" name="Google Shape;314;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5"/>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(3/7)</a:t>
            </a:r>
            <a:endParaRPr sz="2400"/>
          </a:p>
        </p:txBody>
      </p:sp>
      <p:sp>
        <p:nvSpPr>
          <p:cNvPr id="320" name="Google Shape;320;p25"/>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a:bodyPr>
          <a:lstStyle/>
          <a:p>
            <a:pPr indent="-114300" lvl="0" marL="0" rtl="0" algn="l">
              <a:lnSpc>
                <a:spcPct val="90000"/>
              </a:lnSpc>
              <a:spcBef>
                <a:spcPts val="0"/>
              </a:spcBef>
              <a:spcAft>
                <a:spcPts val="0"/>
              </a:spcAft>
              <a:buClr>
                <a:schemeClr val="dk1"/>
              </a:buClr>
              <a:buSzPts val="1800"/>
              <a:buAutoNum type="arabicPeriod"/>
            </a:pPr>
            <a:r>
              <a:rPr lang="en-US"/>
              <a:t> Put on your gloves and protective goggles.</a:t>
            </a:r>
            <a:endParaRPr/>
          </a:p>
          <a:p>
            <a:pPr indent="0" lvl="0" marL="0" rtl="0" algn="l">
              <a:lnSpc>
                <a:spcPct val="90000"/>
              </a:lnSpc>
              <a:spcBef>
                <a:spcPts val="1000"/>
              </a:spcBef>
              <a:spcAft>
                <a:spcPts val="0"/>
              </a:spcAft>
              <a:buClr>
                <a:schemeClr val="dk1"/>
              </a:buClr>
              <a:buSzPts val="1800"/>
              <a:buNone/>
            </a:pPr>
            <a:r>
              <a:rPr lang="en-US"/>
              <a:t>2.  Rinse the 250-mL bottle twice with distilled water.</a:t>
            </a:r>
            <a:endParaRPr/>
          </a:p>
          <a:p>
            <a:pPr indent="0" lvl="0" marL="0" rtl="0" algn="l">
              <a:lnSpc>
                <a:spcPct val="90000"/>
              </a:lnSpc>
              <a:spcBef>
                <a:spcPts val="1000"/>
              </a:spcBef>
              <a:spcAft>
                <a:spcPts val="0"/>
              </a:spcAft>
              <a:buClr>
                <a:schemeClr val="dk1"/>
              </a:buClr>
              <a:buSzPts val="1800"/>
              <a:buNone/>
            </a:pPr>
            <a:r>
              <a:rPr lang="en-US"/>
              <a:t>3.  Pour 100 mL of distilled water into the 250-mL bottle.</a:t>
            </a:r>
            <a:endParaRPr/>
          </a:p>
          <a:p>
            <a:pPr indent="0" lvl="0" marL="0" rtl="0" algn="l">
              <a:lnSpc>
                <a:spcPct val="90000"/>
              </a:lnSpc>
              <a:spcBef>
                <a:spcPts val="1000"/>
              </a:spcBef>
              <a:spcAft>
                <a:spcPts val="0"/>
              </a:spcAft>
              <a:buClr>
                <a:schemeClr val="dk1"/>
              </a:buClr>
              <a:buSzPts val="1800"/>
              <a:buNone/>
            </a:pPr>
            <a:r>
              <a:rPr lang="en-US"/>
              <a:t>4.  Put the lid on the bottle. Shake the bottle vigorously for 5 minutes. This is the standard you will use to test your kit.</a:t>
            </a:r>
            <a:endParaRPr/>
          </a:p>
          <a:p>
            <a:pPr indent="0" lvl="0" marL="0" rtl="0" algn="l">
              <a:lnSpc>
                <a:spcPct val="90000"/>
              </a:lnSpc>
              <a:spcBef>
                <a:spcPts val="1000"/>
              </a:spcBef>
              <a:spcAft>
                <a:spcPts val="0"/>
              </a:spcAft>
              <a:buClr>
                <a:schemeClr val="dk1"/>
              </a:buClr>
              <a:buSzPts val="1800"/>
              <a:buNone/>
            </a:pPr>
            <a:r>
              <a:rPr lang="en-US"/>
              <a:t>5. Uncap the bottle and take the temperature of the water (see </a:t>
            </a:r>
            <a:r>
              <a:rPr i="1" lang="en-US"/>
              <a:t>Water Temperature Protocol Field Guide</a:t>
            </a:r>
            <a:r>
              <a:rPr lang="en-US"/>
              <a:t>). Be sure the tip of the thermometer does not touch the bottom or sides of the bottle. </a:t>
            </a:r>
            <a:endParaRPr/>
          </a:p>
          <a:p>
            <a:pPr indent="0" lvl="0" marL="0" rtl="0" algn="l">
              <a:lnSpc>
                <a:spcPct val="90000"/>
              </a:lnSpc>
              <a:spcBef>
                <a:spcPts val="1000"/>
              </a:spcBef>
              <a:spcAft>
                <a:spcPts val="0"/>
              </a:spcAft>
              <a:buClr>
                <a:schemeClr val="dk1"/>
              </a:buClr>
              <a:buSzPts val="1800"/>
              <a:buNone/>
            </a:pPr>
            <a:r>
              <a:rPr lang="en-US"/>
              <a:t>6.  Record the temperature of the distilled water standard on the </a:t>
            </a:r>
            <a:r>
              <a:rPr i="1" lang="en-US"/>
              <a:t>Hydrosphere Investigation Quality Control Data Sheet</a:t>
            </a:r>
            <a:r>
              <a:rPr lang="en-US"/>
              <a:t>.</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21" name="Google Shape;321;p25"/>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22" name="Google Shape;322;p25"/>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pic>
        <p:nvPicPr>
          <p:cNvPr descr="Safety icon: be sure to wear protective gloves and goggles during your investigation" id="323" name="Google Shape;323;p25"/>
          <p:cNvPicPr preferRelativeResize="0"/>
          <p:nvPr/>
        </p:nvPicPr>
        <p:blipFill rotWithShape="1">
          <a:blip r:embed="rId5">
            <a:alphaModFix/>
          </a:blip>
          <a:srcRect b="0" l="0" r="0" t="0"/>
          <a:stretch/>
        </p:blipFill>
        <p:spPr>
          <a:xfrm>
            <a:off x="1728586" y="5431443"/>
            <a:ext cx="6438900" cy="1016000"/>
          </a:xfrm>
          <a:prstGeom prst="rect">
            <a:avLst/>
          </a:prstGeom>
          <a:noFill/>
          <a:ln>
            <a:noFill/>
          </a:ln>
        </p:spPr>
      </p:pic>
      <p:sp>
        <p:nvSpPr>
          <p:cNvPr id="324" name="Google Shape;324;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6"/>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(4/7)</a:t>
            </a:r>
            <a:endParaRPr sz="2400"/>
          </a:p>
        </p:txBody>
      </p:sp>
      <p:sp>
        <p:nvSpPr>
          <p:cNvPr id="330" name="Google Shape;330;p26"/>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en-US"/>
              <a:t>7. Pour the standard into the sample bottle in your dissolved oxygen kit. Fill the sample bottle completely to the top. Put the lid on the sample bottle. Turn the bottle upside down while it is capped. There should not be any air bubbles. </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b="1" lang="en-US"/>
              <a:t>Note: </a:t>
            </a:r>
            <a:r>
              <a:rPr lang="en-US"/>
              <a:t>It is not necessary to immerse the sample bottle in the water to collect your sample when you are doing the quality control procedure.</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8. Follow the directions in your dissolved oxygen kit to measure the dissolved oxygen of your standard.</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9. Record the amount of dissolved oxygen (mg/L) in your standard on your Hydrosphere Investigation Quality Control Data Sheet.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31" name="Google Shape;331;p26"/>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32" name="Google Shape;332;p26"/>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sp>
        <p:nvSpPr>
          <p:cNvPr id="333" name="Google Shape;333;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7"/>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(5/7)</a:t>
            </a:r>
            <a:endParaRPr sz="2400"/>
          </a:p>
        </p:txBody>
      </p:sp>
      <p:sp>
        <p:nvSpPr>
          <p:cNvPr id="339" name="Google Shape;339;p27"/>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10. Look up the temperature you recorded earlier on the Solubility of Oxygen Table. </a:t>
            </a:r>
            <a:r>
              <a:rPr lang="en-US" u="sng">
                <a:solidFill>
                  <a:schemeClr val="hlink"/>
                </a:solidFill>
                <a:hlinkClick r:id="rId3"/>
              </a:rPr>
              <a:t>See Table HY-DO-1.</a:t>
            </a:r>
            <a:endParaRPr/>
          </a:p>
          <a:p>
            <a:pPr indent="0" lvl="0" marL="0" rtl="0" algn="l">
              <a:lnSpc>
                <a:spcPct val="90000"/>
              </a:lnSpc>
              <a:spcBef>
                <a:spcPts val="1000"/>
              </a:spcBef>
              <a:spcAft>
                <a:spcPts val="0"/>
              </a:spcAft>
              <a:buClr>
                <a:schemeClr val="dk1"/>
              </a:buClr>
              <a:buSzPts val="1800"/>
              <a:buNone/>
            </a:pPr>
            <a:r>
              <a:rPr lang="en-US"/>
              <a:t>11. Record the solubility for your water temperature.</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40" name="Google Shape;340;p27"/>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Banner: Dissolved oxygen protocol using a commercial test kit" id="341" name="Google Shape;341;p27"/>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pic>
        <p:nvPicPr>
          <p:cNvPr descr="Screenshot of Table: Soluability of Oxygen in Fresh Water exposed to air at 1013.25 mB Pressure. As temperature increases, soluability decreases: 1 degree C, soluability is 14.6 mg/L, at 40 degrees C, soluability is 6.4 mg/L. " id="342" name="Google Shape;342;p27"/>
          <p:cNvPicPr preferRelativeResize="0"/>
          <p:nvPr>
            <p:ph idx="2" type="body"/>
          </p:nvPr>
        </p:nvPicPr>
        <p:blipFill rotWithShape="1">
          <a:blip r:embed="rId6">
            <a:alphaModFix/>
          </a:blip>
          <a:srcRect b="0" l="0" r="0" t="0"/>
          <a:stretch/>
        </p:blipFill>
        <p:spPr>
          <a:xfrm>
            <a:off x="1819447" y="2546776"/>
            <a:ext cx="6194021" cy="3946059"/>
          </a:xfrm>
          <a:prstGeom prst="rect">
            <a:avLst/>
          </a:prstGeom>
          <a:noFill/>
          <a:ln>
            <a:noFill/>
          </a:ln>
        </p:spPr>
      </p:pic>
      <p:sp>
        <p:nvSpPr>
          <p:cNvPr id="343" name="Google Shape;343;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8"/>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(6/7)</a:t>
            </a:r>
            <a:endParaRPr sz="2400"/>
          </a:p>
        </p:txBody>
      </p:sp>
      <p:sp>
        <p:nvSpPr>
          <p:cNvPr id="349" name="Google Shape;349;p28"/>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12. Find the elevation closest to yours on the Correction for Elevation/Pressure Table. See Table HY-DO-2.</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lang="en-US"/>
              <a:t>13. Record the correction value for your elevation.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50" name="Google Shape;350;p28"/>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51" name="Google Shape;351;p28"/>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pic>
        <p:nvPicPr>
          <p:cNvPr descr="Screenshot of table: Correction vlaues for various atmospheric pressures and elevations. Obtain the pressure in mB for your location and your elevation and the table supplies a correction factor between 1.01% (for high pressure and low elevation) and .66% for lower pressure (669 mB and 3371 elevation)." id="352" name="Google Shape;352;p28"/>
          <p:cNvPicPr preferRelativeResize="0"/>
          <p:nvPr>
            <p:ph idx="2" type="body"/>
          </p:nvPr>
        </p:nvPicPr>
        <p:blipFill rotWithShape="1">
          <a:blip r:embed="rId5">
            <a:alphaModFix/>
          </a:blip>
          <a:srcRect b="0" l="0" r="0" t="0"/>
          <a:stretch/>
        </p:blipFill>
        <p:spPr>
          <a:xfrm>
            <a:off x="2284960" y="2949384"/>
            <a:ext cx="5096741" cy="3718540"/>
          </a:xfrm>
          <a:prstGeom prst="rect">
            <a:avLst/>
          </a:prstGeom>
          <a:noFill/>
          <a:ln>
            <a:noFill/>
          </a:ln>
        </p:spPr>
      </p:pic>
      <p:sp>
        <p:nvSpPr>
          <p:cNvPr id="353" name="Google Shape;353;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9"/>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(7/7)</a:t>
            </a:r>
            <a:endParaRPr sz="2400"/>
          </a:p>
        </p:txBody>
      </p:sp>
      <p:sp>
        <p:nvSpPr>
          <p:cNvPr id="359" name="Google Shape;359;p29"/>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14. Multiply the solubility of your standard times the correction value. This is the expected amount of dissolved oxygen in your standard.</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15. Compare the amount of dissolved oxygen you measured with the kit to the expected amount for your standard.</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16. If the measurement is within ±1mg/L, record the dissolved oxygen value on the Hydrosphere Investigation Quality Control Procedure Data Sheet. If the measurement is not within this range, repeat the entire quality control procedure.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17. If your measurements are still not in range, your kit may not be working properly.</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18. Pour all used chemicals into the waste bottle. Clean your kit with distilled water.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rgbClr val="FF0000"/>
              </a:buClr>
              <a:buSzPct val="100000"/>
              <a:buNone/>
            </a:pPr>
            <a:r>
              <a:rPr b="1" lang="en-US">
                <a:solidFill>
                  <a:srgbClr val="FF0000"/>
                </a:solidFill>
              </a:rPr>
              <a:t>You are done with the Dissolved Oxygen Quality Control procedure and can now move to the Dissolved Oxygen Protocol.</a:t>
            </a:r>
            <a:endParaRPr/>
          </a:p>
          <a:p>
            <a:pPr indent="0" lvl="0" marL="0" rtl="0" algn="l">
              <a:lnSpc>
                <a:spcPct val="90000"/>
              </a:lnSpc>
              <a:spcBef>
                <a:spcPts val="1000"/>
              </a:spcBef>
              <a:spcAft>
                <a:spcPts val="0"/>
              </a:spcAft>
              <a:buClr>
                <a:schemeClr val="dk1"/>
              </a:buClr>
              <a:buSzPct val="1000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Menu: how to collect your data" id="360" name="Google Shape;360;p29"/>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61" name="Google Shape;361;p29"/>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sp>
        <p:nvSpPr>
          <p:cNvPr id="362" name="Google Shape;362;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The Hydrosphere</a:t>
            </a:r>
            <a:endParaRPr/>
          </a:p>
        </p:txBody>
      </p:sp>
      <p:sp>
        <p:nvSpPr>
          <p:cNvPr id="106" name="Google Shape;106;p3"/>
          <p:cNvSpPr txBox="1"/>
          <p:nvPr>
            <p:ph idx="1" type="body"/>
          </p:nvPr>
        </p:nvSpPr>
        <p:spPr>
          <a:xfrm>
            <a:off x="1361522" y="1766981"/>
            <a:ext cx="4736133"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700"/>
              <a:buNone/>
            </a:pPr>
            <a:r>
              <a:rPr lang="en-US" sz="1700"/>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indent="0" lvl="0" marL="0" rtl="0" algn="just">
              <a:lnSpc>
                <a:spcPct val="90000"/>
              </a:lnSpc>
              <a:spcBef>
                <a:spcPts val="1000"/>
              </a:spcBef>
              <a:spcAft>
                <a:spcPts val="0"/>
              </a:spcAft>
              <a:buClr>
                <a:schemeClr val="dk1"/>
              </a:buClr>
              <a:buSzPts val="1700"/>
              <a:buNone/>
            </a:pPr>
            <a:r>
              <a:t/>
            </a:r>
            <a:endParaRPr sz="1700"/>
          </a:p>
          <a:p>
            <a:pPr indent="0" lvl="0" marL="0" rtl="0" algn="just">
              <a:lnSpc>
                <a:spcPct val="90000"/>
              </a:lnSpc>
              <a:spcBef>
                <a:spcPts val="1000"/>
              </a:spcBef>
              <a:spcAft>
                <a:spcPts val="0"/>
              </a:spcAft>
              <a:buClr>
                <a:schemeClr val="dk1"/>
              </a:buClr>
              <a:buSzPts val="1700"/>
              <a:buNone/>
            </a:pPr>
            <a:r>
              <a:rPr lang="en-US" sz="1700"/>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What is dissolved oxygen?" id="107" name="Google Shape;107;p3"/>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Earth system diagram: Energy flows and matter cycles through the Earth's biosphere, hydrosphere, atmosphere and pedosphere (soil). The cycles are powered by the Sun's energy. " id="108" name="Google Shape;108;p3"/>
          <p:cNvPicPr preferRelativeResize="0"/>
          <p:nvPr>
            <p:ph idx="2" type="body"/>
          </p:nvPr>
        </p:nvPicPr>
        <p:blipFill rotWithShape="1">
          <a:blip r:embed="rId4">
            <a:alphaModFix/>
          </a:blip>
          <a:srcRect b="0" l="0" r="0" t="0"/>
          <a:stretch/>
        </p:blipFill>
        <p:spPr>
          <a:xfrm>
            <a:off x="6097655" y="1558607"/>
            <a:ext cx="2905552" cy="2955269"/>
          </a:xfrm>
          <a:prstGeom prst="rect">
            <a:avLst/>
          </a:prstGeom>
          <a:noFill/>
          <a:ln>
            <a:noFill/>
          </a:ln>
        </p:spPr>
      </p:pic>
      <p:sp>
        <p:nvSpPr>
          <p:cNvPr id="109" name="Google Shape;109;p3"/>
          <p:cNvSpPr txBox="1"/>
          <p:nvPr/>
        </p:nvSpPr>
        <p:spPr>
          <a:xfrm>
            <a:off x="6176715" y="4463927"/>
            <a:ext cx="27474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400" u="none" cap="none" strike="noStrike">
                <a:solidFill>
                  <a:schemeClr val="dk1"/>
                </a:solidFill>
                <a:latin typeface="Calibri"/>
                <a:ea typeface="Calibri"/>
                <a:cs typeface="Calibri"/>
                <a:sym typeface="Calibri"/>
              </a:rPr>
              <a:t>The Earth System: Energy flows and matter cycles. </a:t>
            </a:r>
            <a:endParaRPr i="1" sz="1400">
              <a:solidFill>
                <a:schemeClr val="dk1"/>
              </a:solidFill>
              <a:latin typeface="Calibri"/>
              <a:ea typeface="Calibri"/>
              <a:cs typeface="Calibri"/>
              <a:sym typeface="Calibri"/>
            </a:endParaRPr>
          </a:p>
        </p:txBody>
      </p:sp>
      <p:pic>
        <p:nvPicPr>
          <p:cNvPr descr="Banner: Dissolved Oxygen Protocol using a Commercial Test Kit" id="110" name="Google Shape;110;p3"/>
          <p:cNvPicPr preferRelativeResize="0"/>
          <p:nvPr/>
        </p:nvPicPr>
        <p:blipFill rotWithShape="1">
          <a:blip r:embed="rId5">
            <a:alphaModFix/>
          </a:blip>
          <a:srcRect b="0" l="0" r="0" t="0"/>
          <a:stretch/>
        </p:blipFill>
        <p:spPr>
          <a:xfrm>
            <a:off x="1105726" y="-1"/>
            <a:ext cx="8038273" cy="1085337"/>
          </a:xfrm>
          <a:prstGeom prst="rect">
            <a:avLst/>
          </a:prstGeom>
          <a:noFill/>
          <a:ln>
            <a:noFill/>
          </a:ln>
        </p:spPr>
      </p:pic>
      <p:sp>
        <p:nvSpPr>
          <p:cNvPr id="111" name="Google Shape;111;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descr="Illustration of the equipment listed on this slide needed to conduct the protocol. " id="367" name="Google Shape;367;p30"/>
          <p:cNvPicPr preferRelativeResize="0"/>
          <p:nvPr>
            <p:ph idx="2" type="body"/>
          </p:nvPr>
        </p:nvPicPr>
        <p:blipFill rotWithShape="1">
          <a:blip r:embed="rId3">
            <a:alphaModFix/>
          </a:blip>
          <a:srcRect b="0" l="0" r="0" t="0"/>
          <a:stretch/>
        </p:blipFill>
        <p:spPr>
          <a:xfrm>
            <a:off x="3946023" y="1974162"/>
            <a:ext cx="4948595" cy="4293634"/>
          </a:xfrm>
          <a:prstGeom prst="rect">
            <a:avLst/>
          </a:prstGeom>
          <a:noFill/>
          <a:ln>
            <a:noFill/>
          </a:ln>
        </p:spPr>
      </p:pic>
      <p:sp>
        <p:nvSpPr>
          <p:cNvPr id="368" name="Google Shape;368;p30"/>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Dissolved Oxygen Protocol Using a Commercial Test Kit (1/3)</a:t>
            </a:r>
            <a:endParaRPr sz="2400"/>
          </a:p>
        </p:txBody>
      </p:sp>
      <p:sp>
        <p:nvSpPr>
          <p:cNvPr id="369" name="Google Shape;369;p30"/>
          <p:cNvSpPr txBox="1"/>
          <p:nvPr>
            <p:ph idx="1" type="body"/>
          </p:nvPr>
        </p:nvSpPr>
        <p:spPr>
          <a:xfrm>
            <a:off x="1327461" y="1626158"/>
            <a:ext cx="7637319"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t>Objective: </a:t>
            </a:r>
            <a:r>
              <a:rPr lang="en-US"/>
              <a:t>Measure dissolved oxygen of water sample with test kit.</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b="1" lang="en-US"/>
              <a:t>What You Need</a:t>
            </a:r>
            <a:endParaRPr/>
          </a:p>
          <a:p>
            <a:pPr indent="0" lvl="0" marL="0" rtl="0" algn="l">
              <a:lnSpc>
                <a:spcPct val="90000"/>
              </a:lnSpc>
              <a:spcBef>
                <a:spcPts val="1000"/>
              </a:spcBef>
              <a:spcAft>
                <a:spcPts val="0"/>
              </a:spcAft>
              <a:buClr>
                <a:schemeClr val="dk1"/>
              </a:buClr>
              <a:buSzPts val="1800"/>
              <a:buNone/>
            </a:pPr>
            <a:r>
              <a:rPr lang="en-US"/>
              <a:t>Distilled Water</a:t>
            </a:r>
            <a:endParaRPr/>
          </a:p>
          <a:p>
            <a:pPr indent="0" lvl="0" marL="0" rtl="0" algn="l">
              <a:lnSpc>
                <a:spcPct val="90000"/>
              </a:lnSpc>
              <a:spcBef>
                <a:spcPts val="1000"/>
              </a:spcBef>
              <a:spcAft>
                <a:spcPts val="0"/>
              </a:spcAft>
              <a:buClr>
                <a:schemeClr val="dk1"/>
              </a:buClr>
              <a:buSzPts val="1800"/>
              <a:buNone/>
            </a:pPr>
            <a:r>
              <a:rPr lang="en-US"/>
              <a:t>Waste Bottle with Cap for used chemicals</a:t>
            </a:r>
            <a:endParaRPr/>
          </a:p>
          <a:p>
            <a:pPr indent="0" lvl="0" marL="0" rtl="0" algn="l">
              <a:lnSpc>
                <a:spcPct val="90000"/>
              </a:lnSpc>
              <a:spcBef>
                <a:spcPts val="1000"/>
              </a:spcBef>
              <a:spcAft>
                <a:spcPts val="0"/>
              </a:spcAft>
              <a:buClr>
                <a:schemeClr val="dk1"/>
              </a:buClr>
              <a:buSzPts val="1800"/>
              <a:buNone/>
            </a:pPr>
            <a:r>
              <a:rPr lang="en-US"/>
              <a:t>Latex Gloves</a:t>
            </a:r>
            <a:endParaRPr/>
          </a:p>
          <a:p>
            <a:pPr indent="0" lvl="0" marL="0" rtl="0" algn="l">
              <a:lnSpc>
                <a:spcPct val="90000"/>
              </a:lnSpc>
              <a:spcBef>
                <a:spcPts val="1000"/>
              </a:spcBef>
              <a:spcAft>
                <a:spcPts val="0"/>
              </a:spcAft>
              <a:buClr>
                <a:schemeClr val="dk1"/>
              </a:buClr>
              <a:buSzPts val="1800"/>
              <a:buNone/>
            </a:pPr>
            <a:r>
              <a:rPr lang="en-US"/>
              <a:t>Pen or Pencil</a:t>
            </a:r>
            <a:endParaRPr/>
          </a:p>
          <a:p>
            <a:pPr indent="0" lvl="0" marL="0" rtl="0" algn="l">
              <a:lnSpc>
                <a:spcPct val="90000"/>
              </a:lnSpc>
              <a:spcBef>
                <a:spcPts val="1000"/>
              </a:spcBef>
              <a:spcAft>
                <a:spcPts val="0"/>
              </a:spcAft>
              <a:buClr>
                <a:schemeClr val="dk1"/>
              </a:buClr>
              <a:buSzPts val="1800"/>
              <a:buNone/>
            </a:pPr>
            <a:r>
              <a:rPr lang="en-US"/>
              <a:t>Goggles</a:t>
            </a:r>
            <a:endParaRPr/>
          </a:p>
          <a:p>
            <a:pPr indent="0" lvl="0" marL="0" rtl="0" algn="l">
              <a:lnSpc>
                <a:spcPct val="90000"/>
              </a:lnSpc>
              <a:spcBef>
                <a:spcPts val="1000"/>
              </a:spcBef>
              <a:spcAft>
                <a:spcPts val="0"/>
              </a:spcAft>
              <a:buClr>
                <a:schemeClr val="dk1"/>
              </a:buClr>
              <a:buSzPts val="1800"/>
              <a:buNone/>
            </a:pPr>
            <a:r>
              <a:rPr lang="en-US"/>
              <a:t>Dissolved Oxygen Test Kit</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70" name="Google Shape;370;p30"/>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Banner: Dissolved oxygen protocol using a commercial test kit" id="371" name="Google Shape;371;p30"/>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sp>
        <p:nvSpPr>
          <p:cNvPr id="372" name="Google Shape;372;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1"/>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Dissolved Oxygen Protocol Using a Commercial Test Kit (2/3)</a:t>
            </a:r>
            <a:endParaRPr sz="2400"/>
          </a:p>
        </p:txBody>
      </p:sp>
      <p:sp>
        <p:nvSpPr>
          <p:cNvPr id="378" name="Google Shape;378;p31"/>
          <p:cNvSpPr txBox="1"/>
          <p:nvPr>
            <p:ph idx="1" type="body"/>
          </p:nvPr>
        </p:nvSpPr>
        <p:spPr>
          <a:xfrm>
            <a:off x="1257299" y="1574445"/>
            <a:ext cx="5742018" cy="498964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72"/>
              </a:buClr>
              <a:buSzPts val="1800"/>
              <a:buNone/>
            </a:pPr>
            <a:r>
              <a:rPr b="1" lang="en-US">
                <a:solidFill>
                  <a:srgbClr val="000072"/>
                </a:solidFill>
              </a:rPr>
              <a:t>In the field</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Fill out the top of the </a:t>
            </a:r>
            <a:r>
              <a:rPr i="1" lang="en-US"/>
              <a:t>Hydrosphere Investigation Data Sheet </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Put on protective gear (gloves and goggles), prior to working with chemicals</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Rinse the sample bottle and hands with sample water three times</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Place cap on sample bottle and submerge in sample water</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Remove the cap and allow bottle to fill (agitate the bottle to remove air bubbles)</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Replace cap while bottle is submerged</a:t>
            </a:r>
            <a:endParaRPr/>
          </a:p>
          <a:p>
            <a:pPr indent="-114300" lvl="0" marL="0" rtl="0" algn="l">
              <a:lnSpc>
                <a:spcPct val="90000"/>
              </a:lnSpc>
              <a:spcBef>
                <a:spcPts val="1000"/>
              </a:spcBef>
              <a:spcAft>
                <a:spcPts val="0"/>
              </a:spcAft>
              <a:buClr>
                <a:schemeClr val="dk1"/>
              </a:buClr>
              <a:buSzPts val="1800"/>
              <a:buFont typeface="Arial"/>
              <a:buAutoNum type="arabicPeriod"/>
            </a:pPr>
            <a:r>
              <a:rPr lang="en-US"/>
              <a:t>Remove sample bottle and turn upside down  to check for air bubbles (if present discard sample water and repeat process)</a:t>
            </a:r>
            <a:endParaRPr/>
          </a:p>
          <a:p>
            <a:pPr indent="-114300" lvl="0" marL="0" rtl="0" algn="l">
              <a:lnSpc>
                <a:spcPct val="90000"/>
              </a:lnSpc>
              <a:spcBef>
                <a:spcPts val="1000"/>
              </a:spcBef>
              <a:spcAft>
                <a:spcPts val="0"/>
              </a:spcAft>
              <a:buClr>
                <a:schemeClr val="dk1"/>
              </a:buClr>
              <a:buSzPts val="1800"/>
              <a:buFont typeface="Arial"/>
              <a:buAutoNum type="arabicPeriod"/>
            </a:pPr>
            <a:r>
              <a:rPr lang="en-US"/>
              <a:t>Follow  the measurement instructions included with the kit.</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79" name="Google Shape;379;p31"/>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80" name="Google Shape;380;p31"/>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pic>
        <p:nvPicPr>
          <p:cNvPr descr="Illustration showing the test sample bottle. You will be asked by the instructions in the kit to add chemicals to determine the DO of the sample. " id="381" name="Google Shape;381;p31"/>
          <p:cNvPicPr preferRelativeResize="0"/>
          <p:nvPr>
            <p:ph idx="2" type="body"/>
          </p:nvPr>
        </p:nvPicPr>
        <p:blipFill rotWithShape="1">
          <a:blip r:embed="rId5">
            <a:alphaModFix/>
          </a:blip>
          <a:srcRect b="0" l="0" r="0" t="0"/>
          <a:stretch/>
        </p:blipFill>
        <p:spPr>
          <a:xfrm>
            <a:off x="7377544" y="1721402"/>
            <a:ext cx="1388228" cy="4351338"/>
          </a:xfrm>
          <a:prstGeom prst="rect">
            <a:avLst/>
          </a:prstGeom>
          <a:noFill/>
          <a:ln>
            <a:noFill/>
          </a:ln>
        </p:spPr>
      </p:pic>
      <p:sp>
        <p:nvSpPr>
          <p:cNvPr id="382" name="Google Shape;382;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2"/>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Dissolved Oxygen Protocol Using a Commercial Test Kit (3/3)</a:t>
            </a:r>
            <a:endParaRPr sz="2400"/>
          </a:p>
        </p:txBody>
      </p:sp>
      <p:sp>
        <p:nvSpPr>
          <p:cNvPr id="388" name="Google Shape;388;p32"/>
          <p:cNvSpPr txBox="1"/>
          <p:nvPr>
            <p:ph idx="1" type="body"/>
          </p:nvPr>
        </p:nvSpPr>
        <p:spPr>
          <a:xfrm>
            <a:off x="1257298" y="1574445"/>
            <a:ext cx="7570817"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9.   Record dissolved oxygen on data sheet as test 1</a:t>
            </a:r>
            <a:endParaRPr/>
          </a:p>
          <a:p>
            <a:pPr indent="0" lvl="0" marL="0" rtl="0" algn="l">
              <a:lnSpc>
                <a:spcPct val="90000"/>
              </a:lnSpc>
              <a:spcBef>
                <a:spcPts val="1000"/>
              </a:spcBef>
              <a:spcAft>
                <a:spcPts val="0"/>
              </a:spcAft>
              <a:buClr>
                <a:schemeClr val="dk1"/>
              </a:buClr>
              <a:buSzPts val="1600"/>
              <a:buNone/>
            </a:pPr>
            <a:r>
              <a:rPr lang="en-US" sz="1600"/>
              <a:t>10. Have two others repeat the process with different water samples each time and record on data sheet as test 2 and test 3</a:t>
            </a:r>
            <a:endParaRPr/>
          </a:p>
          <a:p>
            <a:pPr indent="0" lvl="0" marL="0" rtl="0" algn="l">
              <a:lnSpc>
                <a:spcPct val="90000"/>
              </a:lnSpc>
              <a:spcBef>
                <a:spcPts val="1000"/>
              </a:spcBef>
              <a:spcAft>
                <a:spcPts val="0"/>
              </a:spcAft>
              <a:buClr>
                <a:schemeClr val="dk1"/>
              </a:buClr>
              <a:buSzPts val="1600"/>
              <a:buNone/>
            </a:pPr>
            <a:r>
              <a:rPr lang="en-US" sz="1600"/>
              <a:t>11. Calculate the average of the three measurements</a:t>
            </a:r>
            <a:endParaRPr/>
          </a:p>
          <a:p>
            <a:pPr indent="0" lvl="0" marL="0" rtl="0" algn="l">
              <a:lnSpc>
                <a:spcPct val="90000"/>
              </a:lnSpc>
              <a:spcBef>
                <a:spcPts val="1000"/>
              </a:spcBef>
              <a:spcAft>
                <a:spcPts val="0"/>
              </a:spcAft>
              <a:buClr>
                <a:schemeClr val="dk1"/>
              </a:buClr>
              <a:buSzPts val="1600"/>
              <a:buNone/>
            </a:pPr>
            <a:r>
              <a:rPr i="1" lang="en-US" sz="1600"/>
              <a:t>Note: Each measurement should be within </a:t>
            </a:r>
            <a:r>
              <a:rPr i="1" lang="en-US" sz="1600">
                <a:solidFill>
                  <a:srgbClr val="000090"/>
                </a:solidFill>
              </a:rPr>
              <a:t>1 mg/L </a:t>
            </a:r>
            <a:r>
              <a:rPr i="1" lang="en-US" sz="1600"/>
              <a:t>of the average. If one measurement is not take the average of the two remaining measurements.</a:t>
            </a:r>
            <a:endParaRPr i="1" sz="1600"/>
          </a:p>
          <a:p>
            <a:pPr indent="0" lvl="0" marL="0" rtl="0" algn="l">
              <a:lnSpc>
                <a:spcPct val="90000"/>
              </a:lnSpc>
              <a:spcBef>
                <a:spcPts val="1000"/>
              </a:spcBef>
              <a:spcAft>
                <a:spcPts val="0"/>
              </a:spcAft>
              <a:buClr>
                <a:schemeClr val="dk1"/>
              </a:buClr>
              <a:buSzPts val="1600"/>
              <a:buNone/>
            </a:pPr>
            <a:r>
              <a:rPr lang="en-US" sz="1600"/>
              <a:t>12. Discard all used chemicals into waste container and clean kit with distilled water.</a:t>
            </a:r>
            <a:endParaRPr/>
          </a:p>
          <a:p>
            <a:pPr indent="0" lvl="0" marL="0" rtl="0" algn="l">
              <a:lnSpc>
                <a:spcPct val="90000"/>
              </a:lnSpc>
              <a:spcBef>
                <a:spcPts val="1000"/>
              </a:spcBef>
              <a:spcAft>
                <a:spcPts val="0"/>
              </a:spcAft>
              <a:buClr>
                <a:srgbClr val="FF0000"/>
              </a:buClr>
              <a:buSzPts val="1600"/>
              <a:buNone/>
            </a:pPr>
            <a:r>
              <a:rPr b="1" lang="en-US" sz="1600">
                <a:solidFill>
                  <a:srgbClr val="FF0000"/>
                </a:solidFill>
              </a:rPr>
              <a:t>You have now completed the Dissolved Oxygen Protocol Using a Commercial Test Kit!</a:t>
            </a:r>
            <a:endParaRPr sz="1600"/>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89" name="Google Shape;389;p32"/>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90" name="Google Shape;390;p32"/>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pic>
        <p:nvPicPr>
          <p:cNvPr descr="Screen Shot of the Hydrosphere Investigation data sheet. Be sure to fill out the part of the data sheet that pertains to the use of a DO test kit. " id="391" name="Google Shape;391;p32"/>
          <p:cNvPicPr preferRelativeResize="0"/>
          <p:nvPr>
            <p:ph idx="2" type="body"/>
          </p:nvPr>
        </p:nvPicPr>
        <p:blipFill rotWithShape="1">
          <a:blip r:embed="rId5">
            <a:alphaModFix/>
          </a:blip>
          <a:srcRect b="0" l="0" r="0" t="0"/>
          <a:stretch/>
        </p:blipFill>
        <p:spPr>
          <a:xfrm>
            <a:off x="3101507" y="4072620"/>
            <a:ext cx="4046714" cy="2491466"/>
          </a:xfrm>
          <a:prstGeom prst="rect">
            <a:avLst/>
          </a:prstGeom>
          <a:noFill/>
          <a:ln cap="flat" cmpd="sng" w="9525">
            <a:solidFill>
              <a:schemeClr val="dk1"/>
            </a:solidFill>
            <a:prstDash val="solid"/>
            <a:round/>
            <a:headEnd len="sm" w="sm" type="none"/>
            <a:tailEnd len="sm" w="sm" type="none"/>
          </a:ln>
        </p:spPr>
      </p:pic>
      <p:cxnSp>
        <p:nvCxnSpPr>
          <p:cNvPr descr="arrow points to the area in the image where the test kit data is to be supplied by the user." id="392" name="Google Shape;392;p32"/>
          <p:cNvCxnSpPr/>
          <p:nvPr/>
        </p:nvCxnSpPr>
        <p:spPr>
          <a:xfrm flipH="1" rot="10800000">
            <a:off x="1828799" y="4322618"/>
            <a:ext cx="1426968" cy="482138"/>
          </a:xfrm>
          <a:prstGeom prst="straightConnector1">
            <a:avLst/>
          </a:prstGeom>
          <a:noFill/>
          <a:ln cap="flat" cmpd="sng" w="28575">
            <a:solidFill>
              <a:srgbClr val="FF0000"/>
            </a:solidFill>
            <a:prstDash val="solid"/>
            <a:miter lim="800000"/>
            <a:headEnd len="sm" w="sm" type="none"/>
            <a:tailEnd len="med" w="med" type="triangle"/>
          </a:ln>
        </p:spPr>
      </p:cxnSp>
      <p:sp>
        <p:nvSpPr>
          <p:cNvPr id="393" name="Google Shape;393;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3"/>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Question 5</a:t>
            </a:r>
            <a:endParaRPr sz="2400"/>
          </a:p>
        </p:txBody>
      </p:sp>
      <p:sp>
        <p:nvSpPr>
          <p:cNvPr id="399" name="Google Shape;399;p33"/>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How often should you conduct the quality control procedure?</a:t>
            </a:r>
            <a:endParaRPr/>
          </a:p>
          <a:p>
            <a:pPr indent="0" lvl="0" marL="0" rtl="0" algn="l">
              <a:lnSpc>
                <a:spcPct val="90000"/>
              </a:lnSpc>
              <a:spcBef>
                <a:spcPts val="1000"/>
              </a:spcBef>
              <a:spcAft>
                <a:spcPts val="0"/>
              </a:spcAft>
              <a:buClr>
                <a:schemeClr val="dk1"/>
              </a:buClr>
              <a:buSzPts val="2000"/>
              <a:buNone/>
            </a:pPr>
            <a:r>
              <a:t/>
            </a:r>
            <a:endParaRPr sz="2000"/>
          </a:p>
          <a:p>
            <a:pPr indent="-342900" lvl="0" marL="342900" rtl="0" algn="l">
              <a:lnSpc>
                <a:spcPct val="90000"/>
              </a:lnSpc>
              <a:spcBef>
                <a:spcPts val="1000"/>
              </a:spcBef>
              <a:spcAft>
                <a:spcPts val="0"/>
              </a:spcAft>
              <a:buClr>
                <a:schemeClr val="dk1"/>
              </a:buClr>
              <a:buSzPts val="2000"/>
              <a:buFont typeface="Calibri"/>
              <a:buAutoNum type="alphaUcPeriod"/>
            </a:pPr>
            <a:r>
              <a:rPr lang="en-US" sz="2000"/>
              <a:t>Every time you conduct the Dissolved Oxygen Protocol</a:t>
            </a:r>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Once every 6 months</a:t>
            </a:r>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Every 48 hours</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00" name="Google Shape;400;p33"/>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01" name="Google Shape;401;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402" name="Google Shape;402;p33"/>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4"/>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Answer to Question 5</a:t>
            </a:r>
            <a:endParaRPr sz="2400"/>
          </a:p>
        </p:txBody>
      </p:sp>
      <p:sp>
        <p:nvSpPr>
          <p:cNvPr id="408" name="Google Shape;408;p34"/>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How often should you conduct the quality control procedure?</a:t>
            </a:r>
            <a:endParaRPr/>
          </a:p>
          <a:p>
            <a:pPr indent="0" lvl="0" marL="0" rtl="0" algn="l">
              <a:lnSpc>
                <a:spcPct val="90000"/>
              </a:lnSpc>
              <a:spcBef>
                <a:spcPts val="1000"/>
              </a:spcBef>
              <a:spcAft>
                <a:spcPts val="0"/>
              </a:spcAft>
              <a:buClr>
                <a:schemeClr val="dk1"/>
              </a:buClr>
              <a:buSzPts val="2000"/>
              <a:buNone/>
            </a:pPr>
            <a:r>
              <a:t/>
            </a:r>
            <a:endParaRPr sz="2000"/>
          </a:p>
          <a:p>
            <a:pPr indent="-342900" lvl="0" marL="342900" rtl="0" algn="l">
              <a:lnSpc>
                <a:spcPct val="90000"/>
              </a:lnSpc>
              <a:spcBef>
                <a:spcPts val="1000"/>
              </a:spcBef>
              <a:spcAft>
                <a:spcPts val="0"/>
              </a:spcAft>
              <a:buClr>
                <a:schemeClr val="dk1"/>
              </a:buClr>
              <a:buSzPts val="2000"/>
              <a:buFont typeface="Calibri"/>
              <a:buAutoNum type="alphaUcPeriod"/>
            </a:pPr>
            <a:r>
              <a:rPr lang="en-US" sz="2000"/>
              <a:t>Every time you conduct the Dissolved Oxygen Protocol</a:t>
            </a:r>
            <a:endParaRPr/>
          </a:p>
          <a:p>
            <a:pPr indent="-342900" lvl="0" marL="3429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Once every 6 months- correct! ☺ </a:t>
            </a:r>
            <a:endParaRPr b="1" sz="2000">
              <a:solidFill>
                <a:srgbClr val="FF0000"/>
              </a:solidFill>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Every 48 hours</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09" name="Google Shape;409;p34"/>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10" name="Google Shape;410;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411" name="Google Shape;411;p34"/>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5"/>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Question 6</a:t>
            </a:r>
            <a:endParaRPr sz="2400"/>
          </a:p>
        </p:txBody>
      </p:sp>
      <p:sp>
        <p:nvSpPr>
          <p:cNvPr id="417" name="Google Shape;417;p35"/>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When you calculate dissolved oxygen you need to correct for </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Use of distilled water</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Water temperature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Atmospheric pressure and elevations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All of the above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B and C only</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18" name="Google Shape;418;p35"/>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19" name="Google Shape;419;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420" name="Google Shape;420;p35"/>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6"/>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Answer to Question 6</a:t>
            </a:r>
            <a:endParaRPr sz="2400"/>
          </a:p>
        </p:txBody>
      </p:sp>
      <p:sp>
        <p:nvSpPr>
          <p:cNvPr id="426" name="Google Shape;426;p36"/>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When you calculate dissolved oxygen you need to correct for </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Use of distilled water</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Water temperature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Atmospheric pressure and elevations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All of the above</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B and C only- correct!</a:t>
            </a:r>
            <a:endParaRPr b="1" sz="2000">
              <a:solidFill>
                <a:srgbClr val="FF0000"/>
              </a:solidFill>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27" name="Google Shape;427;p36"/>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28" name="Google Shape;428;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429" name="Google Shape;429;p36"/>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7"/>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Question 7</a:t>
            </a:r>
            <a:endParaRPr sz="2400"/>
          </a:p>
        </p:txBody>
      </p:sp>
      <p:sp>
        <p:nvSpPr>
          <p:cNvPr id="435" name="Google Shape;435;p37"/>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lang="en-US" sz="2000"/>
              <a:t>No greater than ±1mg/L difference in measured value is acceptable for:</a:t>
            </a:r>
            <a:endParaRPr/>
          </a:p>
          <a:p>
            <a:pPr indent="0" lvl="0" marL="0" rtl="0" algn="l">
              <a:lnSpc>
                <a:spcPct val="90000"/>
              </a:lnSpc>
              <a:spcBef>
                <a:spcPts val="1000"/>
              </a:spcBef>
              <a:spcAft>
                <a:spcPts val="0"/>
              </a:spcAft>
              <a:buClr>
                <a:schemeClr val="dk1"/>
              </a:buClr>
              <a:buSzPts val="2000"/>
              <a:buNone/>
            </a:pPr>
            <a:r>
              <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Each of the three dissolved oxygen measurements you take on your sample</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The difference between the amount of dissolved oxygen expected using the kit and the measurement using the standard</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None of the above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and B</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36" name="Google Shape;436;p37"/>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37" name="Google Shape;437;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438" name="Google Shape;438;p37"/>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8"/>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Answer to Question 7</a:t>
            </a:r>
            <a:endParaRPr sz="2400"/>
          </a:p>
        </p:txBody>
      </p:sp>
      <p:sp>
        <p:nvSpPr>
          <p:cNvPr id="444" name="Google Shape;444;p38"/>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lang="en-US" sz="2000"/>
              <a:t>No greater than ±1mg/L difference in measured value is acceptable for:</a:t>
            </a:r>
            <a:endParaRPr/>
          </a:p>
          <a:p>
            <a:pPr indent="0" lvl="0" marL="0" rtl="0" algn="l">
              <a:lnSpc>
                <a:spcPct val="90000"/>
              </a:lnSpc>
              <a:spcBef>
                <a:spcPts val="1000"/>
              </a:spcBef>
              <a:spcAft>
                <a:spcPts val="0"/>
              </a:spcAft>
              <a:buClr>
                <a:schemeClr val="dk1"/>
              </a:buClr>
              <a:buSzPts val="2000"/>
              <a:buNone/>
            </a:pPr>
            <a:r>
              <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Each of the three dissolved oxygen measurements you take on your sample</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The difference between the amount of dissolved oxygen expected using the kit and the measurement using the standard</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None of the above</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A and B –correct! ☺ </a:t>
            </a:r>
            <a:endParaRPr b="1" sz="2000">
              <a:solidFill>
                <a:srgbClr val="FF0000"/>
              </a:solidFill>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45" name="Google Shape;445;p38"/>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46" name="Google Shape;446;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447" name="Google Shape;447;p38"/>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9"/>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Reporting Data to GLOBE</a:t>
            </a:r>
            <a:endParaRPr sz="2400"/>
          </a:p>
        </p:txBody>
      </p:sp>
      <p:sp>
        <p:nvSpPr>
          <p:cNvPr id="453" name="Google Shape;453;p39"/>
          <p:cNvSpPr txBox="1"/>
          <p:nvPr>
            <p:ph idx="1" type="body"/>
          </p:nvPr>
        </p:nvSpPr>
        <p:spPr>
          <a:xfrm>
            <a:off x="1257298" y="1574446"/>
            <a:ext cx="4135339" cy="5283554"/>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000"/>
              <a:buNone/>
            </a:pPr>
            <a:r>
              <a:rPr b="1" lang="en-US" sz="2000" u="sng">
                <a:solidFill>
                  <a:schemeClr val="hlink"/>
                </a:solidFill>
                <a:hlinkClick r:id="rId3"/>
              </a:rPr>
              <a:t>Live Data Entry</a:t>
            </a:r>
            <a:r>
              <a:rPr b="1" lang="en-US" sz="2000"/>
              <a:t>: </a:t>
            </a:r>
            <a:r>
              <a:rPr lang="en-US" sz="2000"/>
              <a:t>Upload your data to the official GLOBE science database</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rgbClr val="055000"/>
              </a:buClr>
              <a:buSzPts val="2000"/>
              <a:buNone/>
            </a:pPr>
            <a:r>
              <a:rPr b="1" lang="en-US" sz="2000">
                <a:solidFill>
                  <a:srgbClr val="055000"/>
                </a:solidFill>
              </a:rPr>
              <a:t>Email Data Entry: </a:t>
            </a:r>
            <a:r>
              <a:rPr lang="en-US" sz="2000"/>
              <a:t>Send data in the body of your email (not as an attachment) to </a:t>
            </a:r>
            <a:r>
              <a:rPr b="1" lang="en-US" sz="2000" u="sng">
                <a:solidFill>
                  <a:schemeClr val="hlink"/>
                </a:solidFill>
                <a:hlinkClick r:id="rId4"/>
              </a:rPr>
              <a:t>DATA@NASAGLOBE.ORG</a:t>
            </a:r>
            <a:endParaRPr b="1" sz="2000"/>
          </a:p>
          <a:p>
            <a:pPr indent="0" lvl="0" marL="0" rtl="0" algn="l">
              <a:lnSpc>
                <a:spcPct val="90000"/>
              </a:lnSpc>
              <a:spcBef>
                <a:spcPts val="1000"/>
              </a:spcBef>
              <a:spcAft>
                <a:spcPts val="0"/>
              </a:spcAft>
              <a:buClr>
                <a:schemeClr val="dk1"/>
              </a:buClr>
              <a:buSzPts val="2000"/>
              <a:buNone/>
            </a:pPr>
            <a:r>
              <a:t/>
            </a:r>
            <a:endParaRPr b="1" sz="2000"/>
          </a:p>
          <a:p>
            <a:pPr indent="0" lvl="0" marL="0" rtl="0" algn="l">
              <a:lnSpc>
                <a:spcPct val="90000"/>
              </a:lnSpc>
              <a:spcBef>
                <a:spcPts val="1000"/>
              </a:spcBef>
              <a:spcAft>
                <a:spcPts val="0"/>
              </a:spcAft>
              <a:buClr>
                <a:srgbClr val="055000"/>
              </a:buClr>
              <a:buSzPts val="2000"/>
              <a:buNone/>
            </a:pPr>
            <a:r>
              <a:rPr b="1" lang="en-US" sz="2000">
                <a:solidFill>
                  <a:srgbClr val="055000"/>
                </a:solidFill>
              </a:rPr>
              <a:t>Mobile Data App</a:t>
            </a:r>
            <a:r>
              <a:rPr lang="en-US" sz="2000"/>
              <a:t>: Download the GLOBE Science Data Entry app to your mobile device and select the right option.</a:t>
            </a:r>
            <a:endParaRPr/>
          </a:p>
          <a:p>
            <a:pPr indent="0" lvl="0" marL="0" rtl="0" algn="l">
              <a:lnSpc>
                <a:spcPct val="90000"/>
              </a:lnSpc>
              <a:spcBef>
                <a:spcPts val="1000"/>
              </a:spcBef>
              <a:spcAft>
                <a:spcPts val="0"/>
              </a:spcAft>
              <a:buClr>
                <a:schemeClr val="dk1"/>
              </a:buClr>
              <a:buSzPts val="2000"/>
              <a:buNone/>
            </a:pPr>
            <a:r>
              <a:rPr b="1" lang="en-US" sz="2000"/>
              <a:t>For Android </a:t>
            </a:r>
            <a:r>
              <a:rPr lang="en-US" sz="2000"/>
              <a:t>via </a:t>
            </a:r>
            <a:r>
              <a:rPr b="1" lang="en-US" sz="2000" u="sng">
                <a:solidFill>
                  <a:schemeClr val="hlink"/>
                </a:solidFill>
                <a:hlinkClick r:id="rId5"/>
              </a:rPr>
              <a:t>Google Play</a:t>
            </a:r>
            <a:endParaRPr b="1" sz="2000"/>
          </a:p>
          <a:p>
            <a:pPr indent="0" lvl="0" marL="0" rtl="0" algn="l">
              <a:lnSpc>
                <a:spcPct val="90000"/>
              </a:lnSpc>
              <a:spcBef>
                <a:spcPts val="1000"/>
              </a:spcBef>
              <a:spcAft>
                <a:spcPts val="0"/>
              </a:spcAft>
              <a:buClr>
                <a:schemeClr val="dk1"/>
              </a:buClr>
              <a:buSzPts val="2000"/>
              <a:buNone/>
            </a:pPr>
            <a:r>
              <a:rPr b="1" lang="en-US" sz="2000"/>
              <a:t>For IOS </a:t>
            </a:r>
            <a:r>
              <a:rPr lang="en-US" sz="2000"/>
              <a:t>via the </a:t>
            </a:r>
            <a:r>
              <a:rPr b="1" lang="en-US" sz="2000" u="sng">
                <a:solidFill>
                  <a:schemeClr val="hlink"/>
                </a:solidFill>
                <a:hlinkClick r:id="rId6"/>
              </a:rPr>
              <a:t>App Store</a:t>
            </a:r>
            <a:r>
              <a:rPr b="1" lang="en-US" sz="2000"/>
              <a:t> </a:t>
            </a:r>
            <a:endParaRPr sz="2000"/>
          </a:p>
          <a:p>
            <a:pPr indent="0" lvl="0" marL="0" rtl="0" algn="l">
              <a:lnSpc>
                <a:spcPct val="90000"/>
              </a:lnSpc>
              <a:spcBef>
                <a:spcPts val="100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Screen Shot of GLOBE Science Data Entry Mobile App" id="454" name="Google Shape;454;p39"/>
          <p:cNvPicPr preferRelativeResize="0"/>
          <p:nvPr>
            <p:ph idx="2" type="body"/>
          </p:nvPr>
        </p:nvPicPr>
        <p:blipFill rotWithShape="1">
          <a:blip r:embed="rId7">
            <a:alphaModFix/>
          </a:blip>
          <a:srcRect b="0" l="0" r="0" t="0"/>
          <a:stretch/>
        </p:blipFill>
        <p:spPr>
          <a:xfrm>
            <a:off x="5789225" y="1721402"/>
            <a:ext cx="2958186" cy="4351338"/>
          </a:xfrm>
          <a:prstGeom prst="rect">
            <a:avLst/>
          </a:prstGeom>
          <a:noFill/>
          <a:ln>
            <a:noFill/>
          </a:ln>
        </p:spPr>
      </p:pic>
      <p:pic>
        <p:nvPicPr>
          <p:cNvPr descr="Menu: Entering on the GLOBE website" id="455" name="Google Shape;455;p39"/>
          <p:cNvPicPr preferRelativeResize="0"/>
          <p:nvPr/>
        </p:nvPicPr>
        <p:blipFill rotWithShape="1">
          <a:blip r:embed="rId8">
            <a:alphaModFix/>
          </a:blip>
          <a:srcRect b="0" l="0" r="0" t="0"/>
          <a:stretch/>
        </p:blipFill>
        <p:spPr>
          <a:xfrm>
            <a:off x="-59762" y="0"/>
            <a:ext cx="1165490" cy="6858000"/>
          </a:xfrm>
          <a:prstGeom prst="rect">
            <a:avLst/>
          </a:prstGeom>
          <a:noFill/>
          <a:ln>
            <a:noFill/>
          </a:ln>
        </p:spPr>
      </p:pic>
      <p:pic>
        <p:nvPicPr>
          <p:cNvPr descr="Banner: dissolved oxygen protocol using a commercial test kit" id="456" name="Google Shape;456;p39"/>
          <p:cNvPicPr preferRelativeResize="0"/>
          <p:nvPr/>
        </p:nvPicPr>
        <p:blipFill rotWithShape="1">
          <a:blip r:embed="rId9">
            <a:alphaModFix/>
          </a:blip>
          <a:srcRect b="0" l="0" r="0" t="0"/>
          <a:stretch/>
        </p:blipFill>
        <p:spPr>
          <a:xfrm>
            <a:off x="1105728" y="-239"/>
            <a:ext cx="8038271" cy="1070636"/>
          </a:xfrm>
          <a:prstGeom prst="rect">
            <a:avLst/>
          </a:prstGeom>
          <a:noFill/>
          <a:ln>
            <a:noFill/>
          </a:ln>
        </p:spPr>
      </p:pic>
      <p:sp>
        <p:nvSpPr>
          <p:cNvPr id="457" name="Google Shape;457;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800"/>
              <a:buFont typeface="Calibri"/>
              <a:buNone/>
            </a:pPr>
            <a:r>
              <a:rPr lang="en-US"/>
              <a:t>What is Dissolved Oxygen (DO)?</a:t>
            </a:r>
            <a:endParaRPr/>
          </a:p>
        </p:txBody>
      </p:sp>
      <p:sp>
        <p:nvSpPr>
          <p:cNvPr id="117" name="Google Shape;117;p4"/>
          <p:cNvSpPr txBox="1"/>
          <p:nvPr>
            <p:ph idx="1" type="body"/>
          </p:nvPr>
        </p:nvSpPr>
        <p:spPr>
          <a:xfrm>
            <a:off x="1361523" y="1766981"/>
            <a:ext cx="38862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a:t>Dissolved oxygen (DO) is one of 10 measurements used by GLOBE to describe the characteristics of a water body. It measures the amount of  molecular oxygen (O</a:t>
            </a:r>
            <a:r>
              <a:rPr baseline="-25000" lang="en-US"/>
              <a:t>2</a:t>
            </a:r>
            <a:r>
              <a:rPr lang="en-US"/>
              <a:t>) in the water. It does not measure the amount of oxygen in the water molecule (H</a:t>
            </a:r>
            <a:r>
              <a:rPr baseline="-25000" lang="en-US"/>
              <a:t>2</a:t>
            </a:r>
            <a:r>
              <a:rPr lang="en-US"/>
              <a:t>O).</a:t>
            </a:r>
            <a:endParaRPr/>
          </a:p>
          <a:p>
            <a:pPr indent="0" lvl="0" marL="0" rtl="0" algn="just">
              <a:lnSpc>
                <a:spcPct val="90000"/>
              </a:lnSpc>
              <a:spcBef>
                <a:spcPts val="1000"/>
              </a:spcBef>
              <a:spcAft>
                <a:spcPts val="0"/>
              </a:spcAft>
              <a:buClr>
                <a:schemeClr val="dk1"/>
              </a:buClr>
              <a:buSzPct val="100000"/>
              <a:buNone/>
            </a:pPr>
            <a:r>
              <a:t/>
            </a:r>
            <a:endParaRPr/>
          </a:p>
          <a:p>
            <a:pPr indent="0" lvl="0" marL="0" rtl="0" algn="just">
              <a:lnSpc>
                <a:spcPct val="90000"/>
              </a:lnSpc>
              <a:spcBef>
                <a:spcPts val="1000"/>
              </a:spcBef>
              <a:spcAft>
                <a:spcPts val="0"/>
              </a:spcAft>
              <a:buClr>
                <a:schemeClr val="dk1"/>
              </a:buClr>
              <a:buSzPct val="100000"/>
              <a:buNone/>
            </a:pPr>
            <a:r>
              <a:rPr lang="en-US"/>
              <a:t>We call the amount of dissolved oxygen the water will hold (under specific conditions) the solubility of dissolved oxygen. Factors affecting the solubility of dissolved oxygen include water temperature, atmospheric pressure, and salinity. Colder water can dissolve more oxygen than warmer water. Water at higher elevations holds less dissolved oxygen since the atmospheric pressure is less. </a:t>
            </a:r>
            <a:endParaRPr/>
          </a:p>
        </p:txBody>
      </p:sp>
      <p:pic>
        <p:nvPicPr>
          <p:cNvPr descr="Menu: What is dissolved oxygen?" id="118" name="Google Shape;118;p4"/>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List of GLOBE Hydrosphere Protocols: Hydrosphere study site, water temperature, water transparency, conductivity, pH, Mosquito larvae, alkalinity, dissolved oxygen, salinity, Nitrates, freshwater macroinvertebrates. This is the Dissolved Oxygen Protocol using an Oxygen Probe method." id="119" name="Google Shape;119;p4"/>
          <p:cNvPicPr preferRelativeResize="0"/>
          <p:nvPr>
            <p:ph idx="2" type="body"/>
          </p:nvPr>
        </p:nvPicPr>
        <p:blipFill rotWithShape="1">
          <a:blip r:embed="rId4">
            <a:alphaModFix/>
          </a:blip>
          <a:srcRect b="0" l="0" r="0" t="0"/>
          <a:stretch/>
        </p:blipFill>
        <p:spPr>
          <a:xfrm>
            <a:off x="5802086" y="1766981"/>
            <a:ext cx="2324100" cy="4343400"/>
          </a:xfrm>
          <a:prstGeom prst="rect">
            <a:avLst/>
          </a:prstGeom>
          <a:noFill/>
          <a:ln>
            <a:noFill/>
          </a:ln>
        </p:spPr>
      </p:pic>
      <p:pic>
        <p:nvPicPr>
          <p:cNvPr descr="Banner: Dissolved Oxygen Protocol using a Commercial Test Kit" id="120" name="Google Shape;120;p4"/>
          <p:cNvPicPr preferRelativeResize="0"/>
          <p:nvPr/>
        </p:nvPicPr>
        <p:blipFill rotWithShape="1">
          <a:blip r:embed="rId5">
            <a:alphaModFix/>
          </a:blip>
          <a:srcRect b="0" l="0" r="0" t="0"/>
          <a:stretch/>
        </p:blipFill>
        <p:spPr>
          <a:xfrm>
            <a:off x="1105726" y="-1"/>
            <a:ext cx="8038273" cy="1085337"/>
          </a:xfrm>
          <a:prstGeom prst="rect">
            <a:avLst/>
          </a:prstGeom>
          <a:noFill/>
          <a:ln>
            <a:noFill/>
          </a:ln>
        </p:spPr>
      </p:pic>
      <p:sp>
        <p:nvSpPr>
          <p:cNvPr id="121" name="Google Shape;121;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0"/>
          <p:cNvSpPr txBox="1"/>
          <p:nvPr>
            <p:ph type="title"/>
          </p:nvPr>
        </p:nvSpPr>
        <p:spPr>
          <a:xfrm>
            <a:off x="1257299" y="923918"/>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90"/>
              </a:buClr>
              <a:buSzPts val="2400"/>
              <a:buFont typeface="Calibri"/>
              <a:buNone/>
            </a:pPr>
            <a:r>
              <a:rPr lang="en-US" sz="2400">
                <a:solidFill>
                  <a:srgbClr val="000090"/>
                </a:solidFill>
              </a:rPr>
              <a:t>Entering your data via Live Data Entry or Data Entry Mobile App-1</a:t>
            </a:r>
            <a:endParaRPr sz="2400"/>
          </a:p>
        </p:txBody>
      </p:sp>
      <p:pic>
        <p:nvPicPr>
          <p:cNvPr descr="Screenshot of data entry form. You will need to identify your sampling site. Select Integrated hydrology, and &quot;new observation&quot; to get started. " id="463" name="Google Shape;463;p40"/>
          <p:cNvPicPr preferRelativeResize="0"/>
          <p:nvPr>
            <p:ph idx="2" type="body"/>
          </p:nvPr>
        </p:nvPicPr>
        <p:blipFill rotWithShape="1">
          <a:blip r:embed="rId3">
            <a:alphaModFix/>
          </a:blip>
          <a:srcRect b="0" l="0" r="0" t="0"/>
          <a:stretch/>
        </p:blipFill>
        <p:spPr>
          <a:xfrm>
            <a:off x="1730111" y="1819945"/>
            <a:ext cx="6817179" cy="4943902"/>
          </a:xfrm>
          <a:prstGeom prst="rect">
            <a:avLst/>
          </a:prstGeom>
          <a:noFill/>
          <a:ln>
            <a:noFill/>
          </a:ln>
        </p:spPr>
      </p:pic>
      <p:pic>
        <p:nvPicPr>
          <p:cNvPr descr="Menu: Entering on the GLOBE website" id="464" name="Google Shape;464;p40"/>
          <p:cNvPicPr preferRelativeResize="0"/>
          <p:nvPr/>
        </p:nvPicPr>
        <p:blipFill rotWithShape="1">
          <a:blip r:embed="rId4">
            <a:alphaModFix/>
          </a:blip>
          <a:srcRect b="0" l="0" r="0" t="0"/>
          <a:stretch/>
        </p:blipFill>
        <p:spPr>
          <a:xfrm>
            <a:off x="-59762" y="0"/>
            <a:ext cx="1165490" cy="6858000"/>
          </a:xfrm>
          <a:prstGeom prst="rect">
            <a:avLst/>
          </a:prstGeom>
          <a:noFill/>
          <a:ln>
            <a:noFill/>
          </a:ln>
        </p:spPr>
      </p:pic>
      <p:pic>
        <p:nvPicPr>
          <p:cNvPr descr="Banner: dissolved oxygen protocol using a commercial test kit" id="465" name="Google Shape;465;p40"/>
          <p:cNvPicPr preferRelativeResize="0"/>
          <p:nvPr/>
        </p:nvPicPr>
        <p:blipFill rotWithShape="1">
          <a:blip r:embed="rId5">
            <a:alphaModFix/>
          </a:blip>
          <a:srcRect b="0" l="0" r="0" t="0"/>
          <a:stretch/>
        </p:blipFill>
        <p:spPr>
          <a:xfrm>
            <a:off x="1105728" y="-239"/>
            <a:ext cx="8038271" cy="1070636"/>
          </a:xfrm>
          <a:prstGeom prst="rect">
            <a:avLst/>
          </a:prstGeom>
          <a:noFill/>
          <a:ln>
            <a:noFill/>
          </a:ln>
        </p:spPr>
      </p:pic>
      <p:sp>
        <p:nvSpPr>
          <p:cNvPr id="466" name="Google Shape;466;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ph type="title"/>
          </p:nvPr>
        </p:nvSpPr>
        <p:spPr>
          <a:xfrm>
            <a:off x="1257299" y="923918"/>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90"/>
              </a:buClr>
              <a:buSzPts val="2400"/>
              <a:buFont typeface="Calibri"/>
              <a:buNone/>
            </a:pPr>
            <a:r>
              <a:rPr lang="en-US" sz="2400">
                <a:solidFill>
                  <a:srgbClr val="000090"/>
                </a:solidFill>
              </a:rPr>
              <a:t>Entering your data via Live Data Entry or Data Entry Mobile App-2</a:t>
            </a:r>
            <a:endParaRPr sz="2400"/>
          </a:p>
        </p:txBody>
      </p:sp>
      <p:pic>
        <p:nvPicPr>
          <p:cNvPr descr="Menu: Entering on the GLOBE website" id="472" name="Google Shape;472;p41"/>
          <p:cNvPicPr preferRelativeResize="0"/>
          <p:nvPr/>
        </p:nvPicPr>
        <p:blipFill rotWithShape="1">
          <a:blip r:embed="rId3">
            <a:alphaModFix/>
          </a:blip>
          <a:srcRect b="0" l="0" r="0" t="0"/>
          <a:stretch/>
        </p:blipFill>
        <p:spPr>
          <a:xfrm>
            <a:off x="-59762" y="0"/>
            <a:ext cx="1165490" cy="6858000"/>
          </a:xfrm>
          <a:prstGeom prst="rect">
            <a:avLst/>
          </a:prstGeom>
          <a:noFill/>
          <a:ln>
            <a:noFill/>
          </a:ln>
        </p:spPr>
      </p:pic>
      <p:pic>
        <p:nvPicPr>
          <p:cNvPr descr="Banner: dissolved oxygen protocol using a commercial test kit" id="473" name="Google Shape;473;p41"/>
          <p:cNvPicPr preferRelativeResize="0"/>
          <p:nvPr/>
        </p:nvPicPr>
        <p:blipFill rotWithShape="1">
          <a:blip r:embed="rId4">
            <a:alphaModFix/>
          </a:blip>
          <a:srcRect b="0" l="0" r="0" t="0"/>
          <a:stretch/>
        </p:blipFill>
        <p:spPr>
          <a:xfrm>
            <a:off x="1105728" y="-239"/>
            <a:ext cx="8038271" cy="1070636"/>
          </a:xfrm>
          <a:prstGeom prst="rect">
            <a:avLst/>
          </a:prstGeom>
          <a:noFill/>
          <a:ln>
            <a:noFill/>
          </a:ln>
        </p:spPr>
      </p:pic>
      <p:pic>
        <p:nvPicPr>
          <p:cNvPr descr="Screenshot of the GLOBE Data Entry App or website. Select the water body state, and the protocol you are using (Dissolved Oxygen). Be sure to enter data as &quot;Dissolved Oxygen Kit&quot;. Enter each measurement and click &quot;add&quot;, and click on 'Send Data&quot; to submit. You are done! Want to check who else has submitted DO data using the GLOBE Visualization System?" id="474" name="Google Shape;474;p41"/>
          <p:cNvPicPr preferRelativeResize="0"/>
          <p:nvPr>
            <p:ph idx="2" type="body"/>
          </p:nvPr>
        </p:nvPicPr>
        <p:blipFill rotWithShape="1">
          <a:blip r:embed="rId5">
            <a:alphaModFix/>
          </a:blip>
          <a:srcRect b="0" l="0" r="0" t="0"/>
          <a:stretch/>
        </p:blipFill>
        <p:spPr>
          <a:xfrm>
            <a:off x="1533730" y="1819945"/>
            <a:ext cx="7333838" cy="4858523"/>
          </a:xfrm>
          <a:prstGeom prst="rect">
            <a:avLst/>
          </a:prstGeom>
          <a:noFill/>
          <a:ln>
            <a:noFill/>
          </a:ln>
        </p:spPr>
      </p:pic>
      <p:sp>
        <p:nvSpPr>
          <p:cNvPr id="475" name="Google Shape;475;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Screenshot of map interface, GLOBE Visualization system. From dropdown menu, select dissolved oxygen as the data layer you wish to view." id="480" name="Google Shape;480;p42"/>
          <p:cNvPicPr preferRelativeResize="0"/>
          <p:nvPr>
            <p:ph idx="2" type="body"/>
          </p:nvPr>
        </p:nvPicPr>
        <p:blipFill rotWithShape="1">
          <a:blip r:embed="rId3">
            <a:alphaModFix/>
          </a:blip>
          <a:srcRect b="0" l="0" r="0" t="0"/>
          <a:stretch/>
        </p:blipFill>
        <p:spPr>
          <a:xfrm>
            <a:off x="1011431" y="1622624"/>
            <a:ext cx="8170703" cy="3612751"/>
          </a:xfrm>
          <a:prstGeom prst="rect">
            <a:avLst/>
          </a:prstGeom>
          <a:noFill/>
          <a:ln>
            <a:noFill/>
          </a:ln>
        </p:spPr>
      </p:pic>
      <p:sp>
        <p:nvSpPr>
          <p:cNvPr id="481" name="Google Shape;481;p42"/>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Data-1</a:t>
            </a:r>
            <a:endParaRPr/>
          </a:p>
        </p:txBody>
      </p:sp>
      <p:sp>
        <p:nvSpPr>
          <p:cNvPr id="482" name="Google Shape;482;p42"/>
          <p:cNvSpPr txBox="1"/>
          <p:nvPr>
            <p:ph idx="1" type="body"/>
          </p:nvPr>
        </p:nvSpPr>
        <p:spPr>
          <a:xfrm>
            <a:off x="1257300" y="4993486"/>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GLOBE provides the ability to view and interact with data measured across the world. Select our</a:t>
            </a:r>
            <a:r>
              <a:rPr lang="en-US" sz="1600" u="sng">
                <a:solidFill>
                  <a:schemeClr val="hlink"/>
                </a:solidFill>
                <a:hlinkClick r:id="rId4"/>
              </a:rPr>
              <a:t> visualization tool</a:t>
            </a:r>
            <a:r>
              <a:rPr lang="en-US" sz="1600"/>
              <a:t> to map, graph, filter and export DO data that have been measured across GLOBE protocols since 1995. Here are screenshots  steps you will use when you use the visualization tool.</a:t>
            </a:r>
            <a:endParaRPr sz="1600"/>
          </a:p>
          <a:p>
            <a:pPr indent="0" lvl="0" marL="0" rtl="0" algn="l">
              <a:lnSpc>
                <a:spcPct val="90000"/>
              </a:lnSpc>
              <a:spcBef>
                <a:spcPts val="1000"/>
              </a:spcBef>
              <a:spcAft>
                <a:spcPts val="0"/>
              </a:spcAft>
              <a:buClr>
                <a:srgbClr val="000072"/>
              </a:buClr>
              <a:buSzPts val="1600"/>
              <a:buNone/>
            </a:pPr>
            <a:r>
              <a:rPr b="1" lang="en-US" sz="1600">
                <a:solidFill>
                  <a:srgbClr val="000072"/>
                </a:solidFill>
              </a:rPr>
              <a:t>Link to step-by-step tutorials on Using the Visualization System will assist you in finding and analyzing GLOBE data:  </a:t>
            </a:r>
            <a:r>
              <a:rPr lang="en-US" sz="1600" u="sng">
                <a:solidFill>
                  <a:schemeClr val="hlink"/>
                </a:solidFill>
                <a:hlinkClick r:id="rId5"/>
              </a:rPr>
              <a:t>PDF verson</a:t>
            </a: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483" name="Google Shape;483;p42"/>
          <p:cNvPicPr preferRelativeResize="0"/>
          <p:nvPr/>
        </p:nvPicPr>
        <p:blipFill rotWithShape="1">
          <a:blip r:embed="rId6">
            <a:alphaModFix/>
          </a:blip>
          <a:srcRect b="0" l="0" r="0" t="0"/>
          <a:stretch/>
        </p:blipFill>
        <p:spPr>
          <a:xfrm>
            <a:off x="0" y="0"/>
            <a:ext cx="1145052" cy="6858000"/>
          </a:xfrm>
          <a:prstGeom prst="rect">
            <a:avLst/>
          </a:prstGeom>
          <a:noFill/>
          <a:ln>
            <a:noFill/>
          </a:ln>
        </p:spPr>
      </p:pic>
      <p:pic>
        <p:nvPicPr>
          <p:cNvPr descr="Banner: Dissolved oxygen protocol using a commercial test kit" id="484" name="Google Shape;484;p42"/>
          <p:cNvPicPr preferRelativeResize="0"/>
          <p:nvPr/>
        </p:nvPicPr>
        <p:blipFill rotWithShape="1">
          <a:blip r:embed="rId7">
            <a:alphaModFix/>
          </a:blip>
          <a:srcRect b="0" l="0" r="0" t="0"/>
          <a:stretch/>
        </p:blipFill>
        <p:spPr>
          <a:xfrm>
            <a:off x="1145052" y="-1"/>
            <a:ext cx="8037082" cy="1051264"/>
          </a:xfrm>
          <a:prstGeom prst="rect">
            <a:avLst/>
          </a:prstGeom>
          <a:noFill/>
          <a:ln>
            <a:noFill/>
          </a:ln>
        </p:spPr>
      </p:pic>
      <p:sp>
        <p:nvSpPr>
          <p:cNvPr id="485" name="Google Shape;485;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3"/>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Data-2</a:t>
            </a:r>
            <a:endParaRPr/>
          </a:p>
        </p:txBody>
      </p:sp>
      <p:sp>
        <p:nvSpPr>
          <p:cNvPr id="491" name="Google Shape;491;p43"/>
          <p:cNvSpPr txBox="1"/>
          <p:nvPr>
            <p:ph idx="1" type="body"/>
          </p:nvPr>
        </p:nvSpPr>
        <p:spPr>
          <a:xfrm>
            <a:off x="1257300" y="1909180"/>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Select the date for which you need DO data,  add layer and you can see where data is available. </a:t>
            </a:r>
            <a:endParaRPr/>
          </a:p>
          <a:p>
            <a:pPr indent="0" lvl="0" marL="0" rtl="0" algn="l">
              <a:lnSpc>
                <a:spcPct val="90000"/>
              </a:lnSpc>
              <a:spcBef>
                <a:spcPts val="1600"/>
              </a:spcBef>
              <a:spcAft>
                <a:spcPts val="0"/>
              </a:spcAft>
              <a:buClr>
                <a:schemeClr val="dk1"/>
              </a:buClr>
              <a:buSzPts val="1800"/>
              <a:buNone/>
            </a:pP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492" name="Google Shape;492;p43"/>
          <p:cNvPicPr preferRelativeResize="0"/>
          <p:nvPr/>
        </p:nvPicPr>
        <p:blipFill rotWithShape="1">
          <a:blip r:embed="rId3">
            <a:alphaModFix/>
          </a:blip>
          <a:srcRect b="0" l="0" r="0" t="0"/>
          <a:stretch/>
        </p:blipFill>
        <p:spPr>
          <a:xfrm>
            <a:off x="0" y="0"/>
            <a:ext cx="1145052" cy="6858000"/>
          </a:xfrm>
          <a:prstGeom prst="rect">
            <a:avLst/>
          </a:prstGeom>
          <a:noFill/>
          <a:ln>
            <a:noFill/>
          </a:ln>
        </p:spPr>
      </p:pic>
      <p:pic>
        <p:nvPicPr>
          <p:cNvPr descr="Select the date or range of dates for which you wish to view DO data using the upper left menu bar. Icons will appear on the map where dissolved oxygen data is available. You can select to see DO data collected using a probe, a kit, or both." id="493" name="Google Shape;493;p43"/>
          <p:cNvPicPr preferRelativeResize="0"/>
          <p:nvPr>
            <p:ph idx="2" type="body"/>
          </p:nvPr>
        </p:nvPicPr>
        <p:blipFill rotWithShape="1">
          <a:blip r:embed="rId4">
            <a:alphaModFix/>
          </a:blip>
          <a:srcRect b="0" l="0" r="0" t="0"/>
          <a:stretch/>
        </p:blipFill>
        <p:spPr>
          <a:xfrm>
            <a:off x="1105728" y="2518666"/>
            <a:ext cx="7968081" cy="3957181"/>
          </a:xfrm>
          <a:prstGeom prst="rect">
            <a:avLst/>
          </a:prstGeom>
          <a:noFill/>
          <a:ln>
            <a:noFill/>
          </a:ln>
        </p:spPr>
      </p:pic>
      <p:pic>
        <p:nvPicPr>
          <p:cNvPr descr="Banner: Dissolved oxygen protocol using a commercial test kit" id="494" name="Google Shape;494;p43"/>
          <p:cNvPicPr preferRelativeResize="0"/>
          <p:nvPr/>
        </p:nvPicPr>
        <p:blipFill rotWithShape="1">
          <a:blip r:embed="rId5">
            <a:alphaModFix/>
          </a:blip>
          <a:srcRect b="0" l="0" r="0" t="0"/>
          <a:stretch/>
        </p:blipFill>
        <p:spPr>
          <a:xfrm>
            <a:off x="1145052" y="-1"/>
            <a:ext cx="8037082" cy="1051264"/>
          </a:xfrm>
          <a:prstGeom prst="rect">
            <a:avLst/>
          </a:prstGeom>
          <a:noFill/>
          <a:ln>
            <a:noFill/>
          </a:ln>
        </p:spPr>
      </p:pic>
      <p:sp>
        <p:nvSpPr>
          <p:cNvPr id="495" name="Google Shape;495;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4"/>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Data-3</a:t>
            </a:r>
            <a:endParaRPr/>
          </a:p>
        </p:txBody>
      </p:sp>
      <p:sp>
        <p:nvSpPr>
          <p:cNvPr id="501" name="Google Shape;501;p44"/>
          <p:cNvSpPr txBox="1"/>
          <p:nvPr>
            <p:ph idx="1" type="body"/>
          </p:nvPr>
        </p:nvSpPr>
        <p:spPr>
          <a:xfrm>
            <a:off x="1257300" y="1909180"/>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Select the sampling site for which you need  DO data,  and a box will open with data summary for that site. </a:t>
            </a:r>
            <a:endParaRPr/>
          </a:p>
          <a:p>
            <a:pPr indent="0" lvl="0" marL="0" rtl="0" algn="l">
              <a:lnSpc>
                <a:spcPct val="90000"/>
              </a:lnSpc>
              <a:spcBef>
                <a:spcPts val="1600"/>
              </a:spcBef>
              <a:spcAft>
                <a:spcPts val="0"/>
              </a:spcAft>
              <a:buClr>
                <a:schemeClr val="dk1"/>
              </a:buClr>
              <a:buSzPts val="1800"/>
              <a:buNone/>
            </a:pP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502" name="Google Shape;502;p44"/>
          <p:cNvPicPr preferRelativeResize="0"/>
          <p:nvPr/>
        </p:nvPicPr>
        <p:blipFill rotWithShape="1">
          <a:blip r:embed="rId3">
            <a:alphaModFix/>
          </a:blip>
          <a:srcRect b="0" l="0" r="0" t="0"/>
          <a:stretch/>
        </p:blipFill>
        <p:spPr>
          <a:xfrm>
            <a:off x="0" y="0"/>
            <a:ext cx="1145052" cy="6858000"/>
          </a:xfrm>
          <a:prstGeom prst="rect">
            <a:avLst/>
          </a:prstGeom>
          <a:noFill/>
          <a:ln>
            <a:noFill/>
          </a:ln>
        </p:spPr>
      </p:pic>
      <p:pic>
        <p:nvPicPr>
          <p:cNvPr descr="Clicking on an icon on the map will open to a map note providing DO data for that location and time. Follow instructions in the tutorial to download the data as a .csv file for analysis. " id="503" name="Google Shape;503;p44"/>
          <p:cNvPicPr preferRelativeResize="0"/>
          <p:nvPr>
            <p:ph idx="2" type="body"/>
          </p:nvPr>
        </p:nvPicPr>
        <p:blipFill rotWithShape="1">
          <a:blip r:embed="rId4">
            <a:alphaModFix/>
          </a:blip>
          <a:srcRect b="0" l="0" r="0" t="0"/>
          <a:stretch/>
        </p:blipFill>
        <p:spPr>
          <a:xfrm>
            <a:off x="1257300" y="2602406"/>
            <a:ext cx="7522316" cy="3667765"/>
          </a:xfrm>
          <a:prstGeom prst="rect">
            <a:avLst/>
          </a:prstGeom>
          <a:noFill/>
          <a:ln>
            <a:noFill/>
          </a:ln>
        </p:spPr>
      </p:pic>
      <p:pic>
        <p:nvPicPr>
          <p:cNvPr descr="Banner: Dissolved oxygen protocol using a commercial test kit" id="504" name="Google Shape;504;p44"/>
          <p:cNvPicPr preferRelativeResize="0"/>
          <p:nvPr/>
        </p:nvPicPr>
        <p:blipFill rotWithShape="1">
          <a:blip r:embed="rId5">
            <a:alphaModFix/>
          </a:blip>
          <a:srcRect b="0" l="0" r="0" t="0"/>
          <a:stretch/>
        </p:blipFill>
        <p:spPr>
          <a:xfrm>
            <a:off x="1145052" y="-1"/>
            <a:ext cx="8037082" cy="1051264"/>
          </a:xfrm>
          <a:prstGeom prst="rect">
            <a:avLst/>
          </a:prstGeom>
          <a:noFill/>
          <a:ln>
            <a:noFill/>
          </a:ln>
        </p:spPr>
      </p:pic>
      <p:sp>
        <p:nvSpPr>
          <p:cNvPr id="505" name="Google Shape;505;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descr="watermark of student taking a probe reading of water sample in a bucket" id="510" name="Google Shape;510;p45"/>
          <p:cNvPicPr preferRelativeResize="0"/>
          <p:nvPr>
            <p:ph idx="2" type="body"/>
          </p:nvPr>
        </p:nvPicPr>
        <p:blipFill rotWithShape="1">
          <a:blip r:embed="rId3">
            <a:alphaModFix amt="14000"/>
          </a:blip>
          <a:srcRect b="0" l="0" r="0" t="0"/>
          <a:stretch/>
        </p:blipFill>
        <p:spPr>
          <a:xfrm>
            <a:off x="1105728" y="1408494"/>
            <a:ext cx="8038272" cy="5461710"/>
          </a:xfrm>
          <a:prstGeom prst="rect">
            <a:avLst/>
          </a:prstGeom>
          <a:noFill/>
          <a:ln>
            <a:noFill/>
          </a:ln>
        </p:spPr>
      </p:pic>
      <p:sp>
        <p:nvSpPr>
          <p:cNvPr id="511" name="Google Shape;511;p45"/>
          <p:cNvSpPr txBox="1"/>
          <p:nvPr>
            <p:ph type="title"/>
          </p:nvPr>
        </p:nvSpPr>
        <p:spPr>
          <a:xfrm>
            <a:off x="1118418" y="95893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Review questions to help you prepare to conduct the Hydrosphere Dissolved Oxygen Protocol</a:t>
            </a:r>
            <a:endParaRPr/>
          </a:p>
        </p:txBody>
      </p:sp>
      <p:sp>
        <p:nvSpPr>
          <p:cNvPr id="512" name="Google Shape;512;p45"/>
          <p:cNvSpPr txBox="1"/>
          <p:nvPr>
            <p:ph idx="1" type="body"/>
          </p:nvPr>
        </p:nvSpPr>
        <p:spPr>
          <a:xfrm>
            <a:off x="1105728" y="1966796"/>
            <a:ext cx="7564743" cy="4630412"/>
          </a:xfrm>
          <a:prstGeom prst="rect">
            <a:avLst/>
          </a:prstGeom>
          <a:noFill/>
          <a:ln>
            <a:noFill/>
          </a:ln>
        </p:spPr>
        <p:txBody>
          <a:bodyPr anchorCtr="0" anchor="t" bIns="45700" lIns="91425" spcFirstLastPara="1" rIns="91425" wrap="square" tIns="45700">
            <a:normAutofit fontScale="92500"/>
          </a:bodyPr>
          <a:lstStyle/>
          <a:p>
            <a:pPr indent="-342900" lvl="0" marL="342900" rtl="0" algn="l">
              <a:lnSpc>
                <a:spcPct val="90000"/>
              </a:lnSpc>
              <a:spcBef>
                <a:spcPts val="0"/>
              </a:spcBef>
              <a:spcAft>
                <a:spcPts val="0"/>
              </a:spcAft>
              <a:buClr>
                <a:schemeClr val="dk1"/>
              </a:buClr>
              <a:buSzPct val="100000"/>
              <a:buFont typeface="Calibri"/>
              <a:buAutoNum type="arabicPeriod"/>
            </a:pPr>
            <a:r>
              <a:rPr b="1" lang="en-US"/>
              <a:t>Does the dissolved oxygen protocol also measure the oxygen in water (H2O)?</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Which temperature holds more dissolved oxygen:  warm water or cold water?</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Does salinity affect the solubility of oxygen?</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How does atmospheric pressure affect the solubility of oxygen?</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is hypoxia?</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How many ppm of dissolved oxygen is in the water when the water is anoxic?</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Why do you need to stabilize the dissolved oxygen sample immediately after collecting?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are the safety precautions you should take when doing any of the hydrology protocols?</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is the acceptable range of error of the three replicate samples you take, in ppm?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step do you need to complete before starting the Dissolved Oxygen protocol? </a:t>
            </a:r>
            <a:endParaRPr/>
          </a:p>
          <a:p>
            <a:pPr indent="0" lvl="0" marL="0" rtl="0" algn="l">
              <a:lnSpc>
                <a:spcPct val="90000"/>
              </a:lnSpc>
              <a:spcBef>
                <a:spcPts val="1000"/>
              </a:spcBef>
              <a:spcAft>
                <a:spcPts val="0"/>
              </a:spcAft>
              <a:buClr>
                <a:schemeClr val="dk1"/>
              </a:buClr>
              <a:buSzPct val="100000"/>
              <a:buNone/>
            </a:pPr>
            <a:r>
              <a:t/>
            </a:r>
            <a:endParaRPr/>
          </a:p>
        </p:txBody>
      </p:sp>
      <p:pic>
        <p:nvPicPr>
          <p:cNvPr descr="Menu: Quiz yourself" id="513" name="Google Shape;513;p45"/>
          <p:cNvPicPr preferRelativeResize="0"/>
          <p:nvPr/>
        </p:nvPicPr>
        <p:blipFill rotWithShape="1">
          <a:blip r:embed="rId4">
            <a:alphaModFix/>
          </a:blip>
          <a:srcRect b="0" l="0" r="0" t="0"/>
          <a:stretch/>
        </p:blipFill>
        <p:spPr>
          <a:xfrm>
            <a:off x="0" y="0"/>
            <a:ext cx="1118418" cy="6858000"/>
          </a:xfrm>
          <a:prstGeom prst="rect">
            <a:avLst/>
          </a:prstGeom>
          <a:noFill/>
          <a:ln>
            <a:noFill/>
          </a:ln>
        </p:spPr>
      </p:pic>
      <p:pic>
        <p:nvPicPr>
          <p:cNvPr descr="Banner:  Dissolved oxygen protocol using a commercial test kit" id="514" name="Google Shape;514;p45"/>
          <p:cNvPicPr preferRelativeResize="0"/>
          <p:nvPr/>
        </p:nvPicPr>
        <p:blipFill rotWithShape="1">
          <a:blip r:embed="rId5">
            <a:alphaModFix/>
          </a:blip>
          <a:srcRect b="0" l="0" r="0" t="0"/>
          <a:stretch/>
        </p:blipFill>
        <p:spPr>
          <a:xfrm>
            <a:off x="1118417" y="-12205"/>
            <a:ext cx="8025583" cy="1035011"/>
          </a:xfrm>
          <a:prstGeom prst="rect">
            <a:avLst/>
          </a:prstGeom>
          <a:noFill/>
          <a:ln>
            <a:noFill/>
          </a:ln>
        </p:spPr>
      </p:pic>
      <p:sp>
        <p:nvSpPr>
          <p:cNvPr id="515" name="Google Shape;515;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descr="watermark of student taking a probe reading of water sample in a bucket" id="520" name="Google Shape;520;p46"/>
          <p:cNvPicPr preferRelativeResize="0"/>
          <p:nvPr>
            <p:ph idx="2" type="body"/>
          </p:nvPr>
        </p:nvPicPr>
        <p:blipFill rotWithShape="1">
          <a:blip r:embed="rId3">
            <a:alphaModFix amt="14000"/>
          </a:blip>
          <a:srcRect b="0" l="0" r="0" t="0"/>
          <a:stretch/>
        </p:blipFill>
        <p:spPr>
          <a:xfrm>
            <a:off x="1105728" y="1396290"/>
            <a:ext cx="8038272" cy="5461710"/>
          </a:xfrm>
          <a:prstGeom prst="rect">
            <a:avLst/>
          </a:prstGeom>
          <a:noFill/>
          <a:ln>
            <a:noFill/>
          </a:ln>
        </p:spPr>
      </p:pic>
      <p:sp>
        <p:nvSpPr>
          <p:cNvPr id="521" name="Google Shape;521;p46"/>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You are done! </a:t>
            </a:r>
            <a:endParaRPr/>
          </a:p>
        </p:txBody>
      </p:sp>
      <p:sp>
        <p:nvSpPr>
          <p:cNvPr id="522" name="Google Shape;522;p46"/>
          <p:cNvSpPr txBox="1"/>
          <p:nvPr>
            <p:ph idx="1" type="body"/>
          </p:nvPr>
        </p:nvSpPr>
        <p:spPr>
          <a:xfrm>
            <a:off x="1307527" y="2129616"/>
            <a:ext cx="748310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b="1" lang="en-US" sz="2400">
                <a:solidFill>
                  <a:srgbClr val="000000"/>
                </a:solidFill>
              </a:rPr>
              <a:t>You have now completed the slide stack. If you are ready to take the quiz, sign on and take the quiz corresponding to </a:t>
            </a:r>
            <a:r>
              <a:rPr b="1" lang="en-US" sz="2400">
                <a:solidFill>
                  <a:srgbClr val="000072"/>
                </a:solidFill>
              </a:rPr>
              <a:t>Dissolved Oxygen Protocol</a:t>
            </a:r>
            <a:r>
              <a:rPr b="1" lang="en-US" sz="2400">
                <a:solidFill>
                  <a:srgbClr val="055000"/>
                </a:solidFill>
              </a:rPr>
              <a:t>.</a:t>
            </a:r>
            <a:endParaRPr/>
          </a:p>
          <a:p>
            <a:pPr indent="0" lvl="0" marL="0" rtl="0" algn="l">
              <a:lnSpc>
                <a:spcPct val="90000"/>
              </a:lnSpc>
              <a:spcBef>
                <a:spcPts val="1000"/>
              </a:spcBef>
              <a:spcAft>
                <a:spcPts val="0"/>
              </a:spcAft>
              <a:buClr>
                <a:schemeClr val="dk1"/>
              </a:buClr>
              <a:buSzPts val="2400"/>
              <a:buNone/>
            </a:pPr>
            <a:r>
              <a:t/>
            </a:r>
            <a:endParaRPr b="1" sz="2400">
              <a:solidFill>
                <a:srgbClr val="000000"/>
              </a:solidFill>
            </a:endParaRPr>
          </a:p>
          <a:p>
            <a:pPr indent="0" lvl="0" marL="0" rtl="0" algn="l">
              <a:lnSpc>
                <a:spcPct val="90000"/>
              </a:lnSpc>
              <a:spcBef>
                <a:spcPts val="1000"/>
              </a:spcBef>
              <a:spcAft>
                <a:spcPts val="0"/>
              </a:spcAft>
              <a:buClr>
                <a:srgbClr val="000000"/>
              </a:buClr>
              <a:buSzPts val="2400"/>
              <a:buNone/>
            </a:pPr>
            <a:r>
              <a:rPr b="1" lang="en-US" sz="2400">
                <a:solidFill>
                  <a:srgbClr val="000000"/>
                </a:solidFill>
              </a:rPr>
              <a:t>You can also review the slide stack, post questions on the discussion board, or look at the FAQs on the next page. </a:t>
            </a:r>
            <a:endParaRPr/>
          </a:p>
          <a:p>
            <a:pPr indent="0" lvl="0" marL="0" rtl="0" algn="l">
              <a:lnSpc>
                <a:spcPct val="90000"/>
              </a:lnSpc>
              <a:spcBef>
                <a:spcPts val="1000"/>
              </a:spcBef>
              <a:spcAft>
                <a:spcPts val="0"/>
              </a:spcAft>
              <a:buClr>
                <a:schemeClr val="dk1"/>
              </a:buClr>
              <a:buSzPts val="2400"/>
              <a:buNone/>
            </a:pPr>
            <a:r>
              <a:t/>
            </a:r>
            <a:endParaRPr b="1" sz="2400">
              <a:solidFill>
                <a:srgbClr val="000000"/>
              </a:solidFill>
            </a:endParaRPr>
          </a:p>
          <a:p>
            <a:pPr indent="0" lvl="0" marL="0" rtl="0" algn="l">
              <a:lnSpc>
                <a:spcPct val="90000"/>
              </a:lnSpc>
              <a:spcBef>
                <a:spcPts val="1000"/>
              </a:spcBef>
              <a:spcAft>
                <a:spcPts val="0"/>
              </a:spcAft>
              <a:buClr>
                <a:srgbClr val="000000"/>
              </a:buClr>
              <a:buSzPts val="2400"/>
              <a:buNone/>
            </a:pPr>
            <a:r>
              <a:rPr b="1" lang="en-US" sz="2400">
                <a:solidFill>
                  <a:srgbClr val="000000"/>
                </a:solidFill>
              </a:rPr>
              <a:t>When you pass the quiz, you are ready to take </a:t>
            </a:r>
            <a:r>
              <a:rPr b="1" lang="en-US" sz="2400">
                <a:solidFill>
                  <a:srgbClr val="000072"/>
                </a:solidFill>
              </a:rPr>
              <a:t>Dissolved Oxygen Protocol </a:t>
            </a:r>
            <a:r>
              <a:rPr b="1" lang="en-US" sz="2400">
                <a:solidFill>
                  <a:srgbClr val="000000"/>
                </a:solidFill>
              </a:rPr>
              <a:t>measurements! </a:t>
            </a:r>
            <a:endParaRPr/>
          </a:p>
        </p:txBody>
      </p:sp>
      <p:pic>
        <p:nvPicPr>
          <p:cNvPr descr="Menu: Additional Resources" id="523" name="Google Shape;523;p46"/>
          <p:cNvPicPr preferRelativeResize="0"/>
          <p:nvPr/>
        </p:nvPicPr>
        <p:blipFill rotWithShape="1">
          <a:blip r:embed="rId4">
            <a:alphaModFix/>
          </a:blip>
          <a:srcRect b="0" l="0" r="0" t="0"/>
          <a:stretch/>
        </p:blipFill>
        <p:spPr>
          <a:xfrm>
            <a:off x="0" y="-8008"/>
            <a:ext cx="1160799" cy="6866008"/>
          </a:xfrm>
          <a:prstGeom prst="rect">
            <a:avLst/>
          </a:prstGeom>
          <a:noFill/>
          <a:ln>
            <a:noFill/>
          </a:ln>
        </p:spPr>
      </p:pic>
      <p:pic>
        <p:nvPicPr>
          <p:cNvPr descr="Banner: dissolved oxygen protocol using a commercial test kit" id="524" name="Google Shape;524;p46"/>
          <p:cNvPicPr preferRelativeResize="0"/>
          <p:nvPr/>
        </p:nvPicPr>
        <p:blipFill rotWithShape="1">
          <a:blip r:embed="rId5">
            <a:alphaModFix/>
          </a:blip>
          <a:srcRect b="0" l="0" r="0" t="0"/>
          <a:stretch/>
        </p:blipFill>
        <p:spPr>
          <a:xfrm>
            <a:off x="1160798" y="-10362"/>
            <a:ext cx="7983201" cy="1044216"/>
          </a:xfrm>
          <a:prstGeom prst="rect">
            <a:avLst/>
          </a:prstGeom>
          <a:noFill/>
          <a:ln>
            <a:noFill/>
          </a:ln>
        </p:spPr>
      </p:pic>
      <p:sp>
        <p:nvSpPr>
          <p:cNvPr id="525" name="Google Shape;525;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watermark of student taking a probe reading of water sample in a bucket" id="530" name="Google Shape;530;p47"/>
          <p:cNvPicPr preferRelativeResize="0"/>
          <p:nvPr>
            <p:ph idx="2" type="body"/>
          </p:nvPr>
        </p:nvPicPr>
        <p:blipFill rotWithShape="1">
          <a:blip r:embed="rId3">
            <a:alphaModFix amt="14000"/>
          </a:blip>
          <a:srcRect b="0" l="0" r="0" t="0"/>
          <a:stretch/>
        </p:blipFill>
        <p:spPr>
          <a:xfrm>
            <a:off x="1105728" y="1396290"/>
            <a:ext cx="8038272" cy="5461710"/>
          </a:xfrm>
          <a:prstGeom prst="rect">
            <a:avLst/>
          </a:prstGeom>
          <a:noFill/>
          <a:ln>
            <a:noFill/>
          </a:ln>
        </p:spPr>
      </p:pic>
      <p:sp>
        <p:nvSpPr>
          <p:cNvPr id="531" name="Google Shape;531;p47"/>
          <p:cNvSpPr txBox="1"/>
          <p:nvPr>
            <p:ph type="title"/>
          </p:nvPr>
        </p:nvSpPr>
        <p:spPr>
          <a:xfrm>
            <a:off x="1105728" y="80405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Questions-1</a:t>
            </a:r>
            <a:endParaRPr/>
          </a:p>
        </p:txBody>
      </p:sp>
      <p:sp>
        <p:nvSpPr>
          <p:cNvPr id="532" name="Google Shape;532;p47"/>
          <p:cNvSpPr txBox="1"/>
          <p:nvPr>
            <p:ph idx="1" type="body"/>
          </p:nvPr>
        </p:nvSpPr>
        <p:spPr>
          <a:xfrm>
            <a:off x="1307527" y="1951476"/>
            <a:ext cx="7483101"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000090"/>
              </a:buClr>
              <a:buSzPct val="100000"/>
              <a:buNone/>
            </a:pPr>
            <a:r>
              <a:rPr b="1" lang="en-US" sz="2400">
                <a:solidFill>
                  <a:srgbClr val="000090"/>
                </a:solidFill>
              </a:rPr>
              <a:t>Why do we have to do the measurements at the same time of day?</a:t>
            </a:r>
            <a:endParaRPr/>
          </a:p>
          <a:p>
            <a:pPr indent="0" lvl="0" marL="0" rtl="0" algn="l">
              <a:lnSpc>
                <a:spcPct val="90000"/>
              </a:lnSpc>
              <a:spcBef>
                <a:spcPts val="1000"/>
              </a:spcBef>
              <a:spcAft>
                <a:spcPts val="0"/>
              </a:spcAft>
              <a:buClr>
                <a:schemeClr val="dk1"/>
              </a:buClr>
              <a:buSzPct val="100000"/>
              <a:buNone/>
            </a:pPr>
            <a:r>
              <a:rPr lang="en-US" sz="2400"/>
              <a:t>The amount of dissolved oxygen may change during the day as the water begins to warm up. More light penetrating the water causes more photosynthesis to occur. This can also increase the amount of dissolved oxygen. For this reason it is important to do your Hydrosphere measurements at the same time of day each week.</a:t>
            </a:r>
            <a:endParaRPr/>
          </a:p>
          <a:p>
            <a:pPr indent="0" lvl="0" marL="0" rtl="0" algn="l">
              <a:lnSpc>
                <a:spcPct val="90000"/>
              </a:lnSpc>
              <a:spcBef>
                <a:spcPts val="1000"/>
              </a:spcBef>
              <a:spcAft>
                <a:spcPts val="0"/>
              </a:spcAft>
              <a:buClr>
                <a:srgbClr val="000090"/>
              </a:buClr>
              <a:buSzPct val="100000"/>
              <a:buNone/>
            </a:pPr>
            <a:r>
              <a:rPr b="1" lang="en-US" sz="2400">
                <a:solidFill>
                  <a:srgbClr val="000090"/>
                </a:solidFill>
              </a:rPr>
              <a:t> What will make my dissolved oxygen levels change over the year?</a:t>
            </a:r>
            <a:endParaRPr/>
          </a:p>
          <a:p>
            <a:pPr indent="0" lvl="0" marL="0" rtl="0" algn="l">
              <a:lnSpc>
                <a:spcPct val="90000"/>
              </a:lnSpc>
              <a:spcBef>
                <a:spcPts val="1000"/>
              </a:spcBef>
              <a:spcAft>
                <a:spcPts val="0"/>
              </a:spcAft>
              <a:buClr>
                <a:schemeClr val="dk1"/>
              </a:buClr>
              <a:buSzPct val="100000"/>
              <a:buNone/>
            </a:pPr>
            <a:r>
              <a:rPr lang="en-US" sz="2400"/>
              <a:t>Besides seasonal differences in temperature, seasonal changes in the flow of your stream, changes in transparency, or changes in productivity (amount of growth of plants and animals in the water) will cause changes in dissolved oxygen levels.</a:t>
            </a:r>
            <a:endParaRPr/>
          </a:p>
          <a:p>
            <a:pPr indent="0" lvl="0" marL="0" rtl="0" algn="l">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chemeClr val="dk1"/>
              </a:buClr>
              <a:buSzPct val="100000"/>
              <a:buNone/>
            </a:pPr>
            <a:r>
              <a:rPr b="1" lang="en-US" sz="2400"/>
              <a:t> </a:t>
            </a:r>
            <a:r>
              <a:rPr b="1" lang="en-US" sz="2400">
                <a:solidFill>
                  <a:srgbClr val="000090"/>
                </a:solidFill>
              </a:rPr>
              <a:t>What is saturated DO?</a:t>
            </a:r>
            <a:endParaRPr/>
          </a:p>
          <a:p>
            <a:pPr indent="0" lvl="0" marL="0" rtl="0" algn="l">
              <a:lnSpc>
                <a:spcPct val="90000"/>
              </a:lnSpc>
              <a:spcBef>
                <a:spcPts val="1000"/>
              </a:spcBef>
              <a:spcAft>
                <a:spcPts val="0"/>
              </a:spcAft>
              <a:buClr>
                <a:schemeClr val="dk1"/>
              </a:buClr>
              <a:buSzPct val="100000"/>
              <a:buNone/>
            </a:pPr>
            <a:r>
              <a:rPr lang="en-US" sz="2400"/>
              <a:t>Saturated DO refers to the maximum oxygen that water can hold at a particular temperature, pressure and salinity. When you calibrate your DO probe, the 100% saturation point is saturated Dissolved Oxygen or saturated </a:t>
            </a:r>
            <a:endParaRPr/>
          </a:p>
          <a:p>
            <a:pPr indent="0" lvl="0" marL="0" rtl="0" algn="l">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rgbClr val="000090"/>
              </a:buClr>
              <a:buSzPct val="100000"/>
              <a:buNone/>
            </a:pPr>
            <a:r>
              <a:rPr b="1" lang="en-US" sz="2400">
                <a:solidFill>
                  <a:srgbClr val="000090"/>
                </a:solidFill>
              </a:rPr>
              <a:t>Why do we need to measure salinity each time?</a:t>
            </a:r>
            <a:endParaRPr/>
          </a:p>
          <a:p>
            <a:pPr indent="0" lvl="0" marL="0" rtl="0" algn="l">
              <a:lnSpc>
                <a:spcPct val="90000"/>
              </a:lnSpc>
              <a:spcBef>
                <a:spcPts val="1000"/>
              </a:spcBef>
              <a:spcAft>
                <a:spcPts val="0"/>
              </a:spcAft>
              <a:buClr>
                <a:schemeClr val="dk1"/>
              </a:buClr>
              <a:buSzPct val="100000"/>
              <a:buNone/>
            </a:pPr>
            <a:r>
              <a:rPr lang="en-US" sz="2400"/>
              <a:t>In arid and semi-arid areas, salinity or conductivity levels vary depending on whether it is a dry or rainy season. In estuaries, salinity can vary depending on the time of the tide or even in dry or wet years. </a:t>
            </a:r>
            <a:endParaRPr/>
          </a:p>
        </p:txBody>
      </p:sp>
      <p:pic>
        <p:nvPicPr>
          <p:cNvPr descr="Menu: Additional Resources" id="533" name="Google Shape;533;p47"/>
          <p:cNvPicPr preferRelativeResize="0"/>
          <p:nvPr/>
        </p:nvPicPr>
        <p:blipFill rotWithShape="1">
          <a:blip r:embed="rId4">
            <a:alphaModFix/>
          </a:blip>
          <a:srcRect b="0" l="0" r="0" t="0"/>
          <a:stretch/>
        </p:blipFill>
        <p:spPr>
          <a:xfrm>
            <a:off x="0" y="-8008"/>
            <a:ext cx="1160799" cy="6866008"/>
          </a:xfrm>
          <a:prstGeom prst="rect">
            <a:avLst/>
          </a:prstGeom>
          <a:noFill/>
          <a:ln>
            <a:noFill/>
          </a:ln>
        </p:spPr>
      </p:pic>
      <p:pic>
        <p:nvPicPr>
          <p:cNvPr descr="Banner: dissolved oxygen protocol using a commercial test kit" id="534" name="Google Shape;534;p47"/>
          <p:cNvPicPr preferRelativeResize="0"/>
          <p:nvPr/>
        </p:nvPicPr>
        <p:blipFill rotWithShape="1">
          <a:blip r:embed="rId5">
            <a:alphaModFix/>
          </a:blip>
          <a:srcRect b="0" l="0" r="0" t="0"/>
          <a:stretch/>
        </p:blipFill>
        <p:spPr>
          <a:xfrm>
            <a:off x="1160798" y="-10362"/>
            <a:ext cx="7983201" cy="1044216"/>
          </a:xfrm>
          <a:prstGeom prst="rect">
            <a:avLst/>
          </a:prstGeom>
          <a:noFill/>
          <a:ln>
            <a:noFill/>
          </a:ln>
        </p:spPr>
      </p:pic>
      <p:sp>
        <p:nvSpPr>
          <p:cNvPr id="535" name="Google Shape;535;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8"/>
          <p:cNvSpPr txBox="1"/>
          <p:nvPr>
            <p:ph type="title"/>
          </p:nvPr>
        </p:nvSpPr>
        <p:spPr>
          <a:xfrm>
            <a:off x="1105728" y="80405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Questions-2</a:t>
            </a:r>
            <a:endParaRPr/>
          </a:p>
        </p:txBody>
      </p:sp>
      <p:sp>
        <p:nvSpPr>
          <p:cNvPr id="541" name="Google Shape;541;p48"/>
          <p:cNvSpPr txBox="1"/>
          <p:nvPr>
            <p:ph idx="1" type="body"/>
          </p:nvPr>
        </p:nvSpPr>
        <p:spPr>
          <a:xfrm>
            <a:off x="1307527" y="1951476"/>
            <a:ext cx="2909415"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0"/>
              </a:buClr>
              <a:buSzPts val="1600"/>
              <a:buNone/>
            </a:pPr>
            <a:r>
              <a:rPr b="1" lang="en-US" sz="1600">
                <a:solidFill>
                  <a:srgbClr val="000090"/>
                </a:solidFill>
              </a:rPr>
              <a:t>Why does salt concentration affect oxygen saturation?</a:t>
            </a:r>
            <a:endParaRPr/>
          </a:p>
          <a:p>
            <a:pPr indent="0" lvl="0" marL="0" rtl="0" algn="just">
              <a:lnSpc>
                <a:spcPct val="90000"/>
              </a:lnSpc>
              <a:spcBef>
                <a:spcPts val="1000"/>
              </a:spcBef>
              <a:spcAft>
                <a:spcPts val="0"/>
              </a:spcAft>
              <a:buClr>
                <a:schemeClr val="dk1"/>
              </a:buClr>
              <a:buSzPts val="1600"/>
              <a:buNone/>
            </a:pPr>
            <a:r>
              <a:rPr lang="en-US" sz="1600"/>
              <a:t>As the salt content increases in water, fewer oxygen molecules can be dissolved. Therefore, as salinity increases, saturated DO decreases in a water sample under the same temperature and pressure.</a:t>
            </a:r>
            <a:endParaRPr/>
          </a:p>
        </p:txBody>
      </p:sp>
      <p:pic>
        <p:nvPicPr>
          <p:cNvPr descr="Menu: Additional Resources" id="542" name="Google Shape;542;p48"/>
          <p:cNvPicPr preferRelativeResize="0"/>
          <p:nvPr/>
        </p:nvPicPr>
        <p:blipFill rotWithShape="1">
          <a:blip r:embed="rId3">
            <a:alphaModFix/>
          </a:blip>
          <a:srcRect b="0" l="0" r="0" t="0"/>
          <a:stretch/>
        </p:blipFill>
        <p:spPr>
          <a:xfrm>
            <a:off x="0" y="-8008"/>
            <a:ext cx="1160799" cy="6866008"/>
          </a:xfrm>
          <a:prstGeom prst="rect">
            <a:avLst/>
          </a:prstGeom>
          <a:noFill/>
          <a:ln>
            <a:noFill/>
          </a:ln>
        </p:spPr>
      </p:pic>
      <p:pic>
        <p:nvPicPr>
          <p:cNvPr descr="Screenshot of table, Soluability of Oxygen in Salt Water at Sea Level, (1013.25 mB, with temperature and salinity. As temperature increases, soluability decreases. As salinity increases, soluabilty decreses. " id="543" name="Google Shape;543;p48"/>
          <p:cNvPicPr preferRelativeResize="0"/>
          <p:nvPr>
            <p:ph idx="2" type="body"/>
          </p:nvPr>
        </p:nvPicPr>
        <p:blipFill rotWithShape="1">
          <a:blip r:embed="rId4">
            <a:alphaModFix/>
          </a:blip>
          <a:srcRect b="33198" l="0" r="0" t="0"/>
          <a:stretch/>
        </p:blipFill>
        <p:spPr>
          <a:xfrm>
            <a:off x="4363670" y="1951476"/>
            <a:ext cx="4258015" cy="3627026"/>
          </a:xfrm>
          <a:prstGeom prst="rect">
            <a:avLst/>
          </a:prstGeom>
          <a:noFill/>
          <a:ln>
            <a:noFill/>
          </a:ln>
        </p:spPr>
      </p:pic>
      <p:pic>
        <p:nvPicPr>
          <p:cNvPr descr="Banner: dissolved oxygen protocol using a commercial test kit" id="544" name="Google Shape;544;p48"/>
          <p:cNvPicPr preferRelativeResize="0"/>
          <p:nvPr/>
        </p:nvPicPr>
        <p:blipFill rotWithShape="1">
          <a:blip r:embed="rId5">
            <a:alphaModFix/>
          </a:blip>
          <a:srcRect b="0" l="0" r="0" t="0"/>
          <a:stretch/>
        </p:blipFill>
        <p:spPr>
          <a:xfrm>
            <a:off x="1160798" y="-10362"/>
            <a:ext cx="7983201" cy="1044216"/>
          </a:xfrm>
          <a:prstGeom prst="rect">
            <a:avLst/>
          </a:prstGeom>
          <a:noFill/>
          <a:ln>
            <a:noFill/>
          </a:ln>
        </p:spPr>
      </p:pic>
      <p:sp>
        <p:nvSpPr>
          <p:cNvPr id="545" name="Google Shape;545;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9"/>
          <p:cNvSpPr txBox="1"/>
          <p:nvPr>
            <p:ph type="title"/>
          </p:nvPr>
        </p:nvSpPr>
        <p:spPr>
          <a:xfrm>
            <a:off x="1105728" y="68847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Questions-3</a:t>
            </a:r>
            <a:endParaRPr/>
          </a:p>
        </p:txBody>
      </p:sp>
      <p:sp>
        <p:nvSpPr>
          <p:cNvPr id="551" name="Google Shape;551;p49"/>
          <p:cNvSpPr txBox="1"/>
          <p:nvPr>
            <p:ph idx="1" type="body"/>
          </p:nvPr>
        </p:nvSpPr>
        <p:spPr>
          <a:xfrm>
            <a:off x="1160799" y="1690219"/>
            <a:ext cx="7558887"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90"/>
              </a:buClr>
              <a:buSzPts val="1600"/>
              <a:buNone/>
            </a:pPr>
            <a:r>
              <a:rPr b="1" lang="en-US" sz="1600">
                <a:solidFill>
                  <a:srgbClr val="000090"/>
                </a:solidFill>
              </a:rPr>
              <a:t>Why does the amount of dissolved oxygen I measured not agree with the amount I calculated?  </a:t>
            </a:r>
            <a:endParaRPr/>
          </a:p>
          <a:p>
            <a:pPr indent="-285750" lvl="0" marL="285750" rtl="0" algn="just">
              <a:lnSpc>
                <a:spcPct val="90000"/>
              </a:lnSpc>
              <a:spcBef>
                <a:spcPts val="1000"/>
              </a:spcBef>
              <a:spcAft>
                <a:spcPts val="0"/>
              </a:spcAft>
              <a:buClr>
                <a:schemeClr val="dk1"/>
              </a:buClr>
              <a:buSzPts val="1400"/>
              <a:buFont typeface="Arial"/>
              <a:buChar char="•"/>
            </a:pPr>
            <a:r>
              <a:rPr lang="en-US" sz="1400"/>
              <a:t>There are two reasons why these numbers may not match. First, you may not have followed the instructions on your kit exactly or you may have made small errors in the procedure you used. Here are some troubleshooting tips:</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Make sure you do not have any air bubbles in your sample bottle or your titrator (for kits that use a titrator). To check for air bubbles in the sample bottle, turn the bottle upside down while it is capped and look for bubbles. </a:t>
            </a:r>
            <a:endParaRPr/>
          </a:p>
          <a:p>
            <a:pPr indent="-285750" lvl="0" marL="285750" rtl="0" algn="just">
              <a:lnSpc>
                <a:spcPct val="90000"/>
              </a:lnSpc>
              <a:spcBef>
                <a:spcPts val="1000"/>
              </a:spcBef>
              <a:spcAft>
                <a:spcPts val="0"/>
              </a:spcAft>
              <a:buClr>
                <a:schemeClr val="dk1"/>
              </a:buClr>
              <a:buSzPts val="1400"/>
              <a:buFont typeface="Arial"/>
              <a:buChar char="•"/>
            </a:pPr>
            <a:r>
              <a:rPr lang="en-US" sz="1400"/>
              <a:t>Measure accurately. If you are adding drops from a bottle, hold the bottle vertically so that all of the drops are the same size.</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Allow all of the precipitate to settle. If you shake the bottle too hard before the precipitate settles, it may take 10minutes or more for the settling to happen.</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Record accurately. If your kit asks you to count drops, have two people count to insure accuracy. If your kit asks you to read a titrator, make sure to read the instructions for accurately reading the titrator that come with your kit.</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If you are testing in salt waters make sure you refer to Table HY-DO-3 to determine the maximum amount of oxygen that waters with your salinity can hold. Salt waters can hold less oxygen when fully saturated than can freshwaters.</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Another reason your measured value may not be the same as your calculated value is that there may be something wrong with the chemicals in your kit. In this case, you will need to get new chemicals.</a:t>
            </a:r>
            <a:endParaRPr/>
          </a:p>
        </p:txBody>
      </p:sp>
      <p:pic>
        <p:nvPicPr>
          <p:cNvPr descr="Menu: Additional Resources" id="552" name="Google Shape;552;p49"/>
          <p:cNvPicPr preferRelativeResize="0"/>
          <p:nvPr/>
        </p:nvPicPr>
        <p:blipFill rotWithShape="1">
          <a:blip r:embed="rId3">
            <a:alphaModFix/>
          </a:blip>
          <a:srcRect b="0" l="0" r="0" t="0"/>
          <a:stretch/>
        </p:blipFill>
        <p:spPr>
          <a:xfrm>
            <a:off x="0" y="0"/>
            <a:ext cx="1160799" cy="6866008"/>
          </a:xfrm>
          <a:prstGeom prst="rect">
            <a:avLst/>
          </a:prstGeom>
          <a:noFill/>
          <a:ln>
            <a:noFill/>
          </a:ln>
        </p:spPr>
      </p:pic>
      <p:pic>
        <p:nvPicPr>
          <p:cNvPr descr="Banner: dissolved oxygen protocol using a commercial test kit" id="553" name="Google Shape;553;p49"/>
          <p:cNvPicPr preferRelativeResize="0"/>
          <p:nvPr/>
        </p:nvPicPr>
        <p:blipFill rotWithShape="1">
          <a:blip r:embed="rId4">
            <a:alphaModFix/>
          </a:blip>
          <a:srcRect b="0" l="0" r="0" t="0"/>
          <a:stretch/>
        </p:blipFill>
        <p:spPr>
          <a:xfrm>
            <a:off x="1160798" y="-10362"/>
            <a:ext cx="7983201" cy="1044216"/>
          </a:xfrm>
          <a:prstGeom prst="rect">
            <a:avLst/>
          </a:prstGeom>
          <a:noFill/>
          <a:ln>
            <a:noFill/>
          </a:ln>
        </p:spPr>
      </p:pic>
      <p:sp>
        <p:nvSpPr>
          <p:cNvPr id="554" name="Google Shape;554;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800"/>
              <a:buFont typeface="Calibri"/>
              <a:buNone/>
            </a:pPr>
            <a:r>
              <a:rPr lang="en-US"/>
              <a:t>What to know about DO!</a:t>
            </a:r>
            <a:endParaRPr/>
          </a:p>
        </p:txBody>
      </p:sp>
      <p:sp>
        <p:nvSpPr>
          <p:cNvPr id="127" name="Google Shape;127;p5"/>
          <p:cNvSpPr txBox="1"/>
          <p:nvPr>
            <p:ph idx="1" type="body"/>
          </p:nvPr>
        </p:nvSpPr>
        <p:spPr>
          <a:xfrm>
            <a:off x="1361523" y="1766981"/>
            <a:ext cx="7472234"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00"/>
              <a:buNone/>
            </a:pPr>
            <a:r>
              <a:rPr lang="en-US"/>
              <a:t>Dissolved oxygen (O</a:t>
            </a:r>
            <a:r>
              <a:rPr baseline="-25000" lang="en-US"/>
              <a:t>2</a:t>
            </a:r>
            <a:r>
              <a:rPr lang="en-US"/>
              <a:t>) in water is measured in parts per million (ppm). The amount of O</a:t>
            </a:r>
            <a:r>
              <a:rPr baseline="-25000" lang="en-US"/>
              <a:t>2 </a:t>
            </a:r>
            <a:r>
              <a:rPr lang="en-US"/>
              <a:t> in water is much less than in air. Roughly, two out of ten air molecules are molecular oxygen. In water, however, there are only five or six oxygen molecules for every million water molecules.</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Dissolved oxygen can be added to water by plants during photosynthesis, through diffusion from the atmosphere, or by aeration. Aeration occurs when water is mixed with air. Such mixing occurs in waves, riffles, and waterfalls.</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Dissolved oxygen can be consumed during respiration of biota (e.g., animals and bacteria). Many fish species require at least 5 ppm to survive and reproduce. </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Hypoxia is a condition when there is less than 2 ppm of DO in the water. Anoxia is when there is little to no DO in the water.</a:t>
            </a:r>
            <a:endParaRPr/>
          </a:p>
        </p:txBody>
      </p:sp>
      <p:pic>
        <p:nvPicPr>
          <p:cNvPr descr="Menu: What is dissolved oxygen?" id="128" name="Google Shape;128;p5"/>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Banner: Dissolved Oxygen Protocol using a Commercial Test Kit" id="129" name="Google Shape;129;p5"/>
          <p:cNvPicPr preferRelativeResize="0"/>
          <p:nvPr/>
        </p:nvPicPr>
        <p:blipFill rotWithShape="1">
          <a:blip r:embed="rId4">
            <a:alphaModFix/>
          </a:blip>
          <a:srcRect b="0" l="0" r="0" t="0"/>
          <a:stretch/>
        </p:blipFill>
        <p:spPr>
          <a:xfrm>
            <a:off x="1105727" y="0"/>
            <a:ext cx="8038273" cy="1085337"/>
          </a:xfrm>
          <a:prstGeom prst="rect">
            <a:avLst/>
          </a:prstGeom>
          <a:noFill/>
          <a:ln>
            <a:noFill/>
          </a:ln>
        </p:spPr>
      </p:pic>
      <p:sp>
        <p:nvSpPr>
          <p:cNvPr id="130" name="Google Shape;130;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0"/>
          <p:cNvSpPr txBox="1"/>
          <p:nvPr>
            <p:ph type="title"/>
          </p:nvPr>
        </p:nvSpPr>
        <p:spPr>
          <a:xfrm>
            <a:off x="1105728" y="68847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Questions for Research Investigations</a:t>
            </a:r>
            <a:endParaRPr/>
          </a:p>
        </p:txBody>
      </p:sp>
      <p:sp>
        <p:nvSpPr>
          <p:cNvPr id="560" name="Google Shape;560;p50"/>
          <p:cNvSpPr txBox="1"/>
          <p:nvPr>
            <p:ph idx="1" type="body"/>
          </p:nvPr>
        </p:nvSpPr>
        <p:spPr>
          <a:xfrm>
            <a:off x="1160799" y="1690219"/>
            <a:ext cx="7558887" cy="435133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800"/>
              <a:buFont typeface="Arial"/>
              <a:buChar char="•"/>
            </a:pPr>
            <a:r>
              <a:rPr lang="en-US"/>
              <a:t>How would a change in the amount of dissolved oxygen affect what lives in a water body?</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285750" lvl="0" marL="285750" rtl="0" algn="l">
              <a:lnSpc>
                <a:spcPct val="90000"/>
              </a:lnSpc>
              <a:spcBef>
                <a:spcPts val="1000"/>
              </a:spcBef>
              <a:spcAft>
                <a:spcPts val="0"/>
              </a:spcAft>
              <a:buClr>
                <a:schemeClr val="dk1"/>
              </a:buClr>
              <a:buSzPts val="1800"/>
              <a:buFont typeface="Arial"/>
              <a:buChar char="•"/>
            </a:pPr>
            <a:r>
              <a:rPr lang="en-US"/>
              <a:t>How could warming or cooling of the atmosphere affect the amount of dissolved oxygen in your water?</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285750" lvl="0" marL="285750" rtl="0" algn="l">
              <a:lnSpc>
                <a:spcPct val="90000"/>
              </a:lnSpc>
              <a:spcBef>
                <a:spcPts val="1000"/>
              </a:spcBef>
              <a:spcAft>
                <a:spcPts val="0"/>
              </a:spcAft>
              <a:buClr>
                <a:schemeClr val="dk1"/>
              </a:buClr>
              <a:buSzPts val="1800"/>
              <a:buFont typeface="Arial"/>
              <a:buChar char="•"/>
            </a:pPr>
            <a:r>
              <a:rPr lang="en-US"/>
              <a:t>How could changes in the land cover around your water site affect the amount of dissolved oxygen in your water?</a:t>
            </a:r>
            <a:endParaRPr/>
          </a:p>
        </p:txBody>
      </p:sp>
      <p:pic>
        <p:nvPicPr>
          <p:cNvPr descr="Menu: Additional Resources" id="561" name="Google Shape;561;p50"/>
          <p:cNvPicPr preferRelativeResize="0"/>
          <p:nvPr/>
        </p:nvPicPr>
        <p:blipFill rotWithShape="1">
          <a:blip r:embed="rId3">
            <a:alphaModFix/>
          </a:blip>
          <a:srcRect b="0" l="0" r="0" t="0"/>
          <a:stretch/>
        </p:blipFill>
        <p:spPr>
          <a:xfrm>
            <a:off x="0" y="-8008"/>
            <a:ext cx="1160799" cy="6866008"/>
          </a:xfrm>
          <a:prstGeom prst="rect">
            <a:avLst/>
          </a:prstGeom>
          <a:noFill/>
          <a:ln>
            <a:noFill/>
          </a:ln>
        </p:spPr>
      </p:pic>
      <p:pic>
        <p:nvPicPr>
          <p:cNvPr descr="Banner: dissolved oxygen protocol using a commercial test kit" id="562" name="Google Shape;562;p50"/>
          <p:cNvPicPr preferRelativeResize="0"/>
          <p:nvPr/>
        </p:nvPicPr>
        <p:blipFill rotWithShape="1">
          <a:blip r:embed="rId4">
            <a:alphaModFix/>
          </a:blip>
          <a:srcRect b="0" l="0" r="0" t="0"/>
          <a:stretch/>
        </p:blipFill>
        <p:spPr>
          <a:xfrm>
            <a:off x="1160798" y="-10362"/>
            <a:ext cx="7983201" cy="1044216"/>
          </a:xfrm>
          <a:prstGeom prst="rect">
            <a:avLst/>
          </a:prstGeom>
          <a:noFill/>
          <a:ln>
            <a:noFill/>
          </a:ln>
        </p:spPr>
      </p:pic>
      <p:sp>
        <p:nvSpPr>
          <p:cNvPr id="563" name="Google Shape;563;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1"/>
          <p:cNvSpPr txBox="1"/>
          <p:nvPr>
            <p:ph type="title"/>
          </p:nvPr>
        </p:nvSpPr>
        <p:spPr>
          <a:xfrm>
            <a:off x="1105728" y="71755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We want your Feedback!</a:t>
            </a:r>
            <a:endParaRPr/>
          </a:p>
        </p:txBody>
      </p:sp>
      <p:sp>
        <p:nvSpPr>
          <p:cNvPr id="569" name="Google Shape;569;p51"/>
          <p:cNvSpPr txBox="1"/>
          <p:nvPr>
            <p:ph idx="1" type="body"/>
          </p:nvPr>
        </p:nvSpPr>
        <p:spPr>
          <a:xfrm>
            <a:off x="1329205" y="1728540"/>
            <a:ext cx="7646386" cy="4351338"/>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800"/>
              <a:buNone/>
            </a:pPr>
            <a:r>
              <a:rPr lang="en-US"/>
              <a:t>Please provide us with feedback about this module. This is a community project and we welcome your comments, suggestions and edits! Please take a minute to comment here:  </a:t>
            </a:r>
            <a:r>
              <a:rPr lang="en-US" u="sng">
                <a:solidFill>
                  <a:schemeClr val="hlink"/>
                </a:solidFill>
                <a:hlinkClick r:id="rId3"/>
              </a:rPr>
              <a:t>Training@nasaglobe.org</a:t>
            </a:r>
            <a:endParaRPr/>
          </a:p>
          <a:p>
            <a:pPr indent="0" lvl="0" marL="0" rtl="0" algn="l">
              <a:lnSpc>
                <a:spcPct val="90000"/>
              </a:lnSpc>
              <a:spcBef>
                <a:spcPts val="1000"/>
              </a:spcBef>
              <a:spcAft>
                <a:spcPts val="0"/>
              </a:spcAft>
              <a:buClr>
                <a:srgbClr val="002060"/>
              </a:buClr>
              <a:buSzPts val="2800"/>
              <a:buNone/>
            </a:pPr>
            <a:r>
              <a:rPr b="1" lang="en-US" sz="2800">
                <a:solidFill>
                  <a:srgbClr val="002060"/>
                </a:solidFill>
              </a:rPr>
              <a:t>Credits:</a:t>
            </a:r>
            <a:endParaRPr/>
          </a:p>
          <a:p>
            <a:pPr indent="0" lvl="0" marL="0" rtl="0" algn="l">
              <a:lnSpc>
                <a:spcPct val="90000"/>
              </a:lnSpc>
              <a:spcBef>
                <a:spcPts val="1000"/>
              </a:spcBef>
              <a:spcAft>
                <a:spcPts val="0"/>
              </a:spcAft>
              <a:buClr>
                <a:schemeClr val="dk1"/>
              </a:buClr>
              <a:buSzPts val="1800"/>
              <a:buNone/>
            </a:pPr>
            <a:r>
              <a:rPr b="1" lang="en-US"/>
              <a:t>Slides:  </a:t>
            </a:r>
            <a:endParaRPr/>
          </a:p>
          <a:p>
            <a:pPr indent="0" lvl="0" marL="0" rtl="0" algn="l">
              <a:lnSpc>
                <a:spcPct val="100000"/>
              </a:lnSpc>
              <a:spcBef>
                <a:spcPts val="1000"/>
              </a:spcBef>
              <a:spcAft>
                <a:spcPts val="0"/>
              </a:spcAft>
              <a:buClr>
                <a:schemeClr val="dk1"/>
              </a:buClr>
              <a:buSzPts val="1800"/>
              <a:buNone/>
            </a:pPr>
            <a:r>
              <a:rPr lang="en-US"/>
              <a:t>Russanne Low, Ph.D., University of Nebraska-Lincoln, USA </a:t>
            </a:r>
            <a:endParaRPr/>
          </a:p>
          <a:p>
            <a:pPr indent="0" lvl="0" marL="0" rtl="0" algn="l">
              <a:lnSpc>
                <a:spcPct val="100000"/>
              </a:lnSpc>
              <a:spcBef>
                <a:spcPts val="1000"/>
              </a:spcBef>
              <a:spcAft>
                <a:spcPts val="0"/>
              </a:spcAft>
              <a:buClr>
                <a:schemeClr val="dk1"/>
              </a:buClr>
              <a:buSzPts val="1800"/>
              <a:buNone/>
            </a:pPr>
            <a:r>
              <a:rPr lang="en-US"/>
              <a:t>Rebecca Boger, Ph.D., Brooklyn College, NYC, USA</a:t>
            </a:r>
            <a:endParaRPr/>
          </a:p>
          <a:p>
            <a:pPr indent="0" lvl="0" marL="0" rtl="0" algn="l">
              <a:lnSpc>
                <a:spcPct val="90000"/>
              </a:lnSpc>
              <a:spcBef>
                <a:spcPts val="1000"/>
              </a:spcBef>
              <a:spcAft>
                <a:spcPts val="0"/>
              </a:spcAft>
              <a:buClr>
                <a:schemeClr val="dk1"/>
              </a:buClr>
              <a:buSzPts val="1800"/>
              <a:buNone/>
            </a:pPr>
            <a:r>
              <a:rPr b="1" lang="en-US"/>
              <a:t>Photos: </a:t>
            </a:r>
            <a:r>
              <a:rPr lang="en-US"/>
              <a:t>Russanne Low</a:t>
            </a:r>
            <a:endParaRPr/>
          </a:p>
          <a:p>
            <a:pPr indent="0" lvl="0" marL="0" rtl="0" algn="l">
              <a:lnSpc>
                <a:spcPct val="90000"/>
              </a:lnSpc>
              <a:spcBef>
                <a:spcPts val="1000"/>
              </a:spcBef>
              <a:spcAft>
                <a:spcPts val="0"/>
              </a:spcAft>
              <a:buClr>
                <a:schemeClr val="dk1"/>
              </a:buClr>
              <a:buSzPts val="1800"/>
              <a:buNone/>
            </a:pPr>
            <a:r>
              <a:rPr b="1" lang="en-US"/>
              <a:t>Art: </a:t>
            </a:r>
            <a:r>
              <a:rPr lang="en-US"/>
              <a:t>Jenn Glaser, </a:t>
            </a:r>
            <a:r>
              <a:rPr i="1" lang="en-US"/>
              <a:t>ScribeArts</a:t>
            </a:r>
            <a:endParaRPr i="1"/>
          </a:p>
          <a:p>
            <a:pPr indent="0" lvl="0" marL="0" rtl="0" algn="l">
              <a:lnSpc>
                <a:spcPct val="90000"/>
              </a:lnSpc>
              <a:spcBef>
                <a:spcPts val="1000"/>
              </a:spcBef>
              <a:spcAft>
                <a:spcPts val="0"/>
              </a:spcAft>
              <a:buClr>
                <a:schemeClr val="dk1"/>
              </a:buClr>
              <a:buSzPts val="1800"/>
              <a:buNone/>
            </a:pPr>
            <a:r>
              <a:rPr b="1" lang="en-US"/>
              <a:t>More Information:</a:t>
            </a:r>
            <a:endParaRPr/>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4"/>
              </a:rPr>
              <a:t>The GLOBE Program</a:t>
            </a:r>
            <a:r>
              <a:rPr b="1" lang="en-US"/>
              <a:t>, </a:t>
            </a:r>
            <a:r>
              <a:rPr b="1" lang="en-US" u="sng">
                <a:solidFill>
                  <a:schemeClr val="hlink"/>
                </a:solidFill>
                <a:hlinkClick r:id="rId5"/>
              </a:rPr>
              <a:t>NASA Earth Science </a:t>
            </a:r>
            <a:endParaRPr b="1"/>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6"/>
              </a:rPr>
              <a:t>NASA Global Climate Change: Vital Signs of the Planet</a:t>
            </a:r>
            <a:endParaRPr b="1"/>
          </a:p>
          <a:p>
            <a:pPr indent="0" lvl="0" marL="0" rtl="0" algn="l">
              <a:lnSpc>
                <a:spcPct val="90000"/>
              </a:lnSpc>
              <a:spcBef>
                <a:spcPts val="1000"/>
              </a:spcBef>
              <a:spcAft>
                <a:spcPts val="0"/>
              </a:spcAft>
              <a:buClr>
                <a:schemeClr val="dk1"/>
              </a:buClr>
              <a:buSzPts val="1800"/>
              <a:buNone/>
            </a:pPr>
            <a:r>
              <a:rPr b="1" lang="en-US"/>
              <a:t>The GLOBE Program is sponsored by these organizations: </a:t>
            </a:r>
            <a:endParaRPr/>
          </a:p>
        </p:txBody>
      </p:sp>
      <p:pic>
        <p:nvPicPr>
          <p:cNvPr descr="Menu: Additional Resources" id="570" name="Google Shape;570;p51"/>
          <p:cNvPicPr preferRelativeResize="0"/>
          <p:nvPr/>
        </p:nvPicPr>
        <p:blipFill rotWithShape="1">
          <a:blip r:embed="rId7">
            <a:alphaModFix/>
          </a:blip>
          <a:srcRect b="0" l="0" r="0" t="0"/>
          <a:stretch/>
        </p:blipFill>
        <p:spPr>
          <a:xfrm>
            <a:off x="0" y="-8008"/>
            <a:ext cx="1160799" cy="6866008"/>
          </a:xfrm>
          <a:prstGeom prst="rect">
            <a:avLst/>
          </a:prstGeom>
          <a:noFill/>
          <a:ln>
            <a:noFill/>
          </a:ln>
        </p:spPr>
      </p:pic>
      <p:pic>
        <p:nvPicPr>
          <p:cNvPr descr="Logos for NASA, NOAA, NSF and the U.S. Department of State." id="571" name="Google Shape;571;p51"/>
          <p:cNvPicPr preferRelativeResize="0"/>
          <p:nvPr/>
        </p:nvPicPr>
        <p:blipFill rotWithShape="1">
          <a:blip r:embed="rId8">
            <a:alphaModFix/>
          </a:blip>
          <a:srcRect b="0" l="0" r="0" t="0"/>
          <a:stretch/>
        </p:blipFill>
        <p:spPr>
          <a:xfrm>
            <a:off x="3796464" y="6079878"/>
            <a:ext cx="2505227" cy="524283"/>
          </a:xfrm>
          <a:prstGeom prst="rect">
            <a:avLst/>
          </a:prstGeom>
          <a:noFill/>
          <a:ln>
            <a:noFill/>
          </a:ln>
        </p:spPr>
      </p:pic>
      <p:pic>
        <p:nvPicPr>
          <p:cNvPr descr="Banner: dissolved oxygen protocol using a commercial test kit" id="572" name="Google Shape;572;p51"/>
          <p:cNvPicPr preferRelativeResize="0"/>
          <p:nvPr/>
        </p:nvPicPr>
        <p:blipFill rotWithShape="1">
          <a:blip r:embed="rId9">
            <a:alphaModFix/>
          </a:blip>
          <a:srcRect b="0" l="0" r="0" t="0"/>
          <a:stretch/>
        </p:blipFill>
        <p:spPr>
          <a:xfrm>
            <a:off x="1160798" y="-10362"/>
            <a:ext cx="7983201" cy="1044216"/>
          </a:xfrm>
          <a:prstGeom prst="rect">
            <a:avLst/>
          </a:prstGeom>
          <a:noFill/>
          <a:ln>
            <a:noFill/>
          </a:ln>
        </p:spPr>
      </p:pic>
      <p:sp>
        <p:nvSpPr>
          <p:cNvPr id="573" name="Google Shape;573;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1105728" y="983455"/>
            <a:ext cx="7886700" cy="871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Why Collect Water DO Data?</a:t>
            </a:r>
            <a:endParaRPr/>
          </a:p>
        </p:txBody>
      </p:sp>
      <p:sp>
        <p:nvSpPr>
          <p:cNvPr id="136" name="Google Shape;136;p6"/>
          <p:cNvSpPr txBox="1"/>
          <p:nvPr>
            <p:ph idx="1" type="body"/>
          </p:nvPr>
        </p:nvSpPr>
        <p:spPr>
          <a:xfrm>
            <a:off x="1255904" y="1855050"/>
            <a:ext cx="5393043"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sz="1700"/>
              <a:t>Just like animals that live on land, animals that live in water need molecular oxygen to breathe.</a:t>
            </a:r>
            <a:endParaRPr/>
          </a:p>
          <a:p>
            <a:pPr indent="0" lvl="0" marL="0" rtl="0" algn="just">
              <a:lnSpc>
                <a:spcPct val="90000"/>
              </a:lnSpc>
              <a:spcBef>
                <a:spcPts val="1000"/>
              </a:spcBef>
              <a:spcAft>
                <a:spcPts val="0"/>
              </a:spcAft>
              <a:buClr>
                <a:schemeClr val="dk1"/>
              </a:buClr>
              <a:buSzPct val="100000"/>
              <a:buNone/>
            </a:pPr>
            <a:r>
              <a:t/>
            </a:r>
            <a:endParaRPr sz="1700"/>
          </a:p>
          <a:p>
            <a:pPr indent="0" lvl="0" marL="0" rtl="0" algn="just">
              <a:lnSpc>
                <a:spcPct val="90000"/>
              </a:lnSpc>
              <a:spcBef>
                <a:spcPts val="1000"/>
              </a:spcBef>
              <a:spcAft>
                <a:spcPts val="0"/>
              </a:spcAft>
              <a:buClr>
                <a:schemeClr val="dk1"/>
              </a:buClr>
              <a:buSzPct val="100000"/>
              <a:buNone/>
            </a:pPr>
            <a:r>
              <a:rPr lang="en-US" sz="1700"/>
              <a:t>Most organic matter in aquatic ecosystems is non-living and it is collectively referred to as detritus. The organic matter can be produced </a:t>
            </a:r>
            <a:r>
              <a:rPr i="1" lang="en-US" sz="1700"/>
              <a:t>in situ or </a:t>
            </a:r>
            <a:r>
              <a:rPr lang="en-US" sz="1700"/>
              <a:t>enter water bodies from the surrounding land (from both natural and human sources). The cycling of organic carbon between living and nonliving components is known as the carbon cycle. Organic matter is produced during photosynthesis and is consumed during respiration. During respiration, biota (fish, bacteria, etc.) consume dissolved oxygen.</a:t>
            </a:r>
            <a:endParaRPr/>
          </a:p>
          <a:p>
            <a:pPr indent="0" lvl="0" marL="0" rtl="0" algn="just">
              <a:lnSpc>
                <a:spcPct val="90000"/>
              </a:lnSpc>
              <a:spcBef>
                <a:spcPts val="1000"/>
              </a:spcBef>
              <a:spcAft>
                <a:spcPts val="0"/>
              </a:spcAft>
              <a:buClr>
                <a:schemeClr val="dk1"/>
              </a:buClr>
              <a:buSzPct val="100000"/>
              <a:buNone/>
            </a:pPr>
            <a:r>
              <a:t/>
            </a:r>
            <a:endParaRPr sz="1700"/>
          </a:p>
          <a:p>
            <a:pPr indent="0" lvl="0" marL="0" rtl="0" algn="just">
              <a:lnSpc>
                <a:spcPct val="90000"/>
              </a:lnSpc>
              <a:spcBef>
                <a:spcPts val="1000"/>
              </a:spcBef>
              <a:spcAft>
                <a:spcPts val="0"/>
              </a:spcAft>
              <a:buClr>
                <a:schemeClr val="dk1"/>
              </a:buClr>
              <a:buSzPct val="100000"/>
              <a:buNone/>
            </a:pPr>
            <a:r>
              <a:rPr lang="en-US" sz="1700"/>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a:t>
            </a:r>
            <a:r>
              <a:rPr lang="en-US"/>
              <a:t>very low and harm fish and other aquatic animals.</a:t>
            </a:r>
            <a:endParaRPr b="1">
              <a:solidFill>
                <a:srgbClr val="000072"/>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Menu: Why collect dissolved oxygen data?" id="137" name="Google Shape;137;p6"/>
          <p:cNvPicPr preferRelativeResize="0"/>
          <p:nvPr/>
        </p:nvPicPr>
        <p:blipFill rotWithShape="1">
          <a:blip r:embed="rId3">
            <a:alphaModFix/>
          </a:blip>
          <a:srcRect b="0" l="0" r="0" t="0"/>
          <a:stretch/>
        </p:blipFill>
        <p:spPr>
          <a:xfrm>
            <a:off x="0" y="0"/>
            <a:ext cx="1179871" cy="6858000"/>
          </a:xfrm>
          <a:prstGeom prst="rect">
            <a:avLst/>
          </a:prstGeom>
          <a:noFill/>
          <a:ln>
            <a:noFill/>
          </a:ln>
        </p:spPr>
      </p:pic>
      <p:pic>
        <p:nvPicPr>
          <p:cNvPr descr="Artist's illustration of algae overgrown, typical of the phenomenon known as cultural eutrofication- that is, excess nutrients causing algae overgrowth, leading to loss of dissolved oxygen in the system. " id="138" name="Google Shape;138;p6"/>
          <p:cNvPicPr preferRelativeResize="0"/>
          <p:nvPr>
            <p:ph idx="2" type="body"/>
          </p:nvPr>
        </p:nvPicPr>
        <p:blipFill rotWithShape="1">
          <a:blip r:embed="rId4">
            <a:alphaModFix/>
          </a:blip>
          <a:srcRect b="0" l="0" r="0" t="0"/>
          <a:stretch/>
        </p:blipFill>
        <p:spPr>
          <a:xfrm>
            <a:off x="6878319" y="1401082"/>
            <a:ext cx="1869805" cy="4351338"/>
          </a:xfrm>
          <a:prstGeom prst="rect">
            <a:avLst/>
          </a:prstGeom>
          <a:noFill/>
          <a:ln>
            <a:noFill/>
          </a:ln>
        </p:spPr>
      </p:pic>
      <p:sp>
        <p:nvSpPr>
          <p:cNvPr id="139" name="Google Shape;139;p6"/>
          <p:cNvSpPr txBox="1"/>
          <p:nvPr/>
        </p:nvSpPr>
        <p:spPr>
          <a:xfrm>
            <a:off x="6878319" y="5886958"/>
            <a:ext cx="2041826"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Conceptual Diagram: Eutrophic water column with microscopic algae enlarged for emphasis.</a:t>
            </a:r>
            <a:endParaRPr/>
          </a:p>
        </p:txBody>
      </p:sp>
      <p:pic>
        <p:nvPicPr>
          <p:cNvPr descr="Banner: Dissolved Oxygen Protocol using a Commercial Test Kit" id="140" name="Google Shape;140;p6"/>
          <p:cNvPicPr preferRelativeResize="0"/>
          <p:nvPr/>
        </p:nvPicPr>
        <p:blipFill rotWithShape="1">
          <a:blip r:embed="rId5">
            <a:alphaModFix/>
          </a:blip>
          <a:srcRect b="0" l="0" r="0" t="0"/>
          <a:stretch/>
        </p:blipFill>
        <p:spPr>
          <a:xfrm>
            <a:off x="1179871" y="0"/>
            <a:ext cx="7964129" cy="1063008"/>
          </a:xfrm>
          <a:prstGeom prst="rect">
            <a:avLst/>
          </a:prstGeom>
          <a:noFill/>
          <a:ln>
            <a:noFill/>
          </a:ln>
        </p:spPr>
      </p:pic>
      <p:sp>
        <p:nvSpPr>
          <p:cNvPr id="141" name="Google Shape;141;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1105728" y="78823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Case Study: Chesapeake Bay, USA-1</a:t>
            </a:r>
            <a:endParaRPr/>
          </a:p>
        </p:txBody>
      </p:sp>
      <p:sp>
        <p:nvSpPr>
          <p:cNvPr id="147" name="Google Shape;147;p7"/>
          <p:cNvSpPr txBox="1"/>
          <p:nvPr>
            <p:ph idx="1" type="body"/>
          </p:nvPr>
        </p:nvSpPr>
        <p:spPr>
          <a:xfrm>
            <a:off x="1224074" y="1835702"/>
            <a:ext cx="4753177"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sz="1700"/>
              <a:t>In summer 2004, a dead zone spanned more than a third of the Chesapeake Bay floor. Around the world, similar dead zones are occurring with increasing frequency in estuaries and near the mouths of major rivers.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a:p>
          <a:p>
            <a:pPr indent="0" lvl="0" marL="0" rtl="0" algn="just">
              <a:lnSpc>
                <a:spcPct val="90000"/>
              </a:lnSpc>
              <a:spcBef>
                <a:spcPts val="1000"/>
              </a:spcBef>
              <a:spcAft>
                <a:spcPts val="0"/>
              </a:spcAft>
              <a:buClr>
                <a:schemeClr val="dk1"/>
              </a:buClr>
              <a:buSzPct val="100000"/>
              <a:buNone/>
            </a:pPr>
            <a:r>
              <a:rPr lang="en-US" sz="1700"/>
              <a:t>When you monitor the nitrate concentration at your study site, you are providing exactly the kind of information that is needed to understand how dead zones are created in our aquatic systems.</a:t>
            </a:r>
            <a:endParaRPr/>
          </a:p>
          <a:p>
            <a:pPr indent="0" lvl="0" marL="0" rtl="0" algn="l">
              <a:lnSpc>
                <a:spcPct val="90000"/>
              </a:lnSpc>
              <a:spcBef>
                <a:spcPts val="1000"/>
              </a:spcBef>
              <a:spcAft>
                <a:spcPts val="0"/>
              </a:spcAft>
              <a:buClr>
                <a:schemeClr val="dk1"/>
              </a:buClr>
              <a:buSzPct val="100000"/>
              <a:buNone/>
            </a:pPr>
            <a:r>
              <a:t/>
            </a:r>
            <a:endParaRPr/>
          </a:p>
        </p:txBody>
      </p:sp>
      <p:pic>
        <p:nvPicPr>
          <p:cNvPr descr="Map of dissolved Oxygen concentration in mg/L, by depth. Chesapeake Bay, Maryland, USA. The image shows how dissolved oxygen entering the bay from one of the rivers to the west  has little to no dissolved oxygen, and causes a dead zone in the bay. " id="148" name="Google Shape;148;p7"/>
          <p:cNvPicPr preferRelativeResize="0"/>
          <p:nvPr>
            <p:ph idx="2" type="body"/>
          </p:nvPr>
        </p:nvPicPr>
        <p:blipFill rotWithShape="1">
          <a:blip r:embed="rId3">
            <a:alphaModFix/>
          </a:blip>
          <a:srcRect b="0" l="0" r="0" t="0"/>
          <a:stretch/>
        </p:blipFill>
        <p:spPr>
          <a:xfrm>
            <a:off x="6128823" y="1835702"/>
            <a:ext cx="2863605" cy="4351338"/>
          </a:xfrm>
          <a:prstGeom prst="rect">
            <a:avLst/>
          </a:prstGeom>
          <a:noFill/>
          <a:ln>
            <a:noFill/>
          </a:ln>
        </p:spPr>
      </p:pic>
      <p:pic>
        <p:nvPicPr>
          <p:cNvPr descr="Menu: How your measurements can help" id="149" name="Google Shape;149;p7"/>
          <p:cNvPicPr preferRelativeResize="0"/>
          <p:nvPr/>
        </p:nvPicPr>
        <p:blipFill rotWithShape="1">
          <a:blip r:embed="rId4">
            <a:alphaModFix/>
          </a:blip>
          <a:srcRect b="0" l="0" r="0" t="0"/>
          <a:stretch/>
        </p:blipFill>
        <p:spPr>
          <a:xfrm>
            <a:off x="-32086" y="-1"/>
            <a:ext cx="1165491" cy="6858001"/>
          </a:xfrm>
          <a:prstGeom prst="rect">
            <a:avLst/>
          </a:prstGeom>
          <a:noFill/>
          <a:ln>
            <a:noFill/>
          </a:ln>
        </p:spPr>
      </p:pic>
      <p:pic>
        <p:nvPicPr>
          <p:cNvPr descr="Banner: Dissolved Oxygen Protocol using a Commercial Test Kit" id="150" name="Google Shape;150;p7"/>
          <p:cNvPicPr preferRelativeResize="0"/>
          <p:nvPr/>
        </p:nvPicPr>
        <p:blipFill rotWithShape="1">
          <a:blip r:embed="rId5">
            <a:alphaModFix/>
          </a:blip>
          <a:srcRect b="0" l="0" r="0" t="0"/>
          <a:stretch/>
        </p:blipFill>
        <p:spPr>
          <a:xfrm>
            <a:off x="1133405" y="0"/>
            <a:ext cx="8010596" cy="1066328"/>
          </a:xfrm>
          <a:prstGeom prst="rect">
            <a:avLst/>
          </a:prstGeom>
          <a:noFill/>
          <a:ln>
            <a:noFill/>
          </a:ln>
        </p:spPr>
      </p:pic>
      <p:sp>
        <p:nvSpPr>
          <p:cNvPr id="151" name="Google Shape;151;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Case Study: Chesapeake Bay, USA-2</a:t>
            </a:r>
            <a:endParaRPr/>
          </a:p>
        </p:txBody>
      </p:sp>
      <p:sp>
        <p:nvSpPr>
          <p:cNvPr id="157" name="Google Shape;157;p8"/>
          <p:cNvSpPr txBox="1"/>
          <p:nvPr>
            <p:ph idx="1" type="body"/>
          </p:nvPr>
        </p:nvSpPr>
        <p:spPr>
          <a:xfrm>
            <a:off x="1224074" y="1835702"/>
            <a:ext cx="3617348"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Researchers use satellite measurements of ocean color to estimate the amount of microscopic plant life that lives in the Chesapeake Bay and other bodies of water. Ocean color depends on what is in the water. When large numbers of plants are growing in the water, the chlorophyll and other plant pigments affect the water’s color, making it greener, sometimes even with shades of red. The kinds and amounts of plant life are indicators of the health of marine ecosystems.</a:t>
            </a:r>
            <a:endParaRPr/>
          </a:p>
          <a:p>
            <a:pPr indent="0" lvl="0" marL="0" rtl="0" algn="l">
              <a:lnSpc>
                <a:spcPct val="90000"/>
              </a:lnSpc>
              <a:spcBef>
                <a:spcPts val="1000"/>
              </a:spcBef>
              <a:spcAft>
                <a:spcPts val="0"/>
              </a:spcAft>
              <a:buClr>
                <a:schemeClr val="dk1"/>
              </a:buClr>
              <a:buSzPts val="1600"/>
              <a:buNone/>
            </a:pPr>
            <a:r>
              <a:rPr lang="en-US" sz="1600"/>
              <a:t>Read more here:  </a:t>
            </a:r>
            <a:r>
              <a:rPr lang="en-US" sz="1600" u="sng">
                <a:solidFill>
                  <a:schemeClr val="hlink"/>
                </a:solidFill>
                <a:hlinkClick r:id="rId3"/>
              </a:rPr>
              <a:t>Earth Observatory</a:t>
            </a:r>
            <a:endParaRPr sz="1600"/>
          </a:p>
          <a:p>
            <a:pPr indent="0" lvl="0" marL="0" rtl="0" algn="l">
              <a:lnSpc>
                <a:spcPct val="90000"/>
              </a:lnSpc>
              <a:spcBef>
                <a:spcPts val="1000"/>
              </a:spcBef>
              <a:spcAft>
                <a:spcPts val="0"/>
              </a:spcAft>
              <a:buClr>
                <a:schemeClr val="dk1"/>
              </a:buClr>
              <a:buSzPts val="1800"/>
              <a:buNone/>
            </a:pPr>
            <a:r>
              <a:t/>
            </a:r>
            <a:endParaRPr/>
          </a:p>
        </p:txBody>
      </p:sp>
      <p:pic>
        <p:nvPicPr>
          <p:cNvPr descr="Menu: How your measurements can help" id="158" name="Google Shape;158;p8"/>
          <p:cNvPicPr preferRelativeResize="0"/>
          <p:nvPr/>
        </p:nvPicPr>
        <p:blipFill rotWithShape="1">
          <a:blip r:embed="rId4">
            <a:alphaModFix/>
          </a:blip>
          <a:srcRect b="0" l="0" r="0" t="0"/>
          <a:stretch/>
        </p:blipFill>
        <p:spPr>
          <a:xfrm>
            <a:off x="-32086" y="-1"/>
            <a:ext cx="1165491" cy="6858001"/>
          </a:xfrm>
          <a:prstGeom prst="rect">
            <a:avLst/>
          </a:prstGeom>
          <a:noFill/>
          <a:ln>
            <a:noFill/>
          </a:ln>
        </p:spPr>
      </p:pic>
      <p:pic>
        <p:nvPicPr>
          <p:cNvPr descr="Satellite image of the Chesapeake Bay, Maryland, USA. Note differences in color exhibited near the mouths of rivers entering the bay. " id="159" name="Google Shape;159;p8"/>
          <p:cNvPicPr preferRelativeResize="0"/>
          <p:nvPr>
            <p:ph idx="2" type="body"/>
          </p:nvPr>
        </p:nvPicPr>
        <p:blipFill rotWithShape="1">
          <a:blip r:embed="rId5">
            <a:alphaModFix/>
          </a:blip>
          <a:srcRect b="0" l="0" r="0" t="0"/>
          <a:stretch/>
        </p:blipFill>
        <p:spPr>
          <a:xfrm>
            <a:off x="5098064" y="1835702"/>
            <a:ext cx="3405769" cy="3405769"/>
          </a:xfrm>
          <a:prstGeom prst="rect">
            <a:avLst/>
          </a:prstGeom>
          <a:noFill/>
          <a:ln>
            <a:noFill/>
          </a:ln>
        </p:spPr>
      </p:pic>
      <p:sp>
        <p:nvSpPr>
          <p:cNvPr id="160" name="Google Shape;160;p8"/>
          <p:cNvSpPr txBox="1"/>
          <p:nvPr/>
        </p:nvSpPr>
        <p:spPr>
          <a:xfrm>
            <a:off x="5416389" y="5241471"/>
            <a:ext cx="27691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(NASA image courtesy Jeff Schmaltz, </a:t>
            </a:r>
            <a:r>
              <a:rPr lang="en-US" sz="1200" u="sng">
                <a:solidFill>
                  <a:schemeClr val="dk1"/>
                </a:solidFill>
                <a:latin typeface="Calibri"/>
                <a:ea typeface="Calibri"/>
                <a:cs typeface="Calibri"/>
                <a:sym typeface="Calibri"/>
                <a:hlinkClick r:id="rId6">
                  <a:extLst>
                    <a:ext uri="{A12FA001-AC4F-418D-AE19-62706E023703}">
                      <ahyp:hlinkClr val="tx"/>
                    </a:ext>
                  </a:extLst>
                </a:hlinkClick>
              </a:rPr>
              <a:t>MODIS Rapid Response</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pic>
        <p:nvPicPr>
          <p:cNvPr descr="Banner: Dissolved Oxygen Protocol using a Commercial Test Kit" id="161" name="Google Shape;161;p8"/>
          <p:cNvPicPr preferRelativeResize="0"/>
          <p:nvPr/>
        </p:nvPicPr>
        <p:blipFill rotWithShape="1">
          <a:blip r:embed="rId7">
            <a:alphaModFix/>
          </a:blip>
          <a:srcRect b="0" l="0" r="0" t="0"/>
          <a:stretch/>
        </p:blipFill>
        <p:spPr>
          <a:xfrm>
            <a:off x="1133405" y="0"/>
            <a:ext cx="8010596" cy="1066328"/>
          </a:xfrm>
          <a:prstGeom prst="rect">
            <a:avLst/>
          </a:prstGeom>
          <a:noFill/>
          <a:ln>
            <a:noFill/>
          </a:ln>
        </p:spPr>
      </p:pic>
      <p:sp>
        <p:nvSpPr>
          <p:cNvPr id="162" name="Google Shape;162;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Question 1</a:t>
            </a:r>
            <a:endParaRPr/>
          </a:p>
        </p:txBody>
      </p:sp>
      <p:sp>
        <p:nvSpPr>
          <p:cNvPr id="168" name="Google Shape;168;p9"/>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True or False: The dissolved oxygen measurement measures oxygen found in the water molecule</a:t>
            </a:r>
            <a:endParaRPr sz="2400"/>
          </a:p>
        </p:txBody>
      </p:sp>
      <p:pic>
        <p:nvPicPr>
          <p:cNvPr descr="Menu: How your measurements can help" id="169" name="Google Shape;169;p9"/>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70" name="Google Shape;17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Dissolved oxygen protocol using a commercial test kit" id="171" name="Google Shape;171;p9"/>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2016-05-28T21:57:48Z</dcterms:created>
  <dc:creator>rusty low</dc:creator>
</cp:coreProperties>
</file>