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hJFc1NtuhEmxM+MU6VGIYDQ0Kl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8CF1C7-389A-417F-B600-2363A1B92DDF}">
  <a:tblStyle styleId="{098CF1C7-389A-417F-B600-2363A1B92DDF}" styleName="Table_0">
    <a:wholeTbl>
      <a:tcTxStyle b="off" i="off">
        <a:font>
          <a:latin typeface="Calibri"/>
          <a:ea typeface="Calibri"/>
          <a:cs typeface="Calibri"/>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lastCol>
    <a:firstCol>
      <a:tcTxStyle b="on" i="off"/>
    </a:firstCol>
    <a:lastRow>
      <a:tcTxStyle b="on" i="off"/>
      <a:tcStyle>
        <a:tcBdr>
          <a:top>
            <a:ln cap="flat" cmpd="sng" w="25400">
              <a:solidFill>
                <a:schemeClr val="accent1"/>
              </a:solidFill>
              <a:prstDash val="solid"/>
              <a:round/>
              <a:headEnd len="sm" w="sm" type="none"/>
              <a:tailEnd len="sm" w="sm" type="none"/>
            </a:ln>
          </a:top>
        </a:tcBdr>
        <a:fill>
          <a:solidFill>
            <a:srgbClr val="E9EFF7"/>
          </a:solidFill>
        </a:fill>
      </a:tcStyle>
    </a:lastRow>
    <a:seCell>
      <a:tcTxStyle b="off" i="off"/>
    </a:seCell>
    <a:swCell>
      <a:tcTxStyle b="off" i="off"/>
    </a:swCell>
    <a:firstRow>
      <a:tcTxStyle b="on" i="off"/>
      <a:tcStyle>
        <a:fill>
          <a:solidFill>
            <a:srgbClr val="E9EFF7"/>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 name="Google Shape;452;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2" name="Google Shape;462;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2" name="Google Shape;472;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3" name="Google Shape;483;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3"/>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2"/>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3"/>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3"/>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4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4"/>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4"/>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4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4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4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7"/>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7"/>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0"/>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0"/>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1"/>
          <p:cNvSpPr/>
          <p:nvPr>
            <p:ph idx="2" type="pic"/>
          </p:nvPr>
        </p:nvSpPr>
        <p:spPr>
          <a:xfrm>
            <a:off x="3887391" y="987426"/>
            <a:ext cx="4629150" cy="4873625"/>
          </a:xfrm>
          <a:prstGeom prst="rect">
            <a:avLst/>
          </a:prstGeom>
          <a:noFill/>
          <a:ln>
            <a:noFill/>
          </a:ln>
        </p:spPr>
      </p:sp>
      <p:sp>
        <p:nvSpPr>
          <p:cNvPr id="68" name="Google Shape;68;p5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 Id="rId4" Type="http://schemas.openxmlformats.org/officeDocument/2006/relationships/image" Target="../media/image24.jpg"/><Relationship Id="rId9" Type="http://schemas.openxmlformats.org/officeDocument/2006/relationships/hyperlink" Target="https://www.globe.gov/documents/11865/680502f7-9024-4891-bec5-64aba3a6bc41" TargetMode="External"/><Relationship Id="rId5" Type="http://schemas.openxmlformats.org/officeDocument/2006/relationships/hyperlink" Target="http://www.globe.gov/documents/348614/93d4bb3c-79e3-4255-9fc8-537fc4f870dc" TargetMode="External"/><Relationship Id="rId6" Type="http://schemas.openxmlformats.org/officeDocument/2006/relationships/hyperlink" Target="http://www.globe.gov/documents/348614/97b9939c-7fb5-4b12-8113-59f988781bf5" TargetMode="External"/><Relationship Id="rId7" Type="http://schemas.openxmlformats.org/officeDocument/2006/relationships/hyperlink" Target="http://www.globe.gov/documents/348614/351665/Atmosphere+Investigation+Site+Definition+Sheet/8c79fb1e-7c89-49c9-ba29-4a1ca05c5191" TargetMode="External"/><Relationship Id="rId8" Type="http://schemas.openxmlformats.org/officeDocument/2006/relationships/hyperlink" Target="http://www.globe.gov/documents/11865/26f37835-c82a-4418-906d-23ec9f6c64a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 Id="rId4" Type="http://schemas.openxmlformats.org/officeDocument/2006/relationships/image" Target="../media/image24.jpg"/><Relationship Id="rId5"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g"/><Relationship Id="rId4" Type="http://schemas.openxmlformats.org/officeDocument/2006/relationships/image" Target="../media/image24.jpg"/><Relationship Id="rId5" Type="http://schemas.openxmlformats.org/officeDocument/2006/relationships/hyperlink" Target="https://www.globe.gov/documents/11865/f3841172-0e17-4e45-b52f-e68674a276e5" TargetMode="External"/><Relationship Id="rId6" Type="http://schemas.openxmlformats.org/officeDocument/2006/relationships/hyperlink" Target="http://www.globe.gov/documents/11865/26f37835-c82a-4418-906d-23ec9f6c64a9" TargetMode="External"/><Relationship Id="rId7"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jpg"/><Relationship Id="rId4" Type="http://schemas.openxmlformats.org/officeDocument/2006/relationships/image" Target="../media/image24.jpg"/><Relationship Id="rId5" Type="http://schemas.openxmlformats.org/officeDocument/2006/relationships/image" Target="../media/image23.png"/><Relationship Id="rId6"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g"/><Relationship Id="rId4" Type="http://schemas.openxmlformats.org/officeDocument/2006/relationships/image" Target="../media/image24.jpg"/><Relationship Id="rId5" Type="http://schemas.openxmlformats.org/officeDocument/2006/relationships/image" Target="../media/image21.png"/><Relationship Id="rId6" Type="http://schemas.openxmlformats.org/officeDocument/2006/relationships/image" Target="../media/image4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jpg"/><Relationship Id="rId4" Type="http://schemas.openxmlformats.org/officeDocument/2006/relationships/image" Target="../media/image24.jpg"/><Relationship Id="rId5" Type="http://schemas.openxmlformats.org/officeDocument/2006/relationships/image" Target="../media/image4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jpg"/><Relationship Id="rId4" Type="http://schemas.openxmlformats.org/officeDocument/2006/relationships/image" Target="../media/image24.jpg"/><Relationship Id="rId5" Type="http://schemas.openxmlformats.org/officeDocument/2006/relationships/hyperlink" Target="https://www.globe.gov/documents/11865/f3841172-0e17-4e45-b52f-e68674a276e5" TargetMode="External"/><Relationship Id="rId6" Type="http://schemas.openxmlformats.org/officeDocument/2006/relationships/hyperlink" Target="http://www.globe.gov/documents/11865/26f37835-c82a-4418-906d-23ec9f6c64a9" TargetMode="External"/><Relationship Id="rId7"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jpg"/><Relationship Id="rId4" Type="http://schemas.openxmlformats.org/officeDocument/2006/relationships/image" Target="../media/image24.jpg"/><Relationship Id="rId5" Type="http://schemas.openxmlformats.org/officeDocument/2006/relationships/image" Target="../media/image31.jpg"/><Relationship Id="rId6" Type="http://schemas.openxmlformats.org/officeDocument/2006/relationships/image" Target="../media/image3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jpg"/><Relationship Id="rId4" Type="http://schemas.openxmlformats.org/officeDocument/2006/relationships/image" Target="../media/image24.jpg"/><Relationship Id="rId5" Type="http://schemas.openxmlformats.org/officeDocument/2006/relationships/image" Target="../media/image21.png"/><Relationship Id="rId6"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jpg"/><Relationship Id="rId4" Type="http://schemas.openxmlformats.org/officeDocument/2006/relationships/image" Target="../media/image24.jpg"/><Relationship Id="rId5" Type="http://schemas.openxmlformats.org/officeDocument/2006/relationships/image" Target="../media/image4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jpg"/><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jpg"/><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16.jpg"/><Relationship Id="rId5" Type="http://schemas.openxmlformats.org/officeDocument/2006/relationships/image" Target="../media/image1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jpg"/><Relationship Id="rId4" Type="http://schemas.openxmlformats.org/officeDocument/2006/relationships/image" Target="../media/image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5.jpg"/><Relationship Id="rId4" Type="http://schemas.openxmlformats.org/officeDocument/2006/relationships/image" Target="../media/image49.jpg"/><Relationship Id="rId10" Type="http://schemas.openxmlformats.org/officeDocument/2006/relationships/image" Target="../media/image39.png"/><Relationship Id="rId9" Type="http://schemas.openxmlformats.org/officeDocument/2006/relationships/hyperlink" Target="https://itunes.apple.com/us/app/globe-data-entry/id980592274?ls=1&amp;mt=8" TargetMode="External"/><Relationship Id="rId5" Type="http://schemas.openxmlformats.org/officeDocument/2006/relationships/hyperlink" Target="https://www.globe.gov/home?p_p_id=58&amp;p_p_lifecycle=0&amp;p_p_state=maximized&amp;p_p_mode=view&amp;p_p_col_id=column-2&amp;p_p_col_count=2&amp;_58_enter_data=1&amp;saveLastPath=0&amp;_58_struts_action=/login/login&amp;_58_redirect=https://data.globe.gov" TargetMode="External"/><Relationship Id="rId6" Type="http://schemas.openxmlformats.org/officeDocument/2006/relationships/hyperlink" Target="https://www.globe.gov/globe-data/data-entry" TargetMode="External"/><Relationship Id="rId7" Type="http://schemas.openxmlformats.org/officeDocument/2006/relationships/hyperlink" Target="mailto:DATA@NASAGLOBE.GOV" TargetMode="External"/><Relationship Id="rId8" Type="http://schemas.openxmlformats.org/officeDocument/2006/relationships/hyperlink" Target="https://play.google.com/store/apps/details?id=gov.nasa.globe.deapp&amp;hl=e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5.jpg"/><Relationship Id="rId4" Type="http://schemas.openxmlformats.org/officeDocument/2006/relationships/image" Target="../media/image49.jpg"/><Relationship Id="rId5" Type="http://schemas.openxmlformats.org/officeDocument/2006/relationships/image" Target="../media/image3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5.jpg"/><Relationship Id="rId4" Type="http://schemas.openxmlformats.org/officeDocument/2006/relationships/image" Target="../media/image49.jpg"/><Relationship Id="rId5"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0.jpg"/><Relationship Id="rId4" Type="http://schemas.openxmlformats.org/officeDocument/2006/relationships/image" Target="../media/image56.jpg"/><Relationship Id="rId5" Type="http://schemas.openxmlformats.org/officeDocument/2006/relationships/hyperlink" Target="http://vis.globe.gov/GLOBE/" TargetMode="External"/><Relationship Id="rId6" Type="http://schemas.openxmlformats.org/officeDocument/2006/relationships/image" Target="../media/image55.jpg"/><Relationship Id="rId7" Type="http://schemas.openxmlformats.org/officeDocument/2006/relationships/hyperlink" Target="https://www.globe.gov/documents/10157/7349361/Viz+tutorial.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0.jpg"/><Relationship Id="rId4" Type="http://schemas.openxmlformats.org/officeDocument/2006/relationships/image" Target="../media/image56.jpg"/><Relationship Id="rId5" Type="http://schemas.openxmlformats.org/officeDocument/2006/relationships/image" Target="../media/image4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0.jpg"/><Relationship Id="rId4" Type="http://schemas.openxmlformats.org/officeDocument/2006/relationships/image" Target="../media/image56.jpg"/><Relationship Id="rId5" Type="http://schemas.openxmlformats.org/officeDocument/2006/relationships/image" Target="../media/image4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1.jpg"/><Relationship Id="rId4" Type="http://schemas.openxmlformats.org/officeDocument/2006/relationships/image" Target="../media/image44.jpg"/><Relationship Id="rId5" Type="http://schemas.openxmlformats.org/officeDocument/2006/relationships/image" Target="../media/image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1.jpg"/><Relationship Id="rId4" Type="http://schemas.openxmlformats.org/officeDocument/2006/relationships/image" Target="../media/image44.jpg"/><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6.jpg"/><Relationship Id="rId5"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jpg"/><Relationship Id="rId4" Type="http://schemas.openxmlformats.org/officeDocument/2006/relationships/image" Target="../media/image50.png"/><Relationship Id="rId5" Type="http://schemas.openxmlformats.org/officeDocument/2006/relationships/image" Target="../media/image5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jpg"/><Relationship Id="rId4" Type="http://schemas.openxmlformats.org/officeDocument/2006/relationships/image" Target="../media/image50.png"/><Relationship Id="rId11" Type="http://schemas.openxmlformats.org/officeDocument/2006/relationships/hyperlink" Target="http://climate.nasa.gov/" TargetMode="External"/><Relationship Id="rId10" Type="http://schemas.openxmlformats.org/officeDocument/2006/relationships/hyperlink" Target="http://nasawavelength.org/" TargetMode="External"/><Relationship Id="rId12" Type="http://schemas.openxmlformats.org/officeDocument/2006/relationships/image" Target="../media/image45.png"/><Relationship Id="rId9" Type="http://schemas.openxmlformats.org/officeDocument/2006/relationships/hyperlink" Target="http://www.globe.gov/" TargetMode="External"/><Relationship Id="rId5" Type="http://schemas.openxmlformats.org/officeDocument/2006/relationships/image" Target="../media/image53.jpg"/><Relationship Id="rId6" Type="http://schemas.openxmlformats.org/officeDocument/2006/relationships/hyperlink" Target="mailto:training@nasaglobe.org" TargetMode="External"/><Relationship Id="rId7" Type="http://schemas.openxmlformats.org/officeDocument/2006/relationships/hyperlink" Target="mailto:training@nasaglobe.org" TargetMode="External"/><Relationship Id="rId8" Type="http://schemas.openxmlformats.org/officeDocument/2006/relationships/hyperlink" Target="mailto:help@nasaglob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6.jp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6.jpg"/><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9.jpg"/><Relationship Id="rId5" Type="http://schemas.openxmlformats.org/officeDocument/2006/relationships/hyperlink" Target="http://minerals.cr.usgs.gov/gips/na/drain.html" TargetMode="External"/><Relationship Id="rId6"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Slide 1</a:t>
            </a:r>
            <a:endParaRPr/>
          </a:p>
        </p:txBody>
      </p:sp>
      <p:pic>
        <p:nvPicPr>
          <p:cNvPr descr="image of student in the field taking a measurement in a bucket water sample using a probe" id="90" name="Google Shape;90;p1"/>
          <p:cNvPicPr preferRelativeResize="0"/>
          <p:nvPr/>
        </p:nvPicPr>
        <p:blipFill rotWithShape="1">
          <a:blip r:embed="rId3">
            <a:alphaModFix/>
          </a:blip>
          <a:srcRect b="0" l="0" r="0" t="0"/>
          <a:stretch/>
        </p:blipFill>
        <p:spPr>
          <a:xfrm>
            <a:off x="0" y="728328"/>
            <a:ext cx="9144000" cy="6213014"/>
          </a:xfrm>
          <a:prstGeom prst="rect">
            <a:avLst/>
          </a:prstGeom>
          <a:noFill/>
          <a:ln>
            <a:noFill/>
          </a:ln>
        </p:spPr>
      </p:pic>
      <p:pic>
        <p:nvPicPr>
          <p:cNvPr descr="Banner: The GLOBE Program: Hydrosphere-Electrical Conductivity" id="91" name="Google Shape;91;p1"/>
          <p:cNvPicPr preferRelativeResize="0"/>
          <p:nvPr/>
        </p:nvPicPr>
        <p:blipFill rotWithShape="1">
          <a:blip r:embed="rId4">
            <a:alphaModFix/>
          </a:blip>
          <a:srcRect b="0" l="0" r="0" t="0"/>
          <a:stretch/>
        </p:blipFill>
        <p:spPr>
          <a:xfrm>
            <a:off x="0" y="0"/>
            <a:ext cx="9144000" cy="8249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176" name="Google Shape;176;p10"/>
          <p:cNvPicPr preferRelativeResize="0"/>
          <p:nvPr/>
        </p:nvPicPr>
        <p:blipFill rotWithShape="1">
          <a:blip r:embed="rId3">
            <a:alphaModFix/>
          </a:blip>
          <a:srcRect b="0" l="0" r="0" t="0"/>
          <a:stretch/>
        </p:blipFill>
        <p:spPr>
          <a:xfrm>
            <a:off x="1108364" y="-1"/>
            <a:ext cx="8035636" cy="1017322"/>
          </a:xfrm>
          <a:prstGeom prst="rect">
            <a:avLst/>
          </a:prstGeom>
          <a:noFill/>
          <a:ln>
            <a:noFill/>
          </a:ln>
        </p:spPr>
      </p:pic>
      <p:pic>
        <p:nvPicPr>
          <p:cNvPr descr="Menu: How your measurements can help." id="177" name="Google Shape;177;p10"/>
          <p:cNvPicPr preferRelativeResize="0"/>
          <p:nvPr/>
        </p:nvPicPr>
        <p:blipFill rotWithShape="1">
          <a:blip r:embed="rId4">
            <a:alphaModFix/>
          </a:blip>
          <a:srcRect b="0" l="0" r="0" t="0"/>
          <a:stretch/>
        </p:blipFill>
        <p:spPr>
          <a:xfrm>
            <a:off x="-1" y="17251"/>
            <a:ext cx="1136073" cy="6858001"/>
          </a:xfrm>
          <a:prstGeom prst="rect">
            <a:avLst/>
          </a:prstGeom>
          <a:noFill/>
          <a:ln>
            <a:noFill/>
          </a:ln>
        </p:spPr>
      </p:pic>
      <p:sp>
        <p:nvSpPr>
          <p:cNvPr id="178" name="Google Shape;178;p10"/>
          <p:cNvSpPr txBox="1"/>
          <p:nvPr>
            <p:ph type="title"/>
          </p:nvPr>
        </p:nvSpPr>
        <p:spPr>
          <a:xfrm>
            <a:off x="1108364" y="80992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200"/>
              <a:buFont typeface="Calibri"/>
              <a:buNone/>
            </a:pPr>
            <a:r>
              <a:rPr b="1" lang="en-US" sz="3200">
                <a:solidFill>
                  <a:srgbClr val="002060"/>
                </a:solidFill>
              </a:rPr>
              <a:t>Let’s do a quick review before moving onto data collection! Answer to Question 1</a:t>
            </a:r>
            <a:endParaRPr/>
          </a:p>
        </p:txBody>
      </p:sp>
      <p:sp>
        <p:nvSpPr>
          <p:cNvPr id="179" name="Google Shape;179;p10"/>
          <p:cNvSpPr txBox="1"/>
          <p:nvPr>
            <p:ph idx="1" type="body"/>
          </p:nvPr>
        </p:nvSpPr>
        <p:spPr>
          <a:xfrm>
            <a:off x="1422123" y="2203544"/>
            <a:ext cx="6867112" cy="45863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2060"/>
              </a:buClr>
              <a:buSzPts val="2000"/>
              <a:buNone/>
            </a:pPr>
            <a:r>
              <a:rPr b="1" lang="en-US" sz="2000">
                <a:solidFill>
                  <a:srgbClr val="002060"/>
                </a:solidFill>
              </a:rPr>
              <a:t>Which is considered a  master variable of water, that is, a changeable property of water that tends to have an effect on other properties being measured?</a:t>
            </a:r>
            <a:endParaRPr/>
          </a:p>
          <a:p>
            <a:pPr indent="0" lvl="0" marL="0" rtl="0" algn="l">
              <a:lnSpc>
                <a:spcPct val="90000"/>
              </a:lnSpc>
              <a:spcBef>
                <a:spcPts val="1000"/>
              </a:spcBef>
              <a:spcAft>
                <a:spcPts val="0"/>
              </a:spcAft>
              <a:buClr>
                <a:schemeClr val="dk1"/>
              </a:buClr>
              <a:buSzPts val="2000"/>
              <a:buNone/>
            </a:pPr>
            <a:r>
              <a:t/>
            </a:r>
            <a:endParaRPr sz="2000"/>
          </a:p>
          <a:p>
            <a:pPr indent="-457200" lvl="0" marL="457200" rtl="0" algn="l">
              <a:lnSpc>
                <a:spcPct val="90000"/>
              </a:lnSpc>
              <a:spcBef>
                <a:spcPts val="1000"/>
              </a:spcBef>
              <a:spcAft>
                <a:spcPts val="0"/>
              </a:spcAft>
              <a:buClr>
                <a:schemeClr val="dk1"/>
              </a:buClr>
              <a:buSzPts val="2000"/>
              <a:buFont typeface="Calibri"/>
              <a:buAutoNum type="alphaUcPeriod"/>
            </a:pPr>
            <a:r>
              <a:rPr lang="en-US" sz="2000"/>
              <a:t>Electrical Conductivity</a:t>
            </a:r>
            <a:endParaRPr/>
          </a:p>
          <a:p>
            <a:pPr indent="-457200" lvl="0" marL="457200" rtl="0" algn="l">
              <a:lnSpc>
                <a:spcPct val="90000"/>
              </a:lnSpc>
              <a:spcBef>
                <a:spcPts val="1000"/>
              </a:spcBef>
              <a:spcAft>
                <a:spcPts val="0"/>
              </a:spcAft>
              <a:buClr>
                <a:srgbClr val="FF0000"/>
              </a:buClr>
              <a:buSzPts val="2000"/>
              <a:buFont typeface="Calibri"/>
              <a:buAutoNum type="alphaUcPeriod"/>
            </a:pPr>
            <a:r>
              <a:rPr b="1" lang="en-US" sz="2000">
                <a:solidFill>
                  <a:srgbClr val="FF0000"/>
                </a:solidFill>
              </a:rPr>
              <a:t>Temperature – Correct! ☺ </a:t>
            </a:r>
            <a:endParaRPr b="1" sz="2000">
              <a:solidFill>
                <a:srgbClr val="FF0000"/>
              </a:solidFill>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FF0000"/>
              </a:buClr>
              <a:buSzPts val="2000"/>
              <a:buNone/>
            </a:pPr>
            <a:r>
              <a:rPr b="1" lang="en-US" sz="2000">
                <a:solidFill>
                  <a:srgbClr val="FF0000"/>
                </a:solidFill>
              </a:rPr>
              <a:t>Were you correct?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185" name="Google Shape;185;p11"/>
          <p:cNvPicPr preferRelativeResize="0"/>
          <p:nvPr/>
        </p:nvPicPr>
        <p:blipFill rotWithShape="1">
          <a:blip r:embed="rId3">
            <a:alphaModFix/>
          </a:blip>
          <a:srcRect b="0" l="0" r="0" t="0"/>
          <a:stretch/>
        </p:blipFill>
        <p:spPr>
          <a:xfrm>
            <a:off x="1108364" y="-1"/>
            <a:ext cx="8035636" cy="1017322"/>
          </a:xfrm>
          <a:prstGeom prst="rect">
            <a:avLst/>
          </a:prstGeom>
          <a:noFill/>
          <a:ln>
            <a:noFill/>
          </a:ln>
        </p:spPr>
      </p:pic>
      <p:pic>
        <p:nvPicPr>
          <p:cNvPr descr="Menu: How your measurements can help." id="186" name="Google Shape;186;p11"/>
          <p:cNvPicPr preferRelativeResize="0"/>
          <p:nvPr/>
        </p:nvPicPr>
        <p:blipFill rotWithShape="1">
          <a:blip r:embed="rId4">
            <a:alphaModFix/>
          </a:blip>
          <a:srcRect b="0" l="0" r="0" t="0"/>
          <a:stretch/>
        </p:blipFill>
        <p:spPr>
          <a:xfrm>
            <a:off x="-1" y="-1"/>
            <a:ext cx="1136073" cy="6858001"/>
          </a:xfrm>
          <a:prstGeom prst="rect">
            <a:avLst/>
          </a:prstGeom>
          <a:noFill/>
          <a:ln>
            <a:noFill/>
          </a:ln>
        </p:spPr>
      </p:pic>
      <p:sp>
        <p:nvSpPr>
          <p:cNvPr id="187" name="Google Shape;187;p11"/>
          <p:cNvSpPr txBox="1"/>
          <p:nvPr>
            <p:ph type="title"/>
          </p:nvPr>
        </p:nvSpPr>
        <p:spPr>
          <a:xfrm>
            <a:off x="1108364" y="80992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200"/>
              <a:buFont typeface="Calibri"/>
              <a:buNone/>
            </a:pPr>
            <a:r>
              <a:rPr b="1" lang="en-US" sz="3200">
                <a:solidFill>
                  <a:srgbClr val="002060"/>
                </a:solidFill>
              </a:rPr>
              <a:t>Let’s do a quick review before moving onto data collection! Question 2</a:t>
            </a:r>
            <a:endParaRPr/>
          </a:p>
        </p:txBody>
      </p:sp>
      <p:sp>
        <p:nvSpPr>
          <p:cNvPr id="188" name="Google Shape;188;p11"/>
          <p:cNvSpPr txBox="1"/>
          <p:nvPr>
            <p:ph idx="1" type="body"/>
          </p:nvPr>
        </p:nvSpPr>
        <p:spPr>
          <a:xfrm>
            <a:off x="1422123" y="2203544"/>
            <a:ext cx="6867112" cy="45863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2060"/>
              </a:buClr>
              <a:buSzPts val="2000"/>
              <a:buNone/>
            </a:pPr>
            <a:r>
              <a:rPr b="1" lang="en-US" sz="2000">
                <a:solidFill>
                  <a:srgbClr val="002060"/>
                </a:solidFill>
              </a:rPr>
              <a:t>A water body with a low electrical conductivity would have: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Higher total dissolved solids</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 high salinity</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Lower total dissolved solids</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 and B only</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FF0000"/>
              </a:buClr>
              <a:buSzPts val="2000"/>
              <a:buNone/>
            </a:pPr>
            <a:r>
              <a:rPr b="1" lang="en-US" sz="2000">
                <a:solidFill>
                  <a:srgbClr val="FF0000"/>
                </a:solidFill>
              </a:rPr>
              <a:t>What is the answer?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194" name="Google Shape;194;p12"/>
          <p:cNvPicPr preferRelativeResize="0"/>
          <p:nvPr/>
        </p:nvPicPr>
        <p:blipFill rotWithShape="1">
          <a:blip r:embed="rId3">
            <a:alphaModFix/>
          </a:blip>
          <a:srcRect b="0" l="0" r="0" t="0"/>
          <a:stretch/>
        </p:blipFill>
        <p:spPr>
          <a:xfrm>
            <a:off x="1108364" y="-1"/>
            <a:ext cx="8035636" cy="1017322"/>
          </a:xfrm>
          <a:prstGeom prst="rect">
            <a:avLst/>
          </a:prstGeom>
          <a:noFill/>
          <a:ln>
            <a:noFill/>
          </a:ln>
        </p:spPr>
      </p:pic>
      <p:pic>
        <p:nvPicPr>
          <p:cNvPr descr="Menu: How your measurements can help." id="195" name="Google Shape;195;p12"/>
          <p:cNvPicPr preferRelativeResize="0"/>
          <p:nvPr/>
        </p:nvPicPr>
        <p:blipFill rotWithShape="1">
          <a:blip r:embed="rId4">
            <a:alphaModFix/>
          </a:blip>
          <a:srcRect b="0" l="0" r="0" t="0"/>
          <a:stretch/>
        </p:blipFill>
        <p:spPr>
          <a:xfrm>
            <a:off x="-1" y="17251"/>
            <a:ext cx="1136073" cy="6858001"/>
          </a:xfrm>
          <a:prstGeom prst="rect">
            <a:avLst/>
          </a:prstGeom>
          <a:noFill/>
          <a:ln>
            <a:noFill/>
          </a:ln>
        </p:spPr>
      </p:pic>
      <p:sp>
        <p:nvSpPr>
          <p:cNvPr id="196" name="Google Shape;196;p12"/>
          <p:cNvSpPr txBox="1"/>
          <p:nvPr>
            <p:ph type="title"/>
          </p:nvPr>
        </p:nvSpPr>
        <p:spPr>
          <a:xfrm>
            <a:off x="1108364" y="80992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200"/>
              <a:buFont typeface="Calibri"/>
              <a:buNone/>
            </a:pPr>
            <a:r>
              <a:rPr b="1" lang="en-US" sz="3200">
                <a:solidFill>
                  <a:srgbClr val="002060"/>
                </a:solidFill>
              </a:rPr>
              <a:t>Let’s do a quick review before moving onto data collection! Answer to Question 2</a:t>
            </a:r>
            <a:endParaRPr/>
          </a:p>
        </p:txBody>
      </p:sp>
      <p:sp>
        <p:nvSpPr>
          <p:cNvPr id="197" name="Google Shape;197;p12"/>
          <p:cNvSpPr txBox="1"/>
          <p:nvPr>
            <p:ph idx="1" type="body"/>
          </p:nvPr>
        </p:nvSpPr>
        <p:spPr>
          <a:xfrm>
            <a:off x="1422123" y="2203544"/>
            <a:ext cx="6867112" cy="45863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2060"/>
              </a:buClr>
              <a:buSzPts val="2000"/>
              <a:buNone/>
            </a:pPr>
            <a:r>
              <a:rPr b="1" lang="en-US" sz="2000">
                <a:solidFill>
                  <a:srgbClr val="002060"/>
                </a:solidFill>
              </a:rPr>
              <a:t>A water body with a low electrical conductivity would have: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Higher total dissolved solids</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 high salinity</a:t>
            </a:r>
            <a:endParaRPr/>
          </a:p>
          <a:p>
            <a:pPr indent="-457200" lvl="0" marL="457200" rtl="0" algn="l">
              <a:lnSpc>
                <a:spcPct val="90000"/>
              </a:lnSpc>
              <a:spcBef>
                <a:spcPts val="1000"/>
              </a:spcBef>
              <a:spcAft>
                <a:spcPts val="0"/>
              </a:spcAft>
              <a:buClr>
                <a:srgbClr val="FF0000"/>
              </a:buClr>
              <a:buSzPts val="2000"/>
              <a:buFont typeface="Calibri"/>
              <a:buAutoNum type="alphaUcPeriod"/>
            </a:pPr>
            <a:r>
              <a:rPr b="1" lang="en-US" sz="2000">
                <a:solidFill>
                  <a:srgbClr val="FF0000"/>
                </a:solidFill>
              </a:rPr>
              <a:t>Lower total dissolved solids- ☺ correct!</a:t>
            </a:r>
            <a:endParaRPr b="1" sz="2000">
              <a:solidFill>
                <a:srgbClr val="FF0000"/>
              </a:solidFill>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 and B only</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FF0000"/>
              </a:buClr>
              <a:buSzPts val="2000"/>
              <a:buNone/>
            </a:pPr>
            <a:r>
              <a:rPr b="1" lang="en-US" sz="2000">
                <a:solidFill>
                  <a:srgbClr val="FF0000"/>
                </a:solidFill>
              </a:rPr>
              <a:t>Were you correct?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203" name="Google Shape;203;p13"/>
          <p:cNvPicPr preferRelativeResize="0"/>
          <p:nvPr/>
        </p:nvPicPr>
        <p:blipFill rotWithShape="1">
          <a:blip r:embed="rId3">
            <a:alphaModFix/>
          </a:blip>
          <a:srcRect b="0" l="0" r="0" t="0"/>
          <a:stretch/>
        </p:blipFill>
        <p:spPr>
          <a:xfrm>
            <a:off x="1108364" y="-1"/>
            <a:ext cx="8035636" cy="1017322"/>
          </a:xfrm>
          <a:prstGeom prst="rect">
            <a:avLst/>
          </a:prstGeom>
          <a:noFill/>
          <a:ln>
            <a:noFill/>
          </a:ln>
        </p:spPr>
      </p:pic>
      <p:pic>
        <p:nvPicPr>
          <p:cNvPr descr="Menu: How your measurements can help." id="204" name="Google Shape;204;p13"/>
          <p:cNvPicPr preferRelativeResize="0"/>
          <p:nvPr/>
        </p:nvPicPr>
        <p:blipFill rotWithShape="1">
          <a:blip r:embed="rId4">
            <a:alphaModFix/>
          </a:blip>
          <a:srcRect b="0" l="0" r="0" t="0"/>
          <a:stretch/>
        </p:blipFill>
        <p:spPr>
          <a:xfrm>
            <a:off x="-1" y="17251"/>
            <a:ext cx="1136073" cy="6858001"/>
          </a:xfrm>
          <a:prstGeom prst="rect">
            <a:avLst/>
          </a:prstGeom>
          <a:noFill/>
          <a:ln>
            <a:noFill/>
          </a:ln>
        </p:spPr>
      </p:pic>
      <p:sp>
        <p:nvSpPr>
          <p:cNvPr id="205" name="Google Shape;205;p13"/>
          <p:cNvSpPr txBox="1"/>
          <p:nvPr>
            <p:ph type="title"/>
          </p:nvPr>
        </p:nvSpPr>
        <p:spPr>
          <a:xfrm>
            <a:off x="1108364" y="80992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200"/>
              <a:buFont typeface="Calibri"/>
              <a:buNone/>
            </a:pPr>
            <a:r>
              <a:rPr b="1" lang="en-US" sz="3200">
                <a:solidFill>
                  <a:srgbClr val="002060"/>
                </a:solidFill>
              </a:rPr>
              <a:t>Let’s do a quick review before moving onto data collection! Question 3</a:t>
            </a:r>
            <a:endParaRPr/>
          </a:p>
        </p:txBody>
      </p:sp>
      <p:sp>
        <p:nvSpPr>
          <p:cNvPr id="206" name="Google Shape;206;p13"/>
          <p:cNvSpPr txBox="1"/>
          <p:nvPr>
            <p:ph idx="1" type="body"/>
          </p:nvPr>
        </p:nvSpPr>
        <p:spPr>
          <a:xfrm>
            <a:off x="1422123" y="2203544"/>
            <a:ext cx="6867112" cy="45863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2060"/>
              </a:buClr>
              <a:buSzPts val="2000"/>
              <a:buNone/>
            </a:pPr>
            <a:r>
              <a:rPr b="1" lang="en-US" sz="2000">
                <a:solidFill>
                  <a:srgbClr val="002060"/>
                </a:solidFill>
              </a:rPr>
              <a:t>Significant changes in electrical conductivity of a water body could be evidence for:</a:t>
            </a:r>
            <a:endParaRPr/>
          </a:p>
          <a:p>
            <a:pPr indent="0" lvl="0" marL="0" rtl="0" algn="l">
              <a:lnSpc>
                <a:spcPct val="90000"/>
              </a:lnSpc>
              <a:spcBef>
                <a:spcPts val="1000"/>
              </a:spcBef>
              <a:spcAft>
                <a:spcPts val="0"/>
              </a:spcAft>
              <a:buClr>
                <a:schemeClr val="dk1"/>
              </a:buClr>
              <a:buSzPts val="2000"/>
              <a:buNone/>
            </a:pPr>
            <a:r>
              <a:t/>
            </a:r>
            <a:endParaRPr b="1" sz="2000">
              <a:solidFill>
                <a:srgbClr val="002060"/>
              </a:solidFill>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Pollution or discharge upstream from the sampling site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Increase dissolved solids in a water body</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 downed power wire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All of the above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 and B only</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FF0000"/>
              </a:buClr>
              <a:buSzPts val="2000"/>
              <a:buNone/>
            </a:pPr>
            <a:r>
              <a:rPr b="1" lang="en-US" sz="2000">
                <a:solidFill>
                  <a:srgbClr val="FF0000"/>
                </a:solidFill>
              </a:rPr>
              <a:t>What is the answer?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212" name="Google Shape;212;p14"/>
          <p:cNvPicPr preferRelativeResize="0"/>
          <p:nvPr/>
        </p:nvPicPr>
        <p:blipFill rotWithShape="1">
          <a:blip r:embed="rId3">
            <a:alphaModFix/>
          </a:blip>
          <a:srcRect b="0" l="0" r="0" t="0"/>
          <a:stretch/>
        </p:blipFill>
        <p:spPr>
          <a:xfrm>
            <a:off x="1108364" y="-1"/>
            <a:ext cx="8035636" cy="1017322"/>
          </a:xfrm>
          <a:prstGeom prst="rect">
            <a:avLst/>
          </a:prstGeom>
          <a:noFill/>
          <a:ln>
            <a:noFill/>
          </a:ln>
        </p:spPr>
      </p:pic>
      <p:pic>
        <p:nvPicPr>
          <p:cNvPr descr="Menu: How your measurements can help." id="213" name="Google Shape;213;p14"/>
          <p:cNvPicPr preferRelativeResize="0"/>
          <p:nvPr/>
        </p:nvPicPr>
        <p:blipFill rotWithShape="1">
          <a:blip r:embed="rId4">
            <a:alphaModFix/>
          </a:blip>
          <a:srcRect b="0" l="0" r="0" t="0"/>
          <a:stretch/>
        </p:blipFill>
        <p:spPr>
          <a:xfrm>
            <a:off x="-1" y="17251"/>
            <a:ext cx="1136073" cy="6858001"/>
          </a:xfrm>
          <a:prstGeom prst="rect">
            <a:avLst/>
          </a:prstGeom>
          <a:noFill/>
          <a:ln>
            <a:noFill/>
          </a:ln>
        </p:spPr>
      </p:pic>
      <p:sp>
        <p:nvSpPr>
          <p:cNvPr id="214" name="Google Shape;214;p14"/>
          <p:cNvSpPr txBox="1"/>
          <p:nvPr>
            <p:ph type="title"/>
          </p:nvPr>
        </p:nvSpPr>
        <p:spPr>
          <a:xfrm>
            <a:off x="1108364" y="80992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200"/>
              <a:buFont typeface="Calibri"/>
              <a:buNone/>
            </a:pPr>
            <a:r>
              <a:rPr b="1" lang="en-US" sz="3200">
                <a:solidFill>
                  <a:srgbClr val="002060"/>
                </a:solidFill>
              </a:rPr>
              <a:t>Let’s do a quick review before moving onto data collection! Answer to Question 3</a:t>
            </a:r>
            <a:endParaRPr/>
          </a:p>
        </p:txBody>
      </p:sp>
      <p:sp>
        <p:nvSpPr>
          <p:cNvPr id="215" name="Google Shape;215;p14"/>
          <p:cNvSpPr txBox="1"/>
          <p:nvPr>
            <p:ph idx="1" type="body"/>
          </p:nvPr>
        </p:nvSpPr>
        <p:spPr>
          <a:xfrm>
            <a:off x="1422123" y="2203544"/>
            <a:ext cx="6867112" cy="45863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2060"/>
              </a:buClr>
              <a:buSzPts val="2000"/>
              <a:buNone/>
            </a:pPr>
            <a:r>
              <a:rPr b="1" lang="en-US" sz="2000">
                <a:solidFill>
                  <a:srgbClr val="002060"/>
                </a:solidFill>
              </a:rPr>
              <a:t>Significant changes in electrical conductivity of a water body could be evidence for:</a:t>
            </a:r>
            <a:endParaRPr/>
          </a:p>
          <a:p>
            <a:pPr indent="0" lvl="0" marL="0" rtl="0" algn="l">
              <a:lnSpc>
                <a:spcPct val="90000"/>
              </a:lnSpc>
              <a:spcBef>
                <a:spcPts val="1000"/>
              </a:spcBef>
              <a:spcAft>
                <a:spcPts val="0"/>
              </a:spcAft>
              <a:buClr>
                <a:schemeClr val="dk1"/>
              </a:buClr>
              <a:buSzPts val="2000"/>
              <a:buNone/>
            </a:pPr>
            <a:r>
              <a:t/>
            </a:r>
            <a:endParaRPr b="1" sz="2000">
              <a:solidFill>
                <a:srgbClr val="002060"/>
              </a:solidFill>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Pollution or discharge upstream from the sampling site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Increase dissolved solids in a water body</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 downed power wire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All of the above</a:t>
            </a:r>
            <a:endParaRPr/>
          </a:p>
          <a:p>
            <a:pPr indent="-457200" lvl="0" marL="457200" rtl="0" algn="l">
              <a:lnSpc>
                <a:spcPct val="90000"/>
              </a:lnSpc>
              <a:spcBef>
                <a:spcPts val="1000"/>
              </a:spcBef>
              <a:spcAft>
                <a:spcPts val="0"/>
              </a:spcAft>
              <a:buClr>
                <a:srgbClr val="FF0000"/>
              </a:buClr>
              <a:buSzPts val="2000"/>
              <a:buFont typeface="Calibri"/>
              <a:buAutoNum type="alphaUcPeriod"/>
            </a:pPr>
            <a:r>
              <a:rPr b="1" lang="en-US" sz="2000">
                <a:solidFill>
                  <a:srgbClr val="FF0000"/>
                </a:solidFill>
              </a:rPr>
              <a:t>A and B only- ☺ correct!</a:t>
            </a:r>
            <a:endParaRPr b="1" sz="2000">
              <a:solidFill>
                <a:srgbClr val="FF0000"/>
              </a:solidFill>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FF0000"/>
              </a:buClr>
              <a:buSzPts val="2000"/>
              <a:buNone/>
            </a:pPr>
            <a:r>
              <a:rPr b="1" lang="en-US" sz="2000">
                <a:solidFill>
                  <a:srgbClr val="FF0000"/>
                </a:solidFill>
              </a:rPr>
              <a:t>Were you correct?</a:t>
            </a:r>
            <a:endParaRPr/>
          </a:p>
          <a:p>
            <a:pPr indent="0" lvl="0" marL="0" rtl="0" algn="l">
              <a:lnSpc>
                <a:spcPct val="90000"/>
              </a:lnSpc>
              <a:spcBef>
                <a:spcPts val="1000"/>
              </a:spcBef>
              <a:spcAft>
                <a:spcPts val="0"/>
              </a:spcAft>
              <a:buClr>
                <a:srgbClr val="FF0000"/>
              </a:buClr>
              <a:buSzPts val="2000"/>
              <a:buNone/>
            </a:pPr>
            <a:r>
              <a:rPr b="1" lang="en-US" sz="2000">
                <a:solidFill>
                  <a:srgbClr val="FF0000"/>
                </a:solidFill>
              </a:rPr>
              <a:t>Let’s move to GLOBE data collection!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221" name="Google Shape;221;p15"/>
          <p:cNvPicPr preferRelativeResize="0"/>
          <p:nvPr/>
        </p:nvPicPr>
        <p:blipFill rotWithShape="1">
          <a:blip r:embed="rId3">
            <a:alphaModFix/>
          </a:blip>
          <a:srcRect b="0" l="0" r="0" t="0"/>
          <a:stretch/>
        </p:blipFill>
        <p:spPr>
          <a:xfrm>
            <a:off x="1147290" y="-1"/>
            <a:ext cx="7996710" cy="1001377"/>
          </a:xfrm>
          <a:prstGeom prst="rect">
            <a:avLst/>
          </a:prstGeom>
          <a:noFill/>
          <a:ln>
            <a:noFill/>
          </a:ln>
        </p:spPr>
      </p:pic>
      <p:pic>
        <p:nvPicPr>
          <p:cNvPr descr="Menu: How to collect your data" id="222" name="Google Shape;222;p15"/>
          <p:cNvPicPr preferRelativeResize="0"/>
          <p:nvPr/>
        </p:nvPicPr>
        <p:blipFill rotWithShape="1">
          <a:blip r:embed="rId4">
            <a:alphaModFix/>
          </a:blip>
          <a:srcRect b="0" l="0" r="0" t="0"/>
          <a:stretch/>
        </p:blipFill>
        <p:spPr>
          <a:xfrm>
            <a:off x="-5196" y="-8627"/>
            <a:ext cx="1152486" cy="6858002"/>
          </a:xfrm>
          <a:prstGeom prst="rect">
            <a:avLst/>
          </a:prstGeom>
          <a:noFill/>
          <a:ln>
            <a:noFill/>
          </a:ln>
        </p:spPr>
      </p:pic>
      <p:sp>
        <p:nvSpPr>
          <p:cNvPr id="223" name="Google Shape;223;p15"/>
          <p:cNvSpPr txBox="1"/>
          <p:nvPr>
            <p:ph type="title"/>
          </p:nvPr>
        </p:nvSpPr>
        <p:spPr>
          <a:xfrm>
            <a:off x="1257300" y="1119674"/>
            <a:ext cx="7886700" cy="70595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72"/>
              </a:buClr>
              <a:buSzPts val="3200"/>
              <a:buFont typeface="Calibri"/>
              <a:buNone/>
            </a:pPr>
            <a:r>
              <a:rPr b="1" lang="en-US" sz="3200">
                <a:solidFill>
                  <a:srgbClr val="000072"/>
                </a:solidFill>
              </a:rPr>
              <a:t>Electrical Conductivity Protocol: </a:t>
            </a:r>
            <a:br>
              <a:rPr b="1" lang="en-US" sz="3200">
                <a:solidFill>
                  <a:srgbClr val="000072"/>
                </a:solidFill>
              </a:rPr>
            </a:br>
            <a:r>
              <a:rPr b="1" lang="en-US" sz="3200">
                <a:solidFill>
                  <a:srgbClr val="000072"/>
                </a:solidFill>
              </a:rPr>
              <a:t> What do you need to start?</a:t>
            </a:r>
            <a:endParaRPr sz="3200"/>
          </a:p>
        </p:txBody>
      </p:sp>
      <p:graphicFrame>
        <p:nvGraphicFramePr>
          <p:cNvPr descr="Table&#10;When - weekly if possible.&#10;Where - Hydrosphere study site.&#10;Time needed - 10 minutes.&#10;Prerequisites - Defined Hydrosphere Study Site.&#10;Key Instrument - Electrical Conductivity Meter.&#10;Skill Level - all.&#10;References - Electrical Conductivity Field Guide Protocol&#10;Hydrosphere Investigation Data Sheet" id="224" name="Google Shape;224;p15"/>
          <p:cNvGraphicFramePr/>
          <p:nvPr/>
        </p:nvGraphicFramePr>
        <p:xfrm>
          <a:off x="1702553" y="2062635"/>
          <a:ext cx="3000000" cy="3000000"/>
        </p:xfrm>
        <a:graphic>
          <a:graphicData uri="http://schemas.openxmlformats.org/drawingml/2006/table">
            <a:tbl>
              <a:tblPr bandRow="1" firstRow="1">
                <a:noFill/>
                <a:tableStyleId>{098CF1C7-389A-417F-B600-2363A1B92DDF}</a:tableStyleId>
              </a:tblPr>
              <a:tblGrid>
                <a:gridCol w="1406975"/>
                <a:gridCol w="4798200"/>
              </a:tblGrid>
              <a:tr h="591275">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When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Weekly, if possible</a:t>
                      </a:r>
                      <a:endParaRPr sz="1400" u="none" cap="none" strike="noStrike"/>
                    </a:p>
                  </a:txBody>
                  <a:tcPr marT="45725" marB="45725" marR="91450" marL="91450"/>
                </a:tc>
              </a:tr>
              <a:tr h="59127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Where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Hydrosphere Study Site</a:t>
                      </a:r>
                      <a:endParaRPr sz="1800" u="none" cap="none" strike="noStrike"/>
                    </a:p>
                  </a:txBody>
                  <a:tcPr marT="45725" marB="45725" marR="91450" marL="91450"/>
                </a:tc>
              </a:tr>
              <a:tr h="64007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Time Needed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10 minutes</a:t>
                      </a:r>
                      <a:endParaRPr sz="1400" u="none" cap="none" strike="noStrike"/>
                    </a:p>
                  </a:txBody>
                  <a:tcPr marT="45725" marB="45725" marR="91450" marL="91450"/>
                </a:tc>
              </a:tr>
              <a:tr h="59127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Prerequisites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Defined the Hydrosphere Study Site</a:t>
                      </a:r>
                      <a:endParaRPr sz="1400" u="none" cap="none" strike="noStrike"/>
                    </a:p>
                  </a:txBody>
                  <a:tcPr marT="45725" marB="45725" marR="91450" marL="91450"/>
                </a:tc>
              </a:tr>
              <a:tr h="64007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Key Instrument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Electrical Conductivity Meter</a:t>
                      </a:r>
                      <a:endParaRPr sz="1400" u="none" cap="none" strike="noStrike"/>
                    </a:p>
                  </a:txBody>
                  <a:tcPr marT="45725" marB="45725" marR="91450" marL="91450"/>
                </a:tc>
              </a:tr>
              <a:tr h="59127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Skill Level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All</a:t>
                      </a:r>
                      <a:endParaRPr sz="1400" u="none" cap="none" strike="noStrike"/>
                    </a:p>
                  </a:txBody>
                  <a:tcPr marT="45725" marB="45725" marR="91450" marL="91450"/>
                </a:tc>
              </a:tr>
              <a:tr h="6406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References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Electrical Conductivity Field Guide Protocol</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t>Hydrosphere Investigation Data Sheet</a:t>
                      </a:r>
                      <a:endParaRPr sz="1800" u="none" cap="none" strike="noStrike"/>
                    </a:p>
                  </a:txBody>
                  <a:tcPr marT="45725" marB="45725" marR="91450" marL="9145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230" name="Google Shape;230;p16"/>
          <p:cNvPicPr preferRelativeResize="0"/>
          <p:nvPr/>
        </p:nvPicPr>
        <p:blipFill rotWithShape="1">
          <a:blip r:embed="rId3">
            <a:alphaModFix/>
          </a:blip>
          <a:srcRect b="0" l="0" r="0" t="0"/>
          <a:stretch/>
        </p:blipFill>
        <p:spPr>
          <a:xfrm>
            <a:off x="1147290" y="-1"/>
            <a:ext cx="7996710" cy="1001377"/>
          </a:xfrm>
          <a:prstGeom prst="rect">
            <a:avLst/>
          </a:prstGeom>
          <a:noFill/>
          <a:ln>
            <a:noFill/>
          </a:ln>
        </p:spPr>
      </p:pic>
      <p:pic>
        <p:nvPicPr>
          <p:cNvPr descr="Menu: How to collect your data" id="231" name="Google Shape;231;p16"/>
          <p:cNvPicPr preferRelativeResize="0"/>
          <p:nvPr/>
        </p:nvPicPr>
        <p:blipFill rotWithShape="1">
          <a:blip r:embed="rId4">
            <a:alphaModFix/>
          </a:blip>
          <a:srcRect b="0" l="0" r="0" t="0"/>
          <a:stretch/>
        </p:blipFill>
        <p:spPr>
          <a:xfrm>
            <a:off x="-5196" y="-8627"/>
            <a:ext cx="1152486" cy="6858002"/>
          </a:xfrm>
          <a:prstGeom prst="rect">
            <a:avLst/>
          </a:prstGeom>
          <a:noFill/>
          <a:ln>
            <a:noFill/>
          </a:ln>
        </p:spPr>
      </p:pic>
      <p:sp>
        <p:nvSpPr>
          <p:cNvPr id="232" name="Google Shape;232;p16"/>
          <p:cNvSpPr txBox="1"/>
          <p:nvPr>
            <p:ph type="title"/>
          </p:nvPr>
        </p:nvSpPr>
        <p:spPr>
          <a:xfrm>
            <a:off x="1416858" y="1085850"/>
            <a:ext cx="6829425" cy="92305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b="1" lang="en-US" sz="2800">
                <a:solidFill>
                  <a:srgbClr val="000072"/>
                </a:solidFill>
              </a:rPr>
              <a:t>Simultaneous or Prior Investigations Required</a:t>
            </a:r>
            <a:endParaRPr/>
          </a:p>
        </p:txBody>
      </p:sp>
      <p:sp>
        <p:nvSpPr>
          <p:cNvPr id="233" name="Google Shape;233;p16"/>
          <p:cNvSpPr txBox="1"/>
          <p:nvPr>
            <p:ph idx="1" type="body"/>
          </p:nvPr>
        </p:nvSpPr>
        <p:spPr>
          <a:xfrm>
            <a:off x="1416858" y="1684722"/>
            <a:ext cx="7361382" cy="487863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700"/>
              <a:buNone/>
            </a:pPr>
            <a:r>
              <a:t/>
            </a:r>
            <a:endParaRPr b="1" sz="1700">
              <a:solidFill>
                <a:srgbClr val="000072"/>
              </a:solidFill>
            </a:endParaRPr>
          </a:p>
          <a:p>
            <a:pPr indent="0" lvl="0" marL="0" rtl="0" algn="just">
              <a:lnSpc>
                <a:spcPct val="90000"/>
              </a:lnSpc>
              <a:spcBef>
                <a:spcPts val="1000"/>
              </a:spcBef>
              <a:spcAft>
                <a:spcPts val="0"/>
              </a:spcAft>
              <a:buClr>
                <a:schemeClr val="dk1"/>
              </a:buClr>
              <a:buSzPts val="1700"/>
              <a:buNone/>
            </a:pPr>
            <a:r>
              <a:rPr lang="en-US" sz="1700"/>
              <a:t>The Electrical Conductivity Protocol will allow you to determine the capacity of your water to transmit an electrical current. This protocol is conducted at your </a:t>
            </a:r>
            <a:r>
              <a:rPr b="1" lang="en-US" sz="1700">
                <a:solidFill>
                  <a:srgbClr val="000072"/>
                </a:solidFill>
              </a:rPr>
              <a:t>GLOBE Study Site</a:t>
            </a:r>
            <a:r>
              <a:rPr lang="en-US" sz="1700"/>
              <a:t>. You will need to define your </a:t>
            </a:r>
            <a:r>
              <a:rPr b="1" lang="en-US" sz="1700">
                <a:solidFill>
                  <a:srgbClr val="000072"/>
                </a:solidFill>
              </a:rPr>
              <a:t>GLOBE Study Site </a:t>
            </a:r>
            <a:r>
              <a:rPr lang="en-US" sz="1700"/>
              <a:t>where you will conduct your </a:t>
            </a:r>
            <a:r>
              <a:rPr b="1" lang="en-US" sz="1700">
                <a:solidFill>
                  <a:srgbClr val="000072"/>
                </a:solidFill>
              </a:rPr>
              <a:t>Hydrosphere Investigation</a:t>
            </a:r>
            <a:r>
              <a:rPr lang="en-US" sz="1700"/>
              <a:t> prior to beginning this protocol. The </a:t>
            </a:r>
            <a:r>
              <a:rPr b="1" lang="en-US" sz="1700">
                <a:solidFill>
                  <a:srgbClr val="000072"/>
                </a:solidFill>
              </a:rPr>
              <a:t>Hydrosphere Investigation Data Sheet</a:t>
            </a:r>
            <a:r>
              <a:rPr lang="en-US" sz="1700"/>
              <a:t> is used to record all the hydrosphere measurements, including alkalinity.  You will also want to map your Hydrosphere Site at some point.  Since there is a close connection between alkalinity and pH, it would be helpful to collect pH data along with alkalinity. Additionally, atmospheric measurements of </a:t>
            </a:r>
            <a:r>
              <a:rPr lang="en-US" sz="1700" u="sng">
                <a:solidFill>
                  <a:schemeClr val="hlink"/>
                </a:solidFill>
                <a:hlinkClick r:id="rId5"/>
              </a:rPr>
              <a:t>temperature</a:t>
            </a:r>
            <a:r>
              <a:rPr lang="en-US" sz="1700"/>
              <a:t> and </a:t>
            </a:r>
            <a:r>
              <a:rPr lang="en-US" sz="1700" u="sng">
                <a:solidFill>
                  <a:schemeClr val="hlink"/>
                </a:solidFill>
                <a:hlinkClick r:id="rId6"/>
              </a:rPr>
              <a:t>precipitation</a:t>
            </a:r>
            <a:r>
              <a:rPr lang="en-US" sz="1700"/>
              <a:t> are helpful in interpreting the data.</a:t>
            </a:r>
            <a:endParaRPr/>
          </a:p>
          <a:p>
            <a:pPr indent="0" lvl="0" marL="0" rtl="0" algn="just">
              <a:lnSpc>
                <a:spcPct val="90000"/>
              </a:lnSpc>
              <a:spcBef>
                <a:spcPts val="1000"/>
              </a:spcBef>
              <a:spcAft>
                <a:spcPts val="0"/>
              </a:spcAft>
              <a:buClr>
                <a:schemeClr val="dk1"/>
              </a:buClr>
              <a:buSzPts val="1800"/>
              <a:buNone/>
            </a:pPr>
            <a:r>
              <a:t/>
            </a:r>
            <a:endParaRPr sz="1800"/>
          </a:p>
          <a:p>
            <a:pPr indent="0" lvl="0" marL="0" rtl="0" algn="just">
              <a:lnSpc>
                <a:spcPct val="90000"/>
              </a:lnSpc>
              <a:spcBef>
                <a:spcPts val="1000"/>
              </a:spcBef>
              <a:spcAft>
                <a:spcPts val="0"/>
              </a:spcAft>
              <a:buClr>
                <a:schemeClr val="dk1"/>
              </a:buClr>
              <a:buSzPts val="2000"/>
              <a:buNone/>
            </a:pPr>
            <a:r>
              <a:rPr b="1" lang="en-US" sz="2000"/>
              <a:t>Find your documents here: </a:t>
            </a:r>
            <a:endParaRPr sz="1800"/>
          </a:p>
          <a:p>
            <a:pPr indent="0" lvl="0" marL="0" rtl="0" algn="just">
              <a:lnSpc>
                <a:spcPct val="90000"/>
              </a:lnSpc>
              <a:spcBef>
                <a:spcPts val="1000"/>
              </a:spcBef>
              <a:spcAft>
                <a:spcPts val="0"/>
              </a:spcAft>
              <a:buClr>
                <a:schemeClr val="dk2"/>
              </a:buClr>
              <a:buSzPts val="1800"/>
              <a:buNone/>
            </a:pPr>
            <a:r>
              <a:rPr b="1" lang="en-US" sz="1800" u="sng">
                <a:solidFill>
                  <a:schemeClr val="dk2"/>
                </a:solidFill>
                <a:hlinkClick r:id="rId7">
                  <a:extLst>
                    <a:ext uri="{A12FA001-AC4F-418D-AE19-62706E023703}">
                      <ahyp:hlinkClr val="tx"/>
                    </a:ext>
                  </a:extLst>
                </a:hlinkClick>
              </a:rPr>
              <a:t>GLOBE Study Site Definition Sheet</a:t>
            </a:r>
            <a:endParaRPr b="1" sz="1800">
              <a:solidFill>
                <a:schemeClr val="dk2"/>
              </a:solidFill>
            </a:endParaRPr>
          </a:p>
          <a:p>
            <a:pPr indent="0" lvl="0" marL="0" rtl="0" algn="just">
              <a:lnSpc>
                <a:spcPct val="90000"/>
              </a:lnSpc>
              <a:spcBef>
                <a:spcPts val="1000"/>
              </a:spcBef>
              <a:spcAft>
                <a:spcPts val="0"/>
              </a:spcAft>
              <a:buClr>
                <a:schemeClr val="dk2"/>
              </a:buClr>
              <a:buSzPts val="1800"/>
              <a:buNone/>
            </a:pPr>
            <a:r>
              <a:rPr b="1" lang="en-US" sz="1800" u="sng">
                <a:solidFill>
                  <a:schemeClr val="dk2"/>
                </a:solidFill>
                <a:hlinkClick r:id="rId8">
                  <a:extLst>
                    <a:ext uri="{A12FA001-AC4F-418D-AE19-62706E023703}">
                      <ahyp:hlinkClr val="tx"/>
                    </a:ext>
                  </a:extLst>
                </a:hlinkClick>
              </a:rPr>
              <a:t>Hydrosphere Investigation Data Sheet</a:t>
            </a:r>
            <a:endParaRPr b="1" sz="1800">
              <a:solidFill>
                <a:schemeClr val="dk2"/>
              </a:solidFill>
            </a:endParaRPr>
          </a:p>
          <a:p>
            <a:pPr indent="0" lvl="0" marL="0" rtl="0" algn="just">
              <a:lnSpc>
                <a:spcPct val="90000"/>
              </a:lnSpc>
              <a:spcBef>
                <a:spcPts val="1000"/>
              </a:spcBef>
              <a:spcAft>
                <a:spcPts val="0"/>
              </a:spcAft>
              <a:buClr>
                <a:schemeClr val="dk2"/>
              </a:buClr>
              <a:buSzPts val="1800"/>
              <a:buNone/>
            </a:pPr>
            <a:r>
              <a:rPr b="1" lang="en-US" sz="1800" u="sng">
                <a:solidFill>
                  <a:schemeClr val="dk2"/>
                </a:solidFill>
                <a:hlinkClick r:id="rId9">
                  <a:extLst>
                    <a:ext uri="{A12FA001-AC4F-418D-AE19-62706E023703}">
                      <ahyp:hlinkClr val="tx"/>
                    </a:ext>
                  </a:extLst>
                </a:hlinkClick>
              </a:rPr>
              <a:t>Mapping your Hydrosphere Study Site Field Guide</a:t>
            </a:r>
            <a:endParaRPr b="1" sz="14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239" name="Google Shape;239;p17"/>
          <p:cNvPicPr preferRelativeResize="0"/>
          <p:nvPr/>
        </p:nvPicPr>
        <p:blipFill rotWithShape="1">
          <a:blip r:embed="rId3">
            <a:alphaModFix/>
          </a:blip>
          <a:srcRect b="0" l="0" r="0" t="0"/>
          <a:stretch/>
        </p:blipFill>
        <p:spPr>
          <a:xfrm>
            <a:off x="1147290" y="-1"/>
            <a:ext cx="7996710" cy="1001377"/>
          </a:xfrm>
          <a:prstGeom prst="rect">
            <a:avLst/>
          </a:prstGeom>
          <a:noFill/>
          <a:ln>
            <a:noFill/>
          </a:ln>
        </p:spPr>
      </p:pic>
      <p:pic>
        <p:nvPicPr>
          <p:cNvPr descr="Menu: How to collect your data" id="240" name="Google Shape;240;p17"/>
          <p:cNvPicPr preferRelativeResize="0"/>
          <p:nvPr/>
        </p:nvPicPr>
        <p:blipFill rotWithShape="1">
          <a:blip r:embed="rId4">
            <a:alphaModFix/>
          </a:blip>
          <a:srcRect b="0" l="0" r="0" t="0"/>
          <a:stretch/>
        </p:blipFill>
        <p:spPr>
          <a:xfrm>
            <a:off x="-5196" y="-8627"/>
            <a:ext cx="1152486" cy="6858002"/>
          </a:xfrm>
          <a:prstGeom prst="rect">
            <a:avLst/>
          </a:prstGeom>
          <a:noFill/>
          <a:ln>
            <a:noFill/>
          </a:ln>
        </p:spPr>
      </p:pic>
      <p:sp>
        <p:nvSpPr>
          <p:cNvPr id="241" name="Google Shape;241;p17"/>
          <p:cNvSpPr txBox="1"/>
          <p:nvPr>
            <p:ph type="title"/>
          </p:nvPr>
        </p:nvSpPr>
        <p:spPr>
          <a:xfrm>
            <a:off x="1257300" y="1150706"/>
            <a:ext cx="78867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72"/>
              </a:buClr>
              <a:buSzPct val="100000"/>
              <a:buFont typeface="Calibri"/>
              <a:buNone/>
            </a:pPr>
            <a:r>
              <a:rPr b="1" lang="en-US" sz="2800">
                <a:solidFill>
                  <a:srgbClr val="000072"/>
                </a:solidFill>
              </a:rPr>
              <a:t>Overview of the Electrical Conductivity Protocol</a:t>
            </a:r>
            <a:br>
              <a:rPr b="1" lang="en-US" sz="2800">
                <a:solidFill>
                  <a:srgbClr val="000072"/>
                </a:solidFill>
              </a:rPr>
            </a:br>
            <a:br>
              <a:rPr b="1" lang="en-US" sz="2800">
                <a:solidFill>
                  <a:srgbClr val="000072"/>
                </a:solidFill>
              </a:rPr>
            </a:br>
            <a:r>
              <a:rPr b="1" lang="en-US" sz="2000">
                <a:solidFill>
                  <a:srgbClr val="002060"/>
                </a:solidFill>
              </a:rPr>
              <a:t>Your task is to measure the electrical conductivity of your water sample. Before you begin, make sure that the water conditions are right: </a:t>
            </a:r>
            <a:br>
              <a:rPr b="1" lang="en-US" sz="2800">
                <a:solidFill>
                  <a:schemeClr val="dk2"/>
                </a:solidFill>
              </a:rPr>
            </a:br>
            <a:endParaRPr b="1" sz="2800">
              <a:solidFill>
                <a:srgbClr val="000072"/>
              </a:solidFill>
            </a:endParaRPr>
          </a:p>
        </p:txBody>
      </p:sp>
      <p:sp>
        <p:nvSpPr>
          <p:cNvPr id="242" name="Google Shape;242;p17"/>
          <p:cNvSpPr txBox="1"/>
          <p:nvPr>
            <p:ph idx="1" type="body"/>
          </p:nvPr>
        </p:nvSpPr>
        <p:spPr>
          <a:xfrm>
            <a:off x="1361127" y="2476269"/>
            <a:ext cx="4732646" cy="487863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400"/>
              <a:buNone/>
            </a:pPr>
            <a:r>
              <a:rPr lang="en-US" sz="1400"/>
              <a:t>All water should be brought to room temperature (20  ̊ - 30  ̊ C) for testing, even if the manufacturer claims that the meter is temperature compensated. It is very important to take the temperature of the water when doing the conductivity measurement.</a:t>
            </a:r>
            <a:endParaRPr/>
          </a:p>
          <a:p>
            <a:pPr indent="0" lvl="0" marL="0" rtl="0" algn="just">
              <a:lnSpc>
                <a:spcPct val="90000"/>
              </a:lnSpc>
              <a:spcBef>
                <a:spcPts val="1000"/>
              </a:spcBef>
              <a:spcAft>
                <a:spcPts val="0"/>
              </a:spcAft>
              <a:buClr>
                <a:schemeClr val="dk1"/>
              </a:buClr>
              <a:buSzPts val="1400"/>
              <a:buNone/>
            </a:pPr>
            <a:r>
              <a:rPr lang="en-US" sz="1400"/>
              <a:t>If the water at your Hydrosphere Study Site is not between 20  ̊ - 30  ̊ C, you need to either let the water warm in the sample bucket or separate container while students take other measurements at the hydrosphere study site, or collect a sample in a water bottle and take back to the classroom. After the water reaches 20  ̊ - 30  ̊ C, then you can take the conductivity measurement. </a:t>
            </a:r>
            <a:endParaRPr/>
          </a:p>
          <a:p>
            <a:pPr indent="0" lvl="0" marL="0" rtl="0" algn="just">
              <a:lnSpc>
                <a:spcPct val="90000"/>
              </a:lnSpc>
              <a:spcBef>
                <a:spcPts val="1000"/>
              </a:spcBef>
              <a:spcAft>
                <a:spcPts val="0"/>
              </a:spcAft>
              <a:buClr>
                <a:schemeClr val="dk1"/>
              </a:buClr>
              <a:buSzPts val="1400"/>
              <a:buNone/>
            </a:pPr>
            <a:r>
              <a:rPr lang="en-US" sz="1400"/>
              <a:t>Never immerse the meter totally in water. Only the part indicated in the instructions for the meter should be immersed in water. </a:t>
            </a:r>
            <a:endParaRPr/>
          </a:p>
          <a:p>
            <a:pPr indent="0" lvl="0" marL="0" rtl="0" algn="just">
              <a:lnSpc>
                <a:spcPct val="90000"/>
              </a:lnSpc>
              <a:spcBef>
                <a:spcPts val="1000"/>
              </a:spcBef>
              <a:spcAft>
                <a:spcPts val="0"/>
              </a:spcAft>
              <a:buClr>
                <a:schemeClr val="dk1"/>
              </a:buClr>
              <a:buSzPts val="1400"/>
              <a:buNone/>
            </a:pPr>
            <a:r>
              <a:rPr lang="en-US" sz="1400"/>
              <a:t>Most conductivity meters cannot measure the high conductivity characteristic of salt waters. </a:t>
            </a:r>
            <a:endParaRPr/>
          </a:p>
        </p:txBody>
      </p:sp>
      <p:pic>
        <p:nvPicPr>
          <p:cNvPr descr="Photos of students taking water temperature and then using the electrical conductivity probe from the side of the water." id="243" name="Google Shape;243;p17"/>
          <p:cNvPicPr preferRelativeResize="0"/>
          <p:nvPr>
            <p:ph idx="2" type="body"/>
          </p:nvPr>
        </p:nvPicPr>
        <p:blipFill rotWithShape="1">
          <a:blip r:embed="rId5">
            <a:alphaModFix/>
          </a:blip>
          <a:srcRect b="0" l="0" r="0" t="0"/>
          <a:stretch/>
        </p:blipFill>
        <p:spPr>
          <a:xfrm>
            <a:off x="6307610" y="2476269"/>
            <a:ext cx="2527300" cy="3924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249" name="Google Shape;249;p18"/>
          <p:cNvPicPr preferRelativeResize="0"/>
          <p:nvPr/>
        </p:nvPicPr>
        <p:blipFill rotWithShape="1">
          <a:blip r:embed="rId3">
            <a:alphaModFix/>
          </a:blip>
          <a:srcRect b="0" l="0" r="0" t="0"/>
          <a:stretch/>
        </p:blipFill>
        <p:spPr>
          <a:xfrm>
            <a:off x="1147290" y="-1"/>
            <a:ext cx="7996710" cy="1001377"/>
          </a:xfrm>
          <a:prstGeom prst="rect">
            <a:avLst/>
          </a:prstGeom>
          <a:noFill/>
          <a:ln>
            <a:noFill/>
          </a:ln>
        </p:spPr>
      </p:pic>
      <p:pic>
        <p:nvPicPr>
          <p:cNvPr descr="Menu: How to collect your data" id="250" name="Google Shape;250;p18"/>
          <p:cNvPicPr preferRelativeResize="0"/>
          <p:nvPr/>
        </p:nvPicPr>
        <p:blipFill rotWithShape="1">
          <a:blip r:embed="rId4">
            <a:alphaModFix/>
          </a:blip>
          <a:srcRect b="0" l="0" r="0" t="0"/>
          <a:stretch/>
        </p:blipFill>
        <p:spPr>
          <a:xfrm>
            <a:off x="-5196" y="-8627"/>
            <a:ext cx="1152486" cy="6858002"/>
          </a:xfrm>
          <a:prstGeom prst="rect">
            <a:avLst/>
          </a:prstGeom>
          <a:noFill/>
          <a:ln>
            <a:noFill/>
          </a:ln>
        </p:spPr>
      </p:pic>
      <p:sp>
        <p:nvSpPr>
          <p:cNvPr id="251" name="Google Shape;251;p18"/>
          <p:cNvSpPr txBox="1"/>
          <p:nvPr>
            <p:ph type="title"/>
          </p:nvPr>
        </p:nvSpPr>
        <p:spPr>
          <a:xfrm>
            <a:off x="1147290" y="1424736"/>
            <a:ext cx="7886700" cy="36242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72"/>
              </a:buClr>
              <a:buSzPct val="100000"/>
              <a:buFont typeface="Calibri"/>
              <a:buNone/>
            </a:pPr>
            <a:r>
              <a:rPr b="1" lang="en-US" sz="2800">
                <a:solidFill>
                  <a:srgbClr val="000072"/>
                </a:solidFill>
              </a:rPr>
              <a:t>Assemble Equipment for Calibration of the EC Instrument</a:t>
            </a:r>
            <a:br>
              <a:rPr b="1" lang="en-US" sz="2800">
                <a:solidFill>
                  <a:srgbClr val="000072"/>
                </a:solidFill>
              </a:rPr>
            </a:br>
            <a:br>
              <a:rPr b="1" lang="en-US" sz="2800">
                <a:solidFill>
                  <a:schemeClr val="dk2"/>
                </a:solidFill>
              </a:rPr>
            </a:br>
            <a:endParaRPr b="1" sz="2800">
              <a:solidFill>
                <a:srgbClr val="000072"/>
              </a:solidFill>
            </a:endParaRPr>
          </a:p>
        </p:txBody>
      </p:sp>
      <p:sp>
        <p:nvSpPr>
          <p:cNvPr id="252" name="Google Shape;252;p18"/>
          <p:cNvSpPr txBox="1"/>
          <p:nvPr>
            <p:ph idx="1" type="body"/>
          </p:nvPr>
        </p:nvSpPr>
        <p:spPr>
          <a:xfrm>
            <a:off x="1147290" y="1629603"/>
            <a:ext cx="7607054" cy="4878637"/>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002060"/>
              </a:buClr>
              <a:buSzPct val="100000"/>
              <a:buNone/>
            </a:pPr>
            <a:r>
              <a:rPr b="1" lang="en-US" sz="1400">
                <a:solidFill>
                  <a:srgbClr val="002060"/>
                </a:solidFill>
              </a:rPr>
              <a:t>Your task is to measure the electrical conductivity of your water sample. Before you begin, make sure that the sample has the right temperature and salinity to produce an accurate reading.</a:t>
            </a:r>
            <a:endParaRPr b="1" sz="1400"/>
          </a:p>
          <a:p>
            <a:pPr indent="0" lvl="0" marL="0" rtl="0" algn="l">
              <a:lnSpc>
                <a:spcPct val="90000"/>
              </a:lnSpc>
              <a:spcBef>
                <a:spcPts val="1000"/>
              </a:spcBef>
              <a:spcAft>
                <a:spcPts val="0"/>
              </a:spcAft>
              <a:buClr>
                <a:schemeClr val="dk1"/>
              </a:buClr>
              <a:buSzPct val="100000"/>
              <a:buNone/>
            </a:pPr>
            <a:r>
              <a:rPr b="1" lang="en-US" sz="1400"/>
              <a:t>You will need: </a:t>
            </a:r>
            <a:endParaRPr/>
          </a:p>
          <a:p>
            <a:pPr indent="-146367" lvl="0" marL="228600" rtl="0" algn="l">
              <a:lnSpc>
                <a:spcPct val="90000"/>
              </a:lnSpc>
              <a:spcBef>
                <a:spcPts val="1000"/>
              </a:spcBef>
              <a:spcAft>
                <a:spcPts val="0"/>
              </a:spcAft>
              <a:buClr>
                <a:schemeClr val="dk1"/>
              </a:buClr>
              <a:buSzPct val="100000"/>
              <a:buNone/>
            </a:pPr>
            <a:r>
              <a:t/>
            </a:r>
            <a:endParaRPr sz="1400"/>
          </a:p>
          <a:p>
            <a:pPr indent="-285750" lvl="0" marL="285750" rtl="0" algn="l">
              <a:lnSpc>
                <a:spcPct val="90000"/>
              </a:lnSpc>
              <a:spcBef>
                <a:spcPts val="1000"/>
              </a:spcBef>
              <a:spcAft>
                <a:spcPts val="0"/>
              </a:spcAft>
              <a:buClr>
                <a:schemeClr val="dk1"/>
              </a:buClr>
              <a:buSzPct val="100000"/>
              <a:buFont typeface="Arial"/>
              <a:buChar char="•"/>
            </a:pPr>
            <a:r>
              <a:rPr lang="en-US" sz="1400"/>
              <a:t>Electrical conductivity meter</a:t>
            </a:r>
            <a:endParaRPr/>
          </a:p>
          <a:p>
            <a:pPr indent="-285750" lvl="0" marL="285750" rtl="0" algn="l">
              <a:lnSpc>
                <a:spcPct val="90000"/>
              </a:lnSpc>
              <a:spcBef>
                <a:spcPts val="1000"/>
              </a:spcBef>
              <a:spcAft>
                <a:spcPts val="0"/>
              </a:spcAft>
              <a:buClr>
                <a:schemeClr val="dk1"/>
              </a:buClr>
              <a:buSzPct val="100000"/>
              <a:buFont typeface="Arial"/>
              <a:buChar char="•"/>
            </a:pPr>
            <a:r>
              <a:rPr lang="en-US" sz="1400"/>
              <a:t>Thermometer</a:t>
            </a:r>
            <a:endParaRPr/>
          </a:p>
          <a:p>
            <a:pPr indent="-285750" lvl="0" marL="285750" rtl="0" algn="l">
              <a:lnSpc>
                <a:spcPct val="90000"/>
              </a:lnSpc>
              <a:spcBef>
                <a:spcPts val="1000"/>
              </a:spcBef>
              <a:spcAft>
                <a:spcPts val="0"/>
              </a:spcAft>
              <a:buClr>
                <a:schemeClr val="dk1"/>
              </a:buClr>
              <a:buSzPct val="100000"/>
              <a:buFont typeface="Arial"/>
              <a:buChar char="•"/>
            </a:pPr>
            <a:r>
              <a:rPr lang="en-US" sz="1400"/>
              <a:t>Distilled water in a wash bottle</a:t>
            </a:r>
            <a:endParaRPr/>
          </a:p>
          <a:p>
            <a:pPr indent="-285750" lvl="0" marL="285750" rtl="0" algn="l">
              <a:lnSpc>
                <a:spcPct val="90000"/>
              </a:lnSpc>
              <a:spcBef>
                <a:spcPts val="1000"/>
              </a:spcBef>
              <a:spcAft>
                <a:spcPts val="0"/>
              </a:spcAft>
              <a:buClr>
                <a:schemeClr val="dk1"/>
              </a:buClr>
              <a:buSzPct val="100000"/>
              <a:buFont typeface="Arial"/>
              <a:buChar char="•"/>
            </a:pPr>
            <a:r>
              <a:rPr lang="en-US" sz="1400"/>
              <a:t>Paper towels or soft tissue</a:t>
            </a:r>
            <a:endParaRPr/>
          </a:p>
          <a:p>
            <a:pPr indent="-285750" lvl="0" marL="285750" rtl="0" algn="l">
              <a:lnSpc>
                <a:spcPct val="90000"/>
              </a:lnSpc>
              <a:spcBef>
                <a:spcPts val="1000"/>
              </a:spcBef>
              <a:spcAft>
                <a:spcPts val="0"/>
              </a:spcAft>
              <a:buClr>
                <a:schemeClr val="dk1"/>
              </a:buClr>
              <a:buSzPct val="100000"/>
              <a:buFont typeface="Arial"/>
              <a:buChar char="•"/>
            </a:pPr>
            <a:r>
              <a:rPr lang="en-US" sz="1400"/>
              <a:t>2 100-mL beakers or plastic cups</a:t>
            </a:r>
            <a:endParaRPr/>
          </a:p>
          <a:p>
            <a:pPr indent="-285750" lvl="0" marL="285750" rtl="0" algn="l">
              <a:lnSpc>
                <a:spcPct val="90000"/>
              </a:lnSpc>
              <a:spcBef>
                <a:spcPts val="1000"/>
              </a:spcBef>
              <a:spcAft>
                <a:spcPts val="0"/>
              </a:spcAft>
              <a:buClr>
                <a:schemeClr val="dk1"/>
              </a:buClr>
              <a:buSzPct val="100000"/>
              <a:buFont typeface="Arial"/>
              <a:buChar char="•"/>
            </a:pPr>
            <a:r>
              <a:rPr lang="en-US" sz="1400"/>
              <a:t>Protective gloves</a:t>
            </a:r>
            <a:endParaRPr/>
          </a:p>
          <a:p>
            <a:pPr indent="-285750" lvl="0" marL="285750" rtl="0" algn="l">
              <a:lnSpc>
                <a:spcPct val="90000"/>
              </a:lnSpc>
              <a:spcBef>
                <a:spcPts val="1000"/>
              </a:spcBef>
              <a:spcAft>
                <a:spcPts val="0"/>
              </a:spcAft>
              <a:buClr>
                <a:schemeClr val="dk1"/>
              </a:buClr>
              <a:buSzPct val="100000"/>
              <a:buFont typeface="Arial"/>
              <a:buChar char="•"/>
            </a:pPr>
            <a:r>
              <a:rPr lang="en-US" sz="1400"/>
              <a:t>Small screwdriver</a:t>
            </a:r>
            <a:endParaRPr/>
          </a:p>
          <a:p>
            <a:pPr indent="-285750" lvl="0" marL="285750" rtl="0" algn="l">
              <a:lnSpc>
                <a:spcPct val="90000"/>
              </a:lnSpc>
              <a:spcBef>
                <a:spcPts val="1000"/>
              </a:spcBef>
              <a:spcAft>
                <a:spcPts val="0"/>
              </a:spcAft>
              <a:buClr>
                <a:schemeClr val="dk1"/>
              </a:buClr>
              <a:buSzPct val="100000"/>
              <a:buFont typeface="Arial"/>
              <a:buChar char="•"/>
            </a:pPr>
            <a:r>
              <a:rPr lang="en-US" sz="1400"/>
              <a:t>Standard Calibration solution</a:t>
            </a:r>
            <a:endParaRPr/>
          </a:p>
          <a:p>
            <a:pPr indent="-146367" lvl="0" marL="22860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rPr b="1" lang="en-US" sz="1400"/>
              <a:t>Document Links:</a:t>
            </a:r>
            <a:endParaRPr/>
          </a:p>
          <a:p>
            <a:pPr indent="-146367" lvl="0" marL="228600" rtl="0" algn="l">
              <a:lnSpc>
                <a:spcPct val="90000"/>
              </a:lnSpc>
              <a:spcBef>
                <a:spcPts val="1000"/>
              </a:spcBef>
              <a:spcAft>
                <a:spcPts val="0"/>
              </a:spcAft>
              <a:buClr>
                <a:schemeClr val="dk1"/>
              </a:buClr>
              <a:buSzPct val="100000"/>
              <a:buNone/>
            </a:pPr>
            <a:r>
              <a:t/>
            </a:r>
            <a:endParaRPr b="1" sz="1400"/>
          </a:p>
          <a:p>
            <a:pPr indent="-228600" lvl="0" marL="228600" rtl="0" algn="l">
              <a:lnSpc>
                <a:spcPct val="90000"/>
              </a:lnSpc>
              <a:spcBef>
                <a:spcPts val="1000"/>
              </a:spcBef>
              <a:spcAft>
                <a:spcPts val="0"/>
              </a:spcAft>
              <a:buClr>
                <a:schemeClr val="dk1"/>
              </a:buClr>
              <a:buSzPct val="100000"/>
              <a:buChar char="•"/>
            </a:pPr>
            <a:r>
              <a:rPr b="1" lang="en-US" sz="1400" u="sng">
                <a:solidFill>
                  <a:schemeClr val="hlink"/>
                </a:solidFill>
                <a:hlinkClick r:id="rId5"/>
              </a:rPr>
              <a:t>Electrical Conductivity Field Guide Protocol </a:t>
            </a:r>
            <a:endParaRPr b="1" sz="1400"/>
          </a:p>
          <a:p>
            <a:pPr indent="-228600" lvl="0" marL="228600" rtl="0" algn="l">
              <a:lnSpc>
                <a:spcPct val="90000"/>
              </a:lnSpc>
              <a:spcBef>
                <a:spcPts val="1000"/>
              </a:spcBef>
              <a:spcAft>
                <a:spcPts val="0"/>
              </a:spcAft>
              <a:buClr>
                <a:schemeClr val="dk1"/>
              </a:buClr>
              <a:buSzPct val="100000"/>
              <a:buChar char="•"/>
            </a:pPr>
            <a:r>
              <a:rPr b="1" lang="en-US" sz="1400" u="sng">
                <a:solidFill>
                  <a:schemeClr val="hlink"/>
                </a:solidFill>
                <a:hlinkClick r:id="rId6"/>
              </a:rPr>
              <a:t>Hydrosphere Investigation Data Sheet</a:t>
            </a:r>
            <a:endParaRPr b="1" sz="1400"/>
          </a:p>
          <a:p>
            <a:pPr indent="-146367" lvl="0" marL="228600" rtl="0" algn="just">
              <a:lnSpc>
                <a:spcPct val="90000"/>
              </a:lnSpc>
              <a:spcBef>
                <a:spcPts val="1000"/>
              </a:spcBef>
              <a:spcAft>
                <a:spcPts val="0"/>
              </a:spcAft>
              <a:buClr>
                <a:schemeClr val="dk1"/>
              </a:buClr>
              <a:buSzPct val="100000"/>
              <a:buNone/>
            </a:pPr>
            <a:r>
              <a:t/>
            </a:r>
            <a:endParaRPr sz="1400"/>
          </a:p>
        </p:txBody>
      </p:sp>
      <p:pic>
        <p:nvPicPr>
          <p:cNvPr descr="Illustration of equipment needed for the protocol" id="253" name="Google Shape;253;p18"/>
          <p:cNvPicPr preferRelativeResize="0"/>
          <p:nvPr>
            <p:ph idx="2" type="body"/>
          </p:nvPr>
        </p:nvPicPr>
        <p:blipFill rotWithShape="1">
          <a:blip r:embed="rId7">
            <a:alphaModFix/>
          </a:blip>
          <a:srcRect b="0" l="0" r="0" t="0"/>
          <a:stretch/>
        </p:blipFill>
        <p:spPr>
          <a:xfrm>
            <a:off x="4673600" y="2096294"/>
            <a:ext cx="3797300" cy="381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259" name="Google Shape;259;p19"/>
          <p:cNvPicPr preferRelativeResize="0"/>
          <p:nvPr/>
        </p:nvPicPr>
        <p:blipFill rotWithShape="1">
          <a:blip r:embed="rId3">
            <a:alphaModFix/>
          </a:blip>
          <a:srcRect b="0" l="0" r="0" t="0"/>
          <a:stretch/>
        </p:blipFill>
        <p:spPr>
          <a:xfrm>
            <a:off x="1147290" y="-1"/>
            <a:ext cx="7996710" cy="1001377"/>
          </a:xfrm>
          <a:prstGeom prst="rect">
            <a:avLst/>
          </a:prstGeom>
          <a:noFill/>
          <a:ln>
            <a:noFill/>
          </a:ln>
        </p:spPr>
      </p:pic>
      <p:pic>
        <p:nvPicPr>
          <p:cNvPr descr="Menu: How to collect your data" id="260" name="Google Shape;260;p19"/>
          <p:cNvPicPr preferRelativeResize="0"/>
          <p:nvPr/>
        </p:nvPicPr>
        <p:blipFill rotWithShape="1">
          <a:blip r:embed="rId4">
            <a:alphaModFix/>
          </a:blip>
          <a:srcRect b="0" l="0" r="0" t="0"/>
          <a:stretch/>
        </p:blipFill>
        <p:spPr>
          <a:xfrm>
            <a:off x="-5196" y="-8627"/>
            <a:ext cx="1152486" cy="6858002"/>
          </a:xfrm>
          <a:prstGeom prst="rect">
            <a:avLst/>
          </a:prstGeom>
          <a:noFill/>
          <a:ln>
            <a:noFill/>
          </a:ln>
        </p:spPr>
      </p:pic>
      <p:sp>
        <p:nvSpPr>
          <p:cNvPr id="261" name="Google Shape;261;p19"/>
          <p:cNvSpPr txBox="1"/>
          <p:nvPr>
            <p:ph type="title"/>
          </p:nvPr>
        </p:nvSpPr>
        <p:spPr>
          <a:xfrm>
            <a:off x="1147290" y="1501161"/>
            <a:ext cx="7886700" cy="36242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72"/>
              </a:buClr>
              <a:buSzPct val="100000"/>
              <a:buFont typeface="Calibri"/>
              <a:buNone/>
            </a:pPr>
            <a:r>
              <a:rPr b="1" lang="en-US" sz="2400">
                <a:solidFill>
                  <a:srgbClr val="000072"/>
                </a:solidFill>
              </a:rPr>
              <a:t>Electrical Conductivity Meter </a:t>
            </a:r>
            <a:br>
              <a:rPr b="1" lang="en-US" sz="2800">
                <a:solidFill>
                  <a:srgbClr val="000072"/>
                </a:solidFill>
              </a:rPr>
            </a:br>
            <a:br>
              <a:rPr b="1" lang="en-US" sz="2800">
                <a:solidFill>
                  <a:schemeClr val="dk2"/>
                </a:solidFill>
              </a:rPr>
            </a:br>
            <a:endParaRPr b="1" sz="2800">
              <a:solidFill>
                <a:srgbClr val="000072"/>
              </a:solidFill>
            </a:endParaRPr>
          </a:p>
        </p:txBody>
      </p:sp>
      <p:sp>
        <p:nvSpPr>
          <p:cNvPr id="262" name="Google Shape;262;p19"/>
          <p:cNvSpPr txBox="1"/>
          <p:nvPr>
            <p:ph idx="1" type="body"/>
          </p:nvPr>
        </p:nvSpPr>
        <p:spPr>
          <a:xfrm>
            <a:off x="1147290" y="1629603"/>
            <a:ext cx="5477030" cy="487863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2060"/>
              </a:buClr>
              <a:buSzPts val="1400"/>
              <a:buChar char="•"/>
            </a:pPr>
            <a:r>
              <a:rPr b="1" lang="en-US" sz="1400">
                <a:solidFill>
                  <a:srgbClr val="002060"/>
                </a:solidFill>
              </a:rPr>
              <a:t>Your task is to measure the electrical conductivity of your water sample. Before you begin, make sure that the sample has the right temperature and salinity to produce an accurate reading.</a:t>
            </a:r>
            <a:endParaRPr b="1" sz="1400"/>
          </a:p>
          <a:p>
            <a:pPr indent="-139700" lvl="0" marL="228600" rtl="0" algn="just">
              <a:lnSpc>
                <a:spcPct val="90000"/>
              </a:lnSpc>
              <a:spcBef>
                <a:spcPts val="1000"/>
              </a:spcBef>
              <a:spcAft>
                <a:spcPts val="0"/>
              </a:spcAft>
              <a:buClr>
                <a:schemeClr val="dk1"/>
              </a:buClr>
              <a:buSzPts val="1400"/>
              <a:buNone/>
            </a:pPr>
            <a:r>
              <a:t/>
            </a:r>
            <a:endParaRPr sz="1400"/>
          </a:p>
          <a:p>
            <a:pPr indent="-228600" lvl="0" marL="228600" rtl="0" algn="just">
              <a:lnSpc>
                <a:spcPct val="90000"/>
              </a:lnSpc>
              <a:spcBef>
                <a:spcPts val="1000"/>
              </a:spcBef>
              <a:spcAft>
                <a:spcPts val="0"/>
              </a:spcAft>
              <a:buClr>
                <a:schemeClr val="dk1"/>
              </a:buClr>
              <a:buSzPts val="1400"/>
              <a:buChar char="•"/>
            </a:pPr>
            <a:r>
              <a:rPr lang="en-US" sz="1400"/>
              <a:t>The electrical conductivity of a water body can be determined using a portable electrical conductivity meter.</a:t>
            </a:r>
            <a:endParaRPr/>
          </a:p>
          <a:p>
            <a:pPr indent="-139700" lvl="0" marL="228600" rtl="0" algn="just">
              <a:lnSpc>
                <a:spcPct val="90000"/>
              </a:lnSpc>
              <a:spcBef>
                <a:spcPts val="1000"/>
              </a:spcBef>
              <a:spcAft>
                <a:spcPts val="0"/>
              </a:spcAft>
              <a:buClr>
                <a:schemeClr val="dk1"/>
              </a:buClr>
              <a:buSzPts val="1400"/>
              <a:buNone/>
            </a:pPr>
            <a:r>
              <a:t/>
            </a:r>
            <a:endParaRPr sz="1400"/>
          </a:p>
          <a:p>
            <a:pPr indent="-228600" lvl="0" marL="228600" rtl="0" algn="just">
              <a:lnSpc>
                <a:spcPct val="90000"/>
              </a:lnSpc>
              <a:spcBef>
                <a:spcPts val="1000"/>
              </a:spcBef>
              <a:spcAft>
                <a:spcPts val="0"/>
              </a:spcAft>
              <a:buClr>
                <a:schemeClr val="dk1"/>
              </a:buClr>
              <a:buSzPts val="1400"/>
              <a:buChar char="•"/>
            </a:pPr>
            <a:r>
              <a:rPr lang="en-US" sz="1400"/>
              <a:t>Conductivity is measured with an electrical conductivity meter. Voltage is applied between two electrodes as the probe end of the meter is immersed in the sample water. The drop in voltage caused by the resistance of the water is used to calculate the conductivity per centimeter. </a:t>
            </a:r>
            <a:endParaRPr/>
          </a:p>
          <a:p>
            <a:pPr indent="-139700" lvl="0" marL="228600" rtl="0" algn="just">
              <a:lnSpc>
                <a:spcPct val="90000"/>
              </a:lnSpc>
              <a:spcBef>
                <a:spcPts val="1000"/>
              </a:spcBef>
              <a:spcAft>
                <a:spcPts val="0"/>
              </a:spcAft>
              <a:buClr>
                <a:schemeClr val="dk1"/>
              </a:buClr>
              <a:buSzPts val="1400"/>
              <a:buNone/>
            </a:pPr>
            <a:r>
              <a:t/>
            </a:r>
            <a:endParaRPr sz="1400"/>
          </a:p>
          <a:p>
            <a:pPr indent="-228600" lvl="0" marL="228600" rtl="0" algn="just">
              <a:lnSpc>
                <a:spcPct val="90000"/>
              </a:lnSpc>
              <a:spcBef>
                <a:spcPts val="1000"/>
              </a:spcBef>
              <a:spcAft>
                <a:spcPts val="0"/>
              </a:spcAft>
              <a:buClr>
                <a:schemeClr val="dk1"/>
              </a:buClr>
              <a:buSzPts val="1400"/>
              <a:buChar char="•"/>
            </a:pPr>
            <a:r>
              <a:rPr lang="en-US" sz="1400"/>
              <a:t>There are several manufacturers and models of conductivity meters. Some models may measure conductivity in increments of 10 µS / cm; others in increments of 1.0 µS /cm. If your model measures in increments of 10 µS /cm, you will have to calibrate it as closely as you can to the standard solution. </a:t>
            </a:r>
            <a:endParaRPr/>
          </a:p>
          <a:p>
            <a:pPr indent="-139700" lvl="0" marL="228600" rtl="0" algn="just">
              <a:lnSpc>
                <a:spcPct val="90000"/>
              </a:lnSpc>
              <a:spcBef>
                <a:spcPts val="1000"/>
              </a:spcBef>
              <a:spcAft>
                <a:spcPts val="0"/>
              </a:spcAft>
              <a:buClr>
                <a:schemeClr val="dk1"/>
              </a:buClr>
              <a:buSzPts val="1400"/>
              <a:buNone/>
            </a:pPr>
            <a:r>
              <a:t/>
            </a:r>
            <a:endParaRPr sz="1400"/>
          </a:p>
        </p:txBody>
      </p:sp>
      <p:pic>
        <p:nvPicPr>
          <p:cNvPr descr="Photograph of a EC meter. There is a meter end, with a digital display, and a probe end, which is immersed into the sample. " id="263" name="Google Shape;263;p19"/>
          <p:cNvPicPr preferRelativeResize="0"/>
          <p:nvPr>
            <p:ph idx="2" type="body"/>
          </p:nvPr>
        </p:nvPicPr>
        <p:blipFill rotWithShape="1">
          <a:blip r:embed="rId5">
            <a:alphaModFix/>
          </a:blip>
          <a:srcRect b="0" l="0" r="0" t="0"/>
          <a:stretch/>
        </p:blipFill>
        <p:spPr>
          <a:xfrm>
            <a:off x="6822537" y="1600968"/>
            <a:ext cx="2211453" cy="4351338"/>
          </a:xfrm>
          <a:prstGeom prst="rect">
            <a:avLst/>
          </a:prstGeom>
          <a:noFill/>
          <a:ln>
            <a:noFill/>
          </a:ln>
        </p:spPr>
      </p:pic>
      <p:pic>
        <p:nvPicPr>
          <p:cNvPr descr="Caution icon" id="264" name="Google Shape;264;p19"/>
          <p:cNvPicPr preferRelativeResize="0"/>
          <p:nvPr/>
        </p:nvPicPr>
        <p:blipFill rotWithShape="1">
          <a:blip r:embed="rId6">
            <a:alphaModFix/>
          </a:blip>
          <a:srcRect b="0" l="0" r="0" t="0"/>
          <a:stretch/>
        </p:blipFill>
        <p:spPr>
          <a:xfrm>
            <a:off x="1319434" y="6067864"/>
            <a:ext cx="399410" cy="409377"/>
          </a:xfrm>
          <a:prstGeom prst="rect">
            <a:avLst/>
          </a:prstGeom>
          <a:noFill/>
          <a:ln>
            <a:noFill/>
          </a:ln>
          <a:effectLst>
            <a:outerShdw blurRad="292100" rotWithShape="0" algn="tl" dir="2700000" dist="139700">
              <a:srgbClr val="333333">
                <a:alpha val="64313"/>
              </a:srgbClr>
            </a:outerShdw>
          </a:effectLst>
        </p:spPr>
      </p:pic>
      <p:sp>
        <p:nvSpPr>
          <p:cNvPr id="265" name="Google Shape;265;p19"/>
          <p:cNvSpPr txBox="1"/>
          <p:nvPr/>
        </p:nvSpPr>
        <p:spPr>
          <a:xfrm>
            <a:off x="1718844" y="6067864"/>
            <a:ext cx="714300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Calibri"/>
                <a:ea typeface="Calibri"/>
                <a:cs typeface="Calibri"/>
                <a:sym typeface="Calibri"/>
              </a:rPr>
              <a:t>Pay close attention to your calibration procedure. Without the calibration step your electrical conductivity data will not be meaningful or comparable to data collected by others!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97" name="Google Shape;97;p2"/>
          <p:cNvPicPr preferRelativeResize="0"/>
          <p:nvPr/>
        </p:nvPicPr>
        <p:blipFill rotWithShape="1">
          <a:blip r:embed="rId3">
            <a:alphaModFix/>
          </a:blip>
          <a:srcRect b="0" l="0" r="0" t="0"/>
          <a:stretch/>
        </p:blipFill>
        <p:spPr>
          <a:xfrm>
            <a:off x="1169138" y="0"/>
            <a:ext cx="7974862" cy="991096"/>
          </a:xfrm>
          <a:prstGeom prst="rect">
            <a:avLst/>
          </a:prstGeom>
          <a:noFill/>
          <a:ln>
            <a:noFill/>
          </a:ln>
        </p:spPr>
      </p:pic>
      <p:pic>
        <p:nvPicPr>
          <p:cNvPr descr="Menu:  What is electrical conductivity?" id="98" name="Google Shape;98;p2"/>
          <p:cNvPicPr preferRelativeResize="0"/>
          <p:nvPr/>
        </p:nvPicPr>
        <p:blipFill rotWithShape="1">
          <a:blip r:embed="rId4">
            <a:alphaModFix/>
          </a:blip>
          <a:srcRect b="0" l="0" r="0" t="0"/>
          <a:stretch/>
        </p:blipFill>
        <p:spPr>
          <a:xfrm>
            <a:off x="-1" y="0"/>
            <a:ext cx="1169139" cy="6858000"/>
          </a:xfrm>
          <a:prstGeom prst="rect">
            <a:avLst/>
          </a:prstGeom>
          <a:noFill/>
          <a:ln>
            <a:noFill/>
          </a:ln>
        </p:spPr>
      </p:pic>
      <p:sp>
        <p:nvSpPr>
          <p:cNvPr id="99" name="Google Shape;99;p2"/>
          <p:cNvSpPr txBox="1"/>
          <p:nvPr>
            <p:ph type="title"/>
          </p:nvPr>
        </p:nvSpPr>
        <p:spPr>
          <a:xfrm>
            <a:off x="1147137" y="991096"/>
            <a:ext cx="1970809" cy="59618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90"/>
              </a:buClr>
              <a:buSzPts val="3200"/>
              <a:buFont typeface="Calibri"/>
              <a:buNone/>
            </a:pPr>
            <a:r>
              <a:rPr b="1" lang="en-US" sz="3200">
                <a:solidFill>
                  <a:srgbClr val="000090"/>
                </a:solidFill>
              </a:rPr>
              <a:t>Overview</a:t>
            </a:r>
            <a:endParaRPr/>
          </a:p>
        </p:txBody>
      </p:sp>
      <p:sp>
        <p:nvSpPr>
          <p:cNvPr id="100" name="Google Shape;100;p2"/>
          <p:cNvSpPr txBox="1"/>
          <p:nvPr>
            <p:ph idx="1" type="body"/>
          </p:nvPr>
        </p:nvSpPr>
        <p:spPr>
          <a:xfrm>
            <a:off x="1147137" y="1628281"/>
            <a:ext cx="7861396" cy="4857186"/>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0090"/>
              </a:buClr>
              <a:buSzPts val="2400"/>
              <a:buNone/>
            </a:pPr>
            <a:r>
              <a:rPr b="1" lang="en-US" sz="2400">
                <a:solidFill>
                  <a:srgbClr val="000090"/>
                </a:solidFill>
              </a:rPr>
              <a:t>This module:</a:t>
            </a:r>
            <a:r>
              <a:rPr b="1" lang="en-US" sz="2000">
                <a:solidFill>
                  <a:srgbClr val="000090"/>
                </a:solidFill>
              </a:rPr>
              <a:t> </a:t>
            </a:r>
            <a:endParaRPr/>
          </a:p>
          <a:p>
            <a:pPr indent="66675" lvl="0" marL="0" marR="0" rtl="0" algn="l">
              <a:lnSpc>
                <a:spcPct val="90000"/>
              </a:lnSpc>
              <a:spcBef>
                <a:spcPts val="0"/>
              </a:spcBef>
              <a:spcAft>
                <a:spcPts val="0"/>
              </a:spcAft>
              <a:buClr>
                <a:schemeClr val="dk1"/>
              </a:buClr>
              <a:buSzPts val="1050"/>
              <a:buNone/>
            </a:pPr>
            <a:r>
              <a:t/>
            </a:r>
            <a:endParaRPr sz="1050"/>
          </a:p>
          <a:p>
            <a:pPr indent="-342900" lvl="0" marL="342900" rtl="0" algn="l">
              <a:lnSpc>
                <a:spcPct val="90000"/>
              </a:lnSpc>
              <a:spcBef>
                <a:spcPts val="0"/>
              </a:spcBef>
              <a:spcAft>
                <a:spcPts val="0"/>
              </a:spcAft>
              <a:buClr>
                <a:srgbClr val="000090"/>
              </a:buClr>
              <a:buSzPts val="2000"/>
              <a:buFont typeface="Arial"/>
              <a:buChar char="•"/>
            </a:pPr>
            <a:r>
              <a:rPr b="1" lang="en-US" sz="2000">
                <a:solidFill>
                  <a:srgbClr val="000090"/>
                </a:solidFill>
              </a:rPr>
              <a:t>Reviews the selection of a GLOBE hydrology site </a:t>
            </a:r>
            <a:endParaRPr sz="1050"/>
          </a:p>
          <a:p>
            <a:pPr indent="-342900" lvl="0" marL="342900" rtl="0" algn="l">
              <a:lnSpc>
                <a:spcPct val="90000"/>
              </a:lnSpc>
              <a:spcBef>
                <a:spcPts val="0"/>
              </a:spcBef>
              <a:spcAft>
                <a:spcPts val="0"/>
              </a:spcAft>
              <a:buClr>
                <a:srgbClr val="000090"/>
              </a:buClr>
              <a:buSzPts val="2000"/>
              <a:buFont typeface="Arial"/>
              <a:buChar char="•"/>
            </a:pPr>
            <a:r>
              <a:rPr b="1" lang="en-US" sz="2000">
                <a:solidFill>
                  <a:srgbClr val="000090"/>
                </a:solidFill>
              </a:rPr>
              <a:t>Reviews the water sampling technique used in GLOBE hydrology protocols</a:t>
            </a:r>
            <a:endParaRPr sz="1050"/>
          </a:p>
          <a:p>
            <a:pPr indent="-342900" lvl="0" marL="342900" rtl="0" algn="l">
              <a:lnSpc>
                <a:spcPct val="90000"/>
              </a:lnSpc>
              <a:spcBef>
                <a:spcPts val="0"/>
              </a:spcBef>
              <a:spcAft>
                <a:spcPts val="0"/>
              </a:spcAft>
              <a:buClr>
                <a:srgbClr val="000090"/>
              </a:buClr>
              <a:buSzPts val="2000"/>
              <a:buFont typeface="Arial"/>
              <a:buChar char="•"/>
            </a:pPr>
            <a:r>
              <a:rPr b="1" lang="en-US" sz="2000">
                <a:solidFill>
                  <a:srgbClr val="000090"/>
                </a:solidFill>
              </a:rPr>
              <a:t>Provides a step by step introduction of the protocol method</a:t>
            </a:r>
            <a:endParaRPr/>
          </a:p>
          <a:p>
            <a:pPr indent="-190500" lvl="0" marL="342900" rtl="0" algn="l">
              <a:lnSpc>
                <a:spcPct val="90000"/>
              </a:lnSpc>
              <a:spcBef>
                <a:spcPts val="0"/>
              </a:spcBef>
              <a:spcAft>
                <a:spcPts val="0"/>
              </a:spcAft>
              <a:buClr>
                <a:schemeClr val="dk1"/>
              </a:buClr>
              <a:buSzPts val="2400"/>
              <a:buFont typeface="Arial"/>
              <a:buNone/>
            </a:pPr>
            <a:r>
              <a:t/>
            </a:r>
            <a:endParaRPr sz="2400"/>
          </a:p>
          <a:p>
            <a:pPr indent="0" lvl="0" marL="0" marR="0" rtl="0" algn="l">
              <a:lnSpc>
                <a:spcPct val="90000"/>
              </a:lnSpc>
              <a:spcBef>
                <a:spcPts val="0"/>
              </a:spcBef>
              <a:spcAft>
                <a:spcPts val="0"/>
              </a:spcAft>
              <a:buClr>
                <a:srgbClr val="000090"/>
              </a:buClr>
              <a:buSzPts val="2400"/>
              <a:buNone/>
            </a:pPr>
            <a:r>
              <a:rPr b="1" lang="en-US" sz="2400">
                <a:solidFill>
                  <a:srgbClr val="000090"/>
                </a:solidFill>
              </a:rPr>
              <a:t>Learning Objectives</a:t>
            </a:r>
            <a:endParaRPr/>
          </a:p>
          <a:p>
            <a:pPr indent="0" lvl="0" marL="0" marR="0" rtl="0" algn="l">
              <a:lnSpc>
                <a:spcPct val="90000"/>
              </a:lnSpc>
              <a:spcBef>
                <a:spcPts val="0"/>
              </a:spcBef>
              <a:spcAft>
                <a:spcPts val="0"/>
              </a:spcAft>
              <a:buClr>
                <a:schemeClr val="dk1"/>
              </a:buClr>
              <a:buSzPts val="1050"/>
              <a:buNone/>
            </a:pPr>
            <a:r>
              <a:t/>
            </a:r>
            <a:endParaRPr sz="1050"/>
          </a:p>
          <a:p>
            <a:pPr indent="0" lvl="0" marL="0" marR="0" rtl="0" algn="l">
              <a:lnSpc>
                <a:spcPct val="90000"/>
              </a:lnSpc>
              <a:spcBef>
                <a:spcPts val="0"/>
              </a:spcBef>
              <a:spcAft>
                <a:spcPts val="0"/>
              </a:spcAft>
              <a:buClr>
                <a:srgbClr val="000090"/>
              </a:buClr>
              <a:buSzPts val="2000"/>
              <a:buNone/>
            </a:pPr>
            <a:r>
              <a:rPr b="1" i="1" lang="en-US" sz="2000">
                <a:solidFill>
                  <a:srgbClr val="000090"/>
                </a:solidFill>
              </a:rPr>
              <a:t>After completing this module, you will be able to:</a:t>
            </a:r>
            <a:endParaRPr/>
          </a:p>
          <a:p>
            <a:pPr indent="66675" lvl="0" marL="0" marR="0" rtl="0" algn="l">
              <a:lnSpc>
                <a:spcPct val="90000"/>
              </a:lnSpc>
              <a:spcBef>
                <a:spcPts val="0"/>
              </a:spcBef>
              <a:spcAft>
                <a:spcPts val="0"/>
              </a:spcAft>
              <a:buClr>
                <a:schemeClr val="dk1"/>
              </a:buClr>
              <a:buSzPts val="1050"/>
              <a:buNone/>
            </a:pPr>
            <a:r>
              <a:t/>
            </a:r>
            <a:endParaRPr sz="1050"/>
          </a:p>
          <a:p>
            <a:pPr indent="-342900" lvl="0" marL="342900" rtl="0" algn="l">
              <a:lnSpc>
                <a:spcPct val="90000"/>
              </a:lnSpc>
              <a:spcBef>
                <a:spcPts val="0"/>
              </a:spcBef>
              <a:spcAft>
                <a:spcPts val="0"/>
              </a:spcAft>
              <a:buClr>
                <a:srgbClr val="000090"/>
              </a:buClr>
              <a:buSzPts val="2000"/>
              <a:buFont typeface="Arial"/>
              <a:buChar char="•"/>
            </a:pPr>
            <a:r>
              <a:rPr b="1" lang="en-US" sz="2000">
                <a:solidFill>
                  <a:srgbClr val="000090"/>
                </a:solidFill>
              </a:rPr>
              <a:t>Define electrical conductivity and  explain how environmental variables result in different measurements</a:t>
            </a:r>
            <a:endParaRPr sz="1050"/>
          </a:p>
          <a:p>
            <a:pPr indent="-342900" lvl="0" marL="342900" rtl="0" algn="l">
              <a:lnSpc>
                <a:spcPct val="90000"/>
              </a:lnSpc>
              <a:spcBef>
                <a:spcPts val="0"/>
              </a:spcBef>
              <a:spcAft>
                <a:spcPts val="0"/>
              </a:spcAft>
              <a:buClr>
                <a:srgbClr val="000090"/>
              </a:buClr>
              <a:buSzPts val="2000"/>
              <a:buFont typeface="Arial"/>
              <a:buChar char="•"/>
            </a:pPr>
            <a:r>
              <a:rPr b="1" lang="en-US" sz="2000">
                <a:solidFill>
                  <a:srgbClr val="000090"/>
                </a:solidFill>
              </a:rPr>
              <a:t>Describe the importance of instrument calibration in the collection of accurate data</a:t>
            </a:r>
            <a:endParaRPr sz="1050"/>
          </a:p>
          <a:p>
            <a:pPr indent="-342900" lvl="0" marL="342900" rtl="0" algn="l">
              <a:lnSpc>
                <a:spcPct val="90000"/>
              </a:lnSpc>
              <a:spcBef>
                <a:spcPts val="0"/>
              </a:spcBef>
              <a:spcAft>
                <a:spcPts val="0"/>
              </a:spcAft>
              <a:buClr>
                <a:srgbClr val="000090"/>
              </a:buClr>
              <a:buSzPts val="2000"/>
              <a:buFont typeface="Arial"/>
              <a:buChar char="•"/>
            </a:pPr>
            <a:r>
              <a:rPr b="1" lang="en-US" sz="2000">
                <a:solidFill>
                  <a:srgbClr val="000090"/>
                </a:solidFill>
              </a:rPr>
              <a:t>Conduct water electrical conductivity measurements </a:t>
            </a:r>
            <a:endParaRPr/>
          </a:p>
          <a:p>
            <a:pPr indent="-342900" lvl="0" marL="342900" rtl="0" algn="l">
              <a:lnSpc>
                <a:spcPct val="90000"/>
              </a:lnSpc>
              <a:spcBef>
                <a:spcPts val="0"/>
              </a:spcBef>
              <a:spcAft>
                <a:spcPts val="0"/>
              </a:spcAft>
              <a:buClr>
                <a:srgbClr val="000090"/>
              </a:buClr>
              <a:buSzPts val="2000"/>
              <a:buFont typeface="Arial"/>
              <a:buChar char="•"/>
            </a:pPr>
            <a:r>
              <a:rPr b="1" lang="en-US" sz="2000">
                <a:solidFill>
                  <a:srgbClr val="000090"/>
                </a:solidFill>
              </a:rPr>
              <a:t>Upload data to the GLOBE portal</a:t>
            </a:r>
            <a:endParaRPr sz="1050"/>
          </a:p>
          <a:p>
            <a:pPr indent="-342900" lvl="0" marL="342900" rtl="0" algn="l">
              <a:lnSpc>
                <a:spcPct val="90000"/>
              </a:lnSpc>
              <a:spcBef>
                <a:spcPts val="0"/>
              </a:spcBef>
              <a:spcAft>
                <a:spcPts val="0"/>
              </a:spcAft>
              <a:buClr>
                <a:srgbClr val="000090"/>
              </a:buClr>
              <a:buSzPts val="2000"/>
              <a:buFont typeface="Arial"/>
              <a:buChar char="•"/>
            </a:pPr>
            <a:r>
              <a:rPr b="1" lang="en-US" sz="2000">
                <a:solidFill>
                  <a:srgbClr val="000090"/>
                </a:solidFill>
              </a:rPr>
              <a:t>Visualize data using GLOBE’s Visualization System</a:t>
            </a:r>
            <a:endParaRPr/>
          </a:p>
          <a:p>
            <a:pPr indent="-215900" lvl="0" marL="342900" rtl="0" algn="l">
              <a:lnSpc>
                <a:spcPct val="90000"/>
              </a:lnSpc>
              <a:spcBef>
                <a:spcPts val="0"/>
              </a:spcBef>
              <a:spcAft>
                <a:spcPts val="0"/>
              </a:spcAft>
              <a:buClr>
                <a:schemeClr val="dk1"/>
              </a:buClr>
              <a:buSzPts val="2000"/>
              <a:buFont typeface="Arial"/>
              <a:buNone/>
            </a:pPr>
            <a:r>
              <a:t/>
            </a:r>
            <a:endParaRPr b="1" sz="2000">
              <a:solidFill>
                <a:srgbClr val="000090"/>
              </a:solidFill>
            </a:endParaRPr>
          </a:p>
          <a:p>
            <a:pPr indent="0" lvl="0" marL="0" rtl="0" algn="l">
              <a:lnSpc>
                <a:spcPct val="90000"/>
              </a:lnSpc>
              <a:spcBef>
                <a:spcPts val="0"/>
              </a:spcBef>
              <a:spcAft>
                <a:spcPts val="0"/>
              </a:spcAft>
              <a:buClr>
                <a:srgbClr val="000090"/>
              </a:buClr>
              <a:buSzPts val="2000"/>
              <a:buNone/>
            </a:pPr>
            <a:r>
              <a:rPr b="1" lang="en-US" sz="2000">
                <a:solidFill>
                  <a:srgbClr val="000090"/>
                </a:solidFill>
              </a:rPr>
              <a:t>Estimated time to complete this module: 1.5 hours.</a:t>
            </a:r>
            <a:endParaRPr sz="105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271" name="Google Shape;271;p20"/>
          <p:cNvPicPr preferRelativeResize="0"/>
          <p:nvPr/>
        </p:nvPicPr>
        <p:blipFill rotWithShape="1">
          <a:blip r:embed="rId3">
            <a:alphaModFix/>
          </a:blip>
          <a:srcRect b="0" l="0" r="0" t="0"/>
          <a:stretch/>
        </p:blipFill>
        <p:spPr>
          <a:xfrm>
            <a:off x="1147290" y="-1"/>
            <a:ext cx="7996710" cy="1001377"/>
          </a:xfrm>
          <a:prstGeom prst="rect">
            <a:avLst/>
          </a:prstGeom>
          <a:noFill/>
          <a:ln>
            <a:noFill/>
          </a:ln>
        </p:spPr>
      </p:pic>
      <p:pic>
        <p:nvPicPr>
          <p:cNvPr descr="Menu: How to collect your data" id="272" name="Google Shape;272;p20"/>
          <p:cNvPicPr preferRelativeResize="0"/>
          <p:nvPr/>
        </p:nvPicPr>
        <p:blipFill rotWithShape="1">
          <a:blip r:embed="rId4">
            <a:alphaModFix/>
          </a:blip>
          <a:srcRect b="0" l="0" r="0" t="0"/>
          <a:stretch/>
        </p:blipFill>
        <p:spPr>
          <a:xfrm>
            <a:off x="-5196" y="-8627"/>
            <a:ext cx="1152486" cy="6858002"/>
          </a:xfrm>
          <a:prstGeom prst="rect">
            <a:avLst/>
          </a:prstGeom>
          <a:noFill/>
          <a:ln>
            <a:noFill/>
          </a:ln>
        </p:spPr>
      </p:pic>
      <p:sp>
        <p:nvSpPr>
          <p:cNvPr id="273" name="Google Shape;273;p20"/>
          <p:cNvSpPr txBox="1"/>
          <p:nvPr>
            <p:ph type="title"/>
          </p:nvPr>
        </p:nvSpPr>
        <p:spPr>
          <a:xfrm>
            <a:off x="1202295" y="872962"/>
            <a:ext cx="7886700" cy="12248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rPr>
              <a:t>Calibration of the Electrical Conductivity Probe (1/2)</a:t>
            </a:r>
            <a:br>
              <a:rPr lang="en-US" sz="2400"/>
            </a:br>
            <a:endParaRPr b="1" sz="2800">
              <a:solidFill>
                <a:srgbClr val="000072"/>
              </a:solidFill>
            </a:endParaRPr>
          </a:p>
        </p:txBody>
      </p:sp>
      <p:sp>
        <p:nvSpPr>
          <p:cNvPr id="274" name="Google Shape;274;p20"/>
          <p:cNvSpPr txBox="1"/>
          <p:nvPr>
            <p:ph idx="1" type="body"/>
          </p:nvPr>
        </p:nvSpPr>
        <p:spPr>
          <a:xfrm>
            <a:off x="1202295" y="1329701"/>
            <a:ext cx="7714555" cy="768157"/>
          </a:xfrm>
          <a:prstGeom prst="rect">
            <a:avLst/>
          </a:prstGeom>
          <a:noFill/>
          <a:ln>
            <a:noFill/>
          </a:ln>
        </p:spPr>
        <p:txBody>
          <a:bodyPr anchorCtr="0" anchor="t" bIns="45700" lIns="91425" spcFirstLastPara="1" rIns="91425" wrap="square" tIns="45700">
            <a:normAutofit lnSpcReduction="10000"/>
          </a:bodyPr>
          <a:lstStyle/>
          <a:p>
            <a:pPr indent="-139700" lvl="0" marL="228600" rtl="0" algn="l">
              <a:lnSpc>
                <a:spcPct val="90000"/>
              </a:lnSpc>
              <a:spcBef>
                <a:spcPts val="0"/>
              </a:spcBef>
              <a:spcAft>
                <a:spcPts val="0"/>
              </a:spcAft>
              <a:buClr>
                <a:schemeClr val="dk1"/>
              </a:buClr>
              <a:buSzPts val="1400"/>
              <a:buNone/>
            </a:pPr>
            <a:r>
              <a:t/>
            </a:r>
            <a:endParaRPr b="1" sz="1400">
              <a:solidFill>
                <a:srgbClr val="000090"/>
              </a:solidFill>
            </a:endParaRPr>
          </a:p>
          <a:p>
            <a:pPr indent="0" lvl="0" marL="0" rtl="0" algn="l">
              <a:lnSpc>
                <a:spcPct val="90000"/>
              </a:lnSpc>
              <a:spcBef>
                <a:spcPts val="1000"/>
              </a:spcBef>
              <a:spcAft>
                <a:spcPts val="0"/>
              </a:spcAft>
              <a:buClr>
                <a:schemeClr val="dk1"/>
              </a:buClr>
              <a:buSzPts val="1400"/>
              <a:buNone/>
            </a:pPr>
            <a:r>
              <a:rPr lang="en-US" sz="1400"/>
              <a:t>Before you take electrical conductivity measurements, you need to ensure that your meter is calibrated and able to take accurate measurements.</a:t>
            </a:r>
            <a:r>
              <a:rPr b="1" lang="en-US" sz="1400">
                <a:solidFill>
                  <a:srgbClr val="000090"/>
                </a:solidFill>
              </a:rPr>
              <a:t> </a:t>
            </a:r>
            <a:endParaRPr/>
          </a:p>
          <a:p>
            <a:pPr indent="-139700" lvl="0" marL="228600" rtl="0" algn="just">
              <a:lnSpc>
                <a:spcPct val="90000"/>
              </a:lnSpc>
              <a:spcBef>
                <a:spcPts val="1000"/>
              </a:spcBef>
              <a:spcAft>
                <a:spcPts val="0"/>
              </a:spcAft>
              <a:buClr>
                <a:schemeClr val="dk1"/>
              </a:buClr>
              <a:buSzPts val="1400"/>
              <a:buNone/>
            </a:pPr>
            <a:r>
              <a:t/>
            </a:r>
            <a:endParaRPr sz="1400"/>
          </a:p>
        </p:txBody>
      </p:sp>
      <p:sp>
        <p:nvSpPr>
          <p:cNvPr id="275" name="Google Shape;275;p20"/>
          <p:cNvSpPr txBox="1"/>
          <p:nvPr/>
        </p:nvSpPr>
        <p:spPr>
          <a:xfrm>
            <a:off x="1202295" y="2108652"/>
            <a:ext cx="4278150" cy="4351338"/>
          </a:xfrm>
          <a:prstGeom prst="rect">
            <a:avLst/>
          </a:prstGeom>
          <a:noFill/>
          <a:ln>
            <a:noFill/>
          </a:ln>
        </p:spPr>
        <p:txBody>
          <a:bodyPr anchorCtr="0" anchor="t" bIns="45700" lIns="91425" spcFirstLastPara="1" rIns="91425" wrap="square" tIns="45700">
            <a:normAutofit fontScale="5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800" u="none" cap="none" strike="noStrike">
                <a:solidFill>
                  <a:schemeClr val="dk1"/>
                </a:solidFill>
                <a:latin typeface="Calibri"/>
                <a:ea typeface="Calibri"/>
                <a:cs typeface="Calibri"/>
                <a:sym typeface="Calibri"/>
              </a:rPr>
              <a:t>Here are the steps:</a:t>
            </a:r>
            <a:endParaRPr b="0" i="0" sz="1400" u="none" cap="none" strike="noStrike">
              <a:solidFill>
                <a:srgbClr val="000000"/>
              </a:solidFill>
              <a:latin typeface="Arial"/>
              <a:ea typeface="Arial"/>
              <a:cs typeface="Arial"/>
              <a:sym typeface="Arial"/>
            </a:endParaRPr>
          </a:p>
          <a:p>
            <a:pPr indent="-130810" lvl="0" marL="228600" marR="0" rtl="0" algn="l">
              <a:lnSpc>
                <a:spcPct val="90000"/>
              </a:lnSpc>
              <a:spcBef>
                <a:spcPts val="1000"/>
              </a:spcBef>
              <a:spcAft>
                <a:spcPts val="0"/>
              </a:spcAft>
              <a:buClr>
                <a:schemeClr val="dk1"/>
              </a:buClr>
              <a:buSzPct val="100000"/>
              <a:buFont typeface="Arial"/>
              <a:buNone/>
            </a:pPr>
            <a:r>
              <a:t/>
            </a:r>
            <a:endParaRPr b="1" i="0" sz="2800" u="none" cap="none" strike="noStrike">
              <a:solidFill>
                <a:schemeClr val="dk1"/>
              </a:solidFill>
              <a:latin typeface="Calibri"/>
              <a:ea typeface="Calibri"/>
              <a:cs typeface="Calibri"/>
              <a:sym typeface="Calibri"/>
            </a:endParaRPr>
          </a:p>
          <a:p>
            <a:pPr indent="-514350" lvl="0" marL="514350" marR="0" rtl="0" algn="l">
              <a:lnSpc>
                <a:spcPct val="90000"/>
              </a:lnSpc>
              <a:spcBef>
                <a:spcPts val="1000"/>
              </a:spcBef>
              <a:spcAft>
                <a:spcPts val="0"/>
              </a:spcAft>
              <a:buClr>
                <a:schemeClr val="dk1"/>
              </a:buClr>
              <a:buSzPct val="100000"/>
              <a:buFont typeface="Calibri"/>
              <a:buAutoNum type="arabicPeriod"/>
            </a:pPr>
            <a:r>
              <a:rPr b="0" i="0" lang="en-US" sz="2800" u="none" cap="none" strike="noStrike">
                <a:solidFill>
                  <a:schemeClr val="dk1"/>
                </a:solidFill>
                <a:latin typeface="Calibri"/>
                <a:ea typeface="Calibri"/>
                <a:cs typeface="Calibri"/>
                <a:sym typeface="Calibri"/>
              </a:rPr>
              <a:t>Bring the standard solution to room temperature (about 25° C).</a:t>
            </a:r>
            <a:endParaRPr b="0" i="0" sz="1400" u="none" cap="none" strike="noStrike">
              <a:solidFill>
                <a:srgbClr val="000000"/>
              </a:solidFill>
              <a:latin typeface="Arial"/>
              <a:ea typeface="Arial"/>
              <a:cs typeface="Arial"/>
              <a:sym typeface="Arial"/>
            </a:endParaRPr>
          </a:p>
          <a:p>
            <a:pPr indent="-416560" lvl="0" marL="514350" marR="0" rtl="0" algn="l">
              <a:lnSpc>
                <a:spcPct val="90000"/>
              </a:lnSpc>
              <a:spcBef>
                <a:spcPts val="1000"/>
              </a:spcBef>
              <a:spcAft>
                <a:spcPts val="0"/>
              </a:spcAft>
              <a:buClr>
                <a:schemeClr val="dk1"/>
              </a:buClr>
              <a:buSzPct val="100000"/>
              <a:buFont typeface="Calibri"/>
              <a:buNone/>
            </a:pPr>
            <a:r>
              <a:t/>
            </a:r>
            <a:endParaRPr b="0" i="0" sz="2800" u="none" cap="none" strike="noStrike">
              <a:solidFill>
                <a:schemeClr val="dk1"/>
              </a:solidFill>
              <a:latin typeface="Calibri"/>
              <a:ea typeface="Calibri"/>
              <a:cs typeface="Calibri"/>
              <a:sym typeface="Calibri"/>
            </a:endParaRPr>
          </a:p>
          <a:p>
            <a:pPr indent="-514350" lvl="0" marL="514350" marR="0" rtl="0" algn="l">
              <a:lnSpc>
                <a:spcPct val="90000"/>
              </a:lnSpc>
              <a:spcBef>
                <a:spcPts val="1000"/>
              </a:spcBef>
              <a:spcAft>
                <a:spcPts val="0"/>
              </a:spcAft>
              <a:buClr>
                <a:schemeClr val="dk1"/>
              </a:buClr>
              <a:buSzPct val="100000"/>
              <a:buFont typeface="Calibri"/>
              <a:buAutoNum type="arabicPeriod"/>
            </a:pPr>
            <a:r>
              <a:rPr b="0" i="0" lang="en-US" sz="2800" u="none" cap="none" strike="noStrike">
                <a:solidFill>
                  <a:schemeClr val="dk1"/>
                </a:solidFill>
                <a:latin typeface="Calibri"/>
                <a:ea typeface="Calibri"/>
                <a:cs typeface="Calibri"/>
                <a:sym typeface="Calibri"/>
              </a:rPr>
              <a:t>Pour standard solution into each of the two clean 100-mL beakers or cups to a depth of about 2 cm. </a:t>
            </a:r>
            <a:endParaRPr b="0" i="0" sz="1400" u="none" cap="none" strike="noStrike">
              <a:solidFill>
                <a:srgbClr val="000000"/>
              </a:solidFill>
              <a:latin typeface="Arial"/>
              <a:ea typeface="Arial"/>
              <a:cs typeface="Arial"/>
              <a:sym typeface="Arial"/>
            </a:endParaRPr>
          </a:p>
          <a:p>
            <a:pPr indent="-416560" lvl="0" marL="514350" marR="0" rtl="0" algn="l">
              <a:lnSpc>
                <a:spcPct val="90000"/>
              </a:lnSpc>
              <a:spcBef>
                <a:spcPts val="1000"/>
              </a:spcBef>
              <a:spcAft>
                <a:spcPts val="0"/>
              </a:spcAft>
              <a:buClr>
                <a:schemeClr val="dk1"/>
              </a:buClr>
              <a:buSzPct val="100000"/>
              <a:buFont typeface="Calibri"/>
              <a:buNone/>
            </a:pPr>
            <a:r>
              <a:t/>
            </a:r>
            <a:endParaRPr b="0" i="0" sz="2800" u="none" cap="none" strike="noStrike">
              <a:solidFill>
                <a:schemeClr val="dk1"/>
              </a:solidFill>
              <a:latin typeface="Calibri"/>
              <a:ea typeface="Calibri"/>
              <a:cs typeface="Calibri"/>
              <a:sym typeface="Calibri"/>
            </a:endParaRPr>
          </a:p>
          <a:p>
            <a:pPr indent="-514350" lvl="0" marL="514350" marR="0" rtl="0" algn="l">
              <a:lnSpc>
                <a:spcPct val="90000"/>
              </a:lnSpc>
              <a:spcBef>
                <a:spcPts val="1000"/>
              </a:spcBef>
              <a:spcAft>
                <a:spcPts val="0"/>
              </a:spcAft>
              <a:buClr>
                <a:schemeClr val="dk1"/>
              </a:buClr>
              <a:buSzPct val="100000"/>
              <a:buFont typeface="Calibri"/>
              <a:buAutoNum type="arabicPeriod"/>
            </a:pPr>
            <a:r>
              <a:rPr b="0" i="0" lang="en-US" sz="2800" u="none" cap="none" strike="noStrike">
                <a:solidFill>
                  <a:schemeClr val="dk1"/>
                </a:solidFill>
                <a:latin typeface="Calibri"/>
                <a:ea typeface="Calibri"/>
                <a:cs typeface="Calibri"/>
                <a:sym typeface="Calibri"/>
              </a:rPr>
              <a:t>Remove the cap from the electrical conductivity tester and press the On/Off button to turn it on. </a:t>
            </a:r>
            <a:endParaRPr b="0" i="0" sz="1400" u="none" cap="none" strike="noStrike">
              <a:solidFill>
                <a:srgbClr val="000000"/>
              </a:solidFill>
              <a:latin typeface="Arial"/>
              <a:ea typeface="Arial"/>
              <a:cs typeface="Arial"/>
              <a:sym typeface="Arial"/>
            </a:endParaRPr>
          </a:p>
          <a:p>
            <a:pPr indent="-416560" lvl="0" marL="514350" marR="0" rtl="0" algn="l">
              <a:lnSpc>
                <a:spcPct val="90000"/>
              </a:lnSpc>
              <a:spcBef>
                <a:spcPts val="1000"/>
              </a:spcBef>
              <a:spcAft>
                <a:spcPts val="0"/>
              </a:spcAft>
              <a:buClr>
                <a:schemeClr val="dk1"/>
              </a:buClr>
              <a:buSzPct val="100000"/>
              <a:buFont typeface="Calibri"/>
              <a:buNone/>
            </a:pPr>
            <a:r>
              <a:t/>
            </a:r>
            <a:endParaRPr b="0" i="0" sz="2800" u="none" cap="none" strike="noStrike">
              <a:solidFill>
                <a:schemeClr val="dk1"/>
              </a:solidFill>
              <a:latin typeface="Calibri"/>
              <a:ea typeface="Calibri"/>
              <a:cs typeface="Calibri"/>
              <a:sym typeface="Calibri"/>
            </a:endParaRPr>
          </a:p>
          <a:p>
            <a:pPr indent="-514350" lvl="0" marL="514350" marR="0" rtl="0" algn="l">
              <a:lnSpc>
                <a:spcPct val="90000"/>
              </a:lnSpc>
              <a:spcBef>
                <a:spcPts val="1000"/>
              </a:spcBef>
              <a:spcAft>
                <a:spcPts val="0"/>
              </a:spcAft>
              <a:buClr>
                <a:schemeClr val="dk1"/>
              </a:buClr>
              <a:buSzPct val="100000"/>
              <a:buFont typeface="Calibri"/>
              <a:buAutoNum type="arabicPeriod"/>
            </a:pPr>
            <a:r>
              <a:rPr b="0" i="0" lang="en-US" sz="2800" u="none" cap="none" strike="noStrike">
                <a:solidFill>
                  <a:schemeClr val="dk1"/>
                </a:solidFill>
                <a:latin typeface="Calibri"/>
                <a:ea typeface="Calibri"/>
                <a:cs typeface="Calibri"/>
                <a:sym typeface="Calibri"/>
              </a:rPr>
              <a:t>Rinse the electrode at the bottom of the tester with distilled water in the wash bottle. </a:t>
            </a:r>
            <a:endParaRPr b="0" i="0" sz="1400" u="none" cap="none" strike="noStrike">
              <a:solidFill>
                <a:srgbClr val="000000"/>
              </a:solidFill>
              <a:latin typeface="Arial"/>
              <a:ea typeface="Arial"/>
              <a:cs typeface="Arial"/>
              <a:sym typeface="Arial"/>
            </a:endParaRPr>
          </a:p>
          <a:p>
            <a:pPr indent="-416560" lvl="0" marL="514350" marR="0" rtl="0" algn="l">
              <a:lnSpc>
                <a:spcPct val="90000"/>
              </a:lnSpc>
              <a:spcBef>
                <a:spcPts val="1000"/>
              </a:spcBef>
              <a:spcAft>
                <a:spcPts val="0"/>
              </a:spcAft>
              <a:buClr>
                <a:schemeClr val="dk1"/>
              </a:buClr>
              <a:buSzPct val="100000"/>
              <a:buFont typeface="Calibri"/>
              <a:buNone/>
            </a:pPr>
            <a:r>
              <a:t/>
            </a:r>
            <a:endParaRPr b="0" i="0" sz="2800" u="none" cap="none" strike="noStrike">
              <a:solidFill>
                <a:schemeClr val="dk1"/>
              </a:solidFill>
              <a:latin typeface="Calibri"/>
              <a:ea typeface="Calibri"/>
              <a:cs typeface="Calibri"/>
              <a:sym typeface="Calibri"/>
            </a:endParaRPr>
          </a:p>
          <a:p>
            <a:pPr indent="-514350" lvl="0" marL="514350" marR="0" rtl="0" algn="l">
              <a:lnSpc>
                <a:spcPct val="90000"/>
              </a:lnSpc>
              <a:spcBef>
                <a:spcPts val="1000"/>
              </a:spcBef>
              <a:spcAft>
                <a:spcPts val="0"/>
              </a:spcAft>
              <a:buClr>
                <a:schemeClr val="dk1"/>
              </a:buClr>
              <a:buSzPct val="100000"/>
              <a:buFont typeface="Calibri"/>
              <a:buAutoNum type="arabicPeriod"/>
            </a:pPr>
            <a:r>
              <a:rPr b="0" i="0" lang="en-US" sz="2800" u="none" cap="none" strike="noStrike">
                <a:solidFill>
                  <a:schemeClr val="dk1"/>
                </a:solidFill>
                <a:latin typeface="Calibri"/>
                <a:ea typeface="Calibri"/>
                <a:cs typeface="Calibri"/>
                <a:sym typeface="Calibri"/>
              </a:rPr>
              <a:t>Gently blot dry with a tissue. </a:t>
            </a:r>
            <a:endParaRPr b="0" i="0" sz="1400" u="none" cap="none" strike="noStrike">
              <a:solidFill>
                <a:srgbClr val="000000"/>
              </a:solidFill>
              <a:latin typeface="Arial"/>
              <a:ea typeface="Arial"/>
              <a:cs typeface="Arial"/>
              <a:sym typeface="Arial"/>
            </a:endParaRPr>
          </a:p>
          <a:p>
            <a:pPr indent="-13081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pic>
        <p:nvPicPr>
          <p:cNvPr descr="Caution icon" id="276" name="Google Shape;276;p20"/>
          <p:cNvPicPr preferRelativeResize="0"/>
          <p:nvPr/>
        </p:nvPicPr>
        <p:blipFill rotWithShape="1">
          <a:blip r:embed="rId5">
            <a:alphaModFix/>
          </a:blip>
          <a:srcRect b="0" l="0" r="0" t="0"/>
          <a:stretch/>
        </p:blipFill>
        <p:spPr>
          <a:xfrm>
            <a:off x="1319434" y="6214154"/>
            <a:ext cx="399410" cy="409377"/>
          </a:xfrm>
          <a:prstGeom prst="rect">
            <a:avLst/>
          </a:prstGeom>
          <a:noFill/>
          <a:ln>
            <a:noFill/>
          </a:ln>
          <a:effectLst>
            <a:outerShdw blurRad="292100" rotWithShape="0" algn="tl" dir="2700000" dist="139700">
              <a:srgbClr val="333333">
                <a:alpha val="64313"/>
              </a:srgbClr>
            </a:outerShdw>
          </a:effectLst>
        </p:spPr>
      </p:pic>
      <p:sp>
        <p:nvSpPr>
          <p:cNvPr id="277" name="Google Shape;277;p20"/>
          <p:cNvSpPr txBox="1"/>
          <p:nvPr/>
        </p:nvSpPr>
        <p:spPr>
          <a:xfrm>
            <a:off x="2000999" y="6272552"/>
            <a:ext cx="714300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2060"/>
                </a:solidFill>
                <a:latin typeface="Calibri"/>
                <a:ea typeface="Calibri"/>
                <a:cs typeface="Calibri"/>
                <a:sym typeface="Calibri"/>
              </a:rPr>
              <a:t>Do not rub or stroke the electrode while drying as it may damage the probe</a:t>
            </a:r>
            <a:r>
              <a:rPr b="0" i="1" lang="en-US" sz="1400" u="none" cap="none" strike="noStrike">
                <a:solidFill>
                  <a:schemeClr val="dk1"/>
                </a:solidFill>
                <a:latin typeface="Calibri"/>
                <a:ea typeface="Calibri"/>
                <a:cs typeface="Calibri"/>
                <a:sym typeface="Calibri"/>
              </a:rPr>
              <a:t>.</a:t>
            </a:r>
            <a:endParaRPr b="1" i="0" sz="1400" u="none" cap="none" strike="noStrike">
              <a:solidFill>
                <a:srgbClr val="000090"/>
              </a:solidFill>
              <a:latin typeface="Calibri"/>
              <a:ea typeface="Calibri"/>
              <a:cs typeface="Calibri"/>
              <a:sym typeface="Calibri"/>
            </a:endParaRPr>
          </a:p>
        </p:txBody>
      </p:sp>
      <p:pic>
        <p:nvPicPr>
          <p:cNvPr descr="Diagram of two labeled beakers, one with a thermometer inserted in the water sample. The EC probe will be rinsed in the first beaker and then will be used to measure the EC of the sample in the second beaker. " id="278" name="Google Shape;278;p20"/>
          <p:cNvPicPr preferRelativeResize="0"/>
          <p:nvPr>
            <p:ph idx="2" type="body"/>
          </p:nvPr>
        </p:nvPicPr>
        <p:blipFill rotWithShape="1">
          <a:blip r:embed="rId6">
            <a:alphaModFix/>
          </a:blip>
          <a:srcRect b="0" l="0" r="0" t="0"/>
          <a:stretch/>
        </p:blipFill>
        <p:spPr>
          <a:xfrm>
            <a:off x="5423035" y="2426183"/>
            <a:ext cx="3493815" cy="29789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284" name="Google Shape;284;p21"/>
          <p:cNvPicPr preferRelativeResize="0"/>
          <p:nvPr/>
        </p:nvPicPr>
        <p:blipFill rotWithShape="1">
          <a:blip r:embed="rId3">
            <a:alphaModFix/>
          </a:blip>
          <a:srcRect b="0" l="0" r="0" t="0"/>
          <a:stretch/>
        </p:blipFill>
        <p:spPr>
          <a:xfrm>
            <a:off x="1147290" y="-1"/>
            <a:ext cx="7996710" cy="1001377"/>
          </a:xfrm>
          <a:prstGeom prst="rect">
            <a:avLst/>
          </a:prstGeom>
          <a:noFill/>
          <a:ln>
            <a:noFill/>
          </a:ln>
        </p:spPr>
      </p:pic>
      <p:pic>
        <p:nvPicPr>
          <p:cNvPr descr="Menu: How to collect your data" id="285" name="Google Shape;285;p21"/>
          <p:cNvPicPr preferRelativeResize="0"/>
          <p:nvPr/>
        </p:nvPicPr>
        <p:blipFill rotWithShape="1">
          <a:blip r:embed="rId4">
            <a:alphaModFix/>
          </a:blip>
          <a:srcRect b="0" l="0" r="0" t="0"/>
          <a:stretch/>
        </p:blipFill>
        <p:spPr>
          <a:xfrm>
            <a:off x="-5196" y="-8627"/>
            <a:ext cx="1152486" cy="6858002"/>
          </a:xfrm>
          <a:prstGeom prst="rect">
            <a:avLst/>
          </a:prstGeom>
          <a:noFill/>
          <a:ln>
            <a:noFill/>
          </a:ln>
        </p:spPr>
      </p:pic>
      <p:sp>
        <p:nvSpPr>
          <p:cNvPr id="286" name="Google Shape;286;p21"/>
          <p:cNvSpPr txBox="1"/>
          <p:nvPr>
            <p:ph type="title"/>
          </p:nvPr>
        </p:nvSpPr>
        <p:spPr>
          <a:xfrm>
            <a:off x="1202295" y="872962"/>
            <a:ext cx="7886700" cy="12248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rPr>
              <a:t>Calibration of the Electrical Conductivity Probe (2/2)</a:t>
            </a:r>
            <a:br>
              <a:rPr lang="en-US" sz="2400"/>
            </a:br>
            <a:endParaRPr b="1" sz="2800">
              <a:solidFill>
                <a:srgbClr val="000072"/>
              </a:solidFill>
            </a:endParaRPr>
          </a:p>
        </p:txBody>
      </p:sp>
      <p:sp>
        <p:nvSpPr>
          <p:cNvPr id="287" name="Google Shape;287;p21"/>
          <p:cNvSpPr txBox="1"/>
          <p:nvPr/>
        </p:nvSpPr>
        <p:spPr>
          <a:xfrm>
            <a:off x="1483359" y="1795394"/>
            <a:ext cx="3538632" cy="3070326"/>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Calibri"/>
                <a:ea typeface="Calibri"/>
                <a:cs typeface="Calibri"/>
                <a:sym typeface="Calibri"/>
              </a:rPr>
              <a:t>Here are the steps:</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Put the probe end of the meter into the first beaker of standard. Stir gently for 2 seconds to rinse off any distilled water. </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Take the meter out of the first beaker. DO NOT rinse with distilled water. </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Put it into the second beaker. </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Stir gently, and then wait for the numbers to stop changing.</a:t>
            </a:r>
            <a:endParaRPr b="0" i="0" sz="1400" u="none" cap="none" strike="noStrike">
              <a:solidFill>
                <a:srgbClr val="000000"/>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288" name="Google Shape;288;p21"/>
          <p:cNvSpPr txBox="1"/>
          <p:nvPr>
            <p:ph idx="1" type="body"/>
          </p:nvPr>
        </p:nvSpPr>
        <p:spPr>
          <a:xfrm>
            <a:off x="1483359" y="4427039"/>
            <a:ext cx="7193281" cy="220744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600"/>
              <a:buNone/>
            </a:pPr>
            <a:r>
              <a:rPr lang="en-US" sz="1600"/>
              <a:t>If the display does not read the value of your standard solution, you must adjust the instrument to read this number. (For most meters, you can use a small screwdriver to adjust the calibration screw on the meter until the display reads the standard value).</a:t>
            </a:r>
            <a:endParaRPr/>
          </a:p>
          <a:p>
            <a:pPr indent="0" lvl="0" marL="0" rtl="0" algn="just">
              <a:lnSpc>
                <a:spcPct val="90000"/>
              </a:lnSpc>
              <a:spcBef>
                <a:spcPts val="1000"/>
              </a:spcBef>
              <a:spcAft>
                <a:spcPts val="0"/>
              </a:spcAft>
              <a:buClr>
                <a:schemeClr val="dk1"/>
              </a:buClr>
              <a:buSzPts val="1600"/>
              <a:buNone/>
            </a:pPr>
            <a:r>
              <a:rPr lang="en-US" sz="1600"/>
              <a:t>Rinse the electrode with distilled water and blot it dry. Turn off the meter and put the cap on to protect the electrode.</a:t>
            </a:r>
            <a:endParaRPr/>
          </a:p>
          <a:p>
            <a:pPr indent="0" lvl="0" marL="0" rtl="0" algn="just">
              <a:lnSpc>
                <a:spcPct val="90000"/>
              </a:lnSpc>
              <a:spcBef>
                <a:spcPts val="1000"/>
              </a:spcBef>
              <a:spcAft>
                <a:spcPts val="0"/>
              </a:spcAft>
              <a:buClr>
                <a:schemeClr val="dk1"/>
              </a:buClr>
              <a:buSzPts val="1600"/>
              <a:buNone/>
            </a:pPr>
            <a:r>
              <a:rPr lang="en-US" sz="1600"/>
              <a:t>Pour the standard from the beakers into a waste container. Rinse and dry the beakers.  </a:t>
            </a:r>
            <a:r>
              <a:rPr b="1" lang="en-US" sz="1600">
                <a:solidFill>
                  <a:srgbClr val="FF0000"/>
                </a:solidFill>
              </a:rPr>
              <a:t>You are done with calibration of your EC meter!  Now you are ready to measure the Electrical Conductivity of your sample.</a:t>
            </a:r>
            <a:endParaRPr/>
          </a:p>
        </p:txBody>
      </p:sp>
      <p:pic>
        <p:nvPicPr>
          <p:cNvPr descr="diagram showing lab bench with two sample beakers of water, a thermometer and a EC probe." id="289" name="Google Shape;289;p21"/>
          <p:cNvPicPr preferRelativeResize="0"/>
          <p:nvPr>
            <p:ph idx="2" type="body"/>
          </p:nvPr>
        </p:nvPicPr>
        <p:blipFill rotWithShape="1">
          <a:blip r:embed="rId5">
            <a:alphaModFix/>
          </a:blip>
          <a:srcRect b="0" l="0" r="0" t="0"/>
          <a:stretch/>
        </p:blipFill>
        <p:spPr>
          <a:xfrm>
            <a:off x="5076996" y="1758939"/>
            <a:ext cx="3815149" cy="25994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295" name="Google Shape;295;p22"/>
          <p:cNvPicPr preferRelativeResize="0"/>
          <p:nvPr/>
        </p:nvPicPr>
        <p:blipFill rotWithShape="1">
          <a:blip r:embed="rId3">
            <a:alphaModFix/>
          </a:blip>
          <a:srcRect b="0" l="0" r="0" t="0"/>
          <a:stretch/>
        </p:blipFill>
        <p:spPr>
          <a:xfrm>
            <a:off x="1147290" y="-1"/>
            <a:ext cx="7996710" cy="1001377"/>
          </a:xfrm>
          <a:prstGeom prst="rect">
            <a:avLst/>
          </a:prstGeom>
          <a:noFill/>
          <a:ln>
            <a:noFill/>
          </a:ln>
        </p:spPr>
      </p:pic>
      <p:pic>
        <p:nvPicPr>
          <p:cNvPr descr="Menu: How to collect your data" id="296" name="Google Shape;296;p22"/>
          <p:cNvPicPr preferRelativeResize="0"/>
          <p:nvPr/>
        </p:nvPicPr>
        <p:blipFill rotWithShape="1">
          <a:blip r:embed="rId4">
            <a:alphaModFix/>
          </a:blip>
          <a:srcRect b="0" l="0" r="0" t="0"/>
          <a:stretch/>
        </p:blipFill>
        <p:spPr>
          <a:xfrm>
            <a:off x="-5196" y="-8627"/>
            <a:ext cx="1152486" cy="6858002"/>
          </a:xfrm>
          <a:prstGeom prst="rect">
            <a:avLst/>
          </a:prstGeom>
          <a:noFill/>
          <a:ln>
            <a:noFill/>
          </a:ln>
        </p:spPr>
      </p:pic>
      <p:sp>
        <p:nvSpPr>
          <p:cNvPr id="297" name="Google Shape;297;p22"/>
          <p:cNvSpPr txBox="1"/>
          <p:nvPr>
            <p:ph type="title"/>
          </p:nvPr>
        </p:nvSpPr>
        <p:spPr>
          <a:xfrm>
            <a:off x="1202295" y="1175975"/>
            <a:ext cx="7886700" cy="12248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rPr>
              <a:t>Assemble Equipment for Electrical Conductivity Protocol</a:t>
            </a:r>
            <a:br>
              <a:rPr b="1" lang="en-US" sz="2400">
                <a:solidFill>
                  <a:srgbClr val="000072"/>
                </a:solidFill>
              </a:rPr>
            </a:br>
            <a:br>
              <a:rPr lang="en-US" sz="2400"/>
            </a:br>
            <a:endParaRPr b="1" sz="2800">
              <a:solidFill>
                <a:srgbClr val="000072"/>
              </a:solidFill>
            </a:endParaRPr>
          </a:p>
        </p:txBody>
      </p:sp>
      <p:sp>
        <p:nvSpPr>
          <p:cNvPr id="298" name="Google Shape;298;p22"/>
          <p:cNvSpPr txBox="1"/>
          <p:nvPr>
            <p:ph idx="1" type="body"/>
          </p:nvPr>
        </p:nvSpPr>
        <p:spPr>
          <a:xfrm>
            <a:off x="1147290" y="1874339"/>
            <a:ext cx="3886200" cy="4351338"/>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chemeClr val="dk1"/>
              </a:buClr>
              <a:buSzPct val="100000"/>
              <a:buNone/>
            </a:pPr>
            <a:r>
              <a:rPr b="1" lang="en-US"/>
              <a:t>You will need: </a:t>
            </a:r>
            <a:endParaRPr/>
          </a:p>
          <a:p>
            <a:pPr indent="-130810" lvl="0" marL="228600" rtl="0" algn="l">
              <a:lnSpc>
                <a:spcPct val="90000"/>
              </a:lnSpc>
              <a:spcBef>
                <a:spcPts val="1000"/>
              </a:spcBef>
              <a:spcAft>
                <a:spcPts val="0"/>
              </a:spcAft>
              <a:buClr>
                <a:schemeClr val="dk1"/>
              </a:buClr>
              <a:buSzPct val="100000"/>
              <a:buNone/>
            </a:pPr>
            <a:r>
              <a:t/>
            </a:r>
            <a:endParaRPr/>
          </a:p>
          <a:p>
            <a:pPr indent="-285750" lvl="0" marL="285750" rtl="0" algn="l">
              <a:lnSpc>
                <a:spcPct val="90000"/>
              </a:lnSpc>
              <a:spcBef>
                <a:spcPts val="1000"/>
              </a:spcBef>
              <a:spcAft>
                <a:spcPts val="0"/>
              </a:spcAft>
              <a:buClr>
                <a:schemeClr val="dk1"/>
              </a:buClr>
              <a:buSzPct val="100000"/>
              <a:buFont typeface="Arial"/>
              <a:buChar char="•"/>
            </a:pPr>
            <a:r>
              <a:rPr lang="en-US"/>
              <a:t>Electrical conductivity meter</a:t>
            </a:r>
            <a:endParaRPr/>
          </a:p>
          <a:p>
            <a:pPr indent="-285750" lvl="0" marL="285750" rtl="0" algn="l">
              <a:lnSpc>
                <a:spcPct val="90000"/>
              </a:lnSpc>
              <a:spcBef>
                <a:spcPts val="1000"/>
              </a:spcBef>
              <a:spcAft>
                <a:spcPts val="0"/>
              </a:spcAft>
              <a:buClr>
                <a:schemeClr val="dk1"/>
              </a:buClr>
              <a:buSzPct val="100000"/>
              <a:buFont typeface="Arial"/>
              <a:buChar char="•"/>
            </a:pPr>
            <a:r>
              <a:rPr lang="en-US"/>
              <a:t>Thermometer</a:t>
            </a:r>
            <a:endParaRPr/>
          </a:p>
          <a:p>
            <a:pPr indent="-285750" lvl="0" marL="285750" rtl="0" algn="l">
              <a:lnSpc>
                <a:spcPct val="90000"/>
              </a:lnSpc>
              <a:spcBef>
                <a:spcPts val="1000"/>
              </a:spcBef>
              <a:spcAft>
                <a:spcPts val="0"/>
              </a:spcAft>
              <a:buClr>
                <a:schemeClr val="dk1"/>
              </a:buClr>
              <a:buSzPct val="100000"/>
              <a:buFont typeface="Arial"/>
              <a:buChar char="•"/>
            </a:pPr>
            <a:r>
              <a:rPr lang="en-US"/>
              <a:t>Distilled water in a wash bottle</a:t>
            </a:r>
            <a:endParaRPr/>
          </a:p>
          <a:p>
            <a:pPr indent="-285750" lvl="0" marL="285750" rtl="0" algn="l">
              <a:lnSpc>
                <a:spcPct val="90000"/>
              </a:lnSpc>
              <a:spcBef>
                <a:spcPts val="1000"/>
              </a:spcBef>
              <a:spcAft>
                <a:spcPts val="0"/>
              </a:spcAft>
              <a:buClr>
                <a:schemeClr val="dk1"/>
              </a:buClr>
              <a:buSzPct val="100000"/>
              <a:buFont typeface="Arial"/>
              <a:buChar char="•"/>
            </a:pPr>
            <a:r>
              <a:rPr lang="en-US"/>
              <a:t>Paper towels or soft tissue</a:t>
            </a:r>
            <a:endParaRPr/>
          </a:p>
          <a:p>
            <a:pPr indent="-285750" lvl="0" marL="285750" rtl="0" algn="l">
              <a:lnSpc>
                <a:spcPct val="90000"/>
              </a:lnSpc>
              <a:spcBef>
                <a:spcPts val="1000"/>
              </a:spcBef>
              <a:spcAft>
                <a:spcPts val="0"/>
              </a:spcAft>
              <a:buClr>
                <a:schemeClr val="dk1"/>
              </a:buClr>
              <a:buSzPct val="100000"/>
              <a:buFont typeface="Arial"/>
              <a:buChar char="•"/>
            </a:pPr>
            <a:r>
              <a:rPr lang="en-US"/>
              <a:t>2 100-mL beakers or plastic cups</a:t>
            </a:r>
            <a:endParaRPr/>
          </a:p>
          <a:p>
            <a:pPr indent="-285750" lvl="0" marL="285750" rtl="0" algn="l">
              <a:lnSpc>
                <a:spcPct val="90000"/>
              </a:lnSpc>
              <a:spcBef>
                <a:spcPts val="1000"/>
              </a:spcBef>
              <a:spcAft>
                <a:spcPts val="0"/>
              </a:spcAft>
              <a:buClr>
                <a:schemeClr val="dk1"/>
              </a:buClr>
              <a:buSzPct val="100000"/>
              <a:buFont typeface="Arial"/>
              <a:buChar char="•"/>
            </a:pPr>
            <a:r>
              <a:rPr lang="en-US"/>
              <a:t>Protective gloves and eyewear</a:t>
            </a:r>
            <a:endParaRPr/>
          </a:p>
          <a:p>
            <a:pPr indent="-285750" lvl="0" marL="285750" rtl="0" algn="l">
              <a:lnSpc>
                <a:spcPct val="90000"/>
              </a:lnSpc>
              <a:spcBef>
                <a:spcPts val="1000"/>
              </a:spcBef>
              <a:spcAft>
                <a:spcPts val="0"/>
              </a:spcAft>
              <a:buClr>
                <a:schemeClr val="dk1"/>
              </a:buClr>
              <a:buSzPct val="100000"/>
              <a:buFont typeface="Arial"/>
              <a:buChar char="•"/>
            </a:pPr>
            <a:r>
              <a:rPr lang="en-US"/>
              <a:t>Small screwdriver</a:t>
            </a:r>
            <a:endParaRPr/>
          </a:p>
          <a:p>
            <a:pPr indent="-130810" lvl="0" marL="228600" rtl="0" algn="just">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b="1" lang="en-US"/>
              <a:t>Links:</a:t>
            </a:r>
            <a:endParaRPr/>
          </a:p>
          <a:p>
            <a:pPr indent="-228600" lvl="0" marL="228600" rtl="0" algn="l">
              <a:lnSpc>
                <a:spcPct val="90000"/>
              </a:lnSpc>
              <a:spcBef>
                <a:spcPts val="1000"/>
              </a:spcBef>
              <a:spcAft>
                <a:spcPts val="0"/>
              </a:spcAft>
              <a:buClr>
                <a:schemeClr val="dk1"/>
              </a:buClr>
              <a:buSzPct val="100000"/>
              <a:buChar char="•"/>
            </a:pPr>
            <a:r>
              <a:rPr b="1" lang="en-US" u="sng">
                <a:solidFill>
                  <a:schemeClr val="hlink"/>
                </a:solidFill>
                <a:hlinkClick r:id="rId5"/>
              </a:rPr>
              <a:t>Electrical Conductivity Field Guide Protocol </a:t>
            </a:r>
            <a:endParaRPr b="1"/>
          </a:p>
          <a:p>
            <a:pPr indent="-228600" lvl="0" marL="228600" rtl="0" algn="l">
              <a:lnSpc>
                <a:spcPct val="90000"/>
              </a:lnSpc>
              <a:spcBef>
                <a:spcPts val="1000"/>
              </a:spcBef>
              <a:spcAft>
                <a:spcPts val="0"/>
              </a:spcAft>
              <a:buClr>
                <a:schemeClr val="dk1"/>
              </a:buClr>
              <a:buSzPct val="100000"/>
              <a:buChar char="•"/>
            </a:pPr>
            <a:r>
              <a:rPr b="1" lang="en-US" u="sng">
                <a:solidFill>
                  <a:schemeClr val="hlink"/>
                </a:solidFill>
                <a:hlinkClick r:id="rId6"/>
              </a:rPr>
              <a:t>Hydrosphere Investigation Data Sheet</a:t>
            </a:r>
            <a:endParaRPr b="1"/>
          </a:p>
          <a:p>
            <a:pPr indent="-130810" lvl="0" marL="228600" rtl="0" algn="l">
              <a:lnSpc>
                <a:spcPct val="90000"/>
              </a:lnSpc>
              <a:spcBef>
                <a:spcPts val="1000"/>
              </a:spcBef>
              <a:spcAft>
                <a:spcPts val="0"/>
              </a:spcAft>
              <a:buClr>
                <a:schemeClr val="dk1"/>
              </a:buClr>
              <a:buSzPct val="100000"/>
              <a:buNone/>
            </a:pPr>
            <a:r>
              <a:t/>
            </a:r>
            <a:endParaRPr/>
          </a:p>
        </p:txBody>
      </p:sp>
      <p:pic>
        <p:nvPicPr>
          <p:cNvPr descr="Illustration  of the equipment listed on this page." id="299" name="Google Shape;299;p22"/>
          <p:cNvPicPr preferRelativeResize="0"/>
          <p:nvPr>
            <p:ph idx="2" type="body"/>
          </p:nvPr>
        </p:nvPicPr>
        <p:blipFill rotWithShape="1">
          <a:blip r:embed="rId7">
            <a:alphaModFix/>
          </a:blip>
          <a:srcRect b="0" l="0" r="0" t="0"/>
          <a:stretch/>
        </p:blipFill>
        <p:spPr>
          <a:xfrm>
            <a:off x="5145644" y="1874339"/>
            <a:ext cx="3464441" cy="43513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305" name="Google Shape;305;p23"/>
          <p:cNvPicPr preferRelativeResize="0"/>
          <p:nvPr/>
        </p:nvPicPr>
        <p:blipFill rotWithShape="1">
          <a:blip r:embed="rId3">
            <a:alphaModFix/>
          </a:blip>
          <a:srcRect b="0" l="0" r="0" t="0"/>
          <a:stretch/>
        </p:blipFill>
        <p:spPr>
          <a:xfrm>
            <a:off x="1147290" y="-1"/>
            <a:ext cx="7996710" cy="1001377"/>
          </a:xfrm>
          <a:prstGeom prst="rect">
            <a:avLst/>
          </a:prstGeom>
          <a:noFill/>
          <a:ln>
            <a:noFill/>
          </a:ln>
        </p:spPr>
      </p:pic>
      <p:pic>
        <p:nvPicPr>
          <p:cNvPr descr="Menu: How to collect your data" id="306" name="Google Shape;306;p23"/>
          <p:cNvPicPr preferRelativeResize="0"/>
          <p:nvPr/>
        </p:nvPicPr>
        <p:blipFill rotWithShape="1">
          <a:blip r:embed="rId4">
            <a:alphaModFix/>
          </a:blip>
          <a:srcRect b="0" l="0" r="0" t="0"/>
          <a:stretch/>
        </p:blipFill>
        <p:spPr>
          <a:xfrm>
            <a:off x="-5196" y="-8627"/>
            <a:ext cx="1152486" cy="6858002"/>
          </a:xfrm>
          <a:prstGeom prst="rect">
            <a:avLst/>
          </a:prstGeom>
          <a:noFill/>
          <a:ln>
            <a:noFill/>
          </a:ln>
        </p:spPr>
      </p:pic>
      <p:sp>
        <p:nvSpPr>
          <p:cNvPr id="307" name="Google Shape;307;p23"/>
          <p:cNvSpPr txBox="1"/>
          <p:nvPr>
            <p:ph type="title"/>
          </p:nvPr>
        </p:nvSpPr>
        <p:spPr>
          <a:xfrm>
            <a:off x="1219469" y="1001376"/>
            <a:ext cx="7350885" cy="3892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72"/>
              </a:buClr>
              <a:buSzPct val="100000"/>
              <a:buFont typeface="Calibri"/>
              <a:buNone/>
            </a:pPr>
            <a:r>
              <a:rPr b="1" lang="en-US" sz="2400">
                <a:solidFill>
                  <a:srgbClr val="000072"/>
                </a:solidFill>
              </a:rPr>
              <a:t>Electrical Conductivity Protocol (1/3)</a:t>
            </a:r>
            <a:endParaRPr b="1" sz="2400">
              <a:solidFill>
                <a:schemeClr val="dk2"/>
              </a:solidFill>
            </a:endParaRPr>
          </a:p>
        </p:txBody>
      </p:sp>
      <p:sp>
        <p:nvSpPr>
          <p:cNvPr id="308" name="Google Shape;308;p23"/>
          <p:cNvSpPr txBox="1"/>
          <p:nvPr/>
        </p:nvSpPr>
        <p:spPr>
          <a:xfrm>
            <a:off x="1202295" y="1704130"/>
            <a:ext cx="7313055" cy="1364615"/>
          </a:xfrm>
          <a:prstGeom prst="rect">
            <a:avLst/>
          </a:prstGeom>
          <a:noFill/>
          <a:ln>
            <a:noFill/>
          </a:ln>
        </p:spPr>
        <p:txBody>
          <a:bodyPr anchorCtr="0" anchor="t" bIns="45700" lIns="91425" spcFirstLastPara="1" rIns="91425" wrap="square" tIns="45700">
            <a:normAutofit fontScale="62500" lnSpcReduction="20000"/>
          </a:bodyPr>
          <a:lstStyle/>
          <a:p>
            <a:pPr indent="-342900" lvl="0" marL="342900" marR="0" rtl="0" algn="l">
              <a:lnSpc>
                <a:spcPct val="90000"/>
              </a:lnSpc>
              <a:spcBef>
                <a:spcPts val="0"/>
              </a:spcBef>
              <a:spcAft>
                <a:spcPts val="0"/>
              </a:spcAft>
              <a:buClr>
                <a:schemeClr val="dk1"/>
              </a:buClr>
              <a:buSzPct val="100000"/>
              <a:buFont typeface="Arial"/>
              <a:buAutoNum type="arabicPeriod"/>
            </a:pPr>
            <a:r>
              <a:rPr b="0" i="0" lang="en-US" sz="2800" u="none" cap="none" strike="noStrike">
                <a:solidFill>
                  <a:schemeClr val="dk1"/>
                </a:solidFill>
                <a:latin typeface="Calibri"/>
                <a:ea typeface="Calibri"/>
                <a:cs typeface="Calibri"/>
                <a:sym typeface="Calibri"/>
              </a:rPr>
              <a:t>Fill out the top portion of the Hydrosphere  Investigation Data Sheet.</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ct val="100000"/>
              <a:buFont typeface="Arial"/>
              <a:buAutoNum type="arabicPeriod"/>
            </a:pPr>
            <a:r>
              <a:rPr b="0" i="0" lang="en-US" sz="2800" u="none" cap="none" strike="noStrike">
                <a:solidFill>
                  <a:schemeClr val="dk1"/>
                </a:solidFill>
                <a:latin typeface="Calibri"/>
                <a:ea typeface="Calibri"/>
                <a:cs typeface="Calibri"/>
                <a:sym typeface="Calibri"/>
              </a:rPr>
              <a:t>Put  on protective gloves.</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ct val="100000"/>
              <a:buFont typeface="Arial"/>
              <a:buAutoNum type="arabicPeriod"/>
            </a:pPr>
            <a:r>
              <a:rPr b="0" i="0" lang="en-US" sz="2800" u="none" cap="none" strike="noStrike">
                <a:solidFill>
                  <a:schemeClr val="dk1"/>
                </a:solidFill>
                <a:latin typeface="Calibri"/>
                <a:ea typeface="Calibri"/>
                <a:cs typeface="Calibri"/>
                <a:sym typeface="Calibri"/>
              </a:rPr>
              <a:t>Record the temperature of the water to be tested. If water is </a:t>
            </a:r>
            <a:r>
              <a:rPr b="1" i="0" lang="en-US" sz="2800" u="none" cap="none" strike="noStrike">
                <a:solidFill>
                  <a:srgbClr val="000090"/>
                </a:solidFill>
                <a:latin typeface="Calibri"/>
                <a:ea typeface="Calibri"/>
                <a:cs typeface="Calibri"/>
                <a:sym typeface="Calibri"/>
              </a:rPr>
              <a:t>between 20  ̊ – 30  ̊ C, go to step 5.</a:t>
            </a:r>
            <a:endParaRPr b="0" i="0" sz="1400" u="none" cap="none" strike="noStrike">
              <a:solidFill>
                <a:srgbClr val="000000"/>
              </a:solidFill>
              <a:latin typeface="Arial"/>
              <a:ea typeface="Arial"/>
              <a:cs typeface="Arial"/>
              <a:sym typeface="Arial"/>
            </a:endParaRPr>
          </a:p>
        </p:txBody>
      </p:sp>
      <p:sp>
        <p:nvSpPr>
          <p:cNvPr id="309" name="Google Shape;309;p23"/>
          <p:cNvSpPr txBox="1"/>
          <p:nvPr/>
        </p:nvSpPr>
        <p:spPr>
          <a:xfrm>
            <a:off x="1219471" y="3081213"/>
            <a:ext cx="3507751" cy="258532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4. If your water sample is either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0" lang="en-US" sz="1800" u="none" cap="none" strike="noStrike">
                <a:solidFill>
                  <a:srgbClr val="000090"/>
                </a:solidFill>
                <a:latin typeface="Calibri"/>
                <a:ea typeface="Calibri"/>
                <a:cs typeface="Calibri"/>
                <a:sym typeface="Calibri"/>
              </a:rPr>
              <a:t>below 20  ̊ C or above 30  ̊ C, </a:t>
            </a:r>
            <a:r>
              <a:rPr b="0" i="0" lang="en-US" sz="1800" u="none" cap="none" strike="noStrike">
                <a:solidFill>
                  <a:schemeClr val="dk1"/>
                </a:solidFill>
                <a:latin typeface="Calibri"/>
                <a:ea typeface="Calibri"/>
                <a:cs typeface="Calibri"/>
                <a:sym typeface="Calibri"/>
              </a:rPr>
              <a:t>fill a clean sample bottle (600-700 mL) with the water to be tested. Cap and bring back to the classroom. Allow the water to reach 20  ̊ – 30  ̊ C, record the temperature and then proceed to step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Image of user with gloves placing electrical conductivity meter in bucket of sample water." id="310" name="Google Shape;310;p23"/>
          <p:cNvPicPr preferRelativeResize="0"/>
          <p:nvPr>
            <p:ph idx="2" type="body"/>
          </p:nvPr>
        </p:nvPicPr>
        <p:blipFill rotWithShape="1">
          <a:blip r:embed="rId5">
            <a:alphaModFix/>
          </a:blip>
          <a:srcRect b="0" l="0" r="0" t="0"/>
          <a:stretch/>
        </p:blipFill>
        <p:spPr>
          <a:xfrm>
            <a:off x="5123282" y="3131299"/>
            <a:ext cx="3013877" cy="2260408"/>
          </a:xfrm>
          <a:prstGeom prst="rect">
            <a:avLst/>
          </a:prstGeom>
          <a:noFill/>
          <a:ln>
            <a:noFill/>
          </a:ln>
        </p:spPr>
      </p:pic>
      <p:pic>
        <p:nvPicPr>
          <p:cNvPr descr="Caution icon telling users to wear protective gloves and goggles" id="311" name="Google Shape;311;p23"/>
          <p:cNvPicPr preferRelativeResize="0"/>
          <p:nvPr/>
        </p:nvPicPr>
        <p:blipFill rotWithShape="1">
          <a:blip r:embed="rId6">
            <a:alphaModFix/>
          </a:blip>
          <a:srcRect b="0" l="0" r="0" t="0"/>
          <a:stretch/>
        </p:blipFill>
        <p:spPr>
          <a:xfrm>
            <a:off x="1219470" y="5725813"/>
            <a:ext cx="5916825" cy="98613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317" name="Google Shape;317;p24"/>
          <p:cNvPicPr preferRelativeResize="0"/>
          <p:nvPr/>
        </p:nvPicPr>
        <p:blipFill rotWithShape="1">
          <a:blip r:embed="rId3">
            <a:alphaModFix/>
          </a:blip>
          <a:srcRect b="0" l="0" r="0" t="0"/>
          <a:stretch/>
        </p:blipFill>
        <p:spPr>
          <a:xfrm>
            <a:off x="1147290" y="-1"/>
            <a:ext cx="7996710" cy="1001377"/>
          </a:xfrm>
          <a:prstGeom prst="rect">
            <a:avLst/>
          </a:prstGeom>
          <a:noFill/>
          <a:ln>
            <a:noFill/>
          </a:ln>
        </p:spPr>
      </p:pic>
      <p:pic>
        <p:nvPicPr>
          <p:cNvPr descr="Menu: How to collect your data" id="318" name="Google Shape;318;p24"/>
          <p:cNvPicPr preferRelativeResize="0"/>
          <p:nvPr/>
        </p:nvPicPr>
        <p:blipFill rotWithShape="1">
          <a:blip r:embed="rId4">
            <a:alphaModFix/>
          </a:blip>
          <a:srcRect b="0" l="0" r="0" t="0"/>
          <a:stretch/>
        </p:blipFill>
        <p:spPr>
          <a:xfrm>
            <a:off x="-5196" y="-8627"/>
            <a:ext cx="1152486" cy="6858002"/>
          </a:xfrm>
          <a:prstGeom prst="rect">
            <a:avLst/>
          </a:prstGeom>
          <a:noFill/>
          <a:ln>
            <a:noFill/>
          </a:ln>
        </p:spPr>
      </p:pic>
      <p:sp>
        <p:nvSpPr>
          <p:cNvPr id="319" name="Google Shape;319;p24"/>
          <p:cNvSpPr txBox="1"/>
          <p:nvPr>
            <p:ph type="title"/>
          </p:nvPr>
        </p:nvSpPr>
        <p:spPr>
          <a:xfrm>
            <a:off x="1197696" y="1001376"/>
            <a:ext cx="4745614" cy="48751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rPr>
              <a:t>Electrical Conductivity Protocol (2/3)</a:t>
            </a:r>
            <a:endParaRPr b="1" sz="2400">
              <a:solidFill>
                <a:schemeClr val="dk2"/>
              </a:solidFill>
            </a:endParaRPr>
          </a:p>
        </p:txBody>
      </p:sp>
      <p:sp>
        <p:nvSpPr>
          <p:cNvPr id="320" name="Google Shape;320;p24"/>
          <p:cNvSpPr txBox="1"/>
          <p:nvPr/>
        </p:nvSpPr>
        <p:spPr>
          <a:xfrm>
            <a:off x="1197696" y="1620991"/>
            <a:ext cx="7659482" cy="2629565"/>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5. Rinse two 100-mL beakers two times with sample water.</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6. Pour about 50 mL of water to be tested into two 100-mL beakers.</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7. Remove the cap from the probe end of the meter. Press the On/Off button to turn it on.</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8. Rinse the probe with distilled water. Blot it dry. Do not rub or stroke the electrode while drying.</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9. Put the probe in the water sample in the first beaker. Stir gently for a few seconds. </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10. Take the probe out of the first beaker. Shake gently to remove excess water, then put it into the second beaker. Do not rinse with distilled water.</a:t>
            </a:r>
            <a:endParaRPr b="0" i="0" sz="1400" u="none" cap="none" strike="noStrike">
              <a:solidFill>
                <a:srgbClr val="000000"/>
              </a:solidFill>
              <a:latin typeface="Arial"/>
              <a:ea typeface="Arial"/>
              <a:cs typeface="Arial"/>
              <a:sym typeface="Arial"/>
            </a:endParaRPr>
          </a:p>
        </p:txBody>
      </p:sp>
      <p:sp>
        <p:nvSpPr>
          <p:cNvPr id="321" name="Google Shape;321;p24"/>
          <p:cNvSpPr txBox="1"/>
          <p:nvPr/>
        </p:nvSpPr>
        <p:spPr>
          <a:xfrm>
            <a:off x="1197695" y="4118788"/>
            <a:ext cx="2764705" cy="209288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11. Leave the probes submerged for at least one minute. When the numbers stop changing, record the value on the Hydrosphere Investigation Data Sheet by Conductivity Test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aution icon" id="322" name="Google Shape;322;p24"/>
          <p:cNvPicPr preferRelativeResize="0"/>
          <p:nvPr/>
        </p:nvPicPr>
        <p:blipFill rotWithShape="1">
          <a:blip r:embed="rId5">
            <a:alphaModFix/>
          </a:blip>
          <a:srcRect b="0" l="0" r="0" t="0"/>
          <a:stretch/>
        </p:blipFill>
        <p:spPr>
          <a:xfrm>
            <a:off x="1308034" y="6029317"/>
            <a:ext cx="399410" cy="409377"/>
          </a:xfrm>
          <a:prstGeom prst="rect">
            <a:avLst/>
          </a:prstGeom>
          <a:noFill/>
          <a:ln>
            <a:noFill/>
          </a:ln>
          <a:effectLst>
            <a:outerShdw blurRad="292100" rotWithShape="0" algn="tl" dir="2700000" dist="139700">
              <a:srgbClr val="333333">
                <a:alpha val="64313"/>
              </a:srgbClr>
            </a:outerShdw>
          </a:effectLst>
        </p:spPr>
      </p:pic>
      <p:sp>
        <p:nvSpPr>
          <p:cNvPr id="323" name="Google Shape;323;p24"/>
          <p:cNvSpPr/>
          <p:nvPr/>
        </p:nvSpPr>
        <p:spPr>
          <a:xfrm>
            <a:off x="1707444" y="6211669"/>
            <a:ext cx="715433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1" lang="en-US" sz="1600" u="none" cap="none" strike="noStrike">
                <a:solidFill>
                  <a:srgbClr val="002060"/>
                </a:solidFill>
                <a:latin typeface="Calibri"/>
                <a:ea typeface="Calibri"/>
                <a:cs typeface="Calibri"/>
                <a:sym typeface="Calibri"/>
              </a:rPr>
              <a:t>Do not let the  probe end of the meter rest on the bottom of the beaker or touch the sides</a:t>
            </a:r>
            <a:r>
              <a:rPr b="0" i="0" lang="en-US" sz="1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descr="Screen Shot of the Electrical Conductivity data sheet. Record the three measurements . " id="324" name="Google Shape;324;p24"/>
          <p:cNvPicPr preferRelativeResize="0"/>
          <p:nvPr>
            <p:ph idx="2" type="body"/>
          </p:nvPr>
        </p:nvPicPr>
        <p:blipFill rotWithShape="1">
          <a:blip r:embed="rId6">
            <a:alphaModFix/>
          </a:blip>
          <a:srcRect b="0" l="0" r="0" t="0"/>
          <a:stretch/>
        </p:blipFill>
        <p:spPr>
          <a:xfrm>
            <a:off x="4316919" y="4141386"/>
            <a:ext cx="4413971" cy="1751667"/>
          </a:xfrm>
          <a:prstGeom prst="rect">
            <a:avLst/>
          </a:prstGeom>
          <a:noFill/>
          <a:ln>
            <a:noFill/>
          </a:ln>
          <a:effectLst>
            <a:outerShdw blurRad="292100" rotWithShape="0" algn="tl" dir="2700000" dist="139700">
              <a:srgbClr val="333333">
                <a:alpha val="64313"/>
              </a:srgbClr>
            </a:outerShdw>
          </a:effectLst>
        </p:spPr>
      </p:pic>
      <p:cxnSp>
        <p:nvCxnSpPr>
          <p:cNvPr descr="arrow pointing to where you put the data on the data sheet." id="325" name="Google Shape;325;p24"/>
          <p:cNvCxnSpPr/>
          <p:nvPr/>
        </p:nvCxnSpPr>
        <p:spPr>
          <a:xfrm flipH="1" rot="10800000">
            <a:off x="3962400" y="4752889"/>
            <a:ext cx="620931" cy="889972"/>
          </a:xfrm>
          <a:prstGeom prst="straightConnector1">
            <a:avLst/>
          </a:prstGeom>
          <a:noFill/>
          <a:ln cap="flat" cmpd="sng" w="38100">
            <a:solidFill>
              <a:srgbClr val="FF0000"/>
            </a:solidFill>
            <a:prstDash val="solid"/>
            <a:miter lim="800000"/>
            <a:headEnd len="sm" w="sm" type="none"/>
            <a:tailEnd len="med" w="med" type="stealth"/>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331" name="Google Shape;331;p25"/>
          <p:cNvPicPr preferRelativeResize="0"/>
          <p:nvPr/>
        </p:nvPicPr>
        <p:blipFill rotWithShape="1">
          <a:blip r:embed="rId3">
            <a:alphaModFix/>
          </a:blip>
          <a:srcRect b="0" l="0" r="0" t="0"/>
          <a:stretch/>
        </p:blipFill>
        <p:spPr>
          <a:xfrm>
            <a:off x="1147290" y="-1"/>
            <a:ext cx="7996710" cy="1001377"/>
          </a:xfrm>
          <a:prstGeom prst="rect">
            <a:avLst/>
          </a:prstGeom>
          <a:noFill/>
          <a:ln>
            <a:noFill/>
          </a:ln>
        </p:spPr>
      </p:pic>
      <p:pic>
        <p:nvPicPr>
          <p:cNvPr descr="Menu: How to collect your data" id="332" name="Google Shape;332;p25"/>
          <p:cNvPicPr preferRelativeResize="0"/>
          <p:nvPr/>
        </p:nvPicPr>
        <p:blipFill rotWithShape="1">
          <a:blip r:embed="rId4">
            <a:alphaModFix/>
          </a:blip>
          <a:srcRect b="0" l="0" r="0" t="0"/>
          <a:stretch/>
        </p:blipFill>
        <p:spPr>
          <a:xfrm>
            <a:off x="-5196" y="-8627"/>
            <a:ext cx="1152486" cy="6858002"/>
          </a:xfrm>
          <a:prstGeom prst="rect">
            <a:avLst/>
          </a:prstGeom>
          <a:noFill/>
          <a:ln>
            <a:noFill/>
          </a:ln>
        </p:spPr>
      </p:pic>
      <p:sp>
        <p:nvSpPr>
          <p:cNvPr id="333" name="Google Shape;333;p25"/>
          <p:cNvSpPr txBox="1"/>
          <p:nvPr>
            <p:ph type="title"/>
          </p:nvPr>
        </p:nvSpPr>
        <p:spPr>
          <a:xfrm>
            <a:off x="1384690" y="1001375"/>
            <a:ext cx="7417482" cy="7512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rPr>
              <a:t>Electrical Conductivity Protocol (3/3)</a:t>
            </a:r>
            <a:endParaRPr b="1" sz="2400">
              <a:solidFill>
                <a:schemeClr val="dk2"/>
              </a:solidFill>
            </a:endParaRPr>
          </a:p>
        </p:txBody>
      </p:sp>
      <p:sp>
        <p:nvSpPr>
          <p:cNvPr id="334" name="Google Shape;334;p25"/>
          <p:cNvSpPr txBox="1"/>
          <p:nvPr/>
        </p:nvSpPr>
        <p:spPr>
          <a:xfrm>
            <a:off x="1384690" y="1917753"/>
            <a:ext cx="3474131" cy="2629565"/>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12. Have two other students repeat the measurement using fresh beakers of water each time. The meter does not need to be calibrated for each student. Record these measurements as Observations 2 and 3.</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13. Calculate the average of the three observations. </a:t>
            </a:r>
            <a:endParaRPr b="0" i="0" sz="1400" u="none" cap="none" strike="noStrike">
              <a:solidFill>
                <a:srgbClr val="000000"/>
              </a:solidFill>
              <a:latin typeface="Arial"/>
              <a:ea typeface="Arial"/>
              <a:cs typeface="Arial"/>
              <a:sym typeface="Arial"/>
            </a:endParaRPr>
          </a:p>
        </p:txBody>
      </p:sp>
      <p:sp>
        <p:nvSpPr>
          <p:cNvPr id="335" name="Google Shape;335;p25"/>
          <p:cNvSpPr txBox="1"/>
          <p:nvPr/>
        </p:nvSpPr>
        <p:spPr>
          <a:xfrm>
            <a:off x="1384691" y="4272678"/>
            <a:ext cx="7249355" cy="233910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14. Each of the observations </a:t>
            </a:r>
            <a:r>
              <a:rPr b="1" i="0" lang="en-US" sz="1600" u="none" cap="none" strike="noStrike">
                <a:solidFill>
                  <a:srgbClr val="000090"/>
                </a:solidFill>
                <a:latin typeface="Calibri"/>
                <a:ea typeface="Calibri"/>
                <a:cs typeface="Calibri"/>
                <a:sym typeface="Calibri"/>
              </a:rPr>
              <a:t>should be within 40 </a:t>
            </a:r>
            <a:r>
              <a:rPr b="0" i="0" lang="en-US" sz="1600" u="none" cap="none" strike="noStrike">
                <a:solidFill>
                  <a:srgbClr val="000090"/>
                </a:solidFill>
                <a:latin typeface="Calibri"/>
                <a:ea typeface="Calibri"/>
                <a:cs typeface="Calibri"/>
                <a:sym typeface="Calibri"/>
              </a:rPr>
              <a:t>µS </a:t>
            </a:r>
            <a:r>
              <a:rPr b="1" i="0" lang="en-US" sz="1600" u="none" cap="none" strike="noStrike">
                <a:solidFill>
                  <a:srgbClr val="000090"/>
                </a:solidFill>
                <a:latin typeface="Calibri"/>
                <a:ea typeface="Calibri"/>
                <a:cs typeface="Calibri"/>
                <a:sym typeface="Calibri"/>
              </a:rPr>
              <a:t>/cm </a:t>
            </a:r>
            <a:r>
              <a:rPr b="0" i="0" lang="en-US" sz="1600" u="none" cap="none" strike="noStrike">
                <a:solidFill>
                  <a:schemeClr val="dk1"/>
                </a:solidFill>
                <a:latin typeface="Calibri"/>
                <a:ea typeface="Calibri"/>
                <a:cs typeface="Calibri"/>
                <a:sym typeface="Calibri"/>
              </a:rPr>
              <a:t>of the average. If one or more of the values is not within 40 µS /cm, pour a fresh sample and repeat the measurements and calculate a new average. </a:t>
            </a:r>
            <a:r>
              <a:rPr b="1" i="0" lang="en-US" sz="1600" u="none" cap="none" strike="noStrike">
                <a:solidFill>
                  <a:srgbClr val="000072"/>
                </a:solidFill>
                <a:latin typeface="Calibri"/>
                <a:ea typeface="Calibri"/>
                <a:cs typeface="Calibri"/>
                <a:sym typeface="Calibri"/>
              </a:rPr>
              <a:t> </a:t>
            </a:r>
            <a:endParaRPr b="1" i="0" sz="1600" u="none" cap="none" strike="noStrike">
              <a:solidFill>
                <a:schemeClr val="dk2"/>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15. Rinse the probe with distilled water, blot dry, and put the cap on the meter. Rinse and dry the beakers and sample bottle.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1" i="0" lang="en-US" sz="1600" u="none" cap="none" strike="noStrike">
                <a:solidFill>
                  <a:srgbClr val="FF0000"/>
                </a:solidFill>
                <a:latin typeface="Calibri"/>
                <a:ea typeface="Calibri"/>
                <a:cs typeface="Calibri"/>
                <a:sym typeface="Calibri"/>
              </a:rPr>
              <a:t>You have completed the Electrical Conductivity measurement!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diagram showing lab bench with two sample beakers of water, a thermometer and a EC probe." id="336" name="Google Shape;336;p25"/>
          <p:cNvPicPr preferRelativeResize="0"/>
          <p:nvPr>
            <p:ph idx="2" type="body"/>
          </p:nvPr>
        </p:nvPicPr>
        <p:blipFill rotWithShape="1">
          <a:blip r:embed="rId5">
            <a:alphaModFix/>
          </a:blip>
          <a:srcRect b="0" l="0" r="0" t="0"/>
          <a:stretch/>
        </p:blipFill>
        <p:spPr>
          <a:xfrm>
            <a:off x="5055672" y="1917753"/>
            <a:ext cx="3367359" cy="229437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342" name="Google Shape;342;p26"/>
          <p:cNvPicPr preferRelativeResize="0"/>
          <p:nvPr/>
        </p:nvPicPr>
        <p:blipFill rotWithShape="1">
          <a:blip r:embed="rId3">
            <a:alphaModFix/>
          </a:blip>
          <a:srcRect b="0" l="0" r="0" t="0"/>
          <a:stretch/>
        </p:blipFill>
        <p:spPr>
          <a:xfrm>
            <a:off x="1108364" y="-17253"/>
            <a:ext cx="8035636" cy="1017322"/>
          </a:xfrm>
          <a:prstGeom prst="rect">
            <a:avLst/>
          </a:prstGeom>
          <a:noFill/>
          <a:ln>
            <a:noFill/>
          </a:ln>
        </p:spPr>
      </p:pic>
      <p:pic>
        <p:nvPicPr>
          <p:cNvPr descr="Menu: How your measurements can help." id="343" name="Google Shape;343;p26"/>
          <p:cNvPicPr preferRelativeResize="0"/>
          <p:nvPr/>
        </p:nvPicPr>
        <p:blipFill rotWithShape="1">
          <a:blip r:embed="rId4">
            <a:alphaModFix/>
          </a:blip>
          <a:srcRect b="0" l="0" r="0" t="0"/>
          <a:stretch/>
        </p:blipFill>
        <p:spPr>
          <a:xfrm>
            <a:off x="-1" y="-1"/>
            <a:ext cx="1136073" cy="6858001"/>
          </a:xfrm>
          <a:prstGeom prst="rect">
            <a:avLst/>
          </a:prstGeom>
          <a:noFill/>
          <a:ln>
            <a:noFill/>
          </a:ln>
        </p:spPr>
      </p:pic>
      <p:sp>
        <p:nvSpPr>
          <p:cNvPr id="344" name="Google Shape;344;p26"/>
          <p:cNvSpPr txBox="1"/>
          <p:nvPr>
            <p:ph type="title"/>
          </p:nvPr>
        </p:nvSpPr>
        <p:spPr>
          <a:xfrm>
            <a:off x="1108364" y="80992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200"/>
              <a:buFont typeface="Calibri"/>
              <a:buNone/>
            </a:pPr>
            <a:r>
              <a:rPr b="1" lang="en-US" sz="3200">
                <a:solidFill>
                  <a:srgbClr val="002060"/>
                </a:solidFill>
              </a:rPr>
              <a:t>Let’s do a quick review before moving onto GLOBE Data Entry!  Question 4</a:t>
            </a:r>
            <a:endParaRPr/>
          </a:p>
        </p:txBody>
      </p:sp>
      <p:sp>
        <p:nvSpPr>
          <p:cNvPr id="345" name="Google Shape;345;p26"/>
          <p:cNvSpPr txBox="1"/>
          <p:nvPr>
            <p:ph idx="1" type="body"/>
          </p:nvPr>
        </p:nvSpPr>
        <p:spPr>
          <a:xfrm>
            <a:off x="1422123" y="2203544"/>
            <a:ext cx="6867112" cy="45863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2060"/>
              </a:buClr>
              <a:buSzPts val="2000"/>
              <a:buNone/>
            </a:pPr>
            <a:r>
              <a:rPr b="1" lang="en-US" sz="2000">
                <a:solidFill>
                  <a:srgbClr val="002060"/>
                </a:solidFill>
              </a:rPr>
              <a:t>What is a critical step you must complete before doing the Electrical Conductivity measurement on your water body?</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Determine that the water sample is at a temperature of 20  ̊ - 30  ̊ C</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Calibrate your Electrical Conductivity Meter</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Both A and B</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FF0000"/>
              </a:buClr>
              <a:buSzPts val="2000"/>
              <a:buNone/>
            </a:pPr>
            <a:r>
              <a:rPr b="1" lang="en-US" sz="2000">
                <a:solidFill>
                  <a:srgbClr val="FF0000"/>
                </a:solidFill>
              </a:rPr>
              <a:t>What is the answer?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351" name="Google Shape;351;p27"/>
          <p:cNvPicPr preferRelativeResize="0"/>
          <p:nvPr/>
        </p:nvPicPr>
        <p:blipFill rotWithShape="1">
          <a:blip r:embed="rId3">
            <a:alphaModFix/>
          </a:blip>
          <a:srcRect b="0" l="0" r="0" t="0"/>
          <a:stretch/>
        </p:blipFill>
        <p:spPr>
          <a:xfrm>
            <a:off x="1108364" y="-1"/>
            <a:ext cx="8035636" cy="1017322"/>
          </a:xfrm>
          <a:prstGeom prst="rect">
            <a:avLst/>
          </a:prstGeom>
          <a:noFill/>
          <a:ln>
            <a:noFill/>
          </a:ln>
        </p:spPr>
      </p:pic>
      <p:pic>
        <p:nvPicPr>
          <p:cNvPr descr="Menu: How your measurements can help." id="352" name="Google Shape;352;p27"/>
          <p:cNvPicPr preferRelativeResize="0"/>
          <p:nvPr/>
        </p:nvPicPr>
        <p:blipFill rotWithShape="1">
          <a:blip r:embed="rId4">
            <a:alphaModFix/>
          </a:blip>
          <a:srcRect b="0" l="0" r="0" t="0"/>
          <a:stretch/>
        </p:blipFill>
        <p:spPr>
          <a:xfrm>
            <a:off x="-1" y="8625"/>
            <a:ext cx="1136073" cy="6858001"/>
          </a:xfrm>
          <a:prstGeom prst="rect">
            <a:avLst/>
          </a:prstGeom>
          <a:noFill/>
          <a:ln>
            <a:noFill/>
          </a:ln>
        </p:spPr>
      </p:pic>
      <p:sp>
        <p:nvSpPr>
          <p:cNvPr id="353" name="Google Shape;353;p27"/>
          <p:cNvSpPr txBox="1"/>
          <p:nvPr>
            <p:ph type="title"/>
          </p:nvPr>
        </p:nvSpPr>
        <p:spPr>
          <a:xfrm>
            <a:off x="1108364" y="80992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200"/>
              <a:buFont typeface="Calibri"/>
              <a:buNone/>
            </a:pPr>
            <a:r>
              <a:rPr b="1" lang="en-US" sz="3200">
                <a:solidFill>
                  <a:srgbClr val="002060"/>
                </a:solidFill>
              </a:rPr>
              <a:t>Let’s do a quick review before moving onto GLOBE Data Entry! Answer to Question 4</a:t>
            </a:r>
            <a:endParaRPr/>
          </a:p>
        </p:txBody>
      </p:sp>
      <p:sp>
        <p:nvSpPr>
          <p:cNvPr id="354" name="Google Shape;354;p27"/>
          <p:cNvSpPr txBox="1"/>
          <p:nvPr>
            <p:ph idx="1" type="body"/>
          </p:nvPr>
        </p:nvSpPr>
        <p:spPr>
          <a:xfrm>
            <a:off x="1422123" y="2203544"/>
            <a:ext cx="6867112" cy="45863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2060"/>
              </a:buClr>
              <a:buSzPts val="2000"/>
              <a:buNone/>
            </a:pPr>
            <a:r>
              <a:rPr b="1" lang="en-US" sz="2000">
                <a:solidFill>
                  <a:srgbClr val="002060"/>
                </a:solidFill>
              </a:rPr>
              <a:t>What is a critical step you must complete before doing the Electrical Conductivity measurement on your water body?</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Determine that the water sample is at a temperature of 20  ̊ - 30  ̊ C</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Calibrate your Electrical Conductivity Meter</a:t>
            </a:r>
            <a:endParaRPr/>
          </a:p>
          <a:p>
            <a:pPr indent="-457200" lvl="0" marL="457200" rtl="0" algn="l">
              <a:lnSpc>
                <a:spcPct val="90000"/>
              </a:lnSpc>
              <a:spcBef>
                <a:spcPts val="1000"/>
              </a:spcBef>
              <a:spcAft>
                <a:spcPts val="0"/>
              </a:spcAft>
              <a:buClr>
                <a:srgbClr val="FF0000"/>
              </a:buClr>
              <a:buSzPts val="2000"/>
              <a:buFont typeface="Calibri"/>
              <a:buAutoNum type="alphaUcPeriod"/>
            </a:pPr>
            <a:r>
              <a:rPr b="1" lang="en-US" sz="2000">
                <a:solidFill>
                  <a:srgbClr val="FF0000"/>
                </a:solidFill>
              </a:rPr>
              <a:t>Both A and B- ☺ correct! </a:t>
            </a:r>
            <a:endParaRPr/>
          </a:p>
          <a:p>
            <a:pPr indent="-330200" lvl="0" marL="457200" rtl="0" algn="l">
              <a:lnSpc>
                <a:spcPct val="90000"/>
              </a:lnSpc>
              <a:spcBef>
                <a:spcPts val="1000"/>
              </a:spcBef>
              <a:spcAft>
                <a:spcPts val="0"/>
              </a:spcAft>
              <a:buClr>
                <a:schemeClr val="dk1"/>
              </a:buClr>
              <a:buSzPts val="2000"/>
              <a:buFont typeface="Calibri"/>
              <a:buNone/>
            </a:pPr>
            <a:r>
              <a:t/>
            </a:r>
            <a:endParaRPr sz="2000"/>
          </a:p>
          <a:p>
            <a:pPr indent="0" lvl="0" marL="0" rtl="0" algn="l">
              <a:lnSpc>
                <a:spcPct val="90000"/>
              </a:lnSpc>
              <a:spcBef>
                <a:spcPts val="1000"/>
              </a:spcBef>
              <a:spcAft>
                <a:spcPts val="0"/>
              </a:spcAft>
              <a:buClr>
                <a:srgbClr val="FF0000"/>
              </a:buClr>
              <a:buSzPts val="2000"/>
              <a:buNone/>
            </a:pPr>
            <a:r>
              <a:rPr b="1" lang="en-US" sz="2000">
                <a:solidFill>
                  <a:srgbClr val="FF0000"/>
                </a:solidFill>
              </a:rPr>
              <a:t>Were  you correct?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360" name="Google Shape;360;p28"/>
          <p:cNvPicPr preferRelativeResize="0"/>
          <p:nvPr/>
        </p:nvPicPr>
        <p:blipFill rotWithShape="1">
          <a:blip r:embed="rId3">
            <a:alphaModFix/>
          </a:blip>
          <a:srcRect b="0" l="0" r="0" t="0"/>
          <a:stretch/>
        </p:blipFill>
        <p:spPr>
          <a:xfrm>
            <a:off x="1108364" y="-1"/>
            <a:ext cx="8035636" cy="1017322"/>
          </a:xfrm>
          <a:prstGeom prst="rect">
            <a:avLst/>
          </a:prstGeom>
          <a:noFill/>
          <a:ln>
            <a:noFill/>
          </a:ln>
        </p:spPr>
      </p:pic>
      <p:pic>
        <p:nvPicPr>
          <p:cNvPr descr="Menu: How your measurements can help." id="361" name="Google Shape;361;p28"/>
          <p:cNvPicPr preferRelativeResize="0"/>
          <p:nvPr/>
        </p:nvPicPr>
        <p:blipFill rotWithShape="1">
          <a:blip r:embed="rId4">
            <a:alphaModFix/>
          </a:blip>
          <a:srcRect b="0" l="0" r="0" t="0"/>
          <a:stretch/>
        </p:blipFill>
        <p:spPr>
          <a:xfrm>
            <a:off x="-1" y="17251"/>
            <a:ext cx="1136073" cy="6858001"/>
          </a:xfrm>
          <a:prstGeom prst="rect">
            <a:avLst/>
          </a:prstGeom>
          <a:noFill/>
          <a:ln>
            <a:noFill/>
          </a:ln>
        </p:spPr>
      </p:pic>
      <p:sp>
        <p:nvSpPr>
          <p:cNvPr id="362" name="Google Shape;362;p28"/>
          <p:cNvSpPr txBox="1"/>
          <p:nvPr>
            <p:ph type="title"/>
          </p:nvPr>
        </p:nvSpPr>
        <p:spPr>
          <a:xfrm>
            <a:off x="1108364" y="80992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200"/>
              <a:buFont typeface="Calibri"/>
              <a:buNone/>
            </a:pPr>
            <a:r>
              <a:rPr b="1" lang="en-US" sz="3200">
                <a:solidFill>
                  <a:srgbClr val="002060"/>
                </a:solidFill>
              </a:rPr>
              <a:t>Let’s do a quick review before moving onto GLOBE Data Entry! Question 5</a:t>
            </a:r>
            <a:endParaRPr/>
          </a:p>
        </p:txBody>
      </p:sp>
      <p:sp>
        <p:nvSpPr>
          <p:cNvPr id="363" name="Google Shape;363;p28"/>
          <p:cNvSpPr txBox="1"/>
          <p:nvPr>
            <p:ph idx="1" type="body"/>
          </p:nvPr>
        </p:nvSpPr>
        <p:spPr>
          <a:xfrm>
            <a:off x="1422123" y="2203544"/>
            <a:ext cx="6867112" cy="45863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000"/>
              <a:buNone/>
            </a:pPr>
            <a:r>
              <a:rPr b="1" lang="en-US" sz="2000">
                <a:solidFill>
                  <a:schemeClr val="dk2"/>
                </a:solidFill>
              </a:rPr>
              <a:t>According to the GLOBE protocol, each of the 3 replicate electrical conductivity observations should be within ___ of the average to be considered valid.</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within .10 µS /cm</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within 1.0 µS /cm</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within  10.0  µS /cm</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within 40 µS /cm</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FF0000"/>
              </a:buClr>
              <a:buSzPts val="2000"/>
              <a:buNone/>
            </a:pPr>
            <a:r>
              <a:rPr b="1" lang="en-US" sz="2000">
                <a:solidFill>
                  <a:srgbClr val="FF0000"/>
                </a:solidFill>
              </a:rPr>
              <a:t>What is the answer?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369" name="Google Shape;369;p29"/>
          <p:cNvPicPr preferRelativeResize="0"/>
          <p:nvPr/>
        </p:nvPicPr>
        <p:blipFill rotWithShape="1">
          <a:blip r:embed="rId3">
            <a:alphaModFix/>
          </a:blip>
          <a:srcRect b="0" l="0" r="0" t="0"/>
          <a:stretch/>
        </p:blipFill>
        <p:spPr>
          <a:xfrm>
            <a:off x="1108364" y="-1"/>
            <a:ext cx="8035636" cy="1017322"/>
          </a:xfrm>
          <a:prstGeom prst="rect">
            <a:avLst/>
          </a:prstGeom>
          <a:noFill/>
          <a:ln>
            <a:noFill/>
          </a:ln>
        </p:spPr>
      </p:pic>
      <p:pic>
        <p:nvPicPr>
          <p:cNvPr descr="Menu: How your measurements can help." id="370" name="Google Shape;370;p29"/>
          <p:cNvPicPr preferRelativeResize="0"/>
          <p:nvPr/>
        </p:nvPicPr>
        <p:blipFill rotWithShape="1">
          <a:blip r:embed="rId4">
            <a:alphaModFix/>
          </a:blip>
          <a:srcRect b="0" l="0" r="0" t="0"/>
          <a:stretch/>
        </p:blipFill>
        <p:spPr>
          <a:xfrm>
            <a:off x="-1" y="17251"/>
            <a:ext cx="1136073" cy="6858001"/>
          </a:xfrm>
          <a:prstGeom prst="rect">
            <a:avLst/>
          </a:prstGeom>
          <a:noFill/>
          <a:ln>
            <a:noFill/>
          </a:ln>
        </p:spPr>
      </p:pic>
      <p:sp>
        <p:nvSpPr>
          <p:cNvPr id="371" name="Google Shape;371;p29"/>
          <p:cNvSpPr txBox="1"/>
          <p:nvPr>
            <p:ph type="title"/>
          </p:nvPr>
        </p:nvSpPr>
        <p:spPr>
          <a:xfrm>
            <a:off x="1108364" y="80992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200"/>
              <a:buFont typeface="Calibri"/>
              <a:buNone/>
            </a:pPr>
            <a:r>
              <a:rPr b="1" lang="en-US" sz="3200">
                <a:solidFill>
                  <a:srgbClr val="002060"/>
                </a:solidFill>
              </a:rPr>
              <a:t>Let’s do a quick review before moving onto GLOBE Data Entry! Answer to Question 5</a:t>
            </a:r>
            <a:endParaRPr/>
          </a:p>
        </p:txBody>
      </p:sp>
      <p:sp>
        <p:nvSpPr>
          <p:cNvPr id="372" name="Google Shape;372;p29"/>
          <p:cNvSpPr txBox="1"/>
          <p:nvPr>
            <p:ph idx="1" type="body"/>
          </p:nvPr>
        </p:nvSpPr>
        <p:spPr>
          <a:xfrm>
            <a:off x="1422123" y="2203544"/>
            <a:ext cx="6867112" cy="45863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000"/>
              <a:buNone/>
            </a:pPr>
            <a:r>
              <a:rPr b="1" lang="en-US" sz="2000">
                <a:solidFill>
                  <a:schemeClr val="dk2"/>
                </a:solidFill>
              </a:rPr>
              <a:t>According to the GLOBE protocol, each of the 3 replicate electrical conductivity observations should be within ___ of the average to be considered valid.</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within .10 µS /cm</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within 1.0 µS /cm</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within  10.0  µS /cm</a:t>
            </a:r>
            <a:endParaRPr/>
          </a:p>
          <a:p>
            <a:pPr indent="-457200" lvl="0" marL="457200" rtl="0" algn="l">
              <a:lnSpc>
                <a:spcPct val="90000"/>
              </a:lnSpc>
              <a:spcBef>
                <a:spcPts val="1000"/>
              </a:spcBef>
              <a:spcAft>
                <a:spcPts val="0"/>
              </a:spcAft>
              <a:buClr>
                <a:srgbClr val="FF0000"/>
              </a:buClr>
              <a:buSzPts val="2000"/>
              <a:buFont typeface="Calibri"/>
              <a:buAutoNum type="alphaUcPeriod"/>
            </a:pPr>
            <a:r>
              <a:rPr b="1" lang="en-US" sz="2000">
                <a:solidFill>
                  <a:srgbClr val="FF0000"/>
                </a:solidFill>
              </a:rPr>
              <a:t>within 40 µS /cm ☺  Correct! </a:t>
            </a:r>
            <a:endParaRPr b="1" sz="2000">
              <a:solidFill>
                <a:srgbClr val="FF0000"/>
              </a:solidFill>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FF0000"/>
              </a:buClr>
              <a:buSzPts val="2000"/>
              <a:buNone/>
            </a:pPr>
            <a:r>
              <a:rPr b="1" lang="en-US" sz="2000">
                <a:solidFill>
                  <a:srgbClr val="FF0000"/>
                </a:solidFill>
              </a:rPr>
              <a:t>Were you correct?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106" name="Google Shape;106;p3"/>
          <p:cNvPicPr preferRelativeResize="0"/>
          <p:nvPr/>
        </p:nvPicPr>
        <p:blipFill rotWithShape="1">
          <a:blip r:embed="rId3">
            <a:alphaModFix/>
          </a:blip>
          <a:srcRect b="0" l="0" r="0" t="0"/>
          <a:stretch/>
        </p:blipFill>
        <p:spPr>
          <a:xfrm>
            <a:off x="1169138" y="0"/>
            <a:ext cx="7974862" cy="991096"/>
          </a:xfrm>
          <a:prstGeom prst="rect">
            <a:avLst/>
          </a:prstGeom>
          <a:noFill/>
          <a:ln>
            <a:noFill/>
          </a:ln>
        </p:spPr>
      </p:pic>
      <p:pic>
        <p:nvPicPr>
          <p:cNvPr descr="Menu:  What is electrical conductivity?" id="107" name="Google Shape;107;p3"/>
          <p:cNvPicPr preferRelativeResize="0"/>
          <p:nvPr/>
        </p:nvPicPr>
        <p:blipFill rotWithShape="1">
          <a:blip r:embed="rId4">
            <a:alphaModFix/>
          </a:blip>
          <a:srcRect b="0" l="0" r="0" t="0"/>
          <a:stretch/>
        </p:blipFill>
        <p:spPr>
          <a:xfrm>
            <a:off x="-1" y="0"/>
            <a:ext cx="1169139" cy="6858000"/>
          </a:xfrm>
          <a:prstGeom prst="rect">
            <a:avLst/>
          </a:prstGeom>
          <a:noFill/>
          <a:ln>
            <a:noFill/>
          </a:ln>
        </p:spPr>
      </p:pic>
      <p:sp>
        <p:nvSpPr>
          <p:cNvPr id="108" name="Google Shape;108;p3"/>
          <p:cNvSpPr txBox="1"/>
          <p:nvPr>
            <p:ph type="title"/>
          </p:nvPr>
        </p:nvSpPr>
        <p:spPr>
          <a:xfrm>
            <a:off x="1169138" y="991096"/>
            <a:ext cx="6589568" cy="5961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200"/>
              <a:buFont typeface="Calibri"/>
              <a:buNone/>
            </a:pPr>
            <a:r>
              <a:rPr b="1" lang="en-US" sz="3200">
                <a:solidFill>
                  <a:srgbClr val="002060"/>
                </a:solidFill>
              </a:rPr>
              <a:t>The Hydrosphere</a:t>
            </a:r>
            <a:endParaRPr/>
          </a:p>
        </p:txBody>
      </p:sp>
      <p:sp>
        <p:nvSpPr>
          <p:cNvPr id="109" name="Google Shape;109;p3"/>
          <p:cNvSpPr txBox="1"/>
          <p:nvPr>
            <p:ph idx="1" type="body"/>
          </p:nvPr>
        </p:nvSpPr>
        <p:spPr>
          <a:xfrm>
            <a:off x="1351300" y="1723836"/>
            <a:ext cx="4444853" cy="5134164"/>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1600"/>
              <a:buNone/>
            </a:pPr>
            <a:r>
              <a:rPr lang="en-US" sz="1600"/>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a:p>
          <a:p>
            <a:pPr indent="0" lvl="0" marL="0" rtl="0" algn="just">
              <a:lnSpc>
                <a:spcPct val="90000"/>
              </a:lnSpc>
              <a:spcBef>
                <a:spcPts val="1000"/>
              </a:spcBef>
              <a:spcAft>
                <a:spcPts val="0"/>
              </a:spcAft>
              <a:buClr>
                <a:schemeClr val="dk1"/>
              </a:buClr>
              <a:buSzPts val="1600"/>
              <a:buNone/>
            </a:pPr>
            <a:r>
              <a:rPr lang="en-US" sz="1600"/>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a:p>
        </p:txBody>
      </p:sp>
      <p:pic>
        <p:nvPicPr>
          <p:cNvPr descr="Earth system diagram: Energy flows and matter cycles through the Earth's biosphere, hydrosphere, atmosphere and pedosphere (soil). The cycles are powered by the Sun's energy. " id="110" name="Google Shape;110;p3"/>
          <p:cNvPicPr preferRelativeResize="0"/>
          <p:nvPr>
            <p:ph idx="2" type="body"/>
          </p:nvPr>
        </p:nvPicPr>
        <p:blipFill rotWithShape="1">
          <a:blip r:embed="rId5">
            <a:alphaModFix/>
          </a:blip>
          <a:srcRect b="0" l="0" r="0" t="0"/>
          <a:stretch/>
        </p:blipFill>
        <p:spPr>
          <a:xfrm>
            <a:off x="5796153" y="1723836"/>
            <a:ext cx="3246616" cy="330216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378" name="Google Shape;378;p30"/>
          <p:cNvPicPr preferRelativeResize="0"/>
          <p:nvPr/>
        </p:nvPicPr>
        <p:blipFill rotWithShape="1">
          <a:blip r:embed="rId3">
            <a:alphaModFix/>
          </a:blip>
          <a:srcRect b="0" l="0" r="0" t="0"/>
          <a:stretch/>
        </p:blipFill>
        <p:spPr>
          <a:xfrm>
            <a:off x="1108364" y="-17253"/>
            <a:ext cx="8035636" cy="1017322"/>
          </a:xfrm>
          <a:prstGeom prst="rect">
            <a:avLst/>
          </a:prstGeom>
          <a:noFill/>
          <a:ln>
            <a:noFill/>
          </a:ln>
        </p:spPr>
      </p:pic>
      <p:pic>
        <p:nvPicPr>
          <p:cNvPr descr="Menu: How your measurements can help." id="379" name="Google Shape;379;p30"/>
          <p:cNvPicPr preferRelativeResize="0"/>
          <p:nvPr/>
        </p:nvPicPr>
        <p:blipFill rotWithShape="1">
          <a:blip r:embed="rId4">
            <a:alphaModFix/>
          </a:blip>
          <a:srcRect b="0" l="0" r="0" t="0"/>
          <a:stretch/>
        </p:blipFill>
        <p:spPr>
          <a:xfrm>
            <a:off x="-1" y="-1"/>
            <a:ext cx="1136073" cy="6858001"/>
          </a:xfrm>
          <a:prstGeom prst="rect">
            <a:avLst/>
          </a:prstGeom>
          <a:noFill/>
          <a:ln>
            <a:noFill/>
          </a:ln>
        </p:spPr>
      </p:pic>
      <p:sp>
        <p:nvSpPr>
          <p:cNvPr id="380" name="Google Shape;380;p30"/>
          <p:cNvSpPr txBox="1"/>
          <p:nvPr>
            <p:ph type="title"/>
          </p:nvPr>
        </p:nvSpPr>
        <p:spPr>
          <a:xfrm>
            <a:off x="1108364" y="80992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200"/>
              <a:buFont typeface="Calibri"/>
              <a:buNone/>
            </a:pPr>
            <a:r>
              <a:rPr b="1" lang="en-US" sz="3200">
                <a:solidFill>
                  <a:srgbClr val="002060"/>
                </a:solidFill>
              </a:rPr>
              <a:t>Let’s do a quick review before moving onto GLOBE Data Entry! Question 6</a:t>
            </a:r>
            <a:endParaRPr/>
          </a:p>
        </p:txBody>
      </p:sp>
      <p:sp>
        <p:nvSpPr>
          <p:cNvPr id="381" name="Google Shape;381;p30"/>
          <p:cNvSpPr txBox="1"/>
          <p:nvPr>
            <p:ph idx="1" type="body"/>
          </p:nvPr>
        </p:nvSpPr>
        <p:spPr>
          <a:xfrm>
            <a:off x="1422123" y="2203544"/>
            <a:ext cx="6867112" cy="45863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2060"/>
              </a:buClr>
              <a:buSzPts val="2000"/>
              <a:buNone/>
            </a:pPr>
            <a:r>
              <a:rPr b="1" lang="en-US" sz="2000">
                <a:solidFill>
                  <a:srgbClr val="002060"/>
                </a:solidFill>
              </a:rPr>
              <a:t>Pure water: </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Has a high electrical conductivity, and high total dissolved solids</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Is not a good conductor of electricity</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Is not a good conductor of electricity except above or below the 20 ̊ - 30 ̊ C</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FF0000"/>
              </a:buClr>
              <a:buSzPts val="2000"/>
              <a:buNone/>
            </a:pPr>
            <a:r>
              <a:rPr b="1" lang="en-US" sz="2000">
                <a:solidFill>
                  <a:srgbClr val="FF0000"/>
                </a:solidFill>
              </a:rPr>
              <a:t>What is the answer?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387" name="Google Shape;387;p31"/>
          <p:cNvPicPr preferRelativeResize="0"/>
          <p:nvPr/>
        </p:nvPicPr>
        <p:blipFill rotWithShape="1">
          <a:blip r:embed="rId3">
            <a:alphaModFix/>
          </a:blip>
          <a:srcRect b="0" l="0" r="0" t="0"/>
          <a:stretch/>
        </p:blipFill>
        <p:spPr>
          <a:xfrm>
            <a:off x="1108364" y="-17253"/>
            <a:ext cx="8035636" cy="1017322"/>
          </a:xfrm>
          <a:prstGeom prst="rect">
            <a:avLst/>
          </a:prstGeom>
          <a:noFill/>
          <a:ln>
            <a:noFill/>
          </a:ln>
        </p:spPr>
      </p:pic>
      <p:pic>
        <p:nvPicPr>
          <p:cNvPr descr="Menu: How your measurements can help." id="388" name="Google Shape;388;p31"/>
          <p:cNvPicPr preferRelativeResize="0"/>
          <p:nvPr/>
        </p:nvPicPr>
        <p:blipFill rotWithShape="1">
          <a:blip r:embed="rId4">
            <a:alphaModFix/>
          </a:blip>
          <a:srcRect b="0" l="0" r="0" t="0"/>
          <a:stretch/>
        </p:blipFill>
        <p:spPr>
          <a:xfrm>
            <a:off x="-1" y="-1"/>
            <a:ext cx="1136073" cy="6858001"/>
          </a:xfrm>
          <a:prstGeom prst="rect">
            <a:avLst/>
          </a:prstGeom>
          <a:noFill/>
          <a:ln>
            <a:noFill/>
          </a:ln>
        </p:spPr>
      </p:pic>
      <p:sp>
        <p:nvSpPr>
          <p:cNvPr id="389" name="Google Shape;389;p31"/>
          <p:cNvSpPr txBox="1"/>
          <p:nvPr>
            <p:ph type="title"/>
          </p:nvPr>
        </p:nvSpPr>
        <p:spPr>
          <a:xfrm>
            <a:off x="1108364" y="80992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200"/>
              <a:buFont typeface="Calibri"/>
              <a:buNone/>
            </a:pPr>
            <a:r>
              <a:rPr b="1" lang="en-US" sz="3200">
                <a:solidFill>
                  <a:srgbClr val="002060"/>
                </a:solidFill>
              </a:rPr>
              <a:t>Let’s do a quick review before moving onto GLOBE Data Entry! Answer to Question 6</a:t>
            </a:r>
            <a:endParaRPr/>
          </a:p>
        </p:txBody>
      </p:sp>
      <p:sp>
        <p:nvSpPr>
          <p:cNvPr id="390" name="Google Shape;390;p31"/>
          <p:cNvSpPr txBox="1"/>
          <p:nvPr>
            <p:ph idx="1" type="body"/>
          </p:nvPr>
        </p:nvSpPr>
        <p:spPr>
          <a:xfrm>
            <a:off x="1422123" y="2203544"/>
            <a:ext cx="6867112" cy="45863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2060"/>
              </a:buClr>
              <a:buSzPts val="2000"/>
              <a:buNone/>
            </a:pPr>
            <a:r>
              <a:rPr b="1" lang="en-US" sz="2000">
                <a:solidFill>
                  <a:srgbClr val="002060"/>
                </a:solidFill>
              </a:rPr>
              <a:t>Pure water: </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Has a high electrical conductivity, and high total dissolved solids</a:t>
            </a:r>
            <a:endParaRPr/>
          </a:p>
          <a:p>
            <a:pPr indent="-457200" lvl="0" marL="457200" rtl="0" algn="l">
              <a:lnSpc>
                <a:spcPct val="90000"/>
              </a:lnSpc>
              <a:spcBef>
                <a:spcPts val="1000"/>
              </a:spcBef>
              <a:spcAft>
                <a:spcPts val="0"/>
              </a:spcAft>
              <a:buClr>
                <a:srgbClr val="FF0000"/>
              </a:buClr>
              <a:buSzPts val="2000"/>
              <a:buFont typeface="Calibri"/>
              <a:buAutoNum type="alphaUcPeriod"/>
            </a:pPr>
            <a:r>
              <a:rPr b="1" lang="en-US" sz="2000">
                <a:solidFill>
                  <a:srgbClr val="FF0000"/>
                </a:solidFill>
              </a:rPr>
              <a:t>Is not a good conductor of electricity ☺ Correct!</a:t>
            </a:r>
            <a:endParaRPr b="1" sz="2000">
              <a:solidFill>
                <a:srgbClr val="FF0000"/>
              </a:solidFill>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Is not a good conductor of electricity except above or below the 20 ̊ - 30 ̊ C</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FF0000"/>
              </a:buClr>
              <a:buSzPts val="2000"/>
              <a:buNone/>
            </a:pPr>
            <a:r>
              <a:rPr b="1" lang="en-US" sz="2000">
                <a:solidFill>
                  <a:srgbClr val="FF0000"/>
                </a:solidFill>
              </a:rPr>
              <a:t>Were you correct? </a:t>
            </a:r>
            <a:endParaRPr/>
          </a:p>
          <a:p>
            <a:pPr indent="0" lvl="0" marL="0" rtl="0" algn="l">
              <a:lnSpc>
                <a:spcPct val="90000"/>
              </a:lnSpc>
              <a:spcBef>
                <a:spcPts val="1000"/>
              </a:spcBef>
              <a:spcAft>
                <a:spcPts val="0"/>
              </a:spcAft>
              <a:buClr>
                <a:srgbClr val="FF0000"/>
              </a:buClr>
              <a:buSzPts val="2000"/>
              <a:buNone/>
            </a:pPr>
            <a:r>
              <a:rPr b="1" lang="en-US" sz="2000">
                <a:solidFill>
                  <a:srgbClr val="FF0000"/>
                </a:solidFill>
              </a:rPr>
              <a:t>Let’s move on to GLOBE Data Entry and Visualization!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396" name="Google Shape;396;p32"/>
          <p:cNvPicPr preferRelativeResize="0"/>
          <p:nvPr/>
        </p:nvPicPr>
        <p:blipFill rotWithShape="1">
          <a:blip r:embed="rId3">
            <a:alphaModFix/>
          </a:blip>
          <a:srcRect b="0" l="0" r="0" t="0"/>
          <a:stretch/>
        </p:blipFill>
        <p:spPr>
          <a:xfrm>
            <a:off x="1169137" y="-9381"/>
            <a:ext cx="7974863" cy="984375"/>
          </a:xfrm>
          <a:prstGeom prst="rect">
            <a:avLst/>
          </a:prstGeom>
          <a:noFill/>
          <a:ln>
            <a:noFill/>
          </a:ln>
        </p:spPr>
      </p:pic>
      <p:pic>
        <p:nvPicPr>
          <p:cNvPr descr="Entering data on the GLOBE website" id="397" name="Google Shape;397;p32"/>
          <p:cNvPicPr preferRelativeResize="0"/>
          <p:nvPr/>
        </p:nvPicPr>
        <p:blipFill rotWithShape="1">
          <a:blip r:embed="rId4">
            <a:alphaModFix/>
          </a:blip>
          <a:srcRect b="0" l="0" r="0" t="0"/>
          <a:stretch/>
        </p:blipFill>
        <p:spPr>
          <a:xfrm>
            <a:off x="-1" y="-34505"/>
            <a:ext cx="1169139" cy="6858001"/>
          </a:xfrm>
          <a:prstGeom prst="rect">
            <a:avLst/>
          </a:prstGeom>
          <a:noFill/>
          <a:ln>
            <a:noFill/>
          </a:ln>
        </p:spPr>
      </p:pic>
      <p:sp>
        <p:nvSpPr>
          <p:cNvPr id="398" name="Google Shape;398;p32"/>
          <p:cNvSpPr txBox="1"/>
          <p:nvPr>
            <p:ph type="title"/>
          </p:nvPr>
        </p:nvSpPr>
        <p:spPr>
          <a:xfrm>
            <a:off x="1353686" y="772244"/>
            <a:ext cx="6866659" cy="10533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b="1" lang="en-US" sz="2800">
                <a:solidFill>
                  <a:srgbClr val="000072"/>
                </a:solidFill>
              </a:rPr>
              <a:t>Submitting your data to GLOBE</a:t>
            </a:r>
            <a:endParaRPr/>
          </a:p>
        </p:txBody>
      </p:sp>
      <p:sp>
        <p:nvSpPr>
          <p:cNvPr id="399" name="Google Shape;399;p32"/>
          <p:cNvSpPr txBox="1"/>
          <p:nvPr>
            <p:ph idx="1" type="body"/>
          </p:nvPr>
        </p:nvSpPr>
        <p:spPr>
          <a:xfrm>
            <a:off x="1379445" y="1469169"/>
            <a:ext cx="4310049" cy="4351338"/>
          </a:xfrm>
          <a:prstGeom prst="rect">
            <a:avLst/>
          </a:prstGeom>
          <a:noFill/>
          <a:ln>
            <a:noFill/>
          </a:ln>
        </p:spPr>
        <p:txBody>
          <a:bodyPr anchorCtr="0" anchor="t" bIns="45700" lIns="91425" spcFirstLastPara="1" rIns="91425" wrap="square" tIns="45700">
            <a:noAutofit/>
          </a:bodyPr>
          <a:lstStyle/>
          <a:p>
            <a:pPr indent="-114300" lvl="0" marL="228600" rtl="0" algn="l">
              <a:lnSpc>
                <a:spcPct val="90000"/>
              </a:lnSpc>
              <a:spcBef>
                <a:spcPts val="0"/>
              </a:spcBef>
              <a:spcAft>
                <a:spcPts val="0"/>
              </a:spcAft>
              <a:buClr>
                <a:schemeClr val="dk1"/>
              </a:buClr>
              <a:buSzPts val="1800"/>
              <a:buNone/>
            </a:pPr>
            <a:r>
              <a:t/>
            </a:r>
            <a:endParaRPr sz="1800" u="sng">
              <a:solidFill>
                <a:schemeClr val="hlink"/>
              </a:solidFill>
              <a:hlinkClick r:id="rId5"/>
            </a:endParaRPr>
          </a:p>
          <a:p>
            <a:pPr indent="-228600" lvl="0" marL="228600" rtl="0" algn="l">
              <a:lnSpc>
                <a:spcPct val="90000"/>
              </a:lnSpc>
              <a:spcBef>
                <a:spcPts val="1000"/>
              </a:spcBef>
              <a:spcAft>
                <a:spcPts val="0"/>
              </a:spcAft>
              <a:buClr>
                <a:schemeClr val="dk1"/>
              </a:buClr>
              <a:buSzPts val="1800"/>
              <a:buChar char="•"/>
            </a:pPr>
            <a:r>
              <a:rPr lang="en-US" sz="1800" u="sng">
                <a:solidFill>
                  <a:schemeClr val="hlink"/>
                </a:solidFill>
                <a:hlinkClick r:id="rId6"/>
              </a:rPr>
              <a:t>Live Data Entry</a:t>
            </a:r>
            <a:r>
              <a:rPr lang="en-US" sz="1800"/>
              <a:t>: Upload your data to the official</a:t>
            </a:r>
            <a:endParaRPr/>
          </a:p>
          <a:p>
            <a:pPr indent="-228600" lvl="0" marL="228600" rtl="0" algn="l">
              <a:lnSpc>
                <a:spcPct val="90000"/>
              </a:lnSpc>
              <a:spcBef>
                <a:spcPts val="1000"/>
              </a:spcBef>
              <a:spcAft>
                <a:spcPts val="0"/>
              </a:spcAft>
              <a:buClr>
                <a:schemeClr val="dk1"/>
              </a:buClr>
              <a:buSzPts val="1800"/>
              <a:buChar char="•"/>
            </a:pPr>
            <a:r>
              <a:rPr lang="en-US" sz="1800"/>
              <a:t>GLOBE science database</a:t>
            </a:r>
            <a:endParaRPr/>
          </a:p>
          <a:p>
            <a:pPr indent="-228600" lvl="0" marL="228600" rtl="0" algn="l">
              <a:lnSpc>
                <a:spcPct val="90000"/>
              </a:lnSpc>
              <a:spcBef>
                <a:spcPts val="1000"/>
              </a:spcBef>
              <a:spcAft>
                <a:spcPts val="0"/>
              </a:spcAft>
              <a:buClr>
                <a:schemeClr val="dk1"/>
              </a:buClr>
              <a:buSzPts val="1800"/>
              <a:buChar char="•"/>
            </a:pPr>
            <a:r>
              <a:rPr lang="en-US" sz="1800"/>
              <a:t>Email Data Entry: Send data in the body of your email (not as an attachment) to </a:t>
            </a:r>
            <a:r>
              <a:rPr b="1" lang="en-US" sz="1800" u="sng">
                <a:solidFill>
                  <a:schemeClr val="hlink"/>
                </a:solidFill>
                <a:hlinkClick r:id="rId7"/>
              </a:rPr>
              <a:t>DATA@NASAGLOBE.GOV</a:t>
            </a:r>
            <a:endParaRPr b="1" sz="1800"/>
          </a:p>
          <a:p>
            <a:pPr indent="-228600" lvl="0" marL="228600" rtl="0" algn="l">
              <a:lnSpc>
                <a:spcPct val="90000"/>
              </a:lnSpc>
              <a:spcBef>
                <a:spcPts val="1000"/>
              </a:spcBef>
              <a:spcAft>
                <a:spcPts val="0"/>
              </a:spcAft>
              <a:buClr>
                <a:schemeClr val="dk1"/>
              </a:buClr>
              <a:buSzPts val="1800"/>
              <a:buChar char="•"/>
            </a:pPr>
            <a:r>
              <a:rPr lang="en-US" sz="1800"/>
              <a:t>Mobile Data App: Download the GLOBE Science Data Entry app to your mobile device and select the right option.</a:t>
            </a:r>
            <a:endParaRPr/>
          </a:p>
          <a:p>
            <a:pPr indent="-228600" lvl="1" marL="685800" rtl="0" algn="l">
              <a:lnSpc>
                <a:spcPct val="90000"/>
              </a:lnSpc>
              <a:spcBef>
                <a:spcPts val="500"/>
              </a:spcBef>
              <a:spcAft>
                <a:spcPts val="0"/>
              </a:spcAft>
              <a:buClr>
                <a:schemeClr val="dk1"/>
              </a:buClr>
              <a:buSzPts val="1600"/>
              <a:buFont typeface="Courier New"/>
              <a:buChar char="o"/>
            </a:pPr>
            <a:r>
              <a:rPr b="1" lang="en-US" sz="1600"/>
              <a:t>For Android </a:t>
            </a:r>
            <a:r>
              <a:rPr lang="en-US" sz="1600"/>
              <a:t>via </a:t>
            </a:r>
            <a:r>
              <a:rPr lang="en-US" sz="1600" u="sng">
                <a:solidFill>
                  <a:schemeClr val="hlink"/>
                </a:solidFill>
                <a:hlinkClick r:id="rId8"/>
              </a:rPr>
              <a:t>Google Play</a:t>
            </a:r>
            <a:endParaRPr sz="1600"/>
          </a:p>
          <a:p>
            <a:pPr indent="-228600" lvl="1" marL="685800" rtl="0" algn="l">
              <a:lnSpc>
                <a:spcPct val="90000"/>
              </a:lnSpc>
              <a:spcBef>
                <a:spcPts val="500"/>
              </a:spcBef>
              <a:spcAft>
                <a:spcPts val="0"/>
              </a:spcAft>
              <a:buClr>
                <a:schemeClr val="dk1"/>
              </a:buClr>
              <a:buSzPts val="1600"/>
              <a:buFont typeface="Courier New"/>
              <a:buChar char="o"/>
            </a:pPr>
            <a:r>
              <a:rPr b="1" lang="en-US" sz="1600"/>
              <a:t>For IOS </a:t>
            </a:r>
            <a:r>
              <a:rPr lang="en-US" sz="1600"/>
              <a:t>via the </a:t>
            </a:r>
            <a:r>
              <a:rPr lang="en-US" sz="1600" u="sng">
                <a:solidFill>
                  <a:schemeClr val="hlink"/>
                </a:solidFill>
                <a:hlinkClick r:id="rId9"/>
              </a:rPr>
              <a:t>App Store</a:t>
            </a:r>
            <a:r>
              <a:rPr lang="en-US" sz="1600"/>
              <a:t> </a:t>
            </a:r>
            <a:endParaRPr/>
          </a:p>
        </p:txBody>
      </p:sp>
      <p:pic>
        <p:nvPicPr>
          <p:cNvPr descr="Screen Shot of The GLOBE Program Science Data Entry App" id="400" name="Google Shape;400;p32"/>
          <p:cNvPicPr preferRelativeResize="0"/>
          <p:nvPr>
            <p:ph idx="2" type="body"/>
          </p:nvPr>
        </p:nvPicPr>
        <p:blipFill rotWithShape="1">
          <a:blip r:embed="rId10">
            <a:alphaModFix/>
          </a:blip>
          <a:srcRect b="0" l="0" r="0" t="0"/>
          <a:stretch/>
        </p:blipFill>
        <p:spPr>
          <a:xfrm>
            <a:off x="5874042" y="1825624"/>
            <a:ext cx="2715856" cy="399488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406" name="Google Shape;406;p33"/>
          <p:cNvPicPr preferRelativeResize="0"/>
          <p:nvPr/>
        </p:nvPicPr>
        <p:blipFill rotWithShape="1">
          <a:blip r:embed="rId3">
            <a:alphaModFix/>
          </a:blip>
          <a:srcRect b="0" l="0" r="0" t="0"/>
          <a:stretch/>
        </p:blipFill>
        <p:spPr>
          <a:xfrm>
            <a:off x="1169137" y="-9381"/>
            <a:ext cx="7974863" cy="984375"/>
          </a:xfrm>
          <a:prstGeom prst="rect">
            <a:avLst/>
          </a:prstGeom>
          <a:noFill/>
          <a:ln>
            <a:noFill/>
          </a:ln>
        </p:spPr>
      </p:pic>
      <p:pic>
        <p:nvPicPr>
          <p:cNvPr descr="Entering data on the GLOBE website" id="407" name="Google Shape;407;p33"/>
          <p:cNvPicPr preferRelativeResize="0"/>
          <p:nvPr/>
        </p:nvPicPr>
        <p:blipFill rotWithShape="1">
          <a:blip r:embed="rId4">
            <a:alphaModFix/>
          </a:blip>
          <a:srcRect b="0" l="0" r="0" t="0"/>
          <a:stretch/>
        </p:blipFill>
        <p:spPr>
          <a:xfrm>
            <a:off x="-1" y="-34505"/>
            <a:ext cx="1169139" cy="6858001"/>
          </a:xfrm>
          <a:prstGeom prst="rect">
            <a:avLst/>
          </a:prstGeom>
          <a:noFill/>
          <a:ln>
            <a:noFill/>
          </a:ln>
        </p:spPr>
      </p:pic>
      <p:sp>
        <p:nvSpPr>
          <p:cNvPr id="408" name="Google Shape;408;p33"/>
          <p:cNvSpPr txBox="1"/>
          <p:nvPr>
            <p:ph type="title"/>
          </p:nvPr>
        </p:nvSpPr>
        <p:spPr>
          <a:xfrm>
            <a:off x="1362567" y="973576"/>
            <a:ext cx="6866659" cy="10533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90"/>
              </a:buClr>
              <a:buSzPts val="2800"/>
              <a:buFont typeface="Calibri"/>
              <a:buNone/>
            </a:pPr>
            <a:r>
              <a:rPr b="1" lang="en-US" sz="2800">
                <a:solidFill>
                  <a:srgbClr val="000090"/>
                </a:solidFill>
              </a:rPr>
              <a:t>Entering your data via Live Data Entry or Data Entry Mobile App- Step 1 </a:t>
            </a:r>
            <a:endParaRPr/>
          </a:p>
        </p:txBody>
      </p:sp>
      <p:pic>
        <p:nvPicPr>
          <p:cNvPr descr="Screen shot of the GLOBE data Entry site. Identify your sampling site, and select &quot;integrated hydrology&quot; and &quot;new observation&quot;" id="409" name="Google Shape;409;p33"/>
          <p:cNvPicPr preferRelativeResize="0"/>
          <p:nvPr>
            <p:ph idx="2" type="body"/>
          </p:nvPr>
        </p:nvPicPr>
        <p:blipFill rotWithShape="1">
          <a:blip r:embed="rId5">
            <a:alphaModFix/>
          </a:blip>
          <a:srcRect b="0" l="0" r="0" t="0"/>
          <a:stretch/>
        </p:blipFill>
        <p:spPr>
          <a:xfrm>
            <a:off x="1858720" y="2026956"/>
            <a:ext cx="6177075" cy="462971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415" name="Google Shape;415;p34"/>
          <p:cNvPicPr preferRelativeResize="0"/>
          <p:nvPr/>
        </p:nvPicPr>
        <p:blipFill rotWithShape="1">
          <a:blip r:embed="rId3">
            <a:alphaModFix/>
          </a:blip>
          <a:srcRect b="0" l="0" r="0" t="0"/>
          <a:stretch/>
        </p:blipFill>
        <p:spPr>
          <a:xfrm>
            <a:off x="1169137" y="-9381"/>
            <a:ext cx="7974863" cy="984375"/>
          </a:xfrm>
          <a:prstGeom prst="rect">
            <a:avLst/>
          </a:prstGeom>
          <a:noFill/>
          <a:ln>
            <a:noFill/>
          </a:ln>
        </p:spPr>
      </p:pic>
      <p:pic>
        <p:nvPicPr>
          <p:cNvPr descr="Entering data on the GLOBE website" id="416" name="Google Shape;416;p34"/>
          <p:cNvPicPr preferRelativeResize="0"/>
          <p:nvPr/>
        </p:nvPicPr>
        <p:blipFill rotWithShape="1">
          <a:blip r:embed="rId4">
            <a:alphaModFix/>
          </a:blip>
          <a:srcRect b="0" l="0" r="0" t="0"/>
          <a:stretch/>
        </p:blipFill>
        <p:spPr>
          <a:xfrm>
            <a:off x="0" y="-34504"/>
            <a:ext cx="1169139" cy="6858001"/>
          </a:xfrm>
          <a:prstGeom prst="rect">
            <a:avLst/>
          </a:prstGeom>
          <a:noFill/>
          <a:ln>
            <a:noFill/>
          </a:ln>
        </p:spPr>
      </p:pic>
      <p:sp>
        <p:nvSpPr>
          <p:cNvPr id="417" name="Google Shape;417;p34"/>
          <p:cNvSpPr txBox="1"/>
          <p:nvPr>
            <p:ph type="title"/>
          </p:nvPr>
        </p:nvSpPr>
        <p:spPr>
          <a:xfrm>
            <a:off x="1195819" y="873620"/>
            <a:ext cx="6866659" cy="10533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90"/>
              </a:buClr>
              <a:buSzPts val="2800"/>
              <a:buFont typeface="Calibri"/>
              <a:buNone/>
            </a:pPr>
            <a:r>
              <a:rPr b="1" lang="en-US" sz="2800">
                <a:solidFill>
                  <a:srgbClr val="000090"/>
                </a:solidFill>
              </a:rPr>
              <a:t>Entering your data via Live Data Entry or Data Entry Mobile App- Step 2 </a:t>
            </a:r>
            <a:endParaRPr/>
          </a:p>
        </p:txBody>
      </p:sp>
      <p:pic>
        <p:nvPicPr>
          <p:cNvPr descr="On the next screen, select water body site. Select the icon that corresponds to Electrical Conductivity, enter each measurement and click &quot;add&quot; and click to send data. You are done! Want to check who else has submitted electrical conductivity data using the GLOBE Visualization System? " id="418" name="Google Shape;418;p34"/>
          <p:cNvPicPr preferRelativeResize="0"/>
          <p:nvPr>
            <p:ph idx="2" type="body"/>
          </p:nvPr>
        </p:nvPicPr>
        <p:blipFill rotWithShape="1">
          <a:blip r:embed="rId5">
            <a:alphaModFix/>
          </a:blip>
          <a:srcRect b="0" l="0" r="0" t="0"/>
          <a:stretch/>
        </p:blipFill>
        <p:spPr>
          <a:xfrm>
            <a:off x="1529862" y="1958055"/>
            <a:ext cx="6910753" cy="47038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424" name="Google Shape;424;p35"/>
          <p:cNvPicPr preferRelativeResize="0"/>
          <p:nvPr/>
        </p:nvPicPr>
        <p:blipFill rotWithShape="1">
          <a:blip r:embed="rId3">
            <a:alphaModFix/>
          </a:blip>
          <a:srcRect b="0" l="0" r="0" t="0"/>
          <a:stretch/>
        </p:blipFill>
        <p:spPr>
          <a:xfrm>
            <a:off x="1163782" y="0"/>
            <a:ext cx="7975023" cy="1008234"/>
          </a:xfrm>
          <a:prstGeom prst="rect">
            <a:avLst/>
          </a:prstGeom>
          <a:noFill/>
          <a:ln>
            <a:noFill/>
          </a:ln>
        </p:spPr>
      </p:pic>
      <p:pic>
        <p:nvPicPr>
          <p:cNvPr descr="Menu: Understand the data" id="425" name="Google Shape;425;p35"/>
          <p:cNvPicPr preferRelativeResize="0"/>
          <p:nvPr/>
        </p:nvPicPr>
        <p:blipFill rotWithShape="1">
          <a:blip r:embed="rId4">
            <a:alphaModFix/>
          </a:blip>
          <a:srcRect b="0" l="0" r="0" t="0"/>
          <a:stretch/>
        </p:blipFill>
        <p:spPr>
          <a:xfrm>
            <a:off x="0" y="-1"/>
            <a:ext cx="1163782" cy="6858001"/>
          </a:xfrm>
          <a:prstGeom prst="rect">
            <a:avLst/>
          </a:prstGeom>
          <a:noFill/>
          <a:ln>
            <a:noFill/>
          </a:ln>
        </p:spPr>
      </p:pic>
      <p:sp>
        <p:nvSpPr>
          <p:cNvPr id="426" name="Google Shape;426;p35"/>
          <p:cNvSpPr txBox="1"/>
          <p:nvPr>
            <p:ph type="title"/>
          </p:nvPr>
        </p:nvSpPr>
        <p:spPr>
          <a:xfrm>
            <a:off x="1252105" y="66679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000"/>
              <a:buFont typeface="Calibri"/>
              <a:buNone/>
            </a:pPr>
            <a:r>
              <a:rPr b="1" lang="en-US" sz="2000">
                <a:solidFill>
                  <a:srgbClr val="000072"/>
                </a:solidFill>
              </a:rPr>
              <a:t>Visualize and Retrieve Water Electrical Conductivity Data-Step 1</a:t>
            </a:r>
            <a:endParaRPr/>
          </a:p>
        </p:txBody>
      </p:sp>
      <p:sp>
        <p:nvSpPr>
          <p:cNvPr id="427" name="Google Shape;427;p35"/>
          <p:cNvSpPr txBox="1"/>
          <p:nvPr>
            <p:ph idx="1" type="body"/>
          </p:nvPr>
        </p:nvSpPr>
        <p:spPr>
          <a:xfrm>
            <a:off x="1252104" y="1607082"/>
            <a:ext cx="7664303"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1800"/>
              <a:t>GLOBE provides the ability to view and interact with data measured across the world. Select our </a:t>
            </a:r>
            <a:r>
              <a:rPr b="1" lang="en-US" sz="1800" u="sng">
                <a:solidFill>
                  <a:schemeClr val="hlink"/>
                </a:solidFill>
                <a:hlinkClick r:id="rId5"/>
              </a:rPr>
              <a:t>visualization tool</a:t>
            </a:r>
            <a:r>
              <a:rPr lang="en-US" sz="1800"/>
              <a:t> to map, graph, filter and export EC data that have been measured across GLOBE protocols since 1995. Here are screenshots  steps you will use when you use the visualization tool: </a:t>
            </a:r>
            <a:endParaRPr/>
          </a:p>
        </p:txBody>
      </p:sp>
      <p:pic>
        <p:nvPicPr>
          <p:cNvPr descr="Screen shot of the map interface of the GLOBE Visualization Tool. Select Electrical Conductivity from drop down menu. " id="428" name="Google Shape;428;p35"/>
          <p:cNvPicPr preferRelativeResize="0"/>
          <p:nvPr>
            <p:ph idx="2" type="body"/>
          </p:nvPr>
        </p:nvPicPr>
        <p:blipFill rotWithShape="1">
          <a:blip r:embed="rId6">
            <a:alphaModFix/>
          </a:blip>
          <a:srcRect b="0" l="0" r="0" t="0"/>
          <a:stretch/>
        </p:blipFill>
        <p:spPr>
          <a:xfrm>
            <a:off x="1938512" y="2675342"/>
            <a:ext cx="6513885" cy="3112048"/>
          </a:xfrm>
          <a:prstGeom prst="rect">
            <a:avLst/>
          </a:prstGeom>
          <a:noFill/>
          <a:ln>
            <a:noFill/>
          </a:ln>
        </p:spPr>
      </p:pic>
      <p:sp>
        <p:nvSpPr>
          <p:cNvPr id="429" name="Google Shape;429;p35"/>
          <p:cNvSpPr txBox="1"/>
          <p:nvPr/>
        </p:nvSpPr>
        <p:spPr>
          <a:xfrm>
            <a:off x="1474502" y="5958419"/>
            <a:ext cx="7441906"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72"/>
                </a:solidFill>
                <a:latin typeface="Calibri"/>
                <a:ea typeface="Calibri"/>
                <a:cs typeface="Calibri"/>
                <a:sym typeface="Calibri"/>
              </a:rPr>
              <a:t>Link to step-by-step tutorials on Using the Visualization System will assist you in finding and analyzing GLOBE data:  </a:t>
            </a:r>
            <a:r>
              <a:rPr b="1" i="0" lang="en-US" sz="1600" u="sng" cap="none" strike="noStrike">
                <a:solidFill>
                  <a:schemeClr val="dk1"/>
                </a:solidFill>
                <a:latin typeface="Calibri"/>
                <a:ea typeface="Calibri"/>
                <a:cs typeface="Calibri"/>
                <a:sym typeface="Calibri"/>
                <a:hlinkClick r:id="rId7">
                  <a:extLst>
                    <a:ext uri="{A12FA001-AC4F-418D-AE19-62706E023703}">
                      <ahyp:hlinkClr val="tx"/>
                    </a:ext>
                  </a:extLst>
                </a:hlinkClick>
              </a:rPr>
              <a:t>PDF version</a:t>
            </a:r>
            <a:br>
              <a:rPr b="1" i="0" lang="en-US" sz="1800" u="none" cap="none" strike="noStrike">
                <a:solidFill>
                  <a:schemeClr val="dk1"/>
                </a:solidFill>
                <a:latin typeface="Calibri"/>
                <a:ea typeface="Calibri"/>
                <a:cs typeface="Calibri"/>
                <a:sym typeface="Calibri"/>
              </a:rPr>
            </a:b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435" name="Google Shape;435;p36"/>
          <p:cNvPicPr preferRelativeResize="0"/>
          <p:nvPr/>
        </p:nvPicPr>
        <p:blipFill rotWithShape="1">
          <a:blip r:embed="rId3">
            <a:alphaModFix/>
          </a:blip>
          <a:srcRect b="0" l="0" r="0" t="0"/>
          <a:stretch/>
        </p:blipFill>
        <p:spPr>
          <a:xfrm>
            <a:off x="1163782" y="0"/>
            <a:ext cx="7975023" cy="1008234"/>
          </a:xfrm>
          <a:prstGeom prst="rect">
            <a:avLst/>
          </a:prstGeom>
          <a:noFill/>
          <a:ln>
            <a:noFill/>
          </a:ln>
        </p:spPr>
      </p:pic>
      <p:pic>
        <p:nvPicPr>
          <p:cNvPr descr="Menu: Understand the data" id="436" name="Google Shape;436;p36"/>
          <p:cNvPicPr preferRelativeResize="0"/>
          <p:nvPr/>
        </p:nvPicPr>
        <p:blipFill rotWithShape="1">
          <a:blip r:embed="rId4">
            <a:alphaModFix/>
          </a:blip>
          <a:srcRect b="0" l="0" r="0" t="0"/>
          <a:stretch/>
        </p:blipFill>
        <p:spPr>
          <a:xfrm>
            <a:off x="0" y="-1"/>
            <a:ext cx="1163782" cy="6858001"/>
          </a:xfrm>
          <a:prstGeom prst="rect">
            <a:avLst/>
          </a:prstGeom>
          <a:noFill/>
          <a:ln>
            <a:noFill/>
          </a:ln>
        </p:spPr>
      </p:pic>
      <p:sp>
        <p:nvSpPr>
          <p:cNvPr id="437" name="Google Shape;437;p36"/>
          <p:cNvSpPr txBox="1"/>
          <p:nvPr>
            <p:ph type="title"/>
          </p:nvPr>
        </p:nvSpPr>
        <p:spPr>
          <a:xfrm>
            <a:off x="1252105" y="66679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000"/>
              <a:buFont typeface="Calibri"/>
              <a:buNone/>
            </a:pPr>
            <a:r>
              <a:rPr b="1" lang="en-US" sz="2000">
                <a:solidFill>
                  <a:srgbClr val="000072"/>
                </a:solidFill>
              </a:rPr>
              <a:t>Visualize and Retrieve Water Electrical Conductivity Data- Step 2</a:t>
            </a:r>
            <a:endParaRPr/>
          </a:p>
        </p:txBody>
      </p:sp>
      <p:sp>
        <p:nvSpPr>
          <p:cNvPr id="438" name="Google Shape;438;p36"/>
          <p:cNvSpPr txBox="1"/>
          <p:nvPr>
            <p:ph idx="1" type="body"/>
          </p:nvPr>
        </p:nvSpPr>
        <p:spPr>
          <a:xfrm>
            <a:off x="1252104" y="1607082"/>
            <a:ext cx="7664303"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1800"/>
              <a:t>Select the date for which you need electrical conductivity data, add layer and you can see where data is available. </a:t>
            </a:r>
            <a:endParaRPr/>
          </a:p>
        </p:txBody>
      </p:sp>
      <p:pic>
        <p:nvPicPr>
          <p:cNvPr descr="Screenshot of Map interface, GLOBE Visualization System. Icons appear in locations where data for the selected date or dates is available. " id="439" name="Google Shape;439;p36"/>
          <p:cNvPicPr preferRelativeResize="0"/>
          <p:nvPr>
            <p:ph idx="2" type="body"/>
          </p:nvPr>
        </p:nvPicPr>
        <p:blipFill rotWithShape="1">
          <a:blip r:embed="rId5">
            <a:alphaModFix/>
          </a:blip>
          <a:srcRect b="0" l="0" r="0" t="0"/>
          <a:stretch/>
        </p:blipFill>
        <p:spPr>
          <a:xfrm>
            <a:off x="1534990" y="2253709"/>
            <a:ext cx="6606687" cy="430355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445" name="Google Shape;445;p37"/>
          <p:cNvPicPr preferRelativeResize="0"/>
          <p:nvPr/>
        </p:nvPicPr>
        <p:blipFill rotWithShape="1">
          <a:blip r:embed="rId3">
            <a:alphaModFix/>
          </a:blip>
          <a:srcRect b="0" l="0" r="0" t="0"/>
          <a:stretch/>
        </p:blipFill>
        <p:spPr>
          <a:xfrm>
            <a:off x="1163782" y="0"/>
            <a:ext cx="7975023" cy="1008234"/>
          </a:xfrm>
          <a:prstGeom prst="rect">
            <a:avLst/>
          </a:prstGeom>
          <a:noFill/>
          <a:ln>
            <a:noFill/>
          </a:ln>
        </p:spPr>
      </p:pic>
      <p:pic>
        <p:nvPicPr>
          <p:cNvPr descr="Menu: Understand the data" id="446" name="Google Shape;446;p37"/>
          <p:cNvPicPr preferRelativeResize="0"/>
          <p:nvPr/>
        </p:nvPicPr>
        <p:blipFill rotWithShape="1">
          <a:blip r:embed="rId4">
            <a:alphaModFix/>
          </a:blip>
          <a:srcRect b="0" l="0" r="0" t="0"/>
          <a:stretch/>
        </p:blipFill>
        <p:spPr>
          <a:xfrm>
            <a:off x="0" y="-1"/>
            <a:ext cx="1163782" cy="6858001"/>
          </a:xfrm>
          <a:prstGeom prst="rect">
            <a:avLst/>
          </a:prstGeom>
          <a:noFill/>
          <a:ln>
            <a:noFill/>
          </a:ln>
        </p:spPr>
      </p:pic>
      <p:sp>
        <p:nvSpPr>
          <p:cNvPr id="447" name="Google Shape;447;p37"/>
          <p:cNvSpPr txBox="1"/>
          <p:nvPr>
            <p:ph type="title"/>
          </p:nvPr>
        </p:nvSpPr>
        <p:spPr>
          <a:xfrm>
            <a:off x="1252105" y="66679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000"/>
              <a:buFont typeface="Calibri"/>
              <a:buNone/>
            </a:pPr>
            <a:r>
              <a:rPr b="1" lang="en-US" sz="2000">
                <a:solidFill>
                  <a:srgbClr val="000072"/>
                </a:solidFill>
              </a:rPr>
              <a:t>Visualize and Retrieve Water Electrical Conductivity Data- Step 3</a:t>
            </a:r>
            <a:endParaRPr/>
          </a:p>
        </p:txBody>
      </p:sp>
      <p:sp>
        <p:nvSpPr>
          <p:cNvPr id="448" name="Google Shape;448;p37"/>
          <p:cNvSpPr txBox="1"/>
          <p:nvPr>
            <p:ph idx="1" type="body"/>
          </p:nvPr>
        </p:nvSpPr>
        <p:spPr>
          <a:xfrm>
            <a:off x="1252104" y="1607082"/>
            <a:ext cx="7664303"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1800"/>
              <a:t>Select the sampling site for which you need  electrical conductivity data,  and a box will open with data summary for that site. </a:t>
            </a:r>
            <a:endParaRPr/>
          </a:p>
        </p:txBody>
      </p:sp>
      <p:pic>
        <p:nvPicPr>
          <p:cNvPr descr="Clicking on a location will open to a map note providing electrical conductivity data for that location and time. Follow instructions in the tutorial to download data as a .csv file for analysis using spreadsheet applications. " id="449" name="Google Shape;449;p37"/>
          <p:cNvPicPr preferRelativeResize="0"/>
          <p:nvPr>
            <p:ph idx="2" type="body"/>
          </p:nvPr>
        </p:nvPicPr>
        <p:blipFill rotWithShape="1">
          <a:blip r:embed="rId5">
            <a:alphaModFix/>
          </a:blip>
          <a:srcRect b="0" l="0" r="0" t="0"/>
          <a:stretch/>
        </p:blipFill>
        <p:spPr>
          <a:xfrm>
            <a:off x="1176771" y="2165864"/>
            <a:ext cx="7814967" cy="439140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455" name="Google Shape;455;p38"/>
          <p:cNvPicPr preferRelativeResize="0"/>
          <p:nvPr/>
        </p:nvPicPr>
        <p:blipFill rotWithShape="1">
          <a:blip r:embed="rId3">
            <a:alphaModFix/>
          </a:blip>
          <a:srcRect b="0" l="0" r="0" t="0"/>
          <a:stretch/>
        </p:blipFill>
        <p:spPr>
          <a:xfrm>
            <a:off x="1108364" y="-1"/>
            <a:ext cx="8035636" cy="1017322"/>
          </a:xfrm>
          <a:prstGeom prst="rect">
            <a:avLst/>
          </a:prstGeom>
          <a:noFill/>
          <a:ln>
            <a:noFill/>
          </a:ln>
        </p:spPr>
      </p:pic>
      <p:pic>
        <p:nvPicPr>
          <p:cNvPr descr="Menu: Quiz yourself!" id="456" name="Google Shape;456;p38"/>
          <p:cNvPicPr preferRelativeResize="0"/>
          <p:nvPr/>
        </p:nvPicPr>
        <p:blipFill rotWithShape="1">
          <a:blip r:embed="rId4">
            <a:alphaModFix/>
          </a:blip>
          <a:srcRect b="0" l="0" r="0" t="0"/>
          <a:stretch/>
        </p:blipFill>
        <p:spPr>
          <a:xfrm>
            <a:off x="0" y="-1"/>
            <a:ext cx="1108364" cy="6849121"/>
          </a:xfrm>
          <a:prstGeom prst="rect">
            <a:avLst/>
          </a:prstGeom>
          <a:noFill/>
          <a:ln>
            <a:noFill/>
          </a:ln>
        </p:spPr>
      </p:pic>
      <p:sp>
        <p:nvSpPr>
          <p:cNvPr id="457" name="Google Shape;457;p38"/>
          <p:cNvSpPr txBox="1"/>
          <p:nvPr>
            <p:ph type="title"/>
          </p:nvPr>
        </p:nvSpPr>
        <p:spPr>
          <a:xfrm>
            <a:off x="1108364" y="83806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b="1" lang="en-US" sz="2800">
                <a:solidFill>
                  <a:srgbClr val="000072"/>
                </a:solidFill>
              </a:rPr>
              <a:t>Review questions to help you prepare to conduct the Hydrosphere Electrical Conductivity Protocol</a:t>
            </a:r>
            <a:endParaRPr/>
          </a:p>
        </p:txBody>
      </p:sp>
      <p:sp>
        <p:nvSpPr>
          <p:cNvPr id="458" name="Google Shape;458;p38"/>
          <p:cNvSpPr txBox="1"/>
          <p:nvPr>
            <p:ph idx="1" type="body"/>
          </p:nvPr>
        </p:nvSpPr>
        <p:spPr>
          <a:xfrm>
            <a:off x="1354932" y="2118037"/>
            <a:ext cx="7542499" cy="4731083"/>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Font typeface="Calibri"/>
              <a:buAutoNum type="arabicPeriod"/>
            </a:pPr>
            <a:r>
              <a:rPr b="1" lang="en-US" sz="1800"/>
              <a:t>Electrical conductivity meters measure _____ through a centimeter of water.</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en-US" sz="1800"/>
              <a:t>What is the relationship between electrical conductivity of a solution and the amount of total dissolved solids in solution?</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en-US" sz="1800"/>
              <a:t>Electrical conductivity of water increases by ____% for an increase of 1 degree Celsius of water. </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en-US" sz="1800"/>
              <a:t>Would you expect electrical conductivity of a water body to increase or decrease after a large snowmelt?</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en-US" sz="1800"/>
              <a:t>Drinking water has an electrical conductivity between ______ µS/cm.</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en-US" sz="1800"/>
              <a:t>Your water sample should be between 20 ̊ - 30 ̊ C when you make your electrical conductivity measurement (true/false). </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en-US" sz="1800"/>
              <a:t>What are the safety precautions you should take when doing any of the hydrology protocols?</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en-US" sz="1800"/>
              <a:t>What is the acceptable range of error of the three replicate samples you take, in µS/cm? </a:t>
            </a:r>
            <a:endParaRPr/>
          </a:p>
          <a:p>
            <a:pPr indent="-228600" lvl="0" marL="228600" rtl="0" algn="l">
              <a:lnSpc>
                <a:spcPct val="90000"/>
              </a:lnSpc>
              <a:spcBef>
                <a:spcPts val="1000"/>
              </a:spcBef>
              <a:spcAft>
                <a:spcPts val="0"/>
              </a:spcAft>
              <a:buClr>
                <a:schemeClr val="dk1"/>
              </a:buClr>
              <a:buSzPct val="100000"/>
              <a:buFont typeface="Calibri"/>
              <a:buAutoNum type="arabicPeriod"/>
            </a:pPr>
            <a:r>
              <a:rPr b="1" lang="en-US" sz="1800"/>
              <a:t>What step do you need to complete before starting the Electrical Conductivity protocol? </a:t>
            </a:r>
            <a:endParaRPr/>
          </a:p>
        </p:txBody>
      </p:sp>
      <p:pic>
        <p:nvPicPr>
          <p:cNvPr descr="watermark of student taking an EC reading in a bucket sample" id="459" name="Google Shape;459;p38"/>
          <p:cNvPicPr preferRelativeResize="0"/>
          <p:nvPr/>
        </p:nvPicPr>
        <p:blipFill rotWithShape="1">
          <a:blip r:embed="rId5">
            <a:alphaModFix amt="10000"/>
          </a:blip>
          <a:srcRect b="0" l="0" r="0" t="0"/>
          <a:stretch/>
        </p:blipFill>
        <p:spPr>
          <a:xfrm>
            <a:off x="1128020" y="1325143"/>
            <a:ext cx="8015979" cy="553285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465" name="Google Shape;465;p39"/>
          <p:cNvPicPr preferRelativeResize="0"/>
          <p:nvPr/>
        </p:nvPicPr>
        <p:blipFill rotWithShape="1">
          <a:blip r:embed="rId3">
            <a:alphaModFix/>
          </a:blip>
          <a:srcRect b="0" l="0" r="0" t="0"/>
          <a:stretch/>
        </p:blipFill>
        <p:spPr>
          <a:xfrm>
            <a:off x="1108364" y="-1"/>
            <a:ext cx="8035636" cy="1017322"/>
          </a:xfrm>
          <a:prstGeom prst="rect">
            <a:avLst/>
          </a:prstGeom>
          <a:noFill/>
          <a:ln>
            <a:noFill/>
          </a:ln>
        </p:spPr>
      </p:pic>
      <p:pic>
        <p:nvPicPr>
          <p:cNvPr descr="Menu: Quiz yourself!" id="466" name="Google Shape;466;p39"/>
          <p:cNvPicPr preferRelativeResize="0"/>
          <p:nvPr/>
        </p:nvPicPr>
        <p:blipFill rotWithShape="1">
          <a:blip r:embed="rId4">
            <a:alphaModFix/>
          </a:blip>
          <a:srcRect b="0" l="0" r="0" t="0"/>
          <a:stretch/>
        </p:blipFill>
        <p:spPr>
          <a:xfrm>
            <a:off x="0" y="-1"/>
            <a:ext cx="1108364" cy="6849121"/>
          </a:xfrm>
          <a:prstGeom prst="rect">
            <a:avLst/>
          </a:prstGeom>
          <a:noFill/>
          <a:ln>
            <a:noFill/>
          </a:ln>
        </p:spPr>
      </p:pic>
      <p:sp>
        <p:nvSpPr>
          <p:cNvPr id="467" name="Google Shape;467;p39"/>
          <p:cNvSpPr txBox="1"/>
          <p:nvPr>
            <p:ph type="title"/>
          </p:nvPr>
        </p:nvSpPr>
        <p:spPr>
          <a:xfrm>
            <a:off x="1108364" y="68415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b="1" lang="en-US" sz="2400">
                <a:solidFill>
                  <a:srgbClr val="000072"/>
                </a:solidFill>
              </a:rPr>
              <a:t>Are you ready to take the Electrical Conductivity Protocol quiz?</a:t>
            </a:r>
            <a:endParaRPr/>
          </a:p>
        </p:txBody>
      </p:sp>
      <p:sp>
        <p:nvSpPr>
          <p:cNvPr id="468" name="Google Shape;468;p39"/>
          <p:cNvSpPr txBox="1"/>
          <p:nvPr>
            <p:ph idx="1" type="body"/>
          </p:nvPr>
        </p:nvSpPr>
        <p:spPr>
          <a:xfrm>
            <a:off x="1128020" y="1891700"/>
            <a:ext cx="7438427" cy="434267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400"/>
              <a:buChar char="•"/>
            </a:pPr>
            <a:r>
              <a:rPr lang="en-US" sz="2400">
                <a:solidFill>
                  <a:srgbClr val="000000"/>
                </a:solidFill>
              </a:rPr>
              <a:t>You have now completed the slide stack. If you are ready to take the quiz, sign on and take the quiz corresponding to the </a:t>
            </a:r>
            <a:r>
              <a:rPr b="1" lang="en-US" sz="2400">
                <a:solidFill>
                  <a:srgbClr val="000072"/>
                </a:solidFill>
              </a:rPr>
              <a:t>Electrical Conductivity Protocol</a:t>
            </a:r>
            <a:r>
              <a:rPr b="1" lang="en-US" sz="2400">
                <a:solidFill>
                  <a:srgbClr val="055000"/>
                </a:solidFill>
              </a:rPr>
              <a:t>.</a:t>
            </a:r>
            <a:endParaRPr/>
          </a:p>
          <a:p>
            <a:pPr indent="-76200" lvl="0" marL="228600" rtl="0" algn="l">
              <a:lnSpc>
                <a:spcPct val="90000"/>
              </a:lnSpc>
              <a:spcBef>
                <a:spcPts val="1000"/>
              </a:spcBef>
              <a:spcAft>
                <a:spcPts val="0"/>
              </a:spcAft>
              <a:buClr>
                <a:schemeClr val="dk1"/>
              </a:buClr>
              <a:buSzPts val="2400"/>
              <a:buNone/>
            </a:pPr>
            <a:r>
              <a:t/>
            </a:r>
            <a:endParaRPr sz="2400">
              <a:solidFill>
                <a:srgbClr val="000000"/>
              </a:solidFill>
            </a:endParaRPr>
          </a:p>
          <a:p>
            <a:pPr indent="-228600" lvl="0" marL="228600" rtl="0" algn="l">
              <a:lnSpc>
                <a:spcPct val="90000"/>
              </a:lnSpc>
              <a:spcBef>
                <a:spcPts val="1000"/>
              </a:spcBef>
              <a:spcAft>
                <a:spcPts val="0"/>
              </a:spcAft>
              <a:buClr>
                <a:srgbClr val="000000"/>
              </a:buClr>
              <a:buSzPts val="2400"/>
              <a:buChar char="•"/>
            </a:pPr>
            <a:r>
              <a:rPr lang="en-US" sz="2400">
                <a:solidFill>
                  <a:srgbClr val="000000"/>
                </a:solidFill>
              </a:rPr>
              <a:t>When you pass the quiz, you are ready to take </a:t>
            </a:r>
            <a:r>
              <a:rPr b="1" lang="en-US" sz="2400">
                <a:solidFill>
                  <a:srgbClr val="000072"/>
                </a:solidFill>
              </a:rPr>
              <a:t>Electrical Conductivity Protocol </a:t>
            </a:r>
            <a:r>
              <a:rPr lang="en-US" sz="2400">
                <a:solidFill>
                  <a:srgbClr val="000000"/>
                </a:solidFill>
              </a:rPr>
              <a:t>measurements! </a:t>
            </a:r>
            <a:endParaRPr/>
          </a:p>
        </p:txBody>
      </p:sp>
      <p:pic>
        <p:nvPicPr>
          <p:cNvPr descr="watermark of student taking an EC reading in a bucket sample" id="469" name="Google Shape;469;p39"/>
          <p:cNvPicPr preferRelativeResize="0"/>
          <p:nvPr/>
        </p:nvPicPr>
        <p:blipFill rotWithShape="1">
          <a:blip r:embed="rId5">
            <a:alphaModFix amt="14000"/>
          </a:blip>
          <a:srcRect b="0" l="0" r="0" t="0"/>
          <a:stretch/>
        </p:blipFill>
        <p:spPr>
          <a:xfrm>
            <a:off x="1128020" y="1325143"/>
            <a:ext cx="8015979" cy="55328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116" name="Google Shape;116;p4"/>
          <p:cNvPicPr preferRelativeResize="0"/>
          <p:nvPr/>
        </p:nvPicPr>
        <p:blipFill rotWithShape="1">
          <a:blip r:embed="rId3">
            <a:alphaModFix/>
          </a:blip>
          <a:srcRect b="0" l="0" r="0" t="0"/>
          <a:stretch/>
        </p:blipFill>
        <p:spPr>
          <a:xfrm>
            <a:off x="1160512" y="0"/>
            <a:ext cx="7974862" cy="991096"/>
          </a:xfrm>
          <a:prstGeom prst="rect">
            <a:avLst/>
          </a:prstGeom>
          <a:noFill/>
          <a:ln>
            <a:noFill/>
          </a:ln>
        </p:spPr>
      </p:pic>
      <p:pic>
        <p:nvPicPr>
          <p:cNvPr descr="Menu:  What is electrical conductivity?" id="117" name="Google Shape;117;p4"/>
          <p:cNvPicPr preferRelativeResize="0"/>
          <p:nvPr/>
        </p:nvPicPr>
        <p:blipFill rotWithShape="1">
          <a:blip r:embed="rId4">
            <a:alphaModFix/>
          </a:blip>
          <a:srcRect b="0" l="0" r="0" t="0"/>
          <a:stretch/>
        </p:blipFill>
        <p:spPr>
          <a:xfrm>
            <a:off x="-1" y="0"/>
            <a:ext cx="1169139" cy="6858000"/>
          </a:xfrm>
          <a:prstGeom prst="rect">
            <a:avLst/>
          </a:prstGeom>
          <a:noFill/>
          <a:ln>
            <a:noFill/>
          </a:ln>
        </p:spPr>
      </p:pic>
      <p:sp>
        <p:nvSpPr>
          <p:cNvPr id="118" name="Google Shape;118;p4"/>
          <p:cNvSpPr txBox="1"/>
          <p:nvPr>
            <p:ph type="title"/>
          </p:nvPr>
        </p:nvSpPr>
        <p:spPr>
          <a:xfrm>
            <a:off x="1169138" y="991096"/>
            <a:ext cx="6589568" cy="596180"/>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rgbClr val="000072"/>
              </a:buClr>
              <a:buSzPts val="3200"/>
              <a:buFont typeface="Calibri"/>
              <a:buNone/>
            </a:pPr>
            <a:r>
              <a:rPr b="1" lang="en-US" sz="3200">
                <a:solidFill>
                  <a:srgbClr val="000072"/>
                </a:solidFill>
              </a:rPr>
              <a:t>What is Electrical Conductivity? </a:t>
            </a:r>
            <a:endParaRPr/>
          </a:p>
        </p:txBody>
      </p:sp>
      <p:sp>
        <p:nvSpPr>
          <p:cNvPr id="119" name="Google Shape;119;p4"/>
          <p:cNvSpPr txBox="1"/>
          <p:nvPr>
            <p:ph idx="1" type="body"/>
          </p:nvPr>
        </p:nvSpPr>
        <p:spPr>
          <a:xfrm>
            <a:off x="1351300" y="1723836"/>
            <a:ext cx="4858114" cy="5134164"/>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1600"/>
              <a:buChar char="•"/>
            </a:pPr>
            <a:r>
              <a:rPr lang="en-US" sz="1600"/>
              <a:t>Electrical conductivity measures </a:t>
            </a:r>
            <a:r>
              <a:rPr b="1" lang="en-US" sz="1600">
                <a:solidFill>
                  <a:srgbClr val="000090"/>
                </a:solidFill>
              </a:rPr>
              <a:t>the capacity of water to transmit an electrical current</a:t>
            </a:r>
            <a:r>
              <a:rPr lang="en-US" sz="1600"/>
              <a:t>. This capacity is directly related to the concentration of salts in the water. We call the amount of mineral and salt impurities in the water the </a:t>
            </a:r>
            <a:r>
              <a:rPr b="1" lang="en-US" sz="1600">
                <a:solidFill>
                  <a:srgbClr val="000090"/>
                </a:solidFill>
              </a:rPr>
              <a:t>total dissolved solids </a:t>
            </a:r>
            <a:r>
              <a:rPr lang="en-US" sz="1600"/>
              <a:t>(abbreviated TDS). We use electrical conductivity as an indirect measure to find the TDS of water.</a:t>
            </a:r>
            <a:endParaRPr/>
          </a:p>
          <a:p>
            <a:pPr indent="-228600" lvl="0" marL="228600" rtl="0" algn="just">
              <a:lnSpc>
                <a:spcPct val="90000"/>
              </a:lnSpc>
              <a:spcBef>
                <a:spcPts val="1000"/>
              </a:spcBef>
              <a:spcAft>
                <a:spcPts val="0"/>
              </a:spcAft>
              <a:buClr>
                <a:schemeClr val="dk1"/>
              </a:buClr>
              <a:buSzPts val="1600"/>
              <a:buChar char="•"/>
            </a:pPr>
            <a:r>
              <a:rPr lang="en-US" sz="1600"/>
              <a:t>Salts </a:t>
            </a:r>
            <a:r>
              <a:rPr b="1" lang="en-US" sz="1600">
                <a:solidFill>
                  <a:srgbClr val="000090"/>
                </a:solidFill>
              </a:rPr>
              <a:t>dissociate</a:t>
            </a:r>
            <a:r>
              <a:rPr lang="en-US" sz="1600"/>
              <a:t> into positively and negatively charged ions in solution, and the ions conduct electricity. Inorganic dissolved solids such as chloride, nitrate, sulfate, and phosphate are present in water as negatively charged ions (anions). Sodium, magnesium, calcium, iron and aluminum are present in water as positively charged ions (cations). Pure water is a poor conductor of electricity. </a:t>
            </a:r>
            <a:endParaRPr/>
          </a:p>
          <a:p>
            <a:pPr indent="-228600" lvl="0" marL="228600" rtl="0" algn="just">
              <a:lnSpc>
                <a:spcPct val="90000"/>
              </a:lnSpc>
              <a:spcBef>
                <a:spcPts val="1000"/>
              </a:spcBef>
              <a:spcAft>
                <a:spcPts val="0"/>
              </a:spcAft>
              <a:buClr>
                <a:schemeClr val="dk1"/>
              </a:buClr>
              <a:buSzPts val="1600"/>
              <a:buChar char="•"/>
            </a:pPr>
            <a:r>
              <a:rPr lang="en-US" sz="1600"/>
              <a:t>The electrical conductivity meter measures</a:t>
            </a:r>
            <a:r>
              <a:rPr b="1" lang="en-US" sz="1600">
                <a:solidFill>
                  <a:srgbClr val="000090"/>
                </a:solidFill>
              </a:rPr>
              <a:t> how much electricity is being conducted through a centimeter of water</a:t>
            </a:r>
            <a:r>
              <a:rPr lang="en-US" sz="1600"/>
              <a:t>. </a:t>
            </a:r>
            <a:endParaRPr/>
          </a:p>
        </p:txBody>
      </p:sp>
      <p:pic>
        <p:nvPicPr>
          <p:cNvPr descr="List of GLOBE Hydrosphere Measurements: Hydrosphere study site, water temperature, water transparency, conductivity (this protocol) pH, mosquito, alkalinity, dissolved oxygen, salinity, nitrates and freshwater macroinvertebrates." id="120" name="Google Shape;120;p4"/>
          <p:cNvPicPr preferRelativeResize="0"/>
          <p:nvPr>
            <p:ph idx="2" type="body"/>
          </p:nvPr>
        </p:nvPicPr>
        <p:blipFill rotWithShape="1">
          <a:blip r:embed="rId5">
            <a:alphaModFix/>
          </a:blip>
          <a:srcRect b="0" l="0" r="0" t="0"/>
          <a:stretch/>
        </p:blipFill>
        <p:spPr>
          <a:xfrm>
            <a:off x="6505262" y="1723836"/>
            <a:ext cx="2121815" cy="435133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descr="watermark of student taking an EC reading in a bucket sample" id="474" name="Google Shape;474;p40"/>
          <p:cNvPicPr preferRelativeResize="0"/>
          <p:nvPr/>
        </p:nvPicPr>
        <p:blipFill rotWithShape="1">
          <a:blip r:embed="rId3">
            <a:alphaModFix amt="14000"/>
          </a:blip>
          <a:srcRect b="0" l="0" r="0" t="0"/>
          <a:stretch/>
        </p:blipFill>
        <p:spPr>
          <a:xfrm>
            <a:off x="1128020" y="1325143"/>
            <a:ext cx="8015979" cy="5532857"/>
          </a:xfrm>
          <a:prstGeom prst="rect">
            <a:avLst/>
          </a:prstGeom>
          <a:noFill/>
          <a:ln>
            <a:noFill/>
          </a:ln>
        </p:spPr>
      </p:pic>
      <p:sp>
        <p:nvSpPr>
          <p:cNvPr id="475" name="Google Shape;475;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for Electrical Conductivity in Hydrosphere." id="476" name="Google Shape;476;p40"/>
          <p:cNvPicPr preferRelativeResize="0"/>
          <p:nvPr/>
        </p:nvPicPr>
        <p:blipFill rotWithShape="1">
          <a:blip r:embed="rId4">
            <a:alphaModFix/>
          </a:blip>
          <a:srcRect b="0" l="0" r="0" t="0"/>
          <a:stretch/>
        </p:blipFill>
        <p:spPr>
          <a:xfrm>
            <a:off x="1103602" y="-2"/>
            <a:ext cx="8040398" cy="992464"/>
          </a:xfrm>
          <a:prstGeom prst="rect">
            <a:avLst/>
          </a:prstGeom>
          <a:noFill/>
          <a:ln>
            <a:noFill/>
          </a:ln>
        </p:spPr>
      </p:pic>
      <p:pic>
        <p:nvPicPr>
          <p:cNvPr descr="Menu: Additional resources" id="477" name="Google Shape;477;p40"/>
          <p:cNvPicPr preferRelativeResize="0"/>
          <p:nvPr/>
        </p:nvPicPr>
        <p:blipFill rotWithShape="1">
          <a:blip r:embed="rId5">
            <a:alphaModFix/>
          </a:blip>
          <a:srcRect b="0" l="0" r="0" t="0"/>
          <a:stretch/>
        </p:blipFill>
        <p:spPr>
          <a:xfrm>
            <a:off x="0" y="-8628"/>
            <a:ext cx="1214438" cy="6858002"/>
          </a:xfrm>
          <a:prstGeom prst="rect">
            <a:avLst/>
          </a:prstGeom>
          <a:noFill/>
          <a:ln>
            <a:noFill/>
          </a:ln>
        </p:spPr>
      </p:pic>
      <p:sp>
        <p:nvSpPr>
          <p:cNvPr id="478" name="Google Shape;478;p40"/>
          <p:cNvSpPr txBox="1"/>
          <p:nvPr>
            <p:ph type="title"/>
          </p:nvPr>
        </p:nvSpPr>
        <p:spPr>
          <a:xfrm>
            <a:off x="1389185" y="54378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90"/>
              </a:buClr>
              <a:buSzPts val="2800"/>
              <a:buFont typeface="Calibri"/>
              <a:buNone/>
            </a:pPr>
            <a:r>
              <a:rPr b="1" lang="en-US" sz="2800">
                <a:solidFill>
                  <a:srgbClr val="000090"/>
                </a:solidFill>
              </a:rPr>
              <a:t>Some Research Questions for Further Investigation</a:t>
            </a:r>
            <a:endParaRPr/>
          </a:p>
        </p:txBody>
      </p:sp>
      <p:sp>
        <p:nvSpPr>
          <p:cNvPr id="479" name="Google Shape;479;p40"/>
          <p:cNvSpPr txBox="1"/>
          <p:nvPr>
            <p:ph idx="1" type="body"/>
          </p:nvPr>
        </p:nvSpPr>
        <p:spPr>
          <a:xfrm>
            <a:off x="1389185" y="1420667"/>
            <a:ext cx="7403123" cy="5191147"/>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b="1" sz="2000">
              <a:solidFill>
                <a:srgbClr val="000090"/>
              </a:solidFill>
            </a:endParaRPr>
          </a:p>
          <a:p>
            <a:pPr indent="-285750" lvl="0" marL="285750" rtl="0" algn="l">
              <a:lnSpc>
                <a:spcPct val="90000"/>
              </a:lnSpc>
              <a:spcBef>
                <a:spcPts val="1000"/>
              </a:spcBef>
              <a:spcAft>
                <a:spcPts val="0"/>
              </a:spcAft>
              <a:buClr>
                <a:schemeClr val="dk1"/>
              </a:buClr>
              <a:buSzPts val="2000"/>
              <a:buFont typeface="Arial"/>
              <a:buChar char="•"/>
            </a:pPr>
            <a:r>
              <a:rPr lang="en-US" sz="2000"/>
              <a:t>Would the conductivity of the water at your site go up or down after a heavy rain? Why?</a:t>
            </a:r>
            <a:endParaRPr/>
          </a:p>
          <a:p>
            <a:pPr indent="-101600" lvl="0" marL="228600" rtl="0" algn="l">
              <a:lnSpc>
                <a:spcPct val="90000"/>
              </a:lnSpc>
              <a:spcBef>
                <a:spcPts val="1000"/>
              </a:spcBef>
              <a:spcAft>
                <a:spcPts val="0"/>
              </a:spcAft>
              <a:buClr>
                <a:schemeClr val="dk1"/>
              </a:buClr>
              <a:buSzPts val="2000"/>
              <a:buNone/>
            </a:pPr>
            <a:r>
              <a:t/>
            </a:r>
            <a:endParaRPr sz="2000"/>
          </a:p>
          <a:p>
            <a:pPr indent="-285750" lvl="0" marL="285750" rtl="0" algn="l">
              <a:lnSpc>
                <a:spcPct val="90000"/>
              </a:lnSpc>
              <a:spcBef>
                <a:spcPts val="1000"/>
              </a:spcBef>
              <a:spcAft>
                <a:spcPts val="0"/>
              </a:spcAft>
              <a:buClr>
                <a:schemeClr val="dk1"/>
              </a:buClr>
              <a:buSzPts val="2000"/>
              <a:buFont typeface="Arial"/>
              <a:buChar char="•"/>
            </a:pPr>
            <a:r>
              <a:rPr lang="en-US" sz="2000"/>
              <a:t>Would you expect the conductivity to be greater in a high mountain stream that receives fresh snowmelt or in a lake at lower elevations?</a:t>
            </a:r>
            <a:endParaRPr/>
          </a:p>
          <a:p>
            <a:pPr indent="-101600" lvl="0" marL="228600" rtl="0" algn="l">
              <a:lnSpc>
                <a:spcPct val="90000"/>
              </a:lnSpc>
              <a:spcBef>
                <a:spcPts val="1000"/>
              </a:spcBef>
              <a:spcAft>
                <a:spcPts val="0"/>
              </a:spcAft>
              <a:buClr>
                <a:schemeClr val="dk1"/>
              </a:buClr>
              <a:buSzPts val="2000"/>
              <a:buNone/>
            </a:pPr>
            <a:r>
              <a:t/>
            </a:r>
            <a:endParaRPr sz="2000"/>
          </a:p>
          <a:p>
            <a:pPr indent="-285750" lvl="0" marL="285750" rtl="0" algn="l">
              <a:lnSpc>
                <a:spcPct val="90000"/>
              </a:lnSpc>
              <a:spcBef>
                <a:spcPts val="1000"/>
              </a:spcBef>
              <a:spcAft>
                <a:spcPts val="0"/>
              </a:spcAft>
              <a:buClr>
                <a:schemeClr val="dk1"/>
              </a:buClr>
              <a:buSzPts val="2000"/>
              <a:buFont typeface="Arial"/>
              <a:buChar char="•"/>
            </a:pPr>
            <a:r>
              <a:rPr lang="en-US" sz="2000"/>
              <a:t>Why do you think water with high levels of TDS is harmful to plants?</a:t>
            </a:r>
            <a:endParaRPr/>
          </a:p>
          <a:p>
            <a:pPr indent="0" lvl="0" marL="0" marR="0" rtl="0" algn="l">
              <a:lnSpc>
                <a:spcPct val="90000"/>
              </a:lnSpc>
              <a:spcBef>
                <a:spcPts val="0"/>
              </a:spcBef>
              <a:spcAft>
                <a:spcPts val="0"/>
              </a:spcAft>
              <a:buClr>
                <a:schemeClr val="dk1"/>
              </a:buClr>
              <a:buSzPts val="1000"/>
              <a:buNone/>
            </a:pPr>
            <a:r>
              <a:t/>
            </a:r>
            <a:endParaRPr sz="1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descr="watermark of student taking an EC reading in a bucket sample" id="485" name="Google Shape;485;p41"/>
          <p:cNvPicPr preferRelativeResize="0"/>
          <p:nvPr/>
        </p:nvPicPr>
        <p:blipFill rotWithShape="1">
          <a:blip r:embed="rId3">
            <a:alphaModFix amt="14000"/>
          </a:blip>
          <a:srcRect b="0" l="0" r="0" t="0"/>
          <a:stretch/>
        </p:blipFill>
        <p:spPr>
          <a:xfrm>
            <a:off x="1128020" y="1325143"/>
            <a:ext cx="8015980" cy="5532857"/>
          </a:xfrm>
          <a:prstGeom prst="rect">
            <a:avLst/>
          </a:prstGeom>
          <a:noFill/>
          <a:ln>
            <a:noFill/>
          </a:ln>
        </p:spPr>
      </p:pic>
      <p:sp>
        <p:nvSpPr>
          <p:cNvPr id="486" name="Google Shape;486;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for Electrical Conductivity within Hydrosphere" id="487" name="Google Shape;487;p41"/>
          <p:cNvPicPr preferRelativeResize="0"/>
          <p:nvPr/>
        </p:nvPicPr>
        <p:blipFill rotWithShape="1">
          <a:blip r:embed="rId4">
            <a:alphaModFix/>
          </a:blip>
          <a:srcRect b="0" l="0" r="0" t="0"/>
          <a:stretch/>
        </p:blipFill>
        <p:spPr>
          <a:xfrm>
            <a:off x="1103602" y="-2"/>
            <a:ext cx="8040398" cy="992464"/>
          </a:xfrm>
          <a:prstGeom prst="rect">
            <a:avLst/>
          </a:prstGeom>
          <a:noFill/>
          <a:ln>
            <a:noFill/>
          </a:ln>
        </p:spPr>
      </p:pic>
      <p:pic>
        <p:nvPicPr>
          <p:cNvPr descr="Menu: Additional resources" id="488" name="Google Shape;488;p41"/>
          <p:cNvPicPr preferRelativeResize="0"/>
          <p:nvPr/>
        </p:nvPicPr>
        <p:blipFill rotWithShape="1">
          <a:blip r:embed="rId5">
            <a:alphaModFix/>
          </a:blip>
          <a:srcRect b="0" l="0" r="0" t="0"/>
          <a:stretch/>
        </p:blipFill>
        <p:spPr>
          <a:xfrm>
            <a:off x="0" y="-8628"/>
            <a:ext cx="1214438" cy="6858002"/>
          </a:xfrm>
          <a:prstGeom prst="rect">
            <a:avLst/>
          </a:prstGeom>
          <a:noFill/>
          <a:ln>
            <a:noFill/>
          </a:ln>
        </p:spPr>
      </p:pic>
      <p:sp>
        <p:nvSpPr>
          <p:cNvPr id="489" name="Google Shape;489;p41"/>
          <p:cNvSpPr txBox="1"/>
          <p:nvPr>
            <p:ph type="title"/>
          </p:nvPr>
        </p:nvSpPr>
        <p:spPr>
          <a:xfrm>
            <a:off x="1355764" y="1325143"/>
            <a:ext cx="7403123" cy="100882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000">
                <a:latin typeface="Calibri"/>
                <a:ea typeface="Calibri"/>
                <a:cs typeface="Calibri"/>
                <a:sym typeface="Calibri"/>
              </a:rPr>
              <a:t>Please provide us with feedback about this module. This is a community project and we welcome your comments, suggestions and edits! Comment here: </a:t>
            </a:r>
            <a:r>
              <a:rPr b="1" lang="en-US" sz="2000" u="sng">
                <a:solidFill>
                  <a:schemeClr val="hlink"/>
                </a:solidFill>
                <a:latin typeface="Calibri"/>
                <a:ea typeface="Calibri"/>
                <a:cs typeface="Calibri"/>
                <a:sym typeface="Calibri"/>
                <a:hlinkClick r:id="rId6"/>
              </a:rPr>
              <a:t>Training@nas</a:t>
            </a:r>
            <a:r>
              <a:rPr b="1" lang="en-US" sz="2000" u="sng">
                <a:solidFill>
                  <a:schemeClr val="hlink"/>
                </a:solidFill>
                <a:hlinkClick r:id="rId7"/>
              </a:rPr>
              <a:t>aglobe.org</a:t>
            </a:r>
            <a:br>
              <a:rPr b="1" lang="en-US" sz="2000">
                <a:latin typeface="Calibri"/>
                <a:ea typeface="Calibri"/>
                <a:cs typeface="Calibri"/>
                <a:sym typeface="Calibri"/>
              </a:rPr>
            </a:br>
            <a:r>
              <a:rPr b="1" lang="en-US" sz="2000">
                <a:latin typeface="Calibri"/>
                <a:ea typeface="Calibri"/>
                <a:cs typeface="Calibri"/>
                <a:sym typeface="Calibri"/>
              </a:rPr>
              <a:t>Questions about module content? Contact GLOBE: </a:t>
            </a:r>
            <a:r>
              <a:rPr b="1" lang="en-US" sz="2000" u="sng">
                <a:solidFill>
                  <a:schemeClr val="hlink"/>
                </a:solidFill>
                <a:latin typeface="Calibri"/>
                <a:ea typeface="Calibri"/>
                <a:cs typeface="Calibri"/>
                <a:sym typeface="Calibri"/>
                <a:hlinkClick r:id="rId8"/>
              </a:rPr>
              <a:t>help@nasaglobe.</a:t>
            </a:r>
            <a:r>
              <a:rPr b="1" lang="en-US" sz="2000"/>
              <a:t>org</a:t>
            </a:r>
            <a:r>
              <a:rPr b="1" lang="en-US" sz="2000">
                <a:latin typeface="Calibri"/>
                <a:ea typeface="Calibri"/>
                <a:cs typeface="Calibri"/>
                <a:sym typeface="Calibri"/>
              </a:rPr>
              <a:t> </a:t>
            </a:r>
            <a:br>
              <a:rPr b="1" lang="en-US" sz="2000">
                <a:latin typeface="Calibri"/>
                <a:ea typeface="Calibri"/>
                <a:cs typeface="Calibri"/>
                <a:sym typeface="Calibri"/>
              </a:rPr>
            </a:br>
            <a:br>
              <a:rPr b="1" lang="en-US" sz="2000">
                <a:latin typeface="Calibri"/>
                <a:ea typeface="Calibri"/>
                <a:cs typeface="Calibri"/>
                <a:sym typeface="Calibri"/>
              </a:rPr>
            </a:br>
            <a:endParaRPr b="1" sz="2000">
              <a:solidFill>
                <a:srgbClr val="000090"/>
              </a:solidFill>
              <a:latin typeface="Calibri"/>
              <a:ea typeface="Calibri"/>
              <a:cs typeface="Calibri"/>
              <a:sym typeface="Calibri"/>
            </a:endParaRPr>
          </a:p>
        </p:txBody>
      </p:sp>
      <p:sp>
        <p:nvSpPr>
          <p:cNvPr descr="Watermark of student with an EC probe." id="490" name="Google Shape;490;p41"/>
          <p:cNvSpPr txBox="1"/>
          <p:nvPr>
            <p:ph idx="1" type="body"/>
          </p:nvPr>
        </p:nvSpPr>
        <p:spPr>
          <a:xfrm>
            <a:off x="1355764" y="2156078"/>
            <a:ext cx="7403123" cy="519114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lang="en-US" sz="2000"/>
              <a:t>Credits</a:t>
            </a:r>
            <a:endParaRPr/>
          </a:p>
          <a:p>
            <a:pPr indent="0" lvl="0" marL="0" rtl="0" algn="l">
              <a:lnSpc>
                <a:spcPct val="90000"/>
              </a:lnSpc>
              <a:spcBef>
                <a:spcPts val="1000"/>
              </a:spcBef>
              <a:spcAft>
                <a:spcPts val="0"/>
              </a:spcAft>
              <a:buClr>
                <a:schemeClr val="dk1"/>
              </a:buClr>
              <a:buSzPts val="1800"/>
              <a:buNone/>
            </a:pPr>
            <a:r>
              <a:rPr b="1" lang="en-US" sz="1800"/>
              <a:t>Slides:  </a:t>
            </a:r>
            <a:endParaRPr/>
          </a:p>
          <a:p>
            <a:pPr indent="0" lvl="0" marL="0" rtl="0" algn="l">
              <a:lnSpc>
                <a:spcPct val="90000"/>
              </a:lnSpc>
              <a:spcBef>
                <a:spcPts val="1000"/>
              </a:spcBef>
              <a:spcAft>
                <a:spcPts val="0"/>
              </a:spcAft>
              <a:buClr>
                <a:schemeClr val="dk1"/>
              </a:buClr>
              <a:buSzPts val="1800"/>
              <a:buNone/>
            </a:pPr>
            <a:r>
              <a:rPr b="1" lang="en-US" sz="1800"/>
              <a:t>Russanne Low, Ph.D., University of Nebraska-Lincoln, USA </a:t>
            </a:r>
            <a:endParaRPr/>
          </a:p>
          <a:p>
            <a:pPr indent="0" lvl="0" marL="0" rtl="0" algn="l">
              <a:lnSpc>
                <a:spcPct val="90000"/>
              </a:lnSpc>
              <a:spcBef>
                <a:spcPts val="1000"/>
              </a:spcBef>
              <a:spcAft>
                <a:spcPts val="0"/>
              </a:spcAft>
              <a:buClr>
                <a:schemeClr val="dk1"/>
              </a:buClr>
              <a:buSzPts val="1800"/>
              <a:buNone/>
            </a:pPr>
            <a:r>
              <a:rPr b="1" lang="en-US" sz="1800"/>
              <a:t>Rebecca Boger, Ph.D., Brooklyn College, NYC, USA</a:t>
            </a:r>
            <a:endParaRPr/>
          </a:p>
          <a:p>
            <a:pPr indent="0" lvl="0" marL="0" rtl="0" algn="l">
              <a:lnSpc>
                <a:spcPct val="90000"/>
              </a:lnSpc>
              <a:spcBef>
                <a:spcPts val="1000"/>
              </a:spcBef>
              <a:spcAft>
                <a:spcPts val="0"/>
              </a:spcAft>
              <a:buClr>
                <a:schemeClr val="dk1"/>
              </a:buClr>
              <a:buSzPts val="1800"/>
              <a:buNone/>
            </a:pPr>
            <a:r>
              <a:rPr b="1" lang="en-US" sz="1800"/>
              <a:t>Cover Art:  Jenn Glaser, </a:t>
            </a:r>
            <a:r>
              <a:rPr b="1" i="1" lang="en-US" sz="1800"/>
              <a:t>ScribeArts</a:t>
            </a:r>
            <a:endParaRPr b="1" sz="1800"/>
          </a:p>
          <a:p>
            <a:pPr indent="0" lvl="0" marL="0" rtl="0" algn="l">
              <a:lnSpc>
                <a:spcPct val="90000"/>
              </a:lnSpc>
              <a:spcBef>
                <a:spcPts val="1000"/>
              </a:spcBef>
              <a:spcAft>
                <a:spcPts val="0"/>
              </a:spcAft>
              <a:buClr>
                <a:schemeClr val="dk1"/>
              </a:buClr>
              <a:buSzPts val="1800"/>
              <a:buNone/>
            </a:pPr>
            <a:r>
              <a:rPr b="1" lang="en-US" sz="1800"/>
              <a:t>More Information:</a:t>
            </a:r>
            <a:endParaRPr/>
          </a:p>
          <a:p>
            <a:pPr indent="0" lvl="0" marL="0" rtl="0" algn="l">
              <a:lnSpc>
                <a:spcPct val="90000"/>
              </a:lnSpc>
              <a:spcBef>
                <a:spcPts val="1000"/>
              </a:spcBef>
              <a:spcAft>
                <a:spcPts val="0"/>
              </a:spcAft>
              <a:buClr>
                <a:schemeClr val="dk1"/>
              </a:buClr>
              <a:buSzPts val="1800"/>
              <a:buNone/>
            </a:pPr>
            <a:r>
              <a:rPr b="1" lang="en-US" sz="1800" u="sng">
                <a:solidFill>
                  <a:schemeClr val="hlink"/>
                </a:solidFill>
                <a:hlinkClick r:id="rId9"/>
              </a:rPr>
              <a:t>The GLOBE Program</a:t>
            </a:r>
            <a:r>
              <a:rPr b="1" lang="en-US" sz="1800"/>
              <a:t>,  </a:t>
            </a:r>
            <a:r>
              <a:rPr b="1" lang="en-US" sz="1800" u="sng">
                <a:solidFill>
                  <a:schemeClr val="hlink"/>
                </a:solidFill>
                <a:hlinkClick r:id="rId10"/>
              </a:rPr>
              <a:t>Nasa Wavelength </a:t>
            </a:r>
            <a:r>
              <a:rPr b="1" lang="en-US" sz="1800"/>
              <a:t>Digital Education Library</a:t>
            </a:r>
            <a:endParaRPr/>
          </a:p>
          <a:p>
            <a:pPr indent="0" lvl="0" marL="0" rtl="0" algn="l">
              <a:lnSpc>
                <a:spcPct val="90000"/>
              </a:lnSpc>
              <a:spcBef>
                <a:spcPts val="1000"/>
              </a:spcBef>
              <a:spcAft>
                <a:spcPts val="0"/>
              </a:spcAft>
              <a:buClr>
                <a:schemeClr val="dk1"/>
              </a:buClr>
              <a:buSzPts val="1800"/>
              <a:buNone/>
            </a:pPr>
            <a:r>
              <a:rPr b="1" lang="en-US" sz="1800" u="sng">
                <a:solidFill>
                  <a:schemeClr val="hlink"/>
                </a:solidFill>
                <a:hlinkClick r:id="rId11"/>
              </a:rPr>
              <a:t>NASA Global Climate Change: Vital Signs of the Planet</a:t>
            </a:r>
            <a:endParaRPr b="1" sz="1800"/>
          </a:p>
          <a:p>
            <a:pPr indent="0" lvl="0" marL="0" rtl="0" algn="l">
              <a:lnSpc>
                <a:spcPct val="90000"/>
              </a:lnSpc>
              <a:spcBef>
                <a:spcPts val="1000"/>
              </a:spcBef>
              <a:spcAft>
                <a:spcPts val="0"/>
              </a:spcAft>
              <a:buClr>
                <a:schemeClr val="dk1"/>
              </a:buClr>
              <a:buSzPts val="1800"/>
              <a:buNone/>
            </a:pPr>
            <a:r>
              <a:rPr b="1" lang="en-US" sz="1800"/>
              <a:t>The GLOBE Program is sponsored by these organizations: </a:t>
            </a:r>
            <a:endParaRPr/>
          </a:p>
          <a:p>
            <a:pPr indent="0" lvl="0" marL="0" rtl="0" algn="l">
              <a:lnSpc>
                <a:spcPct val="90000"/>
              </a:lnSpc>
              <a:spcBef>
                <a:spcPts val="1000"/>
              </a:spcBef>
              <a:spcAft>
                <a:spcPts val="0"/>
              </a:spcAft>
              <a:buClr>
                <a:schemeClr val="dk1"/>
              </a:buClr>
              <a:buSzPts val="2000"/>
              <a:buNone/>
            </a:pPr>
            <a:r>
              <a:t/>
            </a:r>
            <a:endParaRPr b="1" sz="2000"/>
          </a:p>
          <a:p>
            <a:pPr indent="0" lvl="0" marL="0" rtl="0" algn="l">
              <a:lnSpc>
                <a:spcPct val="90000"/>
              </a:lnSpc>
              <a:spcBef>
                <a:spcPts val="1000"/>
              </a:spcBef>
              <a:spcAft>
                <a:spcPts val="0"/>
              </a:spcAft>
              <a:buClr>
                <a:srgbClr val="000000"/>
              </a:buClr>
              <a:buSzPts val="1400"/>
              <a:buNone/>
            </a:pPr>
            <a:r>
              <a:rPr i="1" lang="en-US" sz="1400">
                <a:solidFill>
                  <a:srgbClr val="000000"/>
                </a:solidFill>
              </a:rPr>
              <a:t>Version 5-11-20. If you edit and modify this slide set for use for educational purposes,  please note “modified by (and your name and date)“ on this page. Thank you.</a:t>
            </a:r>
            <a:br>
              <a:rPr lang="en-US" sz="1400"/>
            </a:br>
            <a:endParaRPr b="1" sz="1400"/>
          </a:p>
          <a:p>
            <a:pPr indent="0" lvl="0" marL="0" marR="0" rtl="0" algn="l">
              <a:lnSpc>
                <a:spcPct val="90000"/>
              </a:lnSpc>
              <a:spcBef>
                <a:spcPts val="0"/>
              </a:spcBef>
              <a:spcAft>
                <a:spcPts val="0"/>
              </a:spcAft>
              <a:buClr>
                <a:schemeClr val="dk1"/>
              </a:buClr>
              <a:buSzPts val="1000"/>
              <a:buNone/>
            </a:pPr>
            <a:r>
              <a:t/>
            </a:r>
            <a:endParaRPr sz="1000"/>
          </a:p>
        </p:txBody>
      </p:sp>
      <p:pic>
        <p:nvPicPr>
          <p:cNvPr descr="Logos for NASA, NOAA, NSF and the U.S. Department of State." id="491" name="Google Shape;491;p41"/>
          <p:cNvPicPr preferRelativeResize="0"/>
          <p:nvPr/>
        </p:nvPicPr>
        <p:blipFill rotWithShape="1">
          <a:blip r:embed="rId12">
            <a:alphaModFix/>
          </a:blip>
          <a:srcRect b="0" l="0" r="0" t="0"/>
          <a:stretch/>
        </p:blipFill>
        <p:spPr>
          <a:xfrm>
            <a:off x="3865013" y="5552553"/>
            <a:ext cx="1919562" cy="4017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127" name="Google Shape;127;p5"/>
          <p:cNvPicPr preferRelativeResize="0"/>
          <p:nvPr/>
        </p:nvPicPr>
        <p:blipFill rotWithShape="1">
          <a:blip r:embed="rId3">
            <a:alphaModFix/>
          </a:blip>
          <a:srcRect b="0" l="0" r="0" t="0"/>
          <a:stretch/>
        </p:blipFill>
        <p:spPr>
          <a:xfrm>
            <a:off x="1160346" y="0"/>
            <a:ext cx="7974862" cy="991096"/>
          </a:xfrm>
          <a:prstGeom prst="rect">
            <a:avLst/>
          </a:prstGeom>
          <a:noFill/>
          <a:ln>
            <a:noFill/>
          </a:ln>
        </p:spPr>
      </p:pic>
      <p:pic>
        <p:nvPicPr>
          <p:cNvPr descr="Menu:  What is electrical conductivity?" id="128" name="Google Shape;128;p5"/>
          <p:cNvPicPr preferRelativeResize="0"/>
          <p:nvPr/>
        </p:nvPicPr>
        <p:blipFill rotWithShape="1">
          <a:blip r:embed="rId4">
            <a:alphaModFix/>
          </a:blip>
          <a:srcRect b="0" l="0" r="0" t="0"/>
          <a:stretch/>
        </p:blipFill>
        <p:spPr>
          <a:xfrm>
            <a:off x="-1" y="0"/>
            <a:ext cx="1169139" cy="6858000"/>
          </a:xfrm>
          <a:prstGeom prst="rect">
            <a:avLst/>
          </a:prstGeom>
          <a:noFill/>
          <a:ln>
            <a:noFill/>
          </a:ln>
        </p:spPr>
      </p:pic>
      <p:sp>
        <p:nvSpPr>
          <p:cNvPr id="129" name="Google Shape;129;p5"/>
          <p:cNvSpPr txBox="1"/>
          <p:nvPr>
            <p:ph type="title"/>
          </p:nvPr>
        </p:nvSpPr>
        <p:spPr>
          <a:xfrm>
            <a:off x="1169138" y="1127656"/>
            <a:ext cx="8442940" cy="5961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b="1" lang="en-US" sz="2800">
                <a:solidFill>
                  <a:srgbClr val="000072"/>
                </a:solidFill>
              </a:rPr>
              <a:t>How does temperature affect electrical conductivity?</a:t>
            </a:r>
            <a:endParaRPr sz="2800"/>
          </a:p>
        </p:txBody>
      </p:sp>
      <p:sp>
        <p:nvSpPr>
          <p:cNvPr id="130" name="Google Shape;130;p5"/>
          <p:cNvSpPr txBox="1"/>
          <p:nvPr>
            <p:ph idx="1" type="body"/>
          </p:nvPr>
        </p:nvSpPr>
        <p:spPr>
          <a:xfrm>
            <a:off x="1479127" y="1740792"/>
            <a:ext cx="4602460" cy="5134164"/>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2000"/>
              <a:buNone/>
            </a:pPr>
            <a:r>
              <a:rPr lang="en-US" sz="2000"/>
              <a:t>Temperature also affects electrical conductivity: the higher the water temperature, the higher the electrical conductivity would be. </a:t>
            </a:r>
            <a:r>
              <a:rPr b="1" lang="en-US" sz="2000">
                <a:solidFill>
                  <a:srgbClr val="000090"/>
                </a:solidFill>
              </a:rPr>
              <a:t>The electrical conductivity of water increases by 2-3% for an increase of 1 degree Celsius of water temperature.</a:t>
            </a:r>
            <a:r>
              <a:rPr lang="en-US" sz="2000"/>
              <a:t> This is why water temperature readings are also taken when measuring electrical conductivity.</a:t>
            </a:r>
            <a:endParaRPr/>
          </a:p>
          <a:p>
            <a:pPr indent="0" lvl="0" marL="0" rtl="0" algn="just">
              <a:lnSpc>
                <a:spcPct val="90000"/>
              </a:lnSpc>
              <a:spcBef>
                <a:spcPts val="1000"/>
              </a:spcBef>
              <a:spcAft>
                <a:spcPts val="0"/>
              </a:spcAft>
              <a:buClr>
                <a:schemeClr val="dk1"/>
              </a:buClr>
              <a:buSzPts val="2000"/>
              <a:buNone/>
            </a:pPr>
            <a:r>
              <a:rPr lang="en-US" sz="2000"/>
              <a:t>Many measured properties of water change at different temperatures. This is why water temperature is often called a </a:t>
            </a:r>
            <a:r>
              <a:rPr b="1" lang="en-US" sz="2000">
                <a:solidFill>
                  <a:srgbClr val="000090"/>
                </a:solidFill>
              </a:rPr>
              <a:t>master variable </a:t>
            </a:r>
            <a:r>
              <a:rPr lang="en-US" sz="2000"/>
              <a:t>in water investigation. </a:t>
            </a:r>
            <a:endParaRPr/>
          </a:p>
        </p:txBody>
      </p:sp>
      <p:pic>
        <p:nvPicPr>
          <p:cNvPr descr="Illustration of a beaker with sample with thermometer and EC meter" id="131" name="Google Shape;131;p5"/>
          <p:cNvPicPr preferRelativeResize="0"/>
          <p:nvPr>
            <p:ph idx="2" type="body"/>
          </p:nvPr>
        </p:nvPicPr>
        <p:blipFill rotWithShape="1">
          <a:blip r:embed="rId5">
            <a:alphaModFix/>
          </a:blip>
          <a:srcRect b="0" l="0" r="0" t="0"/>
          <a:stretch/>
        </p:blipFill>
        <p:spPr>
          <a:xfrm>
            <a:off x="6391576" y="1723836"/>
            <a:ext cx="2451100" cy="378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137" name="Google Shape;137;p6"/>
          <p:cNvPicPr preferRelativeResize="0"/>
          <p:nvPr/>
        </p:nvPicPr>
        <p:blipFill rotWithShape="1">
          <a:blip r:embed="rId3">
            <a:alphaModFix/>
          </a:blip>
          <a:srcRect b="0" l="0" r="0" t="0"/>
          <a:stretch/>
        </p:blipFill>
        <p:spPr>
          <a:xfrm>
            <a:off x="1160346" y="-26377"/>
            <a:ext cx="7974862" cy="991096"/>
          </a:xfrm>
          <a:prstGeom prst="rect">
            <a:avLst/>
          </a:prstGeom>
          <a:noFill/>
          <a:ln>
            <a:noFill/>
          </a:ln>
        </p:spPr>
      </p:pic>
      <p:pic>
        <p:nvPicPr>
          <p:cNvPr descr="Menu:  What is electrical conductivity?" id="138" name="Google Shape;138;p6"/>
          <p:cNvPicPr preferRelativeResize="0"/>
          <p:nvPr/>
        </p:nvPicPr>
        <p:blipFill rotWithShape="1">
          <a:blip r:embed="rId4">
            <a:alphaModFix/>
          </a:blip>
          <a:srcRect b="0" l="0" r="0" t="0"/>
          <a:stretch/>
        </p:blipFill>
        <p:spPr>
          <a:xfrm>
            <a:off x="-1" y="-26376"/>
            <a:ext cx="1169139" cy="6858000"/>
          </a:xfrm>
          <a:prstGeom prst="rect">
            <a:avLst/>
          </a:prstGeom>
          <a:noFill/>
          <a:ln>
            <a:noFill/>
          </a:ln>
        </p:spPr>
      </p:pic>
      <p:sp>
        <p:nvSpPr>
          <p:cNvPr id="139" name="Google Shape;139;p6"/>
          <p:cNvSpPr txBox="1"/>
          <p:nvPr>
            <p:ph type="title"/>
          </p:nvPr>
        </p:nvSpPr>
        <p:spPr>
          <a:xfrm>
            <a:off x="1169138" y="1050898"/>
            <a:ext cx="8442940" cy="5961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000"/>
              <a:buFont typeface="Calibri"/>
              <a:buNone/>
            </a:pPr>
            <a:r>
              <a:rPr b="1" lang="en-US" sz="2000">
                <a:solidFill>
                  <a:srgbClr val="000072"/>
                </a:solidFill>
              </a:rPr>
              <a:t>What role do dissolved solids play in the electrical conductivity of water?</a:t>
            </a:r>
            <a:endParaRPr sz="2000"/>
          </a:p>
        </p:txBody>
      </p:sp>
      <p:sp>
        <p:nvSpPr>
          <p:cNvPr id="140" name="Google Shape;140;p6"/>
          <p:cNvSpPr txBox="1"/>
          <p:nvPr>
            <p:ph idx="1" type="body"/>
          </p:nvPr>
        </p:nvSpPr>
        <p:spPr>
          <a:xfrm>
            <a:off x="1479126" y="1740792"/>
            <a:ext cx="7136553" cy="513416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None/>
            </a:pPr>
            <a:r>
              <a:rPr lang="en-US" sz="1600"/>
              <a:t>As stated earlier, electrical conductivity measures the capacity of water to transmit an electrical current and this capacity is directly related to the concentration of salts in the water.  If pure water is in the beaker, the electrical circuit cannot be completed because there are no dissolved ions to conduct the electricity. If salt is added to the water, the dissolved ions of salt can transmit the charge, and the circuit can be completed and the light bulb lights up!</a:t>
            </a:r>
            <a:endParaRPr/>
          </a:p>
        </p:txBody>
      </p:sp>
      <p:pic>
        <p:nvPicPr>
          <p:cNvPr descr="Diagram of experimental apparatus. A bulb is connected to a battery by leads. One lead is in the water sample. The lighbulb will not light until sufficient dissolved solids (salt) is in the water so that the water can transmit the current and light the bulb. " id="141" name="Google Shape;141;p6"/>
          <p:cNvPicPr preferRelativeResize="0"/>
          <p:nvPr>
            <p:ph idx="2" type="body"/>
          </p:nvPr>
        </p:nvPicPr>
        <p:blipFill rotWithShape="1">
          <a:blip r:embed="rId5">
            <a:alphaModFix/>
          </a:blip>
          <a:srcRect b="0" l="0" r="0" t="0"/>
          <a:stretch/>
        </p:blipFill>
        <p:spPr>
          <a:xfrm>
            <a:off x="2576830" y="3245639"/>
            <a:ext cx="4535170" cy="3101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147" name="Google Shape;147;p7"/>
          <p:cNvPicPr preferRelativeResize="0"/>
          <p:nvPr/>
        </p:nvPicPr>
        <p:blipFill rotWithShape="1">
          <a:blip r:embed="rId3">
            <a:alphaModFix/>
          </a:blip>
          <a:srcRect b="0" l="0" r="0" t="0"/>
          <a:stretch/>
        </p:blipFill>
        <p:spPr>
          <a:xfrm>
            <a:off x="1147722" y="-1"/>
            <a:ext cx="7996278" cy="999535"/>
          </a:xfrm>
          <a:prstGeom prst="rect">
            <a:avLst/>
          </a:prstGeom>
          <a:noFill/>
          <a:ln>
            <a:noFill/>
          </a:ln>
        </p:spPr>
      </p:pic>
      <p:pic>
        <p:nvPicPr>
          <p:cNvPr descr="Menu:  Why collect electrical conductivity data?" id="148" name="Google Shape;148;p7"/>
          <p:cNvPicPr preferRelativeResize="0"/>
          <p:nvPr/>
        </p:nvPicPr>
        <p:blipFill rotWithShape="1">
          <a:blip r:embed="rId4">
            <a:alphaModFix/>
          </a:blip>
          <a:srcRect b="0" l="0" r="0" t="0"/>
          <a:stretch/>
        </p:blipFill>
        <p:spPr>
          <a:xfrm>
            <a:off x="-1" y="-1"/>
            <a:ext cx="1147723" cy="6858001"/>
          </a:xfrm>
          <a:prstGeom prst="rect">
            <a:avLst/>
          </a:prstGeom>
          <a:noFill/>
          <a:ln>
            <a:noFill/>
          </a:ln>
        </p:spPr>
      </p:pic>
      <p:sp>
        <p:nvSpPr>
          <p:cNvPr id="149" name="Google Shape;149;p7"/>
          <p:cNvSpPr txBox="1"/>
          <p:nvPr>
            <p:ph type="title"/>
          </p:nvPr>
        </p:nvSpPr>
        <p:spPr>
          <a:xfrm>
            <a:off x="1222261" y="99953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b="1" lang="en-US" sz="2800">
                <a:solidFill>
                  <a:srgbClr val="000072"/>
                </a:solidFill>
              </a:rPr>
              <a:t>Why is it important to collect electrical conductivity data?</a:t>
            </a:r>
            <a:br>
              <a:rPr lang="en-US" sz="3200"/>
            </a:br>
            <a:endParaRPr sz="3200"/>
          </a:p>
        </p:txBody>
      </p:sp>
      <p:sp>
        <p:nvSpPr>
          <p:cNvPr id="150" name="Google Shape;150;p7"/>
          <p:cNvSpPr txBox="1"/>
          <p:nvPr>
            <p:ph idx="1" type="body"/>
          </p:nvPr>
        </p:nvSpPr>
        <p:spPr>
          <a:xfrm>
            <a:off x="1551815" y="1999069"/>
            <a:ext cx="7188092" cy="3176425"/>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800"/>
              <a:buNone/>
            </a:pPr>
            <a:r>
              <a:rPr lang="en-US" sz="1800"/>
              <a:t>The local geology through which water flows will affect the electrical conductivity. For instance, streams in areas with granite bedrock tend to have lower electrical conductivity because granite is made of components that do not ionize when eroded into water.  Streams that run through areas with clay soils tend to have higher electrical conductivity because they contain compounds that ionize when washed into the water.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156" name="Google Shape;156;p8"/>
          <p:cNvPicPr preferRelativeResize="0"/>
          <p:nvPr/>
        </p:nvPicPr>
        <p:blipFill rotWithShape="1">
          <a:blip r:embed="rId3">
            <a:alphaModFix/>
          </a:blip>
          <a:srcRect b="0" l="0" r="0" t="0"/>
          <a:stretch/>
        </p:blipFill>
        <p:spPr>
          <a:xfrm>
            <a:off x="1075849" y="-1"/>
            <a:ext cx="8086371" cy="983673"/>
          </a:xfrm>
          <a:prstGeom prst="rect">
            <a:avLst/>
          </a:prstGeom>
          <a:noFill/>
          <a:ln>
            <a:noFill/>
          </a:ln>
        </p:spPr>
      </p:pic>
      <p:pic>
        <p:nvPicPr>
          <p:cNvPr descr="Menu: How your measurements can help." id="157" name="Google Shape;157;p8"/>
          <p:cNvPicPr preferRelativeResize="0"/>
          <p:nvPr/>
        </p:nvPicPr>
        <p:blipFill rotWithShape="1">
          <a:blip r:embed="rId4">
            <a:alphaModFix/>
          </a:blip>
          <a:srcRect b="0" l="0" r="0" t="0"/>
          <a:stretch/>
        </p:blipFill>
        <p:spPr>
          <a:xfrm>
            <a:off x="-1" y="-1"/>
            <a:ext cx="1136073" cy="6858001"/>
          </a:xfrm>
          <a:prstGeom prst="rect">
            <a:avLst/>
          </a:prstGeom>
          <a:noFill/>
          <a:ln>
            <a:noFill/>
          </a:ln>
        </p:spPr>
      </p:pic>
      <p:sp>
        <p:nvSpPr>
          <p:cNvPr id="158" name="Google Shape;158;p8"/>
          <p:cNvSpPr txBox="1"/>
          <p:nvPr>
            <p:ph type="title"/>
          </p:nvPr>
        </p:nvSpPr>
        <p:spPr>
          <a:xfrm>
            <a:off x="1136072" y="53563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90"/>
              </a:buClr>
              <a:buSzPts val="3200"/>
              <a:buFont typeface="Calibri"/>
              <a:buNone/>
            </a:pPr>
            <a:r>
              <a:rPr b="1" lang="en-US" sz="3200">
                <a:solidFill>
                  <a:srgbClr val="000090"/>
                </a:solidFill>
              </a:rPr>
              <a:t>How Your Measurements Can Help</a:t>
            </a:r>
            <a:endParaRPr/>
          </a:p>
        </p:txBody>
      </p:sp>
      <p:sp>
        <p:nvSpPr>
          <p:cNvPr id="159" name="Google Shape;159;p8"/>
          <p:cNvSpPr txBox="1"/>
          <p:nvPr>
            <p:ph idx="1" type="body"/>
          </p:nvPr>
        </p:nvSpPr>
        <p:spPr>
          <a:xfrm>
            <a:off x="1334384" y="1306402"/>
            <a:ext cx="3945064" cy="4586397"/>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1600"/>
              <a:buNone/>
            </a:pPr>
            <a:r>
              <a:t/>
            </a:r>
            <a:endParaRPr sz="1600"/>
          </a:p>
          <a:p>
            <a:pPr indent="0" lvl="0" marL="0" rtl="0" algn="just">
              <a:lnSpc>
                <a:spcPct val="90000"/>
              </a:lnSpc>
              <a:spcBef>
                <a:spcPts val="1000"/>
              </a:spcBef>
              <a:spcAft>
                <a:spcPts val="0"/>
              </a:spcAft>
              <a:buClr>
                <a:schemeClr val="dk1"/>
              </a:buClr>
              <a:buSzPts val="1800"/>
              <a:buNone/>
            </a:pPr>
            <a:r>
              <a:rPr lang="en-US" sz="1800"/>
              <a:t>Electrical conductivity provides a general measurement of stream water quality. After baseline measurements have been collected, significant changes in conductivity can be an indication of pollution or discharge into a water body. For instance, an oil spill might lower electrical conductivity, and discharged sewage may raise the electrical conductivity.</a:t>
            </a:r>
            <a:endParaRPr/>
          </a:p>
          <a:p>
            <a:pPr indent="0" lvl="0" marL="0" rtl="0" algn="just">
              <a:lnSpc>
                <a:spcPct val="90000"/>
              </a:lnSpc>
              <a:spcBef>
                <a:spcPts val="1000"/>
              </a:spcBef>
              <a:spcAft>
                <a:spcPts val="0"/>
              </a:spcAft>
              <a:buClr>
                <a:schemeClr val="dk1"/>
              </a:buClr>
              <a:buSzPts val="1800"/>
              <a:buNone/>
            </a:pPr>
            <a:r>
              <a:t/>
            </a:r>
            <a:endParaRPr sz="1800"/>
          </a:p>
          <a:p>
            <a:pPr indent="0" lvl="0" marL="0" rtl="0" algn="just">
              <a:lnSpc>
                <a:spcPct val="90000"/>
              </a:lnSpc>
              <a:spcBef>
                <a:spcPts val="1000"/>
              </a:spcBef>
              <a:spcAft>
                <a:spcPts val="0"/>
              </a:spcAft>
              <a:buClr>
                <a:schemeClr val="dk1"/>
              </a:buClr>
              <a:buSzPts val="1800"/>
              <a:buNone/>
            </a:pPr>
            <a:r>
              <a:rPr lang="en-US" sz="1800"/>
              <a:t>A low number from 10 to about 200 µS/cm, could be considered to be drinking-water quality. Specific conductance measurement of mine waters in a Colorado study range from 100 to 38,000 µS/cm (</a:t>
            </a:r>
            <a:r>
              <a:rPr lang="en-US" sz="1800" u="sng">
                <a:solidFill>
                  <a:schemeClr val="hlink"/>
                </a:solidFill>
                <a:hlinkClick r:id="rId5"/>
              </a:rPr>
              <a:t>USGS 2013</a:t>
            </a:r>
            <a:r>
              <a:rPr lang="en-US" sz="1800"/>
              <a:t>).</a:t>
            </a:r>
            <a:endParaRPr/>
          </a:p>
        </p:txBody>
      </p:sp>
      <p:pic>
        <p:nvPicPr>
          <p:cNvPr descr="Photo of discharge of mine waste into Animas river, turning water from blue to orange. " id="160" name="Google Shape;160;p8"/>
          <p:cNvPicPr preferRelativeResize="0"/>
          <p:nvPr>
            <p:ph idx="2" type="body"/>
          </p:nvPr>
        </p:nvPicPr>
        <p:blipFill rotWithShape="1">
          <a:blip r:embed="rId6">
            <a:alphaModFix/>
          </a:blip>
          <a:srcRect b="0" l="0" r="0" t="0"/>
          <a:stretch/>
        </p:blipFill>
        <p:spPr>
          <a:xfrm>
            <a:off x="5573726" y="1714217"/>
            <a:ext cx="2843910" cy="3721735"/>
          </a:xfrm>
          <a:prstGeom prst="rect">
            <a:avLst/>
          </a:prstGeom>
          <a:noFill/>
          <a:ln>
            <a:noFill/>
          </a:ln>
        </p:spPr>
      </p:pic>
      <p:sp>
        <p:nvSpPr>
          <p:cNvPr id="161" name="Google Shape;161;p8"/>
          <p:cNvSpPr txBox="1"/>
          <p:nvPr/>
        </p:nvSpPr>
        <p:spPr>
          <a:xfrm>
            <a:off x="5418896" y="5650056"/>
            <a:ext cx="3153569"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Animas River between Silverton and Durango in Colorado, USA, within 24 hours of the 2015 Gold King Mine waste water spill. Credit: Riverhugger, Wikipedia Commons.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Hydrosphere-Electrical Conductivity" id="167" name="Google Shape;167;p9"/>
          <p:cNvPicPr preferRelativeResize="0"/>
          <p:nvPr/>
        </p:nvPicPr>
        <p:blipFill rotWithShape="1">
          <a:blip r:embed="rId3">
            <a:alphaModFix/>
          </a:blip>
          <a:srcRect b="0" l="0" r="0" t="0"/>
          <a:stretch/>
        </p:blipFill>
        <p:spPr>
          <a:xfrm>
            <a:off x="1108364" y="-1"/>
            <a:ext cx="8035636" cy="1017322"/>
          </a:xfrm>
          <a:prstGeom prst="rect">
            <a:avLst/>
          </a:prstGeom>
          <a:noFill/>
          <a:ln>
            <a:noFill/>
          </a:ln>
        </p:spPr>
      </p:pic>
      <p:pic>
        <p:nvPicPr>
          <p:cNvPr descr="Menu: How your measurements can help." id="168" name="Google Shape;168;p9"/>
          <p:cNvPicPr preferRelativeResize="0"/>
          <p:nvPr/>
        </p:nvPicPr>
        <p:blipFill rotWithShape="1">
          <a:blip r:embed="rId4">
            <a:alphaModFix/>
          </a:blip>
          <a:srcRect b="0" l="0" r="0" t="0"/>
          <a:stretch/>
        </p:blipFill>
        <p:spPr>
          <a:xfrm>
            <a:off x="-1" y="-1"/>
            <a:ext cx="1136073" cy="6858001"/>
          </a:xfrm>
          <a:prstGeom prst="rect">
            <a:avLst/>
          </a:prstGeom>
          <a:noFill/>
          <a:ln>
            <a:noFill/>
          </a:ln>
        </p:spPr>
      </p:pic>
      <p:sp>
        <p:nvSpPr>
          <p:cNvPr id="169" name="Google Shape;169;p9"/>
          <p:cNvSpPr txBox="1"/>
          <p:nvPr>
            <p:ph type="title"/>
          </p:nvPr>
        </p:nvSpPr>
        <p:spPr>
          <a:xfrm>
            <a:off x="1108364" y="80992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200"/>
              <a:buFont typeface="Calibri"/>
              <a:buNone/>
            </a:pPr>
            <a:r>
              <a:rPr b="1" lang="en-US" sz="3200">
                <a:solidFill>
                  <a:srgbClr val="002060"/>
                </a:solidFill>
              </a:rPr>
              <a:t>Let’s do a quick review before moving onto data collection!  Question 1</a:t>
            </a:r>
            <a:endParaRPr/>
          </a:p>
        </p:txBody>
      </p:sp>
      <p:sp>
        <p:nvSpPr>
          <p:cNvPr id="170" name="Google Shape;170;p9"/>
          <p:cNvSpPr txBox="1"/>
          <p:nvPr>
            <p:ph idx="1" type="body"/>
          </p:nvPr>
        </p:nvSpPr>
        <p:spPr>
          <a:xfrm>
            <a:off x="1422123" y="2203544"/>
            <a:ext cx="6867112" cy="45863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2060"/>
              </a:buClr>
              <a:buSzPts val="2000"/>
              <a:buNone/>
            </a:pPr>
            <a:r>
              <a:rPr b="1" lang="en-US" sz="2000">
                <a:solidFill>
                  <a:srgbClr val="002060"/>
                </a:solidFill>
              </a:rPr>
              <a:t>Which is considered a  master variable of water, that is, a changeable property of water that tends to have an effect on other properties being measured?</a:t>
            </a:r>
            <a:endParaRPr/>
          </a:p>
          <a:p>
            <a:pPr indent="0" lvl="0" marL="0" rtl="0" algn="l">
              <a:lnSpc>
                <a:spcPct val="90000"/>
              </a:lnSpc>
              <a:spcBef>
                <a:spcPts val="1000"/>
              </a:spcBef>
              <a:spcAft>
                <a:spcPts val="0"/>
              </a:spcAft>
              <a:buClr>
                <a:schemeClr val="dk1"/>
              </a:buClr>
              <a:buSzPts val="2000"/>
              <a:buNone/>
            </a:pPr>
            <a:r>
              <a:t/>
            </a:r>
            <a:endParaRPr sz="2000"/>
          </a:p>
          <a:p>
            <a:pPr indent="-457200" lvl="0" marL="457200" rtl="0" algn="l">
              <a:lnSpc>
                <a:spcPct val="90000"/>
              </a:lnSpc>
              <a:spcBef>
                <a:spcPts val="1000"/>
              </a:spcBef>
              <a:spcAft>
                <a:spcPts val="0"/>
              </a:spcAft>
              <a:buClr>
                <a:schemeClr val="dk1"/>
              </a:buClr>
              <a:buSzPts val="2000"/>
              <a:buFont typeface="Calibri"/>
              <a:buAutoNum type="alphaUcPeriod"/>
            </a:pPr>
            <a:r>
              <a:rPr lang="en-US" sz="2000"/>
              <a:t>Electrical Conductivity</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Temperature</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FF0000"/>
              </a:buClr>
              <a:buSzPts val="2000"/>
              <a:buNone/>
            </a:pPr>
            <a:r>
              <a:rPr b="1" lang="en-US" sz="2000">
                <a:solidFill>
                  <a:srgbClr val="FF0000"/>
                </a:solidFill>
              </a:rPr>
              <a:t>What is the answer?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2016-04-05T18:25:17Z</dcterms:created>
  <dc:creator>rusty low</dc:creator>
</cp:coreProperties>
</file>