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j7NTmeBaOqmQSLvIMIk3kUVE9Y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1D04AD-77B8-4006-8B67-DB5E0BD0F5DE}" v="2" dt="2024-10-01T13:01:24.936"/>
  </p1510:revLst>
</p1510:revInfo>
</file>

<file path=ppt/tableStyles.xml><?xml version="1.0" encoding="utf-8"?>
<a:tblStyleLst xmlns:a="http://schemas.openxmlformats.org/drawingml/2006/main" def="{42EAAED4-9DD0-4CD8-8830-E15A4F8FCC74}">
  <a:tblStyle styleId="{42EAAED4-9DD0-4CD8-8830-E15A4F8FCC7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88924D4-2E72-4FFC-BBD8-8428F7F0CD35}" styleName="Table_1">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9EFF7"/>
          </a:solidFill>
        </a:fill>
      </a:tcStyle>
    </a:lastRow>
    <a:seCell>
      <a:tcTxStyle/>
      <a:tcStyle>
        <a:tcBdr/>
      </a:tcStyle>
    </a:seCell>
    <a:swCell>
      <a:tcTxStyle/>
      <a:tcStyle>
        <a:tcBdr/>
      </a:tcStyle>
    </a:swCell>
    <a:firstRow>
      <a:tcTxStyle b="on" i="off"/>
      <a:tcStyle>
        <a:tcBdr/>
        <a:fill>
          <a:solidFill>
            <a:srgbClr val="E9EFF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5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customschemas.google.com/relationships/presentationmetadata" Target="metadata"/><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https://en.wikipedia.org/wiki/List_of_Culex_species</a:t>
            </a:r>
            <a:endParaRPr/>
          </a:p>
        </p:txBody>
      </p:sp>
      <p:sp>
        <p:nvSpPr>
          <p:cNvPr id="191" name="Google Shape;19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3" name="Google Shape;703;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68"/>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3200"/>
              <a:buFont typeface="Calibri"/>
              <a:buNone/>
              <a:defRPr sz="32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8"/>
          <p:cNvSpPr txBox="1">
            <a:spLocks noGrp="1"/>
          </p:cNvSpPr>
          <p:nvPr>
            <p:ph type="body" idx="1"/>
          </p:nvPr>
        </p:nvSpPr>
        <p:spPr>
          <a:xfrm>
            <a:off x="1456856" y="1915319"/>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sz="1800">
                <a:solidFill>
                  <a:srgbClr val="00206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6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7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7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7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7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5"/>
          <p:cNvSpPr>
            <a:spLocks noGrp="1"/>
          </p:cNvSpPr>
          <p:nvPr>
            <p:ph type="pic" idx="2"/>
          </p:nvPr>
        </p:nvSpPr>
        <p:spPr>
          <a:xfrm>
            <a:off x="3887391" y="987426"/>
            <a:ext cx="4629150" cy="4873625"/>
          </a:xfrm>
          <a:prstGeom prst="rect">
            <a:avLst/>
          </a:prstGeom>
          <a:noFill/>
          <a:ln>
            <a:noFill/>
          </a:ln>
        </p:spPr>
      </p:sp>
      <p:sp>
        <p:nvSpPr>
          <p:cNvPr id="68" name="Google Shape;68;p7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7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28.jpeg"/><Relationship Id="rId7"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hyperlink" Target="https://www.globe.gov/globe-data/data-entry" TargetMode="External"/><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59.jpeg"/></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59.jpeg"/></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59.jpeg"/></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59.jpeg"/></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hyperlink" Target="http://www.globe.gov/documents/10157/7349361/Viz+tutorial.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hyperlink" Target="http://vis.globe.gov/GLOBE/" TargetMode="External"/><Relationship Id="rId4" Type="http://schemas.openxmlformats.org/officeDocument/2006/relationships/image" Target="../media/image73.jpeg"/></Relationships>
</file>

<file path=ppt/slides/_rels/slide5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3.jpeg"/></Relationships>
</file>

<file path=ppt/slides/_rels/slide5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3.jpeg"/></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3.jpeg"/></Relationships>
</file>

<file path=ppt/slides/_rels/slide5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3.jpeg"/></Relationships>
</file>

<file path=ppt/slides/_rels/slide57.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80.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hyperlink" Target="https://vis.globe.gov/GLOBE/)" TargetMode="External"/><Relationship Id="rId4" Type="http://schemas.openxmlformats.org/officeDocument/2006/relationships/image" Target="../media/image73.jpeg"/></Relationships>
</file>

<file path=ppt/slides/_rels/slide5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73.jpeg"/></Relationships>
</file>

<file path=ppt/slides/_rels/slide5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73.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73.jpeg"/></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4.jpeg"/></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4.jpeg"/></Relationships>
</file>

<file path=ppt/slides/_rels/slide6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64.xml.rels><?xml version="1.0" encoding="UTF-8" standalone="yes"?>
<Relationships xmlns="http://schemas.openxmlformats.org/package/2006/relationships"><Relationship Id="rId8" Type="http://schemas.openxmlformats.org/officeDocument/2006/relationships/hyperlink" Target="http://www.globe.gov/" TargetMode="External"/><Relationship Id="rId3" Type="http://schemas.openxmlformats.org/officeDocument/2006/relationships/image" Target="../media/image85.jpeg"/><Relationship Id="rId7" Type="http://schemas.openxmlformats.org/officeDocument/2006/relationships/hyperlink" Target="mailto:help@nasaglobe.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mailto:training@nasaglobe.org" TargetMode="External"/><Relationship Id="rId11" Type="http://schemas.openxmlformats.org/officeDocument/2006/relationships/image" Target="../media/image87.png"/><Relationship Id="rId5" Type="http://schemas.openxmlformats.org/officeDocument/2006/relationships/image" Target="../media/image6.jpeg"/><Relationship Id="rId10" Type="http://schemas.openxmlformats.org/officeDocument/2006/relationships/hyperlink" Target="http://climate.nasa.gov/" TargetMode="External"/><Relationship Id="rId4" Type="http://schemas.openxmlformats.org/officeDocument/2006/relationships/image" Target="../media/image86.jpeg"/><Relationship Id="rId9" Type="http://schemas.openxmlformats.org/officeDocument/2006/relationships/hyperlink" Target="http://www.nasa.gov/topics/earth/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Banner: The GLOBE Program,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980" y="-104931"/>
            <a:ext cx="9263920" cy="979175"/>
          </a:xfrm>
          <a:prstGeom prst="rect">
            <a:avLst/>
          </a:prstGeom>
          <a:noFill/>
          <a:ln>
            <a:noFill/>
          </a:ln>
        </p:spPr>
      </p:pic>
      <p:sp>
        <p:nvSpPr>
          <p:cNvPr id="89" name="Google Shape;89;p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Slide One</a:t>
            </a:r>
            <a:endParaRPr/>
          </a:p>
        </p:txBody>
      </p:sp>
      <p:pic>
        <p:nvPicPr>
          <p:cNvPr id="90" name="Google Shape;90;p1" descr="Illustration of mosquito on water surface and larvae dangling under the water surfa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63600"/>
            <a:ext cx="9144000" cy="5994400"/>
          </a:xfrm>
          <a:prstGeom prst="rect">
            <a:avLst/>
          </a:prstGeom>
          <a:noFill/>
          <a:ln>
            <a:noFill/>
          </a:ln>
        </p:spPr>
      </p:pic>
      <p:sp>
        <p:nvSpPr>
          <p:cNvPr id="91" name="Google Shape;91;p1"/>
          <p:cNvSpPr txBox="1"/>
          <p:nvPr/>
        </p:nvSpPr>
        <p:spPr>
          <a:xfrm>
            <a:off x="2191318" y="4583817"/>
            <a:ext cx="420893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i="0" u="none" strike="noStrike" cap="none">
              <a:solidFill>
                <a:srgbClr val="000072"/>
              </a:solidFill>
              <a:latin typeface="Arial"/>
              <a:ea typeface="Arial"/>
              <a:cs typeface="Arial"/>
              <a:sym typeface="Arial"/>
            </a:endParaRPr>
          </a:p>
          <a:p>
            <a:pPr marL="0" marR="0" lvl="0" indent="0" algn="ctr" rtl="0">
              <a:spcBef>
                <a:spcPts val="0"/>
              </a:spcBef>
              <a:spcAft>
                <a:spcPts val="0"/>
              </a:spcAft>
              <a:buNone/>
            </a:pPr>
            <a:r>
              <a:rPr lang="en-US" sz="1800" b="1" i="0" u="none" strike="noStrike" cap="none">
                <a:solidFill>
                  <a:srgbClr val="000072"/>
                </a:solidFill>
                <a:latin typeface="Arial"/>
                <a:ea typeface="Arial"/>
                <a:cs typeface="Arial"/>
                <a:sym typeface="Arial"/>
              </a:rPr>
              <a:t>Using the </a:t>
            </a:r>
            <a:endParaRPr/>
          </a:p>
          <a:p>
            <a:pPr marL="0" marR="0" lvl="0" indent="0" algn="ctr" rtl="0">
              <a:spcBef>
                <a:spcPts val="0"/>
              </a:spcBef>
              <a:spcAft>
                <a:spcPts val="0"/>
              </a:spcAft>
              <a:buNone/>
            </a:pPr>
            <a:r>
              <a:rPr lang="en-US" sz="1800" b="1" i="0" u="none" strike="noStrike" cap="none">
                <a:solidFill>
                  <a:srgbClr val="000072"/>
                </a:solidFill>
                <a:latin typeface="Arial"/>
                <a:ea typeface="Arial"/>
                <a:cs typeface="Arial"/>
                <a:sym typeface="Arial"/>
              </a:rPr>
              <a:t>GLOBE Observer</a:t>
            </a:r>
            <a:endParaRPr/>
          </a:p>
          <a:p>
            <a:pPr marL="0" marR="0" lvl="0" indent="0" algn="ctr" rtl="0">
              <a:spcBef>
                <a:spcPts val="0"/>
              </a:spcBef>
              <a:spcAft>
                <a:spcPts val="0"/>
              </a:spcAft>
              <a:buNone/>
            </a:pPr>
            <a:r>
              <a:rPr lang="en-US" sz="1800" b="1" i="0" u="none" strike="noStrike" cap="none">
                <a:solidFill>
                  <a:srgbClr val="000072"/>
                </a:solidFill>
                <a:latin typeface="Arial"/>
                <a:ea typeface="Arial"/>
                <a:cs typeface="Arial"/>
                <a:sym typeface="Arial"/>
              </a:rPr>
              <a:t>Mosquito Habitat Mapper </a:t>
            </a:r>
            <a:endParaRPr/>
          </a:p>
        </p:txBody>
      </p:sp>
      <p:pic>
        <p:nvPicPr>
          <p:cNvPr id="92" name="Google Shape;92;p1" descr="GLOBE Observer App Scree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768527">
            <a:off x="5715461" y="5047632"/>
            <a:ext cx="942052" cy="1473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2" name="Google Shape;182;p10"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2628" y="-1"/>
            <a:ext cx="8071371" cy="1010779"/>
          </a:xfrm>
          <a:prstGeom prst="rect">
            <a:avLst/>
          </a:prstGeom>
          <a:noFill/>
          <a:ln>
            <a:noFill/>
          </a:ln>
        </p:spPr>
      </p:pic>
      <p:pic>
        <p:nvPicPr>
          <p:cNvPr id="183" name="Google Shape;183;p10" descr="Menu: Why collect mosquito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74818" cy="6887981"/>
          </a:xfrm>
          <a:prstGeom prst="rect">
            <a:avLst/>
          </a:prstGeom>
          <a:noFill/>
          <a:ln>
            <a:noFill/>
          </a:ln>
        </p:spPr>
      </p:pic>
      <p:sp>
        <p:nvSpPr>
          <p:cNvPr id="184" name="Google Shape;184;p10"/>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3200"/>
              <a:buFont typeface="Calibri"/>
              <a:buNone/>
            </a:pPr>
            <a:r>
              <a:rPr lang="en-US" b="1">
                <a:solidFill>
                  <a:srgbClr val="000072"/>
                </a:solidFill>
              </a:rPr>
              <a:t>Mosquitoes and Malaria</a:t>
            </a:r>
            <a:endParaRPr/>
          </a:p>
        </p:txBody>
      </p:sp>
      <p:sp>
        <p:nvSpPr>
          <p:cNvPr id="185" name="Google Shape;185;p10"/>
          <p:cNvSpPr txBox="1">
            <a:spLocks noGrp="1"/>
          </p:cNvSpPr>
          <p:nvPr>
            <p:ph type="body" idx="1"/>
          </p:nvPr>
        </p:nvSpPr>
        <p:spPr>
          <a:xfrm>
            <a:off x="1456856" y="1641088"/>
            <a:ext cx="7283731" cy="39499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solidFill>
                  <a:schemeClr val="dk1"/>
                </a:solidFill>
              </a:rPr>
              <a:t>The app also allows you to identify the larvae of Anopheles mosquitoes. Only about 40 species of the more than 500 species can transmit the pathogens to humans that cause  malaria. If you are living in a malaria region, you will want to work with public health authorities and find out what species are found locally. </a:t>
            </a:r>
            <a:endParaRPr/>
          </a:p>
          <a:p>
            <a:pPr marL="0" lvl="0" indent="0" algn="l" rtl="0">
              <a:lnSpc>
                <a:spcPct val="90000"/>
              </a:lnSpc>
              <a:spcBef>
                <a:spcPts val="1000"/>
              </a:spcBef>
              <a:spcAft>
                <a:spcPts val="0"/>
              </a:spcAft>
              <a:buClr>
                <a:srgbClr val="002060"/>
              </a:buClr>
              <a:buSzPts val="1800"/>
              <a:buNone/>
            </a:pPr>
            <a:endParaRPr>
              <a:solidFill>
                <a:schemeClr val="dk1"/>
              </a:solidFill>
            </a:endParaRPr>
          </a:p>
          <a:p>
            <a:pPr marL="0" lvl="0" indent="0" algn="just" rtl="0">
              <a:lnSpc>
                <a:spcPct val="90000"/>
              </a:lnSpc>
              <a:spcBef>
                <a:spcPts val="1000"/>
              </a:spcBef>
              <a:spcAft>
                <a:spcPts val="0"/>
              </a:spcAft>
              <a:buClr>
                <a:srgbClr val="002060"/>
              </a:buClr>
              <a:buSzPts val="1800"/>
              <a:buNone/>
            </a:pPr>
            <a:endParaRPr>
              <a:solidFill>
                <a:schemeClr val="dk1"/>
              </a:solidFill>
            </a:endParaRPr>
          </a:p>
        </p:txBody>
      </p:sp>
      <p:pic>
        <p:nvPicPr>
          <p:cNvPr id="186" name="Google Shape;186;p10" descr="World map showing distribution of 40 species of Anopheles mosquitoes."/>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932108" y="2962861"/>
            <a:ext cx="5418261" cy="3576052"/>
          </a:xfrm>
          <a:prstGeom prst="rect">
            <a:avLst/>
          </a:prstGeom>
          <a:noFill/>
          <a:ln>
            <a:noFill/>
          </a:ln>
        </p:spPr>
      </p:pic>
      <p:pic>
        <p:nvPicPr>
          <p:cNvPr id="187" name="Google Shape;187;p10" descr="Mosquito on skin. Label reads &quot;Anopheles Gambiae&quot;, Credit James Gathany, Source CDC.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054276" y="2764386"/>
            <a:ext cx="1757167" cy="189774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4" name="Google Shape;194;p11"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2628" y="-1"/>
            <a:ext cx="8071371" cy="1010779"/>
          </a:xfrm>
          <a:prstGeom prst="rect">
            <a:avLst/>
          </a:prstGeom>
          <a:noFill/>
          <a:ln>
            <a:noFill/>
          </a:ln>
        </p:spPr>
      </p:pic>
      <p:pic>
        <p:nvPicPr>
          <p:cNvPr id="195" name="Google Shape;195;p11" descr="Menu: Why collect mosquito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74818" cy="6887981"/>
          </a:xfrm>
          <a:prstGeom prst="rect">
            <a:avLst/>
          </a:prstGeom>
          <a:noFill/>
          <a:ln>
            <a:noFill/>
          </a:ln>
        </p:spPr>
      </p:pic>
      <p:sp>
        <p:nvSpPr>
          <p:cNvPr id="196" name="Google Shape;196;p11"/>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3200"/>
              <a:buFont typeface="Calibri"/>
              <a:buNone/>
            </a:pPr>
            <a:r>
              <a:rPr lang="en-US" b="1" i="1">
                <a:solidFill>
                  <a:srgbClr val="000072"/>
                </a:solidFill>
              </a:rPr>
              <a:t>Culex </a:t>
            </a:r>
            <a:r>
              <a:rPr lang="en-US" b="1">
                <a:solidFill>
                  <a:srgbClr val="000072"/>
                </a:solidFill>
              </a:rPr>
              <a:t>Mosquitoes</a:t>
            </a:r>
            <a:endParaRPr/>
          </a:p>
        </p:txBody>
      </p:sp>
      <p:sp>
        <p:nvSpPr>
          <p:cNvPr id="197" name="Google Shape;197;p11"/>
          <p:cNvSpPr txBox="1">
            <a:spLocks noGrp="1"/>
          </p:cNvSpPr>
          <p:nvPr>
            <p:ph type="body" idx="1"/>
          </p:nvPr>
        </p:nvSpPr>
        <p:spPr>
          <a:xfrm>
            <a:off x="1456857" y="1641088"/>
            <a:ext cx="4768580" cy="39499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solidFill>
                  <a:schemeClr val="dk1"/>
                </a:solidFill>
              </a:rPr>
              <a:t>There are over 1000 species of </a:t>
            </a:r>
            <a:r>
              <a:rPr lang="en-US" i="1">
                <a:solidFill>
                  <a:schemeClr val="dk1"/>
                </a:solidFill>
              </a:rPr>
              <a:t>Culex </a:t>
            </a:r>
            <a:r>
              <a:rPr lang="en-US">
                <a:solidFill>
                  <a:schemeClr val="dk1"/>
                </a:solidFill>
              </a:rPr>
              <a:t>mosquitoes, and  more than 150 species are vectors of disease in animals and humans. However, there is usually only a few of importance in any region. Find out what species you have locally that can potentially transmit pathogens that can cause disease, and what diseases are found in your community.</a:t>
            </a:r>
            <a:endParaRPr/>
          </a:p>
          <a:p>
            <a:pPr marL="0" lvl="0" indent="0" algn="l" rtl="0">
              <a:lnSpc>
                <a:spcPct val="90000"/>
              </a:lnSpc>
              <a:spcBef>
                <a:spcPts val="1000"/>
              </a:spcBef>
              <a:spcAft>
                <a:spcPts val="0"/>
              </a:spcAft>
              <a:buClr>
                <a:srgbClr val="002060"/>
              </a:buClr>
              <a:buSzPts val="1800"/>
              <a:buNone/>
            </a:pPr>
            <a:endParaRPr>
              <a:solidFill>
                <a:schemeClr val="dk1"/>
              </a:solidFill>
            </a:endParaRPr>
          </a:p>
          <a:p>
            <a:pPr marL="0" lvl="0" indent="0" algn="just" rtl="0">
              <a:lnSpc>
                <a:spcPct val="90000"/>
              </a:lnSpc>
              <a:spcBef>
                <a:spcPts val="1000"/>
              </a:spcBef>
              <a:spcAft>
                <a:spcPts val="0"/>
              </a:spcAft>
              <a:buClr>
                <a:srgbClr val="002060"/>
              </a:buClr>
              <a:buSzPts val="1800"/>
              <a:buNone/>
            </a:pPr>
            <a:endParaRPr>
              <a:solidFill>
                <a:schemeClr val="dk1"/>
              </a:solidFill>
            </a:endParaRPr>
          </a:p>
        </p:txBody>
      </p:sp>
      <p:graphicFrame>
        <p:nvGraphicFramePr>
          <p:cNvPr id="198" name="Google Shape;198;p11"/>
          <p:cNvGraphicFramePr/>
          <p:nvPr/>
        </p:nvGraphicFramePr>
        <p:xfrm>
          <a:off x="1748555" y="3782978"/>
          <a:ext cx="3000000" cy="3000000"/>
        </p:xfrm>
        <a:graphic>
          <a:graphicData uri="http://schemas.openxmlformats.org/drawingml/2006/table">
            <a:tbl>
              <a:tblPr firstRow="1" bandRow="1">
                <a:noFill/>
                <a:tableStyleId>{42EAAED4-9DD0-4CD8-8830-E15A4F8FCC74}</a:tableStyleId>
              </a:tblPr>
              <a:tblGrid>
                <a:gridCol w="57201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r>
                        <a:rPr lang="en-US" sz="1800" u="none" strike="noStrike" cap="none">
                          <a:solidFill>
                            <a:schemeClr val="dk1"/>
                          </a:solidFill>
                        </a:rPr>
                        <a:t>Important Diseases- Culicine Mosquitoes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West Nile virus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Lymphatic filariasis</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Rift valley fever</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Encephalitis (Western and Eastern equine, Japanese, California)</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Several other diseases can be transmitted to animals</a:t>
                      </a:r>
                      <a:endParaRPr/>
                    </a:p>
                  </a:txBody>
                  <a:tcPr marL="91450" marR="91450" marT="45725" marB="45725"/>
                </a:tc>
                <a:extLst>
                  <a:ext uri="{0D108BD9-81ED-4DB2-BD59-A6C34878D82A}">
                    <a16:rowId xmlns:a16="http://schemas.microsoft.com/office/drawing/2014/main" val="10005"/>
                  </a:ext>
                </a:extLst>
              </a:tr>
            </a:tbl>
          </a:graphicData>
        </a:graphic>
      </p:graphicFrame>
      <p:pic>
        <p:nvPicPr>
          <p:cNvPr id="199" name="Google Shape;199;p11" descr="Mosquito on skin. Label reads: &quot;Culex quinquefasciatus&quot;, Credit Jim Gathany, Source CDC&quo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79697" y="1455365"/>
            <a:ext cx="1849695" cy="21625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06" name="Google Shape;206;p12"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1100" y="-29979"/>
            <a:ext cx="7962900" cy="1056504"/>
          </a:xfrm>
          <a:prstGeom prst="rect">
            <a:avLst/>
          </a:prstGeom>
          <a:noFill/>
          <a:ln>
            <a:noFill/>
          </a:ln>
        </p:spPr>
      </p:pic>
      <p:pic>
        <p:nvPicPr>
          <p:cNvPr id="207" name="Google Shape;207;p12"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9980"/>
            <a:ext cx="1218710" cy="6970426"/>
          </a:xfrm>
          <a:prstGeom prst="rect">
            <a:avLst/>
          </a:prstGeom>
          <a:noFill/>
          <a:ln>
            <a:noFill/>
          </a:ln>
        </p:spPr>
      </p:pic>
      <p:sp>
        <p:nvSpPr>
          <p:cNvPr id="208" name="Google Shape;208;p12"/>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3200"/>
              <a:buFont typeface="Calibri"/>
              <a:buNone/>
            </a:pPr>
            <a:r>
              <a:rPr lang="en-US" b="1">
                <a:solidFill>
                  <a:srgbClr val="000072"/>
                </a:solidFill>
              </a:rPr>
              <a:t>How Your Data Can Help</a:t>
            </a:r>
            <a:endParaRPr/>
          </a:p>
        </p:txBody>
      </p:sp>
      <p:sp>
        <p:nvSpPr>
          <p:cNvPr id="209" name="Google Shape;209;p12"/>
          <p:cNvSpPr txBox="1">
            <a:spLocks noGrp="1"/>
          </p:cNvSpPr>
          <p:nvPr>
            <p:ph type="body" idx="1"/>
          </p:nvPr>
        </p:nvSpPr>
        <p:spPr>
          <a:xfrm>
            <a:off x="1591949" y="1730050"/>
            <a:ext cx="7151400" cy="51279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1000"/>
              </a:spcBef>
              <a:spcAft>
                <a:spcPts val="0"/>
              </a:spcAft>
              <a:buClr>
                <a:schemeClr val="dk1"/>
              </a:buClr>
              <a:buSzPts val="1500"/>
              <a:buNone/>
            </a:pPr>
            <a:endParaRPr/>
          </a:p>
          <a:p>
            <a:pPr marL="0" lvl="0" indent="0" algn="just" rtl="0">
              <a:lnSpc>
                <a:spcPct val="90000"/>
              </a:lnSpc>
              <a:spcBef>
                <a:spcPts val="1000"/>
              </a:spcBef>
              <a:spcAft>
                <a:spcPts val="0"/>
              </a:spcAft>
              <a:buClr>
                <a:schemeClr val="dk1"/>
              </a:buClr>
              <a:buSzPts val="1500"/>
              <a:buNone/>
            </a:pPr>
            <a:r>
              <a:rPr lang="en-US" sz="1500">
                <a:solidFill>
                  <a:schemeClr val="dk1"/>
                </a:solidFill>
              </a:rPr>
              <a:t>Seasonal patterns of temperature and precipitation may be altered by climate change where you live. These changes could affect the movement of insects such as mosquitoes. Climate change can affect the spread of mosquito borne diseases such as Zika, malaria and Dengue fever. Other factors such as land use are important factors contributing to the spread of diseases. These factors contribute to providing suitable habitat for mosquitoes to breed and grow, and how the disease is spread between people. </a:t>
            </a:r>
            <a:endParaRPr/>
          </a:p>
          <a:p>
            <a:pPr marL="0" lvl="0" indent="0" algn="just" rtl="0">
              <a:lnSpc>
                <a:spcPct val="90000"/>
              </a:lnSpc>
              <a:spcBef>
                <a:spcPts val="1000"/>
              </a:spcBef>
              <a:spcAft>
                <a:spcPts val="0"/>
              </a:spcAft>
              <a:buClr>
                <a:schemeClr val="dk1"/>
              </a:buClr>
              <a:buSzPts val="1500"/>
              <a:buNone/>
            </a:pPr>
            <a:endParaRPr sz="15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15" name="Google Shape;215;p14"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1100" y="-29979"/>
            <a:ext cx="7962900" cy="1056504"/>
          </a:xfrm>
          <a:prstGeom prst="rect">
            <a:avLst/>
          </a:prstGeom>
          <a:noFill/>
          <a:ln>
            <a:noFill/>
          </a:ln>
        </p:spPr>
      </p:pic>
      <p:pic>
        <p:nvPicPr>
          <p:cNvPr id="216" name="Google Shape;216;p14"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9980"/>
            <a:ext cx="1218710" cy="6970426"/>
          </a:xfrm>
          <a:prstGeom prst="rect">
            <a:avLst/>
          </a:prstGeom>
          <a:noFill/>
          <a:ln>
            <a:noFill/>
          </a:ln>
        </p:spPr>
      </p:pic>
      <p:sp>
        <p:nvSpPr>
          <p:cNvPr id="217" name="Google Shape;217;p14"/>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3200"/>
              <a:buFont typeface="Calibri"/>
              <a:buNone/>
            </a:pPr>
            <a:r>
              <a:rPr lang="en-US" b="1">
                <a:solidFill>
                  <a:srgbClr val="000072"/>
                </a:solidFill>
              </a:rPr>
              <a:t>Summary so Far…</a:t>
            </a:r>
            <a:endParaRPr b="1">
              <a:solidFill>
                <a:srgbClr val="000072"/>
              </a:solidFill>
            </a:endParaRPr>
          </a:p>
        </p:txBody>
      </p:sp>
      <p:sp>
        <p:nvSpPr>
          <p:cNvPr id="218" name="Google Shape;218;p14"/>
          <p:cNvSpPr txBox="1">
            <a:spLocks noGrp="1"/>
          </p:cNvSpPr>
          <p:nvPr>
            <p:ph type="body" idx="1"/>
          </p:nvPr>
        </p:nvSpPr>
        <p:spPr>
          <a:xfrm>
            <a:off x="1456856" y="1730059"/>
            <a:ext cx="5011179" cy="422544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a:solidFill>
                  <a:schemeClr val="dk1"/>
                </a:solidFill>
              </a:rPr>
              <a:t>Seasonal patterns of temperature and precipitation may be altered by climate change where you live. These changes could affect the movement of insects such as mosquitoes. As well, it could affect the spread and intensity of mosquito borne diseases. Other factors such as landscape change and land use contribute to providing suitable habitats for mosquitoes.</a:t>
            </a:r>
            <a:endParaRPr/>
          </a:p>
        </p:txBody>
      </p:sp>
      <p:pic>
        <p:nvPicPr>
          <p:cNvPr id="219" name="Google Shape;219;p14" descr="Students at a non container  mosquito sampling site."/>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501513" y="4802622"/>
            <a:ext cx="1846336" cy="1846336"/>
          </a:xfrm>
          <a:prstGeom prst="rect">
            <a:avLst/>
          </a:prstGeom>
          <a:noFill/>
          <a:ln>
            <a:noFill/>
          </a:ln>
        </p:spPr>
      </p:pic>
      <p:pic>
        <p:nvPicPr>
          <p:cNvPr id="220" name="Google Shape;220;p14" descr="Photo of students removing an old time for sampling its trapped contents."/>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3585995" y="4802622"/>
            <a:ext cx="2417419" cy="1856414"/>
          </a:xfrm>
          <a:prstGeom prst="rect">
            <a:avLst/>
          </a:prstGeom>
          <a:noFill/>
          <a:ln>
            <a:noFill/>
          </a:ln>
        </p:spPr>
      </p:pic>
      <p:pic>
        <p:nvPicPr>
          <p:cNvPr id="221" name="Google Shape;221;p14" descr="Photo of students examining mosquito larvae using a magnifying glass. "/>
          <p:cNvPicPr preferRelativeResize="0">
            <a:picLocks noGrp="1"/>
          </p:cNvPicPr>
          <p:nvPr>
            <p:ph type="body" idx="1"/>
          </p:nvPr>
        </p:nvPicPr>
        <p:blipFill rotWithShape="1">
          <a:blip r:embed="rId7" cstate="email">
            <a:alphaModFix/>
            <a:extLst>
              <a:ext uri="{28A0092B-C50C-407E-A947-70E740481C1C}">
                <a14:useLocalDpi xmlns:a14="http://schemas.microsoft.com/office/drawing/2010/main"/>
              </a:ext>
            </a:extLst>
          </a:blip>
          <a:srcRect/>
          <a:stretch/>
        </p:blipFill>
        <p:spPr>
          <a:xfrm>
            <a:off x="6161622" y="4817092"/>
            <a:ext cx="2455925" cy="1841944"/>
          </a:xfrm>
          <a:prstGeom prst="rect">
            <a:avLst/>
          </a:prstGeom>
          <a:noFill/>
          <a:ln>
            <a:noFill/>
          </a:ln>
        </p:spPr>
      </p:pic>
      <p:pic>
        <p:nvPicPr>
          <p:cNvPr id="222" name="Google Shape;222;p14" descr="Photo of mosquito larvae in a vial. They are hanging on the surface of the water, so they are probably from the Genus Culex or  Aides. "/>
          <p:cNvPicPr preferRelativeResize="0">
            <a:picLocks noGrp="1"/>
          </p:cNvPicPr>
          <p:nvPr>
            <p:ph type="body" idx="1"/>
          </p:nvPr>
        </p:nvPicPr>
        <p:blipFill rotWithShape="1">
          <a:blip r:embed="rId8" cstate="email">
            <a:alphaModFix/>
            <a:extLst>
              <a:ext uri="{28A0092B-C50C-407E-A947-70E740481C1C}">
                <a14:useLocalDpi xmlns:a14="http://schemas.microsoft.com/office/drawing/2010/main"/>
              </a:ext>
            </a:extLst>
          </a:blip>
          <a:srcRect/>
          <a:stretch/>
        </p:blipFill>
        <p:spPr>
          <a:xfrm>
            <a:off x="6695603" y="3248748"/>
            <a:ext cx="1921944" cy="1441458"/>
          </a:xfrm>
          <a:prstGeom prst="rect">
            <a:avLst/>
          </a:prstGeom>
          <a:noFill/>
          <a:ln>
            <a:noFill/>
          </a:ln>
        </p:spPr>
      </p:pic>
      <p:pic>
        <p:nvPicPr>
          <p:cNvPr id="223" name="Google Shape;223;p14" descr="Photo of girls sampling mosquito larvae from a culvert. "/>
          <p:cNvPicPr preferRelativeResize="0">
            <a:picLocks noGrp="1"/>
          </p:cNvPicPr>
          <p:nvPr>
            <p:ph type="body" idx="1"/>
          </p:nvPr>
        </p:nvPicPr>
        <p:blipFill rotWithShape="1">
          <a:blip r:embed="rId9" cstate="email">
            <a:alphaModFix/>
            <a:extLst>
              <a:ext uri="{28A0092B-C50C-407E-A947-70E740481C1C}">
                <a14:useLocalDpi xmlns:a14="http://schemas.microsoft.com/office/drawing/2010/main"/>
              </a:ext>
            </a:extLst>
          </a:blip>
          <a:srcRect/>
          <a:stretch/>
        </p:blipFill>
        <p:spPr>
          <a:xfrm>
            <a:off x="6706181" y="1210496"/>
            <a:ext cx="1911366" cy="19113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29" name="Google Shape;229;p15"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292" y="-36944"/>
            <a:ext cx="8076471" cy="1057988"/>
          </a:xfrm>
          <a:prstGeom prst="rect">
            <a:avLst/>
          </a:prstGeom>
          <a:noFill/>
          <a:ln>
            <a:noFill/>
          </a:ln>
        </p:spPr>
      </p:pic>
      <p:pic>
        <p:nvPicPr>
          <p:cNvPr id="230" name="Google Shape;230;p15"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9980"/>
            <a:ext cx="1218710" cy="6970426"/>
          </a:xfrm>
          <a:prstGeom prst="rect">
            <a:avLst/>
          </a:prstGeom>
          <a:noFill/>
          <a:ln>
            <a:noFill/>
          </a:ln>
        </p:spPr>
      </p:pic>
      <p:sp>
        <p:nvSpPr>
          <p:cNvPr id="231" name="Google Shape;231;p15"/>
          <p:cNvSpPr txBox="1">
            <a:spLocks noGrp="1"/>
          </p:cNvSpPr>
          <p:nvPr>
            <p:ph type="title"/>
          </p:nvPr>
        </p:nvSpPr>
        <p:spPr>
          <a:xfrm>
            <a:off x="1257300" y="78332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Let’s do a quick review before moving onto data collection! Question 1</a:t>
            </a:r>
            <a:endParaRPr sz="2800" b="1">
              <a:solidFill>
                <a:srgbClr val="000072"/>
              </a:solidFill>
            </a:endParaRPr>
          </a:p>
        </p:txBody>
      </p:sp>
      <p:sp>
        <p:nvSpPr>
          <p:cNvPr id="232" name="Google Shape;232;p15"/>
          <p:cNvSpPr txBox="1">
            <a:spLocks noGrp="1"/>
          </p:cNvSpPr>
          <p:nvPr>
            <p:ph type="body" idx="1"/>
          </p:nvPr>
        </p:nvSpPr>
        <p:spPr>
          <a:xfrm>
            <a:off x="1257300" y="1996090"/>
            <a:ext cx="7562850" cy="4225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en-US" sz="2000" b="1"/>
              <a:t>Mosquitoes are part of the biosphere, but the protocol for mosquito larvae is found in the ________GLOBE Investigation area because it is the  habitat of mosquito larvae.</a:t>
            </a:r>
            <a:endParaRPr/>
          </a:p>
          <a:p>
            <a:pPr marL="0" lvl="0" indent="0" algn="l" rtl="0">
              <a:lnSpc>
                <a:spcPct val="90000"/>
              </a:lnSpc>
              <a:spcBef>
                <a:spcPts val="1000"/>
              </a:spcBef>
              <a:spcAft>
                <a:spcPts val="0"/>
              </a:spcAft>
              <a:buClr>
                <a:srgbClr val="002060"/>
              </a:buClr>
              <a:buSzPts val="1800"/>
              <a:buNone/>
            </a:pPr>
            <a:endParaRPr b="1"/>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Land cover</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Hydrosphere</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Lithosphere</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Earth System</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the Answer?</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38" name="Google Shape;238;p16"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292" y="-27708"/>
            <a:ext cx="8076471" cy="1057988"/>
          </a:xfrm>
          <a:prstGeom prst="rect">
            <a:avLst/>
          </a:prstGeom>
          <a:noFill/>
          <a:ln>
            <a:noFill/>
          </a:ln>
        </p:spPr>
      </p:pic>
      <p:pic>
        <p:nvPicPr>
          <p:cNvPr id="239" name="Google Shape;239;p16"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9980"/>
            <a:ext cx="1218710" cy="6970426"/>
          </a:xfrm>
          <a:prstGeom prst="rect">
            <a:avLst/>
          </a:prstGeom>
          <a:noFill/>
          <a:ln>
            <a:noFill/>
          </a:ln>
        </p:spPr>
      </p:pic>
      <p:sp>
        <p:nvSpPr>
          <p:cNvPr id="240" name="Google Shape;240;p16"/>
          <p:cNvSpPr txBox="1">
            <a:spLocks noGrp="1"/>
          </p:cNvSpPr>
          <p:nvPr>
            <p:ph type="title"/>
          </p:nvPr>
        </p:nvSpPr>
        <p:spPr>
          <a:xfrm>
            <a:off x="1257300" y="78332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Let’s do a quick review before moving onto data collection! Answer to Question 1</a:t>
            </a:r>
            <a:endParaRPr sz="2800" b="1">
              <a:solidFill>
                <a:srgbClr val="000072"/>
              </a:solidFill>
            </a:endParaRPr>
          </a:p>
        </p:txBody>
      </p:sp>
      <p:sp>
        <p:nvSpPr>
          <p:cNvPr id="241" name="Google Shape;241;p16"/>
          <p:cNvSpPr txBox="1">
            <a:spLocks noGrp="1"/>
          </p:cNvSpPr>
          <p:nvPr>
            <p:ph type="body" idx="1"/>
          </p:nvPr>
        </p:nvSpPr>
        <p:spPr>
          <a:xfrm>
            <a:off x="1257300" y="1996090"/>
            <a:ext cx="7562850" cy="4225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en-US" sz="2000" b="1"/>
              <a:t>Mosquitoes are part of the biosphere, but the protocol for mosquito larvae is found in the ________GLOBE Investigation area because it is the  habitat of mosquito larvae.</a:t>
            </a:r>
            <a:endParaRPr/>
          </a:p>
          <a:p>
            <a:pPr marL="0" lvl="0" indent="0" algn="l" rtl="0">
              <a:lnSpc>
                <a:spcPct val="90000"/>
              </a:lnSpc>
              <a:spcBef>
                <a:spcPts val="1000"/>
              </a:spcBef>
              <a:spcAft>
                <a:spcPts val="0"/>
              </a:spcAft>
              <a:buClr>
                <a:srgbClr val="002060"/>
              </a:buClr>
              <a:buSzPts val="1800"/>
              <a:buNone/>
            </a:pPr>
            <a:endParaRPr b="1"/>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Land cover</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b="1">
                <a:solidFill>
                  <a:schemeClr val="dk1"/>
                </a:solidFill>
              </a:rPr>
              <a:t>Hydrosphere- </a:t>
            </a:r>
            <a:r>
              <a:rPr lang="en-US" b="1">
                <a:solidFill>
                  <a:srgbClr val="FF0000"/>
                </a:solidFill>
              </a:rPr>
              <a:t>☺ Correct!</a:t>
            </a:r>
            <a:endParaRPr b="1">
              <a:solidFill>
                <a:srgbClr val="FF0000"/>
              </a:solidFill>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Lithosphere</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Earth System</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47" name="Google Shape;247;p17"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528" y="-27708"/>
            <a:ext cx="8076471" cy="1057988"/>
          </a:xfrm>
          <a:prstGeom prst="rect">
            <a:avLst/>
          </a:prstGeom>
          <a:noFill/>
          <a:ln>
            <a:noFill/>
          </a:ln>
        </p:spPr>
      </p:pic>
      <p:pic>
        <p:nvPicPr>
          <p:cNvPr id="248" name="Google Shape;248;p17"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9980"/>
            <a:ext cx="1218710" cy="6970426"/>
          </a:xfrm>
          <a:prstGeom prst="rect">
            <a:avLst/>
          </a:prstGeom>
          <a:noFill/>
          <a:ln>
            <a:noFill/>
          </a:ln>
        </p:spPr>
      </p:pic>
      <p:sp>
        <p:nvSpPr>
          <p:cNvPr id="249" name="Google Shape;249;p17"/>
          <p:cNvSpPr txBox="1">
            <a:spLocks noGrp="1"/>
          </p:cNvSpPr>
          <p:nvPr>
            <p:ph type="title"/>
          </p:nvPr>
        </p:nvSpPr>
        <p:spPr>
          <a:xfrm>
            <a:off x="1257300" y="78332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Let’s do a quick review before moving onto data collection! Question 2</a:t>
            </a:r>
            <a:endParaRPr sz="2800" b="1">
              <a:solidFill>
                <a:srgbClr val="000072"/>
              </a:solidFill>
            </a:endParaRPr>
          </a:p>
        </p:txBody>
      </p:sp>
      <p:sp>
        <p:nvSpPr>
          <p:cNvPr id="250" name="Google Shape;250;p17"/>
          <p:cNvSpPr txBox="1">
            <a:spLocks noGrp="1"/>
          </p:cNvSpPr>
          <p:nvPr>
            <p:ph type="body" idx="1"/>
          </p:nvPr>
        </p:nvSpPr>
        <p:spPr>
          <a:xfrm>
            <a:off x="1257300" y="1996090"/>
            <a:ext cx="7562850" cy="4225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en-US" sz="2000" b="1"/>
              <a:t>Which mosquito genus is responsible for the transmission of Yellow Fever, Dengue Fever, Chikungunya and Zika virus? </a:t>
            </a:r>
            <a:endParaRPr/>
          </a:p>
          <a:p>
            <a:pPr marL="0" lvl="0" indent="0" algn="l" rtl="0">
              <a:lnSpc>
                <a:spcPct val="90000"/>
              </a:lnSpc>
              <a:spcBef>
                <a:spcPts val="1000"/>
              </a:spcBef>
              <a:spcAft>
                <a:spcPts val="0"/>
              </a:spcAft>
              <a:buClr>
                <a:srgbClr val="002060"/>
              </a:buClr>
              <a:buSzPts val="1800"/>
              <a:buNone/>
            </a:pPr>
            <a:endParaRPr b="1"/>
          </a:p>
          <a:p>
            <a:pPr marL="342900" lvl="0" indent="-342900" algn="l" rtl="0">
              <a:lnSpc>
                <a:spcPct val="90000"/>
              </a:lnSpc>
              <a:spcBef>
                <a:spcPts val="1000"/>
              </a:spcBef>
              <a:spcAft>
                <a:spcPts val="0"/>
              </a:spcAft>
              <a:buClr>
                <a:schemeClr val="dk1"/>
              </a:buClr>
              <a:buSzPts val="1800"/>
              <a:buFont typeface="Calibri"/>
              <a:buAutoNum type="alphaUcPeriod"/>
            </a:pPr>
            <a:r>
              <a:rPr lang="en-US" i="1">
                <a:solidFill>
                  <a:schemeClr val="dk1"/>
                </a:solidFill>
              </a:rPr>
              <a:t>Aedes </a:t>
            </a:r>
            <a:endParaRPr>
              <a:solidFill>
                <a:schemeClr val="dk1"/>
              </a:solidFill>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i="1">
                <a:solidFill>
                  <a:schemeClr val="dk1"/>
                </a:solidFill>
              </a:rPr>
              <a:t>Anopheles</a:t>
            </a:r>
            <a:endParaRPr>
              <a:solidFill>
                <a:schemeClr val="dk1"/>
              </a:solidFill>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i="1">
                <a:solidFill>
                  <a:schemeClr val="dk1"/>
                </a:solidFill>
              </a:rPr>
              <a:t>Culex</a:t>
            </a:r>
            <a:endParaRPr>
              <a:solidFill>
                <a:schemeClr val="dk1"/>
              </a:solidFill>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All of the above</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the Answer?</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56" name="Google Shape;256;p18"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528" y="-36944"/>
            <a:ext cx="8076471" cy="1057988"/>
          </a:xfrm>
          <a:prstGeom prst="rect">
            <a:avLst/>
          </a:prstGeom>
          <a:noFill/>
          <a:ln>
            <a:noFill/>
          </a:ln>
        </p:spPr>
      </p:pic>
      <p:pic>
        <p:nvPicPr>
          <p:cNvPr id="257" name="Google Shape;257;p18"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9980"/>
            <a:ext cx="1218710" cy="6970426"/>
          </a:xfrm>
          <a:prstGeom prst="rect">
            <a:avLst/>
          </a:prstGeom>
          <a:noFill/>
          <a:ln>
            <a:noFill/>
          </a:ln>
        </p:spPr>
      </p:pic>
      <p:sp>
        <p:nvSpPr>
          <p:cNvPr id="258" name="Google Shape;258;p18"/>
          <p:cNvSpPr txBox="1">
            <a:spLocks noGrp="1"/>
          </p:cNvSpPr>
          <p:nvPr>
            <p:ph type="title"/>
          </p:nvPr>
        </p:nvSpPr>
        <p:spPr>
          <a:xfrm>
            <a:off x="1257300" y="78332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Let’s do a quick review before moving onto data collection!  Answer to Question 2</a:t>
            </a:r>
            <a:endParaRPr sz="2800" b="1">
              <a:solidFill>
                <a:srgbClr val="000072"/>
              </a:solidFill>
            </a:endParaRPr>
          </a:p>
        </p:txBody>
      </p:sp>
      <p:sp>
        <p:nvSpPr>
          <p:cNvPr id="259" name="Google Shape;259;p18"/>
          <p:cNvSpPr txBox="1">
            <a:spLocks noGrp="1"/>
          </p:cNvSpPr>
          <p:nvPr>
            <p:ph type="body" idx="1"/>
          </p:nvPr>
        </p:nvSpPr>
        <p:spPr>
          <a:xfrm>
            <a:off x="1550504" y="2108885"/>
            <a:ext cx="6772689" cy="4225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en-US" sz="2000" b="1"/>
              <a:t>Which mosquito genus is responsible for the transmission of Yellow Fever, Dengue Fever, Chikungunya and Zika virus? </a:t>
            </a:r>
            <a:endParaRPr/>
          </a:p>
          <a:p>
            <a:pPr marL="0" lvl="0" indent="0" algn="l" rtl="0">
              <a:lnSpc>
                <a:spcPct val="90000"/>
              </a:lnSpc>
              <a:spcBef>
                <a:spcPts val="1000"/>
              </a:spcBef>
              <a:spcAft>
                <a:spcPts val="0"/>
              </a:spcAft>
              <a:buClr>
                <a:srgbClr val="002060"/>
              </a:buClr>
              <a:buSzPts val="1800"/>
              <a:buNone/>
            </a:pPr>
            <a:endParaRPr b="1"/>
          </a:p>
          <a:p>
            <a:pPr marL="342900" lvl="0" indent="-342900" algn="l" rtl="0">
              <a:lnSpc>
                <a:spcPct val="90000"/>
              </a:lnSpc>
              <a:spcBef>
                <a:spcPts val="1000"/>
              </a:spcBef>
              <a:spcAft>
                <a:spcPts val="0"/>
              </a:spcAft>
              <a:buClr>
                <a:schemeClr val="dk1"/>
              </a:buClr>
              <a:buSzPts val="1800"/>
              <a:buFont typeface="Calibri"/>
              <a:buAutoNum type="alphaUcPeriod"/>
            </a:pPr>
            <a:r>
              <a:rPr lang="en-US" b="1" i="1">
                <a:solidFill>
                  <a:schemeClr val="dk1"/>
                </a:solidFill>
              </a:rPr>
              <a:t>Aedes - </a:t>
            </a:r>
            <a:r>
              <a:rPr lang="en-US" b="1" i="1">
                <a:solidFill>
                  <a:srgbClr val="FF0000"/>
                </a:solidFill>
              </a:rPr>
              <a:t>☺ Correct!</a:t>
            </a:r>
            <a:endParaRPr b="1">
              <a:solidFill>
                <a:srgbClr val="FF0000"/>
              </a:solidFill>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i="1">
                <a:solidFill>
                  <a:schemeClr val="dk1"/>
                </a:solidFill>
              </a:rPr>
              <a:t>Anopheles</a:t>
            </a:r>
            <a:endParaRPr>
              <a:solidFill>
                <a:schemeClr val="dk1"/>
              </a:solidFill>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i="1">
                <a:solidFill>
                  <a:schemeClr val="dk1"/>
                </a:solidFill>
              </a:rPr>
              <a:t>Culex</a:t>
            </a:r>
            <a:endParaRPr>
              <a:solidFill>
                <a:schemeClr val="dk1"/>
              </a:solidFill>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All of the above</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a:p>
            <a:pPr marL="0" lvl="0" indent="0" algn="l" rtl="0">
              <a:lnSpc>
                <a:spcPct val="90000"/>
              </a:lnSpc>
              <a:spcBef>
                <a:spcPts val="1000"/>
              </a:spcBef>
              <a:spcAft>
                <a:spcPts val="0"/>
              </a:spcAft>
              <a:buClr>
                <a:srgbClr val="FF0000"/>
              </a:buClr>
              <a:buSzPts val="1800"/>
              <a:buNone/>
            </a:pPr>
            <a:r>
              <a:rPr lang="en-US" b="1">
                <a:solidFill>
                  <a:srgbClr val="FF0000"/>
                </a:solidFill>
              </a:rPr>
              <a:t>Were you correct? </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65" name="Google Shape;265;p19"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528" y="-36944"/>
            <a:ext cx="8076471" cy="1057988"/>
          </a:xfrm>
          <a:prstGeom prst="rect">
            <a:avLst/>
          </a:prstGeom>
          <a:noFill/>
          <a:ln>
            <a:noFill/>
          </a:ln>
        </p:spPr>
      </p:pic>
      <p:pic>
        <p:nvPicPr>
          <p:cNvPr id="266" name="Google Shape;266;p19"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9980"/>
            <a:ext cx="1218710" cy="6970426"/>
          </a:xfrm>
          <a:prstGeom prst="rect">
            <a:avLst/>
          </a:prstGeom>
          <a:noFill/>
          <a:ln>
            <a:noFill/>
          </a:ln>
        </p:spPr>
      </p:pic>
      <p:sp>
        <p:nvSpPr>
          <p:cNvPr id="267" name="Google Shape;267;p19"/>
          <p:cNvSpPr txBox="1">
            <a:spLocks noGrp="1"/>
          </p:cNvSpPr>
          <p:nvPr>
            <p:ph type="title"/>
          </p:nvPr>
        </p:nvSpPr>
        <p:spPr>
          <a:xfrm>
            <a:off x="1257300" y="78332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Let’s do a quick review before moving onto data collection! Question 3</a:t>
            </a:r>
            <a:endParaRPr sz="2800" b="1">
              <a:solidFill>
                <a:srgbClr val="000072"/>
              </a:solidFill>
            </a:endParaRPr>
          </a:p>
        </p:txBody>
      </p:sp>
      <p:sp>
        <p:nvSpPr>
          <p:cNvPr id="268" name="Google Shape;268;p19"/>
          <p:cNvSpPr txBox="1">
            <a:spLocks noGrp="1"/>
          </p:cNvSpPr>
          <p:nvPr>
            <p:ph type="body" idx="1"/>
          </p:nvPr>
        </p:nvSpPr>
        <p:spPr>
          <a:xfrm>
            <a:off x="1257300" y="1996090"/>
            <a:ext cx="7562850" cy="4225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en-US" sz="2000" b="1"/>
              <a:t>What is the projected impact of a warming climate on mosquito populations?</a:t>
            </a:r>
            <a:endParaRPr/>
          </a:p>
          <a:p>
            <a:pPr marL="0" lvl="0" indent="0" algn="l" rtl="0">
              <a:lnSpc>
                <a:spcPct val="90000"/>
              </a:lnSpc>
              <a:spcBef>
                <a:spcPts val="1000"/>
              </a:spcBef>
              <a:spcAft>
                <a:spcPts val="0"/>
              </a:spcAft>
              <a:buClr>
                <a:srgbClr val="002060"/>
              </a:buClr>
              <a:buSzPts val="1800"/>
              <a:buNone/>
            </a:pPr>
            <a:r>
              <a:rPr lang="en-US" b="1"/>
              <a:t> </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It is projected that mosquito species will increase their range to areas where they are currently not found</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It is projected that mosquito species will replicate more slowly, because their metabolism will slow down because of the heat</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Both A and B</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None of the above</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a:p>
            <a:pPr marL="0" lvl="0" indent="0" algn="l" rtl="0">
              <a:lnSpc>
                <a:spcPct val="90000"/>
              </a:lnSpc>
              <a:spcBef>
                <a:spcPts val="1000"/>
              </a:spcBef>
              <a:spcAft>
                <a:spcPts val="0"/>
              </a:spcAft>
              <a:buClr>
                <a:srgbClr val="FF0000"/>
              </a:buClr>
              <a:buSzPts val="1800"/>
              <a:buNone/>
            </a:pPr>
            <a:r>
              <a:rPr lang="en-US" b="1">
                <a:solidFill>
                  <a:srgbClr val="FF0000"/>
                </a:solidFill>
              </a:rPr>
              <a:t>What is the answer?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74" name="Google Shape;274;p20"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528" y="-36944"/>
            <a:ext cx="8076471" cy="1057988"/>
          </a:xfrm>
          <a:prstGeom prst="rect">
            <a:avLst/>
          </a:prstGeom>
          <a:noFill/>
          <a:ln>
            <a:noFill/>
          </a:ln>
        </p:spPr>
      </p:pic>
      <p:pic>
        <p:nvPicPr>
          <p:cNvPr id="275" name="Google Shape;275;p20"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9980"/>
            <a:ext cx="1218710" cy="6970426"/>
          </a:xfrm>
          <a:prstGeom prst="rect">
            <a:avLst/>
          </a:prstGeom>
          <a:noFill/>
          <a:ln>
            <a:noFill/>
          </a:ln>
        </p:spPr>
      </p:pic>
      <p:sp>
        <p:nvSpPr>
          <p:cNvPr id="276" name="Google Shape;276;p20"/>
          <p:cNvSpPr txBox="1">
            <a:spLocks noGrp="1"/>
          </p:cNvSpPr>
          <p:nvPr>
            <p:ph type="title"/>
          </p:nvPr>
        </p:nvSpPr>
        <p:spPr>
          <a:xfrm>
            <a:off x="1257300" y="78332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Let’s do a quick review before moving onto data collection! Answer to Question 3</a:t>
            </a:r>
            <a:endParaRPr sz="2800" b="1">
              <a:solidFill>
                <a:srgbClr val="000072"/>
              </a:solidFill>
            </a:endParaRPr>
          </a:p>
        </p:txBody>
      </p:sp>
      <p:sp>
        <p:nvSpPr>
          <p:cNvPr id="277" name="Google Shape;277;p20"/>
          <p:cNvSpPr txBox="1">
            <a:spLocks noGrp="1"/>
          </p:cNvSpPr>
          <p:nvPr>
            <p:ph type="body" idx="1"/>
          </p:nvPr>
        </p:nvSpPr>
        <p:spPr>
          <a:xfrm>
            <a:off x="1257300" y="1996090"/>
            <a:ext cx="7562850" cy="4225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en-US" sz="2000" b="1"/>
              <a:t>What is the projected impact of a warming climate on mosquito populations?</a:t>
            </a:r>
            <a:endParaRPr/>
          </a:p>
          <a:p>
            <a:pPr marL="0" lvl="0" indent="0" algn="l" rtl="0">
              <a:lnSpc>
                <a:spcPct val="90000"/>
              </a:lnSpc>
              <a:spcBef>
                <a:spcPts val="1000"/>
              </a:spcBef>
              <a:spcAft>
                <a:spcPts val="0"/>
              </a:spcAft>
              <a:buClr>
                <a:srgbClr val="002060"/>
              </a:buClr>
              <a:buSzPts val="1800"/>
              <a:buNone/>
            </a:pPr>
            <a:r>
              <a:rPr lang="en-US" b="1"/>
              <a:t> </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b="1">
                <a:solidFill>
                  <a:schemeClr val="dk1"/>
                </a:solidFill>
              </a:rPr>
              <a:t>It is projected that mosquito species will increase their range to areas where they are currently not found- </a:t>
            </a:r>
            <a:r>
              <a:rPr lang="en-US" b="1">
                <a:solidFill>
                  <a:srgbClr val="FF0000"/>
                </a:solidFill>
              </a:rPr>
              <a:t>☺ Correct!</a:t>
            </a:r>
            <a:endParaRPr b="1">
              <a:solidFill>
                <a:srgbClr val="FF0000"/>
              </a:solidFill>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It is projected that mosquito species will replicate more slowly, because their metabolism will slow down because of the heat</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Both A and B</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None of the above</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a:p>
            <a:pPr marL="0" lvl="0" indent="0" algn="l" rtl="0">
              <a:lnSpc>
                <a:spcPct val="90000"/>
              </a:lnSpc>
              <a:spcBef>
                <a:spcPts val="1000"/>
              </a:spcBef>
              <a:spcAft>
                <a:spcPts val="0"/>
              </a:spcAft>
              <a:buClr>
                <a:srgbClr val="FF0000"/>
              </a:buClr>
              <a:buSzPts val="1800"/>
              <a:buNone/>
            </a:pPr>
            <a:r>
              <a:rPr lang="en-US" b="1">
                <a:solidFill>
                  <a:srgbClr val="FF0000"/>
                </a:solidFill>
              </a:rPr>
              <a:t>Were you correct?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9" name="Google Shape;99;p2"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7042" y="-33800"/>
            <a:ext cx="8086958" cy="1025734"/>
          </a:xfrm>
          <a:prstGeom prst="rect">
            <a:avLst/>
          </a:prstGeom>
          <a:noFill/>
          <a:ln>
            <a:noFill/>
          </a:ln>
        </p:spPr>
      </p:pic>
      <p:pic>
        <p:nvPicPr>
          <p:cNvPr id="100" name="Google Shape;100;p2" descr="Menu: What is the mosquito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3036"/>
            <a:ext cx="1184184" cy="6891800"/>
          </a:xfrm>
          <a:prstGeom prst="rect">
            <a:avLst/>
          </a:prstGeom>
          <a:noFill/>
          <a:ln>
            <a:noFill/>
          </a:ln>
        </p:spPr>
      </p:pic>
      <p:sp>
        <p:nvSpPr>
          <p:cNvPr id="101" name="Google Shape;101;p2"/>
          <p:cNvSpPr txBox="1">
            <a:spLocks noGrp="1"/>
          </p:cNvSpPr>
          <p:nvPr>
            <p:ph type="title"/>
          </p:nvPr>
        </p:nvSpPr>
        <p:spPr>
          <a:xfrm>
            <a:off x="1456856" y="1124262"/>
            <a:ext cx="7886700" cy="8748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3200"/>
              <a:buFont typeface="Calibri"/>
              <a:buNone/>
            </a:pPr>
            <a:r>
              <a:rPr lang="en-US" b="1">
                <a:solidFill>
                  <a:srgbClr val="000072"/>
                </a:solidFill>
              </a:rPr>
              <a:t>Overview</a:t>
            </a:r>
            <a:endParaRPr/>
          </a:p>
        </p:txBody>
      </p:sp>
      <p:pic>
        <p:nvPicPr>
          <p:cNvPr id="102" name="Google Shape;102;p2" descr="watermark Illustration of mosquito on water surface and larvae dangling under the water surface."/>
          <p:cNvPicPr preferRelativeResize="0">
            <a:picLocks noGrp="1"/>
          </p:cNvPicPr>
          <p:nvPr>
            <p:ph type="body" idx="2"/>
          </p:nvPr>
        </p:nvPicPr>
        <p:blipFill rotWithShape="1">
          <a:blip r:embed="rId5" cstate="email">
            <a:alphaModFix amt="35000"/>
            <a:extLst>
              <a:ext uri="{28A0092B-C50C-407E-A947-70E740481C1C}">
                <a14:useLocalDpi xmlns:a14="http://schemas.microsoft.com/office/drawing/2010/main"/>
              </a:ext>
            </a:extLst>
          </a:blip>
          <a:srcRect/>
          <a:stretch/>
        </p:blipFill>
        <p:spPr>
          <a:xfrm>
            <a:off x="1120613" y="1630662"/>
            <a:ext cx="7959816" cy="5218102"/>
          </a:xfrm>
          <a:prstGeom prst="rect">
            <a:avLst/>
          </a:prstGeom>
          <a:noFill/>
          <a:ln>
            <a:noFill/>
          </a:ln>
        </p:spPr>
      </p:pic>
      <p:sp>
        <p:nvSpPr>
          <p:cNvPr id="103" name="Google Shape;103;p2"/>
          <p:cNvSpPr txBox="1">
            <a:spLocks noGrp="1"/>
          </p:cNvSpPr>
          <p:nvPr>
            <p:ph type="body" idx="1"/>
          </p:nvPr>
        </p:nvSpPr>
        <p:spPr>
          <a:xfrm>
            <a:off x="1456855" y="1915319"/>
            <a:ext cx="7364415" cy="4628916"/>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2060"/>
              </a:buClr>
              <a:buSzPts val="1600"/>
              <a:buNone/>
            </a:pPr>
            <a:r>
              <a:rPr lang="en-US" sz="1600" b="1"/>
              <a:t>This module: </a:t>
            </a:r>
            <a:endParaRPr/>
          </a:p>
          <a:p>
            <a:pPr marL="0" marR="0" lvl="0" indent="101600" algn="l" rtl="0">
              <a:lnSpc>
                <a:spcPct val="90000"/>
              </a:lnSpc>
              <a:spcBef>
                <a:spcPts val="0"/>
              </a:spcBef>
              <a:spcAft>
                <a:spcPts val="0"/>
              </a:spcAft>
              <a:buClr>
                <a:srgbClr val="002060"/>
              </a:buClr>
              <a:buSzPts val="1600"/>
              <a:buNone/>
            </a:pPr>
            <a:endParaRPr sz="1600" b="1"/>
          </a:p>
          <a:p>
            <a:pPr marL="0" lvl="0" indent="0" algn="l" rtl="0">
              <a:lnSpc>
                <a:spcPct val="90000"/>
              </a:lnSpc>
              <a:spcBef>
                <a:spcPts val="0"/>
              </a:spcBef>
              <a:spcAft>
                <a:spcPts val="0"/>
              </a:spcAft>
              <a:buClr>
                <a:srgbClr val="002060"/>
              </a:buClr>
              <a:buSzPts val="1600"/>
              <a:buNone/>
            </a:pPr>
            <a:r>
              <a:rPr lang="en-US" sz="1600" b="1"/>
              <a:t>Reviews the use of the GLOBE Observer Mosquito Habitat Mapper</a:t>
            </a:r>
            <a:endParaRPr/>
          </a:p>
          <a:p>
            <a:pPr marL="342900" lvl="0" indent="-241300" algn="l" rtl="0">
              <a:lnSpc>
                <a:spcPct val="90000"/>
              </a:lnSpc>
              <a:spcBef>
                <a:spcPts val="0"/>
              </a:spcBef>
              <a:spcAft>
                <a:spcPts val="0"/>
              </a:spcAft>
              <a:buClr>
                <a:srgbClr val="002060"/>
              </a:buClr>
              <a:buSzPts val="1600"/>
              <a:buFont typeface="Arial"/>
              <a:buNone/>
            </a:pPr>
            <a:endParaRPr sz="1600" b="1"/>
          </a:p>
          <a:p>
            <a:pPr marL="0" marR="0" lvl="0" indent="0" algn="l" rtl="0">
              <a:lnSpc>
                <a:spcPct val="90000"/>
              </a:lnSpc>
              <a:spcBef>
                <a:spcPts val="0"/>
              </a:spcBef>
              <a:spcAft>
                <a:spcPts val="0"/>
              </a:spcAft>
              <a:buClr>
                <a:srgbClr val="002060"/>
              </a:buClr>
              <a:buSzPts val="1600"/>
              <a:buNone/>
            </a:pPr>
            <a:r>
              <a:rPr lang="en-US" sz="1600" b="1"/>
              <a:t>Learning Objectives</a:t>
            </a:r>
            <a:endParaRPr/>
          </a:p>
          <a:p>
            <a:pPr marL="0" marR="0" lvl="0" indent="0" algn="l" rtl="0">
              <a:lnSpc>
                <a:spcPct val="90000"/>
              </a:lnSpc>
              <a:spcBef>
                <a:spcPts val="0"/>
              </a:spcBef>
              <a:spcAft>
                <a:spcPts val="0"/>
              </a:spcAft>
              <a:buClr>
                <a:srgbClr val="002060"/>
              </a:buClr>
              <a:buSzPts val="1600"/>
              <a:buNone/>
            </a:pPr>
            <a:endParaRPr sz="1600" b="1"/>
          </a:p>
          <a:p>
            <a:pPr marL="0" marR="0" lvl="0" indent="0" algn="l" rtl="0">
              <a:lnSpc>
                <a:spcPct val="90000"/>
              </a:lnSpc>
              <a:spcBef>
                <a:spcPts val="0"/>
              </a:spcBef>
              <a:spcAft>
                <a:spcPts val="0"/>
              </a:spcAft>
              <a:buClr>
                <a:srgbClr val="002060"/>
              </a:buClr>
              <a:buSzPts val="1600"/>
              <a:buNone/>
            </a:pPr>
            <a:r>
              <a:rPr lang="en-US" sz="1600" b="1" i="1"/>
              <a:t>After completing this module, you will be able to:</a:t>
            </a:r>
            <a:endParaRPr sz="1600" b="1"/>
          </a:p>
          <a:p>
            <a:pPr marL="228600" lvl="0" indent="-228600" algn="l" rtl="0">
              <a:lnSpc>
                <a:spcPct val="90000"/>
              </a:lnSpc>
              <a:spcBef>
                <a:spcPts val="1000"/>
              </a:spcBef>
              <a:spcAft>
                <a:spcPts val="0"/>
              </a:spcAft>
              <a:buClr>
                <a:srgbClr val="002060"/>
              </a:buClr>
              <a:buSzPts val="1600"/>
              <a:buChar char="•"/>
            </a:pPr>
            <a:r>
              <a:rPr lang="en-US" sz="1600" b="1"/>
              <a:t>Identify mosquito larvae in the breeding ground sampled at the study site</a:t>
            </a:r>
            <a:endParaRPr/>
          </a:p>
          <a:p>
            <a:pPr marL="228600" lvl="0" indent="-228600" algn="l" rtl="0">
              <a:lnSpc>
                <a:spcPct val="90000"/>
              </a:lnSpc>
              <a:spcBef>
                <a:spcPts val="1000"/>
              </a:spcBef>
              <a:spcAft>
                <a:spcPts val="0"/>
              </a:spcAft>
              <a:buClr>
                <a:srgbClr val="002060"/>
              </a:buClr>
              <a:buSzPts val="1600"/>
              <a:buChar char="•"/>
            </a:pPr>
            <a:r>
              <a:rPr lang="en-US" sz="1600" b="1"/>
              <a:t>Understand the importance of representative sampling</a:t>
            </a:r>
            <a:endParaRPr/>
          </a:p>
          <a:p>
            <a:pPr marL="228600" lvl="0" indent="-228600" algn="l" rtl="0">
              <a:lnSpc>
                <a:spcPct val="90000"/>
              </a:lnSpc>
              <a:spcBef>
                <a:spcPts val="1000"/>
              </a:spcBef>
              <a:spcAft>
                <a:spcPts val="0"/>
              </a:spcAft>
              <a:buClr>
                <a:srgbClr val="002060"/>
              </a:buClr>
              <a:buSzPts val="1600"/>
              <a:buChar char="•"/>
            </a:pPr>
            <a:r>
              <a:rPr lang="en-US" sz="1600" b="1"/>
              <a:t>Compare the number of mosquito larvae in each genus or species in different habitats</a:t>
            </a:r>
            <a:endParaRPr/>
          </a:p>
          <a:p>
            <a:pPr marL="228600" lvl="0" indent="-228600" algn="l" rtl="0">
              <a:lnSpc>
                <a:spcPct val="90000"/>
              </a:lnSpc>
              <a:spcBef>
                <a:spcPts val="1000"/>
              </a:spcBef>
              <a:spcAft>
                <a:spcPts val="0"/>
              </a:spcAft>
              <a:buClr>
                <a:srgbClr val="002060"/>
              </a:buClr>
              <a:buSzPts val="1600"/>
              <a:buChar char="•"/>
            </a:pPr>
            <a:r>
              <a:rPr lang="en-US" sz="1600" b="1"/>
              <a:t>Explore relationships between the larvae, genus/species, climatic factors and disease</a:t>
            </a:r>
            <a:endParaRPr/>
          </a:p>
          <a:p>
            <a:pPr marL="228600" lvl="0" indent="-228600" algn="l" rtl="0">
              <a:lnSpc>
                <a:spcPct val="90000"/>
              </a:lnSpc>
              <a:spcBef>
                <a:spcPts val="1000"/>
              </a:spcBef>
              <a:spcAft>
                <a:spcPts val="0"/>
              </a:spcAft>
              <a:buClr>
                <a:srgbClr val="002060"/>
              </a:buClr>
              <a:buSzPts val="1600"/>
              <a:buChar char="•"/>
            </a:pPr>
            <a:r>
              <a:rPr lang="en-US" sz="1600" b="1"/>
              <a:t>Collaborate with other GLOBE schools in collection and analysis of data</a:t>
            </a:r>
            <a:endParaRPr/>
          </a:p>
          <a:p>
            <a:pPr marL="228600" lvl="0" indent="-228600" algn="l" rtl="0">
              <a:lnSpc>
                <a:spcPct val="90000"/>
              </a:lnSpc>
              <a:spcBef>
                <a:spcPts val="1000"/>
              </a:spcBef>
              <a:spcAft>
                <a:spcPts val="0"/>
              </a:spcAft>
              <a:buClr>
                <a:srgbClr val="002060"/>
              </a:buClr>
              <a:buSzPts val="1600"/>
              <a:buChar char="•"/>
            </a:pPr>
            <a:r>
              <a:rPr lang="en-US" sz="1600" b="1"/>
              <a:t>Report and visualize data using the GLOBE website  </a:t>
            </a:r>
            <a:endParaRPr/>
          </a:p>
          <a:p>
            <a:pPr marL="228600" lvl="0" indent="-127000" algn="l" rtl="0">
              <a:lnSpc>
                <a:spcPct val="90000"/>
              </a:lnSpc>
              <a:spcBef>
                <a:spcPts val="1000"/>
              </a:spcBef>
              <a:spcAft>
                <a:spcPts val="0"/>
              </a:spcAft>
              <a:buClr>
                <a:srgbClr val="002060"/>
              </a:buClr>
              <a:buSzPts val="1600"/>
              <a:buNone/>
            </a:pPr>
            <a:endParaRPr sz="1600" b="1"/>
          </a:p>
          <a:p>
            <a:pPr marL="0" lvl="0" indent="0" algn="l" rtl="0">
              <a:lnSpc>
                <a:spcPct val="90000"/>
              </a:lnSpc>
              <a:spcBef>
                <a:spcPts val="1000"/>
              </a:spcBef>
              <a:spcAft>
                <a:spcPts val="0"/>
              </a:spcAft>
              <a:buClr>
                <a:srgbClr val="002060"/>
              </a:buClr>
              <a:buSzPts val="1600"/>
              <a:buNone/>
            </a:pPr>
            <a:r>
              <a:rPr lang="en-US" sz="1600" b="1" i="1"/>
              <a:t>Estimated Time Needed to Complete Module: 1.5 hours</a:t>
            </a:r>
            <a:endParaRPr/>
          </a:p>
          <a:p>
            <a:pPr marL="228600" lvl="0" indent="-127000" algn="l" rtl="0">
              <a:lnSpc>
                <a:spcPct val="90000"/>
              </a:lnSpc>
              <a:spcBef>
                <a:spcPts val="1000"/>
              </a:spcBef>
              <a:spcAft>
                <a:spcPts val="0"/>
              </a:spcAft>
              <a:buClr>
                <a:srgbClr val="002060"/>
              </a:buClr>
              <a:buSzPts val="1600"/>
              <a:buNone/>
            </a:pP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83" name="Google Shape;283;p21"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528" y="-36944"/>
            <a:ext cx="8076471" cy="1057988"/>
          </a:xfrm>
          <a:prstGeom prst="rect">
            <a:avLst/>
          </a:prstGeom>
          <a:noFill/>
          <a:ln>
            <a:noFill/>
          </a:ln>
        </p:spPr>
      </p:pic>
      <p:pic>
        <p:nvPicPr>
          <p:cNvPr id="284" name="Google Shape;284;p21"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9980"/>
            <a:ext cx="1218710" cy="6970426"/>
          </a:xfrm>
          <a:prstGeom prst="rect">
            <a:avLst/>
          </a:prstGeom>
          <a:noFill/>
          <a:ln>
            <a:noFill/>
          </a:ln>
        </p:spPr>
      </p:pic>
      <p:sp>
        <p:nvSpPr>
          <p:cNvPr id="285" name="Google Shape;285;p21"/>
          <p:cNvSpPr txBox="1">
            <a:spLocks noGrp="1"/>
          </p:cNvSpPr>
          <p:nvPr>
            <p:ph type="title"/>
          </p:nvPr>
        </p:nvSpPr>
        <p:spPr>
          <a:xfrm>
            <a:off x="1257300" y="78332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Let’s do a quick review before moving onto data collection! Question 4</a:t>
            </a:r>
            <a:endParaRPr sz="2800" b="1">
              <a:solidFill>
                <a:srgbClr val="000072"/>
              </a:solidFill>
            </a:endParaRPr>
          </a:p>
        </p:txBody>
      </p:sp>
      <p:sp>
        <p:nvSpPr>
          <p:cNvPr id="286" name="Google Shape;286;p21"/>
          <p:cNvSpPr txBox="1">
            <a:spLocks noGrp="1"/>
          </p:cNvSpPr>
          <p:nvPr>
            <p:ph type="body" idx="1"/>
          </p:nvPr>
        </p:nvSpPr>
        <p:spPr>
          <a:xfrm>
            <a:off x="1257300" y="1996090"/>
            <a:ext cx="7562850" cy="4225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en-US" sz="2000" b="1"/>
              <a:t>Why is the the mosquito larvae data collected by GLOBE important? </a:t>
            </a:r>
            <a:endParaRPr/>
          </a:p>
          <a:p>
            <a:pPr marL="0" lvl="0" indent="0" algn="l" rtl="0">
              <a:lnSpc>
                <a:spcPct val="90000"/>
              </a:lnSpc>
              <a:spcBef>
                <a:spcPts val="1000"/>
              </a:spcBef>
              <a:spcAft>
                <a:spcPts val="0"/>
              </a:spcAft>
              <a:buClr>
                <a:srgbClr val="002060"/>
              </a:buClr>
              <a:buSzPts val="1800"/>
              <a:buNone/>
            </a:pPr>
            <a:endParaRPr b="1"/>
          </a:p>
          <a:p>
            <a:pPr marL="0" lvl="0" indent="0" algn="l" rtl="0">
              <a:lnSpc>
                <a:spcPct val="90000"/>
              </a:lnSpc>
              <a:spcBef>
                <a:spcPts val="1000"/>
              </a:spcBef>
              <a:spcAft>
                <a:spcPts val="0"/>
              </a:spcAft>
              <a:buNone/>
            </a:pP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Students can collect data that can be used locally to predict outbreaks of mosquito-borne disease, such as malaria, dengue fever or zika.</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Students can develop their own models to understand the specific ecological needs and tolerances of local mosquito populations, so that local breeding site eradication measures can take place</a:t>
            </a:r>
            <a:r>
              <a:rPr lang="en-US"/>
              <a:t>. </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All of the above</a:t>
            </a:r>
            <a:endParaRPr/>
          </a:p>
          <a:p>
            <a:pPr marL="0" lvl="0" indent="0" algn="l" rtl="0">
              <a:lnSpc>
                <a:spcPct val="90000"/>
              </a:lnSpc>
              <a:spcBef>
                <a:spcPts val="1000"/>
              </a:spcBef>
              <a:spcAft>
                <a:spcPts val="0"/>
              </a:spcAft>
              <a:buClr>
                <a:srgbClr val="FF0000"/>
              </a:buClr>
              <a:buSzPts val="1800"/>
              <a:buNone/>
            </a:pPr>
            <a:r>
              <a:rPr lang="en-US" b="1">
                <a:solidFill>
                  <a:srgbClr val="FF0000"/>
                </a:solidFill>
              </a:rPr>
              <a:t>What is the answer?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92" name="Google Shape;292;p22"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528" y="-36944"/>
            <a:ext cx="8076471" cy="1057988"/>
          </a:xfrm>
          <a:prstGeom prst="rect">
            <a:avLst/>
          </a:prstGeom>
          <a:noFill/>
          <a:ln>
            <a:noFill/>
          </a:ln>
        </p:spPr>
      </p:pic>
      <p:pic>
        <p:nvPicPr>
          <p:cNvPr id="293" name="Google Shape;293;p22"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9980"/>
            <a:ext cx="1218710" cy="6970426"/>
          </a:xfrm>
          <a:prstGeom prst="rect">
            <a:avLst/>
          </a:prstGeom>
          <a:noFill/>
          <a:ln>
            <a:noFill/>
          </a:ln>
        </p:spPr>
      </p:pic>
      <p:sp>
        <p:nvSpPr>
          <p:cNvPr id="294" name="Google Shape;294;p22"/>
          <p:cNvSpPr txBox="1">
            <a:spLocks noGrp="1"/>
          </p:cNvSpPr>
          <p:nvPr>
            <p:ph type="title"/>
          </p:nvPr>
        </p:nvSpPr>
        <p:spPr>
          <a:xfrm>
            <a:off x="1257300" y="78332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Let’s do a quick review before moving onto data collection! Answer to Question 4</a:t>
            </a:r>
            <a:endParaRPr sz="2800" b="1">
              <a:solidFill>
                <a:srgbClr val="000072"/>
              </a:solidFill>
            </a:endParaRPr>
          </a:p>
        </p:txBody>
      </p:sp>
      <p:sp>
        <p:nvSpPr>
          <p:cNvPr id="295" name="Google Shape;295;p22"/>
          <p:cNvSpPr txBox="1">
            <a:spLocks noGrp="1"/>
          </p:cNvSpPr>
          <p:nvPr>
            <p:ph type="body" idx="1"/>
          </p:nvPr>
        </p:nvSpPr>
        <p:spPr>
          <a:xfrm>
            <a:off x="1257300" y="1996090"/>
            <a:ext cx="7562850" cy="4225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en-US" sz="2000" b="1"/>
              <a:t>Why is the the mosquito larvae data collected by GLOBE important? </a:t>
            </a:r>
            <a:endParaRPr/>
          </a:p>
          <a:p>
            <a:pPr marL="0" lvl="0" indent="0" algn="l" rtl="0">
              <a:lnSpc>
                <a:spcPct val="90000"/>
              </a:lnSpc>
              <a:spcBef>
                <a:spcPts val="1000"/>
              </a:spcBef>
              <a:spcAft>
                <a:spcPts val="0"/>
              </a:spcAft>
              <a:buClr>
                <a:srgbClr val="002060"/>
              </a:buClr>
              <a:buSzPts val="1800"/>
              <a:buNone/>
            </a:pPr>
            <a:endParaRPr b="1"/>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In many parts of the world, there are insufficient ground validation Students can collect data that can be used locally to predict outbreaks of mosquito-borne disease, such as malaria, dengue fever or zika.</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solidFill>
                  <a:schemeClr val="dk1"/>
                </a:solidFill>
              </a:rPr>
              <a:t>Students can develop their own models to understand the specific ecological needs and tolerances of local mosquito populations, so that local breeding site eradication measures can take place</a:t>
            </a:r>
            <a:r>
              <a:rPr lang="en-US"/>
              <a:t>. </a:t>
            </a:r>
            <a:endParaRPr/>
          </a:p>
          <a:p>
            <a:pPr marL="342900" lvl="0" indent="-342900" algn="l" rtl="0">
              <a:lnSpc>
                <a:spcPct val="90000"/>
              </a:lnSpc>
              <a:spcBef>
                <a:spcPts val="1000"/>
              </a:spcBef>
              <a:spcAft>
                <a:spcPts val="0"/>
              </a:spcAft>
              <a:buClr>
                <a:srgbClr val="002060"/>
              </a:buClr>
              <a:buSzPts val="1800"/>
              <a:buFont typeface="Calibri"/>
              <a:buAutoNum type="alphaUcPeriod"/>
            </a:pPr>
            <a:r>
              <a:rPr lang="en-US" b="1"/>
              <a:t>All of the above - </a:t>
            </a:r>
            <a:r>
              <a:rPr lang="en-US" b="1">
                <a:solidFill>
                  <a:srgbClr val="FF0000"/>
                </a:solidFill>
              </a:rPr>
              <a:t>☺ Correct!</a:t>
            </a:r>
            <a:endParaRPr b="1">
              <a:solidFill>
                <a:srgbClr val="FF0000"/>
              </a:solidFill>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a:p>
            <a:pPr marL="0" lvl="0" indent="0" algn="l" rtl="0">
              <a:lnSpc>
                <a:spcPct val="90000"/>
              </a:lnSpc>
              <a:spcBef>
                <a:spcPts val="1000"/>
              </a:spcBef>
              <a:spcAft>
                <a:spcPts val="0"/>
              </a:spcAft>
              <a:buClr>
                <a:srgbClr val="FF0000"/>
              </a:buClr>
              <a:buSzPts val="1800"/>
              <a:buNone/>
            </a:pPr>
            <a:r>
              <a:rPr lang="en-US" b="1">
                <a:solidFill>
                  <a:srgbClr val="FF0000"/>
                </a:solidFill>
              </a:rPr>
              <a:t>Were you correct? Let’s now look at the data collection procedures in the  protocol.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01" name="Google Shape;301;p23"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9212" y="-76163"/>
            <a:ext cx="7944788" cy="1056061"/>
          </a:xfrm>
          <a:prstGeom prst="rect">
            <a:avLst/>
          </a:prstGeom>
          <a:noFill/>
          <a:ln>
            <a:noFill/>
          </a:ln>
        </p:spPr>
      </p:pic>
      <p:pic>
        <p:nvPicPr>
          <p:cNvPr id="302" name="Google Shape;302;p2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303" name="Google Shape;303;p23"/>
          <p:cNvSpPr txBox="1">
            <a:spLocks noGrp="1"/>
          </p:cNvSpPr>
          <p:nvPr>
            <p:ph type="title"/>
          </p:nvPr>
        </p:nvSpPr>
        <p:spPr>
          <a:xfrm>
            <a:off x="1199212" y="58975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sz="2800" b="1">
                <a:solidFill>
                  <a:srgbClr val="000072"/>
                </a:solidFill>
              </a:rPr>
              <a:t>Mosquito Protocol: What do you need to start? </a:t>
            </a:r>
            <a:endParaRPr/>
          </a:p>
        </p:txBody>
      </p:sp>
      <p:graphicFrame>
        <p:nvGraphicFramePr>
          <p:cNvPr id="304" name="Google Shape;304;p23" descr="Where - Neighborhoods, school grounds, parks, wetland sites.&#10;Time needed - 1-2 hours.&#10;Prerequisities - Hydrosphere Study Site definition (can be done at the same time)&#10;Key Instruments - Dipper, magnifying glass or app, Stereomicroscope is useful&#10;Skill level - intermediate.&#10;References you need - Mosquito Larvae Protocol&#10;Site Definition Sheet&#10;Mosquito Larvae Sampling Field Guide&#10;Mosquito Larvae Data Sheet&#10;Mosquito Identification Key "/>
          <p:cNvGraphicFramePr/>
          <p:nvPr/>
        </p:nvGraphicFramePr>
        <p:xfrm>
          <a:off x="1441064" y="1645817"/>
          <a:ext cx="3000000" cy="3000000"/>
        </p:xfrm>
        <a:graphic>
          <a:graphicData uri="http://schemas.openxmlformats.org/drawingml/2006/table">
            <a:tbl>
              <a:tblPr firstRow="1" bandRow="1">
                <a:noFill/>
                <a:tableStyleId>{588924D4-2E72-4FFC-BBD8-8428F7F0CD35}</a:tableStyleId>
              </a:tblPr>
              <a:tblGrid>
                <a:gridCol w="1494650">
                  <a:extLst>
                    <a:ext uri="{9D8B030D-6E8A-4147-A177-3AD203B41FA5}">
                      <a16:colId xmlns:a16="http://schemas.microsoft.com/office/drawing/2014/main" val="20000"/>
                    </a:ext>
                  </a:extLst>
                </a:gridCol>
                <a:gridCol w="5630050">
                  <a:extLst>
                    <a:ext uri="{9D8B030D-6E8A-4147-A177-3AD203B41FA5}">
                      <a16:colId xmlns:a16="http://schemas.microsoft.com/office/drawing/2014/main" val="20001"/>
                    </a:ext>
                  </a:extLst>
                </a:gridCol>
              </a:tblGrid>
              <a:tr h="5811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Ideally, weekly during the mosquito season, and three weeks before and after </a:t>
                      </a:r>
                      <a:endParaRPr/>
                    </a:p>
                  </a:txBody>
                  <a:tcPr marL="91450" marR="91450" marT="45725" marB="45725"/>
                </a:tc>
                <a:extLst>
                  <a:ext uri="{0D108BD9-81ED-4DB2-BD59-A6C34878D82A}">
                    <a16:rowId xmlns:a16="http://schemas.microsoft.com/office/drawing/2014/main" val="10000"/>
                  </a:ext>
                </a:extLst>
              </a:tr>
              <a:tr h="581150">
                <a:tc>
                  <a:txBody>
                    <a:bodyPr/>
                    <a:lstStyle/>
                    <a:p>
                      <a:pPr marL="0" marR="0" lvl="0" indent="0" algn="l" rtl="0">
                        <a:spcBef>
                          <a:spcPts val="0"/>
                        </a:spcBef>
                        <a:spcAft>
                          <a:spcPts val="0"/>
                        </a:spcAft>
                        <a:buNone/>
                      </a:pPr>
                      <a:r>
                        <a:rPr lang="en-US" sz="1800"/>
                        <a:t>Where</a:t>
                      </a:r>
                      <a:endParaRPr/>
                    </a:p>
                  </a:txBody>
                  <a:tcPr marL="91450" marR="91450" marT="45725" marB="45725"/>
                </a:tc>
                <a:tc>
                  <a:txBody>
                    <a:bodyPr/>
                    <a:lstStyle/>
                    <a:p>
                      <a:pPr marL="0" marR="0" lvl="0" indent="0" algn="l" rtl="0">
                        <a:spcBef>
                          <a:spcPts val="0"/>
                        </a:spcBef>
                        <a:spcAft>
                          <a:spcPts val="0"/>
                        </a:spcAft>
                        <a:buNone/>
                      </a:pPr>
                      <a:r>
                        <a:rPr lang="en-US" sz="1800"/>
                        <a:t>Neighborhoods, school grounds, parks, wetland sites, and around the home</a:t>
                      </a:r>
                      <a:endParaRPr/>
                    </a:p>
                  </a:txBody>
                  <a:tcPr marL="91450" marR="91450" marT="45725" marB="45725"/>
                </a:tc>
                <a:extLst>
                  <a:ext uri="{0D108BD9-81ED-4DB2-BD59-A6C34878D82A}">
                    <a16:rowId xmlns:a16="http://schemas.microsoft.com/office/drawing/2014/main" val="10001"/>
                  </a:ext>
                </a:extLst>
              </a:tr>
              <a:tr h="342825">
                <a:tc>
                  <a:txBody>
                    <a:bodyPr/>
                    <a:lstStyle/>
                    <a:p>
                      <a:pPr marL="0" marR="0" lvl="0" indent="0" algn="l" rtl="0">
                        <a:spcBef>
                          <a:spcPts val="0"/>
                        </a:spcBef>
                        <a:spcAft>
                          <a:spcPts val="0"/>
                        </a:spcAft>
                        <a:buNone/>
                      </a:pPr>
                      <a:r>
                        <a:rPr lang="en-US" sz="1800"/>
                        <a:t>Time Needed</a:t>
                      </a:r>
                      <a:endParaRPr sz="1800"/>
                    </a:p>
                  </a:txBody>
                  <a:tcPr marL="91450" marR="91450" marT="45725" marB="45725"/>
                </a:tc>
                <a:tc>
                  <a:txBody>
                    <a:bodyPr/>
                    <a:lstStyle/>
                    <a:p>
                      <a:pPr marL="0" marR="0" lvl="0" indent="0" algn="l" rtl="0">
                        <a:spcBef>
                          <a:spcPts val="0"/>
                        </a:spcBef>
                        <a:spcAft>
                          <a:spcPts val="0"/>
                        </a:spcAft>
                        <a:buNone/>
                      </a:pPr>
                      <a:r>
                        <a:rPr lang="en-US" sz="1800"/>
                        <a:t>1-2 hours weekly</a:t>
                      </a:r>
                      <a:endParaRPr/>
                    </a:p>
                  </a:txBody>
                  <a:tcPr marL="91450" marR="91450" marT="45725" marB="45725"/>
                </a:tc>
                <a:extLst>
                  <a:ext uri="{0D108BD9-81ED-4DB2-BD59-A6C34878D82A}">
                    <a16:rowId xmlns:a16="http://schemas.microsoft.com/office/drawing/2014/main" val="10002"/>
                  </a:ext>
                </a:extLst>
              </a:tr>
              <a:tr h="414025">
                <a:tc>
                  <a:txBody>
                    <a:bodyPr/>
                    <a:lstStyle/>
                    <a:p>
                      <a:pPr marL="0" marR="0" lvl="0" indent="0" algn="l" rtl="0">
                        <a:spcBef>
                          <a:spcPts val="0"/>
                        </a:spcBef>
                        <a:spcAft>
                          <a:spcPts val="0"/>
                        </a:spcAft>
                        <a:buNone/>
                      </a:pPr>
                      <a:r>
                        <a:rPr lang="en-US" sz="1800"/>
                        <a:t>Prerequisites</a:t>
                      </a:r>
                      <a:endParaRPr/>
                    </a:p>
                  </a:txBody>
                  <a:tcPr marL="91450" marR="91450" marT="45725" marB="45725"/>
                </a:tc>
                <a:tc>
                  <a:txBody>
                    <a:bodyPr/>
                    <a:lstStyle/>
                    <a:p>
                      <a:pPr marL="0" marR="0" lvl="0" indent="0" algn="l" rtl="0">
                        <a:spcBef>
                          <a:spcPts val="0"/>
                        </a:spcBef>
                        <a:spcAft>
                          <a:spcPts val="0"/>
                        </a:spcAft>
                        <a:buNone/>
                      </a:pPr>
                      <a:r>
                        <a:rPr lang="en-US" sz="1800"/>
                        <a:t>none</a:t>
                      </a:r>
                      <a:endParaRPr/>
                    </a:p>
                  </a:txBody>
                  <a:tcPr marL="91450" marR="91450" marT="45725" marB="45725"/>
                </a:tc>
                <a:extLst>
                  <a:ext uri="{0D108BD9-81ED-4DB2-BD59-A6C34878D82A}">
                    <a16:rowId xmlns:a16="http://schemas.microsoft.com/office/drawing/2014/main" val="10003"/>
                  </a:ext>
                </a:extLst>
              </a:tr>
              <a:tr h="1079275">
                <a:tc>
                  <a:txBody>
                    <a:bodyPr/>
                    <a:lstStyle/>
                    <a:p>
                      <a:pPr marL="0" marR="0" lvl="0" indent="0" algn="l" rtl="0">
                        <a:spcBef>
                          <a:spcPts val="0"/>
                        </a:spcBef>
                        <a:spcAft>
                          <a:spcPts val="0"/>
                        </a:spcAft>
                        <a:buNone/>
                      </a:pPr>
                      <a:r>
                        <a:rPr lang="en-US" sz="1800"/>
                        <a:t>Key Instruments</a:t>
                      </a:r>
                      <a:endParaRPr/>
                    </a:p>
                  </a:txBody>
                  <a:tcPr marL="91450" marR="91450" marT="45725" marB="45725"/>
                </a:tc>
                <a:tc>
                  <a:txBody>
                    <a:bodyPr/>
                    <a:lstStyle/>
                    <a:p>
                      <a:pPr marL="0" marR="0" lvl="0" indent="0" algn="l" rtl="0">
                        <a:spcBef>
                          <a:spcPts val="0"/>
                        </a:spcBef>
                        <a:spcAft>
                          <a:spcPts val="0"/>
                        </a:spcAft>
                        <a:buNone/>
                      </a:pPr>
                      <a:r>
                        <a:rPr lang="en-US" sz="1800"/>
                        <a:t>Dipper, magnifier, macro pipette (turkey baster), mobile device with GLOBE Observer Mosquito Habitat Mapper downloaded. A clip-on macro lens (60-100x) for your mobile device is recommended (available online)</a:t>
                      </a:r>
                      <a:endParaRPr/>
                    </a:p>
                  </a:txBody>
                  <a:tcPr marL="91450" marR="91450" marT="45725" marB="45725"/>
                </a:tc>
                <a:extLst>
                  <a:ext uri="{0D108BD9-81ED-4DB2-BD59-A6C34878D82A}">
                    <a16:rowId xmlns:a16="http://schemas.microsoft.com/office/drawing/2014/main" val="10004"/>
                  </a:ext>
                </a:extLst>
              </a:tr>
              <a:tr h="332100">
                <a:tc>
                  <a:txBody>
                    <a:bodyPr/>
                    <a:lstStyle/>
                    <a:p>
                      <a:pPr marL="0" marR="0" lvl="0" indent="0" algn="l" rtl="0">
                        <a:spcBef>
                          <a:spcPts val="0"/>
                        </a:spcBef>
                        <a:spcAft>
                          <a:spcPts val="0"/>
                        </a:spcAft>
                        <a:buNone/>
                      </a:pPr>
                      <a:r>
                        <a:rPr lang="en-US" sz="1800"/>
                        <a:t>Skill Level </a:t>
                      </a:r>
                      <a:endParaRPr sz="1800"/>
                    </a:p>
                  </a:txBody>
                  <a:tcPr marL="91450" marR="91450" marT="45725" marB="45725"/>
                </a:tc>
                <a:tc>
                  <a:txBody>
                    <a:bodyPr/>
                    <a:lstStyle/>
                    <a:p>
                      <a:pPr marL="0" marR="0" lvl="0" indent="0" algn="l" rtl="0">
                        <a:spcBef>
                          <a:spcPts val="0"/>
                        </a:spcBef>
                        <a:spcAft>
                          <a:spcPts val="0"/>
                        </a:spcAft>
                        <a:buNone/>
                      </a:pPr>
                      <a:r>
                        <a:rPr lang="en-US" sz="1800"/>
                        <a:t>Intermediate</a:t>
                      </a:r>
                      <a:endParaRPr sz="1800"/>
                    </a:p>
                  </a:txBody>
                  <a:tcPr marL="91450" marR="91450" marT="45725" marB="45725"/>
                </a:tc>
                <a:extLst>
                  <a:ext uri="{0D108BD9-81ED-4DB2-BD59-A6C34878D82A}">
                    <a16:rowId xmlns:a16="http://schemas.microsoft.com/office/drawing/2014/main" val="10005"/>
                  </a:ext>
                </a:extLst>
              </a:tr>
              <a:tr h="1123800">
                <a:tc>
                  <a:txBody>
                    <a:bodyPr/>
                    <a:lstStyle/>
                    <a:p>
                      <a:pPr marL="0" marR="0" lvl="0" indent="0" algn="l" rtl="0">
                        <a:spcBef>
                          <a:spcPts val="0"/>
                        </a:spcBef>
                        <a:spcAft>
                          <a:spcPts val="0"/>
                        </a:spcAft>
                        <a:buNone/>
                      </a:pPr>
                      <a:r>
                        <a:rPr lang="en-US" sz="1800"/>
                        <a:t>References you need</a:t>
                      </a:r>
                      <a:endParaRPr sz="1800"/>
                    </a:p>
                  </a:txBody>
                  <a:tcPr marL="91450" marR="91450" marT="45725" marB="45725"/>
                </a:tc>
                <a:tc>
                  <a:txBody>
                    <a:bodyPr/>
                    <a:lstStyle/>
                    <a:p>
                      <a:pPr marL="0" marR="0" lvl="0" indent="0" algn="l" rtl="0">
                        <a:spcBef>
                          <a:spcPts val="0"/>
                        </a:spcBef>
                        <a:spcAft>
                          <a:spcPts val="0"/>
                        </a:spcAft>
                        <a:buNone/>
                      </a:pPr>
                      <a:r>
                        <a:rPr lang="en-US" sz="1800"/>
                        <a:t>GLOBE Observer Mosquito Habitat Mapper.</a:t>
                      </a:r>
                      <a:endParaRPr/>
                    </a:p>
                    <a:p>
                      <a:pPr marL="0" marR="0" lvl="0" indent="0" algn="l" rtl="0">
                        <a:spcBef>
                          <a:spcPts val="0"/>
                        </a:spcBef>
                        <a:spcAft>
                          <a:spcPts val="0"/>
                        </a:spcAft>
                        <a:buNone/>
                      </a:pPr>
                      <a:r>
                        <a:rPr lang="en-US" sz="1800"/>
                        <a:t>Download at no cost from your app store to a mobile device. </a:t>
                      </a:r>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4" descr="Image showing the equipment listed on this slid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4303462" y="1586510"/>
            <a:ext cx="4211888" cy="3890370"/>
          </a:xfrm>
          <a:prstGeom prst="rect">
            <a:avLst/>
          </a:prstGeom>
          <a:noFill/>
          <a:ln>
            <a:noFill/>
          </a:ln>
        </p:spPr>
      </p:pic>
      <p:sp>
        <p:nvSpPr>
          <p:cNvPr id="311" name="Google Shape;311;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12" name="Google Shape;312;p24" descr="Banner:  Hydrosphere-Mosquito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99212" y="-29981"/>
            <a:ext cx="7944788" cy="1056061"/>
          </a:xfrm>
          <a:prstGeom prst="rect">
            <a:avLst/>
          </a:prstGeom>
          <a:noFill/>
          <a:ln>
            <a:noFill/>
          </a:ln>
        </p:spPr>
      </p:pic>
      <p:pic>
        <p:nvPicPr>
          <p:cNvPr id="313" name="Google Shape;313;p24"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314" name="Google Shape;314;p24"/>
          <p:cNvSpPr txBox="1">
            <a:spLocks noGrp="1"/>
          </p:cNvSpPr>
          <p:nvPr>
            <p:ph type="title"/>
          </p:nvPr>
        </p:nvSpPr>
        <p:spPr>
          <a:xfrm>
            <a:off x="1257300" y="889045"/>
            <a:ext cx="7886700" cy="9075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3200"/>
              <a:buFont typeface="Calibri"/>
              <a:buNone/>
            </a:pPr>
            <a:r>
              <a:rPr lang="en-US" b="1">
                <a:solidFill>
                  <a:srgbClr val="000072"/>
                </a:solidFill>
              </a:rPr>
              <a:t>Assemble Field Equipment</a:t>
            </a:r>
            <a:endParaRPr sz="2800" b="1">
              <a:solidFill>
                <a:srgbClr val="000072"/>
              </a:solidFill>
            </a:endParaRPr>
          </a:p>
        </p:txBody>
      </p:sp>
      <p:sp>
        <p:nvSpPr>
          <p:cNvPr id="315" name="Google Shape;315;p24"/>
          <p:cNvSpPr/>
          <p:nvPr/>
        </p:nvSpPr>
        <p:spPr>
          <a:xfrm>
            <a:off x="1257300" y="1937450"/>
            <a:ext cx="4391938" cy="35394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GLOBE Observer Mosquito App</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Measuring tape</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Dipper, Net or Bulb Syringe (baster)</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Bucket</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Plastic zip bags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Permanent marker and pencil</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White plastic plate</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Forceps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Rinse bottle</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Paper towels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Camera (phone camera is good)</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Ethanol alcohol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Hand lens, magnifying glass or magnifying attachment for mobile device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21" name="Google Shape;321;p25"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9212" y="-29981"/>
            <a:ext cx="7944788" cy="1056061"/>
          </a:xfrm>
          <a:prstGeom prst="rect">
            <a:avLst/>
          </a:prstGeom>
          <a:noFill/>
          <a:ln>
            <a:noFill/>
          </a:ln>
        </p:spPr>
      </p:pic>
      <p:pic>
        <p:nvPicPr>
          <p:cNvPr id="322" name="Google Shape;322;p2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323" name="Google Shape;323;p25"/>
          <p:cNvSpPr txBox="1">
            <a:spLocks noGrp="1"/>
          </p:cNvSpPr>
          <p:nvPr>
            <p:ph type="title"/>
          </p:nvPr>
        </p:nvSpPr>
        <p:spPr>
          <a:xfrm>
            <a:off x="1456855" y="1343340"/>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sz="2700" b="1"/>
              <a:t>Start your Fieldwork with Safety Steps</a:t>
            </a:r>
            <a:br>
              <a:rPr lang="en-US" sz="2700" b="1">
                <a:solidFill>
                  <a:schemeClr val="dk2"/>
                </a:solidFill>
              </a:rPr>
            </a:br>
            <a:br>
              <a:rPr lang="en-US" b="1">
                <a:solidFill>
                  <a:schemeClr val="dk2"/>
                </a:solidFill>
              </a:rPr>
            </a:br>
            <a:br>
              <a:rPr lang="en-US" b="1">
                <a:solidFill>
                  <a:schemeClr val="dk2"/>
                </a:solidFill>
              </a:rPr>
            </a:br>
            <a:endParaRPr/>
          </a:p>
        </p:txBody>
      </p:sp>
      <p:sp>
        <p:nvSpPr>
          <p:cNvPr id="324" name="Google Shape;324;p25"/>
          <p:cNvSpPr txBox="1"/>
          <p:nvPr/>
        </p:nvSpPr>
        <p:spPr>
          <a:xfrm>
            <a:off x="1456854" y="1731566"/>
            <a:ext cx="7401395"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Safety is important when conducting the Hydrosphere protocols. While you will need to use your judgment in selecting only hydrosphere study sites that are safe to access and sample, additional precautions are needed:</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Students should wear protective gloves and goggles when handling water samples and chemicals to avoid danger from splashes.</a:t>
            </a:r>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For the mosquito protocol, it is important to protect students from exposure to biting mosquitoes. Ask your students to wear clothes that cover the body so little bite area is exposed. Apply insect repellent. The best time to collect samples is at the heat of the day, near solar noon, when mosquitoes are least active. Women  who are pregnant or are planning to become pregnant should not participate in this activity.</a:t>
            </a:r>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Be aware that the eggs and larvae are not disease vectors, mosquito-borne disease is transmitted through the bite of the adult female mosquito. </a:t>
            </a:r>
            <a:endParaRPr sz="1800">
              <a:solidFill>
                <a:schemeClr val="dk1"/>
              </a:solidFill>
              <a:latin typeface="Calibri"/>
              <a:ea typeface="Calibri"/>
              <a:cs typeface="Calibri"/>
              <a:sym typeface="Calibri"/>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pic>
        <p:nvPicPr>
          <p:cNvPr id="325" name="Google Shape;325;p25" descr="Safety icon: Be sure that students wear globes and goggle during your investigations."/>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872948" y="5920231"/>
            <a:ext cx="5808093" cy="8722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31" name="Google Shape;331;p26"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9212" y="-29981"/>
            <a:ext cx="7944788" cy="1056061"/>
          </a:xfrm>
          <a:prstGeom prst="rect">
            <a:avLst/>
          </a:prstGeom>
          <a:noFill/>
          <a:ln>
            <a:noFill/>
          </a:ln>
        </p:spPr>
      </p:pic>
      <p:pic>
        <p:nvPicPr>
          <p:cNvPr id="332" name="Google Shape;332;p2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333" name="Google Shape;333;p26"/>
          <p:cNvSpPr txBox="1">
            <a:spLocks noGrp="1"/>
          </p:cNvSpPr>
          <p:nvPr>
            <p:ph type="title"/>
          </p:nvPr>
        </p:nvSpPr>
        <p:spPr>
          <a:xfrm>
            <a:off x="1426452" y="88944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200"/>
              <a:buFont typeface="Calibri"/>
              <a:buNone/>
            </a:pPr>
            <a:r>
              <a:rPr lang="en-US" b="1"/>
              <a:t>Identifying and Sampling  potential mosquito breeding sites</a:t>
            </a:r>
            <a:endParaRPr/>
          </a:p>
        </p:txBody>
      </p:sp>
      <p:sp>
        <p:nvSpPr>
          <p:cNvPr id="334" name="Google Shape;334;p26"/>
          <p:cNvSpPr txBox="1">
            <a:spLocks noGrp="1"/>
          </p:cNvSpPr>
          <p:nvPr>
            <p:ph type="body" idx="1"/>
          </p:nvPr>
        </p:nvSpPr>
        <p:spPr>
          <a:xfrm>
            <a:off x="1426452" y="1999118"/>
            <a:ext cx="4864431" cy="435133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rgbClr val="002060"/>
              </a:buClr>
              <a:buSzPts val="1400"/>
              <a:buNone/>
            </a:pPr>
            <a:r>
              <a:rPr lang="en-US" sz="1400" b="1"/>
              <a:t>Mosquitoes lay their eggs in places where water can collect. </a:t>
            </a:r>
            <a:r>
              <a:rPr lang="en-US" sz="1400">
                <a:solidFill>
                  <a:schemeClr val="dk1"/>
                </a:solidFill>
              </a:rPr>
              <a:t>These can be natural places such as puddles or ponds, or artificial places such as flower pots or plastic bottles. How you collect your sample will depend on what type of place you are sampling. If you are sampling containers, you will either pour the water through the net if the container is small enough to do this. Or, if the container is big, you will use a net to gather a sample from the water in the container.</a:t>
            </a:r>
            <a:endParaRPr/>
          </a:p>
          <a:p>
            <a:pPr marL="0" lvl="0" indent="0" algn="just" rtl="0">
              <a:lnSpc>
                <a:spcPct val="90000"/>
              </a:lnSpc>
              <a:spcBef>
                <a:spcPts val="1000"/>
              </a:spcBef>
              <a:spcAft>
                <a:spcPts val="0"/>
              </a:spcAft>
              <a:buClr>
                <a:schemeClr val="dk1"/>
              </a:buClr>
              <a:buSzPts val="1400"/>
              <a:buNone/>
            </a:pPr>
            <a:r>
              <a:rPr lang="en-US" sz="1400">
                <a:solidFill>
                  <a:schemeClr val="dk1"/>
                </a:solidFill>
              </a:rPr>
              <a:t>If you are sampling a pond, puddle, along a slow moving stream, or some other place that is not a container, you will dip a net or mosquito dipper in the water to collect the mosquito larvae. You will collect 5 samples waiting 3 minutes between sample collection. This is to make sure you get an accurate representation of how many larvae are in the water. With containers, you are gathering most or all of the larvae in the containers.</a:t>
            </a:r>
            <a:endParaRPr/>
          </a:p>
          <a:p>
            <a:pPr marL="0" lvl="0" indent="0" algn="just" rtl="0">
              <a:lnSpc>
                <a:spcPct val="90000"/>
              </a:lnSpc>
              <a:spcBef>
                <a:spcPts val="1000"/>
              </a:spcBef>
              <a:spcAft>
                <a:spcPts val="0"/>
              </a:spcAft>
              <a:buClr>
                <a:schemeClr val="dk1"/>
              </a:buClr>
              <a:buSzPts val="1400"/>
              <a:buNone/>
            </a:pPr>
            <a:r>
              <a:rPr lang="en-US" sz="1400">
                <a:solidFill>
                  <a:schemeClr val="dk1"/>
                </a:solidFill>
              </a:rPr>
              <a:t>After collection, you will identify the mosquito larvae </a:t>
            </a:r>
            <a:r>
              <a:rPr lang="en-US" sz="1400" b="1"/>
              <a:t>using keys and count the number of larvae within each genus or species. </a:t>
            </a:r>
            <a:endParaRPr/>
          </a:p>
          <a:p>
            <a:pPr marL="0" lvl="0" indent="0" algn="just" rtl="0">
              <a:lnSpc>
                <a:spcPct val="90000"/>
              </a:lnSpc>
              <a:spcBef>
                <a:spcPts val="1000"/>
              </a:spcBef>
              <a:spcAft>
                <a:spcPts val="0"/>
              </a:spcAft>
              <a:buClr>
                <a:srgbClr val="002060"/>
              </a:buClr>
              <a:buSzPts val="1400"/>
              <a:buNone/>
            </a:pPr>
            <a:r>
              <a:rPr lang="en-US" sz="1400" b="1"/>
              <a:t>*Note: if the breeding site is a natural hydrology site, it is recommended that you establish it as a hydrology study site.  Then you can examine changes in the water parameters in conjunction with mosquito data, and record changes over time. </a:t>
            </a:r>
            <a:endParaRPr/>
          </a:p>
        </p:txBody>
      </p:sp>
      <p:pic>
        <p:nvPicPr>
          <p:cNvPr id="335" name="Google Shape;335;p26" descr="Photo fo Students carrying a tire for sampling.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548527" y="1827396"/>
            <a:ext cx="2223042" cy="2223042"/>
          </a:xfrm>
          <a:prstGeom prst="rect">
            <a:avLst/>
          </a:prstGeom>
          <a:noFill/>
          <a:ln>
            <a:noFill/>
          </a:ln>
        </p:spPr>
      </p:pic>
      <p:pic>
        <p:nvPicPr>
          <p:cNvPr id="336" name="Google Shape;336;p26" descr="Photo of abandoned fishing boat, providing a habitat for breeding mosquitoe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65315" y="4414392"/>
            <a:ext cx="2306254" cy="166679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42" name="Google Shape;342;p27"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9212" y="-29981"/>
            <a:ext cx="7944788" cy="1056061"/>
          </a:xfrm>
          <a:prstGeom prst="rect">
            <a:avLst/>
          </a:prstGeom>
          <a:noFill/>
          <a:ln>
            <a:noFill/>
          </a:ln>
        </p:spPr>
      </p:pic>
      <p:pic>
        <p:nvPicPr>
          <p:cNvPr id="343" name="Google Shape;343;p27"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344" name="Google Shape;344;p27"/>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200"/>
              <a:buFont typeface="Calibri"/>
              <a:buNone/>
            </a:pPr>
            <a:r>
              <a:rPr lang="en-US"/>
              <a:t>Site Selection: Containers</a:t>
            </a:r>
            <a:endParaRPr/>
          </a:p>
        </p:txBody>
      </p:sp>
      <p:sp>
        <p:nvSpPr>
          <p:cNvPr id="345" name="Google Shape;345;p27"/>
          <p:cNvSpPr txBox="1">
            <a:spLocks noGrp="1"/>
          </p:cNvSpPr>
          <p:nvPr>
            <p:ph type="body" idx="1"/>
          </p:nvPr>
        </p:nvSpPr>
        <p:spPr>
          <a:xfrm>
            <a:off x="1456856" y="1729847"/>
            <a:ext cx="4521266"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a:solidFill>
                  <a:schemeClr val="dk1"/>
                </a:solidFill>
              </a:rPr>
              <a:t>There are a variety of indoor and outdoor containers that can be sampled around homes, schools or other buildings. You may have other types of containers in your community as well! </a:t>
            </a:r>
            <a:endParaRPr/>
          </a:p>
        </p:txBody>
      </p:sp>
      <p:pic>
        <p:nvPicPr>
          <p:cNvPr id="346" name="Google Shape;346;p27" descr="Photomontage of indoor containters which might serve as mosquito breeding habitats.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42642" y="4074373"/>
            <a:ext cx="2688353" cy="2495818"/>
          </a:xfrm>
          <a:prstGeom prst="rect">
            <a:avLst/>
          </a:prstGeom>
          <a:noFill/>
          <a:ln>
            <a:noFill/>
          </a:ln>
        </p:spPr>
      </p:pic>
      <p:pic>
        <p:nvPicPr>
          <p:cNvPr id="347" name="Google Shape;347;p27" descr="Photomontage of outdoor containters which might serve as mosquito breeding habitats.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4521742" y="4074373"/>
            <a:ext cx="4308259" cy="2495818"/>
          </a:xfrm>
          <a:prstGeom prst="rect">
            <a:avLst/>
          </a:prstGeom>
          <a:noFill/>
          <a:ln>
            <a:noFill/>
          </a:ln>
        </p:spPr>
      </p:pic>
      <p:pic>
        <p:nvPicPr>
          <p:cNvPr id="348" name="Google Shape;348;p27" descr="Photo pouring a sample from a bucket into a sample ba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479900" y="1621254"/>
            <a:ext cx="2192775" cy="2192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54" name="Google Shape;354;p28"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9212" y="-29981"/>
            <a:ext cx="7944788" cy="1056061"/>
          </a:xfrm>
          <a:prstGeom prst="rect">
            <a:avLst/>
          </a:prstGeom>
          <a:noFill/>
          <a:ln>
            <a:noFill/>
          </a:ln>
        </p:spPr>
      </p:pic>
      <p:pic>
        <p:nvPicPr>
          <p:cNvPr id="355" name="Google Shape;355;p2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356" name="Google Shape;356;p28"/>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200"/>
              <a:buFont typeface="Calibri"/>
              <a:buNone/>
            </a:pPr>
            <a:r>
              <a:rPr lang="en-US"/>
              <a:t>Site Selection: Non-container sampling sites</a:t>
            </a:r>
            <a:endParaRPr/>
          </a:p>
        </p:txBody>
      </p:sp>
      <p:sp>
        <p:nvSpPr>
          <p:cNvPr id="357" name="Google Shape;357;p28"/>
          <p:cNvSpPr txBox="1">
            <a:spLocks noGrp="1"/>
          </p:cNvSpPr>
          <p:nvPr>
            <p:ph type="body" idx="1"/>
          </p:nvPr>
        </p:nvSpPr>
        <p:spPr>
          <a:xfrm>
            <a:off x="1456856" y="1729847"/>
            <a:ext cx="7090796"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a:solidFill>
                  <a:schemeClr val="dk1"/>
                </a:solidFill>
              </a:rPr>
              <a:t>Sampling sites include habitats like ponds, streams, marshes, puddles along streets or in yards, or agricultural areas (e.g., rice fields). These are places where you cannot lift the container and pour the water into a net or container. If you are using a repeat sampling scenario, find a site that is easy for students to visit. The site should be large enough so that it does not quickly dry up and sampling can be done on a regular (twice monthly, if possible) basis. </a:t>
            </a:r>
            <a:endParaRPr/>
          </a:p>
        </p:txBody>
      </p:sp>
      <p:pic>
        <p:nvPicPr>
          <p:cNvPr id="358" name="Google Shape;358;p28" descr="Photos of students at a mosquito sampling sit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97638" y="4240687"/>
            <a:ext cx="2485834" cy="2226101"/>
          </a:xfrm>
          <a:prstGeom prst="rect">
            <a:avLst/>
          </a:prstGeom>
          <a:noFill/>
          <a:ln>
            <a:noFill/>
          </a:ln>
        </p:spPr>
      </p:pic>
      <p:pic>
        <p:nvPicPr>
          <p:cNvPr id="359" name="Google Shape;359;p28" descr="Photo of swampy area near the bay where trash and water serve as potential mosquito breeding habitats.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236859" y="4240687"/>
            <a:ext cx="1993646" cy="2226101"/>
          </a:xfrm>
          <a:prstGeom prst="rect">
            <a:avLst/>
          </a:prstGeom>
          <a:noFill/>
          <a:ln>
            <a:noFill/>
          </a:ln>
        </p:spPr>
      </p:pic>
      <p:pic>
        <p:nvPicPr>
          <p:cNvPr id="360" name="Google Shape;360;p28" descr="Students netting mosquito larvae off the side of a cement culvert."/>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67435" y="4240687"/>
            <a:ext cx="2226101" cy="22261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66" name="Google Shape;366;p29"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9212" y="-29981"/>
            <a:ext cx="7944788" cy="1056061"/>
          </a:xfrm>
          <a:prstGeom prst="rect">
            <a:avLst/>
          </a:prstGeom>
          <a:noFill/>
          <a:ln>
            <a:noFill/>
          </a:ln>
        </p:spPr>
      </p:pic>
      <p:pic>
        <p:nvPicPr>
          <p:cNvPr id="367" name="Google Shape;367;p2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368" name="Google Shape;368;p29"/>
          <p:cNvSpPr txBox="1">
            <a:spLocks noGrp="1"/>
          </p:cNvSpPr>
          <p:nvPr>
            <p:ph type="title"/>
          </p:nvPr>
        </p:nvSpPr>
        <p:spPr>
          <a:xfrm>
            <a:off x="1257300" y="1804698"/>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Calibri"/>
              <a:buNone/>
            </a:pPr>
            <a:r>
              <a:rPr lang="en-US" b="1">
                <a:solidFill>
                  <a:schemeClr val="dk2"/>
                </a:solidFill>
              </a:rPr>
              <a:t>Mosquito Larvae Sampling: Natural Hydrology Sites</a:t>
            </a: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endParaRPr/>
          </a:p>
        </p:txBody>
      </p:sp>
      <p:sp>
        <p:nvSpPr>
          <p:cNvPr id="369" name="Google Shape;369;p29"/>
          <p:cNvSpPr txBox="1"/>
          <p:nvPr/>
        </p:nvSpPr>
        <p:spPr>
          <a:xfrm>
            <a:off x="1293102" y="1830803"/>
            <a:ext cx="7187191"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Using the mosquito dipper or net, skim the surface of the water. The net is maintained at an acute angle with respect to the water surface, see figure:</a:t>
            </a:r>
            <a:endParaRPr/>
          </a:p>
        </p:txBody>
      </p:sp>
      <p:sp>
        <p:nvSpPr>
          <p:cNvPr id="370" name="Google Shape;370;p29"/>
          <p:cNvSpPr txBox="1">
            <a:spLocks noGrp="1"/>
          </p:cNvSpPr>
          <p:nvPr>
            <p:ph type="body" idx="2"/>
          </p:nvPr>
        </p:nvSpPr>
        <p:spPr>
          <a:xfrm>
            <a:off x="1424947" y="2780238"/>
            <a:ext cx="314705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Take 5 samples. Wait 3 minutes between each sample.  If you use a net, do the washing step next. </a:t>
            </a:r>
            <a:endParaRPr/>
          </a:p>
          <a:p>
            <a:pPr marL="0" lvl="0" indent="0" algn="l" rtl="0">
              <a:lnSpc>
                <a:spcPct val="90000"/>
              </a:lnSpc>
              <a:spcBef>
                <a:spcPts val="1000"/>
              </a:spcBef>
              <a:spcAft>
                <a:spcPts val="0"/>
              </a:spcAft>
              <a:buClr>
                <a:schemeClr val="dk1"/>
              </a:buClr>
              <a:buSzPts val="1800"/>
              <a:buNone/>
            </a:pPr>
            <a:r>
              <a:rPr lang="en-US" sz="1800"/>
              <a:t>Larvae rest on the surface of the water but if they are disturbed they swim below the surface for safety. By waiting 3 minutes, the larvae will have returned to the surface to breathe</a:t>
            </a:r>
            <a:endParaRPr/>
          </a:p>
          <a:p>
            <a:pPr marL="0" lvl="0" indent="0" algn="l" rtl="0">
              <a:lnSpc>
                <a:spcPct val="90000"/>
              </a:lnSpc>
              <a:spcBef>
                <a:spcPts val="1000"/>
              </a:spcBef>
              <a:spcAft>
                <a:spcPts val="0"/>
              </a:spcAft>
              <a:buClr>
                <a:srgbClr val="FF0000"/>
              </a:buClr>
              <a:buSzPts val="1800"/>
              <a:buNone/>
            </a:pPr>
            <a:r>
              <a:rPr lang="en-US" sz="1800" b="1">
                <a:solidFill>
                  <a:srgbClr val="FF0000"/>
                </a:solidFill>
              </a:rPr>
              <a:t>Tip: sample quickly! Try to not cast a shadow, because the larvae will dive to safety. </a:t>
            </a:r>
            <a:endParaRPr/>
          </a:p>
        </p:txBody>
      </p:sp>
      <p:pic>
        <p:nvPicPr>
          <p:cNvPr id="371" name="Google Shape;371;p29" descr="Artist's illustration of a student sampling a pond using a large sampling ne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471791" y="2503165"/>
            <a:ext cx="4271548" cy="28114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77" name="Google Shape;377;p30"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9212" y="-29981"/>
            <a:ext cx="7944788" cy="1056061"/>
          </a:xfrm>
          <a:prstGeom prst="rect">
            <a:avLst/>
          </a:prstGeom>
          <a:noFill/>
          <a:ln>
            <a:noFill/>
          </a:ln>
        </p:spPr>
      </p:pic>
      <p:pic>
        <p:nvPicPr>
          <p:cNvPr id="378" name="Google Shape;378;p3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379" name="Google Shape;379;p30"/>
          <p:cNvSpPr txBox="1">
            <a:spLocks noGrp="1"/>
          </p:cNvSpPr>
          <p:nvPr>
            <p:ph type="title"/>
          </p:nvPr>
        </p:nvSpPr>
        <p:spPr>
          <a:xfrm>
            <a:off x="1456855" y="1343340"/>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sz="2700" b="1"/>
              <a:t>Mosquito Larvae Sampling Method: Small Containers</a:t>
            </a:r>
            <a:br>
              <a:rPr lang="en-US" sz="2700" b="1">
                <a:solidFill>
                  <a:schemeClr val="dk2"/>
                </a:solidFill>
              </a:rPr>
            </a:br>
            <a:br>
              <a:rPr lang="en-US" b="1">
                <a:solidFill>
                  <a:schemeClr val="dk2"/>
                </a:solidFill>
              </a:rPr>
            </a:br>
            <a:br>
              <a:rPr lang="en-US" b="1">
                <a:solidFill>
                  <a:schemeClr val="dk2"/>
                </a:solidFill>
              </a:rPr>
            </a:br>
            <a:endParaRPr/>
          </a:p>
        </p:txBody>
      </p:sp>
      <p:sp>
        <p:nvSpPr>
          <p:cNvPr id="380" name="Google Shape;380;p30"/>
          <p:cNvSpPr txBox="1"/>
          <p:nvPr/>
        </p:nvSpPr>
        <p:spPr>
          <a:xfrm>
            <a:off x="1456856" y="1343340"/>
            <a:ext cx="5001094"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Pour sample  water in container through net into a bucket. In the photo to the right, GLOBE students found an abandoned bucket that collected rainwater and created a sheltered habitat where mosquitoes could lay their eggs.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Or, you can use a dipper or a bulb syringe (turkey baster) to sample larvae. Here a bulb syringe is used to sample water puddled on a leaf in the Amazon.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rgbClr val="FF0000"/>
                </a:solidFill>
                <a:latin typeface="Calibri"/>
                <a:ea typeface="Calibri"/>
                <a:cs typeface="Calibri"/>
                <a:sym typeface="Calibri"/>
              </a:rPr>
              <a:t>Tip: when using a bulb syringe, depress the bulb before inserting and quickly pull in the water- don’t give the larvae a chance to swim away and escape!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pic>
        <p:nvPicPr>
          <p:cNvPr id="381" name="Google Shape;381;p30" descr="Photo of pouring sample water through the net to capture the larva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366632" y="1733982"/>
            <a:ext cx="2240036" cy="1680027"/>
          </a:xfrm>
          <a:prstGeom prst="rect">
            <a:avLst/>
          </a:prstGeom>
          <a:noFill/>
          <a:ln>
            <a:noFill/>
          </a:ln>
        </p:spPr>
      </p:pic>
      <p:pic>
        <p:nvPicPr>
          <p:cNvPr id="382" name="Google Shape;382;p30" descr="Bulb syringe being used to sample water puddled on a leaf."/>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66632" y="3567705"/>
            <a:ext cx="2246073" cy="29947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9" name="Google Shape;109;p3"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7042" y="-33800"/>
            <a:ext cx="8086958" cy="1025734"/>
          </a:xfrm>
          <a:prstGeom prst="rect">
            <a:avLst/>
          </a:prstGeom>
          <a:noFill/>
          <a:ln>
            <a:noFill/>
          </a:ln>
        </p:spPr>
      </p:pic>
      <p:pic>
        <p:nvPicPr>
          <p:cNvPr id="110" name="Google Shape;110;p3" descr="Menu: What is the mosquito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3800"/>
            <a:ext cx="1184184" cy="6891800"/>
          </a:xfrm>
          <a:prstGeom prst="rect">
            <a:avLst/>
          </a:prstGeom>
          <a:noFill/>
          <a:ln>
            <a:noFill/>
          </a:ln>
        </p:spPr>
      </p:pic>
      <p:sp>
        <p:nvSpPr>
          <p:cNvPr id="111" name="Google Shape;111;p3"/>
          <p:cNvSpPr txBox="1">
            <a:spLocks noGrp="1"/>
          </p:cNvSpPr>
          <p:nvPr>
            <p:ph type="title"/>
          </p:nvPr>
        </p:nvSpPr>
        <p:spPr>
          <a:xfrm>
            <a:off x="1184184" y="851888"/>
            <a:ext cx="7886700" cy="8748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3200"/>
              <a:buFont typeface="Calibri"/>
              <a:buNone/>
            </a:pPr>
            <a:r>
              <a:rPr lang="en-US" b="1">
                <a:solidFill>
                  <a:srgbClr val="000072"/>
                </a:solidFill>
              </a:rPr>
              <a:t>The Hydrosphere</a:t>
            </a:r>
            <a:endParaRPr/>
          </a:p>
        </p:txBody>
      </p:sp>
      <p:sp>
        <p:nvSpPr>
          <p:cNvPr id="112" name="Google Shape;112;p3"/>
          <p:cNvSpPr txBox="1">
            <a:spLocks noGrp="1"/>
          </p:cNvSpPr>
          <p:nvPr>
            <p:ph type="body" idx="1"/>
          </p:nvPr>
        </p:nvSpPr>
        <p:spPr>
          <a:xfrm>
            <a:off x="1311326" y="1639875"/>
            <a:ext cx="4555322" cy="485820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700"/>
              <a:buNone/>
            </a:pPr>
            <a:r>
              <a:rPr lang="en-US" sz="1700">
                <a:solidFill>
                  <a:schemeClr val="dk1"/>
                </a:solidFill>
              </a:rPr>
              <a:t>The hydrosphere is the part of the Earth system that includes </a:t>
            </a:r>
            <a:r>
              <a:rPr lang="en-US" sz="1700" b="1"/>
              <a:t>water, ice and water vapor</a:t>
            </a:r>
            <a:r>
              <a:rPr lang="en-US" sz="1700">
                <a:solidFill>
                  <a:schemeClr val="dk1"/>
                </a:solidFill>
              </a:rPr>
              <a:t>. Water participates in many important natural chemical reactions and is a good solvent. Changing any part of the Earth system, such as the amount or type of vegetation in a region or from natural land cover to an impervious one, can affect the rest of the system. </a:t>
            </a:r>
            <a:endParaRPr/>
          </a:p>
          <a:p>
            <a:pPr marL="0" lvl="0" indent="0" algn="just" rtl="0">
              <a:lnSpc>
                <a:spcPct val="90000"/>
              </a:lnSpc>
              <a:spcBef>
                <a:spcPts val="1000"/>
              </a:spcBef>
              <a:spcAft>
                <a:spcPts val="0"/>
              </a:spcAft>
              <a:buClr>
                <a:schemeClr val="dk1"/>
              </a:buClr>
              <a:buSzPts val="1700"/>
              <a:buNone/>
            </a:pPr>
            <a:r>
              <a:rPr lang="en-US" sz="1700">
                <a:solidFill>
                  <a:schemeClr val="dk1"/>
                </a:solidFill>
              </a:rPr>
              <a:t>The hydrosphere is home to many organisms, including the eggs, larvae and pupae of mosquitoes. </a:t>
            </a:r>
            <a:endParaRPr/>
          </a:p>
        </p:txBody>
      </p:sp>
      <p:pic>
        <p:nvPicPr>
          <p:cNvPr id="113" name="Google Shape;113;p3" descr="Earth system diagram: Energy flows and matter cycles through the Earth's biosphere, hydrosphere, atmosphere and pedosphere (soil). The cycles are powered by the Sun's energy.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866648" y="1877622"/>
            <a:ext cx="2953714" cy="3004255"/>
          </a:xfrm>
          <a:prstGeom prst="rect">
            <a:avLst/>
          </a:prstGeom>
          <a:noFill/>
          <a:ln>
            <a:noFill/>
          </a:ln>
        </p:spPr>
      </p:pic>
      <p:sp>
        <p:nvSpPr>
          <p:cNvPr id="114" name="Google Shape;114;p3"/>
          <p:cNvSpPr/>
          <p:nvPr/>
        </p:nvSpPr>
        <p:spPr>
          <a:xfrm>
            <a:off x="6146219" y="4881877"/>
            <a:ext cx="2924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a:solidFill>
                  <a:schemeClr val="dk1"/>
                </a:solidFill>
                <a:latin typeface="Calibri"/>
                <a:ea typeface="Calibri"/>
                <a:cs typeface="Calibri"/>
                <a:sym typeface="Calibri"/>
              </a:rPr>
              <a:t>The Earth System: Energy flows and matter cycles.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88" name="Google Shape;388;p31"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9212" y="-29981"/>
            <a:ext cx="7944788" cy="1056061"/>
          </a:xfrm>
          <a:prstGeom prst="rect">
            <a:avLst/>
          </a:prstGeom>
          <a:noFill/>
          <a:ln>
            <a:noFill/>
          </a:ln>
        </p:spPr>
      </p:pic>
      <p:pic>
        <p:nvPicPr>
          <p:cNvPr id="389" name="Google Shape;389;p3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390" name="Google Shape;390;p31"/>
          <p:cNvSpPr txBox="1">
            <a:spLocks noGrp="1"/>
          </p:cNvSpPr>
          <p:nvPr>
            <p:ph type="title"/>
          </p:nvPr>
        </p:nvSpPr>
        <p:spPr>
          <a:xfrm>
            <a:off x="1257300" y="1804698"/>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Calibri"/>
              <a:buNone/>
            </a:pPr>
            <a:r>
              <a:rPr lang="en-US" b="1">
                <a:solidFill>
                  <a:schemeClr val="dk2"/>
                </a:solidFill>
              </a:rPr>
              <a:t>Mosquito Larvae Sampling- washing </a:t>
            </a:r>
            <a:r>
              <a:rPr lang="en-US" b="1">
                <a:solidFill>
                  <a:schemeClr val="lt1"/>
                </a:solidFill>
              </a:rPr>
              <a:t>1</a:t>
            </a: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endParaRPr/>
          </a:p>
        </p:txBody>
      </p:sp>
      <p:sp>
        <p:nvSpPr>
          <p:cNvPr id="391" name="Google Shape;391;p31"/>
          <p:cNvSpPr txBox="1">
            <a:spLocks noGrp="1"/>
          </p:cNvSpPr>
          <p:nvPr>
            <p:ph type="body" idx="2"/>
          </p:nvPr>
        </p:nvSpPr>
        <p:spPr>
          <a:xfrm>
            <a:off x="1357947" y="1918418"/>
            <a:ext cx="1842454"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a:t>After collecting a sample with a net, use a squirt bottle with water to gently remove the debris caught in the net into a bucket.</a:t>
            </a:r>
            <a:endParaRPr/>
          </a:p>
          <a:p>
            <a:pPr marL="0" lvl="0" indent="0" algn="just" rtl="0">
              <a:lnSpc>
                <a:spcPct val="90000"/>
              </a:lnSpc>
              <a:spcBef>
                <a:spcPts val="1000"/>
              </a:spcBef>
              <a:spcAft>
                <a:spcPts val="0"/>
              </a:spcAft>
              <a:buClr>
                <a:schemeClr val="dk1"/>
              </a:buClr>
              <a:buSzPts val="1800"/>
              <a:buNone/>
            </a:pPr>
            <a:endParaRPr sz="1800"/>
          </a:p>
          <a:p>
            <a:pPr marL="0" lvl="0" indent="0" algn="just" rtl="0">
              <a:lnSpc>
                <a:spcPct val="90000"/>
              </a:lnSpc>
              <a:spcBef>
                <a:spcPts val="1000"/>
              </a:spcBef>
              <a:spcAft>
                <a:spcPts val="0"/>
              </a:spcAft>
              <a:buClr>
                <a:schemeClr val="dk1"/>
              </a:buClr>
              <a:buSzPts val="1800"/>
              <a:buNone/>
            </a:pPr>
            <a:r>
              <a:rPr lang="en-US" sz="1800"/>
              <a:t>If you have used a dipper or a bulb syringe/macro pipette/baster, skip this step.</a:t>
            </a:r>
            <a:endParaRPr/>
          </a:p>
        </p:txBody>
      </p:sp>
      <p:pic>
        <p:nvPicPr>
          <p:cNvPr id="392" name="Google Shape;392;p31" descr="Photo showing a student using a wash bottle to remove mosquito larvae and debris from the net. These are caught in a bucket and then poured into sample bags or vial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359136" y="1990692"/>
            <a:ext cx="5014824" cy="376111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98" name="Google Shape;398;p32"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9212" y="-29981"/>
            <a:ext cx="7944788" cy="1056061"/>
          </a:xfrm>
          <a:prstGeom prst="rect">
            <a:avLst/>
          </a:prstGeom>
          <a:noFill/>
          <a:ln>
            <a:noFill/>
          </a:ln>
        </p:spPr>
      </p:pic>
      <p:pic>
        <p:nvPicPr>
          <p:cNvPr id="399" name="Google Shape;399;p3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400" name="Google Shape;400;p32"/>
          <p:cNvSpPr txBox="1">
            <a:spLocks noGrp="1"/>
          </p:cNvSpPr>
          <p:nvPr>
            <p:ph type="title"/>
          </p:nvPr>
        </p:nvSpPr>
        <p:spPr>
          <a:xfrm>
            <a:off x="1228256" y="1928148"/>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Calibri"/>
              <a:buNone/>
            </a:pPr>
            <a:r>
              <a:rPr lang="en-US" b="1">
                <a:solidFill>
                  <a:schemeClr val="dk2"/>
                </a:solidFill>
              </a:rPr>
              <a:t>Mosquito Larvae Sampling</a:t>
            </a:r>
            <a:r>
              <a:rPr lang="en-US" b="1">
                <a:solidFill>
                  <a:schemeClr val="lt1"/>
                </a:solidFill>
              </a:rPr>
              <a:t> 2</a:t>
            </a: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endParaRPr/>
          </a:p>
        </p:txBody>
      </p:sp>
      <p:sp>
        <p:nvSpPr>
          <p:cNvPr id="401" name="Google Shape;401;p32"/>
          <p:cNvSpPr txBox="1">
            <a:spLocks noGrp="1"/>
          </p:cNvSpPr>
          <p:nvPr>
            <p:ph type="body" idx="2"/>
          </p:nvPr>
        </p:nvSpPr>
        <p:spPr>
          <a:xfrm>
            <a:off x="1357946" y="1918418"/>
            <a:ext cx="3810401" cy="435133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800"/>
              <a:buNone/>
            </a:pPr>
            <a:r>
              <a:rPr lang="en-US" sz="1800"/>
              <a:t>Pour sample in labeled plastic bags. </a:t>
            </a:r>
            <a:endParaRPr/>
          </a:p>
          <a:p>
            <a:pPr marL="0" lvl="0" indent="0" algn="just" rtl="0">
              <a:lnSpc>
                <a:spcPct val="90000"/>
              </a:lnSpc>
              <a:spcBef>
                <a:spcPts val="1000"/>
              </a:spcBef>
              <a:spcAft>
                <a:spcPts val="0"/>
              </a:spcAft>
              <a:buClr>
                <a:schemeClr val="dk1"/>
              </a:buClr>
              <a:buSzPts val="1800"/>
              <a:buNone/>
            </a:pPr>
            <a:r>
              <a:rPr lang="en-US" sz="1800"/>
              <a:t>Leave air in bags so that larvae can breathe, and keep bags cool and in the shade. If they warm up in the sun, the larvae may die.</a:t>
            </a:r>
            <a:endParaRPr/>
          </a:p>
          <a:p>
            <a:pPr marL="0" lvl="0" indent="0" algn="just" rtl="0">
              <a:lnSpc>
                <a:spcPct val="90000"/>
              </a:lnSpc>
              <a:spcBef>
                <a:spcPts val="1000"/>
              </a:spcBef>
              <a:spcAft>
                <a:spcPts val="0"/>
              </a:spcAft>
              <a:buClr>
                <a:schemeClr val="dk1"/>
              </a:buClr>
              <a:buSzPts val="1800"/>
              <a:buNone/>
            </a:pPr>
            <a:r>
              <a:rPr lang="en-US" sz="1800"/>
              <a:t>Identify the larvae soon after collection. If left overnight, any pupae in the sample may become adult flying mosquitoes. </a:t>
            </a:r>
            <a:endParaRPr/>
          </a:p>
          <a:p>
            <a:pPr marL="0" lvl="0" indent="0" algn="just" rtl="0">
              <a:lnSpc>
                <a:spcPct val="90000"/>
              </a:lnSpc>
              <a:spcBef>
                <a:spcPts val="1000"/>
              </a:spcBef>
              <a:spcAft>
                <a:spcPts val="0"/>
              </a:spcAft>
              <a:buClr>
                <a:schemeClr val="dk1"/>
              </a:buClr>
              <a:buSzPts val="1800"/>
              <a:buNone/>
            </a:pPr>
            <a:r>
              <a:rPr lang="en-US" sz="1800"/>
              <a:t>If you find adult mosquitoes in your sample bag, shake the bag to drown the adult mosquitoes. </a:t>
            </a:r>
            <a:endParaRPr/>
          </a:p>
          <a:p>
            <a:pPr marL="0" lvl="0" indent="0" algn="just" rtl="0">
              <a:lnSpc>
                <a:spcPct val="90000"/>
              </a:lnSpc>
              <a:spcBef>
                <a:spcPts val="1000"/>
              </a:spcBef>
              <a:spcAft>
                <a:spcPts val="0"/>
              </a:spcAft>
              <a:buClr>
                <a:srgbClr val="FF0000"/>
              </a:buClr>
              <a:buSzPts val="1800"/>
              <a:buNone/>
            </a:pPr>
            <a:r>
              <a:rPr lang="en-US" sz="1800">
                <a:solidFill>
                  <a:srgbClr val="FF0000"/>
                </a:solidFill>
              </a:rPr>
              <a:t>Tip: When you are done, your sample can be poured on the ground, any larvae will not survive. Do not pour samples into sinks or toilets where they might survive in a sewer. </a:t>
            </a:r>
            <a:endParaRPr/>
          </a:p>
        </p:txBody>
      </p:sp>
      <p:pic>
        <p:nvPicPr>
          <p:cNvPr id="402" name="Google Shape;402;p32" descr="Photo of pouring water with mosquito larvae and debris into the plastic bag."/>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405130" y="1918418"/>
            <a:ext cx="2858462" cy="2143846"/>
          </a:xfrm>
          <a:prstGeom prst="rect">
            <a:avLst/>
          </a:prstGeom>
          <a:noFill/>
          <a:ln>
            <a:noFill/>
          </a:ln>
        </p:spPr>
      </p:pic>
      <p:pic>
        <p:nvPicPr>
          <p:cNvPr id="403" name="Google Shape;403;p32" descr="Photo of sample bag with water/mosquito sample, labeled with sample site and date.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5405130" y="4155779"/>
            <a:ext cx="2879930" cy="215994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09" name="Google Shape;409;p33"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0740" y="-20745"/>
            <a:ext cx="7944788" cy="1056061"/>
          </a:xfrm>
          <a:prstGeom prst="rect">
            <a:avLst/>
          </a:prstGeom>
          <a:noFill/>
          <a:ln>
            <a:noFill/>
          </a:ln>
        </p:spPr>
      </p:pic>
      <p:pic>
        <p:nvPicPr>
          <p:cNvPr id="410" name="Google Shape;410;p3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579" y="0"/>
            <a:ext cx="1199213" cy="6887981"/>
          </a:xfrm>
          <a:prstGeom prst="rect">
            <a:avLst/>
          </a:prstGeom>
          <a:noFill/>
          <a:ln>
            <a:noFill/>
          </a:ln>
        </p:spPr>
      </p:pic>
      <p:sp>
        <p:nvSpPr>
          <p:cNvPr id="411" name="Google Shape;411;p33"/>
          <p:cNvSpPr txBox="1">
            <a:spLocks noGrp="1"/>
          </p:cNvSpPr>
          <p:nvPr>
            <p:ph type="title"/>
          </p:nvPr>
        </p:nvSpPr>
        <p:spPr>
          <a:xfrm>
            <a:off x="1228256" y="2312981"/>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b="1"/>
              <a:t>Mosquito Larvae Identification</a:t>
            </a: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endParaRPr/>
          </a:p>
        </p:txBody>
      </p:sp>
      <p:sp>
        <p:nvSpPr>
          <p:cNvPr id="412" name="Google Shape;412;p33"/>
          <p:cNvSpPr txBox="1">
            <a:spLocks noGrp="1"/>
          </p:cNvSpPr>
          <p:nvPr>
            <p:ph type="body" idx="2"/>
          </p:nvPr>
        </p:nvSpPr>
        <p:spPr>
          <a:xfrm>
            <a:off x="1357947" y="1918418"/>
            <a:ext cx="3571862"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a:t>You can place the larvae in vials to see how they suspend from the surface of the water to help with the identification. Only the larvae of  one genus, </a:t>
            </a:r>
            <a:r>
              <a:rPr lang="en-US" sz="1800" i="1"/>
              <a:t>Anopheles</a:t>
            </a:r>
            <a:r>
              <a:rPr lang="en-US" sz="1800"/>
              <a:t>,  has a resting position on top of the water. Most other mosquito genera will assume a resting position like seen in the picture (left). </a:t>
            </a:r>
            <a:endParaRPr/>
          </a:p>
        </p:txBody>
      </p:sp>
      <p:pic>
        <p:nvPicPr>
          <p:cNvPr id="413" name="Google Shape;413;p33" descr="Photo of mosquito larvae in a vial, with many haning from the surfac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261841" y="1918418"/>
            <a:ext cx="3187976" cy="2390982"/>
          </a:xfrm>
          <a:prstGeom prst="rect">
            <a:avLst/>
          </a:prstGeom>
          <a:noFill/>
          <a:ln>
            <a:noFill/>
          </a:ln>
        </p:spPr>
      </p:pic>
      <p:pic>
        <p:nvPicPr>
          <p:cNvPr id="414" name="Google Shape;414;p33" descr="Diagram of three types of mosquitoes, sowing some of the diagnostic characteristics. Anopheles larvae hang parallel to the water surface. Culex and Aedes hang downward from the surface from their siphon on their abdomen."/>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1741823" y="4391355"/>
            <a:ext cx="6329327" cy="210148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20" name="Google Shape;420;p34"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9212" y="-29981"/>
            <a:ext cx="7944788" cy="1056061"/>
          </a:xfrm>
          <a:prstGeom prst="rect">
            <a:avLst/>
          </a:prstGeom>
          <a:noFill/>
          <a:ln>
            <a:noFill/>
          </a:ln>
        </p:spPr>
      </p:pic>
      <p:pic>
        <p:nvPicPr>
          <p:cNvPr id="421" name="Google Shape;421;p3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422" name="Google Shape;422;p34"/>
          <p:cNvSpPr txBox="1">
            <a:spLocks noGrp="1"/>
          </p:cNvSpPr>
          <p:nvPr>
            <p:ph type="title"/>
          </p:nvPr>
        </p:nvSpPr>
        <p:spPr>
          <a:xfrm>
            <a:off x="1270238" y="2759150"/>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b="1"/>
              <a:t>Mosquito Larvae</a:t>
            </a:r>
            <a:br>
              <a:rPr lang="en-US" b="1"/>
            </a:br>
            <a:r>
              <a:rPr lang="en-US" b="1"/>
              <a:t>Identification </a:t>
            </a:r>
            <a:br>
              <a:rPr lang="en-US" b="1"/>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endParaRPr/>
          </a:p>
        </p:txBody>
      </p:sp>
      <p:sp>
        <p:nvSpPr>
          <p:cNvPr id="423" name="Google Shape;423;p34"/>
          <p:cNvSpPr txBox="1">
            <a:spLocks noGrp="1"/>
          </p:cNvSpPr>
          <p:nvPr>
            <p:ph type="body" idx="2"/>
          </p:nvPr>
        </p:nvSpPr>
        <p:spPr>
          <a:xfrm>
            <a:off x="1270238" y="2252662"/>
            <a:ext cx="358116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Familiarize yourself with the general anatomy of the mosquito larvae and the key features that distinguish those genera or species that are found in your locality. In particular, key features are often found on the anal segment and the siphon. Consult with mosquito experts or mosquito identification keys for your locality.</a:t>
            </a:r>
            <a:endParaRPr/>
          </a:p>
        </p:txBody>
      </p:sp>
      <p:pic>
        <p:nvPicPr>
          <p:cNvPr id="424" name="Google Shape;424;p34" descr="Diagram showing the three sections of the larval body: head, thorax and abdomen. In an inset box, morphological features that are useful to identify mosquito larvae to genus and/or species. You will find these on the abdominal segment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851400" y="1113154"/>
            <a:ext cx="4245082" cy="555752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31" name="Google Shape;431;p35"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9212" y="-29981"/>
            <a:ext cx="7944788" cy="1056061"/>
          </a:xfrm>
          <a:prstGeom prst="rect">
            <a:avLst/>
          </a:prstGeom>
          <a:noFill/>
          <a:ln>
            <a:noFill/>
          </a:ln>
        </p:spPr>
      </p:pic>
      <p:pic>
        <p:nvPicPr>
          <p:cNvPr id="432" name="Google Shape;432;p3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433" name="Google Shape;433;p35"/>
          <p:cNvSpPr txBox="1">
            <a:spLocks noGrp="1"/>
          </p:cNvSpPr>
          <p:nvPr>
            <p:ph type="title"/>
          </p:nvPr>
        </p:nvSpPr>
        <p:spPr>
          <a:xfrm>
            <a:off x="1459764" y="2269186"/>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b="1"/>
              <a:t>Mosquito Identification using a clip-on macro lens</a:t>
            </a: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endParaRPr/>
          </a:p>
        </p:txBody>
      </p:sp>
      <p:sp>
        <p:nvSpPr>
          <p:cNvPr id="434" name="Google Shape;434;p35"/>
          <p:cNvSpPr txBox="1"/>
          <p:nvPr/>
        </p:nvSpPr>
        <p:spPr>
          <a:xfrm>
            <a:off x="1332501" y="1821672"/>
            <a:ext cx="4292606"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Follow these instructions to make sure you get a clear view of your specimen.</a:t>
            </a:r>
            <a:endParaRPr/>
          </a:p>
          <a:p>
            <a:pPr marL="0" marR="0" lvl="0" indent="0" algn="l" rtl="0">
              <a:lnSpc>
                <a:spcPct val="90000"/>
              </a:lnSpc>
              <a:spcBef>
                <a:spcPts val="1000"/>
              </a:spcBef>
              <a:spcAft>
                <a:spcPts val="0"/>
              </a:spcAft>
              <a:buClr>
                <a:schemeClr val="dk1"/>
              </a:buClr>
              <a:buSzPts val="2400"/>
              <a:buFont typeface="Arial"/>
              <a:buNone/>
            </a:pPr>
            <a:r>
              <a:rPr lang="en-US" sz="2400">
                <a:solidFill>
                  <a:schemeClr val="dk1"/>
                </a:solidFill>
                <a:latin typeface="Calibri"/>
                <a:ea typeface="Calibri"/>
                <a:cs typeface="Calibri"/>
                <a:sym typeface="Calibri"/>
              </a:rPr>
              <a:t>For best results, use a  clip-on macro lens on a mobile device. This will allow you to identify your specimen to species. Use a lens 60x-100x for best results. </a:t>
            </a:r>
            <a:endParaRPr/>
          </a:p>
          <a:p>
            <a:pPr marL="0" marR="0" lvl="0" indent="0" algn="l" rtl="0">
              <a:lnSpc>
                <a:spcPct val="90000"/>
              </a:lnSpc>
              <a:spcBef>
                <a:spcPts val="1000"/>
              </a:spcBef>
              <a:spcAft>
                <a:spcPts val="0"/>
              </a:spcAft>
              <a:buClr>
                <a:srgbClr val="FF0000"/>
              </a:buClr>
              <a:buSzPts val="2400"/>
              <a:buFont typeface="Arial"/>
              <a:buNone/>
            </a:pPr>
            <a:r>
              <a:rPr lang="en-US" sz="2400">
                <a:solidFill>
                  <a:srgbClr val="FF0000"/>
                </a:solidFill>
                <a:latin typeface="Calibri"/>
                <a:ea typeface="Calibri"/>
                <a:cs typeface="Calibri"/>
                <a:sym typeface="Calibri"/>
              </a:rPr>
              <a:t>Tip: You can also use  hand lens to identify some of the characteristics and identify most specimens to genera. You can take a picture through the lens. </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pic>
        <p:nvPicPr>
          <p:cNvPr id="435" name="Google Shape;435;p35" descr="Macro len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14220" y="1770317"/>
            <a:ext cx="3158549" cy="2368912"/>
          </a:xfrm>
          <a:prstGeom prst="rect">
            <a:avLst/>
          </a:prstGeom>
          <a:noFill/>
          <a:ln>
            <a:noFill/>
          </a:ln>
        </p:spPr>
      </p:pic>
      <p:pic>
        <p:nvPicPr>
          <p:cNvPr id="436" name="Google Shape;436;p35" descr="Photo of students using magnifying glasses to look at mosquito larvae.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5506032" y="4194808"/>
            <a:ext cx="3166737" cy="237505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43" name="Google Shape;443;p36"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9212" y="-29981"/>
            <a:ext cx="7944788" cy="1056061"/>
          </a:xfrm>
          <a:prstGeom prst="rect">
            <a:avLst/>
          </a:prstGeom>
          <a:noFill/>
          <a:ln>
            <a:noFill/>
          </a:ln>
        </p:spPr>
      </p:pic>
      <p:pic>
        <p:nvPicPr>
          <p:cNvPr id="444" name="Google Shape;444;p3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445" name="Google Shape;445;p36"/>
          <p:cNvSpPr txBox="1">
            <a:spLocks noGrp="1"/>
          </p:cNvSpPr>
          <p:nvPr>
            <p:ph type="title"/>
          </p:nvPr>
        </p:nvSpPr>
        <p:spPr>
          <a:xfrm>
            <a:off x="1199212" y="2040586"/>
            <a:ext cx="778195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sz="2700" b="1"/>
              <a:t>Mosquito Identification using a clip-on macro lens (Cont’d)</a:t>
            </a: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endParaRPr/>
          </a:p>
        </p:txBody>
      </p:sp>
      <p:sp>
        <p:nvSpPr>
          <p:cNvPr id="446" name="Google Shape;446;p36"/>
          <p:cNvSpPr txBox="1"/>
          <p:nvPr/>
        </p:nvSpPr>
        <p:spPr>
          <a:xfrm>
            <a:off x="1199212" y="1789718"/>
            <a:ext cx="5023077"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A note about lenses: </a:t>
            </a:r>
            <a:endParaRPr/>
          </a:p>
          <a:p>
            <a:pPr marL="0" marR="0" lvl="0" indent="0" algn="l" rtl="0">
              <a:lnSpc>
                <a:spcPct val="9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There are several types of lens available. Each has benefits. The 60x is very easy to use and is recommended, especially working with students. This is because it does not need to be focused. </a:t>
            </a:r>
            <a:endParaRPr/>
          </a:p>
          <a:p>
            <a:pPr marL="0" marR="0" lvl="0" indent="0" algn="l" rtl="0">
              <a:lnSpc>
                <a:spcPct val="9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If it is important for you to determine the difference between </a:t>
            </a:r>
            <a:r>
              <a:rPr lang="en-US" sz="2000" i="1">
                <a:solidFill>
                  <a:schemeClr val="dk1"/>
                </a:solidFill>
                <a:latin typeface="Calibri"/>
                <a:ea typeface="Calibri"/>
                <a:cs typeface="Calibri"/>
                <a:sym typeface="Calibri"/>
              </a:rPr>
              <a:t>Aedes aegypti </a:t>
            </a:r>
            <a:r>
              <a:rPr lang="en-US" sz="2000">
                <a:solidFill>
                  <a:schemeClr val="dk1"/>
                </a:solidFill>
                <a:latin typeface="Calibri"/>
                <a:ea typeface="Calibri"/>
                <a:cs typeface="Calibri"/>
                <a:sym typeface="Calibri"/>
              </a:rPr>
              <a:t>and </a:t>
            </a:r>
            <a:r>
              <a:rPr lang="en-US" sz="2000" i="1">
                <a:solidFill>
                  <a:schemeClr val="dk1"/>
                </a:solidFill>
                <a:latin typeface="Calibri"/>
                <a:ea typeface="Calibri"/>
                <a:cs typeface="Calibri"/>
                <a:sym typeface="Calibri"/>
              </a:rPr>
              <a:t>Aedes albopictus, </a:t>
            </a:r>
            <a:r>
              <a:rPr lang="en-US" sz="2000">
                <a:solidFill>
                  <a:schemeClr val="dk1"/>
                </a:solidFill>
                <a:latin typeface="Calibri"/>
                <a:ea typeface="Calibri"/>
                <a:cs typeface="Calibri"/>
                <a:sym typeface="Calibri"/>
              </a:rPr>
              <a:t>the 100x version, seen on the right, will provide sufficient resolution to see the comb scales on slightly older models. However it can be frustrating to learn to focus using this model. Select the right tool for your situation. </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pic>
        <p:nvPicPr>
          <p:cNvPr id="447" name="Google Shape;447;p36" descr="60 x macro len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57951" y="1769336"/>
            <a:ext cx="1966540" cy="1474905"/>
          </a:xfrm>
          <a:prstGeom prst="rect">
            <a:avLst/>
          </a:prstGeom>
          <a:noFill/>
          <a:ln>
            <a:noFill/>
          </a:ln>
        </p:spPr>
      </p:pic>
      <p:sp>
        <p:nvSpPr>
          <p:cNvPr id="448" name="Google Shape;448;p36"/>
          <p:cNvSpPr txBox="1"/>
          <p:nvPr/>
        </p:nvSpPr>
        <p:spPr>
          <a:xfrm>
            <a:off x="7162456" y="3225417"/>
            <a:ext cx="5180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60x</a:t>
            </a:r>
            <a:endParaRPr/>
          </a:p>
        </p:txBody>
      </p:sp>
      <p:pic>
        <p:nvPicPr>
          <p:cNvPr id="449" name="Google Shape;449;p36" descr="100x macro lens."/>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433909" y="3594749"/>
            <a:ext cx="1982409" cy="2643213"/>
          </a:xfrm>
          <a:prstGeom prst="rect">
            <a:avLst/>
          </a:prstGeom>
          <a:noFill/>
          <a:ln>
            <a:noFill/>
          </a:ln>
        </p:spPr>
      </p:pic>
      <p:sp>
        <p:nvSpPr>
          <p:cNvPr id="450" name="Google Shape;450;p36"/>
          <p:cNvSpPr txBox="1"/>
          <p:nvPr/>
        </p:nvSpPr>
        <p:spPr>
          <a:xfrm>
            <a:off x="7227604" y="6237962"/>
            <a:ext cx="6351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100x</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56" name="Google Shape;456;p37"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9212" y="-29981"/>
            <a:ext cx="7944788" cy="1056061"/>
          </a:xfrm>
          <a:prstGeom prst="rect">
            <a:avLst/>
          </a:prstGeom>
          <a:noFill/>
          <a:ln>
            <a:noFill/>
          </a:ln>
        </p:spPr>
      </p:pic>
      <p:pic>
        <p:nvPicPr>
          <p:cNvPr id="457" name="Google Shape;457;p37"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458" name="Google Shape;458;p37"/>
          <p:cNvSpPr txBox="1">
            <a:spLocks noGrp="1"/>
          </p:cNvSpPr>
          <p:nvPr>
            <p:ph type="title"/>
          </p:nvPr>
        </p:nvSpPr>
        <p:spPr>
          <a:xfrm>
            <a:off x="1459764" y="2269186"/>
            <a:ext cx="7521398"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Calibri"/>
              <a:buNone/>
            </a:pPr>
            <a:r>
              <a:rPr lang="en-US" b="1">
                <a:solidFill>
                  <a:schemeClr val="dk2"/>
                </a:solidFill>
              </a:rPr>
              <a:t>Here are a few tips using the 100x macro lens</a:t>
            </a: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endParaRPr/>
          </a:p>
        </p:txBody>
      </p:sp>
      <p:sp>
        <p:nvSpPr>
          <p:cNvPr id="459" name="Google Shape;459;p37"/>
          <p:cNvSpPr txBox="1"/>
          <p:nvPr/>
        </p:nvSpPr>
        <p:spPr>
          <a:xfrm>
            <a:off x="1199212" y="1789718"/>
            <a:ext cx="7669215" cy="4351338"/>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ts val="2000"/>
              <a:buFont typeface="Arial"/>
              <a:buAutoNum type="arabicPeriod"/>
            </a:pPr>
            <a:r>
              <a:rPr lang="en-US" sz="2000">
                <a:solidFill>
                  <a:schemeClr val="dk1"/>
                </a:solidFill>
                <a:latin typeface="Calibri"/>
                <a:ea typeface="Calibri"/>
                <a:cs typeface="Calibri"/>
                <a:sym typeface="Calibri"/>
              </a:rPr>
              <a:t>Remove the plastic tab that is protecting the batteries.</a:t>
            </a:r>
            <a:endParaRPr/>
          </a:p>
          <a:p>
            <a:pPr marL="457200" marR="0" lvl="0" indent="-457200" algn="l" rtl="0">
              <a:lnSpc>
                <a:spcPct val="90000"/>
              </a:lnSpc>
              <a:spcBef>
                <a:spcPts val="1000"/>
              </a:spcBef>
              <a:spcAft>
                <a:spcPts val="0"/>
              </a:spcAft>
              <a:buClr>
                <a:schemeClr val="dk1"/>
              </a:buClr>
              <a:buSzPts val="2000"/>
              <a:buFont typeface="Arial"/>
              <a:buAutoNum type="arabicPeriod"/>
            </a:pPr>
            <a:r>
              <a:rPr lang="en-US" sz="2000">
                <a:solidFill>
                  <a:schemeClr val="dk1"/>
                </a:solidFill>
                <a:latin typeface="Calibri"/>
                <a:ea typeface="Calibri"/>
                <a:cs typeface="Calibri"/>
                <a:sym typeface="Calibri"/>
              </a:rPr>
              <a:t>Make sure the batteries are alternated with +, -, +  in a line.</a:t>
            </a:r>
            <a:endParaRPr/>
          </a:p>
          <a:p>
            <a:pPr marL="457200" marR="0" lvl="0" indent="-457200" algn="l" rtl="0">
              <a:lnSpc>
                <a:spcPct val="90000"/>
              </a:lnSpc>
              <a:spcBef>
                <a:spcPts val="1000"/>
              </a:spcBef>
              <a:spcAft>
                <a:spcPts val="0"/>
              </a:spcAft>
              <a:buClr>
                <a:schemeClr val="dk1"/>
              </a:buClr>
              <a:buSzPts val="2000"/>
              <a:buFont typeface="Arial"/>
              <a:buAutoNum type="arabicPeriod"/>
            </a:pPr>
            <a:r>
              <a:rPr lang="en-US" sz="2000">
                <a:solidFill>
                  <a:schemeClr val="dk1"/>
                </a:solidFill>
                <a:latin typeface="Calibri"/>
                <a:ea typeface="Calibri"/>
                <a:cs typeface="Calibri"/>
                <a:sym typeface="Calibri"/>
              </a:rPr>
              <a:t>Use the box to make a bridge to support your mobile device. That will allow you to use your other hand to focus using the knobs.</a:t>
            </a:r>
            <a:endParaRPr/>
          </a:p>
          <a:p>
            <a:pPr marL="457200" marR="0" lvl="0" indent="-457200" algn="l" rtl="0">
              <a:lnSpc>
                <a:spcPct val="90000"/>
              </a:lnSpc>
              <a:spcBef>
                <a:spcPts val="1000"/>
              </a:spcBef>
              <a:spcAft>
                <a:spcPts val="0"/>
              </a:spcAft>
              <a:buClr>
                <a:schemeClr val="dk1"/>
              </a:buClr>
              <a:buSzPts val="2000"/>
              <a:buFont typeface="Arial"/>
              <a:buAutoNum type="arabicPeriod"/>
            </a:pPr>
            <a:r>
              <a:rPr lang="en-US" sz="2000">
                <a:solidFill>
                  <a:schemeClr val="dk1"/>
                </a:solidFill>
                <a:latin typeface="Calibri"/>
                <a:ea typeface="Calibri"/>
                <a:cs typeface="Calibri"/>
                <a:sym typeface="Calibri"/>
              </a:rPr>
              <a:t>For most models, the clear plastic sleeve rests on the plate. This provides the correct focal length. The specimen is positioned in the circle inside the plastic sleeve.</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pic>
        <p:nvPicPr>
          <p:cNvPr id="460" name="Google Shape;460;p37" descr="Macro lens batter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45573" y="4349774"/>
            <a:ext cx="1343462" cy="1791282"/>
          </a:xfrm>
          <a:prstGeom prst="rect">
            <a:avLst/>
          </a:prstGeom>
          <a:noFill/>
          <a:ln>
            <a:noFill/>
          </a:ln>
        </p:spPr>
      </p:pic>
      <p:pic>
        <p:nvPicPr>
          <p:cNvPr id="461" name="Google Shape;461;p37" descr="Side view of macro lens with alternating batteries."/>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2744117" y="4349775"/>
            <a:ext cx="1343462" cy="1791282"/>
          </a:xfrm>
          <a:prstGeom prst="rect">
            <a:avLst/>
          </a:prstGeom>
          <a:noFill/>
          <a:ln>
            <a:noFill/>
          </a:ln>
        </p:spPr>
      </p:pic>
      <p:pic>
        <p:nvPicPr>
          <p:cNvPr id="462" name="Google Shape;462;p37" descr="Macro lens and its box placed in parallel on a surface with iPhone on top of them forming a bridg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96472" y="4349775"/>
            <a:ext cx="2388376" cy="1791282"/>
          </a:xfrm>
          <a:prstGeom prst="rect">
            <a:avLst/>
          </a:prstGeom>
          <a:noFill/>
          <a:ln>
            <a:noFill/>
          </a:ln>
        </p:spPr>
      </p:pic>
      <p:pic>
        <p:nvPicPr>
          <p:cNvPr id="463" name="Google Shape;463;p37" descr="Macro lens with plastic sleeve resting on a surfac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715124" y="4358386"/>
            <a:ext cx="1800225" cy="1800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69" name="Google Shape;469;p38"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9212" y="-29981"/>
            <a:ext cx="7944788" cy="1056061"/>
          </a:xfrm>
          <a:prstGeom prst="rect">
            <a:avLst/>
          </a:prstGeom>
          <a:noFill/>
          <a:ln>
            <a:noFill/>
          </a:ln>
        </p:spPr>
      </p:pic>
      <p:pic>
        <p:nvPicPr>
          <p:cNvPr id="470" name="Google Shape;470;p3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471" name="Google Shape;471;p38"/>
          <p:cNvSpPr txBox="1">
            <a:spLocks noGrp="1"/>
          </p:cNvSpPr>
          <p:nvPr>
            <p:ph type="title"/>
          </p:nvPr>
        </p:nvSpPr>
        <p:spPr>
          <a:xfrm>
            <a:off x="1228256" y="2312981"/>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b="1"/>
              <a:t>Recording your Data- using a macro lens</a:t>
            </a: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br>
              <a:rPr lang="en-US" b="1">
                <a:solidFill>
                  <a:schemeClr val="dk2"/>
                </a:solidFill>
              </a:rPr>
            </a:br>
            <a:endParaRPr/>
          </a:p>
        </p:txBody>
      </p:sp>
      <p:sp>
        <p:nvSpPr>
          <p:cNvPr id="472" name="Google Shape;472;p38"/>
          <p:cNvSpPr txBox="1">
            <a:spLocks noGrp="1"/>
          </p:cNvSpPr>
          <p:nvPr>
            <p:ph type="body" idx="2"/>
          </p:nvPr>
        </p:nvSpPr>
        <p:spPr>
          <a:xfrm>
            <a:off x="1381355" y="1766371"/>
            <a:ext cx="38862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Clip the lens over the lens of the camera on the mobile device. Adjust the position until you have a perfect, white circle in the camera viewfinder. </a:t>
            </a:r>
            <a:endParaRPr/>
          </a:p>
          <a:p>
            <a:pPr marL="228600" lvl="0" indent="-228600" algn="l" rtl="0">
              <a:lnSpc>
                <a:spcPct val="90000"/>
              </a:lnSpc>
              <a:spcBef>
                <a:spcPts val="1000"/>
              </a:spcBef>
              <a:spcAft>
                <a:spcPts val="0"/>
              </a:spcAft>
              <a:buClr>
                <a:schemeClr val="dk1"/>
              </a:buClr>
              <a:buSzPct val="100000"/>
              <a:buChar char="•"/>
            </a:pPr>
            <a:r>
              <a:rPr lang="en-US"/>
              <a:t>Place the plastic sleeve of the lens on the surface where you are examining the larvae.</a:t>
            </a:r>
            <a:endParaRPr/>
          </a:p>
          <a:p>
            <a:pPr marL="228600" lvl="0" indent="-228600" algn="l" rtl="0">
              <a:lnSpc>
                <a:spcPct val="90000"/>
              </a:lnSpc>
              <a:spcBef>
                <a:spcPts val="1000"/>
              </a:spcBef>
              <a:spcAft>
                <a:spcPts val="0"/>
              </a:spcAft>
              <a:buClr>
                <a:schemeClr val="dk1"/>
              </a:buClr>
              <a:buSzPct val="100000"/>
              <a:buChar char="•"/>
            </a:pPr>
            <a:r>
              <a:rPr lang="en-US"/>
              <a:t>Focus, if necessary - you are ready to identify your specimen.</a:t>
            </a:r>
            <a:endParaRPr/>
          </a:p>
        </p:txBody>
      </p:sp>
      <p:pic>
        <p:nvPicPr>
          <p:cNvPr id="473" name="Google Shape;473;p38" descr="Macro lens clipped over iPhone camera lens."/>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rot="10800000">
            <a:off x="5420653" y="1909762"/>
            <a:ext cx="3282428" cy="246182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79" name="Google Shape;479;p39"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528" y="-46180"/>
            <a:ext cx="8076471" cy="1057988"/>
          </a:xfrm>
          <a:prstGeom prst="rect">
            <a:avLst/>
          </a:prstGeom>
          <a:noFill/>
          <a:ln>
            <a:noFill/>
          </a:ln>
        </p:spPr>
      </p:pic>
      <p:pic>
        <p:nvPicPr>
          <p:cNvPr id="480" name="Google Shape;480;p3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481" name="Google Shape;481;p39"/>
          <p:cNvSpPr txBox="1">
            <a:spLocks noGrp="1"/>
          </p:cNvSpPr>
          <p:nvPr>
            <p:ph type="title"/>
          </p:nvPr>
        </p:nvSpPr>
        <p:spPr>
          <a:xfrm>
            <a:off x="1257300" y="78332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Let’s do a quick review before moving onto data entry: Question 5</a:t>
            </a:r>
            <a:endParaRPr sz="2800" b="1">
              <a:solidFill>
                <a:srgbClr val="000072"/>
              </a:solidFill>
            </a:endParaRPr>
          </a:p>
        </p:txBody>
      </p:sp>
      <p:sp>
        <p:nvSpPr>
          <p:cNvPr id="482" name="Google Shape;482;p39"/>
          <p:cNvSpPr txBox="1">
            <a:spLocks noGrp="1"/>
          </p:cNvSpPr>
          <p:nvPr>
            <p:ph type="body" idx="1"/>
          </p:nvPr>
        </p:nvSpPr>
        <p:spPr>
          <a:xfrm>
            <a:off x="1490870" y="1996090"/>
            <a:ext cx="7329280" cy="4225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en-US" sz="2000" b="1"/>
              <a:t>Ideally, how many samples should you take when sampling a non-container water body?</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solidFill>
                  <a:schemeClr val="dk1"/>
                </a:solidFill>
              </a:rPr>
              <a:t>3 samples, 3 minutes between each sampling with the net</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solidFill>
                  <a:schemeClr val="dk1"/>
                </a:solidFill>
              </a:rPr>
              <a:t>5 samples, 3 minutes between each sampling with the net</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solidFill>
                  <a:schemeClr val="dk1"/>
                </a:solidFill>
              </a:rPr>
              <a:t>1 sample, just like when containers are sampled, but split the sample into as many bags as you need. </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a:p>
            <a:pPr marL="0" lvl="0" indent="0" algn="l" rtl="0">
              <a:lnSpc>
                <a:spcPct val="90000"/>
              </a:lnSpc>
              <a:spcBef>
                <a:spcPts val="1000"/>
              </a:spcBef>
              <a:spcAft>
                <a:spcPts val="0"/>
              </a:spcAft>
              <a:buClr>
                <a:srgbClr val="FF0000"/>
              </a:buClr>
              <a:buSzPts val="1800"/>
              <a:buNone/>
            </a:pPr>
            <a:r>
              <a:rPr lang="en-US" b="1">
                <a:solidFill>
                  <a:srgbClr val="FF0000"/>
                </a:solidFill>
              </a:rPr>
              <a:t>What is the answer?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88" name="Google Shape;488;p40"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528" y="-46180"/>
            <a:ext cx="8076471" cy="1057988"/>
          </a:xfrm>
          <a:prstGeom prst="rect">
            <a:avLst/>
          </a:prstGeom>
          <a:noFill/>
          <a:ln>
            <a:noFill/>
          </a:ln>
        </p:spPr>
      </p:pic>
      <p:pic>
        <p:nvPicPr>
          <p:cNvPr id="489" name="Google Shape;489;p4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490" name="Google Shape;490;p40"/>
          <p:cNvSpPr txBox="1">
            <a:spLocks noGrp="1"/>
          </p:cNvSpPr>
          <p:nvPr>
            <p:ph type="title"/>
          </p:nvPr>
        </p:nvSpPr>
        <p:spPr>
          <a:xfrm>
            <a:off x="1257300" y="78332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Let’s do a quick review before moving onto data entry:  Answer to Question 5</a:t>
            </a:r>
            <a:endParaRPr sz="2800" b="1">
              <a:solidFill>
                <a:srgbClr val="000072"/>
              </a:solidFill>
            </a:endParaRPr>
          </a:p>
        </p:txBody>
      </p:sp>
      <p:sp>
        <p:nvSpPr>
          <p:cNvPr id="491" name="Google Shape;491;p40"/>
          <p:cNvSpPr txBox="1">
            <a:spLocks noGrp="1"/>
          </p:cNvSpPr>
          <p:nvPr>
            <p:ph type="body" idx="1"/>
          </p:nvPr>
        </p:nvSpPr>
        <p:spPr>
          <a:xfrm>
            <a:off x="1490870" y="1996090"/>
            <a:ext cx="6659217" cy="4225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en-US" sz="2000" b="1"/>
              <a:t>Ideally, how many samples should you take when sampling a non-container water body?</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solidFill>
                  <a:schemeClr val="dk1"/>
                </a:solidFill>
              </a:rPr>
              <a:t>3 samples, 3 minutes between each sampling with the net</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b="1">
                <a:solidFill>
                  <a:schemeClr val="dk1"/>
                </a:solidFill>
              </a:rPr>
              <a:t>5 samples, 3 minutes between each sampling with the net-</a:t>
            </a:r>
            <a:r>
              <a:rPr lang="en-US" sz="2000" b="1">
                <a:solidFill>
                  <a:srgbClr val="FF0000"/>
                </a:solidFill>
              </a:rPr>
              <a:t>☺ Correct!</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solidFill>
                  <a:schemeClr val="dk1"/>
                </a:solidFill>
              </a:rPr>
              <a:t>1 sample, just like when containers are sampled, but split the sample into as many bags as you need. </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20" name="Google Shape;120;p4"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7042" y="-33800"/>
            <a:ext cx="8086958" cy="1025734"/>
          </a:xfrm>
          <a:prstGeom prst="rect">
            <a:avLst/>
          </a:prstGeom>
          <a:noFill/>
          <a:ln>
            <a:noFill/>
          </a:ln>
        </p:spPr>
      </p:pic>
      <p:pic>
        <p:nvPicPr>
          <p:cNvPr id="121" name="Google Shape;121;p4" descr="Menu: What is the mosquito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3800"/>
            <a:ext cx="1184184" cy="6891800"/>
          </a:xfrm>
          <a:prstGeom prst="rect">
            <a:avLst/>
          </a:prstGeom>
          <a:noFill/>
          <a:ln>
            <a:noFill/>
          </a:ln>
        </p:spPr>
      </p:pic>
      <p:sp>
        <p:nvSpPr>
          <p:cNvPr id="122" name="Google Shape;122;p4"/>
          <p:cNvSpPr txBox="1">
            <a:spLocks noGrp="1"/>
          </p:cNvSpPr>
          <p:nvPr>
            <p:ph type="title"/>
          </p:nvPr>
        </p:nvSpPr>
        <p:spPr>
          <a:xfrm>
            <a:off x="1456856" y="1124262"/>
            <a:ext cx="7886700" cy="8748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3200"/>
              <a:buFont typeface="Calibri"/>
              <a:buNone/>
            </a:pPr>
            <a:r>
              <a:rPr lang="en-US" b="1">
                <a:solidFill>
                  <a:srgbClr val="000072"/>
                </a:solidFill>
              </a:rPr>
              <a:t>Hydrosphere Protocols</a:t>
            </a:r>
            <a:endParaRPr/>
          </a:p>
        </p:txBody>
      </p:sp>
      <p:sp>
        <p:nvSpPr>
          <p:cNvPr id="123" name="Google Shape;123;p4"/>
          <p:cNvSpPr txBox="1">
            <a:spLocks noGrp="1"/>
          </p:cNvSpPr>
          <p:nvPr>
            <p:ph type="body" idx="1"/>
          </p:nvPr>
        </p:nvSpPr>
        <p:spPr>
          <a:xfrm>
            <a:off x="1456855" y="1915318"/>
            <a:ext cx="4549497" cy="4942681"/>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700"/>
              <a:buNone/>
            </a:pPr>
            <a:r>
              <a:rPr lang="en-US" sz="1700">
                <a:solidFill>
                  <a:schemeClr val="dk1"/>
                </a:solidFill>
              </a:rPr>
              <a:t>The Mosquito Protocol is one of the hydrosphere protocols used by GLOBE to describe the status of a water body. </a:t>
            </a:r>
            <a:endParaRPr/>
          </a:p>
          <a:p>
            <a:pPr marL="0" lvl="0" indent="0" algn="just" rtl="0">
              <a:lnSpc>
                <a:spcPct val="90000"/>
              </a:lnSpc>
              <a:spcBef>
                <a:spcPts val="1000"/>
              </a:spcBef>
              <a:spcAft>
                <a:spcPts val="0"/>
              </a:spcAft>
              <a:buClr>
                <a:schemeClr val="dk1"/>
              </a:buClr>
              <a:buSzPts val="1700"/>
              <a:buNone/>
            </a:pPr>
            <a:r>
              <a:rPr lang="en-US" sz="1700">
                <a:solidFill>
                  <a:schemeClr val="dk1"/>
                </a:solidFill>
              </a:rPr>
              <a:t>Mosquitoes are common insects that </a:t>
            </a:r>
            <a:r>
              <a:rPr lang="en-US" sz="1700" b="1"/>
              <a:t>occur in many places around the world particularly in the tropic and sub-tropic regions. </a:t>
            </a:r>
            <a:r>
              <a:rPr lang="en-US" sz="1700">
                <a:solidFill>
                  <a:schemeClr val="dk1"/>
                </a:solidFill>
              </a:rPr>
              <a:t>Mosquitoes play an important role in ecosystems. They are food sources for many species of fish, birds, amphibians and reptiles. Male mosquitoes are pollinators and so they help to make fruits and vegetables. </a:t>
            </a:r>
            <a:endParaRPr/>
          </a:p>
          <a:p>
            <a:pPr marL="0" lvl="0" indent="0" algn="just" rtl="0">
              <a:lnSpc>
                <a:spcPct val="90000"/>
              </a:lnSpc>
              <a:spcBef>
                <a:spcPts val="1000"/>
              </a:spcBef>
              <a:spcAft>
                <a:spcPts val="0"/>
              </a:spcAft>
              <a:buClr>
                <a:schemeClr val="dk1"/>
              </a:buClr>
              <a:buSzPts val="1700"/>
              <a:buNone/>
            </a:pPr>
            <a:r>
              <a:rPr lang="en-US" sz="1700">
                <a:solidFill>
                  <a:schemeClr val="dk1"/>
                </a:solidFill>
              </a:rPr>
              <a:t>There are over 40 genera and over 3500 known species. However, three of these genera, </a:t>
            </a:r>
            <a:r>
              <a:rPr lang="en-US" sz="1700" i="1">
                <a:solidFill>
                  <a:schemeClr val="dk1"/>
                </a:solidFill>
              </a:rPr>
              <a:t>Anopheles, Aedes</a:t>
            </a:r>
            <a:r>
              <a:rPr lang="en-US" sz="1700">
                <a:solidFill>
                  <a:schemeClr val="dk1"/>
                </a:solidFill>
              </a:rPr>
              <a:t>, and </a:t>
            </a:r>
            <a:r>
              <a:rPr lang="en-US" sz="1700" i="1">
                <a:solidFill>
                  <a:schemeClr val="dk1"/>
                </a:solidFill>
              </a:rPr>
              <a:t>Culex</a:t>
            </a:r>
            <a:r>
              <a:rPr lang="en-US" sz="1700">
                <a:solidFill>
                  <a:schemeClr val="dk1"/>
                </a:solidFill>
              </a:rPr>
              <a:t>, have species that transmit diseases that impact people including malaria, chikungunya virus, dengue fever, Zika virus, and West Nile virus. </a:t>
            </a:r>
            <a:endParaRPr/>
          </a:p>
          <a:p>
            <a:pPr marL="0" lvl="0" indent="0" algn="just" rtl="0">
              <a:lnSpc>
                <a:spcPct val="90000"/>
              </a:lnSpc>
              <a:spcBef>
                <a:spcPts val="1000"/>
              </a:spcBef>
              <a:spcAft>
                <a:spcPts val="0"/>
              </a:spcAft>
              <a:buClr>
                <a:schemeClr val="dk1"/>
              </a:buClr>
              <a:buSzPts val="1700"/>
              <a:buNone/>
            </a:pPr>
            <a:r>
              <a:rPr lang="en-US" sz="1700">
                <a:solidFill>
                  <a:schemeClr val="dk1"/>
                </a:solidFill>
              </a:rPr>
              <a:t>Identifying the breeding areas of mosquitos that are disease vectors for humans is an important component of local disease management and eradication.  </a:t>
            </a:r>
            <a:endParaRPr/>
          </a:p>
          <a:p>
            <a:pPr marL="228600" lvl="0" indent="-114300" algn="l" rtl="0">
              <a:lnSpc>
                <a:spcPct val="90000"/>
              </a:lnSpc>
              <a:spcBef>
                <a:spcPts val="1000"/>
              </a:spcBef>
              <a:spcAft>
                <a:spcPts val="0"/>
              </a:spcAft>
              <a:buClr>
                <a:srgbClr val="002060"/>
              </a:buClr>
              <a:buSzPts val="1800"/>
              <a:buNone/>
            </a:pPr>
            <a:endParaRPr/>
          </a:p>
        </p:txBody>
      </p:sp>
      <p:pic>
        <p:nvPicPr>
          <p:cNvPr id="124" name="Google Shape;124;p4" descr="GLOBE Hydrosphere Protocol List: Alkalinity, Conductivity, Dissolved Oxygen, Freshwater Macroinvertebrates, Mosquito (this protocol), Nitrates, pH, Salinity, Water Temperature, Water Transparency."/>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279023" y="1915318"/>
            <a:ext cx="2219518" cy="449862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497" name="Google Shape;497;p41"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528" y="-36944"/>
            <a:ext cx="8076471" cy="1057988"/>
          </a:xfrm>
          <a:prstGeom prst="rect">
            <a:avLst/>
          </a:prstGeom>
          <a:noFill/>
          <a:ln>
            <a:noFill/>
          </a:ln>
        </p:spPr>
      </p:pic>
      <p:pic>
        <p:nvPicPr>
          <p:cNvPr id="498" name="Google Shape;498;p4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499" name="Google Shape;499;p41"/>
          <p:cNvSpPr txBox="1">
            <a:spLocks noGrp="1"/>
          </p:cNvSpPr>
          <p:nvPr>
            <p:ph type="title"/>
          </p:nvPr>
        </p:nvSpPr>
        <p:spPr>
          <a:xfrm>
            <a:off x="1257300" y="78332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Let’s do a quick review before moving onto data entry: Question 6</a:t>
            </a:r>
            <a:endParaRPr sz="2800" b="1">
              <a:solidFill>
                <a:srgbClr val="000072"/>
              </a:solidFill>
            </a:endParaRPr>
          </a:p>
        </p:txBody>
      </p:sp>
      <p:sp>
        <p:nvSpPr>
          <p:cNvPr id="500" name="Google Shape;500;p41"/>
          <p:cNvSpPr txBox="1">
            <a:spLocks noGrp="1"/>
          </p:cNvSpPr>
          <p:nvPr>
            <p:ph type="body" idx="1"/>
          </p:nvPr>
        </p:nvSpPr>
        <p:spPr>
          <a:xfrm>
            <a:off x="1570382" y="1996090"/>
            <a:ext cx="7249767" cy="4225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en-US" sz="2000" b="1"/>
              <a:t>Which of the following a part of the mosquito larva you would look at first to determine the genus or species of your specimen. </a:t>
            </a:r>
            <a:endParaRPr/>
          </a:p>
          <a:p>
            <a:pPr marL="0" lvl="0" indent="0" algn="l" rtl="0">
              <a:lnSpc>
                <a:spcPct val="90000"/>
              </a:lnSpc>
              <a:spcBef>
                <a:spcPts val="1000"/>
              </a:spcBef>
              <a:spcAft>
                <a:spcPts val="0"/>
              </a:spcAft>
              <a:buClr>
                <a:srgbClr val="002060"/>
              </a:buClr>
              <a:buSzPts val="2000"/>
              <a:buNone/>
            </a:pPr>
            <a:endParaRPr sz="2000" b="1"/>
          </a:p>
          <a:p>
            <a:pPr marL="457200" lvl="0" indent="-457200" algn="l" rtl="0">
              <a:lnSpc>
                <a:spcPct val="90000"/>
              </a:lnSpc>
              <a:spcBef>
                <a:spcPts val="1000"/>
              </a:spcBef>
              <a:spcAft>
                <a:spcPts val="0"/>
              </a:spcAft>
              <a:buClr>
                <a:srgbClr val="002060"/>
              </a:buClr>
              <a:buSzPts val="2000"/>
              <a:buFont typeface="Calibri"/>
              <a:buAutoNum type="alphaUcPeriod"/>
            </a:pPr>
            <a:r>
              <a:rPr lang="en-US" sz="2000"/>
              <a:t>Anal segment and siphon</a:t>
            </a:r>
            <a:endParaRPr/>
          </a:p>
          <a:p>
            <a:pPr marL="457200" lvl="0" indent="-457200" algn="l" rtl="0">
              <a:lnSpc>
                <a:spcPct val="90000"/>
              </a:lnSpc>
              <a:spcBef>
                <a:spcPts val="1000"/>
              </a:spcBef>
              <a:spcAft>
                <a:spcPts val="0"/>
              </a:spcAft>
              <a:buClr>
                <a:srgbClr val="002060"/>
              </a:buClr>
              <a:buSzPts val="2000"/>
              <a:buFont typeface="Calibri"/>
              <a:buAutoNum type="alphaUcPeriod"/>
            </a:pPr>
            <a:r>
              <a:rPr lang="en-US" sz="2000"/>
              <a:t>Thorax</a:t>
            </a:r>
            <a:endParaRPr/>
          </a:p>
          <a:p>
            <a:pPr marL="457200" lvl="0" indent="-457200" algn="l" rtl="0">
              <a:lnSpc>
                <a:spcPct val="90000"/>
              </a:lnSpc>
              <a:spcBef>
                <a:spcPts val="1000"/>
              </a:spcBef>
              <a:spcAft>
                <a:spcPts val="0"/>
              </a:spcAft>
              <a:buClr>
                <a:srgbClr val="002060"/>
              </a:buClr>
              <a:buSzPts val="2000"/>
              <a:buFont typeface="Calibri"/>
              <a:buAutoNum type="alphaUcPeriod"/>
            </a:pPr>
            <a:r>
              <a:rPr lang="en-US" sz="2000"/>
              <a:t>Eyes</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the answer?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506" name="Google Shape;506;p42"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528" y="-36944"/>
            <a:ext cx="8076471" cy="1057988"/>
          </a:xfrm>
          <a:prstGeom prst="rect">
            <a:avLst/>
          </a:prstGeom>
          <a:noFill/>
          <a:ln>
            <a:noFill/>
          </a:ln>
        </p:spPr>
      </p:pic>
      <p:pic>
        <p:nvPicPr>
          <p:cNvPr id="507" name="Google Shape;507;p4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508" name="Google Shape;508;p42"/>
          <p:cNvSpPr txBox="1">
            <a:spLocks noGrp="1"/>
          </p:cNvSpPr>
          <p:nvPr>
            <p:ph type="title"/>
          </p:nvPr>
        </p:nvSpPr>
        <p:spPr>
          <a:xfrm>
            <a:off x="1257300" y="78332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Let’s do a quick review before moving onto data entry: Answer to Question 6</a:t>
            </a:r>
            <a:endParaRPr sz="2800" b="1">
              <a:solidFill>
                <a:srgbClr val="000072"/>
              </a:solidFill>
            </a:endParaRPr>
          </a:p>
        </p:txBody>
      </p:sp>
      <p:sp>
        <p:nvSpPr>
          <p:cNvPr id="509" name="Google Shape;509;p42"/>
          <p:cNvSpPr txBox="1">
            <a:spLocks noGrp="1"/>
          </p:cNvSpPr>
          <p:nvPr>
            <p:ph type="body" idx="1"/>
          </p:nvPr>
        </p:nvSpPr>
        <p:spPr>
          <a:xfrm>
            <a:off x="1570382" y="1996090"/>
            <a:ext cx="7249767" cy="4225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en-US" sz="2000" b="1"/>
              <a:t>Which of the following a part of the mosquito larva you would look at first to determine the genus or species of your specimen. </a:t>
            </a:r>
            <a:endParaRPr/>
          </a:p>
          <a:p>
            <a:pPr marL="0" lvl="0" indent="0" algn="l" rtl="0">
              <a:lnSpc>
                <a:spcPct val="90000"/>
              </a:lnSpc>
              <a:spcBef>
                <a:spcPts val="1000"/>
              </a:spcBef>
              <a:spcAft>
                <a:spcPts val="0"/>
              </a:spcAft>
              <a:buClr>
                <a:srgbClr val="002060"/>
              </a:buClr>
              <a:buSzPts val="2000"/>
              <a:buNone/>
            </a:pPr>
            <a:endParaRPr sz="2000" b="1"/>
          </a:p>
          <a:p>
            <a:pPr marL="457200" lvl="0" indent="-457200" algn="l" rtl="0">
              <a:lnSpc>
                <a:spcPct val="90000"/>
              </a:lnSpc>
              <a:spcBef>
                <a:spcPts val="1000"/>
              </a:spcBef>
              <a:spcAft>
                <a:spcPts val="0"/>
              </a:spcAft>
              <a:buClr>
                <a:schemeClr val="dk1"/>
              </a:buClr>
              <a:buSzPts val="2000"/>
              <a:buFont typeface="Calibri"/>
              <a:buAutoNum type="alphaUcPeriod"/>
            </a:pPr>
            <a:r>
              <a:rPr lang="en-US" sz="2000" b="1">
                <a:solidFill>
                  <a:schemeClr val="dk1"/>
                </a:solidFill>
              </a:rPr>
              <a:t>Anal segment and siphon </a:t>
            </a:r>
            <a:r>
              <a:rPr lang="en-US" sz="2000" b="1">
                <a:solidFill>
                  <a:srgbClr val="FF0000"/>
                </a:solidFill>
              </a:rPr>
              <a:t>☺ Correct!</a:t>
            </a:r>
            <a:endParaRPr sz="2000" b="1">
              <a:solidFill>
                <a:srgbClr val="FF0000"/>
              </a:solidFill>
            </a:endParaRPr>
          </a:p>
          <a:p>
            <a:pPr marL="457200" lvl="0" indent="-457200" algn="l" rtl="0">
              <a:lnSpc>
                <a:spcPct val="90000"/>
              </a:lnSpc>
              <a:spcBef>
                <a:spcPts val="1000"/>
              </a:spcBef>
              <a:spcAft>
                <a:spcPts val="0"/>
              </a:spcAft>
              <a:buClr>
                <a:srgbClr val="002060"/>
              </a:buClr>
              <a:buSzPts val="2000"/>
              <a:buFont typeface="Calibri"/>
              <a:buAutoNum type="alphaUcPeriod"/>
            </a:pPr>
            <a:r>
              <a:rPr lang="en-US" sz="2000"/>
              <a:t>Thorax</a:t>
            </a:r>
            <a:endParaRPr/>
          </a:p>
          <a:p>
            <a:pPr marL="457200" lvl="0" indent="-457200" algn="l" rtl="0">
              <a:lnSpc>
                <a:spcPct val="90000"/>
              </a:lnSpc>
              <a:spcBef>
                <a:spcPts val="1000"/>
              </a:spcBef>
              <a:spcAft>
                <a:spcPts val="0"/>
              </a:spcAft>
              <a:buClr>
                <a:srgbClr val="002060"/>
              </a:buClr>
              <a:buSzPts val="2000"/>
              <a:buFont typeface="Calibri"/>
              <a:buAutoNum type="alphaUcPeriod"/>
            </a:pPr>
            <a:r>
              <a:rPr lang="en-US" sz="2000"/>
              <a:t>Eyes</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15" name="Google Shape;515;p43"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528" y="-36944"/>
            <a:ext cx="8076471" cy="1057988"/>
          </a:xfrm>
          <a:prstGeom prst="rect">
            <a:avLst/>
          </a:prstGeom>
          <a:noFill/>
          <a:ln>
            <a:noFill/>
          </a:ln>
        </p:spPr>
      </p:pic>
      <p:pic>
        <p:nvPicPr>
          <p:cNvPr id="516" name="Google Shape;516;p4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517" name="Google Shape;517;p43"/>
          <p:cNvSpPr txBox="1">
            <a:spLocks noGrp="1"/>
          </p:cNvSpPr>
          <p:nvPr>
            <p:ph type="title"/>
          </p:nvPr>
        </p:nvSpPr>
        <p:spPr>
          <a:xfrm>
            <a:off x="1257300" y="78332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Let’s do a quick review before moving onto data entry: Question 7</a:t>
            </a:r>
            <a:endParaRPr sz="2800" b="1">
              <a:solidFill>
                <a:srgbClr val="000072"/>
              </a:solidFill>
            </a:endParaRPr>
          </a:p>
        </p:txBody>
      </p:sp>
      <p:sp>
        <p:nvSpPr>
          <p:cNvPr id="518" name="Google Shape;518;p43"/>
          <p:cNvSpPr txBox="1">
            <a:spLocks noGrp="1"/>
          </p:cNvSpPr>
          <p:nvPr>
            <p:ph type="body" idx="1"/>
          </p:nvPr>
        </p:nvSpPr>
        <p:spPr>
          <a:xfrm>
            <a:off x="1570382" y="1996090"/>
            <a:ext cx="7249767" cy="4225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en-US" sz="2000" b="1"/>
              <a:t>What precautions will you want to make to ensure student safety in the field?</a:t>
            </a:r>
            <a:endParaRPr/>
          </a:p>
          <a:p>
            <a:pPr marL="0" lvl="0" indent="0" algn="l" rtl="0">
              <a:lnSpc>
                <a:spcPct val="90000"/>
              </a:lnSpc>
              <a:spcBef>
                <a:spcPts val="1000"/>
              </a:spcBef>
              <a:spcAft>
                <a:spcPts val="0"/>
              </a:spcAft>
              <a:buClr>
                <a:srgbClr val="002060"/>
              </a:buClr>
              <a:buSzPts val="2000"/>
              <a:buNone/>
            </a:pPr>
            <a:endParaRPr sz="2000" b="1"/>
          </a:p>
          <a:p>
            <a:pPr marL="457200" lvl="0" indent="-457200" algn="l" rtl="0">
              <a:lnSpc>
                <a:spcPct val="90000"/>
              </a:lnSpc>
              <a:spcBef>
                <a:spcPts val="1000"/>
              </a:spcBef>
              <a:spcAft>
                <a:spcPts val="0"/>
              </a:spcAft>
              <a:buClr>
                <a:schemeClr val="dk1"/>
              </a:buClr>
              <a:buSzPts val="2000"/>
              <a:buFont typeface="Calibri"/>
              <a:buAutoNum type="alphaUcPeriod"/>
            </a:pPr>
            <a:r>
              <a:rPr lang="en-US" sz="2000">
                <a:solidFill>
                  <a:schemeClr val="dk1"/>
                </a:solidFill>
              </a:rPr>
              <a:t>Protective gloves and goggles, as in all hydrosphere protocols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solidFill>
                  <a:schemeClr val="dk1"/>
                </a:solidFill>
              </a:rPr>
              <a:t>Clothing that covers and limits exposed skin surfaces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solidFill>
                  <a:schemeClr val="dk1"/>
                </a:solidFill>
              </a:rPr>
              <a:t>Application of insect repellent, with permission</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solidFill>
                  <a:schemeClr val="dk1"/>
                </a:solidFill>
              </a:rPr>
              <a:t>Sample the larvae at or near solar noon</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solidFill>
                  <a:schemeClr val="dk1"/>
                </a:solidFill>
              </a:rPr>
              <a:t>All of the above</a:t>
            </a:r>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the answer?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524" name="Google Shape;524;p44"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528" y="-36944"/>
            <a:ext cx="8076471" cy="1057988"/>
          </a:xfrm>
          <a:prstGeom prst="rect">
            <a:avLst/>
          </a:prstGeom>
          <a:noFill/>
          <a:ln>
            <a:noFill/>
          </a:ln>
        </p:spPr>
      </p:pic>
      <p:pic>
        <p:nvPicPr>
          <p:cNvPr id="525" name="Google Shape;525;p4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99213" cy="6887981"/>
          </a:xfrm>
          <a:prstGeom prst="rect">
            <a:avLst/>
          </a:prstGeom>
          <a:noFill/>
          <a:ln>
            <a:noFill/>
          </a:ln>
        </p:spPr>
      </p:pic>
      <p:sp>
        <p:nvSpPr>
          <p:cNvPr id="526" name="Google Shape;526;p44"/>
          <p:cNvSpPr txBox="1">
            <a:spLocks noGrp="1"/>
          </p:cNvSpPr>
          <p:nvPr>
            <p:ph type="title"/>
          </p:nvPr>
        </p:nvSpPr>
        <p:spPr>
          <a:xfrm>
            <a:off x="1257300" y="78332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Let’s do a quick review before moving onto data entry: Answer to Question 7</a:t>
            </a:r>
            <a:endParaRPr sz="2800" b="1">
              <a:solidFill>
                <a:srgbClr val="000072"/>
              </a:solidFill>
            </a:endParaRPr>
          </a:p>
        </p:txBody>
      </p:sp>
      <p:sp>
        <p:nvSpPr>
          <p:cNvPr id="527" name="Google Shape;527;p44"/>
          <p:cNvSpPr txBox="1">
            <a:spLocks noGrp="1"/>
          </p:cNvSpPr>
          <p:nvPr>
            <p:ph type="body" idx="1"/>
          </p:nvPr>
        </p:nvSpPr>
        <p:spPr>
          <a:xfrm>
            <a:off x="1570382" y="1996090"/>
            <a:ext cx="7249767" cy="4225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en-US" sz="2000" b="1"/>
              <a:t>What precautions will you want to make to ensure student safety in the field?</a:t>
            </a:r>
            <a:endParaRPr/>
          </a:p>
          <a:p>
            <a:pPr marL="0" lvl="0" indent="0" algn="l" rtl="0">
              <a:lnSpc>
                <a:spcPct val="90000"/>
              </a:lnSpc>
              <a:spcBef>
                <a:spcPts val="1000"/>
              </a:spcBef>
              <a:spcAft>
                <a:spcPts val="0"/>
              </a:spcAft>
              <a:buClr>
                <a:srgbClr val="002060"/>
              </a:buClr>
              <a:buSzPts val="2000"/>
              <a:buNone/>
            </a:pPr>
            <a:endParaRPr sz="2000" b="1"/>
          </a:p>
          <a:p>
            <a:pPr marL="457200" lvl="0" indent="-457200" algn="l" rtl="0">
              <a:lnSpc>
                <a:spcPct val="90000"/>
              </a:lnSpc>
              <a:spcBef>
                <a:spcPts val="1000"/>
              </a:spcBef>
              <a:spcAft>
                <a:spcPts val="0"/>
              </a:spcAft>
              <a:buClr>
                <a:schemeClr val="dk1"/>
              </a:buClr>
              <a:buSzPts val="2000"/>
              <a:buFont typeface="Calibri"/>
              <a:buAutoNum type="alphaUcPeriod"/>
            </a:pPr>
            <a:r>
              <a:rPr lang="en-US" sz="2000">
                <a:solidFill>
                  <a:schemeClr val="dk1"/>
                </a:solidFill>
              </a:rPr>
              <a:t>Protective gloves and goggles, as in all hydrosphere protocols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solidFill>
                  <a:schemeClr val="dk1"/>
                </a:solidFill>
              </a:rPr>
              <a:t>Clothing that covers and limits exposed skin surfaces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solidFill>
                  <a:schemeClr val="dk1"/>
                </a:solidFill>
              </a:rPr>
              <a:t>Application of insect repellent, with permission</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solidFill>
                  <a:schemeClr val="dk1"/>
                </a:solidFill>
              </a:rPr>
              <a:t>Sample the larvae at or near solar noon</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b="1">
                <a:solidFill>
                  <a:schemeClr val="dk1"/>
                </a:solidFill>
              </a:rPr>
              <a:t>All of the above </a:t>
            </a:r>
            <a:r>
              <a:rPr lang="en-US" sz="2000" b="1">
                <a:solidFill>
                  <a:srgbClr val="FF0000"/>
                </a:solidFill>
              </a:rPr>
              <a:t>☺ Correct!</a:t>
            </a:r>
            <a:endParaRPr sz="2000" b="1">
              <a:solidFill>
                <a:srgbClr val="FF0000"/>
              </a:solidFill>
            </a:endParaRPr>
          </a:p>
          <a:p>
            <a:pPr marL="342900" lvl="0" indent="-228600" algn="l" rtl="0">
              <a:lnSpc>
                <a:spcPct val="90000"/>
              </a:lnSpc>
              <a:spcBef>
                <a:spcPts val="1000"/>
              </a:spcBef>
              <a:spcAft>
                <a:spcPts val="0"/>
              </a:spcAft>
              <a:buClr>
                <a:srgbClr val="002060"/>
              </a:buClr>
              <a:buSzPts val="1800"/>
              <a:buFont typeface="Calibri"/>
              <a:buNone/>
            </a:pPr>
            <a:endParaRPr>
              <a:solidFill>
                <a:schemeClr val="dk1"/>
              </a:solidFill>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Let’s now look at GLOBE data entry and visualization.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533" name="Google Shape;533;p45"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5740" y="-44969"/>
            <a:ext cx="7953270" cy="1056292"/>
          </a:xfrm>
          <a:prstGeom prst="rect">
            <a:avLst/>
          </a:prstGeom>
          <a:noFill/>
          <a:ln>
            <a:noFill/>
          </a:ln>
        </p:spPr>
      </p:pic>
      <p:pic>
        <p:nvPicPr>
          <p:cNvPr id="534" name="Google Shape;534;p45"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4970"/>
            <a:ext cx="1190730" cy="7015396"/>
          </a:xfrm>
          <a:prstGeom prst="rect">
            <a:avLst/>
          </a:prstGeom>
          <a:noFill/>
          <a:ln>
            <a:noFill/>
          </a:ln>
        </p:spPr>
      </p:pic>
      <p:sp>
        <p:nvSpPr>
          <p:cNvPr id="535" name="Google Shape;535;p45"/>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200"/>
              <a:buFont typeface="Calibri"/>
              <a:buNone/>
            </a:pPr>
            <a:r>
              <a:rPr lang="en-US" b="1" u="sng">
                <a:solidFill>
                  <a:schemeClr val="hlink"/>
                </a:solidFill>
                <a:hlinkClick r:id="rId5"/>
              </a:rPr>
              <a:t>Submitting your data </a:t>
            </a:r>
            <a:r>
              <a:rPr lang="en-US" b="1"/>
              <a:t>to GLOBE</a:t>
            </a:r>
            <a:endParaRPr/>
          </a:p>
        </p:txBody>
      </p:sp>
      <p:sp>
        <p:nvSpPr>
          <p:cNvPr id="536" name="Google Shape;536;p45"/>
          <p:cNvSpPr txBox="1">
            <a:spLocks noGrp="1"/>
          </p:cNvSpPr>
          <p:nvPr>
            <p:ph type="body" idx="1"/>
          </p:nvPr>
        </p:nvSpPr>
        <p:spPr>
          <a:xfrm>
            <a:off x="1456856" y="1729847"/>
            <a:ext cx="3850640" cy="4351338"/>
          </a:xfrm>
          <a:prstGeom prst="rect">
            <a:avLst/>
          </a:prstGeom>
          <a:noFill/>
          <a:ln>
            <a:noFill/>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rgbClr val="002060"/>
              </a:buClr>
              <a:buSzPts val="1800"/>
              <a:buNone/>
            </a:pPr>
            <a:endParaRPr/>
          </a:p>
          <a:p>
            <a:pPr marL="228600" lvl="0" indent="-228600" algn="l" rtl="0">
              <a:lnSpc>
                <a:spcPct val="90000"/>
              </a:lnSpc>
              <a:spcBef>
                <a:spcPts val="1000"/>
              </a:spcBef>
              <a:spcAft>
                <a:spcPts val="0"/>
              </a:spcAft>
              <a:buClr>
                <a:srgbClr val="002060"/>
              </a:buClr>
              <a:buSzPts val="1800"/>
              <a:buChar char="•"/>
            </a:pPr>
            <a:r>
              <a:rPr lang="en-US"/>
              <a:t>You will use the GLOBE Observer Mosquito Habitat Mapper mobile application to submit your data. </a:t>
            </a:r>
            <a:endParaRPr/>
          </a:p>
          <a:p>
            <a:pPr marL="228600" lvl="0" indent="-114300" algn="l" rtl="0">
              <a:lnSpc>
                <a:spcPct val="90000"/>
              </a:lnSpc>
              <a:spcBef>
                <a:spcPts val="1000"/>
              </a:spcBef>
              <a:spcAft>
                <a:spcPts val="0"/>
              </a:spcAft>
              <a:buClr>
                <a:srgbClr val="002060"/>
              </a:buClr>
              <a:buSzPts val="1800"/>
              <a:buNone/>
            </a:pPr>
            <a:endParaRPr/>
          </a:p>
          <a:p>
            <a:pPr marL="228600" lvl="0" indent="-228600" algn="l" rtl="0">
              <a:lnSpc>
                <a:spcPct val="90000"/>
              </a:lnSpc>
              <a:spcBef>
                <a:spcPts val="1000"/>
              </a:spcBef>
              <a:spcAft>
                <a:spcPts val="0"/>
              </a:spcAft>
              <a:buClr>
                <a:srgbClr val="002060"/>
              </a:buClr>
              <a:buSzPts val="1800"/>
              <a:buChar char="•"/>
            </a:pPr>
            <a:r>
              <a:rPr lang="en-US"/>
              <a:t>The app will walk you through the steps.  </a:t>
            </a:r>
            <a:endParaRPr/>
          </a:p>
        </p:txBody>
      </p:sp>
      <p:pic>
        <p:nvPicPr>
          <p:cNvPr id="537" name="Google Shape;537;p45" descr="GLOBE Observer App screen, showing message to &quot;Choose your protocol&quot;: GLOBE clouds / GLOBE mosquito habitat mappe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566056" y="1760327"/>
            <a:ext cx="2897998" cy="4983996"/>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543" name="Google Shape;543;p46"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5740" y="-44969"/>
            <a:ext cx="7953270" cy="1056292"/>
          </a:xfrm>
          <a:prstGeom prst="rect">
            <a:avLst/>
          </a:prstGeom>
          <a:noFill/>
          <a:ln>
            <a:noFill/>
          </a:ln>
        </p:spPr>
      </p:pic>
      <p:pic>
        <p:nvPicPr>
          <p:cNvPr id="544" name="Google Shape;544;p46"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4970"/>
            <a:ext cx="1190730" cy="7015396"/>
          </a:xfrm>
          <a:prstGeom prst="rect">
            <a:avLst/>
          </a:prstGeom>
          <a:noFill/>
          <a:ln>
            <a:noFill/>
          </a:ln>
        </p:spPr>
      </p:pic>
      <p:sp>
        <p:nvSpPr>
          <p:cNvPr id="545" name="Google Shape;545;p46"/>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200"/>
              <a:buFont typeface="Calibri"/>
              <a:buNone/>
            </a:pPr>
            <a:r>
              <a:rPr lang="en-US" b="1"/>
              <a:t>These are the steps</a:t>
            </a:r>
            <a:endParaRPr/>
          </a:p>
        </p:txBody>
      </p:sp>
      <p:pic>
        <p:nvPicPr>
          <p:cNvPr id="546" name="Google Shape;546;p46" descr="Four GLOBE Observer app screens: 1. Time and Location; 2. Observe and Count; 3. Identify; 4. Eliminate Breeding Ground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56856" y="1729847"/>
            <a:ext cx="7374149" cy="424603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552" name="Google Shape;552;p47"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5740" y="-60735"/>
            <a:ext cx="7953270" cy="1056292"/>
          </a:xfrm>
          <a:prstGeom prst="rect">
            <a:avLst/>
          </a:prstGeom>
          <a:noFill/>
          <a:ln>
            <a:noFill/>
          </a:ln>
        </p:spPr>
      </p:pic>
      <p:pic>
        <p:nvPicPr>
          <p:cNvPr id="553" name="Google Shape;553;p47"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4970"/>
            <a:ext cx="1190730" cy="7015396"/>
          </a:xfrm>
          <a:prstGeom prst="rect">
            <a:avLst/>
          </a:prstGeom>
          <a:noFill/>
          <a:ln>
            <a:noFill/>
          </a:ln>
        </p:spPr>
      </p:pic>
      <p:sp>
        <p:nvSpPr>
          <p:cNvPr id="554" name="Google Shape;554;p47"/>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Provide the date, time and location of your sample</a:t>
            </a:r>
            <a:endParaRPr/>
          </a:p>
        </p:txBody>
      </p:sp>
      <p:sp>
        <p:nvSpPr>
          <p:cNvPr id="555" name="Google Shape;555;p47"/>
          <p:cNvSpPr txBox="1">
            <a:spLocks noGrp="1"/>
          </p:cNvSpPr>
          <p:nvPr>
            <p:ph type="body" idx="1"/>
          </p:nvPr>
        </p:nvSpPr>
        <p:spPr>
          <a:xfrm>
            <a:off x="1456856" y="1729847"/>
            <a:ext cx="385064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1800"/>
              <a:buNone/>
            </a:pPr>
            <a:r>
              <a:rPr lang="en-US"/>
              <a:t> </a:t>
            </a:r>
            <a:endParaRPr/>
          </a:p>
        </p:txBody>
      </p:sp>
      <p:pic>
        <p:nvPicPr>
          <p:cNvPr id="556" name="Google Shape;556;p47" descr="GLOBE Observer screen to enter Time and Loca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22704" y="1729847"/>
            <a:ext cx="2475004" cy="4635729"/>
          </a:xfrm>
          <a:prstGeom prst="rect">
            <a:avLst/>
          </a:prstGeom>
          <a:noFill/>
          <a:ln>
            <a:noFill/>
          </a:ln>
          <a:effectLst>
            <a:outerShdw blurRad="292100" dist="139700" dir="2700000" algn="tl" rotWithShape="0">
              <a:srgbClr val="333333">
                <a:alpha val="64705"/>
              </a:srgbClr>
            </a:outerShdw>
          </a:effectLst>
        </p:spPr>
      </p:pic>
      <p:sp>
        <p:nvSpPr>
          <p:cNvPr id="557" name="Google Shape;557;p47"/>
          <p:cNvSpPr txBox="1"/>
          <p:nvPr/>
        </p:nvSpPr>
        <p:spPr>
          <a:xfrm>
            <a:off x="4353250" y="1999118"/>
            <a:ext cx="4162099"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Tip: If you don’t see your latitude and longitude, Make sure you have enabled “location services” on your mobile device.</a:t>
            </a:r>
            <a:endParaRPr/>
          </a:p>
          <a:p>
            <a:pPr marL="0" marR="0" lvl="0" indent="0" algn="l" rtl="0">
              <a:spcBef>
                <a:spcPts val="0"/>
              </a:spcBef>
              <a:spcAft>
                <a:spcPts val="0"/>
              </a:spcAft>
              <a:buNone/>
            </a:pPr>
            <a:endParaRPr sz="1800" b="1">
              <a:solidFill>
                <a:srgbClr val="FF0000"/>
              </a:solidFill>
              <a:latin typeface="Calibri"/>
              <a:ea typeface="Calibri"/>
              <a:cs typeface="Calibri"/>
              <a:sym typeface="Calibri"/>
            </a:endParaRPr>
          </a:p>
          <a:p>
            <a:pPr marL="0" marR="0" lvl="0" indent="0" algn="l" rtl="0">
              <a:spcBef>
                <a:spcPts val="0"/>
              </a:spcBef>
              <a:spcAft>
                <a:spcPts val="0"/>
              </a:spcAft>
              <a:buNone/>
            </a:pPr>
            <a:r>
              <a:rPr lang="en-US" sz="1800" b="1">
                <a:solidFill>
                  <a:srgbClr val="FF0000"/>
                </a:solidFill>
                <a:latin typeface="Calibri"/>
                <a:ea typeface="Calibri"/>
                <a:cs typeface="Calibri"/>
                <a:sym typeface="Calibri"/>
              </a:rPr>
              <a:t>Tip: You can manually adjust your position on the map by moving the location. Don’t touch the map unless you need to adjust your location- otherwise, you might accidentally provide the wrong coordinates.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563" name="Google Shape;563;p48"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5740" y="-60735"/>
            <a:ext cx="7953270" cy="1056292"/>
          </a:xfrm>
          <a:prstGeom prst="rect">
            <a:avLst/>
          </a:prstGeom>
          <a:noFill/>
          <a:ln>
            <a:noFill/>
          </a:ln>
        </p:spPr>
      </p:pic>
      <p:pic>
        <p:nvPicPr>
          <p:cNvPr id="564" name="Google Shape;564;p48"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4970"/>
            <a:ext cx="1190730" cy="7015396"/>
          </a:xfrm>
          <a:prstGeom prst="rect">
            <a:avLst/>
          </a:prstGeom>
          <a:noFill/>
          <a:ln>
            <a:noFill/>
          </a:ln>
        </p:spPr>
      </p:pic>
      <p:sp>
        <p:nvSpPr>
          <p:cNvPr id="565" name="Google Shape;565;p48"/>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Describe the mosquito larvae habitat site</a:t>
            </a:r>
            <a:endParaRPr/>
          </a:p>
        </p:txBody>
      </p:sp>
      <p:sp>
        <p:nvSpPr>
          <p:cNvPr id="566" name="Google Shape;566;p48"/>
          <p:cNvSpPr txBox="1"/>
          <p:nvPr/>
        </p:nvSpPr>
        <p:spPr>
          <a:xfrm>
            <a:off x="4376900" y="1700083"/>
            <a:ext cx="416209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Select the type of site.  Each of these selections will lead to other choices. Select the description that best fits your site. </a:t>
            </a:r>
            <a:endParaRPr/>
          </a:p>
        </p:txBody>
      </p:sp>
      <p:pic>
        <p:nvPicPr>
          <p:cNvPr id="567" name="Google Shape;567;p48" descr="GLOBE Observer screen for &quot;Step 1 - Identify Possible Breeding Habitat&quo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30490" y="1700083"/>
            <a:ext cx="2789697" cy="4838830"/>
          </a:xfrm>
          <a:prstGeom prst="rect">
            <a:avLst/>
          </a:prstGeom>
          <a:noFill/>
          <a:ln>
            <a:noFill/>
          </a:ln>
          <a:effectLst>
            <a:outerShdw blurRad="292100" dist="139700" dir="2700000" algn="tl" rotWithShape="0">
              <a:srgbClr val="333333">
                <a:alpha val="64705"/>
              </a:srgbClr>
            </a:outerShdw>
          </a:effectLst>
        </p:spPr>
      </p:pic>
      <p:cxnSp>
        <p:nvCxnSpPr>
          <p:cNvPr id="568" name="Google Shape;568;p48" descr="Arrow going form GLOBE Observer screen where you identify the source of the water, in this case &quot;Container: Artificial&quot;, toward other screen where you pick type of discarded item, in this case a tire. "/>
          <p:cNvCxnSpPr/>
          <p:nvPr/>
        </p:nvCxnSpPr>
        <p:spPr>
          <a:xfrm rot="10800000" flipH="1">
            <a:off x="4459947" y="4368800"/>
            <a:ext cx="1652986" cy="355600"/>
          </a:xfrm>
          <a:prstGeom prst="straightConnector1">
            <a:avLst/>
          </a:prstGeom>
          <a:noFill/>
          <a:ln w="57150" cap="flat" cmpd="sng">
            <a:solidFill>
              <a:srgbClr val="002060"/>
            </a:solidFill>
            <a:prstDash val="solid"/>
            <a:miter lim="800000"/>
            <a:headEnd type="none" w="sm" len="sm"/>
            <a:tailEnd type="triangle" w="med" len="med"/>
          </a:ln>
        </p:spPr>
      </p:cxnSp>
      <p:pic>
        <p:nvPicPr>
          <p:cNvPr id="569" name="Google Shape;569;p48" descr="GLOBE Observer screen to Identify Breeding Habitat, with the question &quot;What is the type of discarded item?&quot; and a photos of 4 options: Can or Bottle, Tire, Old Car or Boat and Trash Containe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264946" y="2783741"/>
            <a:ext cx="2147959" cy="3755172"/>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575" name="Google Shape;575;p49"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5740" y="-44969"/>
            <a:ext cx="7953270" cy="1056292"/>
          </a:xfrm>
          <a:prstGeom prst="rect">
            <a:avLst/>
          </a:prstGeom>
          <a:noFill/>
          <a:ln>
            <a:noFill/>
          </a:ln>
        </p:spPr>
      </p:pic>
      <p:pic>
        <p:nvPicPr>
          <p:cNvPr id="576" name="Google Shape;576;p49"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4970"/>
            <a:ext cx="1190730" cy="7015396"/>
          </a:xfrm>
          <a:prstGeom prst="rect">
            <a:avLst/>
          </a:prstGeom>
          <a:noFill/>
          <a:ln>
            <a:noFill/>
          </a:ln>
        </p:spPr>
      </p:pic>
      <p:sp>
        <p:nvSpPr>
          <p:cNvPr id="577" name="Google Shape;577;p49"/>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Count Larvae</a:t>
            </a:r>
            <a:endParaRPr/>
          </a:p>
        </p:txBody>
      </p:sp>
      <p:sp>
        <p:nvSpPr>
          <p:cNvPr id="578" name="Google Shape;578;p49"/>
          <p:cNvSpPr txBox="1"/>
          <p:nvPr/>
        </p:nvSpPr>
        <p:spPr>
          <a:xfrm>
            <a:off x="4519436" y="1336336"/>
            <a:ext cx="4162099"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If possible, count the larvae you see in your habitat. If the water is murky, you will have to count the number after you sample.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For container sites, it is best to try and count all the larvae you can see.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For natural sites, you will have to count the number in your sample, totaling all the larvae from the three dips of approximately a cup of water each time.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You will also be asked to say if you see eggs, adults, and pupae in the sample and environs.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579" name="Google Shape;579;p49" descr="GLOBE Observer App screen for &quot;Step 2- Observe and Count Larvae&quo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17926" y="1729847"/>
            <a:ext cx="2392848" cy="463572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586" name="Google Shape;586;p50"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5740" y="-44969"/>
            <a:ext cx="7953270" cy="1056292"/>
          </a:xfrm>
          <a:prstGeom prst="rect">
            <a:avLst/>
          </a:prstGeom>
          <a:noFill/>
          <a:ln>
            <a:noFill/>
          </a:ln>
        </p:spPr>
      </p:pic>
      <p:pic>
        <p:nvPicPr>
          <p:cNvPr id="587" name="Google Shape;587;p50"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4970"/>
            <a:ext cx="1190730" cy="7015396"/>
          </a:xfrm>
          <a:prstGeom prst="rect">
            <a:avLst/>
          </a:prstGeom>
          <a:noFill/>
          <a:ln>
            <a:noFill/>
          </a:ln>
        </p:spPr>
      </p:pic>
      <p:sp>
        <p:nvSpPr>
          <p:cNvPr id="588" name="Google Shape;588;p50"/>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Photograph Larvae</a:t>
            </a:r>
            <a:endParaRPr/>
          </a:p>
        </p:txBody>
      </p:sp>
      <p:sp>
        <p:nvSpPr>
          <p:cNvPr id="589" name="Google Shape;589;p50"/>
          <p:cNvSpPr txBox="1"/>
          <p:nvPr/>
        </p:nvSpPr>
        <p:spPr>
          <a:xfrm>
            <a:off x="4606402" y="1181474"/>
            <a:ext cx="4162099"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app will ask you to take photographs of a representative larval specimen. The app provides a guide how to best photograph your larva. You can make up to 9 photos of your specimen. You will also be asked to photograph the terminal end of the abdomen where diagnostic features for identification can be observed.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590" name="Google Shape;590;p50" descr="GLOBE Observer screen to &quot;Photograph Larva&quo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74302" y="1673009"/>
            <a:ext cx="2257045" cy="4635730"/>
          </a:xfrm>
          <a:prstGeom prst="rect">
            <a:avLst/>
          </a:prstGeom>
          <a:noFill/>
          <a:ln>
            <a:noFill/>
          </a:ln>
          <a:effectLst>
            <a:outerShdw blurRad="292100" dist="139700" dir="2700000" algn="tl" rotWithShape="0">
              <a:srgbClr val="333333">
                <a:alpha val="64705"/>
              </a:srgbClr>
            </a:outerShdw>
          </a:effectLst>
        </p:spPr>
      </p:pic>
      <p:pic>
        <p:nvPicPr>
          <p:cNvPr id="591" name="Google Shape;591;p50" descr="Diagram showing comb scales of larva."/>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897085" y="3602813"/>
            <a:ext cx="2618265" cy="2040359"/>
          </a:xfrm>
          <a:prstGeom prst="rect">
            <a:avLst/>
          </a:prstGeom>
          <a:noFill/>
          <a:ln>
            <a:noFill/>
          </a:ln>
        </p:spPr>
      </p:pic>
      <p:sp>
        <p:nvSpPr>
          <p:cNvPr id="592" name="Google Shape;592;p50"/>
          <p:cNvSpPr txBox="1"/>
          <p:nvPr/>
        </p:nvSpPr>
        <p:spPr>
          <a:xfrm>
            <a:off x="4348793" y="5706228"/>
            <a:ext cx="479520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Tip: These photos serve as photo voucher specimens and will be uploaded as metadata, so scientists can check the data.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30" name="Google Shape;130;p5"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7042" y="-33800"/>
            <a:ext cx="8086958" cy="1025734"/>
          </a:xfrm>
          <a:prstGeom prst="rect">
            <a:avLst/>
          </a:prstGeom>
          <a:noFill/>
          <a:ln>
            <a:noFill/>
          </a:ln>
        </p:spPr>
      </p:pic>
      <p:pic>
        <p:nvPicPr>
          <p:cNvPr id="131" name="Google Shape;131;p5" descr="Menu: What is the mosquito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3800"/>
            <a:ext cx="1184184" cy="6891800"/>
          </a:xfrm>
          <a:prstGeom prst="rect">
            <a:avLst/>
          </a:prstGeom>
          <a:noFill/>
          <a:ln>
            <a:noFill/>
          </a:ln>
        </p:spPr>
      </p:pic>
      <p:sp>
        <p:nvSpPr>
          <p:cNvPr id="132" name="Google Shape;132;p5"/>
          <p:cNvSpPr txBox="1">
            <a:spLocks noGrp="1"/>
          </p:cNvSpPr>
          <p:nvPr>
            <p:ph type="title"/>
          </p:nvPr>
        </p:nvSpPr>
        <p:spPr>
          <a:xfrm>
            <a:off x="1220742" y="913606"/>
            <a:ext cx="7886700" cy="8748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200"/>
              <a:buFont typeface="Calibri"/>
              <a:buNone/>
            </a:pPr>
            <a:r>
              <a:rPr lang="en-US" b="1">
                <a:solidFill>
                  <a:srgbClr val="2F5496"/>
                </a:solidFill>
              </a:rPr>
              <a:t>Hydrosphere-Biosphere Connection</a:t>
            </a:r>
            <a:endParaRPr/>
          </a:p>
        </p:txBody>
      </p:sp>
      <p:sp>
        <p:nvSpPr>
          <p:cNvPr id="133" name="Google Shape;133;p5"/>
          <p:cNvSpPr txBox="1">
            <a:spLocks noGrp="1"/>
          </p:cNvSpPr>
          <p:nvPr>
            <p:ph type="body" idx="1"/>
          </p:nvPr>
        </p:nvSpPr>
        <p:spPr>
          <a:xfrm>
            <a:off x="1276441" y="1667015"/>
            <a:ext cx="7238909" cy="494268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a:solidFill>
                  <a:schemeClr val="dk1"/>
                </a:solidFill>
              </a:rPr>
              <a:t>The egg, larvae and pupae stages of the mosquito life cycle are dependent on water. The GLOBE mosquito larvae protocol focuses on collecting and </a:t>
            </a:r>
            <a:r>
              <a:rPr lang="en-US" b="1"/>
              <a:t>identifying mosquito larvae in standing water.</a:t>
            </a:r>
            <a:endParaRPr/>
          </a:p>
          <a:p>
            <a:pPr marL="0" lvl="0" indent="0" algn="just" rtl="0">
              <a:lnSpc>
                <a:spcPct val="90000"/>
              </a:lnSpc>
              <a:spcBef>
                <a:spcPts val="1000"/>
              </a:spcBef>
              <a:spcAft>
                <a:spcPts val="0"/>
              </a:spcAft>
              <a:buClr>
                <a:srgbClr val="002060"/>
              </a:buClr>
              <a:buSzPts val="1800"/>
              <a:buNone/>
            </a:pPr>
            <a:endParaRPr b="1"/>
          </a:p>
          <a:p>
            <a:pPr marL="0" lvl="0" indent="0" algn="just" rtl="0">
              <a:lnSpc>
                <a:spcPct val="90000"/>
              </a:lnSpc>
              <a:spcBef>
                <a:spcPts val="1000"/>
              </a:spcBef>
              <a:spcAft>
                <a:spcPts val="0"/>
              </a:spcAft>
              <a:buClr>
                <a:srgbClr val="FF0000"/>
              </a:buClr>
              <a:buSzPts val="1800"/>
              <a:buNone/>
            </a:pPr>
            <a:r>
              <a:rPr lang="en-US" b="1">
                <a:solidFill>
                  <a:srgbClr val="FF0000"/>
                </a:solidFill>
              </a:rPr>
              <a:t>Note that handling of eggs and the larvae is safe: the eggs and larvae do not transmit pathogens that result in disease. Only the bites of female mosquitoes transmit pathogens that can cause disease.  </a:t>
            </a:r>
            <a:endParaRPr/>
          </a:p>
          <a:p>
            <a:pPr marL="0" lvl="0" indent="0" algn="just" rtl="0">
              <a:lnSpc>
                <a:spcPct val="90000"/>
              </a:lnSpc>
              <a:spcBef>
                <a:spcPts val="1000"/>
              </a:spcBef>
              <a:spcAft>
                <a:spcPts val="0"/>
              </a:spcAft>
              <a:buClr>
                <a:srgbClr val="002060"/>
              </a:buClr>
              <a:buSzPts val="2000"/>
              <a:buNone/>
            </a:pPr>
            <a:endParaRPr sz="2000" b="1"/>
          </a:p>
          <a:p>
            <a:pPr marL="228600" lvl="0" indent="-114300" algn="l" rtl="0">
              <a:lnSpc>
                <a:spcPct val="90000"/>
              </a:lnSpc>
              <a:spcBef>
                <a:spcPts val="1000"/>
              </a:spcBef>
              <a:spcAft>
                <a:spcPts val="0"/>
              </a:spcAft>
              <a:buClr>
                <a:srgbClr val="002060"/>
              </a:buClr>
              <a:buSzPts val="1800"/>
              <a:buNone/>
            </a:pPr>
            <a:endParaRPr/>
          </a:p>
        </p:txBody>
      </p:sp>
      <p:pic>
        <p:nvPicPr>
          <p:cNvPr id="134" name="Google Shape;134;p5" descr="Diagram of the mosquito life cycle, showing an egg raft floating on top of the water surface, a 4th instar larva breathing through its siphon on the water surface, a pupa, and an adult mosquito out of the water.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333591" y="3853371"/>
            <a:ext cx="7181759" cy="268554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pic>
        <p:nvPicPr>
          <p:cNvPr id="599" name="Google Shape;599;p51"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5740" y="-44969"/>
            <a:ext cx="7953270" cy="1056292"/>
          </a:xfrm>
          <a:prstGeom prst="rect">
            <a:avLst/>
          </a:prstGeom>
          <a:noFill/>
          <a:ln>
            <a:noFill/>
          </a:ln>
        </p:spPr>
      </p:pic>
      <p:pic>
        <p:nvPicPr>
          <p:cNvPr id="600" name="Google Shape;600;p51"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4970"/>
            <a:ext cx="1190730" cy="7015396"/>
          </a:xfrm>
          <a:prstGeom prst="rect">
            <a:avLst/>
          </a:prstGeom>
          <a:noFill/>
          <a:ln>
            <a:noFill/>
          </a:ln>
        </p:spPr>
      </p:pic>
      <p:sp>
        <p:nvSpPr>
          <p:cNvPr id="601" name="Google Shape;601;p51"/>
          <p:cNvSpPr txBox="1">
            <a:spLocks noGrp="1"/>
          </p:cNvSpPr>
          <p:nvPr>
            <p:ph type="title"/>
          </p:nvPr>
        </p:nvSpPr>
        <p:spPr>
          <a:xfrm>
            <a:off x="1175740"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Identify Larvae </a:t>
            </a:r>
            <a:endParaRPr/>
          </a:p>
        </p:txBody>
      </p:sp>
      <p:sp>
        <p:nvSpPr>
          <p:cNvPr id="602" name="Google Shape;602;p51"/>
          <p:cNvSpPr txBox="1"/>
          <p:nvPr/>
        </p:nvSpPr>
        <p:spPr>
          <a:xfrm>
            <a:off x="4606402" y="1181474"/>
            <a:ext cx="4162099"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Your photograph is uploaded in to the app and you can compare your specimen with descriptions and diagrams.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603" name="Google Shape;603;p51" descr="GLOBE observer screen when uploading photo of larv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00218" y="1729846"/>
            <a:ext cx="2516595" cy="4365911"/>
          </a:xfrm>
          <a:prstGeom prst="rect">
            <a:avLst/>
          </a:prstGeom>
          <a:noFill/>
          <a:ln>
            <a:noFill/>
          </a:ln>
          <a:effectLst>
            <a:outerShdw blurRad="292100" dist="139700" dir="2700000" algn="tl" rotWithShape="0">
              <a:srgbClr val="333333">
                <a:alpha val="64705"/>
              </a:srgbClr>
            </a:outerShdw>
          </a:effectLst>
        </p:spPr>
      </p:pic>
      <p:pic>
        <p:nvPicPr>
          <p:cNvPr id="604" name="Google Shape;604;p51" descr="Mosquito larva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925019" y="4868286"/>
            <a:ext cx="1715652" cy="1244099"/>
          </a:xfrm>
          <a:prstGeom prst="rect">
            <a:avLst/>
          </a:prstGeom>
          <a:noFill/>
          <a:ln>
            <a:noFill/>
          </a:ln>
        </p:spPr>
      </p:pic>
      <p:pic>
        <p:nvPicPr>
          <p:cNvPr id="605" name="Google Shape;605;p51" descr="GLOBE Observer screen showing a picture of Siphon Shape with description: The mosquito larvae siphon can take different shapes. Some are modified for piercing (pointed), others are cylindrical or spindle-shaped. Examine the shape of the siphon in your photographs and determine if the siphon is pointed, or if it is cylindrical or spindle-shap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775650" y="2197136"/>
            <a:ext cx="1823601" cy="3190160"/>
          </a:xfrm>
          <a:prstGeom prst="rect">
            <a:avLst/>
          </a:prstGeom>
          <a:noFill/>
          <a:ln>
            <a:noFill/>
          </a:ln>
          <a:effectLst>
            <a:outerShdw blurRad="292100" dist="139700" dir="2700000" algn="tl" rotWithShape="0">
              <a:srgbClr val="333333">
                <a:alpha val="64705"/>
              </a:srgbClr>
            </a:outerShdw>
          </a:effectLst>
        </p:spPr>
      </p:pic>
      <p:cxnSp>
        <p:nvCxnSpPr>
          <p:cNvPr id="606" name="Google Shape;606;p51" descr="Arrow pointing to larva photo uploaded on GLOBE Observer screen."/>
          <p:cNvCxnSpPr/>
          <p:nvPr/>
        </p:nvCxnSpPr>
        <p:spPr>
          <a:xfrm flipH="1">
            <a:off x="3382176" y="2121434"/>
            <a:ext cx="2191446" cy="3368901"/>
          </a:xfrm>
          <a:prstGeom prst="straightConnector1">
            <a:avLst/>
          </a:prstGeom>
          <a:noFill/>
          <a:ln w="57150" cap="flat" cmpd="sng">
            <a:solidFill>
              <a:schemeClr val="accent1"/>
            </a:solidFill>
            <a:prstDash val="solid"/>
            <a:miter lim="800000"/>
            <a:headEnd type="none" w="sm" len="sm"/>
            <a:tailEnd type="triangle" w="med" len="med"/>
          </a:ln>
        </p:spPr>
      </p:cxnSp>
      <p:sp>
        <p:nvSpPr>
          <p:cNvPr id="607" name="Google Shape;607;p51"/>
          <p:cNvSpPr txBox="1"/>
          <p:nvPr/>
        </p:nvSpPr>
        <p:spPr>
          <a:xfrm>
            <a:off x="4310425" y="5528865"/>
            <a:ext cx="475405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 the example to the left, the uploaded photograph has a cylindrical long siphon, indicative of </a:t>
            </a:r>
            <a:r>
              <a:rPr lang="en-US" sz="1800" i="1">
                <a:solidFill>
                  <a:schemeClr val="dk1"/>
                </a:solidFill>
                <a:latin typeface="Calibri"/>
                <a:ea typeface="Calibri"/>
                <a:cs typeface="Calibri"/>
                <a:sym typeface="Calibri"/>
              </a:rPr>
              <a:t>Culex, </a:t>
            </a:r>
            <a:r>
              <a:rPr lang="en-US" sz="1800">
                <a:solidFill>
                  <a:schemeClr val="dk1"/>
                </a:solidFill>
                <a:latin typeface="Calibri"/>
                <a:ea typeface="Calibri"/>
                <a:cs typeface="Calibri"/>
                <a:sym typeface="Calibri"/>
              </a:rPr>
              <a:t>not spindle shaped, like the example photo.</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613" name="Google Shape;613;p52"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5740" y="-44969"/>
            <a:ext cx="7953270" cy="1056292"/>
          </a:xfrm>
          <a:prstGeom prst="rect">
            <a:avLst/>
          </a:prstGeom>
          <a:noFill/>
          <a:ln>
            <a:noFill/>
          </a:ln>
        </p:spPr>
      </p:pic>
      <p:pic>
        <p:nvPicPr>
          <p:cNvPr id="614" name="Google Shape;614;p52"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4970"/>
            <a:ext cx="1190730" cy="7015396"/>
          </a:xfrm>
          <a:prstGeom prst="rect">
            <a:avLst/>
          </a:prstGeom>
          <a:noFill/>
          <a:ln>
            <a:noFill/>
          </a:ln>
        </p:spPr>
      </p:pic>
      <p:sp>
        <p:nvSpPr>
          <p:cNvPr id="615" name="Google Shape;615;p52"/>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800" b="1"/>
              <a:t>Site mitigation</a:t>
            </a:r>
            <a:endParaRPr/>
          </a:p>
        </p:txBody>
      </p:sp>
      <p:sp>
        <p:nvSpPr>
          <p:cNvPr id="616" name="Google Shape;616;p52"/>
          <p:cNvSpPr txBox="1"/>
          <p:nvPr/>
        </p:nvSpPr>
        <p:spPr>
          <a:xfrm>
            <a:off x="4376900" y="1162088"/>
            <a:ext cx="4360800" cy="5633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Every site that is taken out of use by users is recorded in the app.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If it is a container site, you can take it out of use by mother mosquitoes by dumping out the water and picking up trash.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For water storage containers  you can cover the opening with a net or a lid.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For natural breeding sites, such as a pond or lake, you do not mitigate. If you have found a natural habitat with mosquito vectors you can contact your mosquito control agency.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Remember that most mosquito species do not transmit pathogens- they play a vital role in the ecosystem- feeding birds, bats and amphibians, as well as pollinating plants!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17" name="Google Shape;617;p52" descr="GLOBE Observer screen for Step 4 - Eliminate Breeding Ground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67488" y="1661598"/>
            <a:ext cx="2375548" cy="469475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pic>
        <p:nvPicPr>
          <p:cNvPr id="623" name="Google Shape;623;p53"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800" y="-14991"/>
            <a:ext cx="7950200" cy="1028677"/>
          </a:xfrm>
          <a:prstGeom prst="rect">
            <a:avLst/>
          </a:prstGeom>
          <a:noFill/>
          <a:ln>
            <a:noFill/>
          </a:ln>
        </p:spPr>
      </p:pic>
      <p:pic>
        <p:nvPicPr>
          <p:cNvPr id="624" name="Google Shape;624;p53"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0"/>
            <a:ext cx="1214203" cy="6929842"/>
          </a:xfrm>
          <a:prstGeom prst="rect">
            <a:avLst/>
          </a:prstGeom>
          <a:noFill/>
          <a:ln>
            <a:noFill/>
          </a:ln>
        </p:spPr>
      </p:pic>
      <p:sp>
        <p:nvSpPr>
          <p:cNvPr id="625" name="Google Shape;625;p53"/>
          <p:cNvSpPr txBox="1">
            <a:spLocks noGrp="1"/>
          </p:cNvSpPr>
          <p:nvPr>
            <p:ph type="title"/>
          </p:nvPr>
        </p:nvSpPr>
        <p:spPr>
          <a:xfrm>
            <a:off x="1362726" y="1278470"/>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b="1">
                <a:solidFill>
                  <a:srgbClr val="000072"/>
                </a:solidFill>
              </a:rPr>
              <a:t>Visualize and Retrieve Data-1</a:t>
            </a:r>
            <a:br>
              <a:rPr lang="en-US" b="1">
                <a:solidFill>
                  <a:srgbClr val="000072"/>
                </a:solidFill>
              </a:rPr>
            </a:br>
            <a:br>
              <a:rPr lang="en-US" b="1">
                <a:solidFill>
                  <a:schemeClr val="dk2"/>
                </a:solidFill>
              </a:rPr>
            </a:br>
            <a:br>
              <a:rPr lang="en-US" b="1">
                <a:solidFill>
                  <a:schemeClr val="dk2"/>
                </a:solidFill>
              </a:rPr>
            </a:br>
            <a:endParaRPr/>
          </a:p>
        </p:txBody>
      </p:sp>
      <p:sp>
        <p:nvSpPr>
          <p:cNvPr id="626" name="Google Shape;626;p53"/>
          <p:cNvSpPr txBox="1"/>
          <p:nvPr/>
        </p:nvSpPr>
        <p:spPr>
          <a:xfrm>
            <a:off x="1456856" y="1435410"/>
            <a:ext cx="7349214" cy="15081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GLOBE provides the ability to view and interact with data measured across the world. Select our </a:t>
            </a: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visualization tool</a:t>
            </a:r>
            <a:r>
              <a:rPr lang="en-US" sz="1800">
                <a:solidFill>
                  <a:schemeClr val="dk1"/>
                </a:solidFill>
                <a:latin typeface="Calibri"/>
                <a:ea typeface="Calibri"/>
                <a:cs typeface="Calibri"/>
                <a:sym typeface="Calibri"/>
              </a:rPr>
              <a:t> to map, graph, filter and export data that have been measured across GLOBE protocols since 1995. Here are screenshots of the steps you will use when you use the visualization tool.</a:t>
            </a:r>
            <a:endParaRPr/>
          </a:p>
        </p:txBody>
      </p:sp>
      <p:pic>
        <p:nvPicPr>
          <p:cNvPr id="627" name="Google Shape;627;p53" descr="GLOBE Visualization System screen showing world measurements for breeding sites mitigated, genera and habitats."/>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2072217" y="2968039"/>
            <a:ext cx="5310716" cy="2870181"/>
          </a:xfrm>
          <a:prstGeom prst="rect">
            <a:avLst/>
          </a:prstGeom>
          <a:noFill/>
          <a:ln>
            <a:noFill/>
          </a:ln>
        </p:spPr>
      </p:pic>
      <p:sp>
        <p:nvSpPr>
          <p:cNvPr id="628" name="Google Shape;628;p53"/>
          <p:cNvSpPr/>
          <p:nvPr/>
        </p:nvSpPr>
        <p:spPr>
          <a:xfrm>
            <a:off x="1456855" y="5987019"/>
            <a:ext cx="7209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Link</a:t>
            </a:r>
            <a:r>
              <a:rPr lang="en-US" sz="1800">
                <a:solidFill>
                  <a:schemeClr val="dk1"/>
                </a:solidFill>
                <a:latin typeface="Calibri"/>
                <a:ea typeface="Calibri"/>
                <a:cs typeface="Calibri"/>
                <a:sym typeface="Calibri"/>
              </a:rPr>
              <a:t> to step-by-step tutorial on using the GLOBE Data Visualization Tool</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pic>
        <p:nvPicPr>
          <p:cNvPr id="634" name="Google Shape;634;p54"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800" y="-14991"/>
            <a:ext cx="7950200" cy="1028677"/>
          </a:xfrm>
          <a:prstGeom prst="rect">
            <a:avLst/>
          </a:prstGeom>
          <a:noFill/>
          <a:ln>
            <a:noFill/>
          </a:ln>
        </p:spPr>
      </p:pic>
      <p:pic>
        <p:nvPicPr>
          <p:cNvPr id="635" name="Google Shape;635;p54"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0"/>
            <a:ext cx="1214203" cy="6929842"/>
          </a:xfrm>
          <a:prstGeom prst="rect">
            <a:avLst/>
          </a:prstGeom>
          <a:noFill/>
          <a:ln>
            <a:noFill/>
          </a:ln>
        </p:spPr>
      </p:pic>
      <p:sp>
        <p:nvSpPr>
          <p:cNvPr id="636" name="Google Shape;636;p54"/>
          <p:cNvSpPr txBox="1">
            <a:spLocks noGrp="1"/>
          </p:cNvSpPr>
          <p:nvPr>
            <p:ph type="title"/>
          </p:nvPr>
        </p:nvSpPr>
        <p:spPr>
          <a:xfrm>
            <a:off x="1456855" y="1318552"/>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b="1">
                <a:solidFill>
                  <a:srgbClr val="000072"/>
                </a:solidFill>
              </a:rPr>
              <a:t>Visualize and Retrieve Data-2</a:t>
            </a:r>
            <a:br>
              <a:rPr lang="en-US" b="1">
                <a:solidFill>
                  <a:srgbClr val="000072"/>
                </a:solidFill>
              </a:rPr>
            </a:br>
            <a:br>
              <a:rPr lang="en-US" b="1">
                <a:solidFill>
                  <a:schemeClr val="dk2"/>
                </a:solidFill>
              </a:rPr>
            </a:br>
            <a:br>
              <a:rPr lang="en-US" b="1">
                <a:solidFill>
                  <a:schemeClr val="dk2"/>
                </a:solidFill>
              </a:rPr>
            </a:br>
            <a:endParaRPr/>
          </a:p>
        </p:txBody>
      </p:sp>
      <p:sp>
        <p:nvSpPr>
          <p:cNvPr id="637" name="Google Shape;637;p54"/>
          <p:cNvSpPr txBox="1"/>
          <p:nvPr/>
        </p:nvSpPr>
        <p:spPr>
          <a:xfrm>
            <a:off x="1456855" y="1690008"/>
            <a:ext cx="734921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Go to globe.gov and on the menu, select GLOBE data and click on “Visualize Data”.</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pic>
        <p:nvPicPr>
          <p:cNvPr id="638" name="Google Shape;638;p54" descr="GLOBE web site home page with drop-down menu for GLOBE Data selecte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940560" y="2468880"/>
            <a:ext cx="6351214" cy="374491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pic>
        <p:nvPicPr>
          <p:cNvPr id="644" name="Google Shape;644;p55"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800" y="-14991"/>
            <a:ext cx="7950200" cy="1028677"/>
          </a:xfrm>
          <a:prstGeom prst="rect">
            <a:avLst/>
          </a:prstGeom>
          <a:noFill/>
          <a:ln>
            <a:noFill/>
          </a:ln>
        </p:spPr>
      </p:pic>
      <p:pic>
        <p:nvPicPr>
          <p:cNvPr id="645" name="Google Shape;645;p55"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0"/>
            <a:ext cx="1214203" cy="6929842"/>
          </a:xfrm>
          <a:prstGeom prst="rect">
            <a:avLst/>
          </a:prstGeom>
          <a:noFill/>
          <a:ln>
            <a:noFill/>
          </a:ln>
        </p:spPr>
      </p:pic>
      <p:sp>
        <p:nvSpPr>
          <p:cNvPr id="646" name="Google Shape;646;p55"/>
          <p:cNvSpPr txBox="1">
            <a:spLocks noGrp="1"/>
          </p:cNvSpPr>
          <p:nvPr>
            <p:ph type="title"/>
          </p:nvPr>
        </p:nvSpPr>
        <p:spPr>
          <a:xfrm>
            <a:off x="1456855" y="1318552"/>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b="1">
                <a:solidFill>
                  <a:srgbClr val="000072"/>
                </a:solidFill>
              </a:rPr>
              <a:t>Visualize and Retrieve Data-3</a:t>
            </a:r>
            <a:br>
              <a:rPr lang="en-US" b="1">
                <a:solidFill>
                  <a:srgbClr val="000072"/>
                </a:solidFill>
              </a:rPr>
            </a:br>
            <a:br>
              <a:rPr lang="en-US" b="1">
                <a:solidFill>
                  <a:schemeClr val="dk2"/>
                </a:solidFill>
              </a:rPr>
            </a:br>
            <a:br>
              <a:rPr lang="en-US" b="1">
                <a:solidFill>
                  <a:schemeClr val="dk2"/>
                </a:solidFill>
              </a:rPr>
            </a:br>
            <a:endParaRPr/>
          </a:p>
        </p:txBody>
      </p:sp>
      <p:sp>
        <p:nvSpPr>
          <p:cNvPr id="647" name="Google Shape;647;p55"/>
          <p:cNvSpPr txBox="1"/>
          <p:nvPr/>
        </p:nvSpPr>
        <p:spPr>
          <a:xfrm>
            <a:off x="1456855" y="1690008"/>
            <a:ext cx="7349214" cy="15081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Select the data layer icon, and you will see the protocol layers. Select Hydrosphere.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Select “Data Counts” if you want to see all the data available within a range, or select a single day.</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pic>
        <p:nvPicPr>
          <p:cNvPr id="648" name="Google Shape;648;p55" descr="GLOBE Visualization system screen with Protocol Layers drop down menu selecte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456855" y="2851189"/>
            <a:ext cx="6618817" cy="387028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pic>
        <p:nvPicPr>
          <p:cNvPr id="654" name="Google Shape;654;p56"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800" y="-14991"/>
            <a:ext cx="7950200" cy="1028677"/>
          </a:xfrm>
          <a:prstGeom prst="rect">
            <a:avLst/>
          </a:prstGeom>
          <a:noFill/>
          <a:ln>
            <a:noFill/>
          </a:ln>
        </p:spPr>
      </p:pic>
      <p:pic>
        <p:nvPicPr>
          <p:cNvPr id="655" name="Google Shape;655;p56"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0"/>
            <a:ext cx="1214203" cy="6929842"/>
          </a:xfrm>
          <a:prstGeom prst="rect">
            <a:avLst/>
          </a:prstGeom>
          <a:noFill/>
          <a:ln>
            <a:noFill/>
          </a:ln>
        </p:spPr>
      </p:pic>
      <p:sp>
        <p:nvSpPr>
          <p:cNvPr id="656" name="Google Shape;656;p56"/>
          <p:cNvSpPr txBox="1">
            <a:spLocks noGrp="1"/>
          </p:cNvSpPr>
          <p:nvPr>
            <p:ph type="title"/>
          </p:nvPr>
        </p:nvSpPr>
        <p:spPr>
          <a:xfrm>
            <a:off x="1456855" y="1318552"/>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b="1">
                <a:solidFill>
                  <a:srgbClr val="000072"/>
                </a:solidFill>
              </a:rPr>
              <a:t>Visualize and Retrieve Data-4</a:t>
            </a:r>
            <a:br>
              <a:rPr lang="en-US" b="1">
                <a:solidFill>
                  <a:srgbClr val="000072"/>
                </a:solidFill>
              </a:rPr>
            </a:br>
            <a:br>
              <a:rPr lang="en-US" b="1">
                <a:solidFill>
                  <a:schemeClr val="dk2"/>
                </a:solidFill>
              </a:rPr>
            </a:br>
            <a:br>
              <a:rPr lang="en-US" b="1">
                <a:solidFill>
                  <a:schemeClr val="dk2"/>
                </a:solidFill>
              </a:rPr>
            </a:br>
            <a:endParaRPr/>
          </a:p>
        </p:txBody>
      </p:sp>
      <p:sp>
        <p:nvSpPr>
          <p:cNvPr id="657" name="Google Shape;657;p56"/>
          <p:cNvSpPr txBox="1"/>
          <p:nvPr/>
        </p:nvSpPr>
        <p:spPr>
          <a:xfrm>
            <a:off x="1456855" y="1690008"/>
            <a:ext cx="734921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 Hydrosphere, select Mosquito Habitat Mapper and the fields you want to examine.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pic>
        <p:nvPicPr>
          <p:cNvPr id="658" name="Google Shape;658;p56" descr="GLOBE Visualization System screen with Protocol Layers drop-down menu selected and with Mosquito Habitat Mapper Protocol expanded, showing all three fields selected: Mosquito Habitats, Mosquito Genera and Mosquito Breeding Sites Mitigate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710266" y="2380708"/>
            <a:ext cx="6517217" cy="397564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pic>
        <p:nvPicPr>
          <p:cNvPr id="664" name="Google Shape;664;p57"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800" y="-14991"/>
            <a:ext cx="7950200" cy="1028677"/>
          </a:xfrm>
          <a:prstGeom prst="rect">
            <a:avLst/>
          </a:prstGeom>
          <a:noFill/>
          <a:ln>
            <a:noFill/>
          </a:ln>
        </p:spPr>
      </p:pic>
      <p:pic>
        <p:nvPicPr>
          <p:cNvPr id="665" name="Google Shape;665;p57"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0"/>
            <a:ext cx="1214203" cy="6929842"/>
          </a:xfrm>
          <a:prstGeom prst="rect">
            <a:avLst/>
          </a:prstGeom>
          <a:noFill/>
          <a:ln>
            <a:noFill/>
          </a:ln>
        </p:spPr>
      </p:pic>
      <p:sp>
        <p:nvSpPr>
          <p:cNvPr id="666" name="Google Shape;666;p57"/>
          <p:cNvSpPr txBox="1">
            <a:spLocks noGrp="1"/>
          </p:cNvSpPr>
          <p:nvPr>
            <p:ph type="title"/>
          </p:nvPr>
        </p:nvSpPr>
        <p:spPr>
          <a:xfrm>
            <a:off x="1456855" y="1318552"/>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b="1">
                <a:solidFill>
                  <a:srgbClr val="000072"/>
                </a:solidFill>
              </a:rPr>
              <a:t>Visualize and Retrieve Data-5</a:t>
            </a:r>
            <a:br>
              <a:rPr lang="en-US" b="1">
                <a:solidFill>
                  <a:srgbClr val="000072"/>
                </a:solidFill>
              </a:rPr>
            </a:br>
            <a:br>
              <a:rPr lang="en-US" b="1">
                <a:solidFill>
                  <a:schemeClr val="dk2"/>
                </a:solidFill>
              </a:rPr>
            </a:br>
            <a:br>
              <a:rPr lang="en-US" b="1">
                <a:solidFill>
                  <a:schemeClr val="dk2"/>
                </a:solidFill>
              </a:rPr>
            </a:br>
            <a:endParaRPr/>
          </a:p>
        </p:txBody>
      </p:sp>
      <p:sp>
        <p:nvSpPr>
          <p:cNvPr id="667" name="Google Shape;667;p57"/>
          <p:cNvSpPr txBox="1"/>
          <p:nvPr/>
        </p:nvSpPr>
        <p:spPr>
          <a:xfrm>
            <a:off x="1456855" y="1690008"/>
            <a:ext cx="7349214"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data will populate the map. You can see the legend by clicking on the pull- out legend, lower right. You can zoom in and see on which street the data was found!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pic>
        <p:nvPicPr>
          <p:cNvPr id="668" name="Google Shape;668;p57" descr="GLOBE Visualization System screen with Protocol Layers drop-down menu selected and measurements legend displaye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991387" y="2644115"/>
            <a:ext cx="6280150" cy="356008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pic>
        <p:nvPicPr>
          <p:cNvPr id="674" name="Google Shape;674;p58"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800" y="-14991"/>
            <a:ext cx="7950200" cy="1028677"/>
          </a:xfrm>
          <a:prstGeom prst="rect">
            <a:avLst/>
          </a:prstGeom>
          <a:noFill/>
          <a:ln>
            <a:noFill/>
          </a:ln>
        </p:spPr>
      </p:pic>
      <p:pic>
        <p:nvPicPr>
          <p:cNvPr id="675" name="Google Shape;675;p58"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0"/>
            <a:ext cx="1214203" cy="6929842"/>
          </a:xfrm>
          <a:prstGeom prst="rect">
            <a:avLst/>
          </a:prstGeom>
          <a:noFill/>
          <a:ln>
            <a:noFill/>
          </a:ln>
        </p:spPr>
      </p:pic>
      <p:sp>
        <p:nvSpPr>
          <p:cNvPr id="676" name="Google Shape;676;p58"/>
          <p:cNvSpPr txBox="1">
            <a:spLocks noGrp="1"/>
          </p:cNvSpPr>
          <p:nvPr>
            <p:ph type="title"/>
          </p:nvPr>
        </p:nvSpPr>
        <p:spPr>
          <a:xfrm>
            <a:off x="1456855" y="1318552"/>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b="1">
                <a:solidFill>
                  <a:srgbClr val="000072"/>
                </a:solidFill>
              </a:rPr>
              <a:t>Visualize and Retrieve Data-6</a:t>
            </a:r>
            <a:br>
              <a:rPr lang="en-US" b="1">
                <a:solidFill>
                  <a:srgbClr val="000072"/>
                </a:solidFill>
              </a:rPr>
            </a:br>
            <a:br>
              <a:rPr lang="en-US" b="1">
                <a:solidFill>
                  <a:schemeClr val="dk2"/>
                </a:solidFill>
              </a:rPr>
            </a:br>
            <a:br>
              <a:rPr lang="en-US" b="1">
                <a:solidFill>
                  <a:schemeClr val="dk2"/>
                </a:solidFill>
              </a:rPr>
            </a:br>
            <a:endParaRPr/>
          </a:p>
        </p:txBody>
      </p:sp>
      <p:sp>
        <p:nvSpPr>
          <p:cNvPr id="677" name="Google Shape;677;p58"/>
          <p:cNvSpPr txBox="1"/>
          <p:nvPr/>
        </p:nvSpPr>
        <p:spPr>
          <a:xfrm>
            <a:off x="2918630" y="5687356"/>
            <a:ext cx="6024360" cy="11096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400" i="1">
                <a:solidFill>
                  <a:schemeClr val="dk1"/>
                </a:solidFill>
                <a:latin typeface="Calibri"/>
                <a:ea typeface="Calibri"/>
                <a:cs typeface="Calibri"/>
                <a:sym typeface="Calibri"/>
              </a:rPr>
              <a:t>Above: Data reported by citizen scientists since inception, using the GO MHM app, June-December 2017.  See inset image, Rio de Janeiro, Brazil data hub, where an intensive training pilot took place in May-June 2017.  N=1523. (</a:t>
            </a:r>
            <a:r>
              <a:rPr lang="en-US" sz="1400" i="1" u="sng">
                <a:solidFill>
                  <a:schemeClr val="hlink"/>
                </a:solidFill>
                <a:latin typeface="Calibri"/>
                <a:ea typeface="Calibri"/>
                <a:cs typeface="Calibri"/>
                <a:sym typeface="Calibri"/>
                <a:hlinkClick r:id="rId5"/>
              </a:rPr>
              <a:t>https://vis.globe.gov/GLOBE/)</a:t>
            </a:r>
            <a:endParaRPr sz="14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br>
              <a:rPr lang="en-US" sz="1800" i="1" u="sng">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id="678" name="Google Shape;678;p58" descr="Zoomed in map of Rio de Janeiro with measurements of mosquito breeding sites,  genera and habitat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63388" y="1890833"/>
            <a:ext cx="6324529" cy="3673263"/>
          </a:xfrm>
          <a:prstGeom prst="rect">
            <a:avLst/>
          </a:prstGeom>
          <a:noFill/>
          <a:ln>
            <a:noFill/>
          </a:ln>
        </p:spPr>
      </p:pic>
      <p:pic>
        <p:nvPicPr>
          <p:cNvPr id="679" name="Google Shape;679;p58" descr="Zoomed out map showing Rio de Janeir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35682" y="4616450"/>
            <a:ext cx="2852080" cy="910705"/>
          </a:xfrm>
          <a:prstGeom prst="rect">
            <a:avLst/>
          </a:prstGeom>
          <a:noFill/>
          <a:ln w="9525" cap="flat" cmpd="sng">
            <a:solidFill>
              <a:srgbClr val="595959"/>
            </a:solidFill>
            <a:prstDash val="solid"/>
            <a:round/>
            <a:headEnd type="none" w="sm" len="sm"/>
            <a:tailEnd type="none" w="sm" len="sm"/>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pic>
        <p:nvPicPr>
          <p:cNvPr id="685" name="Google Shape;685;p59"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800" y="-14991"/>
            <a:ext cx="7950200" cy="1028677"/>
          </a:xfrm>
          <a:prstGeom prst="rect">
            <a:avLst/>
          </a:prstGeom>
          <a:noFill/>
          <a:ln>
            <a:noFill/>
          </a:ln>
        </p:spPr>
      </p:pic>
      <p:pic>
        <p:nvPicPr>
          <p:cNvPr id="686" name="Google Shape;686;p59"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0"/>
            <a:ext cx="1214203" cy="6929842"/>
          </a:xfrm>
          <a:prstGeom prst="rect">
            <a:avLst/>
          </a:prstGeom>
          <a:noFill/>
          <a:ln>
            <a:noFill/>
          </a:ln>
        </p:spPr>
      </p:pic>
      <p:sp>
        <p:nvSpPr>
          <p:cNvPr id="687" name="Google Shape;687;p59"/>
          <p:cNvSpPr txBox="1">
            <a:spLocks noGrp="1"/>
          </p:cNvSpPr>
          <p:nvPr>
            <p:ph type="title"/>
          </p:nvPr>
        </p:nvSpPr>
        <p:spPr>
          <a:xfrm>
            <a:off x="1456855" y="1065965"/>
            <a:ext cx="7886700" cy="30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b="1">
                <a:solidFill>
                  <a:srgbClr val="000072"/>
                </a:solidFill>
              </a:rPr>
              <a:t>Visualize and Retrieve Data-7</a:t>
            </a:r>
            <a:endParaRPr/>
          </a:p>
        </p:txBody>
      </p:sp>
      <p:sp>
        <p:nvSpPr>
          <p:cNvPr id="688" name="Google Shape;688;p59"/>
          <p:cNvSpPr txBox="1"/>
          <p:nvPr/>
        </p:nvSpPr>
        <p:spPr>
          <a:xfrm>
            <a:off x="1494293" y="1628452"/>
            <a:ext cx="734921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Accuracy and data quality: voucher photo can be examined to ensure that the identifications are correct. Click on any data point to retrieve metadata  for that location.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pic>
        <p:nvPicPr>
          <p:cNvPr id="689" name="Google Shape;689;p59" descr="GLOBE Visualization System screen showing photos of a specific school: Escola Municipal Governador Carlos Lacerda."/>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918759" y="2689411"/>
            <a:ext cx="6295076" cy="372797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695" name="Google Shape;695;p60"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800" y="-14991"/>
            <a:ext cx="7950200" cy="1028677"/>
          </a:xfrm>
          <a:prstGeom prst="rect">
            <a:avLst/>
          </a:prstGeom>
          <a:noFill/>
          <a:ln>
            <a:noFill/>
          </a:ln>
        </p:spPr>
      </p:pic>
      <p:pic>
        <p:nvPicPr>
          <p:cNvPr id="696" name="Google Shape;696;p60"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0"/>
            <a:ext cx="1214203" cy="6929842"/>
          </a:xfrm>
          <a:prstGeom prst="rect">
            <a:avLst/>
          </a:prstGeom>
          <a:noFill/>
          <a:ln>
            <a:noFill/>
          </a:ln>
        </p:spPr>
      </p:pic>
      <p:sp>
        <p:nvSpPr>
          <p:cNvPr id="697" name="Google Shape;697;p60"/>
          <p:cNvSpPr txBox="1">
            <a:spLocks noGrp="1"/>
          </p:cNvSpPr>
          <p:nvPr>
            <p:ph type="title"/>
          </p:nvPr>
        </p:nvSpPr>
        <p:spPr>
          <a:xfrm>
            <a:off x="1456855" y="1039851"/>
            <a:ext cx="7886700" cy="7986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200"/>
              <a:buFont typeface="Calibri"/>
              <a:buNone/>
            </a:pPr>
            <a:r>
              <a:rPr lang="en-US" b="1"/>
              <a:t>Accuracy and data quality</a:t>
            </a:r>
            <a:endParaRPr/>
          </a:p>
        </p:txBody>
      </p:sp>
      <p:sp>
        <p:nvSpPr>
          <p:cNvPr id="698" name="Google Shape;698;p60"/>
          <p:cNvSpPr/>
          <p:nvPr/>
        </p:nvSpPr>
        <p:spPr>
          <a:xfrm>
            <a:off x="1456855" y="1765579"/>
            <a:ext cx="741621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Accuracy and data quality: You can search by taxa, to see where different species or genera have been found.</a:t>
            </a:r>
            <a:endParaRPr/>
          </a:p>
        </p:txBody>
      </p:sp>
      <p:pic>
        <p:nvPicPr>
          <p:cNvPr id="699" name="Google Shape;699;p60" descr="GLOBE Visualization System with Mosquito Genera option expanded on the left and with Brazil Citizen Science photos of larvae on the righ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456856" y="2891110"/>
            <a:ext cx="5638211" cy="33035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40" name="Google Shape;140;p6"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2628" y="-1"/>
            <a:ext cx="8071371" cy="1010779"/>
          </a:xfrm>
          <a:prstGeom prst="rect">
            <a:avLst/>
          </a:prstGeom>
          <a:noFill/>
          <a:ln>
            <a:noFill/>
          </a:ln>
        </p:spPr>
      </p:pic>
      <p:pic>
        <p:nvPicPr>
          <p:cNvPr id="141" name="Google Shape;141;p6" descr="Menu: Why collect mosquito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74818" cy="6887981"/>
          </a:xfrm>
          <a:prstGeom prst="rect">
            <a:avLst/>
          </a:prstGeom>
          <a:noFill/>
          <a:ln>
            <a:noFill/>
          </a:ln>
        </p:spPr>
      </p:pic>
      <p:sp>
        <p:nvSpPr>
          <p:cNvPr id="142" name="Google Shape;142;p6"/>
          <p:cNvSpPr txBox="1">
            <a:spLocks noGrp="1"/>
          </p:cNvSpPr>
          <p:nvPr>
            <p:ph type="title"/>
          </p:nvPr>
        </p:nvSpPr>
        <p:spPr>
          <a:xfrm>
            <a:off x="1288788" y="1010778"/>
            <a:ext cx="6518744" cy="53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3200"/>
              <a:buFont typeface="Calibri"/>
              <a:buNone/>
            </a:pPr>
            <a:r>
              <a:rPr lang="en-US" b="1">
                <a:solidFill>
                  <a:srgbClr val="000072"/>
                </a:solidFill>
              </a:rPr>
              <a:t>Mosquitoes and Climate Change</a:t>
            </a:r>
            <a:endParaRPr/>
          </a:p>
        </p:txBody>
      </p:sp>
      <p:sp>
        <p:nvSpPr>
          <p:cNvPr id="143" name="Google Shape;143;p6"/>
          <p:cNvSpPr txBox="1">
            <a:spLocks noGrp="1"/>
          </p:cNvSpPr>
          <p:nvPr>
            <p:ph type="body" idx="1"/>
          </p:nvPr>
        </p:nvSpPr>
        <p:spPr>
          <a:xfrm>
            <a:off x="1288788" y="1548478"/>
            <a:ext cx="7639050" cy="570916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600"/>
              <a:buNone/>
            </a:pPr>
            <a:r>
              <a:rPr lang="en-US" sz="1600">
                <a:solidFill>
                  <a:schemeClr val="dk1"/>
                </a:solidFill>
              </a:rPr>
              <a:t>Climate models predict global average warming in the range from </a:t>
            </a:r>
            <a:r>
              <a:rPr lang="en-US" sz="1600" b="1"/>
              <a:t>2 to 4 °C </a:t>
            </a:r>
            <a:r>
              <a:rPr lang="en-US" sz="1600">
                <a:solidFill>
                  <a:schemeClr val="dk1"/>
                </a:solidFill>
              </a:rPr>
              <a:t>(2–8 °F) by 2100. Rising temperatures may spread insect-borne diseases into areas where reports of infection have been relatively rare. </a:t>
            </a:r>
            <a:endParaRPr/>
          </a:p>
          <a:p>
            <a:pPr marL="0" lvl="0" indent="0" algn="just" rtl="0">
              <a:lnSpc>
                <a:spcPct val="90000"/>
              </a:lnSpc>
              <a:spcBef>
                <a:spcPts val="1000"/>
              </a:spcBef>
              <a:spcAft>
                <a:spcPts val="0"/>
              </a:spcAft>
              <a:buClr>
                <a:schemeClr val="dk1"/>
              </a:buClr>
              <a:buSzPts val="1600"/>
              <a:buNone/>
            </a:pPr>
            <a:r>
              <a:rPr lang="en-US" sz="1600">
                <a:solidFill>
                  <a:schemeClr val="dk1"/>
                </a:solidFill>
              </a:rPr>
              <a:t>In the Earth system, “Everything is connected to everything else,” and changes in climate also have metabolic consequences for organisms, including </a:t>
            </a:r>
            <a:r>
              <a:rPr lang="en-US" sz="1600" i="1">
                <a:solidFill>
                  <a:schemeClr val="dk1"/>
                </a:solidFill>
              </a:rPr>
              <a:t>Aedes aegypti</a:t>
            </a:r>
            <a:r>
              <a:rPr lang="en-US" sz="1600">
                <a:solidFill>
                  <a:schemeClr val="dk1"/>
                </a:solidFill>
              </a:rPr>
              <a:t>,  the mosquito that transmits the viruses responsible for </a:t>
            </a:r>
            <a:r>
              <a:rPr lang="en-US" sz="1600" b="1"/>
              <a:t>yellow fever, dengue, chikungunya, and Zika . </a:t>
            </a:r>
            <a:r>
              <a:rPr lang="en-US" sz="1600">
                <a:solidFill>
                  <a:schemeClr val="dk1"/>
                </a:solidFill>
              </a:rPr>
              <a:t>As the temperature rises, </a:t>
            </a:r>
            <a:r>
              <a:rPr lang="en-US" sz="1600" b="1"/>
              <a:t>nearly everything about the biology of the </a:t>
            </a:r>
            <a:r>
              <a:rPr lang="en-US" sz="1600" b="1" i="1"/>
              <a:t>Aedes aegypti </a:t>
            </a:r>
            <a:r>
              <a:rPr lang="en-US" sz="1600" b="1"/>
              <a:t>mosquito speeds up when it comes to spreading disease. </a:t>
            </a:r>
            <a:endParaRPr/>
          </a:p>
          <a:p>
            <a:pPr marL="0" lvl="0" indent="0" algn="just" rtl="0">
              <a:lnSpc>
                <a:spcPct val="90000"/>
              </a:lnSpc>
              <a:spcBef>
                <a:spcPts val="1000"/>
              </a:spcBef>
              <a:spcAft>
                <a:spcPts val="0"/>
              </a:spcAft>
              <a:buClr>
                <a:schemeClr val="dk1"/>
              </a:buClr>
              <a:buSzPts val="1600"/>
              <a:buNone/>
            </a:pPr>
            <a:r>
              <a:rPr lang="en-US" sz="1600">
                <a:solidFill>
                  <a:schemeClr val="dk1"/>
                </a:solidFill>
              </a:rPr>
              <a:t>Bill Reisen, entomologist at University of California Davis,  explains: “With higher temperatures you have more mosquitoes feeding more frequently and having a greater chance of acquiring infection. And then the virus replicates faster because it's hotter, therefore the mosquitoes can transmit earlier in their life.” The thermodynamics of mosquitoes are "driven by temperature."</a:t>
            </a:r>
            <a:endParaRPr/>
          </a:p>
          <a:p>
            <a:pPr marL="0" lvl="0" indent="0" algn="l" rtl="0">
              <a:lnSpc>
                <a:spcPct val="90000"/>
              </a:lnSpc>
              <a:spcBef>
                <a:spcPts val="1000"/>
              </a:spcBef>
              <a:spcAft>
                <a:spcPts val="0"/>
              </a:spcAft>
              <a:buClr>
                <a:schemeClr val="dk1"/>
              </a:buClr>
              <a:buSzPts val="1600"/>
              <a:buNone/>
            </a:pPr>
            <a:endParaRPr sz="1600">
              <a:solidFill>
                <a:schemeClr val="dk1"/>
              </a:solidFill>
            </a:endParaRPr>
          </a:p>
        </p:txBody>
      </p:sp>
      <p:pic>
        <p:nvPicPr>
          <p:cNvPr id="144" name="Google Shape;144;p6" descr="Illustration of an adult female mosquit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540946" y="6031404"/>
            <a:ext cx="1344706" cy="799283"/>
          </a:xfrm>
          <a:prstGeom prst="rect">
            <a:avLst/>
          </a:prstGeom>
          <a:noFill/>
          <a:ln>
            <a:noFill/>
          </a:ln>
        </p:spPr>
      </p:pic>
      <p:sp>
        <p:nvSpPr>
          <p:cNvPr id="145" name="Google Shape;145;p6"/>
          <p:cNvSpPr txBox="1"/>
          <p:nvPr/>
        </p:nvSpPr>
        <p:spPr>
          <a:xfrm>
            <a:off x="6639641" y="6431045"/>
            <a:ext cx="18026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Image: CDC</a:t>
            </a:r>
            <a:r>
              <a:rPr lang="en-US" sz="1200">
                <a:solidFill>
                  <a:schemeClr val="dk1"/>
                </a:solidFill>
                <a:latin typeface="Calibri"/>
                <a:ea typeface="Calibri"/>
                <a:cs typeface="Calibri"/>
                <a:sym typeface="Calibri"/>
              </a:rPr>
              <a: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61"/>
          <p:cNvSpPr txBox="1">
            <a:spLocks noGrp="1"/>
          </p:cNvSpPr>
          <p:nvPr>
            <p:ph type="sldNum" idx="12"/>
          </p:nvPr>
        </p:nvSpPr>
        <p:spPr>
          <a:xfrm>
            <a:off x="6457950" y="6340585"/>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pic>
        <p:nvPicPr>
          <p:cNvPr id="706" name="Google Shape;706;p61"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800" y="-14991"/>
            <a:ext cx="7950200" cy="1028677"/>
          </a:xfrm>
          <a:prstGeom prst="rect">
            <a:avLst/>
          </a:prstGeom>
          <a:noFill/>
          <a:ln>
            <a:noFill/>
          </a:ln>
        </p:spPr>
      </p:pic>
      <p:pic>
        <p:nvPicPr>
          <p:cNvPr id="707" name="Google Shape;707;p61"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0"/>
            <a:ext cx="1214203" cy="6929842"/>
          </a:xfrm>
          <a:prstGeom prst="rect">
            <a:avLst/>
          </a:prstGeom>
          <a:noFill/>
          <a:ln>
            <a:noFill/>
          </a:ln>
        </p:spPr>
      </p:pic>
      <p:sp>
        <p:nvSpPr>
          <p:cNvPr id="708" name="Google Shape;708;p61"/>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200"/>
              <a:buFont typeface="Calibri"/>
              <a:buNone/>
            </a:pPr>
            <a:r>
              <a:rPr lang="en-US" b="1"/>
              <a:t>Accuracy and data quality (Cont’d)</a:t>
            </a:r>
            <a:endParaRPr/>
          </a:p>
        </p:txBody>
      </p:sp>
      <p:sp>
        <p:nvSpPr>
          <p:cNvPr id="709" name="Google Shape;709;p61"/>
          <p:cNvSpPr/>
          <p:nvPr/>
        </p:nvSpPr>
        <p:spPr>
          <a:xfrm>
            <a:off x="1456855" y="1560628"/>
            <a:ext cx="741621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You can download data as a .csv or .kmz file by clicking on a data point and choosing the “Measurements” tab. Follow instructions to download. </a:t>
            </a:r>
            <a:endParaRPr/>
          </a:p>
        </p:txBody>
      </p:sp>
      <p:pic>
        <p:nvPicPr>
          <p:cNvPr id="710" name="Google Shape;710;p61" descr="GLOBE Visualization System showing screen to export data from a specific school."/>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759620" y="2572340"/>
            <a:ext cx="5961980" cy="378401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pic>
        <p:nvPicPr>
          <p:cNvPr id="716" name="Google Shape;716;p62"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528" y="0"/>
            <a:ext cx="8076471" cy="1057988"/>
          </a:xfrm>
          <a:prstGeom prst="rect">
            <a:avLst/>
          </a:prstGeom>
          <a:noFill/>
          <a:ln>
            <a:noFill/>
          </a:ln>
        </p:spPr>
      </p:pic>
      <p:pic>
        <p:nvPicPr>
          <p:cNvPr id="717" name="Google Shape;717;p62" descr="Menu: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33" y="0"/>
            <a:ext cx="1186962" cy="6970426"/>
          </a:xfrm>
          <a:prstGeom prst="rect">
            <a:avLst/>
          </a:prstGeom>
          <a:noFill/>
          <a:ln>
            <a:noFill/>
          </a:ln>
        </p:spPr>
      </p:pic>
      <p:sp>
        <p:nvSpPr>
          <p:cNvPr id="718" name="Google Shape;718;p62"/>
          <p:cNvSpPr txBox="1">
            <a:spLocks noGrp="1"/>
          </p:cNvSpPr>
          <p:nvPr>
            <p:ph type="title"/>
          </p:nvPr>
        </p:nvSpPr>
        <p:spPr>
          <a:xfrm>
            <a:off x="1399706" y="823872"/>
            <a:ext cx="7223594" cy="13478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400"/>
              <a:buFont typeface="Calibri"/>
              <a:buNone/>
            </a:pPr>
            <a:r>
              <a:rPr lang="en-US" sz="2400" b="1">
                <a:solidFill>
                  <a:srgbClr val="000090"/>
                </a:solidFill>
              </a:rPr>
              <a:t>Review questions to help you prepare to conduct the Mosquito Protocol</a:t>
            </a:r>
            <a:r>
              <a:rPr lang="en-US" sz="2400"/>
              <a:t> </a:t>
            </a:r>
            <a:endParaRPr/>
          </a:p>
        </p:txBody>
      </p:sp>
      <p:pic>
        <p:nvPicPr>
          <p:cNvPr id="719" name="Google Shape;719;p62" descr="watermark Illustration of mosquito on water surface and larvae dangling under the water surface."/>
          <p:cNvPicPr preferRelativeResize="0"/>
          <p:nvPr/>
        </p:nvPicPr>
        <p:blipFill rotWithShape="1">
          <a:blip r:embed="rId5" cstate="email">
            <a:alphaModFix amt="19000"/>
            <a:extLst>
              <a:ext uri="{28A0092B-C50C-407E-A947-70E740481C1C}">
                <a14:useLocalDpi xmlns:a14="http://schemas.microsoft.com/office/drawing/2010/main"/>
              </a:ext>
            </a:extLst>
          </a:blip>
          <a:srcRect/>
          <a:stretch/>
        </p:blipFill>
        <p:spPr>
          <a:xfrm>
            <a:off x="1184184" y="1626004"/>
            <a:ext cx="7959816" cy="5218102"/>
          </a:xfrm>
          <a:prstGeom prst="rect">
            <a:avLst/>
          </a:prstGeom>
          <a:noFill/>
          <a:ln>
            <a:noFill/>
          </a:ln>
        </p:spPr>
      </p:pic>
      <p:sp>
        <p:nvSpPr>
          <p:cNvPr id="720" name="Google Shape;720;p62"/>
          <p:cNvSpPr txBox="1">
            <a:spLocks noGrp="1"/>
          </p:cNvSpPr>
          <p:nvPr>
            <p:ph type="body" idx="1"/>
          </p:nvPr>
        </p:nvSpPr>
        <p:spPr>
          <a:xfrm>
            <a:off x="1456856" y="1915319"/>
            <a:ext cx="7166444" cy="4351338"/>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90000"/>
              </a:lnSpc>
              <a:spcBef>
                <a:spcPts val="0"/>
              </a:spcBef>
              <a:spcAft>
                <a:spcPts val="0"/>
              </a:spcAft>
              <a:buClr>
                <a:srgbClr val="002060"/>
              </a:buClr>
              <a:buSzPct val="100000"/>
              <a:buFont typeface="Calibri"/>
              <a:buAutoNum type="arabicPeriod"/>
            </a:pPr>
            <a:r>
              <a:rPr lang="en-US" b="1"/>
              <a:t>How many samples of a non-container site should you take?</a:t>
            </a:r>
            <a:endParaRPr/>
          </a:p>
          <a:p>
            <a:pPr marL="342900" lvl="0" indent="-342900" algn="l" rtl="0">
              <a:lnSpc>
                <a:spcPct val="90000"/>
              </a:lnSpc>
              <a:spcBef>
                <a:spcPts val="1000"/>
              </a:spcBef>
              <a:spcAft>
                <a:spcPts val="0"/>
              </a:spcAft>
              <a:buClr>
                <a:srgbClr val="002060"/>
              </a:buClr>
              <a:buSzPct val="100000"/>
              <a:buFont typeface="Calibri"/>
              <a:buAutoNum type="arabicPeriod"/>
            </a:pPr>
            <a:r>
              <a:rPr lang="en-US" b="1"/>
              <a:t>What are some of the safety precautions that you need to take when conducting the Mosquito Protocol?</a:t>
            </a:r>
            <a:endParaRPr/>
          </a:p>
          <a:p>
            <a:pPr marL="342900" lvl="0" indent="-342900" algn="l" rtl="0">
              <a:lnSpc>
                <a:spcPct val="90000"/>
              </a:lnSpc>
              <a:spcBef>
                <a:spcPts val="1000"/>
              </a:spcBef>
              <a:spcAft>
                <a:spcPts val="0"/>
              </a:spcAft>
              <a:buClr>
                <a:srgbClr val="002060"/>
              </a:buClr>
              <a:buSzPct val="100000"/>
              <a:buFont typeface="Calibri"/>
              <a:buAutoNum type="arabicPeriod"/>
            </a:pPr>
            <a:r>
              <a:rPr lang="en-US" b="1"/>
              <a:t>Ideally, how often can you do the Mosquito Protocol?</a:t>
            </a:r>
            <a:endParaRPr/>
          </a:p>
          <a:p>
            <a:pPr marL="342900" lvl="0" indent="-342900" algn="l" rtl="0">
              <a:lnSpc>
                <a:spcPct val="90000"/>
              </a:lnSpc>
              <a:spcBef>
                <a:spcPts val="1000"/>
              </a:spcBef>
              <a:spcAft>
                <a:spcPts val="0"/>
              </a:spcAft>
              <a:buClr>
                <a:srgbClr val="002060"/>
              </a:buClr>
              <a:buSzPct val="100000"/>
              <a:buFont typeface="Calibri"/>
              <a:buAutoNum type="arabicPeriod"/>
            </a:pPr>
            <a:r>
              <a:rPr lang="en-US" b="1"/>
              <a:t>What are some of the types of data that you will report to GLOBE when conducting the GLOBE Mosquito Protocol? </a:t>
            </a:r>
            <a:endParaRPr/>
          </a:p>
          <a:p>
            <a:pPr marL="342900" lvl="0" indent="-342900" algn="l" rtl="0">
              <a:lnSpc>
                <a:spcPct val="90000"/>
              </a:lnSpc>
              <a:spcBef>
                <a:spcPts val="1000"/>
              </a:spcBef>
              <a:spcAft>
                <a:spcPts val="0"/>
              </a:spcAft>
              <a:buClr>
                <a:srgbClr val="002060"/>
              </a:buClr>
              <a:buSzPct val="100000"/>
              <a:buFont typeface="Calibri"/>
              <a:buAutoNum type="arabicPeriod"/>
            </a:pPr>
            <a:r>
              <a:rPr lang="en-US" b="1"/>
              <a:t>If you were designing a research investigation to identify the environmental conditions that support successful Mosquito breeding seasons, what other GLOBE data sets might you consult?</a:t>
            </a:r>
            <a:endParaRPr/>
          </a:p>
          <a:p>
            <a:pPr marL="342900" lvl="0" indent="-342900" algn="l" rtl="0">
              <a:lnSpc>
                <a:spcPct val="90000"/>
              </a:lnSpc>
              <a:spcBef>
                <a:spcPts val="1000"/>
              </a:spcBef>
              <a:spcAft>
                <a:spcPts val="0"/>
              </a:spcAft>
              <a:buClr>
                <a:srgbClr val="002060"/>
              </a:buClr>
              <a:buSzPct val="100000"/>
              <a:buFont typeface="Calibri"/>
              <a:buAutoNum type="arabicPeriod"/>
            </a:pPr>
            <a:r>
              <a:rPr lang="en-US" b="1"/>
              <a:t>True or false: mosquitoes can hatch and develop in open container environments as well as natural water bodies.</a:t>
            </a:r>
            <a:endParaRPr/>
          </a:p>
          <a:p>
            <a:pPr marL="342900" lvl="0" indent="-342900" algn="l" rtl="0">
              <a:lnSpc>
                <a:spcPct val="90000"/>
              </a:lnSpc>
              <a:spcBef>
                <a:spcPts val="1000"/>
              </a:spcBef>
              <a:spcAft>
                <a:spcPts val="0"/>
              </a:spcAft>
              <a:buClr>
                <a:srgbClr val="002060"/>
              </a:buClr>
              <a:buSzPct val="100000"/>
              <a:buFont typeface="Calibri"/>
              <a:buAutoNum type="arabicPeriod"/>
            </a:pPr>
            <a:r>
              <a:rPr lang="en-US" b="1"/>
              <a:t>Name three genera of mosquitoes that can potentially transmit pathogens that cause disease in humans. </a:t>
            </a:r>
            <a:endParaRPr/>
          </a:p>
          <a:p>
            <a:pPr marL="342900" lvl="0" indent="-342900" algn="l" rtl="0">
              <a:lnSpc>
                <a:spcPct val="90000"/>
              </a:lnSpc>
              <a:spcBef>
                <a:spcPts val="1000"/>
              </a:spcBef>
              <a:spcAft>
                <a:spcPts val="0"/>
              </a:spcAft>
              <a:buClr>
                <a:srgbClr val="002060"/>
              </a:buClr>
              <a:buSzPct val="100000"/>
              <a:buFont typeface="Calibri"/>
              <a:buAutoNum type="arabicPeriod"/>
            </a:pPr>
            <a:r>
              <a:rPr lang="en-US" b="1"/>
              <a:t>Which genus of mosquitoes carries Zika? Malaria?</a:t>
            </a:r>
            <a:endParaRPr/>
          </a:p>
          <a:p>
            <a:pPr marL="342900" lvl="0" indent="-342900" algn="l" rtl="0">
              <a:lnSpc>
                <a:spcPct val="90000"/>
              </a:lnSpc>
              <a:spcBef>
                <a:spcPts val="1000"/>
              </a:spcBef>
              <a:spcAft>
                <a:spcPts val="0"/>
              </a:spcAft>
              <a:buClr>
                <a:srgbClr val="002060"/>
              </a:buClr>
              <a:buSzPct val="100000"/>
              <a:buFont typeface="Calibri"/>
              <a:buAutoNum type="arabicPeriod"/>
            </a:pPr>
            <a:r>
              <a:rPr lang="en-US" b="1"/>
              <a:t>What are the three things that we can do to reduce risk of mosquito borne disease, when there is no vaccine available? How does GLOBE Observer Mosquito Habitat Mapper help? </a:t>
            </a:r>
            <a:endParaRPr/>
          </a:p>
          <a:p>
            <a:pPr marL="342900" lvl="0" indent="-342900" algn="l" rtl="0">
              <a:lnSpc>
                <a:spcPct val="90000"/>
              </a:lnSpc>
              <a:spcBef>
                <a:spcPts val="1000"/>
              </a:spcBef>
              <a:spcAft>
                <a:spcPts val="0"/>
              </a:spcAft>
              <a:buClr>
                <a:srgbClr val="002060"/>
              </a:buClr>
              <a:buSzPct val="100000"/>
              <a:buFont typeface="Calibri"/>
              <a:buAutoNum type="arabicPeriod"/>
            </a:pPr>
            <a:r>
              <a:rPr lang="en-US" b="1"/>
              <a:t>How does GLOBE Observer Mosquito Habitat Mapper ensure that data uploaded by GLOBE Observer users is scientifically accurate and reliable? </a:t>
            </a:r>
            <a:endParaRPr/>
          </a:p>
          <a:p>
            <a:pPr marL="342900" lvl="0" indent="-245745" algn="l" rtl="0">
              <a:lnSpc>
                <a:spcPct val="90000"/>
              </a:lnSpc>
              <a:spcBef>
                <a:spcPts val="1000"/>
              </a:spcBef>
              <a:spcAft>
                <a:spcPts val="0"/>
              </a:spcAft>
              <a:buClr>
                <a:srgbClr val="002060"/>
              </a:buClr>
              <a:buSzPct val="100000"/>
              <a:buFont typeface="Calibri"/>
              <a:buNone/>
            </a:pPr>
            <a:endParaRPr b="1"/>
          </a:p>
          <a:p>
            <a:pPr marL="342900" lvl="0" indent="-245745" algn="l" rtl="0">
              <a:lnSpc>
                <a:spcPct val="90000"/>
              </a:lnSpc>
              <a:spcBef>
                <a:spcPts val="1000"/>
              </a:spcBef>
              <a:spcAft>
                <a:spcPts val="0"/>
              </a:spcAft>
              <a:buClr>
                <a:srgbClr val="002060"/>
              </a:buClr>
              <a:buSzPct val="100000"/>
              <a:buFont typeface="Calibri"/>
              <a:buNone/>
            </a:pPr>
            <a:endParaRPr/>
          </a:p>
          <a:p>
            <a:pPr marL="342900" lvl="0" indent="-245745" algn="l" rtl="0">
              <a:lnSpc>
                <a:spcPct val="90000"/>
              </a:lnSpc>
              <a:spcBef>
                <a:spcPts val="1000"/>
              </a:spcBef>
              <a:spcAft>
                <a:spcPts val="0"/>
              </a:spcAft>
              <a:buClr>
                <a:srgbClr val="002060"/>
              </a:buClr>
              <a:buSzPct val="100000"/>
              <a:buFont typeface="Calibri"/>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pic>
        <p:nvPicPr>
          <p:cNvPr id="726" name="Google Shape;726;p63"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528" y="0"/>
            <a:ext cx="8076471" cy="1057988"/>
          </a:xfrm>
          <a:prstGeom prst="rect">
            <a:avLst/>
          </a:prstGeom>
          <a:noFill/>
          <a:ln>
            <a:noFill/>
          </a:ln>
        </p:spPr>
      </p:pic>
      <p:pic>
        <p:nvPicPr>
          <p:cNvPr id="727" name="Google Shape;727;p63" descr="Menu: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33" y="0"/>
            <a:ext cx="1186962" cy="6970426"/>
          </a:xfrm>
          <a:prstGeom prst="rect">
            <a:avLst/>
          </a:prstGeom>
          <a:noFill/>
          <a:ln>
            <a:noFill/>
          </a:ln>
        </p:spPr>
      </p:pic>
      <p:sp>
        <p:nvSpPr>
          <p:cNvPr id="728" name="Google Shape;728;p63"/>
          <p:cNvSpPr txBox="1">
            <a:spLocks noGrp="1"/>
          </p:cNvSpPr>
          <p:nvPr>
            <p:ph type="title"/>
          </p:nvPr>
        </p:nvSpPr>
        <p:spPr>
          <a:xfrm>
            <a:off x="1219164" y="935971"/>
            <a:ext cx="7886700" cy="8160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400"/>
              <a:buFont typeface="Calibri"/>
              <a:buNone/>
            </a:pPr>
            <a:r>
              <a:rPr lang="en-US" sz="2400" b="1">
                <a:solidFill>
                  <a:srgbClr val="000090"/>
                </a:solidFill>
              </a:rPr>
              <a:t>Are you ready to take your quiz?</a:t>
            </a:r>
            <a:r>
              <a:rPr lang="en-US" sz="2400"/>
              <a:t> </a:t>
            </a:r>
            <a:endParaRPr/>
          </a:p>
        </p:txBody>
      </p:sp>
      <p:pic>
        <p:nvPicPr>
          <p:cNvPr id="729" name="Google Shape;729;p63" descr="watermark Illustration of mosquito on water surface and larvae dangling under the water surface."/>
          <p:cNvPicPr preferRelativeResize="0"/>
          <p:nvPr/>
        </p:nvPicPr>
        <p:blipFill rotWithShape="1">
          <a:blip r:embed="rId5" cstate="email">
            <a:alphaModFix amt="35000"/>
            <a:extLst>
              <a:ext uri="{28A0092B-C50C-407E-A947-70E740481C1C}">
                <a14:useLocalDpi xmlns:a14="http://schemas.microsoft.com/office/drawing/2010/main"/>
              </a:ext>
            </a:extLst>
          </a:blip>
          <a:srcRect/>
          <a:stretch/>
        </p:blipFill>
        <p:spPr>
          <a:xfrm>
            <a:off x="1067528" y="1639898"/>
            <a:ext cx="7959816" cy="5218102"/>
          </a:xfrm>
          <a:prstGeom prst="rect">
            <a:avLst/>
          </a:prstGeom>
          <a:noFill/>
          <a:ln>
            <a:noFill/>
          </a:ln>
        </p:spPr>
      </p:pic>
      <p:sp>
        <p:nvSpPr>
          <p:cNvPr id="730" name="Google Shape;730;p63"/>
          <p:cNvSpPr txBox="1">
            <a:spLocks noGrp="1"/>
          </p:cNvSpPr>
          <p:nvPr>
            <p:ph type="body" idx="1"/>
          </p:nvPr>
        </p:nvSpPr>
        <p:spPr>
          <a:xfrm>
            <a:off x="1362824" y="2802576"/>
            <a:ext cx="748587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b="1">
                <a:solidFill>
                  <a:srgbClr val="000000"/>
                </a:solidFill>
              </a:rPr>
              <a:t>You have now completed the slide set. If you are ready to take the quiz, sign on and take the quiz corresponding to </a:t>
            </a:r>
            <a:r>
              <a:rPr lang="en-US" sz="2000" b="1">
                <a:solidFill>
                  <a:srgbClr val="000072"/>
                </a:solidFill>
              </a:rPr>
              <a:t>Mosquito Larvae Protocol</a:t>
            </a:r>
            <a:r>
              <a:rPr lang="en-US" sz="2000" b="1">
                <a:solidFill>
                  <a:srgbClr val="055000"/>
                </a:solidFill>
              </a:rPr>
              <a:t>.</a:t>
            </a:r>
            <a:endParaRPr/>
          </a:p>
          <a:p>
            <a:pPr marL="0" lvl="0" indent="0" algn="l" rtl="0">
              <a:lnSpc>
                <a:spcPct val="90000"/>
              </a:lnSpc>
              <a:spcBef>
                <a:spcPts val="1000"/>
              </a:spcBef>
              <a:spcAft>
                <a:spcPts val="0"/>
              </a:spcAft>
              <a:buClr>
                <a:srgbClr val="002060"/>
              </a:buClr>
              <a:buSzPts val="2000"/>
              <a:buNone/>
            </a:pPr>
            <a:endParaRPr sz="2000" b="1">
              <a:solidFill>
                <a:srgbClr val="000000"/>
              </a:solidFill>
            </a:endParaRPr>
          </a:p>
          <a:p>
            <a:pPr marL="0" lvl="0" indent="0" algn="l" rtl="0">
              <a:lnSpc>
                <a:spcPct val="90000"/>
              </a:lnSpc>
              <a:spcBef>
                <a:spcPts val="1000"/>
              </a:spcBef>
              <a:spcAft>
                <a:spcPts val="0"/>
              </a:spcAft>
              <a:buClr>
                <a:srgbClr val="000000"/>
              </a:buClr>
              <a:buSzPts val="2000"/>
              <a:buNone/>
            </a:pPr>
            <a:r>
              <a:rPr lang="en-US" sz="2000" b="1">
                <a:solidFill>
                  <a:srgbClr val="000000"/>
                </a:solidFill>
              </a:rPr>
              <a:t>When you pass the quiz, you are ready to participate as a citizen scientist in the GLOBE Observer Mosquito Habitat Mapper network!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pic>
        <p:nvPicPr>
          <p:cNvPr id="736" name="Google Shape;736;p64"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4750" y="0"/>
            <a:ext cx="7969250" cy="1054754"/>
          </a:xfrm>
          <a:prstGeom prst="rect">
            <a:avLst/>
          </a:prstGeom>
          <a:noFill/>
          <a:ln>
            <a:noFill/>
          </a:ln>
        </p:spPr>
      </p:pic>
      <p:pic>
        <p:nvPicPr>
          <p:cNvPr id="737" name="Google Shape;737;p64" descr="Menu: Additional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186962" cy="6970426"/>
          </a:xfrm>
          <a:prstGeom prst="rect">
            <a:avLst/>
          </a:prstGeom>
          <a:noFill/>
          <a:ln>
            <a:noFill/>
          </a:ln>
        </p:spPr>
      </p:pic>
      <p:sp>
        <p:nvSpPr>
          <p:cNvPr id="738" name="Google Shape;738;p64"/>
          <p:cNvSpPr txBox="1">
            <a:spLocks noGrp="1"/>
          </p:cNvSpPr>
          <p:nvPr>
            <p:ph type="title"/>
          </p:nvPr>
        </p:nvSpPr>
        <p:spPr>
          <a:xfrm>
            <a:off x="1257300" y="73256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3200"/>
              <a:buFont typeface="Calibri"/>
              <a:buNone/>
            </a:pPr>
            <a:r>
              <a:rPr lang="en-US" b="1">
                <a:solidFill>
                  <a:srgbClr val="000090"/>
                </a:solidFill>
              </a:rPr>
              <a:t>Frequently Asked Questions (FAQs)</a:t>
            </a:r>
            <a:endParaRPr/>
          </a:p>
        </p:txBody>
      </p:sp>
      <p:sp>
        <p:nvSpPr>
          <p:cNvPr id="739" name="Google Shape;739;p64"/>
          <p:cNvSpPr txBox="1">
            <a:spLocks noGrp="1"/>
          </p:cNvSpPr>
          <p:nvPr>
            <p:ph type="body" idx="1"/>
          </p:nvPr>
        </p:nvSpPr>
        <p:spPr>
          <a:xfrm>
            <a:off x="1302339" y="1787315"/>
            <a:ext cx="7587662"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90"/>
              </a:buClr>
              <a:buSzPts val="1200"/>
              <a:buNone/>
            </a:pPr>
            <a:r>
              <a:rPr lang="en-US" sz="1200" b="1">
                <a:solidFill>
                  <a:srgbClr val="000090"/>
                </a:solidFill>
              </a:rPr>
              <a:t>What is the mosquito life cycle? </a:t>
            </a:r>
            <a:endParaRPr/>
          </a:p>
          <a:p>
            <a:pPr marL="0" lvl="0" indent="0" algn="just" rtl="0">
              <a:lnSpc>
                <a:spcPct val="90000"/>
              </a:lnSpc>
              <a:spcBef>
                <a:spcPts val="1000"/>
              </a:spcBef>
              <a:spcAft>
                <a:spcPts val="0"/>
              </a:spcAft>
              <a:buClr>
                <a:schemeClr val="dk1"/>
              </a:buClr>
              <a:buSzPts val="1200"/>
              <a:buNone/>
            </a:pPr>
            <a:r>
              <a:rPr lang="en-US" sz="1200">
                <a:solidFill>
                  <a:schemeClr val="dk1"/>
                </a:solidFill>
              </a:rPr>
              <a:t> Adult 🡪 eggs (2 -3 days) 🡪 larvae (4 -5 days) 🡪 pupae (1- 2 days) 🡪 Adult. The times in each stage are environmentally dependent: in warmer temperatures, mosquito metabolism is faster. </a:t>
            </a:r>
            <a:endParaRPr/>
          </a:p>
          <a:p>
            <a:pPr marL="0" lvl="0" indent="0" algn="just" rtl="0">
              <a:lnSpc>
                <a:spcPct val="90000"/>
              </a:lnSpc>
              <a:spcBef>
                <a:spcPts val="1000"/>
              </a:spcBef>
              <a:spcAft>
                <a:spcPts val="0"/>
              </a:spcAft>
              <a:buClr>
                <a:srgbClr val="000090"/>
              </a:buClr>
              <a:buSzPts val="1200"/>
              <a:buNone/>
            </a:pPr>
            <a:r>
              <a:rPr lang="en-US" sz="1200" b="1">
                <a:solidFill>
                  <a:srgbClr val="000090"/>
                </a:solidFill>
              </a:rPr>
              <a:t>How do you identify which one is the </a:t>
            </a:r>
            <a:r>
              <a:rPr lang="en-US" sz="1200" b="1" i="1">
                <a:solidFill>
                  <a:srgbClr val="000090"/>
                </a:solidFill>
              </a:rPr>
              <a:t>Anopheles</a:t>
            </a:r>
            <a:r>
              <a:rPr lang="en-US" sz="1200" b="1">
                <a:solidFill>
                  <a:srgbClr val="000090"/>
                </a:solidFill>
              </a:rPr>
              <a:t>, </a:t>
            </a:r>
            <a:r>
              <a:rPr lang="en-US" sz="1200" b="1" i="1">
                <a:solidFill>
                  <a:srgbClr val="000090"/>
                </a:solidFill>
              </a:rPr>
              <a:t>Aedes</a:t>
            </a:r>
            <a:r>
              <a:rPr lang="en-US" sz="1200" b="1">
                <a:solidFill>
                  <a:srgbClr val="000090"/>
                </a:solidFill>
              </a:rPr>
              <a:t> or </a:t>
            </a:r>
            <a:r>
              <a:rPr lang="en-US" sz="1200" b="1" i="1">
                <a:solidFill>
                  <a:srgbClr val="000090"/>
                </a:solidFill>
              </a:rPr>
              <a:t>Culex</a:t>
            </a:r>
            <a:r>
              <a:rPr lang="en-US" sz="1200" b="1">
                <a:solidFill>
                  <a:srgbClr val="000090"/>
                </a:solidFill>
              </a:rPr>
              <a:t> larvae (identify with unaided eyes)?</a:t>
            </a:r>
            <a:endParaRPr/>
          </a:p>
          <a:p>
            <a:pPr marL="0" lvl="0" indent="0" algn="just" rtl="0">
              <a:lnSpc>
                <a:spcPct val="90000"/>
              </a:lnSpc>
              <a:spcBef>
                <a:spcPts val="1000"/>
              </a:spcBef>
              <a:spcAft>
                <a:spcPts val="0"/>
              </a:spcAft>
              <a:buClr>
                <a:schemeClr val="dk1"/>
              </a:buClr>
              <a:buSzPts val="1200"/>
              <a:buNone/>
            </a:pPr>
            <a:r>
              <a:rPr lang="en-US" sz="1200">
                <a:solidFill>
                  <a:schemeClr val="dk1"/>
                </a:solidFill>
              </a:rPr>
              <a:t>We can see the characteristics of mosquito larvae: In the water, </a:t>
            </a:r>
            <a:r>
              <a:rPr lang="en-US" sz="1200" i="1">
                <a:solidFill>
                  <a:schemeClr val="dk1"/>
                </a:solidFill>
              </a:rPr>
              <a:t>Anopheles</a:t>
            </a:r>
            <a:r>
              <a:rPr lang="en-US" sz="1200">
                <a:solidFill>
                  <a:schemeClr val="dk1"/>
                </a:solidFill>
              </a:rPr>
              <a:t> larvae cling parallel with the water surface. On the other hand,</a:t>
            </a:r>
            <a:r>
              <a:rPr lang="en-US" sz="1200" i="1">
                <a:solidFill>
                  <a:schemeClr val="dk1"/>
                </a:solidFill>
              </a:rPr>
              <a:t> Aedes</a:t>
            </a:r>
            <a:r>
              <a:rPr lang="en-US" sz="1200">
                <a:solidFill>
                  <a:schemeClr val="dk1"/>
                </a:solidFill>
              </a:rPr>
              <a:t> and </a:t>
            </a:r>
            <a:r>
              <a:rPr lang="en-US" sz="1200" i="1">
                <a:solidFill>
                  <a:schemeClr val="dk1"/>
                </a:solidFill>
              </a:rPr>
              <a:t>Culex</a:t>
            </a:r>
            <a:r>
              <a:rPr lang="en-US" sz="1200">
                <a:solidFill>
                  <a:schemeClr val="dk1"/>
                </a:solidFill>
              </a:rPr>
              <a:t> larvae cling at an angle of 45° with the side of the container. </a:t>
            </a:r>
            <a:r>
              <a:rPr lang="en-US" sz="1200" i="1">
                <a:solidFill>
                  <a:schemeClr val="dk1"/>
                </a:solidFill>
              </a:rPr>
              <a:t>Aedes</a:t>
            </a:r>
            <a:r>
              <a:rPr lang="en-US" sz="1200">
                <a:solidFill>
                  <a:schemeClr val="dk1"/>
                </a:solidFill>
              </a:rPr>
              <a:t> larvae have shorter siphons, </a:t>
            </a:r>
            <a:r>
              <a:rPr lang="en-US" sz="1200" i="1">
                <a:solidFill>
                  <a:schemeClr val="dk1"/>
                </a:solidFill>
              </a:rPr>
              <a:t>Culex</a:t>
            </a:r>
            <a:r>
              <a:rPr lang="en-US" sz="1200">
                <a:solidFill>
                  <a:schemeClr val="dk1"/>
                </a:solidFill>
              </a:rPr>
              <a:t> larvae tend to have have longer siphons.</a:t>
            </a:r>
            <a:endParaRPr/>
          </a:p>
          <a:p>
            <a:pPr marL="0" lvl="0" indent="0" algn="just" rtl="0">
              <a:lnSpc>
                <a:spcPct val="90000"/>
              </a:lnSpc>
              <a:spcBef>
                <a:spcPts val="1000"/>
              </a:spcBef>
              <a:spcAft>
                <a:spcPts val="0"/>
              </a:spcAft>
              <a:buClr>
                <a:srgbClr val="000090"/>
              </a:buClr>
              <a:buSzPts val="1200"/>
              <a:buNone/>
            </a:pPr>
            <a:r>
              <a:rPr lang="en-US" sz="1200" b="1">
                <a:solidFill>
                  <a:srgbClr val="000090"/>
                </a:solidFill>
              </a:rPr>
              <a:t>What do the male mosquitoes feed on?</a:t>
            </a:r>
            <a:endParaRPr/>
          </a:p>
          <a:p>
            <a:pPr marL="0" lvl="0" indent="0" algn="just" rtl="0">
              <a:lnSpc>
                <a:spcPct val="90000"/>
              </a:lnSpc>
              <a:spcBef>
                <a:spcPts val="1000"/>
              </a:spcBef>
              <a:spcAft>
                <a:spcPts val="0"/>
              </a:spcAft>
              <a:buClr>
                <a:schemeClr val="dk1"/>
              </a:buClr>
              <a:buSzPts val="1200"/>
              <a:buNone/>
            </a:pPr>
            <a:r>
              <a:rPr lang="en-US" sz="1200">
                <a:solidFill>
                  <a:schemeClr val="dk1"/>
                </a:solidFill>
              </a:rPr>
              <a:t>Male mosquitoes feed on any sugar source, including flowers, fruit, nectar and other insects.</a:t>
            </a:r>
            <a:endParaRPr sz="1200" b="1">
              <a:solidFill>
                <a:srgbClr val="000090"/>
              </a:solidFill>
            </a:endParaRPr>
          </a:p>
          <a:p>
            <a:pPr marL="0" lvl="0" indent="0" algn="just" rtl="0">
              <a:lnSpc>
                <a:spcPct val="90000"/>
              </a:lnSpc>
              <a:spcBef>
                <a:spcPts val="1000"/>
              </a:spcBef>
              <a:spcAft>
                <a:spcPts val="0"/>
              </a:spcAft>
              <a:buClr>
                <a:srgbClr val="000090"/>
              </a:buClr>
              <a:buSzPts val="1200"/>
              <a:buNone/>
            </a:pPr>
            <a:r>
              <a:rPr lang="en-US" sz="1200" b="1">
                <a:solidFill>
                  <a:srgbClr val="000090"/>
                </a:solidFill>
              </a:rPr>
              <a:t>At what seasons of the year are greater percentages of mosquito larvae found?</a:t>
            </a:r>
            <a:endParaRPr/>
          </a:p>
          <a:p>
            <a:pPr marL="0" lvl="0" indent="0" algn="just" rtl="0">
              <a:lnSpc>
                <a:spcPct val="90000"/>
              </a:lnSpc>
              <a:spcBef>
                <a:spcPts val="1000"/>
              </a:spcBef>
              <a:spcAft>
                <a:spcPts val="0"/>
              </a:spcAft>
              <a:buClr>
                <a:schemeClr val="dk1"/>
              </a:buClr>
              <a:buSzPts val="1200"/>
              <a:buNone/>
            </a:pPr>
            <a:r>
              <a:rPr lang="en-US" sz="1200">
                <a:solidFill>
                  <a:schemeClr val="dk1"/>
                </a:solidFill>
              </a:rPr>
              <a:t>Most often they are found in the rainy season or shortly after the end of the  rainy season.</a:t>
            </a:r>
            <a:endParaRPr/>
          </a:p>
          <a:p>
            <a:pPr marL="0" lvl="0" indent="0" algn="just" rtl="0">
              <a:lnSpc>
                <a:spcPct val="90000"/>
              </a:lnSpc>
              <a:spcBef>
                <a:spcPts val="1000"/>
              </a:spcBef>
              <a:spcAft>
                <a:spcPts val="0"/>
              </a:spcAft>
              <a:buClr>
                <a:srgbClr val="000090"/>
              </a:buClr>
              <a:buSzPts val="1200"/>
              <a:buNone/>
            </a:pPr>
            <a:r>
              <a:rPr lang="en-US" sz="1200" b="1">
                <a:solidFill>
                  <a:srgbClr val="000090"/>
                </a:solidFill>
              </a:rPr>
              <a:t>What if I want to collect mosquito data and do not have a mobile device? </a:t>
            </a:r>
            <a:endParaRPr/>
          </a:p>
          <a:p>
            <a:pPr marL="0" lvl="0" indent="0" algn="just" rtl="0">
              <a:lnSpc>
                <a:spcPct val="90000"/>
              </a:lnSpc>
              <a:spcBef>
                <a:spcPts val="1000"/>
              </a:spcBef>
              <a:spcAft>
                <a:spcPts val="0"/>
              </a:spcAft>
              <a:buClr>
                <a:schemeClr val="dk1"/>
              </a:buClr>
              <a:buSzPts val="1200"/>
              <a:buNone/>
            </a:pPr>
            <a:r>
              <a:rPr lang="en-US" sz="1200">
                <a:solidFill>
                  <a:schemeClr val="dk1"/>
                </a:solidFill>
              </a:rPr>
              <a:t>It is still possible to collect mosquito data. You will need to use the GLOBE Mosquito Protocol data form, and enter the data manually to the GLOBE data portal. </a:t>
            </a:r>
            <a:endParaRPr/>
          </a:p>
          <a:p>
            <a:pPr marL="0" lvl="0" indent="0" algn="just" rtl="0">
              <a:lnSpc>
                <a:spcPct val="90000"/>
              </a:lnSpc>
              <a:spcBef>
                <a:spcPts val="1000"/>
              </a:spcBef>
              <a:spcAft>
                <a:spcPts val="0"/>
              </a:spcAft>
              <a:buClr>
                <a:srgbClr val="000090"/>
              </a:buClr>
              <a:buSzPts val="1200"/>
              <a:buNone/>
            </a:pPr>
            <a:r>
              <a:rPr lang="en-US" sz="1200" b="1">
                <a:solidFill>
                  <a:srgbClr val="000090"/>
                </a:solidFill>
              </a:rPr>
              <a:t>What if I want to collect mosquito data and do not have a clip-on macro lens to use with my mobile device? </a:t>
            </a:r>
            <a:endParaRPr/>
          </a:p>
          <a:p>
            <a:pPr marL="0" lvl="0" indent="0" algn="just" rtl="0">
              <a:lnSpc>
                <a:spcPct val="90000"/>
              </a:lnSpc>
              <a:spcBef>
                <a:spcPts val="1000"/>
              </a:spcBef>
              <a:spcAft>
                <a:spcPts val="0"/>
              </a:spcAft>
              <a:buClr>
                <a:schemeClr val="dk1"/>
              </a:buClr>
              <a:buSzPts val="1200"/>
              <a:buNone/>
            </a:pPr>
            <a:r>
              <a:rPr lang="en-US" sz="1200">
                <a:solidFill>
                  <a:schemeClr val="dk1"/>
                </a:solidFill>
              </a:rPr>
              <a:t>You can use a hand lens. It is possible to take a picture of the larvae through the lens and upload it to the website. You can also use a school microscope, if available.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pic>
        <p:nvPicPr>
          <p:cNvPr id="745" name="Google Shape;745;p65"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3475" y="4860"/>
            <a:ext cx="7969250" cy="1054754"/>
          </a:xfrm>
          <a:prstGeom prst="rect">
            <a:avLst/>
          </a:prstGeom>
          <a:noFill/>
          <a:ln>
            <a:noFill/>
          </a:ln>
        </p:spPr>
      </p:pic>
      <p:pic>
        <p:nvPicPr>
          <p:cNvPr id="746" name="Google Shape;746;p65" descr="Menu: Additional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186962" cy="6970426"/>
          </a:xfrm>
          <a:prstGeom prst="rect">
            <a:avLst/>
          </a:prstGeom>
          <a:noFill/>
          <a:ln>
            <a:noFill/>
          </a:ln>
        </p:spPr>
      </p:pic>
      <p:sp>
        <p:nvSpPr>
          <p:cNvPr id="747" name="Google Shape;747;p65"/>
          <p:cNvSpPr txBox="1">
            <a:spLocks noGrp="1"/>
          </p:cNvSpPr>
          <p:nvPr>
            <p:ph type="title"/>
          </p:nvPr>
        </p:nvSpPr>
        <p:spPr>
          <a:xfrm>
            <a:off x="1201493" y="680742"/>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br>
              <a:rPr lang="en-US" sz="4000"/>
            </a:br>
            <a:r>
              <a:rPr lang="en-US" sz="2700" b="1">
                <a:solidFill>
                  <a:srgbClr val="000072"/>
                </a:solidFill>
                <a:latin typeface="Calibri"/>
                <a:ea typeface="Calibri"/>
                <a:cs typeface="Calibri"/>
                <a:sym typeface="Calibri"/>
              </a:rPr>
              <a:t>We want your Feedback! </a:t>
            </a:r>
            <a:br>
              <a:rPr lang="en-US" sz="2700"/>
            </a:br>
            <a:br>
              <a:rPr lang="en-US" sz="2700"/>
            </a:br>
            <a:endParaRPr sz="2000" b="1">
              <a:solidFill>
                <a:srgbClr val="000090"/>
              </a:solidFill>
            </a:endParaRPr>
          </a:p>
        </p:txBody>
      </p:sp>
      <p:pic>
        <p:nvPicPr>
          <p:cNvPr id="748" name="Google Shape;748;p65" descr="watermark Illustration of mosquito on water surface and larvae dangling under the water surface."/>
          <p:cNvPicPr preferRelativeResize="0"/>
          <p:nvPr/>
        </p:nvPicPr>
        <p:blipFill rotWithShape="1">
          <a:blip r:embed="rId5" cstate="email">
            <a:alphaModFix amt="35000"/>
            <a:extLst>
              <a:ext uri="{28A0092B-C50C-407E-A947-70E740481C1C}">
                <a14:useLocalDpi xmlns:a14="http://schemas.microsoft.com/office/drawing/2010/main"/>
              </a:ext>
            </a:extLst>
          </a:blip>
          <a:srcRect/>
          <a:stretch/>
        </p:blipFill>
        <p:spPr>
          <a:xfrm>
            <a:off x="1186962" y="1719274"/>
            <a:ext cx="7959816" cy="5218102"/>
          </a:xfrm>
          <a:prstGeom prst="rect">
            <a:avLst/>
          </a:prstGeom>
          <a:noFill/>
          <a:ln>
            <a:noFill/>
          </a:ln>
        </p:spPr>
      </p:pic>
      <p:sp>
        <p:nvSpPr>
          <p:cNvPr id="749" name="Google Shape;749;p65"/>
          <p:cNvSpPr txBox="1">
            <a:spLocks noGrp="1"/>
          </p:cNvSpPr>
          <p:nvPr>
            <p:ph type="body" idx="1"/>
          </p:nvPr>
        </p:nvSpPr>
        <p:spPr>
          <a:xfrm>
            <a:off x="1133475" y="1546652"/>
            <a:ext cx="7229944"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1600"/>
              <a:buNone/>
            </a:pPr>
            <a:r>
              <a:rPr lang="en-US" sz="1600"/>
              <a:t>Please provide us with feedback about this module. This is a community project and we welcome your comments, suggestions and edits! Comment here:</a:t>
            </a:r>
            <a:br>
              <a:rPr lang="en-US" sz="1600"/>
            </a:br>
            <a:r>
              <a:rPr lang="en-US" sz="1600" u="sng">
                <a:solidFill>
                  <a:schemeClr val="hlink"/>
                </a:solidFill>
                <a:hlinkClick r:id="rId6"/>
              </a:rPr>
              <a:t>Training@nasaglobe.org</a:t>
            </a:r>
            <a:endParaRPr sz="1600"/>
          </a:p>
          <a:p>
            <a:pPr marL="0" lvl="0" indent="0" algn="l" rtl="0">
              <a:lnSpc>
                <a:spcPct val="90000"/>
              </a:lnSpc>
              <a:spcBef>
                <a:spcPts val="1000"/>
              </a:spcBef>
              <a:spcAft>
                <a:spcPts val="0"/>
              </a:spcAft>
              <a:buClr>
                <a:srgbClr val="002060"/>
              </a:buClr>
              <a:buSzPts val="1600"/>
              <a:buNone/>
            </a:pPr>
            <a:r>
              <a:rPr lang="en-US" sz="1600"/>
              <a:t>Questions about module content? Contact GLOBE: </a:t>
            </a:r>
            <a:r>
              <a:rPr lang="en-US" sz="1600" u="sng">
                <a:solidFill>
                  <a:schemeClr val="hlink"/>
                </a:solidFill>
                <a:hlinkClick r:id="rId7"/>
              </a:rPr>
              <a:t>help@nasaglobe.org</a:t>
            </a:r>
            <a:endParaRPr sz="1600">
              <a:solidFill>
                <a:schemeClr val="dk1"/>
              </a:solidFill>
            </a:endParaRPr>
          </a:p>
          <a:p>
            <a:pPr marL="0" lvl="0" indent="0" algn="l" rtl="0">
              <a:lnSpc>
                <a:spcPct val="90000"/>
              </a:lnSpc>
              <a:spcBef>
                <a:spcPts val="1000"/>
              </a:spcBef>
              <a:spcAft>
                <a:spcPts val="0"/>
              </a:spcAft>
              <a:buClr>
                <a:schemeClr val="dk1"/>
              </a:buClr>
              <a:buSzPts val="1600"/>
              <a:buNone/>
            </a:pPr>
            <a:r>
              <a:rPr lang="en-US" sz="1600" b="1">
                <a:solidFill>
                  <a:schemeClr val="dk1"/>
                </a:solidFill>
              </a:rPr>
              <a:t>Slides:  </a:t>
            </a:r>
            <a:endParaRPr/>
          </a:p>
          <a:p>
            <a:pPr marL="0" lvl="0" indent="0" algn="l" rtl="0">
              <a:lnSpc>
                <a:spcPct val="90000"/>
              </a:lnSpc>
              <a:spcBef>
                <a:spcPts val="1000"/>
              </a:spcBef>
              <a:spcAft>
                <a:spcPts val="0"/>
              </a:spcAft>
              <a:buClr>
                <a:schemeClr val="dk1"/>
              </a:buClr>
              <a:buSzPts val="1600"/>
              <a:buNone/>
            </a:pPr>
            <a:r>
              <a:rPr lang="en-US" sz="1600">
                <a:solidFill>
                  <a:schemeClr val="dk1"/>
                </a:solidFill>
              </a:rPr>
              <a:t>Russanne Low, Ph.D., Institute for Global Environmental Strategies, Arlington VA</a:t>
            </a:r>
            <a:endParaRPr/>
          </a:p>
          <a:p>
            <a:pPr marL="0" lvl="0" indent="0" algn="l" rtl="0">
              <a:lnSpc>
                <a:spcPct val="90000"/>
              </a:lnSpc>
              <a:spcBef>
                <a:spcPts val="1000"/>
              </a:spcBef>
              <a:spcAft>
                <a:spcPts val="0"/>
              </a:spcAft>
              <a:buClr>
                <a:schemeClr val="dk1"/>
              </a:buClr>
              <a:buSzPts val="1600"/>
              <a:buNone/>
            </a:pPr>
            <a:r>
              <a:rPr lang="en-US" sz="1600">
                <a:solidFill>
                  <a:schemeClr val="dk1"/>
                </a:solidFill>
              </a:rPr>
              <a:t>Rebecca Boger, Ph.D., Brooklyn College, NYC, USA</a:t>
            </a:r>
            <a:endParaRPr/>
          </a:p>
          <a:p>
            <a:pPr marL="0" lvl="0" indent="0" algn="l" rtl="0">
              <a:lnSpc>
                <a:spcPct val="90000"/>
              </a:lnSpc>
              <a:spcBef>
                <a:spcPts val="1000"/>
              </a:spcBef>
              <a:spcAft>
                <a:spcPts val="0"/>
              </a:spcAft>
              <a:buClr>
                <a:schemeClr val="dk1"/>
              </a:buClr>
              <a:buSzPts val="1600"/>
              <a:buNone/>
            </a:pPr>
            <a:r>
              <a:rPr lang="en-US" sz="1600" b="1">
                <a:solidFill>
                  <a:schemeClr val="dk1"/>
                </a:solidFill>
              </a:rPr>
              <a:t>Photos: </a:t>
            </a:r>
            <a:r>
              <a:rPr lang="en-US" sz="1600">
                <a:solidFill>
                  <a:schemeClr val="dk1"/>
                </a:solidFill>
              </a:rPr>
              <a:t>Russanne Low</a:t>
            </a:r>
            <a:endParaRPr/>
          </a:p>
          <a:p>
            <a:pPr marL="0" lvl="0" indent="0" algn="l" rtl="0">
              <a:lnSpc>
                <a:spcPct val="90000"/>
              </a:lnSpc>
              <a:spcBef>
                <a:spcPts val="1000"/>
              </a:spcBef>
              <a:spcAft>
                <a:spcPts val="0"/>
              </a:spcAft>
              <a:buClr>
                <a:schemeClr val="dk1"/>
              </a:buClr>
              <a:buSzPts val="1600"/>
              <a:buNone/>
            </a:pPr>
            <a:r>
              <a:rPr lang="en-US" sz="1600" b="1">
                <a:solidFill>
                  <a:schemeClr val="dk1"/>
                </a:solidFill>
              </a:rPr>
              <a:t>Cover Art: </a:t>
            </a:r>
            <a:r>
              <a:rPr lang="en-US" sz="1600">
                <a:solidFill>
                  <a:schemeClr val="dk1"/>
                </a:solidFill>
              </a:rPr>
              <a:t>Jenn Glaser, </a:t>
            </a:r>
            <a:r>
              <a:rPr lang="en-US" sz="1600" i="1">
                <a:solidFill>
                  <a:schemeClr val="dk1"/>
                </a:solidFill>
              </a:rPr>
              <a:t>ScribeArts</a:t>
            </a:r>
            <a:endParaRPr sz="1600">
              <a:solidFill>
                <a:schemeClr val="dk1"/>
              </a:solidFill>
            </a:endParaRPr>
          </a:p>
          <a:p>
            <a:pPr marL="0" lvl="0" indent="0" algn="l" rtl="0">
              <a:lnSpc>
                <a:spcPct val="90000"/>
              </a:lnSpc>
              <a:spcBef>
                <a:spcPts val="1000"/>
              </a:spcBef>
              <a:spcAft>
                <a:spcPts val="0"/>
              </a:spcAft>
              <a:buClr>
                <a:schemeClr val="dk1"/>
              </a:buClr>
              <a:buSzPts val="1600"/>
              <a:buNone/>
            </a:pPr>
            <a:r>
              <a:rPr lang="en-US" sz="1600" b="1">
                <a:solidFill>
                  <a:schemeClr val="dk1"/>
                </a:solidFill>
              </a:rPr>
              <a:t>More Information:</a:t>
            </a:r>
            <a:endParaRPr/>
          </a:p>
          <a:p>
            <a:pPr marL="0" lvl="0" indent="0" algn="l" rtl="0">
              <a:lnSpc>
                <a:spcPct val="90000"/>
              </a:lnSpc>
              <a:spcBef>
                <a:spcPts val="1000"/>
              </a:spcBef>
              <a:spcAft>
                <a:spcPts val="0"/>
              </a:spcAft>
              <a:buClr>
                <a:schemeClr val="dk1"/>
              </a:buClr>
              <a:buSzPts val="1600"/>
              <a:buNone/>
            </a:pPr>
            <a:r>
              <a:rPr lang="en-US" sz="1600" b="1" u="sng">
                <a:solidFill>
                  <a:schemeClr val="dk1"/>
                </a:solidFill>
                <a:hlinkClick r:id="rId8">
                  <a:extLst>
                    <a:ext uri="{A12FA001-AC4F-418D-AE19-62706E023703}">
                      <ahyp:hlinkClr xmlns:ahyp="http://schemas.microsoft.com/office/drawing/2018/hyperlinkcolor" val="tx"/>
                    </a:ext>
                  </a:extLst>
                </a:hlinkClick>
              </a:rPr>
              <a:t>The GLOBE Program</a:t>
            </a:r>
            <a:r>
              <a:rPr lang="en-US" sz="1600" b="1">
                <a:solidFill>
                  <a:schemeClr val="dk1"/>
                </a:solidFill>
              </a:rPr>
              <a:t>, </a:t>
            </a:r>
            <a:r>
              <a:rPr lang="en-US" sz="1600" b="1" u="sng">
                <a:solidFill>
                  <a:schemeClr val="dk1"/>
                </a:solidFill>
                <a:hlinkClick r:id="rId9">
                  <a:extLst>
                    <a:ext uri="{A12FA001-AC4F-418D-AE19-62706E023703}">
                      <ahyp:hlinkClr xmlns:ahyp="http://schemas.microsoft.com/office/drawing/2018/hyperlinkcolor" val="tx"/>
                    </a:ext>
                  </a:extLst>
                </a:hlinkClick>
              </a:rPr>
              <a:t>NASA Earth Science </a:t>
            </a:r>
            <a:endParaRPr sz="1600" b="1">
              <a:solidFill>
                <a:schemeClr val="dk1"/>
              </a:solidFill>
            </a:endParaRPr>
          </a:p>
          <a:p>
            <a:pPr marL="0" lvl="0" indent="0" algn="l" rtl="0">
              <a:lnSpc>
                <a:spcPct val="90000"/>
              </a:lnSpc>
              <a:spcBef>
                <a:spcPts val="1000"/>
              </a:spcBef>
              <a:spcAft>
                <a:spcPts val="0"/>
              </a:spcAft>
              <a:buClr>
                <a:schemeClr val="dk1"/>
              </a:buClr>
              <a:buSzPts val="1600"/>
              <a:buNone/>
            </a:pPr>
            <a:r>
              <a:rPr lang="en-US" sz="1600" b="1" u="sng">
                <a:solidFill>
                  <a:schemeClr val="dk1"/>
                </a:solidFill>
                <a:hlinkClick r:id="rId10">
                  <a:extLst>
                    <a:ext uri="{A12FA001-AC4F-418D-AE19-62706E023703}">
                      <ahyp:hlinkClr xmlns:ahyp="http://schemas.microsoft.com/office/drawing/2018/hyperlinkcolor" val="tx"/>
                    </a:ext>
                  </a:extLst>
                </a:hlinkClick>
              </a:rPr>
              <a:t>NASA Global Climate Change: Vital Signs of the Planet</a:t>
            </a:r>
            <a:endParaRPr sz="1600" b="1">
              <a:solidFill>
                <a:schemeClr val="dk1"/>
              </a:solidFill>
            </a:endParaRPr>
          </a:p>
          <a:p>
            <a:pPr marL="0" lvl="0" indent="0" algn="l" rtl="0">
              <a:lnSpc>
                <a:spcPct val="90000"/>
              </a:lnSpc>
              <a:spcBef>
                <a:spcPts val="1000"/>
              </a:spcBef>
              <a:spcAft>
                <a:spcPts val="0"/>
              </a:spcAft>
              <a:buClr>
                <a:schemeClr val="dk1"/>
              </a:buClr>
              <a:buSzPts val="1600"/>
              <a:buNone/>
            </a:pPr>
            <a:r>
              <a:rPr lang="en-US" sz="1600" b="1">
                <a:solidFill>
                  <a:schemeClr val="dk1"/>
                </a:solidFill>
              </a:rPr>
              <a:t>The GLOBE Program is sponsored by these organizations: </a:t>
            </a:r>
            <a:endParaRPr/>
          </a:p>
          <a:p>
            <a:pPr marL="0" lvl="0" indent="0" algn="l" rtl="0">
              <a:lnSpc>
                <a:spcPct val="90000"/>
              </a:lnSpc>
              <a:spcBef>
                <a:spcPts val="1000"/>
              </a:spcBef>
              <a:spcAft>
                <a:spcPts val="0"/>
              </a:spcAft>
              <a:buClr>
                <a:srgbClr val="002060"/>
              </a:buClr>
              <a:buSzPts val="1600"/>
              <a:buNone/>
            </a:pPr>
            <a:endParaRPr sz="1600" b="1">
              <a:solidFill>
                <a:schemeClr val="dk1"/>
              </a:solidFill>
            </a:endParaRPr>
          </a:p>
          <a:p>
            <a:pPr marL="0" lvl="0" indent="0" algn="l" rtl="0">
              <a:lnSpc>
                <a:spcPct val="90000"/>
              </a:lnSpc>
              <a:spcBef>
                <a:spcPts val="1000"/>
              </a:spcBef>
              <a:spcAft>
                <a:spcPts val="0"/>
              </a:spcAft>
              <a:buClr>
                <a:srgbClr val="000000"/>
              </a:buClr>
              <a:buSzPts val="1200"/>
              <a:buNone/>
            </a:pPr>
            <a:r>
              <a:rPr lang="en-US" sz="1200" i="1">
                <a:solidFill>
                  <a:srgbClr val="000000"/>
                </a:solidFill>
              </a:rPr>
              <a:t>Version 5/6/2020. If you edit and modify this slide set for use for educational purposes,  please note “modified by (and your name and date)“ on this page. Thank you.</a:t>
            </a:r>
            <a:endParaRPr sz="1200" b="1"/>
          </a:p>
          <a:p>
            <a:pPr marL="228600" lvl="0" indent="-127000" algn="l" rtl="0">
              <a:lnSpc>
                <a:spcPct val="90000"/>
              </a:lnSpc>
              <a:spcBef>
                <a:spcPts val="1000"/>
              </a:spcBef>
              <a:spcAft>
                <a:spcPts val="0"/>
              </a:spcAft>
              <a:buClr>
                <a:srgbClr val="002060"/>
              </a:buClr>
              <a:buSzPts val="1600"/>
              <a:buNone/>
            </a:pPr>
            <a:endParaRPr sz="1600" i="1"/>
          </a:p>
          <a:p>
            <a:pPr marL="0" lvl="0" indent="0" algn="l" rtl="0">
              <a:lnSpc>
                <a:spcPct val="90000"/>
              </a:lnSpc>
              <a:spcBef>
                <a:spcPts val="1000"/>
              </a:spcBef>
              <a:spcAft>
                <a:spcPts val="0"/>
              </a:spcAft>
              <a:buClr>
                <a:srgbClr val="002060"/>
              </a:buClr>
              <a:buSzPts val="1600"/>
              <a:buNone/>
            </a:pPr>
            <a:endParaRPr sz="1600" b="1">
              <a:solidFill>
                <a:schemeClr val="dk1"/>
              </a:solidFill>
            </a:endParaRPr>
          </a:p>
        </p:txBody>
      </p:sp>
      <p:pic>
        <p:nvPicPr>
          <p:cNvPr id="750" name="Google Shape;750;p65" descr="Logos for NASA, NOAA, NSF and the U.S. Department of State."/>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3637466" y="5721308"/>
            <a:ext cx="1688514" cy="3533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51" name="Google Shape;151;p7"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2628" y="-1"/>
            <a:ext cx="8071371" cy="1010779"/>
          </a:xfrm>
          <a:prstGeom prst="rect">
            <a:avLst/>
          </a:prstGeom>
          <a:noFill/>
          <a:ln>
            <a:noFill/>
          </a:ln>
        </p:spPr>
      </p:pic>
      <p:pic>
        <p:nvPicPr>
          <p:cNvPr id="152" name="Google Shape;152;p7" descr="Menu: Why collect mosquito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74818" cy="6887981"/>
          </a:xfrm>
          <a:prstGeom prst="rect">
            <a:avLst/>
          </a:prstGeom>
          <a:noFill/>
          <a:ln>
            <a:noFill/>
          </a:ln>
        </p:spPr>
      </p:pic>
      <p:sp>
        <p:nvSpPr>
          <p:cNvPr id="153" name="Google Shape;153;p7"/>
          <p:cNvSpPr txBox="1">
            <a:spLocks noGrp="1"/>
          </p:cNvSpPr>
          <p:nvPr>
            <p:ph type="title"/>
          </p:nvPr>
        </p:nvSpPr>
        <p:spPr>
          <a:xfrm>
            <a:off x="1216059" y="66282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3200"/>
              <a:buFont typeface="Calibri"/>
              <a:buNone/>
            </a:pPr>
            <a:r>
              <a:rPr lang="en-US" b="1">
                <a:solidFill>
                  <a:srgbClr val="000072"/>
                </a:solidFill>
              </a:rPr>
              <a:t>Why Collect Mosquito Data?</a:t>
            </a:r>
            <a:endParaRPr/>
          </a:p>
        </p:txBody>
      </p:sp>
      <p:sp>
        <p:nvSpPr>
          <p:cNvPr id="154" name="Google Shape;154;p7"/>
          <p:cNvSpPr txBox="1">
            <a:spLocks noGrp="1"/>
          </p:cNvSpPr>
          <p:nvPr>
            <p:ph type="body" idx="1"/>
          </p:nvPr>
        </p:nvSpPr>
        <p:spPr>
          <a:xfrm>
            <a:off x="1390871" y="1673607"/>
            <a:ext cx="4380069" cy="514438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solidFill>
                  <a:schemeClr val="dk1"/>
                </a:solidFill>
              </a:rPr>
              <a:t>The life cycle of mosquitoes is closely related to their environment. By collecting mosquito and environmental data, students can contribute to better understanding the relationship between mosquitoes, the pathogens they may carry, and the environment. This kind of information can be used locally to determine when outbreaks of disease such as malaria or dengue most likely will occur, or when chemical or other controls will be most effective. </a:t>
            </a:r>
            <a:endParaRPr/>
          </a:p>
          <a:p>
            <a:pPr marL="0" lvl="0" indent="0" algn="l" rtl="0">
              <a:lnSpc>
                <a:spcPct val="115000"/>
              </a:lnSpc>
              <a:spcBef>
                <a:spcPts val="1200"/>
              </a:spcBef>
              <a:spcAft>
                <a:spcPts val="0"/>
              </a:spcAft>
              <a:buClr>
                <a:schemeClr val="dk1"/>
              </a:buClr>
              <a:buSzPts val="1100"/>
              <a:buFont typeface="Arial"/>
              <a:buNone/>
            </a:pPr>
            <a:r>
              <a:rPr lang="en-US" sz="1600">
                <a:solidFill>
                  <a:schemeClr val="dk1"/>
                </a:solidFill>
              </a:rPr>
              <a:t>Your observations are valuable contributions to the scientific community and may be used by educators, students, researchers, and the general public to increase environmental awareness and STEM literacy, as well as advance Earth system science.</a:t>
            </a:r>
            <a:endParaRPr sz="1600">
              <a:solidFill>
                <a:schemeClr val="dk1"/>
              </a:solidFill>
            </a:endParaRPr>
          </a:p>
          <a:p>
            <a:pPr marL="0" lvl="0" indent="0" algn="just" rtl="0">
              <a:spcBef>
                <a:spcPts val="1200"/>
              </a:spcBef>
              <a:spcAft>
                <a:spcPts val="0"/>
              </a:spcAft>
              <a:buClr>
                <a:srgbClr val="002060"/>
              </a:buClr>
              <a:buSzPts val="1600"/>
              <a:buNone/>
            </a:pPr>
            <a:endParaRPr sz="1600">
              <a:solidFill>
                <a:schemeClr val="dk1"/>
              </a:solidFill>
            </a:endParaRPr>
          </a:p>
        </p:txBody>
      </p:sp>
      <p:pic>
        <p:nvPicPr>
          <p:cNvPr id="155" name="Google Shape;155;p7" descr="Student rinsing mosquito larvae off the sampling net into the bucket. "/>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5865968" y="1767738"/>
            <a:ext cx="3031511" cy="22798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1" name="Google Shape;161;p8"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2628" y="-1"/>
            <a:ext cx="8071371" cy="1010779"/>
          </a:xfrm>
          <a:prstGeom prst="rect">
            <a:avLst/>
          </a:prstGeom>
          <a:noFill/>
          <a:ln>
            <a:noFill/>
          </a:ln>
        </p:spPr>
      </p:pic>
      <p:pic>
        <p:nvPicPr>
          <p:cNvPr id="162" name="Google Shape;162;p8" descr="Menu: Why collect mosquito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74818" cy="6887981"/>
          </a:xfrm>
          <a:prstGeom prst="rect">
            <a:avLst/>
          </a:prstGeom>
          <a:noFill/>
          <a:ln>
            <a:noFill/>
          </a:ln>
        </p:spPr>
      </p:pic>
      <p:sp>
        <p:nvSpPr>
          <p:cNvPr id="163" name="Google Shape;163;p8"/>
          <p:cNvSpPr txBox="1">
            <a:spLocks noGrp="1"/>
          </p:cNvSpPr>
          <p:nvPr>
            <p:ph type="title"/>
          </p:nvPr>
        </p:nvSpPr>
        <p:spPr>
          <a:xfrm>
            <a:off x="1216059" y="66282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3200"/>
              <a:buFont typeface="Calibri"/>
              <a:buNone/>
            </a:pPr>
            <a:r>
              <a:rPr lang="en-US" b="1">
                <a:solidFill>
                  <a:srgbClr val="000072"/>
                </a:solidFill>
              </a:rPr>
              <a:t>Why Collect Mosquito Data? (Cont’d)</a:t>
            </a:r>
            <a:endParaRPr/>
          </a:p>
        </p:txBody>
      </p:sp>
      <p:sp>
        <p:nvSpPr>
          <p:cNvPr id="164" name="Google Shape;164;p8"/>
          <p:cNvSpPr txBox="1">
            <a:spLocks noGrp="1"/>
          </p:cNvSpPr>
          <p:nvPr>
            <p:ph type="body" idx="1"/>
          </p:nvPr>
        </p:nvSpPr>
        <p:spPr>
          <a:xfrm>
            <a:off x="1390871" y="1673607"/>
            <a:ext cx="7352296" cy="514438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solidFill>
                  <a:schemeClr val="dk1"/>
                </a:solidFill>
              </a:rPr>
              <a:t>Vaccines are not available for most mosquito diseases, including dangerous diseases such as Zika, chikungunya, malaria, and West Nile virus.</a:t>
            </a:r>
            <a:endParaRPr/>
          </a:p>
          <a:p>
            <a:pPr marL="0" lvl="0" indent="0" algn="just" rtl="0">
              <a:lnSpc>
                <a:spcPct val="90000"/>
              </a:lnSpc>
              <a:spcBef>
                <a:spcPts val="1000"/>
              </a:spcBef>
              <a:spcAft>
                <a:spcPts val="0"/>
              </a:spcAft>
              <a:buClr>
                <a:schemeClr val="dk1"/>
              </a:buClr>
              <a:buSzPts val="1600"/>
              <a:buNone/>
            </a:pPr>
            <a:r>
              <a:rPr lang="en-US" sz="1600" b="1">
                <a:solidFill>
                  <a:schemeClr val="dk1"/>
                </a:solidFill>
              </a:rPr>
              <a:t>Where there are no vaccines available, there are only 3 ways to protect a community from mosquito vector borne disease. These are:</a:t>
            </a:r>
            <a:endParaRPr/>
          </a:p>
          <a:p>
            <a:pPr marL="0" lvl="0" indent="0" algn="just" rtl="0">
              <a:lnSpc>
                <a:spcPct val="90000"/>
              </a:lnSpc>
              <a:spcBef>
                <a:spcPts val="1000"/>
              </a:spcBef>
              <a:spcAft>
                <a:spcPts val="0"/>
              </a:spcAft>
              <a:buClr>
                <a:srgbClr val="002060"/>
              </a:buClr>
              <a:buSzPts val="1600"/>
              <a:buNone/>
            </a:pPr>
            <a:endParaRPr sz="1600" b="1">
              <a:solidFill>
                <a:srgbClr val="000072"/>
              </a:solidFill>
            </a:endParaRPr>
          </a:p>
          <a:p>
            <a:pPr marL="228600" lvl="0" indent="-228600" algn="just" rtl="0">
              <a:lnSpc>
                <a:spcPct val="90000"/>
              </a:lnSpc>
              <a:spcBef>
                <a:spcPts val="1000"/>
              </a:spcBef>
              <a:spcAft>
                <a:spcPts val="0"/>
              </a:spcAft>
              <a:buClr>
                <a:srgbClr val="000072"/>
              </a:buClr>
              <a:buSzPts val="2000"/>
              <a:buChar char="•"/>
            </a:pPr>
            <a:r>
              <a:rPr lang="en-US" sz="2000" b="1">
                <a:solidFill>
                  <a:srgbClr val="000072"/>
                </a:solidFill>
              </a:rPr>
              <a:t>Surveillance</a:t>
            </a:r>
            <a:endParaRPr/>
          </a:p>
          <a:p>
            <a:pPr marL="228600" lvl="0" indent="-228600" algn="just" rtl="0">
              <a:lnSpc>
                <a:spcPct val="90000"/>
              </a:lnSpc>
              <a:spcBef>
                <a:spcPts val="1000"/>
              </a:spcBef>
              <a:spcAft>
                <a:spcPts val="0"/>
              </a:spcAft>
              <a:buClr>
                <a:srgbClr val="000072"/>
              </a:buClr>
              <a:buSzPts val="2000"/>
              <a:buChar char="•"/>
            </a:pPr>
            <a:r>
              <a:rPr lang="en-US" sz="2000" b="1">
                <a:solidFill>
                  <a:srgbClr val="000072"/>
                </a:solidFill>
              </a:rPr>
              <a:t>Habitat mitigation</a:t>
            </a:r>
            <a:endParaRPr/>
          </a:p>
          <a:p>
            <a:pPr marL="228600" lvl="0" indent="-228600" algn="just" rtl="0">
              <a:lnSpc>
                <a:spcPct val="90000"/>
              </a:lnSpc>
              <a:spcBef>
                <a:spcPts val="1000"/>
              </a:spcBef>
              <a:spcAft>
                <a:spcPts val="0"/>
              </a:spcAft>
              <a:buClr>
                <a:srgbClr val="000072"/>
              </a:buClr>
              <a:buSzPts val="2000"/>
              <a:buChar char="•"/>
            </a:pPr>
            <a:r>
              <a:rPr lang="en-US" sz="2000" b="1">
                <a:solidFill>
                  <a:srgbClr val="000072"/>
                </a:solidFill>
              </a:rPr>
              <a:t>Public education </a:t>
            </a:r>
            <a:endParaRPr/>
          </a:p>
          <a:p>
            <a:pPr marL="228600" lvl="0" indent="-127000" algn="just" rtl="0">
              <a:lnSpc>
                <a:spcPct val="90000"/>
              </a:lnSpc>
              <a:spcBef>
                <a:spcPts val="1000"/>
              </a:spcBef>
              <a:spcAft>
                <a:spcPts val="0"/>
              </a:spcAft>
              <a:buClr>
                <a:srgbClr val="002060"/>
              </a:buClr>
              <a:buSzPts val="1600"/>
              <a:buNone/>
            </a:pPr>
            <a:endParaRPr sz="1600" b="1">
              <a:solidFill>
                <a:schemeClr val="dk1"/>
              </a:solidFill>
            </a:endParaRPr>
          </a:p>
          <a:p>
            <a:pPr marL="228600" lvl="0" indent="-127000" algn="just" rtl="0">
              <a:lnSpc>
                <a:spcPct val="90000"/>
              </a:lnSpc>
              <a:spcBef>
                <a:spcPts val="1000"/>
              </a:spcBef>
              <a:spcAft>
                <a:spcPts val="0"/>
              </a:spcAft>
              <a:buClr>
                <a:srgbClr val="002060"/>
              </a:buClr>
              <a:buSzPts val="1600"/>
              <a:buNone/>
            </a:pPr>
            <a:endParaRPr sz="1600" b="1">
              <a:solidFill>
                <a:schemeClr val="dk1"/>
              </a:solidFill>
            </a:endParaRPr>
          </a:p>
          <a:p>
            <a:pPr marL="228600" lvl="0" indent="-127000" algn="just" rtl="0">
              <a:lnSpc>
                <a:spcPct val="90000"/>
              </a:lnSpc>
              <a:spcBef>
                <a:spcPts val="1000"/>
              </a:spcBef>
              <a:spcAft>
                <a:spcPts val="0"/>
              </a:spcAft>
              <a:buClr>
                <a:srgbClr val="002060"/>
              </a:buClr>
              <a:buSzPts val="1600"/>
              <a:buNone/>
            </a:pPr>
            <a:endParaRPr sz="1600" b="1">
              <a:solidFill>
                <a:schemeClr val="dk1"/>
              </a:solidFill>
            </a:endParaRPr>
          </a:p>
          <a:p>
            <a:pPr marL="228600" lvl="0" indent="-127000" algn="just" rtl="0">
              <a:lnSpc>
                <a:spcPct val="90000"/>
              </a:lnSpc>
              <a:spcBef>
                <a:spcPts val="1000"/>
              </a:spcBef>
              <a:spcAft>
                <a:spcPts val="0"/>
              </a:spcAft>
              <a:buClr>
                <a:srgbClr val="002060"/>
              </a:buClr>
              <a:buSzPts val="1600"/>
              <a:buNone/>
            </a:pPr>
            <a:endParaRPr sz="1600" b="1">
              <a:solidFill>
                <a:schemeClr val="dk1"/>
              </a:solidFill>
            </a:endParaRPr>
          </a:p>
          <a:p>
            <a:pPr marL="0" lvl="0" indent="0" algn="just" rtl="0">
              <a:lnSpc>
                <a:spcPct val="90000"/>
              </a:lnSpc>
              <a:spcBef>
                <a:spcPts val="1000"/>
              </a:spcBef>
              <a:spcAft>
                <a:spcPts val="0"/>
              </a:spcAft>
              <a:buClr>
                <a:srgbClr val="002060"/>
              </a:buClr>
              <a:buSzPts val="2000"/>
              <a:buNone/>
            </a:pPr>
            <a:endParaRPr sz="2000" b="1">
              <a:solidFill>
                <a:srgbClr val="000072"/>
              </a:solidFill>
            </a:endParaRPr>
          </a:p>
          <a:p>
            <a:pPr marL="0" lvl="0" indent="0" algn="just" rtl="0">
              <a:lnSpc>
                <a:spcPct val="90000"/>
              </a:lnSpc>
              <a:spcBef>
                <a:spcPts val="1000"/>
              </a:spcBef>
              <a:spcAft>
                <a:spcPts val="0"/>
              </a:spcAft>
              <a:buClr>
                <a:srgbClr val="000072"/>
              </a:buClr>
              <a:buSzPts val="2000"/>
              <a:buNone/>
            </a:pPr>
            <a:r>
              <a:rPr lang="en-US" sz="2000" b="1">
                <a:solidFill>
                  <a:srgbClr val="000072"/>
                </a:solidFill>
              </a:rPr>
              <a:t>The GLOBE Observer Mosquito Habitat Mapper supports all three!</a:t>
            </a:r>
            <a:endParaRPr/>
          </a:p>
        </p:txBody>
      </p:sp>
      <p:pic>
        <p:nvPicPr>
          <p:cNvPr id="165" name="Google Shape;165;p8" descr="GLOBE Observer Mosquito Habitat Mapper on laptop screen."/>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3936304" y="2862155"/>
            <a:ext cx="4579046" cy="25165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1" name="Google Shape;171;p9" descr="Banner:  Hydrosphere-Mosquito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2628" y="-1"/>
            <a:ext cx="8071371" cy="1010779"/>
          </a:xfrm>
          <a:prstGeom prst="rect">
            <a:avLst/>
          </a:prstGeom>
          <a:noFill/>
          <a:ln>
            <a:noFill/>
          </a:ln>
        </p:spPr>
      </p:pic>
      <p:pic>
        <p:nvPicPr>
          <p:cNvPr id="172" name="Google Shape;172;p9" descr="Menu: Why collect mosquito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9981"/>
            <a:ext cx="1174818" cy="6887981"/>
          </a:xfrm>
          <a:prstGeom prst="rect">
            <a:avLst/>
          </a:prstGeom>
          <a:noFill/>
          <a:ln>
            <a:noFill/>
          </a:ln>
        </p:spPr>
      </p:pic>
      <p:sp>
        <p:nvSpPr>
          <p:cNvPr id="173" name="Google Shape;173;p9"/>
          <p:cNvSpPr txBox="1">
            <a:spLocks noGrp="1"/>
          </p:cNvSpPr>
          <p:nvPr>
            <p:ph type="title"/>
          </p:nvPr>
        </p:nvSpPr>
        <p:spPr>
          <a:xfrm>
            <a:off x="1456856" y="673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3200"/>
              <a:buFont typeface="Calibri"/>
              <a:buNone/>
            </a:pPr>
            <a:r>
              <a:rPr lang="en-US" b="1">
                <a:solidFill>
                  <a:srgbClr val="000072"/>
                </a:solidFill>
              </a:rPr>
              <a:t>Mosquitoes and Zika Virus</a:t>
            </a:r>
            <a:endParaRPr/>
          </a:p>
        </p:txBody>
      </p:sp>
      <p:sp>
        <p:nvSpPr>
          <p:cNvPr id="174" name="Google Shape;174;p9"/>
          <p:cNvSpPr txBox="1">
            <a:spLocks noGrp="1"/>
          </p:cNvSpPr>
          <p:nvPr>
            <p:ph type="body" idx="1"/>
          </p:nvPr>
        </p:nvSpPr>
        <p:spPr>
          <a:xfrm>
            <a:off x="1456857" y="1765004"/>
            <a:ext cx="4981498" cy="394999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800"/>
              <a:buNone/>
            </a:pPr>
            <a:r>
              <a:rPr lang="en-US">
                <a:solidFill>
                  <a:schemeClr val="dk1"/>
                </a:solidFill>
              </a:rPr>
              <a:t>The explosive spread of Zika throughout the Americas is raising questions about the best ways to predict and control outbreaks of mosquito-borne diseases. Zika is transmitted by the mosquito </a:t>
            </a:r>
            <a:r>
              <a:rPr lang="en-US" b="1" i="1"/>
              <a:t>Aedes aegypti </a:t>
            </a:r>
            <a:r>
              <a:rPr lang="en-US" i="1">
                <a:solidFill>
                  <a:schemeClr val="dk1"/>
                </a:solidFill>
              </a:rPr>
              <a:t>and</a:t>
            </a:r>
            <a:r>
              <a:rPr lang="en-US" b="1" i="1"/>
              <a:t> Aedes albopictus</a:t>
            </a:r>
            <a:r>
              <a:rPr lang="en-US">
                <a:solidFill>
                  <a:schemeClr val="dk1"/>
                </a:solidFill>
              </a:rPr>
              <a:t>. These mosquitoes are a serious health problem because they have evolved and adapted to human environments. They preferentially breed in manufactured containers that contain standing water. They are also found in natural containers, such as water pooled inside a bromeliad plant, cut bases of bamboo, and shells and husks of nuts. </a:t>
            </a:r>
            <a:endParaRPr/>
          </a:p>
          <a:p>
            <a:pPr marL="0" lvl="0" indent="0" algn="l" rtl="0">
              <a:lnSpc>
                <a:spcPct val="90000"/>
              </a:lnSpc>
              <a:spcBef>
                <a:spcPts val="1000"/>
              </a:spcBef>
              <a:spcAft>
                <a:spcPts val="0"/>
              </a:spcAft>
              <a:buClr>
                <a:schemeClr val="dk1"/>
              </a:buClr>
              <a:buSzPts val="1800"/>
              <a:buNone/>
            </a:pPr>
            <a:r>
              <a:rPr lang="en-US">
                <a:solidFill>
                  <a:schemeClr val="dk1"/>
                </a:solidFill>
              </a:rPr>
              <a:t>These two species can also transmit other pathogens that cause a number of dangerous diseases, including dengue, chikungunya, and yellow fever. </a:t>
            </a:r>
            <a:endParaRPr/>
          </a:p>
          <a:p>
            <a:pPr marL="0" lvl="0" indent="0" algn="l" rtl="0">
              <a:lnSpc>
                <a:spcPct val="90000"/>
              </a:lnSpc>
              <a:spcBef>
                <a:spcPts val="1000"/>
              </a:spcBef>
              <a:spcAft>
                <a:spcPts val="0"/>
              </a:spcAft>
              <a:buClr>
                <a:srgbClr val="002060"/>
              </a:buClr>
              <a:buSzPts val="1800"/>
              <a:buNone/>
            </a:pPr>
            <a:endParaRPr>
              <a:solidFill>
                <a:schemeClr val="dk1"/>
              </a:solidFill>
            </a:endParaRPr>
          </a:p>
          <a:p>
            <a:pPr marL="0" lvl="0" indent="0" algn="just" rtl="0">
              <a:lnSpc>
                <a:spcPct val="90000"/>
              </a:lnSpc>
              <a:spcBef>
                <a:spcPts val="1000"/>
              </a:spcBef>
              <a:spcAft>
                <a:spcPts val="0"/>
              </a:spcAft>
              <a:buClr>
                <a:srgbClr val="002060"/>
              </a:buClr>
              <a:buSzPts val="1800"/>
              <a:buNone/>
            </a:pPr>
            <a:endParaRPr>
              <a:solidFill>
                <a:schemeClr val="dk1"/>
              </a:solidFill>
            </a:endParaRPr>
          </a:p>
        </p:txBody>
      </p:sp>
      <p:pic>
        <p:nvPicPr>
          <p:cNvPr id="175" name="Google Shape;175;p9" descr="Mosquito on a lea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88037" y="1377863"/>
            <a:ext cx="1447847" cy="1064712"/>
          </a:xfrm>
          <a:prstGeom prst="rect">
            <a:avLst/>
          </a:prstGeom>
          <a:noFill/>
          <a:ln>
            <a:noFill/>
          </a:ln>
        </p:spPr>
      </p:pic>
      <p:pic>
        <p:nvPicPr>
          <p:cNvPr id="176" name="Google Shape;176;p9" descr="Photos showing different sampling environments. The first photo is of kids with a water sample in the spare tire. The second image is of a animal trough built during the colonial period. Now abandoned, it collects water during the wet season. The third image is of open water containers. "/>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6720393" y="2442575"/>
            <a:ext cx="1577836" cy="416502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5626</Words>
  <Application>Microsoft Office PowerPoint</Application>
  <PresentationFormat>On-screen Show (4:3)</PresentationFormat>
  <Paragraphs>470</Paragraphs>
  <Slides>64</Slides>
  <Notes>64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Calibri</vt:lpstr>
      <vt:lpstr>Office Theme</vt:lpstr>
      <vt:lpstr>Slide One</vt:lpstr>
      <vt:lpstr>Overview</vt:lpstr>
      <vt:lpstr>The Hydrosphere</vt:lpstr>
      <vt:lpstr>Hydrosphere Protocols</vt:lpstr>
      <vt:lpstr>Hydrosphere-Biosphere Connection</vt:lpstr>
      <vt:lpstr>Mosquitoes and Climate Change</vt:lpstr>
      <vt:lpstr>Why Collect Mosquito Data?</vt:lpstr>
      <vt:lpstr>Why Collect Mosquito Data? (Cont’d)</vt:lpstr>
      <vt:lpstr>Mosquitoes and Zika Virus</vt:lpstr>
      <vt:lpstr>Mosquitoes and Malaria</vt:lpstr>
      <vt:lpstr>Culex Mosquitoes</vt:lpstr>
      <vt:lpstr>How Your Data Can Help</vt:lpstr>
      <vt:lpstr>Summary so Far…</vt:lpstr>
      <vt:lpstr>Let’s do a quick review before moving onto data collection! Question 1</vt:lpstr>
      <vt:lpstr>Let’s do a quick review before moving onto data collection! Answer to Question 1</vt:lpstr>
      <vt:lpstr>Let’s do a quick review before moving onto data collection! Question 2</vt:lpstr>
      <vt:lpstr>Let’s do a quick review before moving onto data collection!  Answer to Question 2</vt:lpstr>
      <vt:lpstr>Let’s do a quick review before moving onto data collection! Question 3</vt:lpstr>
      <vt:lpstr>Let’s do a quick review before moving onto data collection! Answer to Question 3</vt:lpstr>
      <vt:lpstr>Let’s do a quick review before moving onto data collection! Question 4</vt:lpstr>
      <vt:lpstr>Let’s do a quick review before moving onto data collection! Answer to Question 4</vt:lpstr>
      <vt:lpstr>Mosquito Protocol: What do you need to start? </vt:lpstr>
      <vt:lpstr>Assemble Field Equipment</vt:lpstr>
      <vt:lpstr>Start your Fieldwork with Safety Steps   </vt:lpstr>
      <vt:lpstr>Identifying and Sampling  potential mosquito breeding sites</vt:lpstr>
      <vt:lpstr>Site Selection: Containers</vt:lpstr>
      <vt:lpstr>Site Selection: Non-container sampling sites</vt:lpstr>
      <vt:lpstr>Mosquito Larvae Sampling: Natural Hydrology Sites     </vt:lpstr>
      <vt:lpstr>Mosquito Larvae Sampling Method: Small Containers   </vt:lpstr>
      <vt:lpstr>Mosquito Larvae Sampling- washing 1      </vt:lpstr>
      <vt:lpstr>Mosquito Larvae Sampling 2      </vt:lpstr>
      <vt:lpstr>Mosquito Larvae Identification        </vt:lpstr>
      <vt:lpstr>Mosquito Larvae Identification          </vt:lpstr>
      <vt:lpstr>Mosquito Identification using a clip-on macro lens       </vt:lpstr>
      <vt:lpstr>Mosquito Identification using a clip-on macro lens (Cont’d)       </vt:lpstr>
      <vt:lpstr>Here are a few tips using the 100x macro lens       </vt:lpstr>
      <vt:lpstr>Recording your Data- using a macro lens        </vt:lpstr>
      <vt:lpstr>Let’s do a quick review before moving onto data entry: Question 5</vt:lpstr>
      <vt:lpstr>Let’s do a quick review before moving onto data entry:  Answer to Question 5</vt:lpstr>
      <vt:lpstr>Let’s do a quick review before moving onto data entry: Question 6</vt:lpstr>
      <vt:lpstr>Let’s do a quick review before moving onto data entry: Answer to Question 6</vt:lpstr>
      <vt:lpstr>Let’s do a quick review before moving onto data entry: Question 7</vt:lpstr>
      <vt:lpstr>Let’s do a quick review before moving onto data entry: Answer to Question 7</vt:lpstr>
      <vt:lpstr>Submitting your data to GLOBE</vt:lpstr>
      <vt:lpstr>These are the steps</vt:lpstr>
      <vt:lpstr>Provide the date, time and location of your sample</vt:lpstr>
      <vt:lpstr>Describe the mosquito larvae habitat site</vt:lpstr>
      <vt:lpstr>Count Larvae</vt:lpstr>
      <vt:lpstr>Photograph Larvae</vt:lpstr>
      <vt:lpstr>Identify Larvae </vt:lpstr>
      <vt:lpstr>Site mitigation</vt:lpstr>
      <vt:lpstr>Visualize and Retrieve Data-1   </vt:lpstr>
      <vt:lpstr>Visualize and Retrieve Data-2   </vt:lpstr>
      <vt:lpstr>Visualize and Retrieve Data-3   </vt:lpstr>
      <vt:lpstr>Visualize and Retrieve Data-4   </vt:lpstr>
      <vt:lpstr>Visualize and Retrieve Data-5   </vt:lpstr>
      <vt:lpstr>Visualize and Retrieve Data-6   </vt:lpstr>
      <vt:lpstr>Visualize and Retrieve Data-7</vt:lpstr>
      <vt:lpstr>Accuracy and data quality</vt:lpstr>
      <vt:lpstr>Accuracy and data quality (Cont’d)</vt:lpstr>
      <vt:lpstr>Review questions to help you prepare to conduct the Mosquito Protocol </vt:lpstr>
      <vt:lpstr>Are you ready to take your quiz? </vt:lpstr>
      <vt:lpstr>Frequently Asked Questions (FAQs)</vt:lpstr>
      <vt:lpstr> We want your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Cornell Lewis</cp:lastModifiedBy>
  <cp:revision>1</cp:revision>
  <dcterms:created xsi:type="dcterms:W3CDTF">2016-04-06T19:04:51Z</dcterms:created>
  <dcterms:modified xsi:type="dcterms:W3CDTF">2024-10-01T13:01:28Z</dcterms:modified>
</cp:coreProperties>
</file>