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theme/theme14.xml" ContentType="application/vnd.openxmlformats-officedocument.theme+xml"/>
  <Override PartName="/ppt/slideLayouts/slideLayout1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 id="2147483652" r:id="rId3"/>
    <p:sldMasterId id="2147483654" r:id="rId4"/>
    <p:sldMasterId id="2147483656" r:id="rId5"/>
    <p:sldMasterId id="2147483658" r:id="rId6"/>
    <p:sldMasterId id="2147483660" r:id="rId7"/>
    <p:sldMasterId id="2147483662" r:id="rId8"/>
    <p:sldMasterId id="2147483664" r:id="rId9"/>
    <p:sldMasterId id="2147483666" r:id="rId10"/>
    <p:sldMasterId id="2147483668" r:id="rId11"/>
    <p:sldMasterId id="2147483670" r:id="rId12"/>
    <p:sldMasterId id="2147483672" r:id="rId13"/>
    <p:sldMasterId id="2147483674" r:id="rId14"/>
    <p:sldMasterId id="2147483676" r:id="rId15"/>
  </p:sldMasterIdLst>
  <p:notesMasterIdLst>
    <p:notesMasterId r:id="rId41"/>
  </p:notesMasterIdLst>
  <p:sldIdLst>
    <p:sldId id="256" r:id="rId16"/>
    <p:sldId id="257" r:id="rId17"/>
    <p:sldId id="258" r:id="rId18"/>
    <p:sldId id="259" r:id="rId19"/>
    <p:sldId id="260" r:id="rId20"/>
    <p:sldId id="261" r:id="rId21"/>
    <p:sldId id="262" r:id="rId22"/>
    <p:sldId id="263" r:id="rId23"/>
    <p:sldId id="264" r:id="rId24"/>
    <p:sldId id="265" r:id="rId25"/>
    <p:sldId id="266" r:id="rId26"/>
    <p:sldId id="267" r:id="rId27"/>
    <p:sldId id="268" r:id="rId28"/>
    <p:sldId id="269" r:id="rId29"/>
    <p:sldId id="270" r:id="rId30"/>
    <p:sldId id="271" r:id="rId31"/>
    <p:sldId id="272" r:id="rId32"/>
    <p:sldId id="273" r:id="rId33"/>
    <p:sldId id="274" r:id="rId34"/>
    <p:sldId id="275" r:id="rId35"/>
    <p:sldId id="276" r:id="rId36"/>
    <p:sldId id="277" r:id="rId37"/>
    <p:sldId id="278" r:id="rId38"/>
    <p:sldId id="279" r:id="rId39"/>
    <p:sldId id="280" r:id="rId40"/>
  </p:sldIdLst>
  <p:sldSz cx="9144000" cy="6858000" type="screen4x3"/>
  <p:notesSz cx="6858000" cy="9144000"/>
  <p:embeddedFontLst>
    <p:embeddedFont>
      <p:font typeface="Architects Daughter" panose="020B0604020202020204" charset="0"/>
      <p:regular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hNb/5CG/Mx7sPFjz1wa1pli9xuN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5CB9D1-4348-4F81-8F4D-1665D387B25E}" v="1" dt="2024-10-02T13:48:12.8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1598"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font" Target="fonts/font1.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52"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8" Type="http://schemas.openxmlformats.org/officeDocument/2006/relationships/viewProps" Target="viewProps.xml"/><Relationship Id="rId8" Type="http://schemas.openxmlformats.org/officeDocument/2006/relationships/slideMaster" Target="slideMasters/slideMaster8.xml"/><Relationship Id="rId51" Type="http://schemas.microsoft.com/office/2016/11/relationships/changesInfo" Target="changesInfos/changesInfo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customschemas.google.com/relationships/presentationmetadata" Target="metadata"/><Relationship Id="rId20" Type="http://schemas.openxmlformats.org/officeDocument/2006/relationships/slide" Target="slides/slide5.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nell Lewis" userId="f1efe6fb-81a3-4543-8c70-ba19aec2ba77" providerId="ADAL" clId="{295CB9D1-4348-4F81-8F4D-1665D387B25E}"/>
    <pc:docChg chg="modSld">
      <pc:chgData name="Cornell Lewis" userId="f1efe6fb-81a3-4543-8c70-ba19aec2ba77" providerId="ADAL" clId="{295CB9D1-4348-4F81-8F4D-1665D387B25E}" dt="2024-10-02T13:48:17.381" v="2" actId="20577"/>
      <pc:docMkLst>
        <pc:docMk/>
      </pc:docMkLst>
      <pc:sldChg chg="modSp mod">
        <pc:chgData name="Cornell Lewis" userId="f1efe6fb-81a3-4543-8c70-ba19aec2ba77" providerId="ADAL" clId="{295CB9D1-4348-4F81-8F4D-1665D387B25E}" dt="2024-10-02T13:48:17.381" v="2" actId="20577"/>
        <pc:sldMkLst>
          <pc:docMk/>
          <pc:sldMk cId="0" sldId="272"/>
        </pc:sldMkLst>
        <pc:spChg chg="mod">
          <ac:chgData name="Cornell Lewis" userId="f1efe6fb-81a3-4543-8c70-ba19aec2ba77" providerId="ADAL" clId="{295CB9D1-4348-4F81-8F4D-1665D387B25E}" dt="2024-10-02T13:48:17.381" v="2" actId="20577"/>
          <ac:spMkLst>
            <pc:docMk/>
            <pc:sldMk cId="0" sldId="272"/>
            <ac:spMk id="36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6" name="Google Shape;226;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5" name="Google Shape;295;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3" name="Google Shape;303;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9" name="Google Shape;309;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318" name="Google Shape;318;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341" name="Google Shape;341;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350" name="Google Shape;350;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7" name="Google Shape;357;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4" name="Google Shape;364;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1" name="Google Shape;371;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1" name="Google Shape;381;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0" name="Google Shape;23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1" name="Google Shape;391;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9" name="Google Shape;399;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6" name="Google Shape;406;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1" name="Google Shape;411;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1" name="Google Shape;421;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0" name="Google Shape;430;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6" name="Google Shape;23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245" name="Google Shape;245;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3" name="Google Shape;25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262" name="Google Shape;262;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0" name="Google Shape;270;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278" name="Google Shape;278;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6" name="Google Shape;28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1"/>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5"/>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7"/>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49"/>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1"/>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73"/>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22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3"/>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45"/>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7"/>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9"/>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8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93"/>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5"/>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3"/>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jp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globe.gov/" TargetMode="Externa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0.xml"/><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image" Target="../media/image5.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1.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image" Target="../media/image5.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2.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5.pn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3.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5.pn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4.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image" Target="../media/image5.png"/></Relationships>
</file>

<file path=ppt/slideMasters/_rels/slideMaster15.xml.rels><?xml version="1.0" encoding="UTF-8" standalone="yes"?>
<Relationships xmlns="http://schemas.openxmlformats.org/package/2006/relationships"><Relationship Id="rId3" Type="http://schemas.openxmlformats.org/officeDocument/2006/relationships/hyperlink" Target="https://www.globe.gov/documents/355050/ba6cd381-02be-4525-8fd4-f061515b9862" TargetMode="External"/><Relationship Id="rId2" Type="http://schemas.openxmlformats.org/officeDocument/2006/relationships/theme" Target="../theme/theme15.xml"/><Relationship Id="rId1" Type="http://schemas.openxmlformats.org/officeDocument/2006/relationships/slideLayout" Target="../slideLayouts/slideLayout15.xml"/><Relationship Id="rId5" Type="http://schemas.openxmlformats.org/officeDocument/2006/relationships/image" Target="../media/image7.png"/><Relationship Id="rId4"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5.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5.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9.xml"/><Relationship Id="rId1" Type="http://schemas.openxmlformats.org/officeDocument/2006/relationships/slideLayout" Target="../slideLayouts/slideLayout9.xml"/><Relationship Id="rId5" Type="http://schemas.openxmlformats.org/officeDocument/2006/relationships/image" Target="../media/image3.png"/><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6" descr="2_HydrosphereBannerOpt.png"/>
          <p:cNvPicPr preferRelativeResize="0"/>
          <p:nvPr/>
        </p:nvPicPr>
        <p:blipFill rotWithShape="1">
          <a:blip r:embed="rId3">
            <a:alphaModFix/>
          </a:blip>
          <a:srcRect/>
          <a:stretch/>
        </p:blipFill>
        <p:spPr>
          <a:xfrm>
            <a:off x="1" y="-8415"/>
            <a:ext cx="9144000" cy="819058"/>
          </a:xfrm>
          <a:prstGeom prst="rect">
            <a:avLst/>
          </a:prstGeom>
          <a:noFill/>
          <a:ln>
            <a:noFill/>
          </a:ln>
        </p:spPr>
      </p:pic>
      <p:grpSp>
        <p:nvGrpSpPr>
          <p:cNvPr id="11" name="Google Shape;11;p26"/>
          <p:cNvGrpSpPr/>
          <p:nvPr/>
        </p:nvGrpSpPr>
        <p:grpSpPr>
          <a:xfrm>
            <a:off x="1" y="-53364"/>
            <a:ext cx="6400828" cy="821267"/>
            <a:chOff x="0" y="0"/>
            <a:chExt cx="6400828" cy="821267"/>
          </a:xfrm>
        </p:grpSpPr>
        <p:sp>
          <p:nvSpPr>
            <p:cNvPr id="12" name="Google Shape;12;p26"/>
            <p:cNvSpPr txBox="1"/>
            <p:nvPr/>
          </p:nvSpPr>
          <p:spPr>
            <a:xfrm>
              <a:off x="4775228" y="107377"/>
              <a:ext cx="16256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1A2659"/>
                </a:solidFill>
                <a:latin typeface="Calibri"/>
                <a:ea typeface="Calibri"/>
                <a:cs typeface="Calibri"/>
                <a:sym typeface="Calibri"/>
              </a:endParaRPr>
            </a:p>
          </p:txBody>
        </p:sp>
        <p:sp>
          <p:nvSpPr>
            <p:cNvPr id="13" name="Google Shape;13;p26"/>
            <p:cNvSpPr/>
            <p:nvPr/>
          </p:nvSpPr>
          <p:spPr>
            <a:xfrm>
              <a:off x="0" y="0"/>
              <a:ext cx="3674533" cy="821267"/>
            </a:xfrm>
            <a:prstGeom prst="rect">
              <a:avLst/>
            </a:prstGeom>
            <a:solidFill>
              <a:srgbClr val="1A2659"/>
            </a:solidFill>
            <a:ln w="9525" cap="flat" cmpd="sng">
              <a:solidFill>
                <a:srgbClr val="4A7DBA"/>
              </a:solidFill>
              <a:prstDash val="solid"/>
              <a:round/>
              <a:headEnd type="none" w="sm" len="sm"/>
              <a:tailEnd type="none" w="sm" len="sm"/>
            </a:ln>
            <a:effectLst>
              <a:outerShdw blurRad="346075" dist="635000" dir="2520000" sx="43000" sy="43000" algn="tl" rotWithShape="0">
                <a:srgbClr val="000000">
                  <a:alpha val="6352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 name="Google Shape;14;p26" descr="1b_GLOBE_FULL2011White.png">
              <a:hlinkClick r:id="rId4"/>
            </p:cNvPr>
            <p:cNvPicPr preferRelativeResize="0"/>
            <p:nvPr/>
          </p:nvPicPr>
          <p:blipFill rotWithShape="1">
            <a:blip r:embed="rId5">
              <a:alphaModFix/>
            </a:blip>
            <a:srcRect/>
            <a:stretch/>
          </p:blipFill>
          <p:spPr>
            <a:xfrm>
              <a:off x="160879" y="101600"/>
              <a:ext cx="3073388" cy="401229"/>
            </a:xfrm>
            <a:prstGeom prst="rect">
              <a:avLst/>
            </a:prstGeom>
            <a:noFill/>
            <a:ln>
              <a:noFill/>
            </a:ln>
          </p:spPr>
        </p:pic>
        <p:sp>
          <p:nvSpPr>
            <p:cNvPr id="15" name="Google Shape;15;p26"/>
            <p:cNvSpPr txBox="1"/>
            <p:nvPr/>
          </p:nvSpPr>
          <p:spPr>
            <a:xfrm>
              <a:off x="601120" y="451743"/>
              <a:ext cx="2768613"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lt1"/>
                  </a:solidFill>
                  <a:latin typeface="Calibri"/>
                  <a:ea typeface="Calibri"/>
                  <a:cs typeface="Calibri"/>
                  <a:sym typeface="Calibri"/>
                </a:rPr>
                <a:t>A worldwide science and education program</a:t>
              </a:r>
              <a:endParaRPr sz="1100" b="0" i="0" u="none" strike="noStrike" cap="none">
                <a:solidFill>
                  <a:schemeClr val="lt1"/>
                </a:solidFill>
                <a:latin typeface="Calibri"/>
                <a:ea typeface="Calibri"/>
                <a:cs typeface="Calibri"/>
                <a:sym typeface="Calibri"/>
              </a:endParaRPr>
            </a:p>
          </p:txBody>
        </p:sp>
        <p:pic>
          <p:nvPicPr>
            <p:cNvPr id="16" name="Google Shape;16;p26" descr="IconHydrosphereSM.png"/>
            <p:cNvPicPr preferRelativeResize="0"/>
            <p:nvPr/>
          </p:nvPicPr>
          <p:blipFill rotWithShape="1">
            <a:blip r:embed="rId6">
              <a:alphaModFix/>
            </a:blip>
            <a:srcRect/>
            <a:stretch/>
          </p:blipFill>
          <p:spPr>
            <a:xfrm>
              <a:off x="3799314" y="135658"/>
              <a:ext cx="630768" cy="632169"/>
            </a:xfrm>
            <a:prstGeom prst="rect">
              <a:avLst/>
            </a:prstGeom>
            <a:noFill/>
            <a:ln>
              <a:noFill/>
            </a:ln>
            <a:effectLst>
              <a:outerShdw blurRad="292100" dist="139700" dir="2700000" algn="tl" rotWithShape="0">
                <a:srgbClr val="333333">
                  <a:alpha val="64313"/>
                </a:srgbClr>
              </a:outerShdw>
            </a:effectLst>
          </p:spPr>
        </p:pic>
      </p:grpSp>
      <p:sp>
        <p:nvSpPr>
          <p:cNvPr id="17" name="Google Shape;17;p26"/>
          <p:cNvSpPr txBox="1"/>
          <p:nvPr/>
        </p:nvSpPr>
        <p:spPr>
          <a:xfrm>
            <a:off x="6249898" y="109786"/>
            <a:ext cx="2609915"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Temperature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Protocol Using a Probe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 name="Google Shape;18;p26"/>
          <p:cNvSpPr/>
          <p:nvPr/>
        </p:nvSpPr>
        <p:spPr>
          <a:xfrm>
            <a:off x="4552997" y="109786"/>
            <a:ext cx="154401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Hydrosphere</a:t>
            </a:r>
            <a:endParaRPr sz="1800" b="1" i="0" u="none" strike="noStrike" cap="none">
              <a:solidFill>
                <a:srgbClr val="1A2659"/>
              </a:solidFill>
              <a:latin typeface="Calibri"/>
              <a:ea typeface="Calibri"/>
              <a:cs typeface="Calibri"/>
              <a:sym typeface="Calibri"/>
            </a:endParaRPr>
          </a:p>
        </p:txBody>
      </p:sp>
      <p:sp>
        <p:nvSpPr>
          <p:cNvPr id="19" name="Google Shape;19;p26"/>
          <p:cNvSpPr/>
          <p:nvPr/>
        </p:nvSpPr>
        <p:spPr>
          <a:xfrm>
            <a:off x="6097009" y="256512"/>
            <a:ext cx="115147" cy="115147"/>
          </a:xfrm>
          <a:prstGeom prst="ellipse">
            <a:avLst/>
          </a:prstGeom>
          <a:solidFill>
            <a:srgbClr val="1BA043"/>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 name="Google Shape;20;p26" descr="1_PPTHydro_PH_Final_12_15_Lo.jpg"/>
          <p:cNvPicPr preferRelativeResize="0"/>
          <p:nvPr/>
        </p:nvPicPr>
        <p:blipFill rotWithShape="1">
          <a:blip r:embed="rId7">
            <a:alphaModFix/>
          </a:blip>
          <a:srcRect/>
          <a:stretch/>
        </p:blipFill>
        <p:spPr>
          <a:xfrm>
            <a:off x="0" y="776111"/>
            <a:ext cx="9144000" cy="621301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4"/>
        <p:cNvGrpSpPr/>
        <p:nvPr/>
      </p:nvGrpSpPr>
      <p:grpSpPr>
        <a:xfrm>
          <a:off x="0" y="0"/>
          <a:ext cx="0" cy="0"/>
          <a:chOff x="0" y="0"/>
          <a:chExt cx="0" cy="0"/>
        </a:xfrm>
      </p:grpSpPr>
      <p:pic>
        <p:nvPicPr>
          <p:cNvPr id="115" name="Google Shape;115;p44"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116" name="Google Shape;116;p44"/>
          <p:cNvGrpSpPr/>
          <p:nvPr/>
        </p:nvGrpSpPr>
        <p:grpSpPr>
          <a:xfrm>
            <a:off x="7919805" y="51272"/>
            <a:ext cx="1103962" cy="873141"/>
            <a:chOff x="2932656" y="872333"/>
            <a:chExt cx="1103962" cy="873141"/>
          </a:xfrm>
        </p:grpSpPr>
        <p:sp>
          <p:nvSpPr>
            <p:cNvPr id="117" name="Google Shape;117;p44"/>
            <p:cNvSpPr/>
            <p:nvPr/>
          </p:nvSpPr>
          <p:spPr>
            <a:xfrm>
              <a:off x="2932656" y="872333"/>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 name="Google Shape;118;p44"/>
            <p:cNvSpPr txBox="1"/>
            <p:nvPr/>
          </p:nvSpPr>
          <p:spPr>
            <a:xfrm>
              <a:off x="3002417" y="965650"/>
              <a:ext cx="963412"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TIME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requirements</a:t>
              </a:r>
              <a:endParaRPr sz="1400" b="0" i="0" u="none" strike="noStrike" cap="none">
                <a:solidFill>
                  <a:srgbClr val="000000"/>
                </a:solidFill>
                <a:latin typeface="Arial"/>
                <a:ea typeface="Arial"/>
                <a:cs typeface="Arial"/>
                <a:sym typeface="Arial"/>
              </a:endParaRPr>
            </a:p>
          </p:txBody>
        </p:sp>
      </p:grpSp>
      <p:pic>
        <p:nvPicPr>
          <p:cNvPr id="119" name="Google Shape;119;p44" descr="2_HydrosphereBannerOpt.png"/>
          <p:cNvPicPr preferRelativeResize="0"/>
          <p:nvPr/>
        </p:nvPicPr>
        <p:blipFill rotWithShape="1">
          <a:blip r:embed="rId3">
            <a:alphaModFix/>
          </a:blip>
          <a:srcRect/>
          <a:stretch/>
        </p:blipFill>
        <p:spPr>
          <a:xfrm rot="-5400000">
            <a:off x="-2846915" y="2846915"/>
            <a:ext cx="6858001" cy="1164169"/>
          </a:xfrm>
          <a:prstGeom prst="rect">
            <a:avLst/>
          </a:prstGeom>
          <a:noFill/>
          <a:ln>
            <a:noFill/>
          </a:ln>
        </p:spPr>
      </p:pic>
      <p:pic>
        <p:nvPicPr>
          <p:cNvPr id="120" name="Google Shape;120;p44" descr="Globe_logo.svg.png"/>
          <p:cNvPicPr preferRelativeResize="0"/>
          <p:nvPr/>
        </p:nvPicPr>
        <p:blipFill rotWithShape="1">
          <a:blip r:embed="rId4">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sp>
        <p:nvSpPr>
          <p:cNvPr id="121" name="Google Shape;121;p44"/>
          <p:cNvSpPr/>
          <p:nvPr/>
        </p:nvSpPr>
        <p:spPr>
          <a:xfrm>
            <a:off x="3" y="1179293"/>
            <a:ext cx="1153580" cy="54476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temperature?</a:t>
            </a:r>
            <a:br>
              <a:rPr lang="en-US" sz="1200" b="1" i="0" u="none" strike="noStrike" cap="none">
                <a:solidFill>
                  <a:srgbClr val="000072"/>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temperature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90"/>
                </a:solidFill>
                <a:latin typeface="Calibri"/>
                <a:ea typeface="Calibri"/>
                <a:cs typeface="Calibri"/>
                <a:sym typeface="Calibri"/>
              </a:rPr>
              <a:t>D. How to collect your data.</a:t>
            </a:r>
            <a:br>
              <a:rPr lang="en-US" sz="1200" b="1" i="0" u="none" strike="noStrike" cap="none">
                <a:solidFill>
                  <a:srgbClr val="000090"/>
                </a:solidFill>
                <a:latin typeface="Calibri"/>
                <a:ea typeface="Calibri"/>
                <a:cs typeface="Calibri"/>
                <a:sym typeface="Calibri"/>
              </a:rPr>
            </a:br>
            <a:endParaRPr sz="1200" b="1" i="0" u="none" strike="noStrike" cap="none">
              <a:solidFill>
                <a:srgbClr val="000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Entering data on GLOBE Website.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sp>
        <p:nvSpPr>
          <p:cNvPr id="122" name="Google Shape;122;p44"/>
          <p:cNvSpPr txBox="1"/>
          <p:nvPr/>
        </p:nvSpPr>
        <p:spPr>
          <a:xfrm>
            <a:off x="1643903" y="194247"/>
            <a:ext cx="184795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Hydrosphere</a:t>
            </a:r>
            <a:endParaRPr sz="1800" b="1" i="0" u="none" strike="noStrike" cap="none">
              <a:solidFill>
                <a:srgbClr val="1A2659"/>
              </a:solidFill>
              <a:latin typeface="Calibri"/>
              <a:ea typeface="Calibri"/>
              <a:cs typeface="Calibri"/>
              <a:sym typeface="Calibri"/>
            </a:endParaRPr>
          </a:p>
        </p:txBody>
      </p:sp>
      <p:pic>
        <p:nvPicPr>
          <p:cNvPr id="123" name="Google Shape;123;p44" descr="IconHydrosphereSM.png"/>
          <p:cNvPicPr preferRelativeResize="0"/>
          <p:nvPr/>
        </p:nvPicPr>
        <p:blipFill rotWithShape="1">
          <a:blip r:embed="rId5">
            <a:alphaModFix/>
          </a:blip>
          <a:srcRect/>
          <a:stretch/>
        </p:blipFill>
        <p:spPr>
          <a:xfrm>
            <a:off x="3535656" y="264818"/>
            <a:ext cx="545060" cy="554609"/>
          </a:xfrm>
          <a:prstGeom prst="rect">
            <a:avLst/>
          </a:prstGeom>
          <a:noFill/>
          <a:ln>
            <a:noFill/>
          </a:ln>
          <a:effectLst>
            <a:outerShdw blurRad="292100" dist="139700" dir="2700000" algn="tl" rotWithShape="0">
              <a:srgbClr val="333333">
                <a:alpha val="64313"/>
              </a:srgbClr>
            </a:outerShdw>
          </a:effectLst>
        </p:spPr>
      </p:pic>
      <p:sp>
        <p:nvSpPr>
          <p:cNvPr id="124" name="Google Shape;124;p44"/>
          <p:cNvSpPr txBox="1"/>
          <p:nvPr/>
        </p:nvSpPr>
        <p:spPr>
          <a:xfrm>
            <a:off x="4193860" y="197539"/>
            <a:ext cx="3246011"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Temperature Protocol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Using a Temperature Probe</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6"/>
        <p:cNvGrpSpPr/>
        <p:nvPr/>
      </p:nvGrpSpPr>
      <p:grpSpPr>
        <a:xfrm>
          <a:off x="0" y="0"/>
          <a:ext cx="0" cy="0"/>
          <a:chOff x="0" y="0"/>
          <a:chExt cx="0" cy="0"/>
        </a:xfrm>
      </p:grpSpPr>
      <p:pic>
        <p:nvPicPr>
          <p:cNvPr id="127" name="Google Shape;127;p46"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128" name="Google Shape;128;p46"/>
          <p:cNvGrpSpPr/>
          <p:nvPr/>
        </p:nvGrpSpPr>
        <p:grpSpPr>
          <a:xfrm>
            <a:off x="7932915" y="55980"/>
            <a:ext cx="1103962" cy="873142"/>
            <a:chOff x="6285205" y="3863282"/>
            <a:chExt cx="1103962" cy="873142"/>
          </a:xfrm>
        </p:grpSpPr>
        <p:sp>
          <p:nvSpPr>
            <p:cNvPr id="129" name="Google Shape;129;p46"/>
            <p:cNvSpPr/>
            <p:nvPr/>
          </p:nvSpPr>
          <p:spPr>
            <a:xfrm>
              <a:off x="6285205" y="3863282"/>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0" name="Google Shape;130;p46"/>
            <p:cNvSpPr txBox="1"/>
            <p:nvPr/>
          </p:nvSpPr>
          <p:spPr>
            <a:xfrm>
              <a:off x="6497594" y="3982371"/>
              <a:ext cx="69933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SITE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selection</a:t>
              </a:r>
              <a:endParaRPr sz="1600" b="1" i="0" u="none" strike="noStrike" cap="none">
                <a:solidFill>
                  <a:srgbClr val="FFFFFF"/>
                </a:solidFill>
                <a:latin typeface="Calibri"/>
                <a:ea typeface="Calibri"/>
                <a:cs typeface="Calibri"/>
                <a:sym typeface="Calibri"/>
              </a:endParaRPr>
            </a:p>
          </p:txBody>
        </p:sp>
      </p:grpSp>
      <p:pic>
        <p:nvPicPr>
          <p:cNvPr id="131" name="Google Shape;131;p46" descr="2_HydrosphereBannerOpt.png"/>
          <p:cNvPicPr preferRelativeResize="0"/>
          <p:nvPr/>
        </p:nvPicPr>
        <p:blipFill rotWithShape="1">
          <a:blip r:embed="rId3">
            <a:alphaModFix/>
          </a:blip>
          <a:srcRect/>
          <a:stretch/>
        </p:blipFill>
        <p:spPr>
          <a:xfrm rot="-5400000">
            <a:off x="-2846915" y="2846915"/>
            <a:ext cx="6858001" cy="1164169"/>
          </a:xfrm>
          <a:prstGeom prst="rect">
            <a:avLst/>
          </a:prstGeom>
          <a:noFill/>
          <a:ln>
            <a:noFill/>
          </a:ln>
        </p:spPr>
      </p:pic>
      <p:pic>
        <p:nvPicPr>
          <p:cNvPr id="132" name="Google Shape;132;p46" descr="Globe_logo.svg.png"/>
          <p:cNvPicPr preferRelativeResize="0"/>
          <p:nvPr/>
        </p:nvPicPr>
        <p:blipFill rotWithShape="1">
          <a:blip r:embed="rId4">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sp>
        <p:nvSpPr>
          <p:cNvPr id="133" name="Google Shape;133;p46"/>
          <p:cNvSpPr/>
          <p:nvPr/>
        </p:nvSpPr>
        <p:spPr>
          <a:xfrm>
            <a:off x="3" y="1179293"/>
            <a:ext cx="1153580" cy="54476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temperature?</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temperature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90"/>
                </a:solidFill>
                <a:latin typeface="Calibri"/>
                <a:ea typeface="Calibri"/>
                <a:cs typeface="Calibri"/>
                <a:sym typeface="Calibri"/>
              </a:rPr>
              <a:t>D. How to collect your data.</a:t>
            </a:r>
            <a:br>
              <a:rPr lang="en-US" sz="1200" b="1" i="0" u="none" strike="noStrike" cap="none">
                <a:solidFill>
                  <a:srgbClr val="000090"/>
                </a:solidFill>
                <a:latin typeface="Calibri"/>
                <a:ea typeface="Calibri"/>
                <a:cs typeface="Calibri"/>
                <a:sym typeface="Calibri"/>
              </a:rPr>
            </a:br>
            <a:endParaRPr sz="1200" b="1" i="0" u="none" strike="noStrike" cap="none">
              <a:solidFill>
                <a:srgbClr val="000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Entering data on GLOBE Website.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sp>
        <p:nvSpPr>
          <p:cNvPr id="134" name="Google Shape;134;p46"/>
          <p:cNvSpPr txBox="1"/>
          <p:nvPr/>
        </p:nvSpPr>
        <p:spPr>
          <a:xfrm>
            <a:off x="1643903" y="194247"/>
            <a:ext cx="184795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Hydrosphere</a:t>
            </a:r>
            <a:endParaRPr sz="1800" b="1" i="0" u="none" strike="noStrike" cap="none">
              <a:solidFill>
                <a:srgbClr val="1A2659"/>
              </a:solidFill>
              <a:latin typeface="Calibri"/>
              <a:ea typeface="Calibri"/>
              <a:cs typeface="Calibri"/>
              <a:sym typeface="Calibri"/>
            </a:endParaRPr>
          </a:p>
        </p:txBody>
      </p:sp>
      <p:pic>
        <p:nvPicPr>
          <p:cNvPr id="135" name="Google Shape;135;p46" descr="IconHydrosphereSM.png"/>
          <p:cNvPicPr preferRelativeResize="0"/>
          <p:nvPr/>
        </p:nvPicPr>
        <p:blipFill rotWithShape="1">
          <a:blip r:embed="rId5">
            <a:alphaModFix/>
          </a:blip>
          <a:srcRect/>
          <a:stretch/>
        </p:blipFill>
        <p:spPr>
          <a:xfrm>
            <a:off x="3535656" y="264818"/>
            <a:ext cx="545060" cy="554609"/>
          </a:xfrm>
          <a:prstGeom prst="rect">
            <a:avLst/>
          </a:prstGeom>
          <a:noFill/>
          <a:ln>
            <a:noFill/>
          </a:ln>
          <a:effectLst>
            <a:outerShdw blurRad="292100" dist="139700" dir="2700000" algn="tl" rotWithShape="0">
              <a:srgbClr val="333333">
                <a:alpha val="64313"/>
              </a:srgbClr>
            </a:outerShdw>
          </a:effectLst>
        </p:spPr>
      </p:pic>
      <p:sp>
        <p:nvSpPr>
          <p:cNvPr id="136" name="Google Shape;136;p46"/>
          <p:cNvSpPr txBox="1"/>
          <p:nvPr/>
        </p:nvSpPr>
        <p:spPr>
          <a:xfrm>
            <a:off x="4193860" y="197539"/>
            <a:ext cx="3246011"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Temperature Protocol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Using a Temperature Probe</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8"/>
        <p:cNvGrpSpPr/>
        <p:nvPr/>
      </p:nvGrpSpPr>
      <p:grpSpPr>
        <a:xfrm>
          <a:off x="0" y="0"/>
          <a:ext cx="0" cy="0"/>
          <a:chOff x="0" y="0"/>
          <a:chExt cx="0" cy="0"/>
        </a:xfrm>
      </p:grpSpPr>
      <p:pic>
        <p:nvPicPr>
          <p:cNvPr id="139" name="Google Shape;139;p48"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140" name="Google Shape;140;p48"/>
          <p:cNvGrpSpPr/>
          <p:nvPr/>
        </p:nvGrpSpPr>
        <p:grpSpPr>
          <a:xfrm>
            <a:off x="7925433" y="51272"/>
            <a:ext cx="1172116" cy="873142"/>
            <a:chOff x="4838174" y="5007913"/>
            <a:chExt cx="1172116" cy="873142"/>
          </a:xfrm>
        </p:grpSpPr>
        <p:sp>
          <p:nvSpPr>
            <p:cNvPr id="141" name="Google Shape;141;p48"/>
            <p:cNvSpPr/>
            <p:nvPr/>
          </p:nvSpPr>
          <p:spPr>
            <a:xfrm>
              <a:off x="4862177" y="5007913"/>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2" name="Google Shape;142;p48"/>
            <p:cNvSpPr txBox="1"/>
            <p:nvPr/>
          </p:nvSpPr>
          <p:spPr>
            <a:xfrm>
              <a:off x="4838174" y="5232832"/>
              <a:ext cx="117211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MATERIALS</a:t>
              </a:r>
              <a:endParaRPr sz="1400" b="0" i="0" u="none" strike="noStrike" cap="none">
                <a:solidFill>
                  <a:srgbClr val="000000"/>
                </a:solidFill>
                <a:latin typeface="Arial"/>
                <a:ea typeface="Arial"/>
                <a:cs typeface="Arial"/>
                <a:sym typeface="Arial"/>
              </a:endParaRPr>
            </a:p>
          </p:txBody>
        </p:sp>
      </p:grpSp>
      <p:pic>
        <p:nvPicPr>
          <p:cNvPr id="143" name="Google Shape;143;p48" descr="2_HydrosphereBannerOpt.png"/>
          <p:cNvPicPr preferRelativeResize="0"/>
          <p:nvPr/>
        </p:nvPicPr>
        <p:blipFill rotWithShape="1">
          <a:blip r:embed="rId3">
            <a:alphaModFix/>
          </a:blip>
          <a:srcRect/>
          <a:stretch/>
        </p:blipFill>
        <p:spPr>
          <a:xfrm rot="-5400000">
            <a:off x="-2846915" y="2846915"/>
            <a:ext cx="6858001" cy="1164169"/>
          </a:xfrm>
          <a:prstGeom prst="rect">
            <a:avLst/>
          </a:prstGeom>
          <a:noFill/>
          <a:ln>
            <a:noFill/>
          </a:ln>
        </p:spPr>
      </p:pic>
      <p:pic>
        <p:nvPicPr>
          <p:cNvPr id="144" name="Google Shape;144;p48" descr="Globe_logo.svg.png"/>
          <p:cNvPicPr preferRelativeResize="0"/>
          <p:nvPr/>
        </p:nvPicPr>
        <p:blipFill rotWithShape="1">
          <a:blip r:embed="rId4">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sp>
        <p:nvSpPr>
          <p:cNvPr id="145" name="Google Shape;145;p48"/>
          <p:cNvSpPr/>
          <p:nvPr/>
        </p:nvSpPr>
        <p:spPr>
          <a:xfrm>
            <a:off x="3" y="1179293"/>
            <a:ext cx="1153580" cy="54476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temperature?</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temperature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90"/>
                </a:solidFill>
                <a:latin typeface="Calibri"/>
                <a:ea typeface="Calibri"/>
                <a:cs typeface="Calibri"/>
                <a:sym typeface="Calibri"/>
              </a:rPr>
              <a:t>D. How to collect your data.</a:t>
            </a:r>
            <a:br>
              <a:rPr lang="en-US" sz="1200" b="1" i="0" u="none" strike="noStrike" cap="none">
                <a:solidFill>
                  <a:srgbClr val="000090"/>
                </a:solidFill>
                <a:latin typeface="Calibri"/>
                <a:ea typeface="Calibri"/>
                <a:cs typeface="Calibri"/>
                <a:sym typeface="Calibri"/>
              </a:rPr>
            </a:br>
            <a:endParaRPr sz="1200" b="1" i="0" u="none" strike="noStrike" cap="none">
              <a:solidFill>
                <a:srgbClr val="000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Entering data on GLOBE Website.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sp>
        <p:nvSpPr>
          <p:cNvPr id="146" name="Google Shape;146;p48"/>
          <p:cNvSpPr txBox="1"/>
          <p:nvPr/>
        </p:nvSpPr>
        <p:spPr>
          <a:xfrm>
            <a:off x="1643903" y="194247"/>
            <a:ext cx="184795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Hydrosphere</a:t>
            </a:r>
            <a:endParaRPr sz="1800" b="1" i="0" u="none" strike="noStrike" cap="none">
              <a:solidFill>
                <a:srgbClr val="1A2659"/>
              </a:solidFill>
              <a:latin typeface="Calibri"/>
              <a:ea typeface="Calibri"/>
              <a:cs typeface="Calibri"/>
              <a:sym typeface="Calibri"/>
            </a:endParaRPr>
          </a:p>
        </p:txBody>
      </p:sp>
      <p:pic>
        <p:nvPicPr>
          <p:cNvPr id="147" name="Google Shape;147;p48" descr="IconHydrosphereSM.png"/>
          <p:cNvPicPr preferRelativeResize="0"/>
          <p:nvPr/>
        </p:nvPicPr>
        <p:blipFill rotWithShape="1">
          <a:blip r:embed="rId5">
            <a:alphaModFix/>
          </a:blip>
          <a:srcRect/>
          <a:stretch/>
        </p:blipFill>
        <p:spPr>
          <a:xfrm>
            <a:off x="3535656" y="264818"/>
            <a:ext cx="545060" cy="554609"/>
          </a:xfrm>
          <a:prstGeom prst="rect">
            <a:avLst/>
          </a:prstGeom>
          <a:noFill/>
          <a:ln>
            <a:noFill/>
          </a:ln>
          <a:effectLst>
            <a:outerShdw blurRad="292100" dist="139700" dir="2700000" algn="tl" rotWithShape="0">
              <a:srgbClr val="333333">
                <a:alpha val="64313"/>
              </a:srgbClr>
            </a:outerShdw>
          </a:effectLst>
        </p:spPr>
      </p:pic>
      <p:sp>
        <p:nvSpPr>
          <p:cNvPr id="148" name="Google Shape;148;p48"/>
          <p:cNvSpPr txBox="1"/>
          <p:nvPr/>
        </p:nvSpPr>
        <p:spPr>
          <a:xfrm>
            <a:off x="4193860" y="197539"/>
            <a:ext cx="3246011"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Temperature Protocol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Using a Temperature Probe</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0"/>
        <p:cNvGrpSpPr/>
        <p:nvPr/>
      </p:nvGrpSpPr>
      <p:grpSpPr>
        <a:xfrm>
          <a:off x="0" y="0"/>
          <a:ext cx="0" cy="0"/>
          <a:chOff x="0" y="0"/>
          <a:chExt cx="0" cy="0"/>
        </a:xfrm>
      </p:grpSpPr>
      <p:pic>
        <p:nvPicPr>
          <p:cNvPr id="151" name="Google Shape;151;p50"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152" name="Google Shape;152;p50"/>
          <p:cNvGrpSpPr/>
          <p:nvPr/>
        </p:nvGrpSpPr>
        <p:grpSpPr>
          <a:xfrm>
            <a:off x="7980619" y="51272"/>
            <a:ext cx="1103962" cy="873142"/>
            <a:chOff x="1375335" y="4888824"/>
            <a:chExt cx="1103962" cy="873142"/>
          </a:xfrm>
        </p:grpSpPr>
        <p:sp>
          <p:nvSpPr>
            <p:cNvPr id="153" name="Google Shape;153;p50"/>
            <p:cNvSpPr/>
            <p:nvPr/>
          </p:nvSpPr>
          <p:spPr>
            <a:xfrm>
              <a:off x="1375335" y="4888824"/>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4" name="Google Shape;154;p50"/>
            <p:cNvSpPr txBox="1"/>
            <p:nvPr/>
          </p:nvSpPr>
          <p:spPr>
            <a:xfrm>
              <a:off x="1568782" y="5007913"/>
              <a:ext cx="737214"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SITE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definition</a:t>
              </a:r>
              <a:endParaRPr sz="1600" b="1" i="0" u="none" strike="noStrike" cap="none">
                <a:solidFill>
                  <a:srgbClr val="FFFFFF"/>
                </a:solidFill>
                <a:latin typeface="Calibri"/>
                <a:ea typeface="Calibri"/>
                <a:cs typeface="Calibri"/>
                <a:sym typeface="Calibri"/>
              </a:endParaRPr>
            </a:p>
          </p:txBody>
        </p:sp>
      </p:grpSp>
      <p:pic>
        <p:nvPicPr>
          <p:cNvPr id="155" name="Google Shape;155;p50" descr="2_HydrosphereBannerOpt.png"/>
          <p:cNvPicPr preferRelativeResize="0"/>
          <p:nvPr/>
        </p:nvPicPr>
        <p:blipFill rotWithShape="1">
          <a:blip r:embed="rId3">
            <a:alphaModFix/>
          </a:blip>
          <a:srcRect/>
          <a:stretch/>
        </p:blipFill>
        <p:spPr>
          <a:xfrm rot="-5400000">
            <a:off x="-2846915" y="2846915"/>
            <a:ext cx="6858001" cy="1164169"/>
          </a:xfrm>
          <a:prstGeom prst="rect">
            <a:avLst/>
          </a:prstGeom>
          <a:noFill/>
          <a:ln>
            <a:noFill/>
          </a:ln>
        </p:spPr>
      </p:pic>
      <p:pic>
        <p:nvPicPr>
          <p:cNvPr id="156" name="Google Shape;156;p50" descr="Globe_logo.svg.png"/>
          <p:cNvPicPr preferRelativeResize="0"/>
          <p:nvPr/>
        </p:nvPicPr>
        <p:blipFill rotWithShape="1">
          <a:blip r:embed="rId4">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sp>
        <p:nvSpPr>
          <p:cNvPr id="157" name="Google Shape;157;p50"/>
          <p:cNvSpPr/>
          <p:nvPr/>
        </p:nvSpPr>
        <p:spPr>
          <a:xfrm>
            <a:off x="3" y="1179293"/>
            <a:ext cx="1153580" cy="54476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temperature?</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temperature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90"/>
                </a:solidFill>
                <a:latin typeface="Calibri"/>
                <a:ea typeface="Calibri"/>
                <a:cs typeface="Calibri"/>
                <a:sym typeface="Calibri"/>
              </a:rPr>
              <a:t>D. How to collect your data.</a:t>
            </a:r>
            <a:br>
              <a:rPr lang="en-US" sz="1200" b="1" i="0" u="none" strike="noStrike" cap="none">
                <a:solidFill>
                  <a:srgbClr val="000090"/>
                </a:solidFill>
                <a:latin typeface="Calibri"/>
                <a:ea typeface="Calibri"/>
                <a:cs typeface="Calibri"/>
                <a:sym typeface="Calibri"/>
              </a:rPr>
            </a:br>
            <a:endParaRPr sz="1200" b="1" i="0" u="none" strike="noStrike" cap="none">
              <a:solidFill>
                <a:srgbClr val="000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Entering data on GLOBE Website.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sp>
        <p:nvSpPr>
          <p:cNvPr id="158" name="Google Shape;158;p50"/>
          <p:cNvSpPr txBox="1"/>
          <p:nvPr/>
        </p:nvSpPr>
        <p:spPr>
          <a:xfrm>
            <a:off x="1643903" y="194247"/>
            <a:ext cx="184795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Hydrosphere</a:t>
            </a:r>
            <a:endParaRPr sz="1800" b="1" i="0" u="none" strike="noStrike" cap="none">
              <a:solidFill>
                <a:srgbClr val="1A2659"/>
              </a:solidFill>
              <a:latin typeface="Calibri"/>
              <a:ea typeface="Calibri"/>
              <a:cs typeface="Calibri"/>
              <a:sym typeface="Calibri"/>
            </a:endParaRPr>
          </a:p>
        </p:txBody>
      </p:sp>
      <p:pic>
        <p:nvPicPr>
          <p:cNvPr id="159" name="Google Shape;159;p50" descr="IconHydrosphereSM.png"/>
          <p:cNvPicPr preferRelativeResize="0"/>
          <p:nvPr/>
        </p:nvPicPr>
        <p:blipFill rotWithShape="1">
          <a:blip r:embed="rId5">
            <a:alphaModFix/>
          </a:blip>
          <a:srcRect/>
          <a:stretch/>
        </p:blipFill>
        <p:spPr>
          <a:xfrm>
            <a:off x="3535656" y="264818"/>
            <a:ext cx="545060" cy="554609"/>
          </a:xfrm>
          <a:prstGeom prst="rect">
            <a:avLst/>
          </a:prstGeom>
          <a:noFill/>
          <a:ln>
            <a:noFill/>
          </a:ln>
          <a:effectLst>
            <a:outerShdw blurRad="292100" dist="139700" dir="2700000" algn="tl" rotWithShape="0">
              <a:srgbClr val="333333">
                <a:alpha val="64313"/>
              </a:srgbClr>
            </a:outerShdw>
          </a:effectLst>
        </p:spPr>
      </p:pic>
      <p:sp>
        <p:nvSpPr>
          <p:cNvPr id="160" name="Google Shape;160;p50"/>
          <p:cNvSpPr txBox="1"/>
          <p:nvPr/>
        </p:nvSpPr>
        <p:spPr>
          <a:xfrm>
            <a:off x="4193860" y="197539"/>
            <a:ext cx="3246011"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Temperature Protocol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Using a Temperature Probe</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2"/>
        <p:cNvGrpSpPr/>
        <p:nvPr/>
      </p:nvGrpSpPr>
      <p:grpSpPr>
        <a:xfrm>
          <a:off x="0" y="0"/>
          <a:ext cx="0" cy="0"/>
          <a:chOff x="0" y="0"/>
          <a:chExt cx="0" cy="0"/>
        </a:xfrm>
      </p:grpSpPr>
      <p:pic>
        <p:nvPicPr>
          <p:cNvPr id="163" name="Google Shape;163;p52"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164" name="Google Shape;164;p52"/>
          <p:cNvGrpSpPr/>
          <p:nvPr/>
        </p:nvGrpSpPr>
        <p:grpSpPr>
          <a:xfrm>
            <a:off x="7980619" y="51272"/>
            <a:ext cx="1103962" cy="873141"/>
            <a:chOff x="1375335" y="3781280"/>
            <a:chExt cx="1103962" cy="873141"/>
          </a:xfrm>
        </p:grpSpPr>
        <p:sp>
          <p:nvSpPr>
            <p:cNvPr id="165" name="Google Shape;165;p52"/>
            <p:cNvSpPr/>
            <p:nvPr/>
          </p:nvSpPr>
          <p:spPr>
            <a:xfrm>
              <a:off x="1375335" y="3781280"/>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6" name="Google Shape;166;p52"/>
            <p:cNvSpPr txBox="1"/>
            <p:nvPr/>
          </p:nvSpPr>
          <p:spPr>
            <a:xfrm>
              <a:off x="1550424" y="3929244"/>
              <a:ext cx="773926"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Additional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INFO</a:t>
              </a:r>
              <a:endParaRPr sz="1400" b="0" i="0" u="none" strike="noStrike" cap="none">
                <a:solidFill>
                  <a:srgbClr val="000000"/>
                </a:solidFill>
                <a:latin typeface="Arial"/>
                <a:ea typeface="Arial"/>
                <a:cs typeface="Arial"/>
                <a:sym typeface="Arial"/>
              </a:endParaRPr>
            </a:p>
          </p:txBody>
        </p:sp>
      </p:grpSp>
      <p:pic>
        <p:nvPicPr>
          <p:cNvPr id="167" name="Google Shape;167;p52" descr="2_HydrosphereBannerOpt.png"/>
          <p:cNvPicPr preferRelativeResize="0"/>
          <p:nvPr/>
        </p:nvPicPr>
        <p:blipFill rotWithShape="1">
          <a:blip r:embed="rId3">
            <a:alphaModFix/>
          </a:blip>
          <a:srcRect/>
          <a:stretch/>
        </p:blipFill>
        <p:spPr>
          <a:xfrm rot="-5400000">
            <a:off x="-2846915" y="2846915"/>
            <a:ext cx="6858001" cy="1164169"/>
          </a:xfrm>
          <a:prstGeom prst="rect">
            <a:avLst/>
          </a:prstGeom>
          <a:noFill/>
          <a:ln>
            <a:noFill/>
          </a:ln>
        </p:spPr>
      </p:pic>
      <p:pic>
        <p:nvPicPr>
          <p:cNvPr id="168" name="Google Shape;168;p52" descr="Globe_logo.svg.png"/>
          <p:cNvPicPr preferRelativeResize="0"/>
          <p:nvPr/>
        </p:nvPicPr>
        <p:blipFill rotWithShape="1">
          <a:blip r:embed="rId4">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sp>
        <p:nvSpPr>
          <p:cNvPr id="169" name="Google Shape;169;p52"/>
          <p:cNvSpPr/>
          <p:nvPr/>
        </p:nvSpPr>
        <p:spPr>
          <a:xfrm>
            <a:off x="3" y="1179293"/>
            <a:ext cx="1153580" cy="54476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temperature?</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temperature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538CD5"/>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538CD5"/>
                </a:solidFill>
                <a:latin typeface="Calibri"/>
                <a:ea typeface="Calibri"/>
                <a:cs typeface="Calibri"/>
                <a:sym typeface="Calibri"/>
              </a:rPr>
              <a:t>D. How to collect your data.</a:t>
            </a:r>
            <a:br>
              <a:rPr lang="en-US" sz="1200" b="1" i="0" u="none" strike="noStrike" cap="none">
                <a:solidFill>
                  <a:srgbClr val="538CD5"/>
                </a:solidFill>
                <a:latin typeface="Calibri"/>
                <a:ea typeface="Calibri"/>
                <a:cs typeface="Calibri"/>
                <a:sym typeface="Calibri"/>
              </a:rPr>
            </a:br>
            <a:endParaRPr sz="1200" b="1" i="0" u="none" strike="noStrike" cap="none">
              <a:solidFill>
                <a:srgbClr val="538CD5"/>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Entering data on GLOBE Website.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90"/>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90"/>
                </a:solidFill>
                <a:latin typeface="Calibri"/>
                <a:ea typeface="Calibri"/>
                <a:cs typeface="Calibri"/>
                <a:sym typeface="Calibri"/>
              </a:rPr>
              <a:t>resources</a:t>
            </a:r>
            <a:endParaRPr sz="1200" b="1" i="0" u="none" strike="noStrike" cap="none">
              <a:solidFill>
                <a:srgbClr val="000090"/>
              </a:solidFill>
              <a:latin typeface="Calibri"/>
              <a:ea typeface="Calibri"/>
              <a:cs typeface="Calibri"/>
              <a:sym typeface="Calibri"/>
            </a:endParaRPr>
          </a:p>
        </p:txBody>
      </p:sp>
      <p:sp>
        <p:nvSpPr>
          <p:cNvPr id="170" name="Google Shape;170;p52"/>
          <p:cNvSpPr txBox="1"/>
          <p:nvPr/>
        </p:nvSpPr>
        <p:spPr>
          <a:xfrm>
            <a:off x="1643903" y="194247"/>
            <a:ext cx="184795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Hydrosphere</a:t>
            </a:r>
            <a:endParaRPr sz="1800" b="1" i="0" u="none" strike="noStrike" cap="none">
              <a:solidFill>
                <a:srgbClr val="1A2659"/>
              </a:solidFill>
              <a:latin typeface="Calibri"/>
              <a:ea typeface="Calibri"/>
              <a:cs typeface="Calibri"/>
              <a:sym typeface="Calibri"/>
            </a:endParaRPr>
          </a:p>
        </p:txBody>
      </p:sp>
      <p:pic>
        <p:nvPicPr>
          <p:cNvPr id="171" name="Google Shape;171;p52" descr="IconHydrosphereSM.png"/>
          <p:cNvPicPr preferRelativeResize="0"/>
          <p:nvPr/>
        </p:nvPicPr>
        <p:blipFill rotWithShape="1">
          <a:blip r:embed="rId5">
            <a:alphaModFix/>
          </a:blip>
          <a:srcRect/>
          <a:stretch/>
        </p:blipFill>
        <p:spPr>
          <a:xfrm>
            <a:off x="3535656" y="264818"/>
            <a:ext cx="545060" cy="554609"/>
          </a:xfrm>
          <a:prstGeom prst="rect">
            <a:avLst/>
          </a:prstGeom>
          <a:noFill/>
          <a:ln>
            <a:noFill/>
          </a:ln>
          <a:effectLst>
            <a:outerShdw blurRad="292100" dist="139700" dir="2700000" algn="tl" rotWithShape="0">
              <a:srgbClr val="333333">
                <a:alpha val="64313"/>
              </a:srgbClr>
            </a:outerShdw>
          </a:effectLst>
        </p:spPr>
      </p:pic>
      <p:sp>
        <p:nvSpPr>
          <p:cNvPr id="172" name="Google Shape;172;p52"/>
          <p:cNvSpPr txBox="1"/>
          <p:nvPr/>
        </p:nvSpPr>
        <p:spPr>
          <a:xfrm>
            <a:off x="4193860" y="197539"/>
            <a:ext cx="3246011"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Temperature Protocol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Using a Temperature Probe</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4"/>
        <p:cNvGrpSpPr/>
        <p:nvPr/>
      </p:nvGrpSpPr>
      <p:grpSpPr>
        <a:xfrm>
          <a:off x="0" y="0"/>
          <a:ext cx="0" cy="0"/>
          <a:chOff x="0" y="0"/>
          <a:chExt cx="0" cy="0"/>
        </a:xfrm>
      </p:grpSpPr>
      <p:grpSp>
        <p:nvGrpSpPr>
          <p:cNvPr id="175" name="Google Shape;175;p54"/>
          <p:cNvGrpSpPr/>
          <p:nvPr/>
        </p:nvGrpSpPr>
        <p:grpSpPr>
          <a:xfrm>
            <a:off x="1445312" y="854228"/>
            <a:ext cx="1122067" cy="887461"/>
            <a:chOff x="1445312" y="854228"/>
            <a:chExt cx="1122067" cy="887461"/>
          </a:xfrm>
        </p:grpSpPr>
        <p:sp>
          <p:nvSpPr>
            <p:cNvPr id="176" name="Google Shape;176;p54"/>
            <p:cNvSpPr/>
            <p:nvPr/>
          </p:nvSpPr>
          <p:spPr>
            <a:xfrm>
              <a:off x="1445312" y="854228"/>
              <a:ext cx="1122067" cy="88746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7" name="Google Shape;177;p54"/>
            <p:cNvSpPr txBox="1"/>
            <p:nvPr/>
          </p:nvSpPr>
          <p:spPr>
            <a:xfrm>
              <a:off x="1587524" y="940377"/>
              <a:ext cx="853964" cy="6771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chemeClr val="lt1"/>
                  </a:solidFill>
                  <a:latin typeface="Calibri"/>
                  <a:ea typeface="Calibri"/>
                  <a:cs typeface="Calibri"/>
                  <a:sym typeface="Calibri"/>
                </a:rPr>
                <a:t>How to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chemeClr val="lt1"/>
                  </a:solidFill>
                  <a:latin typeface="Calibri"/>
                  <a:ea typeface="Calibri"/>
                  <a:cs typeface="Calibri"/>
                  <a:sym typeface="Calibri"/>
                </a:rPr>
                <a:t>collect your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1"/>
                  </a:solidFill>
                  <a:latin typeface="Calibri"/>
                  <a:ea typeface="Calibri"/>
                  <a:cs typeface="Calibri"/>
                  <a:sym typeface="Calibri"/>
                </a:rPr>
                <a:t>DATA</a:t>
              </a:r>
              <a:endParaRPr sz="1600" b="1" i="0" u="none" strike="noStrike" cap="none">
                <a:solidFill>
                  <a:srgbClr val="FFFFFF"/>
                </a:solidFill>
                <a:latin typeface="Calibri"/>
                <a:ea typeface="Calibri"/>
                <a:cs typeface="Calibri"/>
                <a:sym typeface="Calibri"/>
              </a:endParaRPr>
            </a:p>
          </p:txBody>
        </p:sp>
      </p:grpSp>
      <p:grpSp>
        <p:nvGrpSpPr>
          <p:cNvPr id="178" name="Google Shape;178;p54"/>
          <p:cNvGrpSpPr/>
          <p:nvPr/>
        </p:nvGrpSpPr>
        <p:grpSpPr>
          <a:xfrm>
            <a:off x="2932656" y="872333"/>
            <a:ext cx="1103962" cy="873141"/>
            <a:chOff x="2932656" y="872333"/>
            <a:chExt cx="1103962" cy="873141"/>
          </a:xfrm>
        </p:grpSpPr>
        <p:sp>
          <p:nvSpPr>
            <p:cNvPr id="179" name="Google Shape;179;p54"/>
            <p:cNvSpPr/>
            <p:nvPr/>
          </p:nvSpPr>
          <p:spPr>
            <a:xfrm>
              <a:off x="2932656" y="872333"/>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0" name="Google Shape;180;p54"/>
            <p:cNvSpPr txBox="1"/>
            <p:nvPr/>
          </p:nvSpPr>
          <p:spPr>
            <a:xfrm>
              <a:off x="3002417" y="965650"/>
              <a:ext cx="963412"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TIME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requirements</a:t>
              </a:r>
              <a:endParaRPr sz="1400" b="0" i="0" u="none" strike="noStrike" cap="none">
                <a:solidFill>
                  <a:srgbClr val="000000"/>
                </a:solidFill>
                <a:latin typeface="Arial"/>
                <a:ea typeface="Arial"/>
                <a:cs typeface="Arial"/>
                <a:sym typeface="Arial"/>
              </a:endParaRPr>
            </a:p>
          </p:txBody>
        </p:sp>
      </p:grpSp>
      <p:grpSp>
        <p:nvGrpSpPr>
          <p:cNvPr id="181" name="Google Shape;181;p54"/>
          <p:cNvGrpSpPr/>
          <p:nvPr/>
        </p:nvGrpSpPr>
        <p:grpSpPr>
          <a:xfrm>
            <a:off x="4418556" y="967979"/>
            <a:ext cx="1103962" cy="873141"/>
            <a:chOff x="4418556" y="967979"/>
            <a:chExt cx="1103962" cy="873141"/>
          </a:xfrm>
        </p:grpSpPr>
        <p:sp>
          <p:nvSpPr>
            <p:cNvPr id="182" name="Google Shape;182;p54"/>
            <p:cNvSpPr/>
            <p:nvPr/>
          </p:nvSpPr>
          <p:spPr>
            <a:xfrm>
              <a:off x="4418556" y="967979"/>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3" name="Google Shape;183;p54"/>
            <p:cNvSpPr txBox="1"/>
            <p:nvPr/>
          </p:nvSpPr>
          <p:spPr>
            <a:xfrm>
              <a:off x="4477907" y="1025602"/>
              <a:ext cx="1005403" cy="6771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WHAT IS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Water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Temperature?</a:t>
              </a:r>
              <a:endParaRPr sz="1400" b="0" i="0" u="none" strike="noStrike" cap="none">
                <a:solidFill>
                  <a:srgbClr val="000000"/>
                </a:solidFill>
                <a:latin typeface="Arial"/>
                <a:ea typeface="Arial"/>
                <a:cs typeface="Arial"/>
                <a:sym typeface="Arial"/>
              </a:endParaRPr>
            </a:p>
          </p:txBody>
        </p:sp>
      </p:grpSp>
      <p:grpSp>
        <p:nvGrpSpPr>
          <p:cNvPr id="184" name="Google Shape;184;p54"/>
          <p:cNvGrpSpPr/>
          <p:nvPr/>
        </p:nvGrpSpPr>
        <p:grpSpPr>
          <a:xfrm>
            <a:off x="1410627" y="2455123"/>
            <a:ext cx="1103962" cy="893063"/>
            <a:chOff x="1410627" y="2455123"/>
            <a:chExt cx="1103962" cy="893063"/>
          </a:xfrm>
        </p:grpSpPr>
        <p:sp>
          <p:nvSpPr>
            <p:cNvPr id="185" name="Google Shape;185;p54"/>
            <p:cNvSpPr/>
            <p:nvPr/>
          </p:nvSpPr>
          <p:spPr>
            <a:xfrm>
              <a:off x="1410627" y="2475045"/>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6" name="Google Shape;186;p54"/>
            <p:cNvSpPr txBox="1"/>
            <p:nvPr/>
          </p:nvSpPr>
          <p:spPr>
            <a:xfrm>
              <a:off x="1440510" y="2455123"/>
              <a:ext cx="1043174" cy="8463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HOW</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your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measurements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can help</a:t>
              </a:r>
              <a:endParaRPr sz="1400" b="0" i="0" u="none" strike="noStrike" cap="none">
                <a:solidFill>
                  <a:srgbClr val="000000"/>
                </a:solidFill>
                <a:latin typeface="Arial"/>
                <a:ea typeface="Arial"/>
                <a:cs typeface="Arial"/>
                <a:sym typeface="Arial"/>
              </a:endParaRPr>
            </a:p>
          </p:txBody>
        </p:sp>
      </p:grpSp>
      <p:grpSp>
        <p:nvGrpSpPr>
          <p:cNvPr id="187" name="Google Shape;187;p54"/>
          <p:cNvGrpSpPr/>
          <p:nvPr/>
        </p:nvGrpSpPr>
        <p:grpSpPr>
          <a:xfrm>
            <a:off x="2981189" y="2467920"/>
            <a:ext cx="1103962" cy="880267"/>
            <a:chOff x="2981189" y="2467920"/>
            <a:chExt cx="1103962" cy="880267"/>
          </a:xfrm>
        </p:grpSpPr>
        <p:sp>
          <p:nvSpPr>
            <p:cNvPr id="188" name="Google Shape;188;p54"/>
            <p:cNvSpPr/>
            <p:nvPr/>
          </p:nvSpPr>
          <p:spPr>
            <a:xfrm>
              <a:off x="2981189" y="2475046"/>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9" name="Google Shape;189;p54"/>
            <p:cNvSpPr txBox="1"/>
            <p:nvPr/>
          </p:nvSpPr>
          <p:spPr>
            <a:xfrm>
              <a:off x="3144060" y="2467920"/>
              <a:ext cx="756036" cy="8463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Enter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data on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GLOBE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website</a:t>
              </a:r>
              <a:endParaRPr sz="1400" b="0" i="0" u="none" strike="noStrike" cap="none">
                <a:solidFill>
                  <a:srgbClr val="000000"/>
                </a:solidFill>
                <a:latin typeface="Arial"/>
                <a:ea typeface="Arial"/>
                <a:cs typeface="Arial"/>
                <a:sym typeface="Arial"/>
              </a:endParaRPr>
            </a:p>
          </p:txBody>
        </p:sp>
      </p:grpSp>
      <p:grpSp>
        <p:nvGrpSpPr>
          <p:cNvPr id="190" name="Google Shape;190;p54"/>
          <p:cNvGrpSpPr/>
          <p:nvPr/>
        </p:nvGrpSpPr>
        <p:grpSpPr>
          <a:xfrm>
            <a:off x="4463231" y="2475168"/>
            <a:ext cx="1103962" cy="873141"/>
            <a:chOff x="4463231" y="2475168"/>
            <a:chExt cx="1103962" cy="873141"/>
          </a:xfrm>
        </p:grpSpPr>
        <p:sp>
          <p:nvSpPr>
            <p:cNvPr id="191" name="Google Shape;191;p54"/>
            <p:cNvSpPr/>
            <p:nvPr/>
          </p:nvSpPr>
          <p:spPr>
            <a:xfrm>
              <a:off x="4463231" y="2475168"/>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2" name="Google Shape;192;p54"/>
            <p:cNvSpPr txBox="1"/>
            <p:nvPr/>
          </p:nvSpPr>
          <p:spPr>
            <a:xfrm>
              <a:off x="4594786" y="2553957"/>
              <a:ext cx="860989" cy="6771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Understand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the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DATA</a:t>
              </a:r>
              <a:endParaRPr sz="1400" b="0" i="0" u="none" strike="noStrike" cap="none">
                <a:solidFill>
                  <a:srgbClr val="000000"/>
                </a:solidFill>
                <a:latin typeface="Arial"/>
                <a:ea typeface="Arial"/>
                <a:cs typeface="Arial"/>
                <a:sym typeface="Arial"/>
              </a:endParaRPr>
            </a:p>
          </p:txBody>
        </p:sp>
      </p:grpSp>
      <p:grpSp>
        <p:nvGrpSpPr>
          <p:cNvPr id="193" name="Google Shape;193;p54"/>
          <p:cNvGrpSpPr/>
          <p:nvPr/>
        </p:nvGrpSpPr>
        <p:grpSpPr>
          <a:xfrm>
            <a:off x="6010290" y="2485874"/>
            <a:ext cx="1103962" cy="873141"/>
            <a:chOff x="6010290" y="2485874"/>
            <a:chExt cx="1103962" cy="873141"/>
          </a:xfrm>
        </p:grpSpPr>
        <p:sp>
          <p:nvSpPr>
            <p:cNvPr id="194" name="Google Shape;194;p54"/>
            <p:cNvSpPr/>
            <p:nvPr/>
          </p:nvSpPr>
          <p:spPr>
            <a:xfrm>
              <a:off x="6010290" y="2485874"/>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5" name="Google Shape;195;p54"/>
            <p:cNvSpPr txBox="1"/>
            <p:nvPr/>
          </p:nvSpPr>
          <p:spPr>
            <a:xfrm>
              <a:off x="6166643" y="2510016"/>
              <a:ext cx="811396" cy="6771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TEST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your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knowledge</a:t>
              </a:r>
              <a:endParaRPr sz="1400" b="0" i="0" u="none" strike="noStrike" cap="none">
                <a:solidFill>
                  <a:srgbClr val="000000"/>
                </a:solidFill>
                <a:latin typeface="Arial"/>
                <a:ea typeface="Arial"/>
                <a:cs typeface="Arial"/>
                <a:sym typeface="Arial"/>
              </a:endParaRPr>
            </a:p>
          </p:txBody>
        </p:sp>
      </p:grpSp>
      <p:grpSp>
        <p:nvGrpSpPr>
          <p:cNvPr id="196" name="Google Shape;196;p54"/>
          <p:cNvGrpSpPr/>
          <p:nvPr/>
        </p:nvGrpSpPr>
        <p:grpSpPr>
          <a:xfrm>
            <a:off x="5902565" y="945552"/>
            <a:ext cx="1103962" cy="879786"/>
            <a:chOff x="5902565" y="945552"/>
            <a:chExt cx="1103962" cy="879786"/>
          </a:xfrm>
        </p:grpSpPr>
        <p:sp>
          <p:nvSpPr>
            <p:cNvPr id="197" name="Google Shape;197;p54"/>
            <p:cNvSpPr/>
            <p:nvPr/>
          </p:nvSpPr>
          <p:spPr>
            <a:xfrm>
              <a:off x="5902565" y="952197"/>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8" name="Google Shape;198;p54"/>
            <p:cNvSpPr txBox="1"/>
            <p:nvPr/>
          </p:nvSpPr>
          <p:spPr>
            <a:xfrm>
              <a:off x="5985565" y="945552"/>
              <a:ext cx="958109" cy="8463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WHY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collect water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Salinity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 data?</a:t>
              </a:r>
              <a:endParaRPr sz="1400" b="0" i="0" u="none" strike="noStrike" cap="none">
                <a:solidFill>
                  <a:srgbClr val="000000"/>
                </a:solidFill>
                <a:latin typeface="Arial"/>
                <a:ea typeface="Arial"/>
                <a:cs typeface="Arial"/>
                <a:sym typeface="Arial"/>
              </a:endParaRPr>
            </a:p>
          </p:txBody>
        </p:sp>
      </p:grpSp>
      <p:grpSp>
        <p:nvGrpSpPr>
          <p:cNvPr id="199" name="Google Shape;199;p54"/>
          <p:cNvGrpSpPr/>
          <p:nvPr/>
        </p:nvGrpSpPr>
        <p:grpSpPr>
          <a:xfrm>
            <a:off x="1375335" y="3781280"/>
            <a:ext cx="1103962" cy="873141"/>
            <a:chOff x="1375335" y="3781280"/>
            <a:chExt cx="1103962" cy="873141"/>
          </a:xfrm>
        </p:grpSpPr>
        <p:sp>
          <p:nvSpPr>
            <p:cNvPr id="200" name="Google Shape;200;p54"/>
            <p:cNvSpPr/>
            <p:nvPr/>
          </p:nvSpPr>
          <p:spPr>
            <a:xfrm>
              <a:off x="1375335" y="3781280"/>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1" name="Google Shape;201;p54"/>
            <p:cNvSpPr txBox="1"/>
            <p:nvPr/>
          </p:nvSpPr>
          <p:spPr>
            <a:xfrm>
              <a:off x="1550424" y="3929244"/>
              <a:ext cx="773926"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Additional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INFO</a:t>
              </a:r>
              <a:endParaRPr sz="1400" b="0" i="0" u="none" strike="noStrike" cap="none">
                <a:solidFill>
                  <a:srgbClr val="000000"/>
                </a:solidFill>
                <a:latin typeface="Arial"/>
                <a:ea typeface="Arial"/>
                <a:cs typeface="Arial"/>
                <a:sym typeface="Arial"/>
              </a:endParaRPr>
            </a:p>
          </p:txBody>
        </p:sp>
      </p:grpSp>
      <p:grpSp>
        <p:nvGrpSpPr>
          <p:cNvPr id="202" name="Google Shape;202;p54"/>
          <p:cNvGrpSpPr/>
          <p:nvPr/>
        </p:nvGrpSpPr>
        <p:grpSpPr>
          <a:xfrm>
            <a:off x="3144060" y="3786557"/>
            <a:ext cx="1103962" cy="873142"/>
            <a:chOff x="3144060" y="3786557"/>
            <a:chExt cx="1103962" cy="873142"/>
          </a:xfrm>
        </p:grpSpPr>
        <p:sp>
          <p:nvSpPr>
            <p:cNvPr id="203" name="Google Shape;203;p54"/>
            <p:cNvSpPr/>
            <p:nvPr/>
          </p:nvSpPr>
          <p:spPr>
            <a:xfrm>
              <a:off x="3144060" y="3786557"/>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4" name="Google Shape;204;p54"/>
            <p:cNvSpPr txBox="1"/>
            <p:nvPr/>
          </p:nvSpPr>
          <p:spPr>
            <a:xfrm>
              <a:off x="3253648" y="3905646"/>
              <a:ext cx="904934" cy="75405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GLOBAL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perspectives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FFFFFF"/>
                </a:solidFill>
                <a:latin typeface="Calibri"/>
                <a:ea typeface="Calibri"/>
                <a:cs typeface="Calibri"/>
                <a:sym typeface="Calibri"/>
              </a:endParaRPr>
            </a:p>
          </p:txBody>
        </p:sp>
      </p:grpSp>
      <p:grpSp>
        <p:nvGrpSpPr>
          <p:cNvPr id="205" name="Google Shape;205;p54"/>
          <p:cNvGrpSpPr/>
          <p:nvPr/>
        </p:nvGrpSpPr>
        <p:grpSpPr>
          <a:xfrm>
            <a:off x="4787671" y="3863282"/>
            <a:ext cx="1103962" cy="873142"/>
            <a:chOff x="4787671" y="3863282"/>
            <a:chExt cx="1103962" cy="873142"/>
          </a:xfrm>
        </p:grpSpPr>
        <p:sp>
          <p:nvSpPr>
            <p:cNvPr id="206" name="Google Shape;206;p54"/>
            <p:cNvSpPr/>
            <p:nvPr/>
          </p:nvSpPr>
          <p:spPr>
            <a:xfrm>
              <a:off x="4787671" y="3863282"/>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7" name="Google Shape;207;p54"/>
            <p:cNvSpPr txBox="1"/>
            <p:nvPr/>
          </p:nvSpPr>
          <p:spPr>
            <a:xfrm>
              <a:off x="4923968" y="3982371"/>
              <a:ext cx="851515"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SPECIES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selection</a:t>
              </a:r>
              <a:endParaRPr sz="1600" b="1" i="0" u="none" strike="noStrike" cap="none">
                <a:solidFill>
                  <a:srgbClr val="FFFFFF"/>
                </a:solidFill>
                <a:latin typeface="Calibri"/>
                <a:ea typeface="Calibri"/>
                <a:cs typeface="Calibri"/>
                <a:sym typeface="Calibri"/>
              </a:endParaRPr>
            </a:p>
          </p:txBody>
        </p:sp>
      </p:grpSp>
      <p:grpSp>
        <p:nvGrpSpPr>
          <p:cNvPr id="208" name="Google Shape;208;p54"/>
          <p:cNvGrpSpPr/>
          <p:nvPr/>
        </p:nvGrpSpPr>
        <p:grpSpPr>
          <a:xfrm>
            <a:off x="6285205" y="3863282"/>
            <a:ext cx="1103962" cy="873142"/>
            <a:chOff x="6285205" y="3863282"/>
            <a:chExt cx="1103962" cy="873142"/>
          </a:xfrm>
        </p:grpSpPr>
        <p:sp>
          <p:nvSpPr>
            <p:cNvPr id="209" name="Google Shape;209;p54"/>
            <p:cNvSpPr/>
            <p:nvPr/>
          </p:nvSpPr>
          <p:spPr>
            <a:xfrm>
              <a:off x="6285205" y="3863282"/>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0" name="Google Shape;210;p54"/>
            <p:cNvSpPr txBox="1"/>
            <p:nvPr/>
          </p:nvSpPr>
          <p:spPr>
            <a:xfrm>
              <a:off x="6497594" y="3982371"/>
              <a:ext cx="69933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SITE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selection</a:t>
              </a:r>
              <a:endParaRPr sz="1600" b="1" i="0" u="none" strike="noStrike" cap="none">
                <a:solidFill>
                  <a:srgbClr val="FFFFFF"/>
                </a:solidFill>
                <a:latin typeface="Calibri"/>
                <a:ea typeface="Calibri"/>
                <a:cs typeface="Calibri"/>
                <a:sym typeface="Calibri"/>
              </a:endParaRPr>
            </a:p>
          </p:txBody>
        </p:sp>
      </p:grpSp>
      <p:grpSp>
        <p:nvGrpSpPr>
          <p:cNvPr id="211" name="Google Shape;211;p54"/>
          <p:cNvGrpSpPr/>
          <p:nvPr/>
        </p:nvGrpSpPr>
        <p:grpSpPr>
          <a:xfrm>
            <a:off x="1375335" y="4888824"/>
            <a:ext cx="1103962" cy="873142"/>
            <a:chOff x="1375335" y="4888824"/>
            <a:chExt cx="1103962" cy="873142"/>
          </a:xfrm>
        </p:grpSpPr>
        <p:sp>
          <p:nvSpPr>
            <p:cNvPr id="212" name="Google Shape;212;p54"/>
            <p:cNvSpPr/>
            <p:nvPr/>
          </p:nvSpPr>
          <p:spPr>
            <a:xfrm>
              <a:off x="1375335" y="4888824"/>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3" name="Google Shape;213;p54"/>
            <p:cNvSpPr txBox="1"/>
            <p:nvPr/>
          </p:nvSpPr>
          <p:spPr>
            <a:xfrm>
              <a:off x="1568782" y="5007913"/>
              <a:ext cx="737214"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SITE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definition</a:t>
              </a:r>
              <a:endParaRPr sz="1600" b="1" i="0" u="none" strike="noStrike" cap="none">
                <a:solidFill>
                  <a:srgbClr val="FFFFFF"/>
                </a:solidFill>
                <a:latin typeface="Calibri"/>
                <a:ea typeface="Calibri"/>
                <a:cs typeface="Calibri"/>
                <a:sym typeface="Calibri"/>
              </a:endParaRPr>
            </a:p>
          </p:txBody>
        </p:sp>
      </p:grpSp>
      <p:grpSp>
        <p:nvGrpSpPr>
          <p:cNvPr id="214" name="Google Shape;214;p54"/>
          <p:cNvGrpSpPr/>
          <p:nvPr/>
        </p:nvGrpSpPr>
        <p:grpSpPr>
          <a:xfrm>
            <a:off x="4838174" y="5007913"/>
            <a:ext cx="1172116" cy="873142"/>
            <a:chOff x="4838174" y="5007913"/>
            <a:chExt cx="1172116" cy="873142"/>
          </a:xfrm>
        </p:grpSpPr>
        <p:sp>
          <p:nvSpPr>
            <p:cNvPr id="215" name="Google Shape;215;p54"/>
            <p:cNvSpPr/>
            <p:nvPr/>
          </p:nvSpPr>
          <p:spPr>
            <a:xfrm>
              <a:off x="4862177" y="5007913"/>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6" name="Google Shape;216;p54"/>
            <p:cNvSpPr txBox="1"/>
            <p:nvPr/>
          </p:nvSpPr>
          <p:spPr>
            <a:xfrm>
              <a:off x="4838174" y="5232832"/>
              <a:ext cx="117211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MATERIALS</a:t>
              </a:r>
              <a:endParaRPr sz="1400" b="0" i="0" u="none" strike="noStrike" cap="none">
                <a:solidFill>
                  <a:srgbClr val="000000"/>
                </a:solidFill>
                <a:latin typeface="Arial"/>
                <a:ea typeface="Arial"/>
                <a:cs typeface="Arial"/>
                <a:sym typeface="Arial"/>
              </a:endParaRPr>
            </a:p>
          </p:txBody>
        </p:sp>
      </p:grpSp>
      <p:grpSp>
        <p:nvGrpSpPr>
          <p:cNvPr id="217" name="Google Shape;217;p54"/>
          <p:cNvGrpSpPr/>
          <p:nvPr/>
        </p:nvGrpSpPr>
        <p:grpSpPr>
          <a:xfrm>
            <a:off x="3038859" y="4998979"/>
            <a:ext cx="1103962" cy="873142"/>
            <a:chOff x="3038859" y="4998979"/>
            <a:chExt cx="1103962" cy="873142"/>
          </a:xfrm>
        </p:grpSpPr>
        <p:sp>
          <p:nvSpPr>
            <p:cNvPr id="218" name="Google Shape;218;p54"/>
            <p:cNvSpPr/>
            <p:nvPr/>
          </p:nvSpPr>
          <p:spPr>
            <a:xfrm>
              <a:off x="3038859" y="4998979"/>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9" name="Google Shape;219;p54"/>
            <p:cNvSpPr txBox="1"/>
            <p:nvPr/>
          </p:nvSpPr>
          <p:spPr>
            <a:xfrm>
              <a:off x="3078977" y="5149817"/>
              <a:ext cx="1043876"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PLOTTING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Your site</a:t>
              </a:r>
              <a:endParaRPr sz="1600" b="1" i="0" u="none" strike="noStrike" cap="none">
                <a:solidFill>
                  <a:srgbClr val="FFFFFF"/>
                </a:solidFill>
                <a:latin typeface="Calibri"/>
                <a:ea typeface="Calibri"/>
                <a:cs typeface="Calibri"/>
                <a:sym typeface="Calibri"/>
              </a:endParaRPr>
            </a:p>
          </p:txBody>
        </p:sp>
      </p:grpSp>
      <p:pic>
        <p:nvPicPr>
          <p:cNvPr id="220" name="Google Shape;220;p54" descr="1_LinkICON_8_14_15.png">
            <a:hlinkClick r:id="rId3"/>
          </p:cNvPr>
          <p:cNvPicPr preferRelativeResize="0"/>
          <p:nvPr/>
        </p:nvPicPr>
        <p:blipFill rotWithShape="1">
          <a:blip r:embed="rId4">
            <a:alphaModFix/>
          </a:blip>
          <a:srcRect/>
          <a:stretch/>
        </p:blipFill>
        <p:spPr>
          <a:xfrm>
            <a:off x="7462157" y="1031436"/>
            <a:ext cx="430755" cy="430755"/>
          </a:xfrm>
          <a:prstGeom prst="rect">
            <a:avLst/>
          </a:prstGeom>
          <a:noFill/>
          <a:ln>
            <a:noFill/>
          </a:ln>
          <a:effectLst>
            <a:outerShdw blurRad="292100" dist="139700" dir="2700000" algn="tl" rotWithShape="0">
              <a:srgbClr val="333333">
                <a:alpha val="64313"/>
              </a:srgbClr>
            </a:outerShdw>
          </a:effectLst>
        </p:spPr>
      </p:pic>
      <p:pic>
        <p:nvPicPr>
          <p:cNvPr id="221" name="Google Shape;221;p54" descr="1_AttentionICON_8_14_15.png"/>
          <p:cNvPicPr preferRelativeResize="0"/>
          <p:nvPr/>
        </p:nvPicPr>
        <p:blipFill rotWithShape="1">
          <a:blip r:embed="rId5">
            <a:alphaModFix/>
          </a:blip>
          <a:srcRect/>
          <a:stretch/>
        </p:blipFill>
        <p:spPr>
          <a:xfrm>
            <a:off x="8284653" y="1052814"/>
            <a:ext cx="399410" cy="409377"/>
          </a:xfrm>
          <a:prstGeom prst="rect">
            <a:avLst/>
          </a:prstGeom>
          <a:noFill/>
          <a:ln>
            <a:noFill/>
          </a:ln>
          <a:effectLst>
            <a:outerShdw blurRad="292100" dist="139700" dir="2700000" algn="tl" rotWithShape="0">
              <a:srgbClr val="333333">
                <a:alpha val="64313"/>
              </a:srgbClr>
            </a:outerShdw>
          </a:effectLst>
        </p:spPr>
      </p:pic>
    </p:spTree>
  </p:cSld>
  <p:clrMap bg1="lt1" tx1="dk1" bg2="dk2" tx2="lt2" accent1="accent1" accent2="accent2" accent3="accent3" accent4="accent4" accent5="accent5" accent6="accent6" hlink="hlink" folHlink="folHlink"/>
  <p:sldLayoutIdLst>
    <p:sldLayoutId id="214748367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
        <p:cNvGrpSpPr/>
        <p:nvPr/>
      </p:nvGrpSpPr>
      <p:grpSpPr>
        <a:xfrm>
          <a:off x="0" y="0"/>
          <a:ext cx="0" cy="0"/>
          <a:chOff x="0" y="0"/>
          <a:chExt cx="0" cy="0"/>
        </a:xfrm>
      </p:grpSpPr>
      <p:pic>
        <p:nvPicPr>
          <p:cNvPr id="23" name="Google Shape;23;p28"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pic>
        <p:nvPicPr>
          <p:cNvPr id="24" name="Google Shape;24;p28" descr="2_HydrosphereBannerOpt.png"/>
          <p:cNvPicPr preferRelativeResize="0"/>
          <p:nvPr/>
        </p:nvPicPr>
        <p:blipFill rotWithShape="1">
          <a:blip r:embed="rId3">
            <a:alphaModFix/>
          </a:blip>
          <a:srcRect/>
          <a:stretch/>
        </p:blipFill>
        <p:spPr>
          <a:xfrm rot="-5400000">
            <a:off x="-2846915" y="2846915"/>
            <a:ext cx="6858001" cy="1164169"/>
          </a:xfrm>
          <a:prstGeom prst="rect">
            <a:avLst/>
          </a:prstGeom>
          <a:noFill/>
          <a:ln>
            <a:noFill/>
          </a:ln>
        </p:spPr>
      </p:pic>
      <p:sp>
        <p:nvSpPr>
          <p:cNvPr id="25" name="Google Shape;25;p28"/>
          <p:cNvSpPr txBox="1"/>
          <p:nvPr/>
        </p:nvSpPr>
        <p:spPr>
          <a:xfrm>
            <a:off x="1643903" y="194247"/>
            <a:ext cx="184795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Hydrosphere</a:t>
            </a:r>
            <a:endParaRPr sz="1800" b="1" i="0" u="none" strike="noStrike" cap="none">
              <a:solidFill>
                <a:srgbClr val="1A2659"/>
              </a:solidFill>
              <a:latin typeface="Calibri"/>
              <a:ea typeface="Calibri"/>
              <a:cs typeface="Calibri"/>
              <a:sym typeface="Calibri"/>
            </a:endParaRPr>
          </a:p>
        </p:txBody>
      </p:sp>
      <p:pic>
        <p:nvPicPr>
          <p:cNvPr id="26" name="Google Shape;26;p28" descr="IconHydrosphereSM.png"/>
          <p:cNvPicPr preferRelativeResize="0"/>
          <p:nvPr/>
        </p:nvPicPr>
        <p:blipFill rotWithShape="1">
          <a:blip r:embed="rId4">
            <a:alphaModFix/>
          </a:blip>
          <a:srcRect/>
          <a:stretch/>
        </p:blipFill>
        <p:spPr>
          <a:xfrm>
            <a:off x="3535656" y="264818"/>
            <a:ext cx="545060" cy="554609"/>
          </a:xfrm>
          <a:prstGeom prst="rect">
            <a:avLst/>
          </a:prstGeom>
          <a:noFill/>
          <a:ln>
            <a:noFill/>
          </a:ln>
          <a:effectLst>
            <a:outerShdw blurRad="292100" dist="139700" dir="2700000" algn="tl" rotWithShape="0">
              <a:srgbClr val="333333">
                <a:alpha val="64313"/>
              </a:srgbClr>
            </a:outerShdw>
          </a:effectLst>
        </p:spPr>
      </p:pic>
      <p:pic>
        <p:nvPicPr>
          <p:cNvPr id="27" name="Google Shape;27;p28" descr="Globe_logo.svg.png"/>
          <p:cNvPicPr preferRelativeResize="0"/>
          <p:nvPr/>
        </p:nvPicPr>
        <p:blipFill rotWithShape="1">
          <a:blip r:embed="rId5">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sp>
        <p:nvSpPr>
          <p:cNvPr id="28" name="Google Shape;28;p28"/>
          <p:cNvSpPr/>
          <p:nvPr/>
        </p:nvSpPr>
        <p:spPr>
          <a:xfrm>
            <a:off x="2" y="1219646"/>
            <a:ext cx="1164169" cy="5447644"/>
          </a:xfrm>
          <a:prstGeom prst="rect">
            <a:avLst/>
          </a:prstGeom>
          <a:noFill/>
          <a:ln>
            <a:noFill/>
          </a:ln>
        </p:spPr>
        <p:txBody>
          <a:bodyPr spcFirstLastPara="1" wrap="square" lIns="91425" tIns="45700" rIns="91425" bIns="45700" anchor="t" anchorCtr="0">
            <a:spAutoFit/>
          </a:bodyPr>
          <a:lstStyle/>
          <a:p>
            <a:pPr marL="228600" marR="0" lvl="0" indent="-228600" algn="l" rtl="0">
              <a:lnSpc>
                <a:spcPct val="100000"/>
              </a:lnSpc>
              <a:spcBef>
                <a:spcPts val="0"/>
              </a:spcBef>
              <a:spcAft>
                <a:spcPts val="0"/>
              </a:spcAft>
              <a:buClr>
                <a:srgbClr val="000072"/>
              </a:buClr>
              <a:buSzPts val="1200"/>
              <a:buFont typeface="Calibri"/>
              <a:buAutoNum type="alphaUcPeriod"/>
            </a:pPr>
            <a:r>
              <a:rPr lang="en-US" sz="1200" b="1" i="0" u="none" strike="noStrike" cap="none">
                <a:solidFill>
                  <a:srgbClr val="000072"/>
                </a:solidFill>
                <a:latin typeface="Calibri"/>
                <a:ea typeface="Calibri"/>
                <a:cs typeface="Calibri"/>
                <a:sym typeface="Calibri"/>
              </a:rPr>
              <a:t>What is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72"/>
              </a:buClr>
              <a:buSzPts val="1200"/>
              <a:buFont typeface="Calibri"/>
              <a:buNone/>
            </a:pPr>
            <a:r>
              <a:rPr lang="en-US" sz="1200" b="1" i="0" u="none" strike="noStrike" cap="none">
                <a:solidFill>
                  <a:srgbClr val="000072"/>
                </a:solidFill>
                <a:latin typeface="Calibri"/>
                <a:ea typeface="Calibri"/>
                <a:cs typeface="Calibri"/>
                <a:sym typeface="Calibri"/>
              </a:rPr>
              <a:t>water temperature?</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temperate data?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 </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D. How to collect your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Entering data on GLOBE Website.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sp>
        <p:nvSpPr>
          <p:cNvPr id="29" name="Google Shape;29;p28"/>
          <p:cNvSpPr txBox="1"/>
          <p:nvPr/>
        </p:nvSpPr>
        <p:spPr>
          <a:xfrm>
            <a:off x="4193860" y="197539"/>
            <a:ext cx="3246011"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Temperature Protocol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Using a Temperature Probe</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30" name="Google Shape;30;p28"/>
          <p:cNvGrpSpPr/>
          <p:nvPr/>
        </p:nvGrpSpPr>
        <p:grpSpPr>
          <a:xfrm>
            <a:off x="7860610" y="68544"/>
            <a:ext cx="1103962" cy="873141"/>
            <a:chOff x="4418556" y="967979"/>
            <a:chExt cx="1103962" cy="873141"/>
          </a:xfrm>
        </p:grpSpPr>
        <p:sp>
          <p:nvSpPr>
            <p:cNvPr id="31" name="Google Shape;31;p28"/>
            <p:cNvSpPr/>
            <p:nvPr/>
          </p:nvSpPr>
          <p:spPr>
            <a:xfrm>
              <a:off x="4418556" y="967979"/>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 name="Google Shape;32;p28"/>
            <p:cNvSpPr txBox="1"/>
            <p:nvPr/>
          </p:nvSpPr>
          <p:spPr>
            <a:xfrm>
              <a:off x="4477910" y="1025602"/>
              <a:ext cx="1005403" cy="6771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WHAT IS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Water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Temperature?</a:t>
              </a:r>
              <a:endParaRPr sz="1400" b="0" i="0" u="none" strike="noStrike" cap="none">
                <a:solidFill>
                  <a:srgbClr val="000000"/>
                </a:solidFill>
                <a:latin typeface="Arial"/>
                <a:ea typeface="Arial"/>
                <a:cs typeface="Arial"/>
                <a:sym typeface="Arial"/>
              </a:endParaRPr>
            </a:p>
          </p:txBody>
        </p:sp>
      </p:grpSp>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
        <p:cNvGrpSpPr/>
        <p:nvPr/>
      </p:nvGrpSpPr>
      <p:grpSpPr>
        <a:xfrm>
          <a:off x="0" y="0"/>
          <a:ext cx="0" cy="0"/>
          <a:chOff x="0" y="0"/>
          <a:chExt cx="0" cy="0"/>
        </a:xfrm>
      </p:grpSpPr>
      <p:pic>
        <p:nvPicPr>
          <p:cNvPr id="35" name="Google Shape;35;p30"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pic>
        <p:nvPicPr>
          <p:cNvPr id="36" name="Google Shape;36;p30" descr="2_HydrosphereBannerOpt.png"/>
          <p:cNvPicPr preferRelativeResize="0"/>
          <p:nvPr/>
        </p:nvPicPr>
        <p:blipFill rotWithShape="1">
          <a:blip r:embed="rId3">
            <a:alphaModFix/>
          </a:blip>
          <a:srcRect/>
          <a:stretch/>
        </p:blipFill>
        <p:spPr>
          <a:xfrm rot="-5400000">
            <a:off x="-2846915" y="2846915"/>
            <a:ext cx="6858001" cy="1164169"/>
          </a:xfrm>
          <a:prstGeom prst="rect">
            <a:avLst/>
          </a:prstGeom>
          <a:noFill/>
          <a:ln>
            <a:noFill/>
          </a:ln>
        </p:spPr>
      </p:pic>
      <p:pic>
        <p:nvPicPr>
          <p:cNvPr id="37" name="Google Shape;37;p30" descr="Globe_logo.svg.png"/>
          <p:cNvPicPr preferRelativeResize="0"/>
          <p:nvPr/>
        </p:nvPicPr>
        <p:blipFill rotWithShape="1">
          <a:blip r:embed="rId4">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grpSp>
        <p:nvGrpSpPr>
          <p:cNvPr id="38" name="Google Shape;38;p30"/>
          <p:cNvGrpSpPr/>
          <p:nvPr/>
        </p:nvGrpSpPr>
        <p:grpSpPr>
          <a:xfrm>
            <a:off x="7731995" y="62183"/>
            <a:ext cx="1103962" cy="879786"/>
            <a:chOff x="5902565" y="945552"/>
            <a:chExt cx="1103962" cy="879786"/>
          </a:xfrm>
        </p:grpSpPr>
        <p:sp>
          <p:nvSpPr>
            <p:cNvPr id="39" name="Google Shape;39;p30"/>
            <p:cNvSpPr/>
            <p:nvPr/>
          </p:nvSpPr>
          <p:spPr>
            <a:xfrm>
              <a:off x="5902565" y="952197"/>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 name="Google Shape;40;p30"/>
            <p:cNvSpPr txBox="1"/>
            <p:nvPr/>
          </p:nvSpPr>
          <p:spPr>
            <a:xfrm>
              <a:off x="5993111" y="945552"/>
              <a:ext cx="943024" cy="8463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WHY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Collect water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temperature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Data?</a:t>
              </a:r>
              <a:endParaRPr sz="1400" b="0" i="0" u="none" strike="noStrike" cap="none">
                <a:solidFill>
                  <a:srgbClr val="000000"/>
                </a:solidFill>
                <a:latin typeface="Arial"/>
                <a:ea typeface="Arial"/>
                <a:cs typeface="Arial"/>
                <a:sym typeface="Arial"/>
              </a:endParaRPr>
            </a:p>
          </p:txBody>
        </p:sp>
      </p:grpSp>
      <p:sp>
        <p:nvSpPr>
          <p:cNvPr id="41" name="Google Shape;41;p30"/>
          <p:cNvSpPr/>
          <p:nvPr/>
        </p:nvSpPr>
        <p:spPr>
          <a:xfrm>
            <a:off x="2" y="1219646"/>
            <a:ext cx="1164169" cy="5447644"/>
          </a:xfrm>
          <a:prstGeom prst="rect">
            <a:avLst/>
          </a:prstGeom>
          <a:noFill/>
          <a:ln>
            <a:noFill/>
          </a:ln>
        </p:spPr>
        <p:txBody>
          <a:bodyPr spcFirstLastPara="1" wrap="square" lIns="91425" tIns="45700" rIns="91425" bIns="45700" anchor="t" anchorCtr="0">
            <a:spAutoFit/>
          </a:bodyPr>
          <a:lstStyle/>
          <a:p>
            <a:pPr marL="228600" marR="0" lvl="0" indent="-228600" algn="l" rtl="0">
              <a:lnSpc>
                <a:spcPct val="100000"/>
              </a:lnSpc>
              <a:spcBef>
                <a:spcPts val="0"/>
              </a:spcBef>
              <a:spcAft>
                <a:spcPts val="0"/>
              </a:spcAft>
              <a:buClr>
                <a:srgbClr val="8CB3E3"/>
              </a:buClr>
              <a:buSzPts val="1200"/>
              <a:buFont typeface="Calibri"/>
              <a:buAutoNum type="alphaUcPeriod"/>
            </a:pPr>
            <a:r>
              <a:rPr lang="en-US" sz="1200" b="1" i="0" u="none" strike="noStrike" cap="none">
                <a:solidFill>
                  <a:srgbClr val="8CB3E3"/>
                </a:solidFill>
                <a:latin typeface="Calibri"/>
                <a:ea typeface="Calibri"/>
                <a:cs typeface="Calibri"/>
                <a:sym typeface="Calibri"/>
              </a:rPr>
              <a:t>What is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8CB3E3"/>
              </a:buClr>
              <a:buSzPts val="1200"/>
              <a:buFont typeface="Calibri"/>
              <a:buNone/>
            </a:pPr>
            <a:r>
              <a:rPr lang="en-US" sz="1200" b="1" i="0" u="none" strike="noStrike" cap="none">
                <a:solidFill>
                  <a:srgbClr val="8CB3E3"/>
                </a:solidFill>
                <a:latin typeface="Calibri"/>
                <a:ea typeface="Calibri"/>
                <a:cs typeface="Calibri"/>
                <a:sym typeface="Calibri"/>
              </a:rPr>
              <a:t>water temperature?</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90"/>
                </a:solidFill>
                <a:latin typeface="Calibri"/>
                <a:ea typeface="Calibri"/>
                <a:cs typeface="Calibri"/>
                <a:sym typeface="Calibri"/>
              </a:rPr>
              <a:t>B. Why collect water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90"/>
                </a:solidFill>
                <a:latin typeface="Calibri"/>
                <a:ea typeface="Calibri"/>
                <a:cs typeface="Calibri"/>
                <a:sym typeface="Calibri"/>
              </a:rPr>
              <a:t>temperate data?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 </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D. How to collect your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Entering data on GLOBE Website.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sp>
        <p:nvSpPr>
          <p:cNvPr id="42" name="Google Shape;42;p30"/>
          <p:cNvSpPr txBox="1"/>
          <p:nvPr/>
        </p:nvSpPr>
        <p:spPr>
          <a:xfrm>
            <a:off x="1643903" y="194247"/>
            <a:ext cx="184795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Hydrosphere</a:t>
            </a:r>
            <a:endParaRPr sz="1800" b="1" i="0" u="none" strike="noStrike" cap="none">
              <a:solidFill>
                <a:srgbClr val="1A2659"/>
              </a:solidFill>
              <a:latin typeface="Calibri"/>
              <a:ea typeface="Calibri"/>
              <a:cs typeface="Calibri"/>
              <a:sym typeface="Calibri"/>
            </a:endParaRPr>
          </a:p>
        </p:txBody>
      </p:sp>
      <p:pic>
        <p:nvPicPr>
          <p:cNvPr id="43" name="Google Shape;43;p30" descr="IconHydrosphereSM.png"/>
          <p:cNvPicPr preferRelativeResize="0"/>
          <p:nvPr/>
        </p:nvPicPr>
        <p:blipFill rotWithShape="1">
          <a:blip r:embed="rId5">
            <a:alphaModFix/>
          </a:blip>
          <a:srcRect/>
          <a:stretch/>
        </p:blipFill>
        <p:spPr>
          <a:xfrm>
            <a:off x="3535656" y="264818"/>
            <a:ext cx="545060" cy="554609"/>
          </a:xfrm>
          <a:prstGeom prst="rect">
            <a:avLst/>
          </a:prstGeom>
          <a:noFill/>
          <a:ln>
            <a:noFill/>
          </a:ln>
          <a:effectLst>
            <a:outerShdw blurRad="292100" dist="139700" dir="2700000" algn="tl" rotWithShape="0">
              <a:srgbClr val="333333">
                <a:alpha val="64313"/>
              </a:srgbClr>
            </a:outerShdw>
          </a:effectLst>
        </p:spPr>
      </p:pic>
      <p:sp>
        <p:nvSpPr>
          <p:cNvPr id="44" name="Google Shape;44;p30"/>
          <p:cNvSpPr txBox="1"/>
          <p:nvPr/>
        </p:nvSpPr>
        <p:spPr>
          <a:xfrm>
            <a:off x="4193860" y="197539"/>
            <a:ext cx="3246011"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Temperature Protocol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Using a Temperature Probe</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
        <p:cNvGrpSpPr/>
        <p:nvPr/>
      </p:nvGrpSpPr>
      <p:grpSpPr>
        <a:xfrm>
          <a:off x="0" y="0"/>
          <a:ext cx="0" cy="0"/>
          <a:chOff x="0" y="0"/>
          <a:chExt cx="0" cy="0"/>
        </a:xfrm>
      </p:grpSpPr>
      <p:pic>
        <p:nvPicPr>
          <p:cNvPr id="47" name="Google Shape;47;p32"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48" name="Google Shape;48;p32"/>
          <p:cNvGrpSpPr/>
          <p:nvPr/>
        </p:nvGrpSpPr>
        <p:grpSpPr>
          <a:xfrm>
            <a:off x="7912579" y="51272"/>
            <a:ext cx="1103962" cy="893063"/>
            <a:chOff x="1410627" y="2455123"/>
            <a:chExt cx="1103962" cy="893063"/>
          </a:xfrm>
        </p:grpSpPr>
        <p:sp>
          <p:nvSpPr>
            <p:cNvPr id="49" name="Google Shape;49;p32"/>
            <p:cNvSpPr/>
            <p:nvPr/>
          </p:nvSpPr>
          <p:spPr>
            <a:xfrm>
              <a:off x="1410627" y="2475045"/>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 name="Google Shape;50;p32"/>
            <p:cNvSpPr txBox="1"/>
            <p:nvPr/>
          </p:nvSpPr>
          <p:spPr>
            <a:xfrm>
              <a:off x="1440510" y="2455123"/>
              <a:ext cx="1043174" cy="8463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HOW</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your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measurements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can help</a:t>
              </a:r>
              <a:endParaRPr sz="1400" b="0" i="0" u="none" strike="noStrike" cap="none">
                <a:solidFill>
                  <a:srgbClr val="000000"/>
                </a:solidFill>
                <a:latin typeface="Arial"/>
                <a:ea typeface="Arial"/>
                <a:cs typeface="Arial"/>
                <a:sym typeface="Arial"/>
              </a:endParaRPr>
            </a:p>
          </p:txBody>
        </p:sp>
      </p:grpSp>
      <p:pic>
        <p:nvPicPr>
          <p:cNvPr id="51" name="Google Shape;51;p32" descr="2_HydrosphereBannerOpt.png"/>
          <p:cNvPicPr preferRelativeResize="0"/>
          <p:nvPr/>
        </p:nvPicPr>
        <p:blipFill rotWithShape="1">
          <a:blip r:embed="rId3">
            <a:alphaModFix/>
          </a:blip>
          <a:srcRect/>
          <a:stretch/>
        </p:blipFill>
        <p:spPr>
          <a:xfrm rot="-5400000">
            <a:off x="-2846915" y="2846915"/>
            <a:ext cx="6858001" cy="1164169"/>
          </a:xfrm>
          <a:prstGeom prst="rect">
            <a:avLst/>
          </a:prstGeom>
          <a:noFill/>
          <a:ln>
            <a:noFill/>
          </a:ln>
        </p:spPr>
      </p:pic>
      <p:pic>
        <p:nvPicPr>
          <p:cNvPr id="52" name="Google Shape;52;p32" descr="Globe_logo.svg.png"/>
          <p:cNvPicPr preferRelativeResize="0"/>
          <p:nvPr/>
        </p:nvPicPr>
        <p:blipFill rotWithShape="1">
          <a:blip r:embed="rId4">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sp>
        <p:nvSpPr>
          <p:cNvPr id="53" name="Google Shape;53;p32"/>
          <p:cNvSpPr/>
          <p:nvPr/>
        </p:nvSpPr>
        <p:spPr>
          <a:xfrm>
            <a:off x="3" y="1179293"/>
            <a:ext cx="1153580" cy="54476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temperature?</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temperature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90"/>
                </a:solidFill>
                <a:latin typeface="Calibri"/>
                <a:ea typeface="Calibri"/>
                <a:cs typeface="Calibri"/>
                <a:sym typeface="Calibri"/>
              </a:rPr>
              <a:t>C. How your measurements can help</a:t>
            </a:r>
            <a:br>
              <a:rPr lang="en-US" sz="1200" b="1" i="0" u="none" strike="noStrike" cap="none">
                <a:solidFill>
                  <a:srgbClr val="000090"/>
                </a:solidFill>
                <a:latin typeface="Calibri"/>
                <a:ea typeface="Calibri"/>
                <a:cs typeface="Calibri"/>
                <a:sym typeface="Calibri"/>
              </a:rPr>
            </a:br>
            <a:endParaRPr sz="1200" b="1" i="0" u="none" strike="noStrike" cap="none">
              <a:solidFill>
                <a:srgbClr val="000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D. How to collect your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Entering data on GLOBE Website.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sp>
        <p:nvSpPr>
          <p:cNvPr id="54" name="Google Shape;54;p32"/>
          <p:cNvSpPr txBox="1"/>
          <p:nvPr/>
        </p:nvSpPr>
        <p:spPr>
          <a:xfrm>
            <a:off x="1643903" y="194247"/>
            <a:ext cx="184795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Hydrosphere</a:t>
            </a:r>
            <a:endParaRPr sz="1800" b="1" i="0" u="none" strike="noStrike" cap="none">
              <a:solidFill>
                <a:srgbClr val="1A2659"/>
              </a:solidFill>
              <a:latin typeface="Calibri"/>
              <a:ea typeface="Calibri"/>
              <a:cs typeface="Calibri"/>
              <a:sym typeface="Calibri"/>
            </a:endParaRPr>
          </a:p>
        </p:txBody>
      </p:sp>
      <p:pic>
        <p:nvPicPr>
          <p:cNvPr id="55" name="Google Shape;55;p32" descr="IconHydrosphereSM.png"/>
          <p:cNvPicPr preferRelativeResize="0"/>
          <p:nvPr/>
        </p:nvPicPr>
        <p:blipFill rotWithShape="1">
          <a:blip r:embed="rId5">
            <a:alphaModFix/>
          </a:blip>
          <a:srcRect/>
          <a:stretch/>
        </p:blipFill>
        <p:spPr>
          <a:xfrm>
            <a:off x="3535656" y="264818"/>
            <a:ext cx="545060" cy="554609"/>
          </a:xfrm>
          <a:prstGeom prst="rect">
            <a:avLst/>
          </a:prstGeom>
          <a:noFill/>
          <a:ln>
            <a:noFill/>
          </a:ln>
          <a:effectLst>
            <a:outerShdw blurRad="292100" dist="139700" dir="2700000" algn="tl" rotWithShape="0">
              <a:srgbClr val="333333">
                <a:alpha val="64313"/>
              </a:srgbClr>
            </a:outerShdw>
          </a:effectLst>
        </p:spPr>
      </p:pic>
      <p:sp>
        <p:nvSpPr>
          <p:cNvPr id="56" name="Google Shape;56;p32"/>
          <p:cNvSpPr txBox="1"/>
          <p:nvPr/>
        </p:nvSpPr>
        <p:spPr>
          <a:xfrm>
            <a:off x="4193860" y="197539"/>
            <a:ext cx="3246011"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Temperature Protocol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Using a Temperature Probe</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
        <p:cNvGrpSpPr/>
        <p:nvPr/>
      </p:nvGrpSpPr>
      <p:grpSpPr>
        <a:xfrm>
          <a:off x="0" y="0"/>
          <a:ext cx="0" cy="0"/>
          <a:chOff x="0" y="0"/>
          <a:chExt cx="0" cy="0"/>
        </a:xfrm>
      </p:grpSpPr>
      <p:pic>
        <p:nvPicPr>
          <p:cNvPr id="59" name="Google Shape;59;p34"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60" name="Google Shape;60;p34"/>
          <p:cNvGrpSpPr/>
          <p:nvPr/>
        </p:nvGrpSpPr>
        <p:grpSpPr>
          <a:xfrm>
            <a:off x="7884711" y="43872"/>
            <a:ext cx="1122067" cy="887461"/>
            <a:chOff x="1445312" y="854228"/>
            <a:chExt cx="1122067" cy="887461"/>
          </a:xfrm>
        </p:grpSpPr>
        <p:sp>
          <p:nvSpPr>
            <p:cNvPr id="61" name="Google Shape;61;p34"/>
            <p:cNvSpPr/>
            <p:nvPr/>
          </p:nvSpPr>
          <p:spPr>
            <a:xfrm>
              <a:off x="1445312" y="854228"/>
              <a:ext cx="1122067" cy="88746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2" name="Google Shape;62;p34"/>
            <p:cNvSpPr txBox="1"/>
            <p:nvPr/>
          </p:nvSpPr>
          <p:spPr>
            <a:xfrm>
              <a:off x="1587524" y="940377"/>
              <a:ext cx="853964" cy="6771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chemeClr val="lt1"/>
                  </a:solidFill>
                  <a:latin typeface="Calibri"/>
                  <a:ea typeface="Calibri"/>
                  <a:cs typeface="Calibri"/>
                  <a:sym typeface="Calibri"/>
                </a:rPr>
                <a:t>How to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chemeClr val="lt1"/>
                  </a:solidFill>
                  <a:latin typeface="Calibri"/>
                  <a:ea typeface="Calibri"/>
                  <a:cs typeface="Calibri"/>
                  <a:sym typeface="Calibri"/>
                </a:rPr>
                <a:t>collect your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1"/>
                  </a:solidFill>
                  <a:latin typeface="Calibri"/>
                  <a:ea typeface="Calibri"/>
                  <a:cs typeface="Calibri"/>
                  <a:sym typeface="Calibri"/>
                </a:rPr>
                <a:t>DATA</a:t>
              </a:r>
              <a:endParaRPr sz="1600" b="1" i="0" u="none" strike="noStrike" cap="none">
                <a:solidFill>
                  <a:srgbClr val="FFFFFF"/>
                </a:solidFill>
                <a:latin typeface="Calibri"/>
                <a:ea typeface="Calibri"/>
                <a:cs typeface="Calibri"/>
                <a:sym typeface="Calibri"/>
              </a:endParaRPr>
            </a:p>
          </p:txBody>
        </p:sp>
      </p:grpSp>
      <p:pic>
        <p:nvPicPr>
          <p:cNvPr id="63" name="Google Shape;63;p34" descr="2_HydrosphereBannerOpt.png"/>
          <p:cNvPicPr preferRelativeResize="0"/>
          <p:nvPr/>
        </p:nvPicPr>
        <p:blipFill rotWithShape="1">
          <a:blip r:embed="rId3">
            <a:alphaModFix/>
          </a:blip>
          <a:srcRect/>
          <a:stretch/>
        </p:blipFill>
        <p:spPr>
          <a:xfrm rot="-5400000">
            <a:off x="-2846915" y="2846915"/>
            <a:ext cx="6858001" cy="1164169"/>
          </a:xfrm>
          <a:prstGeom prst="rect">
            <a:avLst/>
          </a:prstGeom>
          <a:noFill/>
          <a:ln>
            <a:noFill/>
          </a:ln>
        </p:spPr>
      </p:pic>
      <p:pic>
        <p:nvPicPr>
          <p:cNvPr id="64" name="Google Shape;64;p34" descr="Globe_logo.svg.png"/>
          <p:cNvPicPr preferRelativeResize="0"/>
          <p:nvPr/>
        </p:nvPicPr>
        <p:blipFill rotWithShape="1">
          <a:blip r:embed="rId4">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sp>
        <p:nvSpPr>
          <p:cNvPr id="65" name="Google Shape;65;p34"/>
          <p:cNvSpPr/>
          <p:nvPr/>
        </p:nvSpPr>
        <p:spPr>
          <a:xfrm>
            <a:off x="3" y="1179293"/>
            <a:ext cx="1153580" cy="54476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temperature?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temperature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90"/>
                </a:solidFill>
                <a:latin typeface="Calibri"/>
                <a:ea typeface="Calibri"/>
                <a:cs typeface="Calibri"/>
                <a:sym typeface="Calibri"/>
              </a:rPr>
              <a:t>D. How to collect your data.</a:t>
            </a:r>
            <a:br>
              <a:rPr lang="en-US" sz="1200" b="1" i="0" u="none" strike="noStrike" cap="none">
                <a:solidFill>
                  <a:srgbClr val="000090"/>
                </a:solidFill>
                <a:latin typeface="Calibri"/>
                <a:ea typeface="Calibri"/>
                <a:cs typeface="Calibri"/>
                <a:sym typeface="Calibri"/>
              </a:rPr>
            </a:br>
            <a:endParaRPr sz="1200" b="1" i="0" u="none" strike="noStrike" cap="none">
              <a:solidFill>
                <a:srgbClr val="000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Entering data on GLOBE Website.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sp>
        <p:nvSpPr>
          <p:cNvPr id="66" name="Google Shape;66;p34"/>
          <p:cNvSpPr txBox="1"/>
          <p:nvPr/>
        </p:nvSpPr>
        <p:spPr>
          <a:xfrm>
            <a:off x="1643903" y="194247"/>
            <a:ext cx="184795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Hydrosphere</a:t>
            </a:r>
            <a:endParaRPr sz="1800" b="1" i="0" u="none" strike="noStrike" cap="none">
              <a:solidFill>
                <a:srgbClr val="1A2659"/>
              </a:solidFill>
              <a:latin typeface="Calibri"/>
              <a:ea typeface="Calibri"/>
              <a:cs typeface="Calibri"/>
              <a:sym typeface="Calibri"/>
            </a:endParaRPr>
          </a:p>
        </p:txBody>
      </p:sp>
      <p:pic>
        <p:nvPicPr>
          <p:cNvPr id="67" name="Google Shape;67;p34" descr="IconHydrosphereSM.png"/>
          <p:cNvPicPr preferRelativeResize="0"/>
          <p:nvPr/>
        </p:nvPicPr>
        <p:blipFill rotWithShape="1">
          <a:blip r:embed="rId5">
            <a:alphaModFix/>
          </a:blip>
          <a:srcRect/>
          <a:stretch/>
        </p:blipFill>
        <p:spPr>
          <a:xfrm>
            <a:off x="3535656" y="264818"/>
            <a:ext cx="545060" cy="554609"/>
          </a:xfrm>
          <a:prstGeom prst="rect">
            <a:avLst/>
          </a:prstGeom>
          <a:noFill/>
          <a:ln>
            <a:noFill/>
          </a:ln>
          <a:effectLst>
            <a:outerShdw blurRad="292100" dist="139700" dir="2700000" algn="tl" rotWithShape="0">
              <a:srgbClr val="333333">
                <a:alpha val="64313"/>
              </a:srgbClr>
            </a:outerShdw>
          </a:effectLst>
        </p:spPr>
      </p:pic>
      <p:sp>
        <p:nvSpPr>
          <p:cNvPr id="68" name="Google Shape;68;p34"/>
          <p:cNvSpPr txBox="1"/>
          <p:nvPr/>
        </p:nvSpPr>
        <p:spPr>
          <a:xfrm>
            <a:off x="4193860" y="197539"/>
            <a:ext cx="3246011"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Temperature Protocol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Using a Temperature Probe</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0"/>
        <p:cNvGrpSpPr/>
        <p:nvPr/>
      </p:nvGrpSpPr>
      <p:grpSpPr>
        <a:xfrm>
          <a:off x="0" y="0"/>
          <a:ext cx="0" cy="0"/>
          <a:chOff x="0" y="0"/>
          <a:chExt cx="0" cy="0"/>
        </a:xfrm>
      </p:grpSpPr>
      <p:pic>
        <p:nvPicPr>
          <p:cNvPr id="71" name="Google Shape;71;p36"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72" name="Google Shape;72;p36"/>
          <p:cNvGrpSpPr/>
          <p:nvPr/>
        </p:nvGrpSpPr>
        <p:grpSpPr>
          <a:xfrm>
            <a:off x="7948933" y="51272"/>
            <a:ext cx="1103962" cy="880267"/>
            <a:chOff x="2981189" y="2467920"/>
            <a:chExt cx="1103962" cy="880267"/>
          </a:xfrm>
        </p:grpSpPr>
        <p:sp>
          <p:nvSpPr>
            <p:cNvPr id="73" name="Google Shape;73;p36"/>
            <p:cNvSpPr/>
            <p:nvPr/>
          </p:nvSpPr>
          <p:spPr>
            <a:xfrm>
              <a:off x="2981189" y="2475046"/>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4" name="Google Shape;74;p36"/>
            <p:cNvSpPr txBox="1"/>
            <p:nvPr/>
          </p:nvSpPr>
          <p:spPr>
            <a:xfrm>
              <a:off x="3144060" y="2467920"/>
              <a:ext cx="756036" cy="8463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Enter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data on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GLOBE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website</a:t>
              </a:r>
              <a:endParaRPr sz="1400" b="0" i="0" u="none" strike="noStrike" cap="none">
                <a:solidFill>
                  <a:srgbClr val="000000"/>
                </a:solidFill>
                <a:latin typeface="Arial"/>
                <a:ea typeface="Arial"/>
                <a:cs typeface="Arial"/>
                <a:sym typeface="Arial"/>
              </a:endParaRPr>
            </a:p>
          </p:txBody>
        </p:sp>
      </p:grpSp>
      <p:pic>
        <p:nvPicPr>
          <p:cNvPr id="75" name="Google Shape;75;p36" descr="2_HydrosphereBannerOpt.png"/>
          <p:cNvPicPr preferRelativeResize="0"/>
          <p:nvPr/>
        </p:nvPicPr>
        <p:blipFill rotWithShape="1">
          <a:blip r:embed="rId3">
            <a:alphaModFix/>
          </a:blip>
          <a:srcRect/>
          <a:stretch/>
        </p:blipFill>
        <p:spPr>
          <a:xfrm rot="-5400000">
            <a:off x="-2846915" y="2846915"/>
            <a:ext cx="6858001" cy="1164169"/>
          </a:xfrm>
          <a:prstGeom prst="rect">
            <a:avLst/>
          </a:prstGeom>
          <a:noFill/>
          <a:ln>
            <a:noFill/>
          </a:ln>
        </p:spPr>
      </p:pic>
      <p:pic>
        <p:nvPicPr>
          <p:cNvPr id="76" name="Google Shape;76;p36" descr="Globe_logo.svg.png"/>
          <p:cNvPicPr preferRelativeResize="0"/>
          <p:nvPr/>
        </p:nvPicPr>
        <p:blipFill rotWithShape="1">
          <a:blip r:embed="rId4">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sp>
        <p:nvSpPr>
          <p:cNvPr id="77" name="Google Shape;77;p36"/>
          <p:cNvSpPr/>
          <p:nvPr/>
        </p:nvSpPr>
        <p:spPr>
          <a:xfrm>
            <a:off x="3" y="1179293"/>
            <a:ext cx="1153580" cy="54476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temperature?</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temperature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D. How to collect your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90"/>
                </a:solidFill>
                <a:latin typeface="Calibri"/>
                <a:ea typeface="Calibri"/>
                <a:cs typeface="Calibri"/>
                <a:sym typeface="Calibri"/>
              </a:rPr>
              <a:t>E. Entering data on GLOBE Website.</a:t>
            </a:r>
            <a:br>
              <a:rPr lang="en-US" sz="1200" b="1" i="0" u="none" strike="noStrike" cap="none">
                <a:solidFill>
                  <a:srgbClr val="000090"/>
                </a:solidFill>
                <a:latin typeface="Calibri"/>
                <a:ea typeface="Calibri"/>
                <a:cs typeface="Calibri"/>
                <a:sym typeface="Calibri"/>
              </a:rPr>
            </a:br>
            <a:endParaRPr sz="1200" b="1" i="0" u="none" strike="noStrike" cap="none">
              <a:solidFill>
                <a:srgbClr val="000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sp>
        <p:nvSpPr>
          <p:cNvPr id="78" name="Google Shape;78;p36"/>
          <p:cNvSpPr txBox="1"/>
          <p:nvPr/>
        </p:nvSpPr>
        <p:spPr>
          <a:xfrm>
            <a:off x="1643903" y="194247"/>
            <a:ext cx="184795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Hydrosphere</a:t>
            </a:r>
            <a:endParaRPr sz="1800" b="1" i="0" u="none" strike="noStrike" cap="none">
              <a:solidFill>
                <a:srgbClr val="1A2659"/>
              </a:solidFill>
              <a:latin typeface="Calibri"/>
              <a:ea typeface="Calibri"/>
              <a:cs typeface="Calibri"/>
              <a:sym typeface="Calibri"/>
            </a:endParaRPr>
          </a:p>
        </p:txBody>
      </p:sp>
      <p:pic>
        <p:nvPicPr>
          <p:cNvPr id="79" name="Google Shape;79;p36" descr="IconHydrosphereSM.png"/>
          <p:cNvPicPr preferRelativeResize="0"/>
          <p:nvPr/>
        </p:nvPicPr>
        <p:blipFill rotWithShape="1">
          <a:blip r:embed="rId5">
            <a:alphaModFix/>
          </a:blip>
          <a:srcRect/>
          <a:stretch/>
        </p:blipFill>
        <p:spPr>
          <a:xfrm>
            <a:off x="3535656" y="264818"/>
            <a:ext cx="545060" cy="554609"/>
          </a:xfrm>
          <a:prstGeom prst="rect">
            <a:avLst/>
          </a:prstGeom>
          <a:noFill/>
          <a:ln>
            <a:noFill/>
          </a:ln>
          <a:effectLst>
            <a:outerShdw blurRad="292100" dist="139700" dir="2700000" algn="tl" rotWithShape="0">
              <a:srgbClr val="333333">
                <a:alpha val="64313"/>
              </a:srgbClr>
            </a:outerShdw>
          </a:effectLst>
        </p:spPr>
      </p:pic>
      <p:sp>
        <p:nvSpPr>
          <p:cNvPr id="80" name="Google Shape;80;p36"/>
          <p:cNvSpPr txBox="1"/>
          <p:nvPr/>
        </p:nvSpPr>
        <p:spPr>
          <a:xfrm>
            <a:off x="4193860" y="197539"/>
            <a:ext cx="3246011"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Temperature Protocol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Using a Temperature Probe</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2"/>
        <p:cNvGrpSpPr/>
        <p:nvPr/>
      </p:nvGrpSpPr>
      <p:grpSpPr>
        <a:xfrm>
          <a:off x="0" y="0"/>
          <a:ext cx="0" cy="0"/>
          <a:chOff x="0" y="0"/>
          <a:chExt cx="0" cy="0"/>
        </a:xfrm>
      </p:grpSpPr>
      <p:pic>
        <p:nvPicPr>
          <p:cNvPr id="83" name="Google Shape;83;p38"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84" name="Google Shape;84;p38"/>
          <p:cNvGrpSpPr/>
          <p:nvPr/>
        </p:nvGrpSpPr>
        <p:grpSpPr>
          <a:xfrm>
            <a:off x="7946599" y="37026"/>
            <a:ext cx="1103962" cy="873141"/>
            <a:chOff x="4463231" y="2475168"/>
            <a:chExt cx="1103962" cy="873141"/>
          </a:xfrm>
        </p:grpSpPr>
        <p:sp>
          <p:nvSpPr>
            <p:cNvPr id="85" name="Google Shape;85;p38"/>
            <p:cNvSpPr/>
            <p:nvPr/>
          </p:nvSpPr>
          <p:spPr>
            <a:xfrm>
              <a:off x="4463231" y="2475168"/>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6" name="Google Shape;86;p38"/>
            <p:cNvSpPr txBox="1"/>
            <p:nvPr/>
          </p:nvSpPr>
          <p:spPr>
            <a:xfrm>
              <a:off x="4594786" y="2553957"/>
              <a:ext cx="860989" cy="6771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Understand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the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DATA</a:t>
              </a:r>
              <a:endParaRPr sz="1400" b="0" i="0" u="none" strike="noStrike" cap="none">
                <a:solidFill>
                  <a:srgbClr val="000000"/>
                </a:solidFill>
                <a:latin typeface="Arial"/>
                <a:ea typeface="Arial"/>
                <a:cs typeface="Arial"/>
                <a:sym typeface="Arial"/>
              </a:endParaRPr>
            </a:p>
          </p:txBody>
        </p:sp>
      </p:grpSp>
      <p:pic>
        <p:nvPicPr>
          <p:cNvPr id="87" name="Google Shape;87;p38" descr="2_HydrosphereBannerOpt.png"/>
          <p:cNvPicPr preferRelativeResize="0"/>
          <p:nvPr/>
        </p:nvPicPr>
        <p:blipFill rotWithShape="1">
          <a:blip r:embed="rId3">
            <a:alphaModFix/>
          </a:blip>
          <a:srcRect/>
          <a:stretch/>
        </p:blipFill>
        <p:spPr>
          <a:xfrm rot="-5400000">
            <a:off x="-2846915" y="2846915"/>
            <a:ext cx="6858001" cy="1164169"/>
          </a:xfrm>
          <a:prstGeom prst="rect">
            <a:avLst/>
          </a:prstGeom>
          <a:noFill/>
          <a:ln>
            <a:noFill/>
          </a:ln>
        </p:spPr>
      </p:pic>
      <p:pic>
        <p:nvPicPr>
          <p:cNvPr id="88" name="Google Shape;88;p38" descr="Globe_logo.svg.png"/>
          <p:cNvPicPr preferRelativeResize="0"/>
          <p:nvPr/>
        </p:nvPicPr>
        <p:blipFill rotWithShape="1">
          <a:blip r:embed="rId4">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sp>
        <p:nvSpPr>
          <p:cNvPr id="89" name="Google Shape;89;p38"/>
          <p:cNvSpPr/>
          <p:nvPr/>
        </p:nvSpPr>
        <p:spPr>
          <a:xfrm>
            <a:off x="3" y="1179293"/>
            <a:ext cx="1153580" cy="54476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temperature?</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temperature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D. How to collect your data.</a:t>
            </a:r>
            <a:br>
              <a:rPr lang="en-US" sz="1200" b="1" i="0" u="none" strike="noStrike" cap="none">
                <a:solidFill>
                  <a:srgbClr val="000090"/>
                </a:solidFill>
                <a:latin typeface="Calibri"/>
                <a:ea typeface="Calibri"/>
                <a:cs typeface="Calibri"/>
                <a:sym typeface="Calibri"/>
              </a:rPr>
            </a:br>
            <a:endParaRPr sz="1200" b="1" i="0" u="none" strike="noStrike" cap="none">
              <a:solidFill>
                <a:srgbClr val="000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Entering data on GLOBE Website.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90"/>
                </a:solidFill>
                <a:latin typeface="Calibri"/>
                <a:ea typeface="Calibri"/>
                <a:cs typeface="Calibri"/>
                <a:sym typeface="Calibri"/>
              </a:rPr>
              <a:t>F. Understand the data.</a:t>
            </a:r>
            <a:br>
              <a:rPr lang="en-US" sz="1200" b="1" i="0" u="none" strike="noStrike" cap="none">
                <a:solidFill>
                  <a:srgbClr val="000090"/>
                </a:solidFill>
                <a:latin typeface="Calibri"/>
                <a:ea typeface="Calibri"/>
                <a:cs typeface="Calibri"/>
                <a:sym typeface="Calibri"/>
              </a:rPr>
            </a:br>
            <a:endParaRPr sz="1200" b="1" i="0" u="none" strike="noStrike" cap="none">
              <a:solidFill>
                <a:srgbClr val="000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sp>
        <p:nvSpPr>
          <p:cNvPr id="90" name="Google Shape;90;p38"/>
          <p:cNvSpPr txBox="1"/>
          <p:nvPr/>
        </p:nvSpPr>
        <p:spPr>
          <a:xfrm>
            <a:off x="1643903" y="194247"/>
            <a:ext cx="184795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Hydrosphere</a:t>
            </a:r>
            <a:endParaRPr sz="1800" b="1" i="0" u="none" strike="noStrike" cap="none">
              <a:solidFill>
                <a:srgbClr val="1A2659"/>
              </a:solidFill>
              <a:latin typeface="Calibri"/>
              <a:ea typeface="Calibri"/>
              <a:cs typeface="Calibri"/>
              <a:sym typeface="Calibri"/>
            </a:endParaRPr>
          </a:p>
        </p:txBody>
      </p:sp>
      <p:pic>
        <p:nvPicPr>
          <p:cNvPr id="91" name="Google Shape;91;p38" descr="IconHydrosphereSM.png"/>
          <p:cNvPicPr preferRelativeResize="0"/>
          <p:nvPr/>
        </p:nvPicPr>
        <p:blipFill rotWithShape="1">
          <a:blip r:embed="rId5">
            <a:alphaModFix/>
          </a:blip>
          <a:srcRect/>
          <a:stretch/>
        </p:blipFill>
        <p:spPr>
          <a:xfrm>
            <a:off x="3535656" y="264818"/>
            <a:ext cx="545060" cy="554609"/>
          </a:xfrm>
          <a:prstGeom prst="rect">
            <a:avLst/>
          </a:prstGeom>
          <a:noFill/>
          <a:ln>
            <a:noFill/>
          </a:ln>
          <a:effectLst>
            <a:outerShdw blurRad="292100" dist="139700" dir="2700000" algn="tl" rotWithShape="0">
              <a:srgbClr val="333333">
                <a:alpha val="64313"/>
              </a:srgbClr>
            </a:outerShdw>
          </a:effectLst>
        </p:spPr>
      </p:pic>
      <p:sp>
        <p:nvSpPr>
          <p:cNvPr id="92" name="Google Shape;92;p38"/>
          <p:cNvSpPr txBox="1"/>
          <p:nvPr/>
        </p:nvSpPr>
        <p:spPr>
          <a:xfrm>
            <a:off x="4193860" y="197539"/>
            <a:ext cx="3246011"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Temperature Protocol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Using a Temperature Probe</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
        <p:cNvGrpSpPr/>
        <p:nvPr/>
      </p:nvGrpSpPr>
      <p:grpSpPr>
        <a:xfrm>
          <a:off x="0" y="0"/>
          <a:ext cx="0" cy="0"/>
          <a:chOff x="0" y="0"/>
          <a:chExt cx="0" cy="0"/>
        </a:xfrm>
      </p:grpSpPr>
      <p:pic>
        <p:nvPicPr>
          <p:cNvPr id="95" name="Google Shape;95;p40"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96" name="Google Shape;96;p40"/>
          <p:cNvGrpSpPr/>
          <p:nvPr/>
        </p:nvGrpSpPr>
        <p:grpSpPr>
          <a:xfrm>
            <a:off x="7954321" y="51272"/>
            <a:ext cx="1103962" cy="873141"/>
            <a:chOff x="6010290" y="2485874"/>
            <a:chExt cx="1103962" cy="873141"/>
          </a:xfrm>
        </p:grpSpPr>
        <p:sp>
          <p:nvSpPr>
            <p:cNvPr id="97" name="Google Shape;97;p40"/>
            <p:cNvSpPr/>
            <p:nvPr/>
          </p:nvSpPr>
          <p:spPr>
            <a:xfrm>
              <a:off x="6010290" y="2485874"/>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8" name="Google Shape;98;p40"/>
            <p:cNvSpPr txBox="1"/>
            <p:nvPr/>
          </p:nvSpPr>
          <p:spPr>
            <a:xfrm>
              <a:off x="6166643" y="2510016"/>
              <a:ext cx="811396" cy="6771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TEST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your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knowledge</a:t>
              </a:r>
              <a:endParaRPr sz="1400" b="0" i="0" u="none" strike="noStrike" cap="none">
                <a:solidFill>
                  <a:srgbClr val="000000"/>
                </a:solidFill>
                <a:latin typeface="Arial"/>
                <a:ea typeface="Arial"/>
                <a:cs typeface="Arial"/>
                <a:sym typeface="Arial"/>
              </a:endParaRPr>
            </a:p>
          </p:txBody>
        </p:sp>
      </p:grpSp>
      <p:pic>
        <p:nvPicPr>
          <p:cNvPr id="99" name="Google Shape;99;p40" descr="2_HydrosphereBannerOpt.png"/>
          <p:cNvPicPr preferRelativeResize="0"/>
          <p:nvPr/>
        </p:nvPicPr>
        <p:blipFill rotWithShape="1">
          <a:blip r:embed="rId3">
            <a:alphaModFix/>
          </a:blip>
          <a:srcRect/>
          <a:stretch/>
        </p:blipFill>
        <p:spPr>
          <a:xfrm rot="-5400000">
            <a:off x="-2846915" y="2846915"/>
            <a:ext cx="6858001" cy="1164169"/>
          </a:xfrm>
          <a:prstGeom prst="rect">
            <a:avLst/>
          </a:prstGeom>
          <a:noFill/>
          <a:ln>
            <a:noFill/>
          </a:ln>
        </p:spPr>
      </p:pic>
      <p:pic>
        <p:nvPicPr>
          <p:cNvPr id="100" name="Google Shape;100;p40" descr="Globe_logo.svg.png"/>
          <p:cNvPicPr preferRelativeResize="0"/>
          <p:nvPr/>
        </p:nvPicPr>
        <p:blipFill rotWithShape="1">
          <a:blip r:embed="rId4">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sp>
        <p:nvSpPr>
          <p:cNvPr id="101" name="Google Shape;101;p40"/>
          <p:cNvSpPr/>
          <p:nvPr/>
        </p:nvSpPr>
        <p:spPr>
          <a:xfrm>
            <a:off x="3" y="1179293"/>
            <a:ext cx="1153580" cy="54476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temperature?</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temperature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D. How to collect your data.</a:t>
            </a:r>
            <a:br>
              <a:rPr lang="en-US" sz="1200" b="1" i="0" u="none" strike="noStrike" cap="none">
                <a:solidFill>
                  <a:srgbClr val="000090"/>
                </a:solidFill>
                <a:latin typeface="Calibri"/>
                <a:ea typeface="Calibri"/>
                <a:cs typeface="Calibri"/>
                <a:sym typeface="Calibri"/>
              </a:rPr>
            </a:br>
            <a:endParaRPr sz="1200" b="1" i="0" u="none" strike="noStrike" cap="none">
              <a:solidFill>
                <a:srgbClr val="000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Entering data on GLOBE Website.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90"/>
                </a:solidFill>
                <a:latin typeface="Calibri"/>
                <a:ea typeface="Calibri"/>
                <a:cs typeface="Calibri"/>
                <a:sym typeface="Calibri"/>
              </a:rPr>
              <a:t>G. Quiz yourself</a:t>
            </a:r>
            <a:endParaRPr sz="1200" b="1" i="0" u="none" strike="noStrike" cap="none">
              <a:solidFill>
                <a:srgbClr val="000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sp>
        <p:nvSpPr>
          <p:cNvPr id="102" name="Google Shape;102;p40"/>
          <p:cNvSpPr txBox="1"/>
          <p:nvPr/>
        </p:nvSpPr>
        <p:spPr>
          <a:xfrm>
            <a:off x="1643903" y="194247"/>
            <a:ext cx="184795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Hydrosphere</a:t>
            </a:r>
            <a:endParaRPr sz="1800" b="1" i="0" u="none" strike="noStrike" cap="none">
              <a:solidFill>
                <a:srgbClr val="1A2659"/>
              </a:solidFill>
              <a:latin typeface="Calibri"/>
              <a:ea typeface="Calibri"/>
              <a:cs typeface="Calibri"/>
              <a:sym typeface="Calibri"/>
            </a:endParaRPr>
          </a:p>
        </p:txBody>
      </p:sp>
      <p:pic>
        <p:nvPicPr>
          <p:cNvPr id="103" name="Google Shape;103;p40" descr="IconHydrosphereSM.png"/>
          <p:cNvPicPr preferRelativeResize="0"/>
          <p:nvPr/>
        </p:nvPicPr>
        <p:blipFill rotWithShape="1">
          <a:blip r:embed="rId5">
            <a:alphaModFix/>
          </a:blip>
          <a:srcRect/>
          <a:stretch/>
        </p:blipFill>
        <p:spPr>
          <a:xfrm>
            <a:off x="3535656" y="264818"/>
            <a:ext cx="545060" cy="554609"/>
          </a:xfrm>
          <a:prstGeom prst="rect">
            <a:avLst/>
          </a:prstGeom>
          <a:noFill/>
          <a:ln>
            <a:noFill/>
          </a:ln>
          <a:effectLst>
            <a:outerShdw blurRad="292100" dist="139700" dir="2700000" algn="tl" rotWithShape="0">
              <a:srgbClr val="333333">
                <a:alpha val="64313"/>
              </a:srgbClr>
            </a:outerShdw>
          </a:effectLst>
        </p:spPr>
      </p:pic>
      <p:sp>
        <p:nvSpPr>
          <p:cNvPr id="104" name="Google Shape;104;p40"/>
          <p:cNvSpPr txBox="1"/>
          <p:nvPr/>
        </p:nvSpPr>
        <p:spPr>
          <a:xfrm>
            <a:off x="4193860" y="197539"/>
            <a:ext cx="3246011"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Temperature Protocol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Using a Temperature Probe</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6"/>
        <p:cNvGrpSpPr/>
        <p:nvPr/>
      </p:nvGrpSpPr>
      <p:grpSpPr>
        <a:xfrm>
          <a:off x="0" y="0"/>
          <a:ext cx="0" cy="0"/>
          <a:chOff x="0" y="0"/>
          <a:chExt cx="0" cy="0"/>
        </a:xfrm>
      </p:grpSpPr>
      <p:pic>
        <p:nvPicPr>
          <p:cNvPr id="107" name="Google Shape;107;p42"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pic>
        <p:nvPicPr>
          <p:cNvPr id="108" name="Google Shape;108;p42" descr="2_HydrosphereBannerOpt.png"/>
          <p:cNvPicPr preferRelativeResize="0"/>
          <p:nvPr/>
        </p:nvPicPr>
        <p:blipFill rotWithShape="1">
          <a:blip r:embed="rId3">
            <a:alphaModFix/>
          </a:blip>
          <a:srcRect/>
          <a:stretch/>
        </p:blipFill>
        <p:spPr>
          <a:xfrm rot="-5400000">
            <a:off x="-2846915" y="2846915"/>
            <a:ext cx="6858001" cy="1164169"/>
          </a:xfrm>
          <a:prstGeom prst="rect">
            <a:avLst/>
          </a:prstGeom>
          <a:noFill/>
          <a:ln>
            <a:noFill/>
          </a:ln>
        </p:spPr>
      </p:pic>
      <p:pic>
        <p:nvPicPr>
          <p:cNvPr id="109" name="Google Shape;109;p42" descr="Globe_logo.svg.png"/>
          <p:cNvPicPr preferRelativeResize="0"/>
          <p:nvPr/>
        </p:nvPicPr>
        <p:blipFill rotWithShape="1">
          <a:blip r:embed="rId4">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sp>
        <p:nvSpPr>
          <p:cNvPr id="110" name="Google Shape;110;p42"/>
          <p:cNvSpPr txBox="1"/>
          <p:nvPr/>
        </p:nvSpPr>
        <p:spPr>
          <a:xfrm>
            <a:off x="1799113" y="305089"/>
            <a:ext cx="184795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Hydrosphere</a:t>
            </a:r>
            <a:endParaRPr sz="1800" b="1" i="0" u="none" strike="noStrike" cap="none">
              <a:solidFill>
                <a:srgbClr val="1A2659"/>
              </a:solidFill>
              <a:latin typeface="Calibri"/>
              <a:ea typeface="Calibri"/>
              <a:cs typeface="Calibri"/>
              <a:sym typeface="Calibri"/>
            </a:endParaRPr>
          </a:p>
        </p:txBody>
      </p:sp>
      <p:pic>
        <p:nvPicPr>
          <p:cNvPr id="111" name="Google Shape;111;p42" descr="IconHydrosphereSM.png"/>
          <p:cNvPicPr preferRelativeResize="0"/>
          <p:nvPr/>
        </p:nvPicPr>
        <p:blipFill rotWithShape="1">
          <a:blip r:embed="rId5">
            <a:alphaModFix/>
          </a:blip>
          <a:srcRect/>
          <a:stretch/>
        </p:blipFill>
        <p:spPr>
          <a:xfrm>
            <a:off x="3747321" y="264818"/>
            <a:ext cx="545060" cy="554609"/>
          </a:xfrm>
          <a:prstGeom prst="rect">
            <a:avLst/>
          </a:prstGeom>
          <a:noFill/>
          <a:ln>
            <a:noFill/>
          </a:ln>
          <a:effectLst>
            <a:outerShdw blurRad="292100" dist="139700" dir="2700000" algn="tl" rotWithShape="0">
              <a:srgbClr val="333333">
                <a:alpha val="64313"/>
              </a:srgbClr>
            </a:outerShdw>
          </a:effectLst>
        </p:spPr>
      </p:pic>
      <p:sp>
        <p:nvSpPr>
          <p:cNvPr id="112" name="Google Shape;112;p42"/>
          <p:cNvSpPr txBox="1"/>
          <p:nvPr/>
        </p:nvSpPr>
        <p:spPr>
          <a:xfrm>
            <a:off x="4377303" y="296316"/>
            <a:ext cx="3246011"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Temperature Protocol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hyperlink" Target="https://www.globe.gov/documents/10157/380993/Tool+Kit"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16.png"/><Relationship Id="rId3" Type="http://schemas.openxmlformats.org/officeDocument/2006/relationships/image" Target="../media/image19.png"/><Relationship Id="rId7" Type="http://schemas.openxmlformats.org/officeDocument/2006/relationships/hyperlink" Target="http://www.globe.gov/documents/348614/ff1147e1-6ae3-4eb1-b38c-20021910c0a8" TargetMode="External"/><Relationship Id="rId12"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hyperlink" Target="http://www.globe.gov/documents/11865/0cf18ded-a3df-431d-ad72-b310970b1781" TargetMode="External"/><Relationship Id="rId11" Type="http://schemas.openxmlformats.org/officeDocument/2006/relationships/image" Target="../media/image23.jpg"/><Relationship Id="rId5" Type="http://schemas.openxmlformats.org/officeDocument/2006/relationships/hyperlink" Target="http://www.globe.gov/documents/11865/26f37835-c82a-4418-906d-23ec9f6c64a9" TargetMode="External"/><Relationship Id="rId15" Type="http://schemas.openxmlformats.org/officeDocument/2006/relationships/image" Target="../media/image25.png"/><Relationship Id="rId10" Type="http://schemas.openxmlformats.org/officeDocument/2006/relationships/image" Target="../media/image14.png"/><Relationship Id="rId4" Type="http://schemas.openxmlformats.org/officeDocument/2006/relationships/image" Target="../media/image20.png"/><Relationship Id="rId9" Type="http://schemas.openxmlformats.org/officeDocument/2006/relationships/image" Target="../media/image22.png"/><Relationship Id="rId14" Type="http://schemas.openxmlformats.org/officeDocument/2006/relationships/image" Target="../media/image24.jp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www.globe.gov/home?p_p_id=58&amp;p_p_lifecycle=0&amp;p_p_state=maximized&amp;p_p_mode=view&amp;p_p_col_id=column-2&amp;p_p_col_count=2&amp;_58_enter_data=1&amp;saveLastPath=0&amp;_58_struts_action=/login/login&amp;_58_redirect=https://data.globe.gov" TargetMode="External"/><Relationship Id="rId7"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hyperlink" Target="https://itunes.apple.com/us/app/globe-data-entry/id980592274?ls=1&amp;mt=8" TargetMode="External"/><Relationship Id="rId5" Type="http://schemas.openxmlformats.org/officeDocument/2006/relationships/hyperlink" Target="https://play.google.com/store/apps/details?id=gov.nasa.globe.deapp&amp;hl=en" TargetMode="External"/><Relationship Id="rId4" Type="http://schemas.openxmlformats.org/officeDocument/2006/relationships/hyperlink" Target="mailto:DATA@NASAGLOBE.OR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hyperlink" Target="http://vis.globe.gov/GLOBE/" TargetMode="External"/><Relationship Id="rId4" Type="http://schemas.openxmlformats.org/officeDocument/2006/relationships/hyperlink" Target="http://www.globe.gov/documents/10157/7349361/Viz+tutorial.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hyperlink" Target="http://www.globe.gov" TargetMode="External"/><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0"/>
          <p:cNvSpPr txBox="1"/>
          <p:nvPr/>
        </p:nvSpPr>
        <p:spPr>
          <a:xfrm>
            <a:off x="1309652" y="1442820"/>
            <a:ext cx="7449702" cy="310854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Except for transparency, take water temperature before the other water measurements.</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Take the water temperature measurement as soon as possible after the water sample is taken because temperature tends to change very rapidly after a sample is collected.</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Read the temperature value on the meter while the probe is in the water. The temperature reading can change quickly once the thermometer is out of the water, especially if the air temperature is very different from the water temperature or if it is windy. Wind can cause evaporation to occur rapidly, lowering the temperature.</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298" name="Google Shape;298;p10"/>
          <p:cNvSpPr/>
          <p:nvPr/>
        </p:nvSpPr>
        <p:spPr>
          <a:xfrm>
            <a:off x="1184231" y="990484"/>
            <a:ext cx="7378943"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2"/>
                </a:solidFill>
                <a:latin typeface="Calibri"/>
                <a:ea typeface="Calibri"/>
                <a:cs typeface="Calibri"/>
                <a:sym typeface="Calibri"/>
              </a:rPr>
              <a:t>How to Collect Water Temperature Data: Measurement Procedures</a:t>
            </a:r>
            <a:endParaRPr sz="1400" b="0" i="0" u="none" strike="noStrike" cap="none">
              <a:solidFill>
                <a:srgbClr val="000000"/>
              </a:solidFill>
              <a:latin typeface="Arial"/>
              <a:ea typeface="Arial"/>
              <a:cs typeface="Arial"/>
              <a:sym typeface="Arial"/>
            </a:endParaRPr>
          </a:p>
        </p:txBody>
      </p:sp>
      <p:pic>
        <p:nvPicPr>
          <p:cNvPr id="299" name="Google Shape;299;p10" descr="temperature.jpg"/>
          <p:cNvPicPr preferRelativeResize="0"/>
          <p:nvPr/>
        </p:nvPicPr>
        <p:blipFill rotWithShape="1">
          <a:blip r:embed="rId3">
            <a:alphaModFix/>
          </a:blip>
          <a:srcRect/>
          <a:stretch/>
        </p:blipFill>
        <p:spPr>
          <a:xfrm>
            <a:off x="5926666" y="4141693"/>
            <a:ext cx="2762132" cy="2071599"/>
          </a:xfrm>
          <a:prstGeom prst="rect">
            <a:avLst/>
          </a:prstGeom>
          <a:noFill/>
          <a:ln>
            <a:noFill/>
          </a:ln>
        </p:spPr>
      </p:pic>
      <p:sp>
        <p:nvSpPr>
          <p:cNvPr id="300" name="Google Shape;300;p10"/>
          <p:cNvSpPr txBox="1"/>
          <p:nvPr/>
        </p:nvSpPr>
        <p:spPr>
          <a:xfrm>
            <a:off x="1309652" y="4366728"/>
            <a:ext cx="4274291" cy="203132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It is important that the water temperature be taken at the same place every week. There may be several degrees of difference in water temperature over a small area in your water body: sunny areas vs. shady areas, or shallow and deeper areas.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11"/>
          <p:cNvSpPr txBox="1"/>
          <p:nvPr/>
        </p:nvSpPr>
        <p:spPr>
          <a:xfrm>
            <a:off x="1440039" y="1760128"/>
            <a:ext cx="7380202" cy="1200329"/>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1800"/>
              <a:buFont typeface="Calibri"/>
              <a:buAutoNum type="arabicPeriod"/>
            </a:pPr>
            <a:r>
              <a:rPr lang="en-US" sz="1800" b="0" i="0" u="none" strike="noStrike" cap="none">
                <a:solidFill>
                  <a:schemeClr val="dk1"/>
                </a:solidFill>
                <a:latin typeface="Calibri"/>
                <a:ea typeface="Calibri"/>
                <a:cs typeface="Calibri"/>
                <a:sym typeface="Calibri"/>
              </a:rPr>
              <a:t>The probe should be stored with the cap on.</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rabicPeriod"/>
            </a:pPr>
            <a:r>
              <a:rPr lang="en-US" sz="1800" b="0" i="0" u="none" strike="noStrike" cap="none">
                <a:solidFill>
                  <a:schemeClr val="dk1"/>
                </a:solidFill>
                <a:latin typeface="Calibri"/>
                <a:ea typeface="Calibri"/>
                <a:cs typeface="Calibri"/>
                <a:sym typeface="Calibri"/>
              </a:rPr>
              <a:t>The probe should be well rinsed with distilled water after use to avoid mineral deposit accumulation.</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rabicPeriod"/>
            </a:pPr>
            <a:r>
              <a:rPr lang="en-US" sz="1800" b="0" i="0" u="none" strike="noStrike" cap="none">
                <a:solidFill>
                  <a:schemeClr val="dk1"/>
                </a:solidFill>
                <a:latin typeface="Calibri"/>
                <a:ea typeface="Calibri"/>
                <a:cs typeface="Calibri"/>
                <a:sym typeface="Calibri"/>
              </a:rPr>
              <a:t>The probe should periodically be cleaned with alcohol.</a:t>
            </a:r>
            <a:endParaRPr sz="1800" b="0" i="0" u="none" strike="noStrike" cap="none">
              <a:solidFill>
                <a:schemeClr val="dk1"/>
              </a:solidFill>
              <a:latin typeface="Calibri"/>
              <a:ea typeface="Calibri"/>
              <a:cs typeface="Calibri"/>
              <a:sym typeface="Calibri"/>
            </a:endParaRPr>
          </a:p>
        </p:txBody>
      </p:sp>
      <p:sp>
        <p:nvSpPr>
          <p:cNvPr id="306" name="Google Shape;306;p11"/>
          <p:cNvSpPr/>
          <p:nvPr/>
        </p:nvSpPr>
        <p:spPr>
          <a:xfrm>
            <a:off x="1309653" y="1190539"/>
            <a:ext cx="6281212"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2"/>
                </a:solidFill>
                <a:latin typeface="Calibri"/>
                <a:ea typeface="Calibri"/>
                <a:cs typeface="Calibri"/>
                <a:sym typeface="Calibri"/>
              </a:rPr>
              <a:t>How to Collect Water Temperature Data: Instrument Care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12"/>
          <p:cNvSpPr/>
          <p:nvPr/>
        </p:nvSpPr>
        <p:spPr>
          <a:xfrm>
            <a:off x="1375737" y="1145080"/>
            <a:ext cx="7494819"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72"/>
                </a:solidFill>
                <a:latin typeface="Calibri"/>
                <a:ea typeface="Calibri"/>
                <a:cs typeface="Calibri"/>
                <a:sym typeface="Calibri"/>
              </a:rPr>
              <a:t>Sources for Equipment You Need for the Water Temperature Protocol</a:t>
            </a:r>
            <a:endParaRPr sz="2000" b="1" i="0" u="none" strike="noStrike" cap="none">
              <a:solidFill>
                <a:srgbClr val="055000"/>
              </a:solidFill>
              <a:latin typeface="Calibri"/>
              <a:ea typeface="Calibri"/>
              <a:cs typeface="Calibri"/>
              <a:sym typeface="Calibri"/>
            </a:endParaRPr>
          </a:p>
        </p:txBody>
      </p:sp>
      <p:sp>
        <p:nvSpPr>
          <p:cNvPr id="312" name="Google Shape;312;p12"/>
          <p:cNvSpPr/>
          <p:nvPr/>
        </p:nvSpPr>
        <p:spPr>
          <a:xfrm>
            <a:off x="1375737" y="1786527"/>
            <a:ext cx="4781191" cy="258532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The following resources summarize the measurements associated with each protocol, associated skill level, scientific specifications for the instruments, and how to access the equipment you need (purchase, build, or download). </a:t>
            </a: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pic>
        <p:nvPicPr>
          <p:cNvPr id="313" name="Google Shape;313;p12" descr="Screen Shot 2015-09-03 at 12.51.51 PM.png"/>
          <p:cNvPicPr preferRelativeResize="0"/>
          <p:nvPr/>
        </p:nvPicPr>
        <p:blipFill rotWithShape="1">
          <a:blip r:embed="rId3">
            <a:alphaModFix/>
          </a:blip>
          <a:srcRect/>
          <a:stretch/>
        </p:blipFill>
        <p:spPr>
          <a:xfrm rot="791986">
            <a:off x="6982323" y="1921330"/>
            <a:ext cx="1666623" cy="2133816"/>
          </a:xfrm>
          <a:prstGeom prst="rect">
            <a:avLst/>
          </a:prstGeom>
          <a:noFill/>
          <a:ln>
            <a:noFill/>
          </a:ln>
          <a:effectLst>
            <a:outerShdw blurRad="292100" dist="139700" dir="2700000" algn="tl" rotWithShape="0">
              <a:srgbClr val="333333">
                <a:alpha val="64313"/>
              </a:srgbClr>
            </a:outerShdw>
          </a:effectLst>
        </p:spPr>
      </p:pic>
      <p:sp>
        <p:nvSpPr>
          <p:cNvPr id="314" name="Google Shape;314;p12"/>
          <p:cNvSpPr txBox="1"/>
          <p:nvPr/>
        </p:nvSpPr>
        <p:spPr>
          <a:xfrm>
            <a:off x="1375737" y="4254430"/>
            <a:ext cx="7768263"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Where to find specifications for instruments used in GLOBE investigations</a:t>
            </a: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Where to find scientific instruments used in GLOBE investigations </a:t>
            </a:r>
            <a:endParaRPr sz="1800" b="1" i="0" u="none" strike="noStrike" cap="non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13"/>
          <p:cNvSpPr/>
          <p:nvPr/>
        </p:nvSpPr>
        <p:spPr>
          <a:xfrm>
            <a:off x="1305418" y="1025494"/>
            <a:ext cx="7083814" cy="5663089"/>
          </a:xfrm>
          <a:prstGeom prst="rect">
            <a:avLst/>
          </a:prstGeom>
          <a:noFill/>
          <a:ln>
            <a:noFill/>
          </a:ln>
        </p:spPr>
        <p:txBody>
          <a:bodyPr spcFirstLastPara="1" wrap="square" lIns="91425" tIns="45700" rIns="91425" bIns="45700" anchor="t" anchorCtr="0">
            <a:spAutoFit/>
          </a:bodyPr>
          <a:lstStyle/>
          <a:p>
            <a:pPr marL="514350" marR="0" lvl="0" indent="-514350" algn="l" rtl="0">
              <a:lnSpc>
                <a:spcPct val="100000"/>
              </a:lnSpc>
              <a:spcBef>
                <a:spcPts val="0"/>
              </a:spcBef>
              <a:spcAft>
                <a:spcPts val="0"/>
              </a:spcAft>
              <a:buClr>
                <a:srgbClr val="000000"/>
              </a:buClr>
              <a:buSzPts val="2400"/>
              <a:buFont typeface="Arial"/>
              <a:buNone/>
            </a:pPr>
            <a:r>
              <a:rPr lang="en-US" sz="2400" b="1" i="0" u="none" strike="noStrike" cap="none">
                <a:solidFill>
                  <a:srgbClr val="000072"/>
                </a:solidFill>
                <a:latin typeface="Calibri"/>
                <a:ea typeface="Calibri"/>
                <a:cs typeface="Calibri"/>
                <a:sym typeface="Calibri"/>
              </a:rPr>
              <a:t>Water Temperature Protocol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72"/>
                </a:solidFill>
                <a:latin typeface="Calibri"/>
                <a:ea typeface="Calibri"/>
                <a:cs typeface="Calibri"/>
                <a:sym typeface="Calibri"/>
              </a:rPr>
              <a:t>Assemble Equipment</a:t>
            </a:r>
            <a:r>
              <a:rPr lang="en-US" sz="1800" b="0" i="0" u="none" strike="noStrike" cap="none">
                <a:solidFill>
                  <a:srgbClr val="000000"/>
                </a:solidFill>
                <a:latin typeface="Calibri"/>
                <a:ea typeface="Calibri"/>
                <a:cs typeface="Calibri"/>
                <a:sym typeface="Calibri"/>
              </a:rPr>
              <a:t>:</a:t>
            </a:r>
            <a:endParaRPr sz="18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p:txBody>
      </p:sp>
      <p:grpSp>
        <p:nvGrpSpPr>
          <p:cNvPr id="321" name="Google Shape;321;p13"/>
          <p:cNvGrpSpPr/>
          <p:nvPr/>
        </p:nvGrpSpPr>
        <p:grpSpPr>
          <a:xfrm rot="-1521617">
            <a:off x="4678791" y="3795406"/>
            <a:ext cx="1558386" cy="696212"/>
            <a:chOff x="5110464" y="1424636"/>
            <a:chExt cx="2652904" cy="1213715"/>
          </a:xfrm>
        </p:grpSpPr>
        <p:pic>
          <p:nvPicPr>
            <p:cNvPr id="322" name="Google Shape;322;p13" descr="Gloves.png"/>
            <p:cNvPicPr preferRelativeResize="0"/>
            <p:nvPr/>
          </p:nvPicPr>
          <p:blipFill rotWithShape="1">
            <a:blip r:embed="rId3">
              <a:alphaModFix/>
            </a:blip>
            <a:srcRect/>
            <a:stretch/>
          </p:blipFill>
          <p:spPr>
            <a:xfrm>
              <a:off x="5110464" y="1706466"/>
              <a:ext cx="1922850" cy="487834"/>
            </a:xfrm>
            <a:prstGeom prst="rect">
              <a:avLst/>
            </a:prstGeom>
            <a:noFill/>
            <a:ln>
              <a:noFill/>
            </a:ln>
          </p:spPr>
        </p:pic>
        <p:pic>
          <p:nvPicPr>
            <p:cNvPr id="323" name="Google Shape;323;p13" descr="Gloves.png"/>
            <p:cNvPicPr preferRelativeResize="0"/>
            <p:nvPr/>
          </p:nvPicPr>
          <p:blipFill rotWithShape="1">
            <a:blip r:embed="rId3">
              <a:alphaModFix/>
            </a:blip>
            <a:srcRect/>
            <a:stretch/>
          </p:blipFill>
          <p:spPr>
            <a:xfrm rot="-900000">
              <a:off x="5316574" y="1725940"/>
              <a:ext cx="2408749" cy="611108"/>
            </a:xfrm>
            <a:prstGeom prst="rect">
              <a:avLst/>
            </a:prstGeom>
            <a:noFill/>
            <a:ln>
              <a:noFill/>
            </a:ln>
            <a:effectLst>
              <a:outerShdw blurRad="292100" dist="139700" dir="2700000" algn="tl" rotWithShape="0">
                <a:srgbClr val="333333">
                  <a:alpha val="64313"/>
                </a:srgbClr>
              </a:outerShdw>
            </a:effectLst>
          </p:spPr>
        </p:pic>
      </p:grpSp>
      <p:grpSp>
        <p:nvGrpSpPr>
          <p:cNvPr id="324" name="Google Shape;324;p13"/>
          <p:cNvGrpSpPr/>
          <p:nvPr/>
        </p:nvGrpSpPr>
        <p:grpSpPr>
          <a:xfrm>
            <a:off x="6115570" y="862126"/>
            <a:ext cx="3023347" cy="3718278"/>
            <a:chOff x="6592772" y="1178762"/>
            <a:chExt cx="3355918" cy="4057268"/>
          </a:xfrm>
        </p:grpSpPr>
        <p:pic>
          <p:nvPicPr>
            <p:cNvPr id="325" name="Google Shape;325;p13" descr="ClipboardandPaper.png"/>
            <p:cNvPicPr preferRelativeResize="0"/>
            <p:nvPr/>
          </p:nvPicPr>
          <p:blipFill rotWithShape="1">
            <a:blip r:embed="rId4">
              <a:alphaModFix/>
            </a:blip>
            <a:srcRect/>
            <a:stretch/>
          </p:blipFill>
          <p:spPr>
            <a:xfrm rot="624378">
              <a:off x="6897170" y="1397088"/>
              <a:ext cx="2747122" cy="3620616"/>
            </a:xfrm>
            <a:prstGeom prst="rect">
              <a:avLst/>
            </a:prstGeom>
            <a:noFill/>
            <a:ln>
              <a:noFill/>
            </a:ln>
            <a:effectLst>
              <a:outerShdw blurRad="292100" dist="139700" dir="2700000" algn="tl" rotWithShape="0">
                <a:srgbClr val="333333">
                  <a:alpha val="64313"/>
                </a:srgbClr>
              </a:outerShdw>
            </a:effectLst>
          </p:spPr>
        </p:pic>
        <p:sp>
          <p:nvSpPr>
            <p:cNvPr id="326" name="Google Shape;326;p13"/>
            <p:cNvSpPr txBox="1"/>
            <p:nvPr/>
          </p:nvSpPr>
          <p:spPr>
            <a:xfrm rot="624378">
              <a:off x="7240550" y="2101315"/>
              <a:ext cx="2311874" cy="198143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1" i="0" u="sng" strike="noStrike" cap="none">
                <a:solidFill>
                  <a:schemeClr val="dk1"/>
                </a:solidFill>
                <a:latin typeface="Architects Daughter"/>
                <a:ea typeface="Architects Daughter"/>
                <a:cs typeface="Architects Daughter"/>
                <a:sym typeface="Architects Daughter"/>
              </a:endParaRPr>
            </a:p>
            <a:p>
              <a:pPr marL="0" marR="0" lvl="0" indent="0" algn="l" rtl="0">
                <a:lnSpc>
                  <a:spcPct val="100000"/>
                </a:lnSpc>
                <a:spcBef>
                  <a:spcPts val="0"/>
                </a:spcBef>
                <a:spcAft>
                  <a:spcPts val="0"/>
                </a:spcAft>
                <a:buClr>
                  <a:srgbClr val="000000"/>
                </a:buClr>
                <a:buSzPts val="1400"/>
                <a:buFont typeface="Arial"/>
                <a:buNone/>
              </a:pPr>
              <a:r>
                <a:rPr lang="en-US" sz="1400" b="1" i="0" u="sng" strike="noStrike" cap="none">
                  <a:solidFill>
                    <a:schemeClr val="dk1"/>
                  </a:solidFill>
                  <a:latin typeface="Architects Daughter"/>
                  <a:ea typeface="Architects Daughter"/>
                  <a:cs typeface="Architects Daughter"/>
                  <a:sym typeface="Architects Daughter"/>
                </a:rPr>
                <a:t>Equipment List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Calibrated meter and probe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Latex gloves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Pen or pencil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Clock or watch</a:t>
              </a:r>
              <a:endParaRPr sz="1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1" i="0" u="sng" strike="noStrike" cap="none">
                <a:solidFill>
                  <a:schemeClr val="dk1"/>
                </a:solidFill>
                <a:latin typeface="Architects Daughter"/>
                <a:ea typeface="Architects Daughter"/>
                <a:cs typeface="Architects Daughter"/>
                <a:sym typeface="Architects Daughter"/>
              </a:endParaRPr>
            </a:p>
          </p:txBody>
        </p:sp>
      </p:grpSp>
      <p:sp>
        <p:nvSpPr>
          <p:cNvPr id="327" name="Google Shape;327;p13"/>
          <p:cNvSpPr/>
          <p:nvPr/>
        </p:nvSpPr>
        <p:spPr>
          <a:xfrm>
            <a:off x="1165414" y="4143252"/>
            <a:ext cx="8422214" cy="26776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72"/>
                </a:solidFill>
                <a:latin typeface="Calibri"/>
                <a:ea typeface="Calibri"/>
                <a:cs typeface="Calibri"/>
                <a:sym typeface="Calibri"/>
              </a:rPr>
              <a:t>Assemble Necessary Documents: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Hydrosphere Investigation Data Sheet</a:t>
            </a:r>
            <a:endParaRPr sz="1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1" i="0" u="sng" strike="noStrike" cap="none">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Water Temperature Protocol for Thermometer Probes Field Guide</a:t>
            </a:r>
            <a:endParaRPr sz="1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1" i="0" u="sng" strike="noStrike" cap="none">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Calibrating an Alcohol-filled Thermometer Lab Guide</a:t>
            </a:r>
            <a:endParaRPr sz="1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72"/>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72"/>
                </a:solidFill>
                <a:latin typeface="Calibri"/>
                <a:ea typeface="Calibri"/>
                <a:cs typeface="Calibri"/>
                <a:sym typeface="Calibri"/>
              </a:rPr>
              <a:t>Time: </a:t>
            </a:r>
            <a:r>
              <a:rPr lang="en-US" sz="1800" b="0" i="0" u="none" strike="noStrike" cap="none">
                <a:solidFill>
                  <a:srgbClr val="000000"/>
                </a:solidFill>
                <a:latin typeface="Calibri"/>
                <a:ea typeface="Calibri"/>
                <a:cs typeface="Calibri"/>
                <a:sym typeface="Calibri"/>
              </a:rPr>
              <a:t>10 minutes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Temperature probes must be calibrated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before each use.</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72"/>
                </a:solidFill>
                <a:latin typeface="Calibri"/>
                <a:ea typeface="Calibri"/>
                <a:cs typeface="Calibri"/>
                <a:sym typeface="Calibri"/>
              </a:rPr>
              <a:t> Suggested Frequency</a:t>
            </a:r>
            <a:r>
              <a:rPr lang="en-US" sz="1800" b="0" i="0" u="none" strike="noStrike" cap="none">
                <a:solidFill>
                  <a:srgbClr val="000000"/>
                </a:solidFill>
                <a:latin typeface="Calibri"/>
                <a:ea typeface="Calibri"/>
                <a:cs typeface="Calibri"/>
                <a:sym typeface="Calibri"/>
              </a:rPr>
              <a:t>: weekly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8" name="Google Shape;328;p13"/>
          <p:cNvSpPr txBox="1"/>
          <p:nvPr/>
        </p:nvSpPr>
        <p:spPr>
          <a:xfrm>
            <a:off x="1211301" y="1561850"/>
            <a:ext cx="3828380" cy="26776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Calibrated meter and probe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Latex gloves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Pen or pencil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Clock or watch</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Calibri"/>
                <a:ea typeface="Calibri"/>
                <a:cs typeface="Calibri"/>
                <a:sym typeface="Calibri"/>
              </a:rPr>
              <a:t>For Calibration: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 Thermometer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- 400 mL ice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 Distilled water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- 500 mL beaker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pic>
        <p:nvPicPr>
          <p:cNvPr id="329" name="Google Shape;329;p13" descr="Stopwatch.png"/>
          <p:cNvPicPr preferRelativeResize="0"/>
          <p:nvPr/>
        </p:nvPicPr>
        <p:blipFill rotWithShape="1">
          <a:blip r:embed="rId8">
            <a:alphaModFix/>
          </a:blip>
          <a:srcRect/>
          <a:stretch/>
        </p:blipFill>
        <p:spPr>
          <a:xfrm>
            <a:off x="4639878" y="2615540"/>
            <a:ext cx="543783" cy="676325"/>
          </a:xfrm>
          <a:prstGeom prst="rect">
            <a:avLst/>
          </a:prstGeom>
          <a:noFill/>
          <a:ln>
            <a:noFill/>
          </a:ln>
        </p:spPr>
      </p:pic>
      <p:pic>
        <p:nvPicPr>
          <p:cNvPr id="330" name="Google Shape;330;p13" descr="Pencil.png"/>
          <p:cNvPicPr preferRelativeResize="0"/>
          <p:nvPr/>
        </p:nvPicPr>
        <p:blipFill rotWithShape="1">
          <a:blip r:embed="rId9">
            <a:alphaModFix/>
          </a:blip>
          <a:srcRect/>
          <a:stretch/>
        </p:blipFill>
        <p:spPr>
          <a:xfrm rot="-5400000">
            <a:off x="5886789" y="2410223"/>
            <a:ext cx="120543" cy="2250475"/>
          </a:xfrm>
          <a:prstGeom prst="rect">
            <a:avLst/>
          </a:prstGeom>
          <a:noFill/>
          <a:ln>
            <a:noFill/>
          </a:ln>
        </p:spPr>
      </p:pic>
      <p:pic>
        <p:nvPicPr>
          <p:cNvPr id="331" name="Google Shape;331;p13" descr="ThermometerNosFIX.png"/>
          <p:cNvPicPr preferRelativeResize="0"/>
          <p:nvPr/>
        </p:nvPicPr>
        <p:blipFill rotWithShape="1">
          <a:blip r:embed="rId10">
            <a:alphaModFix/>
          </a:blip>
          <a:srcRect/>
          <a:stretch/>
        </p:blipFill>
        <p:spPr>
          <a:xfrm>
            <a:off x="4232971" y="1458954"/>
            <a:ext cx="190647" cy="2580261"/>
          </a:xfrm>
          <a:prstGeom prst="rect">
            <a:avLst/>
          </a:prstGeom>
          <a:noFill/>
          <a:ln>
            <a:noFill/>
          </a:ln>
        </p:spPr>
      </p:pic>
      <p:pic>
        <p:nvPicPr>
          <p:cNvPr id="332" name="Google Shape;332;p13" descr="DistilledWaterJug.jpg"/>
          <p:cNvPicPr preferRelativeResize="0"/>
          <p:nvPr/>
        </p:nvPicPr>
        <p:blipFill rotWithShape="1">
          <a:blip r:embed="rId11">
            <a:alphaModFix/>
          </a:blip>
          <a:srcRect/>
          <a:stretch/>
        </p:blipFill>
        <p:spPr>
          <a:xfrm>
            <a:off x="5133798" y="1242739"/>
            <a:ext cx="1196890" cy="1710964"/>
          </a:xfrm>
          <a:prstGeom prst="rect">
            <a:avLst/>
          </a:prstGeom>
          <a:noFill/>
          <a:ln>
            <a:noFill/>
          </a:ln>
        </p:spPr>
      </p:pic>
      <p:pic>
        <p:nvPicPr>
          <p:cNvPr id="333" name="Google Shape;333;p13" descr="Screen Shot 2015-12-26 at 10.40.09 PM.png"/>
          <p:cNvPicPr preferRelativeResize="0"/>
          <p:nvPr/>
        </p:nvPicPr>
        <p:blipFill rotWithShape="1">
          <a:blip r:embed="rId12">
            <a:alphaModFix/>
          </a:blip>
          <a:srcRect/>
          <a:stretch/>
        </p:blipFill>
        <p:spPr>
          <a:xfrm>
            <a:off x="6330688" y="4737881"/>
            <a:ext cx="1574523" cy="859846"/>
          </a:xfrm>
          <a:prstGeom prst="rect">
            <a:avLst/>
          </a:prstGeom>
          <a:noFill/>
          <a:ln>
            <a:noFill/>
          </a:ln>
        </p:spPr>
      </p:pic>
      <p:pic>
        <p:nvPicPr>
          <p:cNvPr id="334" name="Google Shape;334;p13" descr="Screen Shot 2015-12-26 at 10.40.19 PM.png"/>
          <p:cNvPicPr preferRelativeResize="0"/>
          <p:nvPr/>
        </p:nvPicPr>
        <p:blipFill rotWithShape="1">
          <a:blip r:embed="rId13">
            <a:alphaModFix/>
          </a:blip>
          <a:srcRect/>
          <a:stretch/>
        </p:blipFill>
        <p:spPr>
          <a:xfrm>
            <a:off x="8198582" y="5553750"/>
            <a:ext cx="136600" cy="1134833"/>
          </a:xfrm>
          <a:prstGeom prst="rect">
            <a:avLst/>
          </a:prstGeom>
          <a:noFill/>
          <a:ln>
            <a:noFill/>
          </a:ln>
        </p:spPr>
      </p:pic>
      <p:cxnSp>
        <p:nvCxnSpPr>
          <p:cNvPr id="335" name="Google Shape;335;p13"/>
          <p:cNvCxnSpPr/>
          <p:nvPr/>
        </p:nvCxnSpPr>
        <p:spPr>
          <a:xfrm>
            <a:off x="7905211" y="5553750"/>
            <a:ext cx="429971"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254"/>
              </a:srgbClr>
            </a:outerShdw>
          </a:effectLst>
        </p:spPr>
      </p:cxnSp>
      <p:pic>
        <p:nvPicPr>
          <p:cNvPr id="336" name="Google Shape;336;p13" descr="Beaker3D100mlL.jpg"/>
          <p:cNvPicPr preferRelativeResize="0"/>
          <p:nvPr/>
        </p:nvPicPr>
        <p:blipFill rotWithShape="1">
          <a:blip r:embed="rId14">
            <a:alphaModFix/>
          </a:blip>
          <a:srcRect/>
          <a:stretch/>
        </p:blipFill>
        <p:spPr>
          <a:xfrm>
            <a:off x="3270260" y="3074865"/>
            <a:ext cx="688041" cy="884172"/>
          </a:xfrm>
          <a:prstGeom prst="rect">
            <a:avLst/>
          </a:prstGeom>
          <a:noFill/>
          <a:ln>
            <a:noFill/>
          </a:ln>
        </p:spPr>
      </p:pic>
      <p:pic>
        <p:nvPicPr>
          <p:cNvPr id="337" name="Google Shape;337;p13" descr="BeakerCrushedIce_Med.png"/>
          <p:cNvPicPr preferRelativeResize="0"/>
          <p:nvPr/>
        </p:nvPicPr>
        <p:blipFill rotWithShape="1">
          <a:blip r:embed="rId15">
            <a:alphaModFix/>
          </a:blip>
          <a:srcRect/>
          <a:stretch/>
        </p:blipFill>
        <p:spPr>
          <a:xfrm>
            <a:off x="3375409" y="3449466"/>
            <a:ext cx="605136" cy="50104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14"/>
          <p:cNvSpPr txBox="1"/>
          <p:nvPr/>
        </p:nvSpPr>
        <p:spPr>
          <a:xfrm>
            <a:off x="1309651" y="1636991"/>
            <a:ext cx="7282459" cy="286232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Temperature meters must be calibrated before use. Check with your meter manufacturer to be sure it stores the most recent calibration. If it does, the temperature meter should be calibrated in the classroom or lab before going to the Hydrosphere Study Site. If your meter does not keep the most recent calibration, you will need to calibrate it just before you take your measurements taking care not to turn the meter or any associated software off.</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4" name="Google Shape;344;p14"/>
          <p:cNvSpPr txBox="1"/>
          <p:nvPr/>
        </p:nvSpPr>
        <p:spPr>
          <a:xfrm>
            <a:off x="1309651" y="1014162"/>
            <a:ext cx="761849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2"/>
                </a:solidFill>
                <a:latin typeface="Calibri"/>
                <a:ea typeface="Calibri"/>
                <a:cs typeface="Calibri"/>
                <a:sym typeface="Calibri"/>
              </a:rPr>
              <a:t>How To Collect Your Water Temperature Data: Calibration</a:t>
            </a:r>
            <a:endParaRPr sz="2400" b="1" i="0" u="none" strike="noStrike" cap="none">
              <a:solidFill>
                <a:schemeClr val="dk2"/>
              </a:solidFill>
              <a:latin typeface="Calibri"/>
              <a:ea typeface="Calibri"/>
              <a:cs typeface="Calibri"/>
              <a:sym typeface="Calibri"/>
            </a:endParaRPr>
          </a:p>
        </p:txBody>
      </p:sp>
      <p:sp>
        <p:nvSpPr>
          <p:cNvPr id="345" name="Google Shape;345;p14"/>
          <p:cNvSpPr txBox="1"/>
          <p:nvPr/>
        </p:nvSpPr>
        <p:spPr>
          <a:xfrm>
            <a:off x="1763933" y="6179895"/>
            <a:ext cx="7143001"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90"/>
                </a:solidFill>
                <a:latin typeface="Calibri"/>
                <a:ea typeface="Calibri"/>
                <a:cs typeface="Calibri"/>
                <a:sym typeface="Calibri"/>
              </a:rPr>
              <a:t>Pay close attention to your calibration procedure. Without the calibration step your temperature data will not be meaningful or comparable to data collected by others!  </a:t>
            </a:r>
            <a:endParaRPr sz="1400" b="1" i="0" u="none" strike="noStrike" cap="none">
              <a:solidFill>
                <a:srgbClr val="000090"/>
              </a:solidFill>
              <a:latin typeface="Calibri"/>
              <a:ea typeface="Calibri"/>
              <a:cs typeface="Calibri"/>
              <a:sym typeface="Calibri"/>
            </a:endParaRPr>
          </a:p>
        </p:txBody>
      </p:sp>
      <p:pic>
        <p:nvPicPr>
          <p:cNvPr id="346" name="Google Shape;346;p14" descr="1_AttentionICON_8_14_15.png"/>
          <p:cNvPicPr preferRelativeResize="0"/>
          <p:nvPr/>
        </p:nvPicPr>
        <p:blipFill rotWithShape="1">
          <a:blip r:embed="rId3">
            <a:alphaModFix/>
          </a:blip>
          <a:srcRect/>
          <a:stretch/>
        </p:blipFill>
        <p:spPr>
          <a:xfrm>
            <a:off x="1364523" y="6179895"/>
            <a:ext cx="399410" cy="409377"/>
          </a:xfrm>
          <a:prstGeom prst="rect">
            <a:avLst/>
          </a:prstGeom>
          <a:noFill/>
          <a:ln>
            <a:noFill/>
          </a:ln>
          <a:effectLst>
            <a:outerShdw blurRad="292100" dist="139700" dir="2700000" algn="tl" rotWithShape="0">
              <a:srgbClr val="333333">
                <a:alpha val="64313"/>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15"/>
          <p:cNvSpPr txBox="1"/>
          <p:nvPr/>
        </p:nvSpPr>
        <p:spPr>
          <a:xfrm>
            <a:off x="1309651" y="1214217"/>
            <a:ext cx="574320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2"/>
                </a:solidFill>
                <a:latin typeface="Calibri"/>
                <a:ea typeface="Calibri"/>
                <a:cs typeface="Calibri"/>
                <a:sym typeface="Calibri"/>
              </a:rPr>
              <a:t>How To Collect Your Water Temperature Data: Probe</a:t>
            </a:r>
            <a:endParaRPr sz="2000" b="1" i="0" u="none" strike="noStrike" cap="none">
              <a:solidFill>
                <a:schemeClr val="dk2"/>
              </a:solidFill>
              <a:latin typeface="Calibri"/>
              <a:ea typeface="Calibri"/>
              <a:cs typeface="Calibri"/>
              <a:sym typeface="Calibri"/>
            </a:endParaRPr>
          </a:p>
        </p:txBody>
      </p:sp>
      <p:sp>
        <p:nvSpPr>
          <p:cNvPr id="353" name="Google Shape;353;p15"/>
          <p:cNvSpPr txBox="1"/>
          <p:nvPr/>
        </p:nvSpPr>
        <p:spPr>
          <a:xfrm>
            <a:off x="1137197" y="1740127"/>
            <a:ext cx="4961400" cy="4617600"/>
          </a:xfrm>
          <a:prstGeom prst="rect">
            <a:avLst/>
          </a:prstGeom>
          <a:noFill/>
          <a:ln>
            <a:noFill/>
          </a:ln>
        </p:spPr>
        <p:txBody>
          <a:bodyPr spcFirstLastPara="1" wrap="square" lIns="91425" tIns="45700" rIns="91425" bIns="45700" anchor="t" anchorCtr="0">
            <a:spAutoFit/>
          </a:bodyPr>
          <a:lstStyle/>
          <a:p>
            <a:pPr marL="457200" marR="0" lvl="0" indent="-317500" algn="just" rtl="0">
              <a:lnSpc>
                <a:spcPct val="100000"/>
              </a:lnSpc>
              <a:spcBef>
                <a:spcPts val="0"/>
              </a:spcBef>
              <a:spcAft>
                <a:spcPts val="0"/>
              </a:spcAft>
              <a:buClr>
                <a:schemeClr val="dk1"/>
              </a:buClr>
              <a:buSzPts val="1400"/>
              <a:buFont typeface="Calibri"/>
              <a:buAutoNum type="arabicPeriod"/>
            </a:pPr>
            <a:r>
              <a:rPr lang="en-US" sz="1400" b="0" i="0" u="none" strike="noStrike" cap="none">
                <a:solidFill>
                  <a:schemeClr val="dk1"/>
                </a:solidFill>
                <a:latin typeface="Calibri"/>
                <a:ea typeface="Calibri"/>
                <a:cs typeface="Calibri"/>
                <a:sym typeface="Calibri"/>
              </a:rPr>
              <a:t>Make sure that your temperature probe and meter have been calibrated within the last 24 hours (see </a:t>
            </a:r>
            <a:r>
              <a:rPr lang="en-US" sz="1400" b="0" i="1" u="none" strike="noStrike" cap="none">
                <a:solidFill>
                  <a:schemeClr val="dk1"/>
                </a:solidFill>
                <a:latin typeface="Calibri"/>
                <a:ea typeface="Calibri"/>
                <a:cs typeface="Calibri"/>
                <a:sym typeface="Calibri"/>
              </a:rPr>
              <a:t>Manufacturer’s Instructions)</a:t>
            </a:r>
            <a:endParaRPr sz="1400" b="0" i="0" u="none" strike="noStrike" cap="none">
              <a:solidFill>
                <a:srgbClr val="000000"/>
              </a:solidFill>
              <a:latin typeface="Arial"/>
              <a:ea typeface="Arial"/>
              <a:cs typeface="Arial"/>
              <a:sym typeface="Arial"/>
            </a:endParaRPr>
          </a:p>
          <a:p>
            <a:pPr marL="457200" marR="0" lvl="0" indent="0" algn="just" rtl="0">
              <a:lnSpc>
                <a:spcPct val="100000"/>
              </a:lnSpc>
              <a:spcBef>
                <a:spcPts val="0"/>
              </a:spcBef>
              <a:spcAft>
                <a:spcPts val="0"/>
              </a:spcAft>
              <a:buNone/>
            </a:pPr>
            <a:endParaRPr sz="1400" b="0" i="1" u="none" strike="noStrike" cap="none">
              <a:solidFill>
                <a:schemeClr val="dk1"/>
              </a:solidFill>
              <a:latin typeface="Calibri"/>
              <a:ea typeface="Calibri"/>
              <a:cs typeface="Calibri"/>
              <a:sym typeface="Calibri"/>
            </a:endParaRPr>
          </a:p>
          <a:p>
            <a:pPr marL="457200" marR="0" lvl="0" indent="-317500" algn="just" rtl="0">
              <a:lnSpc>
                <a:spcPct val="100000"/>
              </a:lnSpc>
              <a:spcBef>
                <a:spcPts val="0"/>
              </a:spcBef>
              <a:spcAft>
                <a:spcPts val="0"/>
              </a:spcAft>
              <a:buClr>
                <a:schemeClr val="dk1"/>
              </a:buClr>
              <a:buSzPts val="1400"/>
              <a:buFont typeface="Calibri"/>
              <a:buAutoNum type="arabicPeriod"/>
            </a:pPr>
            <a:r>
              <a:rPr lang="en-US" sz="1400" b="0" i="0" u="none" strike="noStrike" cap="none">
                <a:solidFill>
                  <a:schemeClr val="dk1"/>
                </a:solidFill>
                <a:latin typeface="Calibri"/>
                <a:ea typeface="Calibri"/>
                <a:cs typeface="Calibri"/>
                <a:sym typeface="Calibri"/>
              </a:rPr>
              <a:t>Fill out the top portion of your </a:t>
            </a:r>
            <a:r>
              <a:rPr lang="en-US" sz="1400" b="0" i="1" u="none" strike="noStrike" cap="none">
                <a:solidFill>
                  <a:schemeClr val="dk1"/>
                </a:solidFill>
                <a:latin typeface="Calibri"/>
                <a:ea typeface="Calibri"/>
                <a:cs typeface="Calibri"/>
                <a:sym typeface="Calibri"/>
              </a:rPr>
              <a:t>Hydrosphere Investigation Data Sheet.</a:t>
            </a:r>
            <a:endParaRPr sz="1400" b="0" i="0" u="none" strike="noStrike" cap="none">
              <a:solidFill>
                <a:srgbClr val="000000"/>
              </a:solidFill>
              <a:latin typeface="Arial"/>
              <a:ea typeface="Arial"/>
              <a:cs typeface="Arial"/>
              <a:sym typeface="Arial"/>
            </a:endParaRPr>
          </a:p>
          <a:p>
            <a:pPr marL="457200" marR="0" lvl="0" indent="0" algn="just" rtl="0">
              <a:lnSpc>
                <a:spcPct val="100000"/>
              </a:lnSpc>
              <a:spcBef>
                <a:spcPts val="0"/>
              </a:spcBef>
              <a:spcAft>
                <a:spcPts val="0"/>
              </a:spcAft>
              <a:buNone/>
            </a:pPr>
            <a:endParaRPr i="1">
              <a:solidFill>
                <a:schemeClr val="dk1"/>
              </a:solidFill>
              <a:latin typeface="Calibri"/>
              <a:ea typeface="Calibri"/>
              <a:cs typeface="Calibri"/>
              <a:sym typeface="Calibri"/>
            </a:endParaRPr>
          </a:p>
          <a:p>
            <a:pPr marL="457200" marR="0" lvl="0" indent="-317500" algn="just" rtl="0">
              <a:lnSpc>
                <a:spcPct val="100000"/>
              </a:lnSpc>
              <a:spcBef>
                <a:spcPts val="0"/>
              </a:spcBef>
              <a:spcAft>
                <a:spcPts val="0"/>
              </a:spcAft>
              <a:buClr>
                <a:schemeClr val="dk1"/>
              </a:buClr>
              <a:buSzPts val="1400"/>
              <a:buFont typeface="Calibri"/>
              <a:buAutoNum type="arabicPeriod"/>
            </a:pPr>
            <a:r>
              <a:rPr lang="en-US" sz="1400" b="0" i="0" u="none" strike="noStrike" cap="none">
                <a:solidFill>
                  <a:schemeClr val="dk1"/>
                </a:solidFill>
                <a:latin typeface="Calibri"/>
                <a:ea typeface="Calibri"/>
                <a:cs typeface="Calibri"/>
                <a:sym typeface="Calibri"/>
              </a:rPr>
              <a:t>Put the probe or the into the sample water to a depth of 10 cm.</a:t>
            </a:r>
            <a:endParaRPr sz="1400" b="0" i="0" u="none" strike="noStrike" cap="none">
              <a:solidFill>
                <a:srgbClr val="000000"/>
              </a:solidFill>
              <a:latin typeface="Arial"/>
              <a:ea typeface="Arial"/>
              <a:cs typeface="Arial"/>
              <a:sym typeface="Arial"/>
            </a:endParaRPr>
          </a:p>
          <a:p>
            <a:pPr marL="457200" marR="0" lvl="0" indent="0" algn="just" rtl="0">
              <a:lnSpc>
                <a:spcPct val="100000"/>
              </a:lnSpc>
              <a:spcBef>
                <a:spcPts val="0"/>
              </a:spcBef>
              <a:spcAft>
                <a:spcPts val="0"/>
              </a:spcAft>
              <a:buNone/>
            </a:pPr>
            <a:endParaRPr sz="1400" b="0" i="0" u="none" strike="noStrike" cap="none">
              <a:solidFill>
                <a:schemeClr val="dk1"/>
              </a:solidFill>
              <a:latin typeface="Calibri"/>
              <a:ea typeface="Calibri"/>
              <a:cs typeface="Calibri"/>
              <a:sym typeface="Calibri"/>
            </a:endParaRPr>
          </a:p>
          <a:p>
            <a:pPr marL="457200" marR="0" lvl="0" indent="-317500" algn="just" rtl="0">
              <a:lnSpc>
                <a:spcPct val="100000"/>
              </a:lnSpc>
              <a:spcBef>
                <a:spcPts val="0"/>
              </a:spcBef>
              <a:spcAft>
                <a:spcPts val="0"/>
              </a:spcAft>
              <a:buClr>
                <a:schemeClr val="dk1"/>
              </a:buClr>
              <a:buSzPts val="1400"/>
              <a:buFont typeface="Calibri"/>
              <a:buAutoNum type="arabicPeriod"/>
            </a:pPr>
            <a:r>
              <a:rPr lang="en-US" sz="1400" b="0" i="0" u="none" strike="noStrike" cap="none">
                <a:solidFill>
                  <a:schemeClr val="dk1"/>
                </a:solidFill>
                <a:latin typeface="Calibri"/>
                <a:ea typeface="Calibri"/>
                <a:cs typeface="Calibri"/>
                <a:sym typeface="Calibri"/>
              </a:rPr>
              <a:t>Leave the probe in the water for three minutes.</a:t>
            </a:r>
            <a:endParaRPr sz="1400" b="0" i="0" u="none" strike="noStrike" cap="none">
              <a:solidFill>
                <a:srgbClr val="000000"/>
              </a:solidFill>
              <a:latin typeface="Arial"/>
              <a:ea typeface="Arial"/>
              <a:cs typeface="Arial"/>
              <a:sym typeface="Arial"/>
            </a:endParaRPr>
          </a:p>
          <a:p>
            <a:pPr marL="457200" marR="0" lvl="0" indent="0" algn="just" rtl="0">
              <a:lnSpc>
                <a:spcPct val="100000"/>
              </a:lnSpc>
              <a:spcBef>
                <a:spcPts val="0"/>
              </a:spcBef>
              <a:spcAft>
                <a:spcPts val="0"/>
              </a:spcAft>
              <a:buNone/>
            </a:pPr>
            <a:endParaRPr sz="1400" b="0" i="0" u="none" strike="noStrike" cap="none">
              <a:solidFill>
                <a:schemeClr val="dk1"/>
              </a:solidFill>
              <a:latin typeface="Calibri"/>
              <a:ea typeface="Calibri"/>
              <a:cs typeface="Calibri"/>
              <a:sym typeface="Calibri"/>
            </a:endParaRPr>
          </a:p>
          <a:p>
            <a:pPr marL="457200" marR="0" lvl="0" indent="-317500" algn="just" rtl="0">
              <a:lnSpc>
                <a:spcPct val="100000"/>
              </a:lnSpc>
              <a:spcBef>
                <a:spcPts val="0"/>
              </a:spcBef>
              <a:spcAft>
                <a:spcPts val="0"/>
              </a:spcAft>
              <a:buClr>
                <a:schemeClr val="dk1"/>
              </a:buClr>
              <a:buSzPts val="1400"/>
              <a:buFont typeface="Calibri"/>
              <a:buAutoNum type="arabicPeriod"/>
            </a:pPr>
            <a:r>
              <a:rPr lang="en-US" sz="1400" b="0" i="0" u="none" strike="noStrike" cap="none">
                <a:solidFill>
                  <a:schemeClr val="dk1"/>
                </a:solidFill>
                <a:latin typeface="Calibri"/>
                <a:ea typeface="Calibri"/>
                <a:cs typeface="Calibri"/>
                <a:sym typeface="Calibri"/>
              </a:rPr>
              <a:t>Read the temperature on the meter without removing the probe from the water.</a:t>
            </a:r>
            <a:endParaRPr sz="1400" b="0" i="0" u="none" strike="noStrike" cap="none">
              <a:solidFill>
                <a:srgbClr val="000000"/>
              </a:solidFill>
              <a:latin typeface="Arial"/>
              <a:ea typeface="Arial"/>
              <a:cs typeface="Arial"/>
              <a:sym typeface="Arial"/>
            </a:endParaRPr>
          </a:p>
          <a:p>
            <a:pPr marL="457200" marR="0" lvl="0" indent="0" algn="just" rtl="0">
              <a:lnSpc>
                <a:spcPct val="100000"/>
              </a:lnSpc>
              <a:spcBef>
                <a:spcPts val="0"/>
              </a:spcBef>
              <a:spcAft>
                <a:spcPts val="0"/>
              </a:spcAft>
              <a:buNone/>
            </a:pPr>
            <a:endParaRPr sz="1400" b="0" i="0" u="none" strike="noStrike" cap="none">
              <a:solidFill>
                <a:schemeClr val="dk1"/>
              </a:solidFill>
              <a:latin typeface="Calibri"/>
              <a:ea typeface="Calibri"/>
              <a:cs typeface="Calibri"/>
              <a:sym typeface="Calibri"/>
            </a:endParaRPr>
          </a:p>
          <a:p>
            <a:pPr marL="457200" marR="0" lvl="0" indent="-317500" algn="just" rtl="0">
              <a:lnSpc>
                <a:spcPct val="100000"/>
              </a:lnSpc>
              <a:spcBef>
                <a:spcPts val="0"/>
              </a:spcBef>
              <a:spcAft>
                <a:spcPts val="0"/>
              </a:spcAft>
              <a:buClr>
                <a:schemeClr val="dk1"/>
              </a:buClr>
              <a:buSzPts val="1400"/>
              <a:buFont typeface="Calibri"/>
              <a:buAutoNum type="arabicPeriod"/>
            </a:pPr>
            <a:r>
              <a:rPr lang="en-US" sz="1400" b="0" i="0" u="none" strike="noStrike" cap="none">
                <a:solidFill>
                  <a:schemeClr val="dk1"/>
                </a:solidFill>
                <a:latin typeface="Calibri"/>
                <a:ea typeface="Calibri"/>
                <a:cs typeface="Calibri"/>
                <a:sym typeface="Calibri"/>
              </a:rPr>
              <a:t>Let the thermometer probe stay in the water sample for one more minute.</a:t>
            </a:r>
            <a:endParaRPr sz="1400" b="0" i="0" u="none" strike="noStrike" cap="none">
              <a:solidFill>
                <a:srgbClr val="000000"/>
              </a:solidFill>
              <a:latin typeface="Arial"/>
              <a:ea typeface="Arial"/>
              <a:cs typeface="Arial"/>
              <a:sym typeface="Arial"/>
            </a:endParaRPr>
          </a:p>
          <a:p>
            <a:pPr marL="457200" marR="0" lvl="0" indent="-317500" algn="just" rtl="0">
              <a:lnSpc>
                <a:spcPct val="100000"/>
              </a:lnSpc>
              <a:spcBef>
                <a:spcPts val="0"/>
              </a:spcBef>
              <a:spcAft>
                <a:spcPts val="0"/>
              </a:spcAft>
              <a:buClr>
                <a:schemeClr val="dk1"/>
              </a:buClr>
              <a:buSzPts val="1400"/>
              <a:buFont typeface="Calibri"/>
              <a:buAutoNum type="arabicPeriod"/>
            </a:pPr>
            <a:r>
              <a:rPr lang="en-US" sz="1400" b="0" i="0" u="none" strike="noStrike" cap="none">
                <a:solidFill>
                  <a:schemeClr val="dk1"/>
                </a:solidFill>
                <a:latin typeface="Calibri"/>
                <a:ea typeface="Calibri"/>
                <a:cs typeface="Calibri"/>
                <a:sym typeface="Calibri"/>
              </a:rPr>
              <a:t>Read the temperature again. If the temperature has not changed, go to Step 8. If the temperature has changed since the last reading, repeat Step 6 until the temperature stays the same.</a:t>
            </a:r>
            <a:endParaRPr sz="1400" b="0" i="0" u="none" strike="noStrike" cap="none">
              <a:solidFill>
                <a:srgbClr val="000000"/>
              </a:solidFill>
              <a:latin typeface="Arial"/>
              <a:ea typeface="Arial"/>
              <a:cs typeface="Arial"/>
              <a:sym typeface="Arial"/>
            </a:endParaRPr>
          </a:p>
        </p:txBody>
      </p:sp>
      <p:pic>
        <p:nvPicPr>
          <p:cNvPr id="354" name="Google Shape;354;p15" descr="Screen Shot 2015-12-26 at 10.27.57 PM.png"/>
          <p:cNvPicPr preferRelativeResize="0"/>
          <p:nvPr/>
        </p:nvPicPr>
        <p:blipFill rotWithShape="1">
          <a:blip r:embed="rId3">
            <a:alphaModFix/>
          </a:blip>
          <a:srcRect/>
          <a:stretch/>
        </p:blipFill>
        <p:spPr>
          <a:xfrm>
            <a:off x="6098613" y="1878929"/>
            <a:ext cx="2685764" cy="213227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16"/>
          <p:cNvSpPr txBox="1"/>
          <p:nvPr/>
        </p:nvSpPr>
        <p:spPr>
          <a:xfrm>
            <a:off x="1309651" y="1214217"/>
            <a:ext cx="574320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2"/>
                </a:solidFill>
                <a:latin typeface="Calibri"/>
                <a:ea typeface="Calibri"/>
                <a:cs typeface="Calibri"/>
                <a:sym typeface="Calibri"/>
              </a:rPr>
              <a:t>How To Collect Your Water Temperature Data: Probe</a:t>
            </a:r>
            <a:endParaRPr sz="2000" b="1" i="0" u="none" strike="noStrike" cap="none">
              <a:solidFill>
                <a:schemeClr val="dk2"/>
              </a:solidFill>
              <a:latin typeface="Calibri"/>
              <a:ea typeface="Calibri"/>
              <a:cs typeface="Calibri"/>
              <a:sym typeface="Calibri"/>
            </a:endParaRPr>
          </a:p>
        </p:txBody>
      </p:sp>
      <p:sp>
        <p:nvSpPr>
          <p:cNvPr id="360" name="Google Shape;360;p16"/>
          <p:cNvSpPr txBox="1"/>
          <p:nvPr/>
        </p:nvSpPr>
        <p:spPr>
          <a:xfrm>
            <a:off x="1309650" y="1880137"/>
            <a:ext cx="7540592" cy="2031325"/>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1800"/>
              <a:buFont typeface="Calibri"/>
              <a:buAutoNum type="arabicPeriod" startAt="8"/>
            </a:pPr>
            <a:r>
              <a:rPr lang="en-US" sz="1800" b="0" i="0" u="none" strike="noStrike" cap="none">
                <a:solidFill>
                  <a:schemeClr val="dk1"/>
                </a:solidFill>
                <a:latin typeface="Calibri"/>
                <a:ea typeface="Calibri"/>
                <a:cs typeface="Calibri"/>
                <a:sym typeface="Calibri"/>
              </a:rPr>
              <a:t>Record the temperature on the </a:t>
            </a:r>
            <a:r>
              <a:rPr lang="en-US" sz="1800" b="0" i="1" u="none" strike="noStrike" cap="none">
                <a:solidFill>
                  <a:schemeClr val="dk1"/>
                </a:solidFill>
                <a:latin typeface="Calibri"/>
                <a:ea typeface="Calibri"/>
                <a:cs typeface="Calibri"/>
                <a:sym typeface="Calibri"/>
              </a:rPr>
              <a:t>Hydrosphere Investigation Data Sheet.</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rabicPeriod" startAt="8"/>
            </a:pPr>
            <a:r>
              <a:rPr lang="en-US" sz="1800" b="0" i="0" u="none" strike="noStrike" cap="none">
                <a:solidFill>
                  <a:schemeClr val="dk1"/>
                </a:solidFill>
                <a:latin typeface="Calibri"/>
                <a:ea typeface="Calibri"/>
                <a:cs typeface="Calibri"/>
                <a:sym typeface="Calibri"/>
              </a:rPr>
              <a:t>Have two other students repeat the measurement with new water samples.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rabicPeriod" startAt="8"/>
            </a:pPr>
            <a:r>
              <a:rPr lang="en-US" sz="1800" b="0" i="0" u="none" strike="noStrike" cap="none">
                <a:solidFill>
                  <a:schemeClr val="dk1"/>
                </a:solidFill>
                <a:latin typeface="Calibri"/>
                <a:ea typeface="Calibri"/>
                <a:cs typeface="Calibri"/>
                <a:sym typeface="Calibri"/>
              </a:rPr>
              <a:t>Calculate the average of the three measurements.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rabicPeriod" startAt="8"/>
            </a:pPr>
            <a:r>
              <a:rPr lang="en-US" sz="1800" b="0" i="0" u="none" strike="noStrike" cap="none">
                <a:solidFill>
                  <a:schemeClr val="dk1"/>
                </a:solidFill>
                <a:latin typeface="Calibri"/>
                <a:ea typeface="Calibri"/>
                <a:cs typeface="Calibri"/>
                <a:sym typeface="Calibri"/>
              </a:rPr>
              <a:t>All temperatures should be within </a:t>
            </a:r>
            <a:r>
              <a:rPr lang="en-US" sz="1800" b="1" i="0" u="none" strike="noStrike" cap="none">
                <a:solidFill>
                  <a:srgbClr val="000090"/>
                </a:solidFill>
                <a:latin typeface="Calibri"/>
                <a:ea typeface="Calibri"/>
                <a:cs typeface="Calibri"/>
                <a:sym typeface="Calibri"/>
              </a:rPr>
              <a:t>1.0˚ C </a:t>
            </a:r>
            <a:r>
              <a:rPr lang="en-US" sz="1800" b="0" i="0" u="none" strike="noStrike" cap="none">
                <a:solidFill>
                  <a:schemeClr val="dk1"/>
                </a:solidFill>
                <a:latin typeface="Calibri"/>
                <a:ea typeface="Calibri"/>
                <a:cs typeface="Calibri"/>
                <a:sym typeface="Calibri"/>
              </a:rPr>
              <a:t>of the average. If they are not, repeat the measurement.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61" name="Google Shape;361;p16" descr="Screen shot 2015-12-26 at 10.35.20 PM.png"/>
          <p:cNvPicPr preferRelativeResize="0"/>
          <p:nvPr/>
        </p:nvPicPr>
        <p:blipFill rotWithShape="1">
          <a:blip r:embed="rId3">
            <a:alphaModFix/>
          </a:blip>
          <a:srcRect/>
          <a:stretch/>
        </p:blipFill>
        <p:spPr>
          <a:xfrm>
            <a:off x="1646986" y="3849409"/>
            <a:ext cx="6583926" cy="2482008"/>
          </a:xfrm>
          <a:prstGeom prst="rect">
            <a:avLst/>
          </a:prstGeom>
          <a:noFill/>
          <a:ln>
            <a:noFill/>
          </a:ln>
          <a:effectLst>
            <a:outerShdw blurRad="292100" dist="139700" dir="2700000" algn="tl" rotWithShape="0">
              <a:srgbClr val="333333">
                <a:alpha val="64313"/>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17"/>
          <p:cNvSpPr txBox="1"/>
          <p:nvPr/>
        </p:nvSpPr>
        <p:spPr>
          <a:xfrm>
            <a:off x="1397295" y="1789629"/>
            <a:ext cx="4063706" cy="535527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Live Data Entry</a:t>
            </a:r>
            <a:r>
              <a:rPr lang="en-US" sz="1800" b="1" i="0" u="none" strike="noStrike" cap="none" dirty="0">
                <a:solidFill>
                  <a:schemeClr val="dk1"/>
                </a:solidFill>
                <a:latin typeface="Calibri"/>
                <a:ea typeface="Calibri"/>
                <a:cs typeface="Calibri"/>
                <a:sym typeface="Calibri"/>
              </a:rPr>
              <a:t>: </a:t>
            </a:r>
            <a:r>
              <a:rPr lang="en-US" sz="1800" b="0" i="0" u="none" strike="noStrike" cap="none" dirty="0">
                <a:solidFill>
                  <a:schemeClr val="dk1"/>
                </a:solidFill>
                <a:latin typeface="Calibri"/>
                <a:ea typeface="Calibri"/>
                <a:cs typeface="Calibri"/>
                <a:sym typeface="Calibri"/>
              </a:rPr>
              <a:t>Upload your data to the official GLOBE science database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Email Data Entry: Send data in the body of your email (not as an attachment) to </a:t>
            </a:r>
            <a:r>
              <a:rPr lang="en-US" sz="1800" b="1" u="sng" dirty="0">
                <a:solidFill>
                  <a:schemeClr val="hlink"/>
                </a:solidFill>
                <a:latin typeface="Calibri" panose="020F0502020204030204" pitchFamily="34" charset="0"/>
                <a:cs typeface="Calibri" panose="020F0502020204030204" pitchFamily="34" charset="0"/>
                <a:hlinkClick r:id="rId4"/>
              </a:rPr>
              <a:t>DATA@NASAGLOBE.ORG</a:t>
            </a:r>
            <a:endParaRPr lang="en-US" sz="1800" b="1"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Mobile Data App: Download the GLOBE Science Data Entry app to your mobile device and select the right option.</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chemeClr val="dk1"/>
                </a:solidFill>
                <a:latin typeface="Calibri"/>
                <a:ea typeface="Calibri"/>
                <a:cs typeface="Calibri"/>
                <a:sym typeface="Calibri"/>
              </a:rPr>
              <a:t>For Android </a:t>
            </a:r>
            <a:r>
              <a:rPr lang="en-US" sz="1800" b="0" i="0" u="none" strike="noStrike" cap="none" dirty="0">
                <a:solidFill>
                  <a:schemeClr val="dk1"/>
                </a:solidFill>
                <a:latin typeface="Calibri"/>
                <a:ea typeface="Calibri"/>
                <a:cs typeface="Calibri"/>
                <a:sym typeface="Calibri"/>
              </a:rPr>
              <a:t>via </a:t>
            </a:r>
            <a:r>
              <a:rPr lang="en-US" sz="1800" b="1" i="0" u="sng" strike="noStrike" cap="none"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Google Play</a:t>
            </a:r>
            <a:endParaRPr sz="18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chemeClr val="dk1"/>
                </a:solidFill>
                <a:latin typeface="Calibri"/>
                <a:ea typeface="Calibri"/>
                <a:cs typeface="Calibri"/>
                <a:sym typeface="Calibri"/>
              </a:rPr>
              <a:t>For IOS </a:t>
            </a:r>
            <a:r>
              <a:rPr lang="en-US" sz="1800" b="0" i="0" u="none" strike="noStrike" cap="none" dirty="0">
                <a:solidFill>
                  <a:schemeClr val="dk1"/>
                </a:solidFill>
                <a:latin typeface="Calibri"/>
                <a:ea typeface="Calibri"/>
                <a:cs typeface="Calibri"/>
                <a:sym typeface="Calibri"/>
              </a:rPr>
              <a:t>via the </a:t>
            </a:r>
            <a:r>
              <a:rPr lang="en-US" sz="1800" b="1" i="0" u="sng" strike="noStrike" cap="none" dirty="0">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App Store</a:t>
            </a:r>
            <a:r>
              <a:rPr lang="en-US" sz="1800" b="1"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chemeClr val="dk2"/>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chemeClr val="dk2"/>
              </a:solidFill>
              <a:latin typeface="Calibri"/>
              <a:ea typeface="Calibri"/>
              <a:cs typeface="Calibri"/>
              <a:sym typeface="Calibri"/>
            </a:endParaRPr>
          </a:p>
        </p:txBody>
      </p:sp>
      <p:pic>
        <p:nvPicPr>
          <p:cNvPr id="367" name="Google Shape;367;p17" descr="Screen Shot 2015-08-26 at 2.12.31 PM.png"/>
          <p:cNvPicPr preferRelativeResize="0"/>
          <p:nvPr/>
        </p:nvPicPr>
        <p:blipFill rotWithShape="1">
          <a:blip r:embed="rId7">
            <a:alphaModFix/>
          </a:blip>
          <a:srcRect/>
          <a:stretch/>
        </p:blipFill>
        <p:spPr>
          <a:xfrm>
            <a:off x="5327650" y="1778000"/>
            <a:ext cx="2939839" cy="4324350"/>
          </a:xfrm>
          <a:prstGeom prst="rect">
            <a:avLst/>
          </a:prstGeom>
          <a:noFill/>
          <a:ln>
            <a:noFill/>
          </a:ln>
        </p:spPr>
      </p:pic>
      <p:sp>
        <p:nvSpPr>
          <p:cNvPr id="368" name="Google Shape;368;p17"/>
          <p:cNvSpPr txBox="1"/>
          <p:nvPr/>
        </p:nvSpPr>
        <p:spPr>
          <a:xfrm>
            <a:off x="1397295" y="1114778"/>
            <a:ext cx="687019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72"/>
                </a:solidFill>
                <a:latin typeface="Calibri"/>
                <a:ea typeface="Calibri"/>
                <a:cs typeface="Calibri"/>
                <a:sym typeface="Calibri"/>
              </a:rPr>
              <a:t>Entering Data on the GLOBE Website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373" name="Google Shape;373;p18" descr="temp1Screen shot 2015-12-26 at 8.02.24 PM.jpg"/>
          <p:cNvPicPr preferRelativeResize="0"/>
          <p:nvPr/>
        </p:nvPicPr>
        <p:blipFill rotWithShape="1">
          <a:blip r:embed="rId3">
            <a:alphaModFix/>
          </a:blip>
          <a:srcRect/>
          <a:stretch/>
        </p:blipFill>
        <p:spPr>
          <a:xfrm>
            <a:off x="1517298" y="2761675"/>
            <a:ext cx="5834591" cy="3281468"/>
          </a:xfrm>
          <a:prstGeom prst="rect">
            <a:avLst/>
          </a:prstGeom>
          <a:noFill/>
          <a:ln>
            <a:noFill/>
          </a:ln>
        </p:spPr>
      </p:pic>
      <p:sp>
        <p:nvSpPr>
          <p:cNvPr id="374" name="Google Shape;374;p18"/>
          <p:cNvSpPr txBox="1"/>
          <p:nvPr/>
        </p:nvSpPr>
        <p:spPr>
          <a:xfrm>
            <a:off x="1388532" y="1016892"/>
            <a:ext cx="7270751" cy="31393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2"/>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2"/>
              </a:solidFill>
              <a:latin typeface="Calibri"/>
              <a:ea typeface="Calibri"/>
              <a:cs typeface="Calibri"/>
              <a:sym typeface="Calibri"/>
            </a:endParaRPr>
          </a:p>
        </p:txBody>
      </p:sp>
      <p:sp>
        <p:nvSpPr>
          <p:cNvPr id="375" name="Google Shape;375;p18"/>
          <p:cNvSpPr txBox="1"/>
          <p:nvPr/>
        </p:nvSpPr>
        <p:spPr>
          <a:xfrm>
            <a:off x="1388532" y="6132890"/>
            <a:ext cx="744190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Link</a:t>
            </a:r>
            <a:r>
              <a:rPr lang="en-US" sz="1800" b="1" i="0" u="none" strike="noStrike" cap="none">
                <a:solidFill>
                  <a:schemeClr val="dk1"/>
                </a:solidFill>
                <a:latin typeface="Calibri"/>
                <a:ea typeface="Calibri"/>
                <a:cs typeface="Calibri"/>
                <a:sym typeface="Calibri"/>
              </a:rPr>
              <a:t> to step-by-step tutorial on using the GLOBE Data Visualization Tool</a:t>
            </a:r>
            <a:endParaRPr sz="1800" b="1" i="0" u="none" strike="noStrike" cap="none">
              <a:solidFill>
                <a:schemeClr val="dk1"/>
              </a:solidFill>
              <a:latin typeface="Calibri"/>
              <a:ea typeface="Calibri"/>
              <a:cs typeface="Calibri"/>
              <a:sym typeface="Calibri"/>
            </a:endParaRPr>
          </a:p>
        </p:txBody>
      </p:sp>
      <p:sp>
        <p:nvSpPr>
          <p:cNvPr id="376" name="Google Shape;376;p18"/>
          <p:cNvSpPr txBox="1"/>
          <p:nvPr/>
        </p:nvSpPr>
        <p:spPr>
          <a:xfrm>
            <a:off x="1284405" y="1140518"/>
            <a:ext cx="7270751" cy="437042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72"/>
                </a:solidFill>
                <a:latin typeface="Calibri"/>
                <a:ea typeface="Calibri"/>
                <a:cs typeface="Calibri"/>
                <a:sym typeface="Calibri"/>
              </a:rPr>
              <a:t>Visualize and Retrieve Water Temperature Data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GLOBE provides the ability to view and interact with data measured across the world. Select our</a:t>
            </a:r>
            <a:r>
              <a:rPr lang="en-US" sz="16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 visualization tool</a:t>
            </a:r>
            <a:r>
              <a:rPr lang="en-US" sz="1600" b="0" i="0" u="none" strike="noStrike" cap="none">
                <a:solidFill>
                  <a:schemeClr val="dk1"/>
                </a:solidFill>
                <a:latin typeface="Calibri"/>
                <a:ea typeface="Calibri"/>
                <a:cs typeface="Calibri"/>
                <a:sym typeface="Calibri"/>
              </a:rPr>
              <a:t> to map, graph, filter and export water temperature data that have been measured across GLOBE protocols since 1995. Here are screenshots  steps you will use when you use the visualization tool: </a:t>
            </a:r>
            <a:endParaRPr sz="1800" b="0" i="0" u="none" strike="noStrike" cap="none">
              <a:solidFill>
                <a:schemeClr val="dk1"/>
              </a:solidFill>
              <a:latin typeface="Calibri"/>
              <a:ea typeface="Calibri"/>
              <a:cs typeface="Calibri"/>
              <a:sym typeface="Calibri"/>
            </a:endParaRPr>
          </a:p>
          <a:p>
            <a:pPr marL="285750" marR="0" lvl="0" indent="-171450" algn="l" rtl="0">
              <a:lnSpc>
                <a:spcPct val="100000"/>
              </a:lnSpc>
              <a:spcBef>
                <a:spcPts val="6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2"/>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2"/>
              </a:solidFill>
              <a:latin typeface="Calibri"/>
              <a:ea typeface="Calibri"/>
              <a:cs typeface="Calibri"/>
              <a:sym typeface="Calibri"/>
            </a:endParaRPr>
          </a:p>
        </p:txBody>
      </p:sp>
      <p:sp>
        <p:nvSpPr>
          <p:cNvPr id="377" name="Google Shape;377;p18"/>
          <p:cNvSpPr txBox="1"/>
          <p:nvPr/>
        </p:nvSpPr>
        <p:spPr>
          <a:xfrm>
            <a:off x="4755441" y="3860407"/>
            <a:ext cx="3503727"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Select water temperature from drop down menu</a:t>
            </a:r>
            <a:endParaRPr sz="1800" b="1" i="0" u="none" strike="noStrike" cap="none">
              <a:solidFill>
                <a:schemeClr val="dk1"/>
              </a:solidFill>
              <a:latin typeface="Calibri"/>
              <a:ea typeface="Calibri"/>
              <a:cs typeface="Calibri"/>
              <a:sym typeface="Calibri"/>
            </a:endParaRPr>
          </a:p>
        </p:txBody>
      </p:sp>
      <p:cxnSp>
        <p:nvCxnSpPr>
          <p:cNvPr id="378" name="Google Shape;378;p18"/>
          <p:cNvCxnSpPr/>
          <p:nvPr/>
        </p:nvCxnSpPr>
        <p:spPr>
          <a:xfrm rot="10800000">
            <a:off x="4027307" y="4183573"/>
            <a:ext cx="728134" cy="0"/>
          </a:xfrm>
          <a:prstGeom prst="straightConnector1">
            <a:avLst/>
          </a:prstGeom>
          <a:noFill/>
          <a:ln w="25400" cap="flat" cmpd="sng">
            <a:solidFill>
              <a:srgbClr val="000000"/>
            </a:solidFill>
            <a:prstDash val="solid"/>
            <a:round/>
            <a:headEnd type="none" w="sm" len="sm"/>
            <a:tailEnd type="stealth" w="med" len="med"/>
          </a:ln>
          <a:effectLst>
            <a:outerShdw blurRad="40000" dist="20000" dir="5400000" rotWithShape="0">
              <a:srgbClr val="000000">
                <a:alpha val="37254"/>
              </a:srgbClr>
            </a:outerShdw>
          </a:effectLst>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19"/>
          <p:cNvSpPr txBox="1"/>
          <p:nvPr/>
        </p:nvSpPr>
        <p:spPr>
          <a:xfrm>
            <a:off x="1738505" y="1140518"/>
            <a:ext cx="7270751" cy="38779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72"/>
                </a:solidFill>
                <a:latin typeface="Calibri"/>
                <a:ea typeface="Calibri"/>
                <a:cs typeface="Calibri"/>
                <a:sym typeface="Calibri"/>
              </a:rPr>
              <a:t>Visualize and Retrieve Water Temperature Data</a:t>
            </a:r>
            <a:endParaRPr sz="2400" b="1" i="0" u="none" strike="noStrike" cap="none">
              <a:solidFill>
                <a:srgbClr val="000072"/>
              </a:solidFill>
              <a:latin typeface="Calibri"/>
              <a:ea typeface="Calibri"/>
              <a:cs typeface="Calibri"/>
              <a:sym typeface="Calibri"/>
            </a:endParaRPr>
          </a:p>
          <a:p>
            <a:pPr marL="0" marR="0" lvl="0" indent="0" algn="l" rtl="0">
              <a:lnSpc>
                <a:spcPct val="100000"/>
              </a:lnSpc>
              <a:spcBef>
                <a:spcPts val="60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Select the date for which you need water temperature data,  add layer and you can see where data are available. </a:t>
            </a:r>
            <a:endParaRPr sz="1800" b="0" i="0" u="none" strike="noStrike" cap="none">
              <a:solidFill>
                <a:schemeClr val="dk1"/>
              </a:solidFill>
              <a:latin typeface="Calibri"/>
              <a:ea typeface="Calibri"/>
              <a:cs typeface="Calibri"/>
              <a:sym typeface="Calibri"/>
            </a:endParaRPr>
          </a:p>
          <a:p>
            <a:pPr marL="285750" marR="0" lvl="0" indent="-171450" algn="l" rtl="0">
              <a:lnSpc>
                <a:spcPct val="100000"/>
              </a:lnSpc>
              <a:spcBef>
                <a:spcPts val="6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2"/>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2"/>
              </a:solidFill>
              <a:latin typeface="Calibri"/>
              <a:ea typeface="Calibri"/>
              <a:cs typeface="Calibri"/>
              <a:sym typeface="Calibri"/>
            </a:endParaRPr>
          </a:p>
        </p:txBody>
      </p:sp>
      <p:grpSp>
        <p:nvGrpSpPr>
          <p:cNvPr id="384" name="Google Shape;384;p19"/>
          <p:cNvGrpSpPr/>
          <p:nvPr/>
        </p:nvGrpSpPr>
        <p:grpSpPr>
          <a:xfrm>
            <a:off x="1738505" y="2296376"/>
            <a:ext cx="7100696" cy="3220848"/>
            <a:chOff x="1738505" y="1947333"/>
            <a:chExt cx="7100696" cy="3220848"/>
          </a:xfrm>
        </p:grpSpPr>
        <p:pic>
          <p:nvPicPr>
            <p:cNvPr id="385" name="Google Shape;385;p19" descr="water tempScreen shot 2015-12-26 at 7.55.26 PM.png"/>
            <p:cNvPicPr preferRelativeResize="0"/>
            <p:nvPr/>
          </p:nvPicPr>
          <p:blipFill rotWithShape="1">
            <a:blip r:embed="rId3">
              <a:alphaModFix/>
            </a:blip>
            <a:srcRect/>
            <a:stretch/>
          </p:blipFill>
          <p:spPr>
            <a:xfrm>
              <a:off x="1738505" y="2397780"/>
              <a:ext cx="4903510" cy="2770401"/>
            </a:xfrm>
            <a:prstGeom prst="rect">
              <a:avLst/>
            </a:prstGeom>
            <a:noFill/>
            <a:ln>
              <a:noFill/>
            </a:ln>
          </p:spPr>
        </p:pic>
        <p:sp>
          <p:nvSpPr>
            <p:cNvPr id="386" name="Google Shape;386;p19"/>
            <p:cNvSpPr txBox="1"/>
            <p:nvPr/>
          </p:nvSpPr>
          <p:spPr>
            <a:xfrm>
              <a:off x="7087337" y="3148000"/>
              <a:ext cx="1751864" cy="11695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Calibri"/>
                  <a:ea typeface="Calibri"/>
                  <a:cs typeface="Calibri"/>
                  <a:sym typeface="Calibri"/>
                </a:rPr>
                <a:t>Locations where water temperature data are available for the dates you selected</a:t>
              </a:r>
              <a:endParaRPr sz="1400" b="1" i="0" u="none" strike="noStrike" cap="none">
                <a:solidFill>
                  <a:schemeClr val="dk1"/>
                </a:solidFill>
                <a:latin typeface="Calibri"/>
                <a:ea typeface="Calibri"/>
                <a:cs typeface="Calibri"/>
                <a:sym typeface="Calibri"/>
              </a:endParaRPr>
            </a:p>
          </p:txBody>
        </p:sp>
        <p:cxnSp>
          <p:nvCxnSpPr>
            <p:cNvPr id="387" name="Google Shape;387;p19"/>
            <p:cNvCxnSpPr/>
            <p:nvPr/>
          </p:nvCxnSpPr>
          <p:spPr>
            <a:xfrm rot="10800000">
              <a:off x="4797366" y="3906800"/>
              <a:ext cx="2348502" cy="0"/>
            </a:xfrm>
            <a:prstGeom prst="straightConnector1">
              <a:avLst/>
            </a:prstGeom>
            <a:noFill/>
            <a:ln w="38100" cap="flat" cmpd="sng">
              <a:solidFill>
                <a:schemeClr val="dk1"/>
              </a:solidFill>
              <a:prstDash val="solid"/>
              <a:round/>
              <a:headEnd type="none" w="sm" len="sm"/>
              <a:tailEnd type="stealth" w="med" len="med"/>
            </a:ln>
            <a:effectLst>
              <a:outerShdw blurRad="40000" dist="20000" dir="5400000" rotWithShape="0">
                <a:srgbClr val="000000">
                  <a:alpha val="37254"/>
                </a:srgbClr>
              </a:outerShdw>
            </a:effectLst>
          </p:spPr>
        </p:cxnSp>
        <p:cxnSp>
          <p:nvCxnSpPr>
            <p:cNvPr id="388" name="Google Shape;388;p19"/>
            <p:cNvCxnSpPr/>
            <p:nvPr/>
          </p:nvCxnSpPr>
          <p:spPr>
            <a:xfrm flipH="1">
              <a:off x="2150535" y="1947333"/>
              <a:ext cx="338665" cy="578152"/>
            </a:xfrm>
            <a:prstGeom prst="straightConnector1">
              <a:avLst/>
            </a:prstGeom>
            <a:noFill/>
            <a:ln w="38100" cap="flat" cmpd="sng">
              <a:solidFill>
                <a:schemeClr val="dk1"/>
              </a:solidFill>
              <a:prstDash val="solid"/>
              <a:round/>
              <a:headEnd type="none" w="sm" len="sm"/>
              <a:tailEnd type="stealth" w="med" len="med"/>
            </a:ln>
            <a:effectLst>
              <a:outerShdw blurRad="40000" dist="20000" dir="5400000" rotWithShape="0">
                <a:srgbClr val="000000">
                  <a:alpha val="37254"/>
                </a:srgbClr>
              </a:outerShdw>
            </a:effectLst>
          </p:spPr>
        </p:cxn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2" descr="1_PPTHydro_PH_Final_12_15_Lo.jpg"/>
          <p:cNvPicPr preferRelativeResize="0"/>
          <p:nvPr/>
        </p:nvPicPr>
        <p:blipFill rotWithShape="1">
          <a:blip r:embed="rId3">
            <a:alphaModFix amt="20000"/>
          </a:blip>
          <a:srcRect/>
          <a:stretch/>
        </p:blipFill>
        <p:spPr>
          <a:xfrm>
            <a:off x="1128020" y="1325143"/>
            <a:ext cx="8015979" cy="5532857"/>
          </a:xfrm>
          <a:prstGeom prst="rect">
            <a:avLst/>
          </a:prstGeom>
          <a:noFill/>
          <a:ln>
            <a:noFill/>
          </a:ln>
        </p:spPr>
      </p:pic>
      <p:sp>
        <p:nvSpPr>
          <p:cNvPr id="233" name="Google Shape;233;p2"/>
          <p:cNvSpPr txBox="1"/>
          <p:nvPr/>
        </p:nvSpPr>
        <p:spPr>
          <a:xfrm>
            <a:off x="1184449" y="986113"/>
            <a:ext cx="7959551" cy="553997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90"/>
                </a:solidFill>
                <a:latin typeface="Calibri"/>
                <a:ea typeface="Calibri"/>
                <a:cs typeface="Calibri"/>
                <a:sym typeface="Calibri"/>
              </a:rPr>
              <a:t>Overview</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90"/>
                </a:solidFill>
                <a:latin typeface="Calibri"/>
                <a:ea typeface="Calibri"/>
                <a:cs typeface="Calibri"/>
                <a:sym typeface="Calibri"/>
              </a:rPr>
              <a:t>This module: </a:t>
            </a:r>
            <a:endParaRPr sz="1800" b="1" i="0" u="none" strike="noStrike" cap="none">
              <a:solidFill>
                <a:srgbClr val="000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90"/>
              </a:solidFill>
              <a:latin typeface="Calibri"/>
              <a:ea typeface="Calibri"/>
              <a:cs typeface="Calibri"/>
              <a:sym typeface="Calibri"/>
            </a:endParaRPr>
          </a:p>
          <a:p>
            <a:pPr marL="285750" marR="0" lvl="0" indent="-285750" algn="l" rtl="0">
              <a:lnSpc>
                <a:spcPct val="10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Reviews the selection of a GLOBE hydrology site </a:t>
            </a:r>
            <a:endParaRPr sz="1800" b="1" i="0" u="none" strike="noStrike" cap="none">
              <a:solidFill>
                <a:srgbClr val="000090"/>
              </a:solidFill>
              <a:latin typeface="Calibri"/>
              <a:ea typeface="Calibri"/>
              <a:cs typeface="Calibri"/>
              <a:sym typeface="Calibri"/>
            </a:endParaRPr>
          </a:p>
          <a:p>
            <a:pPr marL="285750" marR="0" lvl="0" indent="-285750" algn="l" rtl="0">
              <a:lnSpc>
                <a:spcPct val="10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Reviews the water sampling technique used in GLOBE hydrology protocols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Guides the calibration of the necessary instruments for this protocol</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Provides a step by step introduction of the protocol method</a:t>
            </a:r>
            <a:endParaRPr sz="1800" b="1" i="0" u="none" strike="noStrike" cap="none">
              <a:solidFill>
                <a:srgbClr val="000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90"/>
                </a:solidFill>
                <a:latin typeface="Calibri"/>
                <a:ea typeface="Calibri"/>
                <a:cs typeface="Calibri"/>
                <a:sym typeface="Calibri"/>
              </a:rPr>
              <a:t>Learning Objectives</a:t>
            </a:r>
            <a:endParaRPr sz="2400" b="1" i="0" u="none" strike="noStrike" cap="none">
              <a:solidFill>
                <a:srgbClr val="000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90"/>
                </a:solidFill>
                <a:latin typeface="Calibri"/>
                <a:ea typeface="Calibri"/>
                <a:cs typeface="Calibri"/>
                <a:sym typeface="Calibri"/>
              </a:rPr>
              <a:t>After completing this module, you will be able to: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90"/>
              </a:solidFill>
              <a:latin typeface="Calibri"/>
              <a:ea typeface="Calibri"/>
              <a:cs typeface="Calibri"/>
              <a:sym typeface="Calibri"/>
            </a:endParaRPr>
          </a:p>
          <a:p>
            <a:pPr marL="285750" marR="0" lvl="0" indent="-285750" algn="l" rtl="0">
              <a:lnSpc>
                <a:spcPct val="10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Describe why water temperature is considered a master variable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Explain why this measurement accompanies all other hydrology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90"/>
                </a:solidFill>
                <a:latin typeface="Calibri"/>
                <a:ea typeface="Calibri"/>
                <a:cs typeface="Calibri"/>
                <a:sym typeface="Calibri"/>
              </a:rPr>
              <a:t>	measurement taken using GLOBE protocols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Describe how the protocol procedures ensure the collection of accurate data</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Apply the calibration and measurement steps of this protocol</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Upload data to the GLOBE portal</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Visualize data using GLOBE’s Visualization Site</a:t>
            </a:r>
            <a:endParaRPr sz="1800" b="1" i="0" u="none" strike="noStrike" cap="none">
              <a:solidFill>
                <a:srgbClr val="00009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pic>
        <p:nvPicPr>
          <p:cNvPr id="393" name="Google Shape;393;p20" descr="Screen shot 2015-12-26 at 8.07.15 PM.png"/>
          <p:cNvPicPr preferRelativeResize="0"/>
          <p:nvPr/>
        </p:nvPicPr>
        <p:blipFill rotWithShape="1">
          <a:blip r:embed="rId3">
            <a:alphaModFix/>
          </a:blip>
          <a:srcRect/>
          <a:stretch/>
        </p:blipFill>
        <p:spPr>
          <a:xfrm>
            <a:off x="1494791" y="2350820"/>
            <a:ext cx="5226217" cy="2910450"/>
          </a:xfrm>
          <a:prstGeom prst="rect">
            <a:avLst/>
          </a:prstGeom>
          <a:noFill/>
          <a:ln>
            <a:noFill/>
          </a:ln>
        </p:spPr>
      </p:pic>
      <p:sp>
        <p:nvSpPr>
          <p:cNvPr id="394" name="Google Shape;394;p20"/>
          <p:cNvSpPr txBox="1"/>
          <p:nvPr/>
        </p:nvSpPr>
        <p:spPr>
          <a:xfrm>
            <a:off x="1397294" y="1140518"/>
            <a:ext cx="7270751" cy="36009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72"/>
                </a:solidFill>
                <a:latin typeface="Calibri"/>
                <a:ea typeface="Calibri"/>
                <a:cs typeface="Calibri"/>
                <a:sym typeface="Calibri"/>
              </a:rPr>
              <a:t>Visualize and Retrieve Water Temperature Data</a:t>
            </a:r>
            <a:endParaRPr sz="2400" b="1" i="0" u="none" strike="noStrike" cap="none">
              <a:solidFill>
                <a:srgbClr val="000072"/>
              </a:solidFill>
              <a:latin typeface="Calibri"/>
              <a:ea typeface="Calibri"/>
              <a:cs typeface="Calibri"/>
              <a:sym typeface="Calibri"/>
            </a:endParaRPr>
          </a:p>
          <a:p>
            <a:pPr marL="0" marR="0" lvl="0" indent="0" algn="l" rtl="0">
              <a:lnSpc>
                <a:spcPct val="100000"/>
              </a:lnSpc>
              <a:spcBef>
                <a:spcPts val="60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Select the sampling site for which you need  water temperature data,  and a box will open with data summary for that site. </a:t>
            </a:r>
            <a:endParaRPr sz="1800" b="0" i="0" u="none" strike="noStrike" cap="none">
              <a:solidFill>
                <a:schemeClr val="dk1"/>
              </a:solidFill>
              <a:latin typeface="Calibri"/>
              <a:ea typeface="Calibri"/>
              <a:cs typeface="Calibri"/>
              <a:sym typeface="Calibri"/>
            </a:endParaRPr>
          </a:p>
          <a:p>
            <a:pPr marL="285750" marR="0" lvl="0" indent="-171450" algn="l" rtl="0">
              <a:lnSpc>
                <a:spcPct val="100000"/>
              </a:lnSpc>
              <a:spcBef>
                <a:spcPts val="6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2"/>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2"/>
              </a:solidFill>
              <a:latin typeface="Calibri"/>
              <a:ea typeface="Calibri"/>
              <a:cs typeface="Calibri"/>
              <a:sym typeface="Calibri"/>
            </a:endParaRPr>
          </a:p>
        </p:txBody>
      </p:sp>
      <p:sp>
        <p:nvSpPr>
          <p:cNvPr id="395" name="Google Shape;395;p20"/>
          <p:cNvSpPr txBox="1"/>
          <p:nvPr/>
        </p:nvSpPr>
        <p:spPr>
          <a:xfrm>
            <a:off x="6773332" y="2826267"/>
            <a:ext cx="2065867" cy="20313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Calibri"/>
                <a:ea typeface="Calibri"/>
                <a:cs typeface="Calibri"/>
                <a:sym typeface="Calibri"/>
              </a:rPr>
              <a:t>Clicking on a location will open to a map note providing water temperature data for that location and time.  Follow instructions in the tutorial to download data as a .csv file for analysis.</a:t>
            </a:r>
            <a:endParaRPr sz="1400" b="1" i="0" u="none" strike="noStrike" cap="none">
              <a:solidFill>
                <a:schemeClr val="dk1"/>
              </a:solidFill>
              <a:latin typeface="Calibri"/>
              <a:ea typeface="Calibri"/>
              <a:cs typeface="Calibri"/>
              <a:sym typeface="Calibri"/>
            </a:endParaRPr>
          </a:p>
        </p:txBody>
      </p:sp>
      <p:cxnSp>
        <p:nvCxnSpPr>
          <p:cNvPr id="396" name="Google Shape;396;p20"/>
          <p:cNvCxnSpPr/>
          <p:nvPr/>
        </p:nvCxnSpPr>
        <p:spPr>
          <a:xfrm rot="10800000">
            <a:off x="4546428" y="3415770"/>
            <a:ext cx="2235199" cy="0"/>
          </a:xfrm>
          <a:prstGeom prst="straightConnector1">
            <a:avLst/>
          </a:prstGeom>
          <a:noFill/>
          <a:ln w="38100" cap="flat" cmpd="sng">
            <a:solidFill>
              <a:schemeClr val="dk1"/>
            </a:solidFill>
            <a:prstDash val="solid"/>
            <a:round/>
            <a:headEnd type="none" w="sm" len="sm"/>
            <a:tailEnd type="stealth" w="med" len="med"/>
          </a:ln>
          <a:effectLst>
            <a:outerShdw blurRad="40000" dist="20000" dir="5400000" rotWithShape="0">
              <a:srgbClr val="000000">
                <a:alpha val="37254"/>
              </a:srgbClr>
            </a:outerShdw>
          </a:effectLst>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21"/>
          <p:cNvSpPr txBox="1"/>
          <p:nvPr/>
        </p:nvSpPr>
        <p:spPr>
          <a:xfrm>
            <a:off x="1792111" y="1270000"/>
            <a:ext cx="563033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2" name="Google Shape;402;p21"/>
          <p:cNvSpPr/>
          <p:nvPr/>
        </p:nvSpPr>
        <p:spPr>
          <a:xfrm>
            <a:off x="1326444" y="1115495"/>
            <a:ext cx="7253111" cy="58169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90"/>
                </a:solidFill>
                <a:latin typeface="Calibri"/>
                <a:ea typeface="Calibri"/>
                <a:cs typeface="Calibri"/>
                <a:sym typeface="Calibri"/>
              </a:rPr>
              <a:t>Review questions to help you prepare to conduct the water temperature protocol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rabicPeriod"/>
            </a:pPr>
            <a:r>
              <a:rPr lang="en-US" sz="1800" b="1" i="0" u="none" strike="noStrike" cap="none">
                <a:solidFill>
                  <a:schemeClr val="dk1"/>
                </a:solidFill>
                <a:latin typeface="Calibri"/>
                <a:ea typeface="Calibri"/>
                <a:cs typeface="Calibri"/>
                <a:sym typeface="Calibri"/>
              </a:rPr>
              <a:t>Which measurement should you take first, if you are conducting water protocols:  dissolved oxygen,  pH, or temperature?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rabicPeriod"/>
            </a:pPr>
            <a:r>
              <a:rPr lang="en-US" sz="1800" b="1" i="0" u="none" strike="noStrike" cap="none">
                <a:solidFill>
                  <a:schemeClr val="dk1"/>
                </a:solidFill>
                <a:latin typeface="Calibri"/>
                <a:ea typeface="Calibri"/>
                <a:cs typeface="Calibri"/>
                <a:sym typeface="Calibri"/>
              </a:rPr>
              <a:t>Do you read the water temperature measurement when the probe or thermometer is in the water, or held just above the water surface?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rabicPeriod"/>
            </a:pPr>
            <a:r>
              <a:rPr lang="en-US" sz="1800" b="1" i="0" u="none" strike="noStrike" cap="none">
                <a:solidFill>
                  <a:schemeClr val="dk1"/>
                </a:solidFill>
                <a:latin typeface="Calibri"/>
                <a:ea typeface="Calibri"/>
                <a:cs typeface="Calibri"/>
                <a:sym typeface="Calibri"/>
              </a:rPr>
              <a:t>What step must be conducted on the instruments before the water temperature measurement is made?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rabicPeriod"/>
            </a:pPr>
            <a:r>
              <a:rPr lang="en-US" sz="1800" b="1" i="0" u="none" strike="noStrike" cap="none">
                <a:solidFill>
                  <a:schemeClr val="dk1"/>
                </a:solidFill>
                <a:latin typeface="Calibri"/>
                <a:ea typeface="Calibri"/>
                <a:cs typeface="Calibri"/>
                <a:sym typeface="Calibri"/>
              </a:rPr>
              <a:t>All  three replicate measurements should be within  ___˚ C of the average.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rabicPeriod"/>
            </a:pPr>
            <a:r>
              <a:rPr lang="en-US" sz="1800" b="1" i="0" u="none" strike="noStrike" cap="none">
                <a:solidFill>
                  <a:schemeClr val="dk1"/>
                </a:solidFill>
                <a:latin typeface="Calibri"/>
                <a:ea typeface="Calibri"/>
                <a:cs typeface="Calibri"/>
                <a:sym typeface="Calibri"/>
              </a:rPr>
              <a:t>Water has a (higher/lower)  heat capacity than air, so it heats and cools more (slowly/quickly).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rabicPeriod"/>
            </a:pPr>
            <a:r>
              <a:rPr lang="en-US" sz="1800" b="1" i="0" u="none" strike="noStrike" cap="none">
                <a:solidFill>
                  <a:schemeClr val="dk1"/>
                </a:solidFill>
                <a:latin typeface="Calibri"/>
                <a:ea typeface="Calibri"/>
                <a:cs typeface="Calibri"/>
                <a:sym typeface="Calibri"/>
              </a:rPr>
              <a:t>Warmer water tends to have higher/lower concentrations of dissolved oxygen.</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rabicPeriod"/>
            </a:pPr>
            <a:r>
              <a:rPr lang="en-US" sz="1800" b="1" i="0" u="none" strike="noStrike" cap="none">
                <a:solidFill>
                  <a:schemeClr val="dk1"/>
                </a:solidFill>
                <a:latin typeface="Calibri"/>
                <a:ea typeface="Calibri"/>
                <a:cs typeface="Calibri"/>
                <a:sym typeface="Calibri"/>
              </a:rPr>
              <a:t>Where would you get the most representative water temperature sample: from a still area of the water, from rapids, or from a riffle?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rabicPeriod"/>
            </a:pPr>
            <a:r>
              <a:rPr lang="en-US" sz="1800" b="1" i="0" u="none" strike="noStrike" cap="none">
                <a:solidFill>
                  <a:schemeClr val="dk1"/>
                </a:solidFill>
                <a:latin typeface="Calibri"/>
                <a:ea typeface="Calibri"/>
                <a:cs typeface="Calibri"/>
                <a:sym typeface="Calibri"/>
              </a:rPr>
              <a:t>What are the safety precautions you should take when doing any of the hydrology protocols?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pic>
        <p:nvPicPr>
          <p:cNvPr id="403" name="Google Shape;403;p21" descr="1_PPTHydro_PH_Final_12_15_Lo.jpg"/>
          <p:cNvPicPr preferRelativeResize="0"/>
          <p:nvPr/>
        </p:nvPicPr>
        <p:blipFill rotWithShape="1">
          <a:blip r:embed="rId3">
            <a:alphaModFix amt="20000"/>
          </a:blip>
          <a:srcRect/>
          <a:stretch/>
        </p:blipFill>
        <p:spPr>
          <a:xfrm>
            <a:off x="1128021" y="1325143"/>
            <a:ext cx="8015979" cy="553285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22"/>
          <p:cNvSpPr txBox="1"/>
          <p:nvPr/>
        </p:nvSpPr>
        <p:spPr>
          <a:xfrm>
            <a:off x="1503810" y="1413065"/>
            <a:ext cx="7001071"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You have now completed the slide stack. If you are ready to take the quiz, sign on and take the quiz corresponding to </a:t>
            </a:r>
            <a:r>
              <a:rPr lang="en-US" sz="2400" b="1" i="0" u="none" strike="noStrike" cap="none">
                <a:solidFill>
                  <a:srgbClr val="000072"/>
                </a:solidFill>
                <a:latin typeface="Calibri"/>
                <a:ea typeface="Calibri"/>
                <a:cs typeface="Calibri"/>
                <a:sym typeface="Calibri"/>
              </a:rPr>
              <a:t>Water Temperature Protocol</a:t>
            </a:r>
            <a:r>
              <a:rPr lang="en-US" sz="2400" b="1" i="0" u="none" strike="noStrike" cap="none">
                <a:solidFill>
                  <a:srgbClr val="055000"/>
                </a:solidFill>
                <a:latin typeface="Calibri"/>
                <a:ea typeface="Calibri"/>
                <a:cs typeface="Calibri"/>
                <a:sym typeface="Calibri"/>
              </a:rPr>
              <a:t>.</a:t>
            </a:r>
            <a:endParaRPr sz="2400" b="1" i="0" u="none" strike="noStrike" cap="none">
              <a:solidFill>
                <a:srgbClr val="055000"/>
              </a:solidFill>
              <a:latin typeface="Calibri"/>
              <a:ea typeface="Calibri"/>
              <a:cs typeface="Calibri"/>
              <a:sym typeface="Calibri"/>
            </a:endParaRPr>
          </a:p>
          <a:p>
            <a:pPr marL="342900" marR="0" lvl="0" indent="-190500" algn="l" rtl="0">
              <a:lnSpc>
                <a:spcPct val="100000"/>
              </a:lnSpc>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48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You can also review the slide stack, post questions on the discussion board, or look at the FAQs on the next page. </a:t>
            </a:r>
            <a:endParaRPr sz="1400" b="0" i="0" u="none" strike="noStrike" cap="none">
              <a:solidFill>
                <a:srgbClr val="000000"/>
              </a:solidFill>
              <a:latin typeface="Arial"/>
              <a:ea typeface="Arial"/>
              <a:cs typeface="Arial"/>
              <a:sym typeface="Arial"/>
            </a:endParaRPr>
          </a:p>
          <a:p>
            <a:pPr marL="342900" marR="0" lvl="0" indent="-190500" algn="l" rtl="0">
              <a:lnSpc>
                <a:spcPct val="100000"/>
              </a:lnSpc>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48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When you pass the quiz, you are ready to </a:t>
            </a:r>
            <a:r>
              <a:rPr lang="en-US" sz="2400" b="1" i="0" u="none" strike="noStrike" cap="none">
                <a:solidFill>
                  <a:srgbClr val="000072"/>
                </a:solidFill>
                <a:latin typeface="Calibri"/>
                <a:ea typeface="Calibri"/>
                <a:cs typeface="Calibri"/>
                <a:sym typeface="Calibri"/>
              </a:rPr>
              <a:t>Water Temperature Protocol </a:t>
            </a:r>
            <a:r>
              <a:rPr lang="en-US" sz="2400" b="0" i="0" u="none" strike="noStrike" cap="none">
                <a:solidFill>
                  <a:srgbClr val="000000"/>
                </a:solidFill>
                <a:latin typeface="Calibri"/>
                <a:ea typeface="Calibri"/>
                <a:cs typeface="Calibri"/>
                <a:sym typeface="Calibri"/>
              </a:rPr>
              <a:t>measurements! </a:t>
            </a:r>
            <a:endParaRPr sz="1400" b="0" i="0" u="none" strike="noStrike" cap="none">
              <a:solidFill>
                <a:srgbClr val="000000"/>
              </a:solidFill>
              <a:latin typeface="Arial"/>
              <a:ea typeface="Arial"/>
              <a:cs typeface="Arial"/>
              <a:sym typeface="Arial"/>
            </a:endParaRPr>
          </a:p>
          <a:p>
            <a:pPr marL="342900" marR="0" lvl="0" indent="-139700" algn="l" rtl="0">
              <a:lnSpc>
                <a:spcPct val="100000"/>
              </a:lnSpc>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grpSp>
        <p:nvGrpSpPr>
          <p:cNvPr id="413" name="Google Shape;413;p23"/>
          <p:cNvGrpSpPr/>
          <p:nvPr/>
        </p:nvGrpSpPr>
        <p:grpSpPr>
          <a:xfrm>
            <a:off x="7913124" y="102610"/>
            <a:ext cx="1103962" cy="873141"/>
            <a:chOff x="1375335" y="3781280"/>
            <a:chExt cx="1103962" cy="873141"/>
          </a:xfrm>
        </p:grpSpPr>
        <p:sp>
          <p:nvSpPr>
            <p:cNvPr id="414" name="Google Shape;414;p23"/>
            <p:cNvSpPr/>
            <p:nvPr/>
          </p:nvSpPr>
          <p:spPr>
            <a:xfrm>
              <a:off x="1375335" y="3781280"/>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5" name="Google Shape;415;p23"/>
            <p:cNvSpPr txBox="1"/>
            <p:nvPr/>
          </p:nvSpPr>
          <p:spPr>
            <a:xfrm>
              <a:off x="1550424" y="3929244"/>
              <a:ext cx="773926"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Additional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INFO</a:t>
              </a:r>
              <a:endParaRPr sz="1400" b="0" i="0" u="none" strike="noStrike" cap="none">
                <a:solidFill>
                  <a:srgbClr val="000000"/>
                </a:solidFill>
                <a:latin typeface="Arial"/>
                <a:ea typeface="Arial"/>
                <a:cs typeface="Arial"/>
                <a:sym typeface="Arial"/>
              </a:endParaRPr>
            </a:p>
          </p:txBody>
        </p:sp>
      </p:grpSp>
      <p:sp>
        <p:nvSpPr>
          <p:cNvPr id="416" name="Google Shape;416;p23"/>
          <p:cNvSpPr/>
          <p:nvPr/>
        </p:nvSpPr>
        <p:spPr>
          <a:xfrm>
            <a:off x="3" y="1079021"/>
            <a:ext cx="1153580" cy="56323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transparency?</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transparency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D. How to collect your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Entering data on GLOBE Website.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resources</a:t>
            </a:r>
            <a:endParaRPr sz="1200" b="1" i="0" u="none" strike="noStrike" cap="none">
              <a:solidFill>
                <a:srgbClr val="000072"/>
              </a:solidFill>
              <a:latin typeface="Calibri"/>
              <a:ea typeface="Calibri"/>
              <a:cs typeface="Calibri"/>
              <a:sym typeface="Calibri"/>
            </a:endParaRPr>
          </a:p>
        </p:txBody>
      </p:sp>
      <p:sp>
        <p:nvSpPr>
          <p:cNvPr id="417" name="Google Shape;417;p23"/>
          <p:cNvSpPr/>
          <p:nvPr/>
        </p:nvSpPr>
        <p:spPr>
          <a:xfrm>
            <a:off x="1285498" y="1092652"/>
            <a:ext cx="7199518"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90"/>
                </a:solidFill>
                <a:latin typeface="Calibri"/>
                <a:ea typeface="Calibri"/>
                <a:cs typeface="Calibri"/>
                <a:sym typeface="Calibri"/>
              </a:rPr>
              <a:t>FAQ:  Frequently Asked Question</a:t>
            </a:r>
            <a:r>
              <a:rPr lang="en-US" sz="2000" b="1" i="0" u="none" strike="noStrike" cap="none">
                <a:solidFill>
                  <a:srgbClr val="000090"/>
                </a:solidFill>
                <a:latin typeface="Calibri"/>
                <a:ea typeface="Calibri"/>
                <a:cs typeface="Calibri"/>
                <a:sym typeface="Calibri"/>
              </a:rPr>
              <a:t>s</a:t>
            </a:r>
            <a:endParaRPr sz="2000" b="1" i="0" u="none" strike="noStrike" cap="none">
              <a:solidFill>
                <a:srgbClr val="000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18" name="Google Shape;418;p23"/>
          <p:cNvSpPr txBox="1"/>
          <p:nvPr/>
        </p:nvSpPr>
        <p:spPr>
          <a:xfrm>
            <a:off x="1285498" y="1641055"/>
            <a:ext cx="7316254" cy="28623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90"/>
                </a:solidFill>
                <a:latin typeface="Calibri"/>
                <a:ea typeface="Calibri"/>
                <a:cs typeface="Calibri"/>
                <a:sym typeface="Calibri"/>
              </a:rPr>
              <a:t>I noticed on the GLOBE Web site that some schools were reporting water temperatures below 0.0˚ C. Is this possible?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Yes. Distilled water will freeze at 0.0˚ C, but adding dissolved particles in the water may lower the freezing point.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90"/>
                </a:solidFill>
                <a:latin typeface="Calibri"/>
                <a:ea typeface="Calibri"/>
                <a:cs typeface="Calibri"/>
                <a:sym typeface="Calibri"/>
              </a:rPr>
              <a:t>Why is the water temperature sometimes colder and sometimes warmer than the air temperature?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90"/>
                </a:solidFill>
                <a:latin typeface="Calibri"/>
                <a:ea typeface="Calibri"/>
                <a:cs typeface="Calibri"/>
                <a:sym typeface="Calibri"/>
              </a:rPr>
              <a:t> </a:t>
            </a:r>
            <a:r>
              <a:rPr lang="en-US" sz="1800" b="0" i="0" u="none" strike="noStrike" cap="none">
                <a:solidFill>
                  <a:schemeClr val="dk1"/>
                </a:solidFill>
                <a:latin typeface="Calibri"/>
                <a:ea typeface="Calibri"/>
                <a:cs typeface="Calibri"/>
                <a:sym typeface="Calibri"/>
              </a:rPr>
              <a:t>Water has a higher </a:t>
            </a:r>
            <a:r>
              <a:rPr lang="en-US" sz="1800" b="0" i="1" u="none" strike="noStrike" cap="none">
                <a:solidFill>
                  <a:schemeClr val="dk1"/>
                </a:solidFill>
                <a:latin typeface="Calibri"/>
                <a:ea typeface="Calibri"/>
                <a:cs typeface="Calibri"/>
                <a:sym typeface="Calibri"/>
              </a:rPr>
              <a:t>specific heat than </a:t>
            </a:r>
            <a:r>
              <a:rPr lang="en-US" sz="1800" b="0" i="0" u="none" strike="noStrike" cap="none">
                <a:solidFill>
                  <a:schemeClr val="dk1"/>
                </a:solidFill>
                <a:latin typeface="Calibri"/>
                <a:ea typeface="Calibri"/>
                <a:cs typeface="Calibri"/>
                <a:sym typeface="Calibri"/>
              </a:rPr>
              <a:t>air. This means it takes water longer to heat up and longer to cool down than it does air. As a result, air responds much more quickly than water to changes in temperature.</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grpSp>
        <p:nvGrpSpPr>
          <p:cNvPr id="423" name="Google Shape;423;p24"/>
          <p:cNvGrpSpPr/>
          <p:nvPr/>
        </p:nvGrpSpPr>
        <p:grpSpPr>
          <a:xfrm>
            <a:off x="7913124" y="102610"/>
            <a:ext cx="1103962" cy="873141"/>
            <a:chOff x="1375335" y="3781280"/>
            <a:chExt cx="1103962" cy="873141"/>
          </a:xfrm>
        </p:grpSpPr>
        <p:sp>
          <p:nvSpPr>
            <p:cNvPr id="424" name="Google Shape;424;p24"/>
            <p:cNvSpPr/>
            <p:nvPr/>
          </p:nvSpPr>
          <p:spPr>
            <a:xfrm>
              <a:off x="1375335" y="3781280"/>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5" name="Google Shape;425;p24"/>
            <p:cNvSpPr txBox="1"/>
            <p:nvPr/>
          </p:nvSpPr>
          <p:spPr>
            <a:xfrm>
              <a:off x="1550424" y="3929244"/>
              <a:ext cx="773926"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Additional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INFO</a:t>
              </a:r>
              <a:endParaRPr sz="1400" b="0" i="0" u="none" strike="noStrike" cap="none">
                <a:solidFill>
                  <a:srgbClr val="000000"/>
                </a:solidFill>
                <a:latin typeface="Arial"/>
                <a:ea typeface="Arial"/>
                <a:cs typeface="Arial"/>
                <a:sym typeface="Arial"/>
              </a:endParaRPr>
            </a:p>
          </p:txBody>
        </p:sp>
      </p:grpSp>
      <p:sp>
        <p:nvSpPr>
          <p:cNvPr id="426" name="Google Shape;426;p24"/>
          <p:cNvSpPr/>
          <p:nvPr/>
        </p:nvSpPr>
        <p:spPr>
          <a:xfrm>
            <a:off x="3" y="1079021"/>
            <a:ext cx="1153580" cy="56323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transparency?</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transparency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D. How to collect your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Entering data on GLOBE Website.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resources</a:t>
            </a:r>
            <a:endParaRPr sz="1200" b="1" i="0" u="none" strike="noStrike" cap="none">
              <a:solidFill>
                <a:srgbClr val="000072"/>
              </a:solidFill>
              <a:latin typeface="Calibri"/>
              <a:ea typeface="Calibri"/>
              <a:cs typeface="Calibri"/>
              <a:sym typeface="Calibri"/>
            </a:endParaRPr>
          </a:p>
        </p:txBody>
      </p:sp>
      <p:sp>
        <p:nvSpPr>
          <p:cNvPr id="427" name="Google Shape;427;p24"/>
          <p:cNvSpPr txBox="1"/>
          <p:nvPr/>
        </p:nvSpPr>
        <p:spPr>
          <a:xfrm>
            <a:off x="1360776" y="1171004"/>
            <a:ext cx="7174999" cy="270843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2"/>
                </a:solidFill>
                <a:latin typeface="Calibri"/>
                <a:ea typeface="Calibri"/>
                <a:cs typeface="Calibri"/>
                <a:sym typeface="Calibri"/>
              </a:rPr>
              <a:t>Questions for Further Investigation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How does a sudden change in air temperature affect water temperature?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Is the range of air temperature different in areas next to large water bodies as compared to areas away from water bodies?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How do water temperatures compare to air temperatures in the winter? In the summer?</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grpSp>
        <p:nvGrpSpPr>
          <p:cNvPr id="432" name="Google Shape;432;p25"/>
          <p:cNvGrpSpPr/>
          <p:nvPr/>
        </p:nvGrpSpPr>
        <p:grpSpPr>
          <a:xfrm>
            <a:off x="7913124" y="102610"/>
            <a:ext cx="1103962" cy="873141"/>
            <a:chOff x="1375335" y="3781280"/>
            <a:chExt cx="1103962" cy="873141"/>
          </a:xfrm>
        </p:grpSpPr>
        <p:sp>
          <p:nvSpPr>
            <p:cNvPr id="433" name="Google Shape;433;p25"/>
            <p:cNvSpPr/>
            <p:nvPr/>
          </p:nvSpPr>
          <p:spPr>
            <a:xfrm>
              <a:off x="1375335" y="3781280"/>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4" name="Google Shape;434;p25"/>
            <p:cNvSpPr txBox="1"/>
            <p:nvPr/>
          </p:nvSpPr>
          <p:spPr>
            <a:xfrm>
              <a:off x="1550424" y="3929244"/>
              <a:ext cx="773926"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Additional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INFO</a:t>
              </a:r>
              <a:endParaRPr sz="1400" b="0" i="0" u="none" strike="noStrike" cap="none">
                <a:solidFill>
                  <a:srgbClr val="000000"/>
                </a:solidFill>
                <a:latin typeface="Arial"/>
                <a:ea typeface="Arial"/>
                <a:cs typeface="Arial"/>
                <a:sym typeface="Arial"/>
              </a:endParaRPr>
            </a:p>
          </p:txBody>
        </p:sp>
      </p:grpSp>
      <p:sp>
        <p:nvSpPr>
          <p:cNvPr id="435" name="Google Shape;435;p25"/>
          <p:cNvSpPr/>
          <p:nvPr/>
        </p:nvSpPr>
        <p:spPr>
          <a:xfrm>
            <a:off x="3" y="1079021"/>
            <a:ext cx="1153580" cy="56323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transparency?</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transparency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D. How to collect your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Entering data on GLOBE Website.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resources</a:t>
            </a:r>
            <a:endParaRPr sz="1200" b="1" i="0" u="none" strike="noStrike" cap="none">
              <a:solidFill>
                <a:srgbClr val="000072"/>
              </a:solidFill>
              <a:latin typeface="Calibri"/>
              <a:ea typeface="Calibri"/>
              <a:cs typeface="Calibri"/>
              <a:sym typeface="Calibri"/>
            </a:endParaRPr>
          </a:p>
        </p:txBody>
      </p:sp>
      <p:sp>
        <p:nvSpPr>
          <p:cNvPr id="436" name="Google Shape;436;p25"/>
          <p:cNvSpPr txBox="1"/>
          <p:nvPr/>
        </p:nvSpPr>
        <p:spPr>
          <a:xfrm>
            <a:off x="1357085" y="1061357"/>
            <a:ext cx="7121071" cy="22159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72"/>
                </a:solidFill>
                <a:latin typeface="Calibri"/>
                <a:ea typeface="Calibri"/>
                <a:cs typeface="Calibri"/>
                <a:sym typeface="Calibri"/>
              </a:rPr>
              <a:t>For More Information Contact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55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55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55000"/>
                </a:solidFill>
                <a:latin typeface="Calibri"/>
                <a:ea typeface="Calibri"/>
                <a:cs typeface="Calibri"/>
                <a:sym typeface="Calibri"/>
              </a:rPr>
              <a:t>					</a:t>
            </a:r>
            <a:r>
              <a:rPr lang="en-US" sz="2400" b="1" i="0" u="sng" strike="noStrike" cap="none">
                <a:solidFill>
                  <a:srgbClr val="055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www.globe.gov</a:t>
            </a:r>
            <a:endParaRPr sz="2400" b="1" i="0" u="none" strike="noStrike" cap="none">
              <a:solidFill>
                <a:srgbClr val="055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55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1" u="none" strike="noStrike" cap="non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
          <p:cNvSpPr txBox="1"/>
          <p:nvPr/>
        </p:nvSpPr>
        <p:spPr>
          <a:xfrm>
            <a:off x="1265988" y="1077322"/>
            <a:ext cx="751817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72"/>
                </a:solidFill>
                <a:latin typeface="Calibri"/>
                <a:ea typeface="Calibri"/>
                <a:cs typeface="Calibri"/>
                <a:sym typeface="Calibri"/>
              </a:rPr>
              <a:t>The Hydrosphere</a:t>
            </a:r>
            <a:endParaRPr sz="2000" b="0" i="0" u="none" strike="noStrike" cap="none">
              <a:solidFill>
                <a:schemeClr val="dk1"/>
              </a:solidFill>
              <a:latin typeface="Calibri"/>
              <a:ea typeface="Calibri"/>
              <a:cs typeface="Calibri"/>
              <a:sym typeface="Calibri"/>
            </a:endParaRPr>
          </a:p>
        </p:txBody>
      </p:sp>
      <p:sp>
        <p:nvSpPr>
          <p:cNvPr id="239" name="Google Shape;239;p3"/>
          <p:cNvSpPr txBox="1"/>
          <p:nvPr/>
        </p:nvSpPr>
        <p:spPr>
          <a:xfrm>
            <a:off x="1315137" y="1477432"/>
            <a:ext cx="3955363" cy="526298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The hydrosphere is the part of the Earth system that includes water, ice and water vapor. Water participates in many important natural chemical reactions and is a good solvent. Changing any part of the Earth system, such as the amount or type of vegetation in a region or from natural land cover to an impervious one, can affect the rest of the system. Rain and snow capture aerosols from the air. Acidic water slowly dissolves rocks, placing dissolved solids in water. Dissolved or suspended impurities determine water's chemical composition.</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Current measurement programs in many areas of the world cover only a few water bodies a few times during the year. GLOBE Hydrosphere protocols will allow you to collect valuable data to help fill these gaps and improve our understanding of Earth's natural waters.</a:t>
            </a:r>
            <a:endParaRPr sz="1600" b="0" i="0" u="none" strike="noStrike" cap="none">
              <a:solidFill>
                <a:schemeClr val="dk1"/>
              </a:solidFill>
              <a:latin typeface="Calibri"/>
              <a:ea typeface="Calibri"/>
              <a:cs typeface="Calibri"/>
              <a:sym typeface="Calibri"/>
            </a:endParaRPr>
          </a:p>
        </p:txBody>
      </p:sp>
      <p:pic>
        <p:nvPicPr>
          <p:cNvPr id="240" name="Google Shape;240;p3" descr="4_EarthSystemDiagramFINAL_ESS_PPT.jpg"/>
          <p:cNvPicPr preferRelativeResize="0"/>
          <p:nvPr/>
        </p:nvPicPr>
        <p:blipFill rotWithShape="1">
          <a:blip r:embed="rId3">
            <a:alphaModFix/>
          </a:blip>
          <a:srcRect/>
          <a:stretch/>
        </p:blipFill>
        <p:spPr>
          <a:xfrm>
            <a:off x="5270500" y="1477432"/>
            <a:ext cx="3801354" cy="3616717"/>
          </a:xfrm>
          <a:prstGeom prst="rect">
            <a:avLst/>
          </a:prstGeom>
          <a:noFill/>
          <a:ln>
            <a:noFill/>
          </a:ln>
        </p:spPr>
      </p:pic>
      <p:sp>
        <p:nvSpPr>
          <p:cNvPr id="241" name="Google Shape;241;p3"/>
          <p:cNvSpPr txBox="1"/>
          <p:nvPr/>
        </p:nvSpPr>
        <p:spPr>
          <a:xfrm>
            <a:off x="5702301" y="5094149"/>
            <a:ext cx="274743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chemeClr val="dk1"/>
                </a:solidFill>
                <a:latin typeface="Calibri"/>
                <a:ea typeface="Calibri"/>
                <a:cs typeface="Calibri"/>
                <a:sym typeface="Calibri"/>
              </a:rPr>
              <a:t>The Earth System: Energy flows and matter cycles. </a:t>
            </a:r>
            <a:endParaRPr sz="1400" b="0" i="1" u="none" strike="noStrike" cap="non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
          <p:cNvSpPr txBox="1"/>
          <p:nvPr/>
        </p:nvSpPr>
        <p:spPr>
          <a:xfrm>
            <a:off x="1286934" y="1066800"/>
            <a:ext cx="5334001" cy="12618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72"/>
                </a:solidFill>
                <a:latin typeface="Calibri"/>
                <a:ea typeface="Calibri"/>
                <a:cs typeface="Calibri"/>
                <a:sym typeface="Calibri"/>
              </a:rPr>
              <a:t>What is Water Temperature?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8" name="Google Shape;248;p4"/>
          <p:cNvSpPr txBox="1"/>
          <p:nvPr/>
        </p:nvSpPr>
        <p:spPr>
          <a:xfrm>
            <a:off x="1286934" y="1811866"/>
            <a:ext cx="4943834" cy="31393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The measurement of water temperature determines how hot or cold the water is.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It is sometimes called a master variable because almost all properties of water, as well as chemical reactions taking place in it, are affected by it.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Sudden increases or decreases of water temperature are unusual. Water has a higher heat capacity (specific heat) than air, thus it heats and cools more slowly.</a:t>
            </a:r>
            <a:endParaRPr sz="1800" b="0" i="0" u="none" strike="noStrike" cap="none">
              <a:solidFill>
                <a:schemeClr val="dk1"/>
              </a:solidFill>
              <a:latin typeface="Calibri"/>
              <a:ea typeface="Calibri"/>
              <a:cs typeface="Calibri"/>
              <a:sym typeface="Calibri"/>
            </a:endParaRPr>
          </a:p>
        </p:txBody>
      </p:sp>
      <p:sp>
        <p:nvSpPr>
          <p:cNvPr id="249" name="Google Shape;249;p4"/>
          <p:cNvSpPr txBox="1"/>
          <p:nvPr/>
        </p:nvSpPr>
        <p:spPr>
          <a:xfrm>
            <a:off x="6129960" y="1119669"/>
            <a:ext cx="2675374" cy="5632310"/>
          </a:xfrm>
          <a:prstGeom prst="rect">
            <a:avLst/>
          </a:prstGeom>
          <a:noFill/>
          <a:ln w="285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endParaRPr sz="1600" b="1" i="0" u="sng" strike="noStrike" cap="none">
              <a:solidFill>
                <a:srgbClr val="00007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1" i="0" u="sng" strike="noStrike" cap="none">
                <a:solidFill>
                  <a:srgbClr val="000072"/>
                </a:solidFill>
                <a:latin typeface="Calibri"/>
                <a:ea typeface="Calibri"/>
                <a:cs typeface="Calibri"/>
                <a:sym typeface="Calibri"/>
              </a:rPr>
              <a:t>GLOBE Hydrosphere Measurements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7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Hydrosphere Study Site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7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Water Temperature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Water Transparency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Conductivity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7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pH</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7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Mosquito Larvae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7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Alkalinity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7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Dissolved  Oxygen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7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Salinity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7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Nitrates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7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Freshwater Macroinvertebrates</a:t>
            </a:r>
            <a:endParaRPr sz="1400" b="1" i="0" u="none" strike="noStrike" cap="none">
              <a:solidFill>
                <a:srgbClr val="000072"/>
              </a:solidFill>
              <a:latin typeface="Calibri"/>
              <a:ea typeface="Calibri"/>
              <a:cs typeface="Calibri"/>
              <a:sym typeface="Calibri"/>
            </a:endParaRPr>
          </a:p>
        </p:txBody>
      </p:sp>
      <p:sp>
        <p:nvSpPr>
          <p:cNvPr id="250" name="Google Shape;250;p4"/>
          <p:cNvSpPr/>
          <p:nvPr/>
        </p:nvSpPr>
        <p:spPr>
          <a:xfrm>
            <a:off x="6363886" y="2571523"/>
            <a:ext cx="2138990" cy="280381"/>
          </a:xfrm>
          <a:prstGeom prst="ellipse">
            <a:avLst/>
          </a:prstGeom>
          <a:noFill/>
          <a:ln w="9525" cap="flat" cmpd="sng">
            <a:solidFill>
              <a:srgbClr val="FF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5"/>
          <p:cNvSpPr txBox="1"/>
          <p:nvPr/>
        </p:nvSpPr>
        <p:spPr>
          <a:xfrm>
            <a:off x="1219622" y="1469581"/>
            <a:ext cx="4142600" cy="286232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Temperature influences the amount and diversity of aquatic life. Lakes that are cold and have little plant life in winter, bloom in spring and summer when water temperatures rise and the nutrient-rich bottom waters mix with the upper waters. Because of this mixing and the warmer water temperatures, the spring overturn is followed by a period of rapid growth of microscopic aquatic plants and animals. </a:t>
            </a:r>
            <a:endParaRPr sz="1800" b="0" i="0" u="none" strike="noStrike" cap="none">
              <a:solidFill>
                <a:schemeClr val="dk1"/>
              </a:solidFill>
              <a:latin typeface="Calibri"/>
              <a:ea typeface="Calibri"/>
              <a:cs typeface="Calibri"/>
              <a:sym typeface="Calibri"/>
            </a:endParaRPr>
          </a:p>
        </p:txBody>
      </p:sp>
      <p:pic>
        <p:nvPicPr>
          <p:cNvPr id="256" name="Google Shape;256;p5" descr="Copy of Teacher shows students how to read thermometer - water temp.jpg"/>
          <p:cNvPicPr preferRelativeResize="0"/>
          <p:nvPr/>
        </p:nvPicPr>
        <p:blipFill rotWithShape="1">
          <a:blip r:embed="rId3">
            <a:alphaModFix/>
          </a:blip>
          <a:srcRect/>
          <a:stretch/>
        </p:blipFill>
        <p:spPr>
          <a:xfrm>
            <a:off x="5660489" y="1610693"/>
            <a:ext cx="3207137" cy="2354529"/>
          </a:xfrm>
          <a:prstGeom prst="rect">
            <a:avLst/>
          </a:prstGeom>
          <a:noFill/>
          <a:ln>
            <a:noFill/>
          </a:ln>
        </p:spPr>
      </p:pic>
      <p:sp>
        <p:nvSpPr>
          <p:cNvPr id="257" name="Google Shape;257;p5"/>
          <p:cNvSpPr txBox="1"/>
          <p:nvPr/>
        </p:nvSpPr>
        <p:spPr>
          <a:xfrm>
            <a:off x="1219622" y="4464802"/>
            <a:ext cx="7182556" cy="203132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Many fish and other aquatic animals also spawn at this time of year when the temperatures rise and food is abundant. Shallow lakes are an exception to this cycle, as they mix throughout the year.</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Water temperature is also important because warm water can be fatal for sensitive species, such as trout or salmon, which require cold, oxygen-rich conditions. Warmer water tends to have lower levels of dissolved oxygen.</a:t>
            </a:r>
            <a:endParaRPr sz="1400" b="0" i="0" u="none" strike="noStrike" cap="none">
              <a:solidFill>
                <a:srgbClr val="000000"/>
              </a:solidFill>
              <a:latin typeface="Arial"/>
              <a:ea typeface="Arial"/>
              <a:cs typeface="Arial"/>
              <a:sym typeface="Arial"/>
            </a:endParaRPr>
          </a:p>
        </p:txBody>
      </p:sp>
      <p:sp>
        <p:nvSpPr>
          <p:cNvPr id="258" name="Google Shape;258;p5"/>
          <p:cNvSpPr txBox="1"/>
          <p:nvPr/>
        </p:nvSpPr>
        <p:spPr>
          <a:xfrm>
            <a:off x="1219622" y="1044222"/>
            <a:ext cx="6146378"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2"/>
                </a:solidFill>
                <a:latin typeface="Calibri"/>
                <a:ea typeface="Calibri"/>
                <a:cs typeface="Calibri"/>
                <a:sym typeface="Calibri"/>
              </a:rPr>
              <a:t>Why Collect Water Temperature Data?</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6"/>
          <p:cNvSpPr txBox="1"/>
          <p:nvPr/>
        </p:nvSpPr>
        <p:spPr>
          <a:xfrm>
            <a:off x="1223917" y="1512462"/>
            <a:ext cx="7524222" cy="147732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Water temperature is important for understanding local and global weather patterns. Water temperatures change differently than air temperatures because water has a higher heat capacity than air. Water also helps to change air temperature through the processes of evaporation and condensation. The flow of energy, the hydrologic cycle and weather are closely connected.</a:t>
            </a:r>
            <a:endParaRPr sz="1800" b="0" i="0" u="none" strike="noStrike" cap="none">
              <a:solidFill>
                <a:schemeClr val="dk1"/>
              </a:solidFill>
              <a:latin typeface="Calibri"/>
              <a:ea typeface="Calibri"/>
              <a:cs typeface="Calibri"/>
              <a:sym typeface="Calibri"/>
            </a:endParaRPr>
          </a:p>
        </p:txBody>
      </p:sp>
      <p:pic>
        <p:nvPicPr>
          <p:cNvPr id="265" name="Google Shape;265;p6" descr="Screen Shot 2015-12-26 at 10.09.05 PM.png"/>
          <p:cNvPicPr preferRelativeResize="0"/>
          <p:nvPr/>
        </p:nvPicPr>
        <p:blipFill rotWithShape="1">
          <a:blip r:embed="rId3">
            <a:alphaModFix/>
          </a:blip>
          <a:srcRect/>
          <a:stretch/>
        </p:blipFill>
        <p:spPr>
          <a:xfrm>
            <a:off x="1900583" y="3165723"/>
            <a:ext cx="5981700" cy="3175000"/>
          </a:xfrm>
          <a:prstGeom prst="rect">
            <a:avLst/>
          </a:prstGeom>
          <a:noFill/>
          <a:ln>
            <a:noFill/>
          </a:ln>
        </p:spPr>
      </p:pic>
      <p:sp>
        <p:nvSpPr>
          <p:cNvPr id="266" name="Google Shape;266;p6"/>
          <p:cNvSpPr txBox="1"/>
          <p:nvPr/>
        </p:nvSpPr>
        <p:spPr>
          <a:xfrm>
            <a:off x="6227764" y="6393802"/>
            <a:ext cx="165451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chemeClr val="dk1"/>
                </a:solidFill>
                <a:latin typeface="Calibri"/>
                <a:ea typeface="Calibri"/>
                <a:cs typeface="Calibri"/>
                <a:sym typeface="Calibri"/>
              </a:rPr>
              <a:t>Image Credit: NASA</a:t>
            </a:r>
            <a:endParaRPr sz="1400" b="0" i="1" u="none" strike="noStrike" cap="none">
              <a:solidFill>
                <a:schemeClr val="dk1"/>
              </a:solidFill>
              <a:latin typeface="Calibri"/>
              <a:ea typeface="Calibri"/>
              <a:cs typeface="Calibri"/>
              <a:sym typeface="Calibri"/>
            </a:endParaRPr>
          </a:p>
        </p:txBody>
      </p:sp>
      <p:sp>
        <p:nvSpPr>
          <p:cNvPr id="267" name="Google Shape;267;p6"/>
          <p:cNvSpPr txBox="1"/>
          <p:nvPr/>
        </p:nvSpPr>
        <p:spPr>
          <a:xfrm>
            <a:off x="1108888" y="1019194"/>
            <a:ext cx="5147263"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2"/>
                </a:solidFill>
                <a:latin typeface="Calibri"/>
                <a:ea typeface="Calibri"/>
                <a:cs typeface="Calibri"/>
                <a:sym typeface="Calibri"/>
              </a:rPr>
              <a:t>Why Collect Water Temperature Data?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7"/>
          <p:cNvSpPr txBox="1"/>
          <p:nvPr/>
        </p:nvSpPr>
        <p:spPr>
          <a:xfrm>
            <a:off x="1186805" y="1024788"/>
            <a:ext cx="7500734" cy="270843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1F497D"/>
                </a:solidFill>
                <a:latin typeface="Calibri"/>
                <a:ea typeface="Calibri"/>
                <a:cs typeface="Calibri"/>
                <a:sym typeface="Calibri"/>
              </a:rPr>
              <a:t>How Your Measurements Can Help</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endParaRPr sz="2000" b="1" i="0" u="none" strike="noStrike" cap="none">
              <a:solidFill>
                <a:srgbClr val="1F497D"/>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Your water temperature measurements can help in different ways. At the local scale, you are monitoring your local water body and over time keeping track on how it is changing throughout the seasons and over the years.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On a regional and global scale, you and and other GLOBE measurements of water temperature data are helping to better understand hydrologic and energy cycles.</a:t>
            </a:r>
            <a:endParaRPr sz="1400" b="0" i="0" u="none" strike="noStrike" cap="none">
              <a:solidFill>
                <a:srgbClr val="000000"/>
              </a:solidFill>
              <a:latin typeface="Arial"/>
              <a:ea typeface="Arial"/>
              <a:cs typeface="Arial"/>
              <a:sym typeface="Arial"/>
            </a:endParaRPr>
          </a:p>
        </p:txBody>
      </p:sp>
      <p:pic>
        <p:nvPicPr>
          <p:cNvPr id="273" name="Google Shape;273;p7" descr="temp.jpg"/>
          <p:cNvPicPr preferRelativeResize="0"/>
          <p:nvPr/>
        </p:nvPicPr>
        <p:blipFill rotWithShape="1">
          <a:blip r:embed="rId3">
            <a:alphaModFix/>
          </a:blip>
          <a:srcRect/>
          <a:stretch/>
        </p:blipFill>
        <p:spPr>
          <a:xfrm>
            <a:off x="5253179" y="3832000"/>
            <a:ext cx="3338519" cy="2503889"/>
          </a:xfrm>
          <a:prstGeom prst="rect">
            <a:avLst/>
          </a:prstGeom>
          <a:noFill/>
          <a:ln>
            <a:noFill/>
          </a:ln>
        </p:spPr>
      </p:pic>
      <p:pic>
        <p:nvPicPr>
          <p:cNvPr id="274" name="Google Shape;274;p7" descr="Hydro - Bucket - water temp-1.jpg"/>
          <p:cNvPicPr preferRelativeResize="0"/>
          <p:nvPr/>
        </p:nvPicPr>
        <p:blipFill rotWithShape="1">
          <a:blip r:embed="rId4">
            <a:alphaModFix/>
          </a:blip>
          <a:srcRect/>
          <a:stretch/>
        </p:blipFill>
        <p:spPr>
          <a:xfrm>
            <a:off x="1542816" y="3832000"/>
            <a:ext cx="3338519" cy="250388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8"/>
          <p:cNvSpPr txBox="1"/>
          <p:nvPr/>
        </p:nvSpPr>
        <p:spPr>
          <a:xfrm>
            <a:off x="1236134" y="1448791"/>
            <a:ext cx="3522133" cy="455509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endParaRPr sz="1600" b="1" i="0" u="none" strike="noStrike" cap="none">
              <a:solidFill>
                <a:srgbClr val="000072"/>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Select a specific site where the hydrosphere measurements (water temperature, dissolved oxygen, nitrate, pH, alkalinity, turbidity, and either conductivity or salinity) will be taken. If the selected study site is a moving body of water (i.e. stream or river), locate your sampling site at a riffle area as opposed to still water or rapids. This will provide a more representative measurement of the water in the stream or river.</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1" name="Google Shape;281;p8"/>
          <p:cNvSpPr txBox="1"/>
          <p:nvPr/>
        </p:nvSpPr>
        <p:spPr>
          <a:xfrm>
            <a:off x="1236134" y="1098385"/>
            <a:ext cx="8366567" cy="67710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n-US" sz="2000" b="1" i="0" u="none" strike="noStrike" cap="none">
                <a:solidFill>
                  <a:srgbClr val="000072"/>
                </a:solidFill>
                <a:latin typeface="Calibri"/>
                <a:ea typeface="Calibri"/>
                <a:cs typeface="Calibri"/>
                <a:sym typeface="Calibri"/>
              </a:rPr>
              <a:t>Site Selection: Hydrosphere Study Site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82" name="Google Shape;282;p8" descr="bridge water site.jpg"/>
          <p:cNvPicPr preferRelativeResize="0"/>
          <p:nvPr/>
        </p:nvPicPr>
        <p:blipFill rotWithShape="1">
          <a:blip r:embed="rId3">
            <a:alphaModFix/>
          </a:blip>
          <a:srcRect/>
          <a:stretch/>
        </p:blipFill>
        <p:spPr>
          <a:xfrm>
            <a:off x="4887248" y="1775493"/>
            <a:ext cx="3502899" cy="2627174"/>
          </a:xfrm>
          <a:prstGeom prst="rect">
            <a:avLst/>
          </a:prstGeom>
          <a:noFill/>
          <a:ln>
            <a:noFill/>
          </a:ln>
        </p:spPr>
      </p:pic>
      <p:sp>
        <p:nvSpPr>
          <p:cNvPr id="283" name="Google Shape;283;p8"/>
          <p:cNvSpPr txBox="1"/>
          <p:nvPr/>
        </p:nvSpPr>
        <p:spPr>
          <a:xfrm>
            <a:off x="1236134" y="4680445"/>
            <a:ext cx="7274799" cy="132343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If the selected study site is a still body of water i.e. a lake or reservoir), find a sampling site near the outlet area or along the middle of the water body. Avoid inlet areas. A bridge or a pier are good choices. If your water body is brackish or salty, you will need to know the times of high and low tide at a location as close as possible to your study site.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9"/>
          <p:cNvSpPr txBox="1"/>
          <p:nvPr/>
        </p:nvSpPr>
        <p:spPr>
          <a:xfrm>
            <a:off x="1319573" y="1150854"/>
            <a:ext cx="5764205" cy="53860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2"/>
                </a:solidFill>
                <a:latin typeface="Calibri"/>
                <a:ea typeface="Calibri"/>
                <a:cs typeface="Calibri"/>
                <a:sym typeface="Calibri"/>
              </a:rPr>
              <a:t>How to Collect Water Temperature Data</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There are two ways to ways to collect water temperature for GLOBE: using alcohol-filled thermometers or a probe. This slide stack will discuss the calibration and use of the thermometer probe.</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When using temperature probes, you will hear references to either temperature probes or meters. For clarification, probes are the instruments that measure voltage or resistance in a water sample. Meters are instruments that convert voltage or resistance measurements to concentrations. In order to measure temperature (or other types of measurements), both a probe and meter are required. Sometimes the probe and meter are within one instrument and cannot be taken apart. Other instruments have probes that are separate from the meters and need to be connected to the meters in order to take the water measurements.</a:t>
            </a:r>
            <a:endParaRPr sz="1800" b="0" i="0" u="none" strike="noStrike" cap="none">
              <a:solidFill>
                <a:schemeClr val="dk1"/>
              </a:solidFill>
              <a:latin typeface="Calibri"/>
              <a:ea typeface="Calibri"/>
              <a:cs typeface="Calibri"/>
              <a:sym typeface="Calibri"/>
            </a:endParaRPr>
          </a:p>
        </p:txBody>
      </p:sp>
      <p:pic>
        <p:nvPicPr>
          <p:cNvPr id="289" name="Google Shape;289;p9" descr="ThermometerNosFIX.png"/>
          <p:cNvPicPr preferRelativeResize="0"/>
          <p:nvPr/>
        </p:nvPicPr>
        <p:blipFill rotWithShape="1">
          <a:blip r:embed="rId3">
            <a:alphaModFix/>
          </a:blip>
          <a:srcRect/>
          <a:stretch/>
        </p:blipFill>
        <p:spPr>
          <a:xfrm>
            <a:off x="8258287" y="1150854"/>
            <a:ext cx="245863" cy="3327564"/>
          </a:xfrm>
          <a:prstGeom prst="rect">
            <a:avLst/>
          </a:prstGeom>
          <a:noFill/>
          <a:ln>
            <a:noFill/>
          </a:ln>
        </p:spPr>
      </p:pic>
      <p:pic>
        <p:nvPicPr>
          <p:cNvPr id="290" name="Google Shape;290;p9" descr="Screen Shot 2015-12-26 at 10.40.09 PM.png"/>
          <p:cNvPicPr preferRelativeResize="0"/>
          <p:nvPr/>
        </p:nvPicPr>
        <p:blipFill rotWithShape="1">
          <a:blip r:embed="rId4">
            <a:alphaModFix/>
          </a:blip>
          <a:srcRect/>
          <a:stretch/>
        </p:blipFill>
        <p:spPr>
          <a:xfrm>
            <a:off x="7317540" y="4818855"/>
            <a:ext cx="1128925" cy="616505"/>
          </a:xfrm>
          <a:prstGeom prst="rect">
            <a:avLst/>
          </a:prstGeom>
          <a:noFill/>
          <a:ln>
            <a:noFill/>
          </a:ln>
        </p:spPr>
      </p:pic>
      <p:pic>
        <p:nvPicPr>
          <p:cNvPr id="291" name="Google Shape;291;p9" descr="Screen Shot 2015-12-26 at 10.40.19 PM.png"/>
          <p:cNvPicPr preferRelativeResize="0"/>
          <p:nvPr/>
        </p:nvPicPr>
        <p:blipFill rotWithShape="1">
          <a:blip r:embed="rId5">
            <a:alphaModFix/>
          </a:blip>
          <a:srcRect/>
          <a:stretch/>
        </p:blipFill>
        <p:spPr>
          <a:xfrm>
            <a:off x="8595308" y="5391384"/>
            <a:ext cx="97941" cy="813669"/>
          </a:xfrm>
          <a:prstGeom prst="rect">
            <a:avLst/>
          </a:prstGeom>
          <a:noFill/>
          <a:ln>
            <a:noFill/>
          </a:ln>
        </p:spPr>
      </p:pic>
      <p:cxnSp>
        <p:nvCxnSpPr>
          <p:cNvPr id="292" name="Google Shape;292;p9"/>
          <p:cNvCxnSpPr/>
          <p:nvPr/>
        </p:nvCxnSpPr>
        <p:spPr>
          <a:xfrm>
            <a:off x="8426182" y="5391384"/>
            <a:ext cx="232024"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254"/>
              </a:srgbClr>
            </a:outerShdw>
          </a:effectLst>
        </p:spPr>
      </p:cxnSp>
    </p:spTree>
  </p:cSld>
  <p:clrMapOvr>
    <a:masterClrMapping/>
  </p:clrMapOvr>
</p:sld>
</file>

<file path=ppt/theme/theme1.xml><?xml version="1.0" encoding="utf-8"?>
<a:theme xmlns:a="http://schemas.openxmlformats.org/drawingml/2006/main" name="Water Temperature 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D. How Collect Data TIME REQ">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D. How Collect Data SITE SELECT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D. How to Collect data MATERIALS">
  <a:themeElements>
    <a:clrScheme name="biosphere hyperlink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89"/>
      </a:hlink>
      <a:folHlink>
        <a:srgbClr val="3366D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D. How to collect data SITE DEFINIT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H. Additional Informat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LIBRARY PAG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Inside pag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 Why collect xxx Hydro Dat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 How your measurements can help">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 How to collect your data">
  <a:themeElements>
    <a:clrScheme name="biosphere hyperlink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89"/>
      </a:hlink>
      <a:folHlink>
        <a:srgbClr val="3366D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E. Entering data on GLOBE website">
  <a:themeElements>
    <a:clrScheme name="hydro hyperlink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87"/>
      </a:hlink>
      <a:folHlink>
        <a:srgbClr val="749E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F. Understand the data">
  <a:themeElements>
    <a:clrScheme name="biosphere hyperlink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89"/>
      </a:hlink>
      <a:folHlink>
        <a:srgbClr val="3366D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G. Quiz yourself">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I. BLANK INSIDE PAG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2525</Words>
  <Application>Microsoft Office PowerPoint</Application>
  <PresentationFormat>On-screen Show (4:3)</PresentationFormat>
  <Paragraphs>298</Paragraphs>
  <Slides>25</Slides>
  <Notes>25</Notes>
  <HiddenSlides>0</HiddenSlides>
  <MMClips>0</MMClips>
  <ScaleCrop>false</ScaleCrop>
  <HeadingPairs>
    <vt:vector size="6" baseType="variant">
      <vt:variant>
        <vt:lpstr>Fonts Used</vt:lpstr>
      </vt:variant>
      <vt:variant>
        <vt:i4>3</vt:i4>
      </vt:variant>
      <vt:variant>
        <vt:lpstr>Theme</vt:lpstr>
      </vt:variant>
      <vt:variant>
        <vt:i4>15</vt:i4>
      </vt:variant>
      <vt:variant>
        <vt:lpstr>Slide Titles</vt:lpstr>
      </vt:variant>
      <vt:variant>
        <vt:i4>25</vt:i4>
      </vt:variant>
    </vt:vector>
  </HeadingPairs>
  <TitlesOfParts>
    <vt:vector size="43" baseType="lpstr">
      <vt:lpstr>Arial</vt:lpstr>
      <vt:lpstr>Architects Daughter</vt:lpstr>
      <vt:lpstr>Calibri</vt:lpstr>
      <vt:lpstr>Water Temperature template</vt:lpstr>
      <vt:lpstr>2_Inside page</vt:lpstr>
      <vt:lpstr>B. Why collect xxx Hydro Data</vt:lpstr>
      <vt:lpstr>C. How your measurements can help</vt:lpstr>
      <vt:lpstr>D. How to collect your data</vt:lpstr>
      <vt:lpstr>E. Entering data on GLOBE website</vt:lpstr>
      <vt:lpstr>F. Understand the data</vt:lpstr>
      <vt:lpstr>G. Quiz yourself</vt:lpstr>
      <vt:lpstr>I. BLANK INSIDE PAGE</vt:lpstr>
      <vt:lpstr>D. How Collect Data TIME REQ</vt:lpstr>
      <vt:lpstr>D. How Collect Data SITE SELECTION</vt:lpstr>
      <vt:lpstr>D. How to Collect data MATERIALS</vt:lpstr>
      <vt:lpstr>D. How to collect data SITE DEFINITION</vt:lpstr>
      <vt:lpstr>H. Additional Information</vt:lpstr>
      <vt:lpstr>LIBRARY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russanne low</dc:creator>
  <cp:lastModifiedBy>Cornell Lewis</cp:lastModifiedBy>
  <cp:revision>1</cp:revision>
  <dcterms:created xsi:type="dcterms:W3CDTF">2015-12-27T04:09:05Z</dcterms:created>
  <dcterms:modified xsi:type="dcterms:W3CDTF">2024-10-02T13:48:20Z</dcterms:modified>
</cp:coreProperties>
</file>