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Lst>
  <p:notesMasterIdLst>
    <p:notesMasterId r:id="rId42"/>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Lst>
  <p:sldSz cx="9144000" cy="6858000" type="screen4x3"/>
  <p:notesSz cx="6858000" cy="9144000"/>
  <p:embeddedFontLst>
    <p:embeddedFont>
      <p:font typeface="Architects Daughter"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cn29B9NC4TDIxntCNgTRbKVQ+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2BC53-1AF3-4BA2-8D57-BD79420824BB}" v="1" dt="2024-10-02T13:47:44.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5D02BC53-1AF3-4BA2-8D57-BD79420824BB}"/>
    <pc:docChg chg="modSld">
      <pc:chgData name="Cornell Lewis" userId="f1efe6fb-81a3-4543-8c70-ba19aec2ba77" providerId="ADAL" clId="{5D02BC53-1AF3-4BA2-8D57-BD79420824BB}" dt="2024-10-02T13:47:48.928" v="2" actId="20577"/>
      <pc:docMkLst>
        <pc:docMk/>
      </pc:docMkLst>
      <pc:sldChg chg="modSp mod">
        <pc:chgData name="Cornell Lewis" userId="f1efe6fb-81a3-4543-8c70-ba19aec2ba77" providerId="ADAL" clId="{5D02BC53-1AF3-4BA2-8D57-BD79420824BB}" dt="2024-10-02T13:47:48.928" v="2" actId="20577"/>
        <pc:sldMkLst>
          <pc:docMk/>
          <pc:sldMk cId="0" sldId="273"/>
        </pc:sldMkLst>
        <pc:spChg chg="mod">
          <ac:chgData name="Cornell Lewis" userId="f1efe6fb-81a3-4543-8c70-ba19aec2ba77" providerId="ADAL" clId="{5D02BC53-1AF3-4BA2-8D57-BD79420824BB}" dt="2024-10-02T13:47:48.928" v="2" actId="20577"/>
          <ac:spMkLst>
            <pc:docMk/>
            <pc:sldMk cId="0" sldId="273"/>
            <ac:spMk id="3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4" name="Google Shape;32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4" name="Google Shape;39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6" name="Google Shape;24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4" name="Google Shape;27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descr="2_HydrosphereBannerOpt.png"/>
          <p:cNvPicPr preferRelativeResize="0"/>
          <p:nvPr/>
        </p:nvPicPr>
        <p:blipFill rotWithShape="1">
          <a:blip r:embed="rId3">
            <a:alphaModFix/>
          </a:blip>
          <a:srcRect/>
          <a:stretch/>
        </p:blipFill>
        <p:spPr>
          <a:xfrm>
            <a:off x="1" y="-8415"/>
            <a:ext cx="9144000" cy="819058"/>
          </a:xfrm>
          <a:prstGeom prst="rect">
            <a:avLst/>
          </a:prstGeom>
          <a:noFill/>
          <a:ln>
            <a:noFill/>
          </a:ln>
        </p:spPr>
      </p:pic>
      <p:grpSp>
        <p:nvGrpSpPr>
          <p:cNvPr id="11" name="Google Shape;11;p27"/>
          <p:cNvGrpSpPr/>
          <p:nvPr/>
        </p:nvGrpSpPr>
        <p:grpSpPr>
          <a:xfrm>
            <a:off x="1" y="-53364"/>
            <a:ext cx="6400828" cy="821267"/>
            <a:chOff x="0" y="0"/>
            <a:chExt cx="6400828" cy="821267"/>
          </a:xfrm>
        </p:grpSpPr>
        <p:sp>
          <p:nvSpPr>
            <p:cNvPr id="12" name="Google Shape;12;p27"/>
            <p:cNvSpPr txBox="1"/>
            <p:nvPr/>
          </p:nvSpPr>
          <p:spPr>
            <a:xfrm>
              <a:off x="4775228" y="107377"/>
              <a:ext cx="162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1A2659"/>
                </a:solidFill>
                <a:latin typeface="Calibri"/>
                <a:ea typeface="Calibri"/>
                <a:cs typeface="Calibri"/>
                <a:sym typeface="Calibri"/>
              </a:endParaRPr>
            </a:p>
          </p:txBody>
        </p:sp>
        <p:sp>
          <p:nvSpPr>
            <p:cNvPr id="13" name="Google Shape;13;p27"/>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 name="Google Shape;14;p27"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5" name="Google Shape;15;p27"/>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6" name="Google Shape;16;p27" descr="IconHydrosphereSM.png"/>
            <p:cNvPicPr preferRelativeResize="0"/>
            <p:nvPr/>
          </p:nvPicPr>
          <p:blipFill rotWithShape="1">
            <a:blip r:embed="rId6">
              <a:alphaModFix/>
            </a:blip>
            <a:srcRect/>
            <a:stretch/>
          </p:blipFill>
          <p:spPr>
            <a:xfrm>
              <a:off x="3675069" y="135658"/>
              <a:ext cx="630768" cy="632169"/>
            </a:xfrm>
            <a:prstGeom prst="rect">
              <a:avLst/>
            </a:prstGeom>
            <a:noFill/>
            <a:ln>
              <a:noFill/>
            </a:ln>
            <a:effectLst>
              <a:outerShdw blurRad="292100" dist="139700" dir="2700000" algn="tl" rotWithShape="0">
                <a:srgbClr val="333333">
                  <a:alpha val="64705"/>
                </a:srgbClr>
              </a:outerShdw>
            </a:effectLst>
          </p:spPr>
        </p:pic>
      </p:grpSp>
      <p:sp>
        <p:nvSpPr>
          <p:cNvPr id="17" name="Google Shape;17;p27"/>
          <p:cNvSpPr txBox="1"/>
          <p:nvPr/>
        </p:nvSpPr>
        <p:spPr>
          <a:xfrm>
            <a:off x="5884190" y="103867"/>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27"/>
          <p:cNvSpPr/>
          <p:nvPr/>
        </p:nvSpPr>
        <p:spPr>
          <a:xfrm>
            <a:off x="4293762" y="109786"/>
            <a:ext cx="15440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9" name="Google Shape;19;p27"/>
          <p:cNvSpPr/>
          <p:nvPr/>
        </p:nvSpPr>
        <p:spPr>
          <a:xfrm>
            <a:off x="5782554" y="25651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0" name="Google Shape;20;p27" descr="1_PPT_HydroGenericWaterscapeEverglades_Lo.jpg"/>
          <p:cNvPicPr preferRelativeResize="0"/>
          <p:nvPr/>
        </p:nvPicPr>
        <p:blipFill rotWithShape="1">
          <a:blip r:embed="rId7">
            <a:alphaModFix/>
          </a:blip>
          <a:srcRect/>
          <a:stretch/>
        </p:blipFill>
        <p:spPr>
          <a:xfrm>
            <a:off x="0" y="905467"/>
            <a:ext cx="9144000" cy="5952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4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16" name="Google Shape;116;p45"/>
          <p:cNvGrpSpPr/>
          <p:nvPr/>
        </p:nvGrpSpPr>
        <p:grpSpPr>
          <a:xfrm>
            <a:off x="7919805" y="51272"/>
            <a:ext cx="1103962" cy="873141"/>
            <a:chOff x="2932656" y="872333"/>
            <a:chExt cx="1103962" cy="873141"/>
          </a:xfrm>
        </p:grpSpPr>
        <p:sp>
          <p:nvSpPr>
            <p:cNvPr id="117" name="Google Shape;117;p4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119" name="Google Shape;119;p45"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20" name="Google Shape;120;p45"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1" name="Google Shape;121;p45"/>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22" name="Google Shape;122;p45"/>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23" name="Google Shape;123;p45"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24" name="Google Shape;124;p45"/>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4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8" name="Google Shape;128;p47"/>
          <p:cNvGrpSpPr/>
          <p:nvPr/>
        </p:nvGrpSpPr>
        <p:grpSpPr>
          <a:xfrm>
            <a:off x="7932915" y="55980"/>
            <a:ext cx="1103962" cy="873142"/>
            <a:chOff x="6285205" y="3863282"/>
            <a:chExt cx="1103962" cy="873142"/>
          </a:xfrm>
        </p:grpSpPr>
        <p:sp>
          <p:nvSpPr>
            <p:cNvPr id="129" name="Google Shape;129;p47"/>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47"/>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31" name="Google Shape;131;p47"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32" name="Google Shape;132;p47"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3" name="Google Shape;133;p47"/>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34" name="Google Shape;134;p47"/>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35" name="Google Shape;135;p47"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36" name="Google Shape;136;p47"/>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4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0" name="Google Shape;140;p49"/>
          <p:cNvGrpSpPr/>
          <p:nvPr/>
        </p:nvGrpSpPr>
        <p:grpSpPr>
          <a:xfrm>
            <a:off x="7925433" y="51272"/>
            <a:ext cx="1172116" cy="873142"/>
            <a:chOff x="4838174" y="5007913"/>
            <a:chExt cx="1172116" cy="873142"/>
          </a:xfrm>
        </p:grpSpPr>
        <p:sp>
          <p:nvSpPr>
            <p:cNvPr id="141" name="Google Shape;141;p49"/>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9"/>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143" name="Google Shape;143;p4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44" name="Google Shape;144;p49"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5" name="Google Shape;145;p49"/>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46" name="Google Shape;146;p4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47" name="Google Shape;147;p49"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48" name="Google Shape;148;p4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5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2" name="Google Shape;152;p51"/>
          <p:cNvGrpSpPr/>
          <p:nvPr/>
        </p:nvGrpSpPr>
        <p:grpSpPr>
          <a:xfrm>
            <a:off x="7980619" y="51272"/>
            <a:ext cx="1103962" cy="873142"/>
            <a:chOff x="1375335" y="4888824"/>
            <a:chExt cx="1103962" cy="873142"/>
          </a:xfrm>
        </p:grpSpPr>
        <p:sp>
          <p:nvSpPr>
            <p:cNvPr id="153" name="Google Shape;153;p51"/>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51"/>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55" name="Google Shape;155;p5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56" name="Google Shape;156;p5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7" name="Google Shape;157;p51"/>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58" name="Google Shape;158;p5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59" name="Google Shape;159;p5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60" name="Google Shape;160;p5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5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4" name="Google Shape;164;p53"/>
          <p:cNvGrpSpPr/>
          <p:nvPr/>
        </p:nvGrpSpPr>
        <p:grpSpPr>
          <a:xfrm>
            <a:off x="7980619" y="51272"/>
            <a:ext cx="1103962" cy="873141"/>
            <a:chOff x="1375335" y="3781280"/>
            <a:chExt cx="1103962" cy="873141"/>
          </a:xfrm>
        </p:grpSpPr>
        <p:sp>
          <p:nvSpPr>
            <p:cNvPr id="165" name="Google Shape;165;p5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67" name="Google Shape;167;p5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68" name="Google Shape;168;p5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9" name="Google Shape;169;p53"/>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538CD5"/>
              </a:solidFill>
              <a:latin typeface="Calibri"/>
              <a:ea typeface="Calibri"/>
              <a:cs typeface="Calibri"/>
              <a:sym typeface="Calibri"/>
            </a:endParaRPr>
          </a:p>
          <a:p>
            <a:pPr marL="0" marR="0" lvl="0" indent="0" algn="l" rtl="0">
              <a:spcBef>
                <a:spcPts val="0"/>
              </a:spcBef>
              <a:spcAft>
                <a:spcPts val="0"/>
              </a:spcAft>
              <a:buNone/>
            </a:pPr>
            <a:r>
              <a:rPr lang="en-US" sz="1200" b="1">
                <a:solidFill>
                  <a:srgbClr val="538CD5"/>
                </a:solidFill>
                <a:latin typeface="Calibri"/>
                <a:ea typeface="Calibri"/>
                <a:cs typeface="Calibri"/>
                <a:sym typeface="Calibri"/>
              </a:rPr>
              <a:t>D. How to collect your data.</a:t>
            </a:r>
            <a:br>
              <a:rPr lang="en-US" sz="1200" b="1">
                <a:solidFill>
                  <a:srgbClr val="538CD5"/>
                </a:solidFill>
                <a:latin typeface="Calibri"/>
                <a:ea typeface="Calibri"/>
                <a:cs typeface="Calibri"/>
                <a:sym typeface="Calibri"/>
              </a:rPr>
            </a:br>
            <a:endParaRPr sz="1200" b="1">
              <a:solidFill>
                <a:srgbClr val="538CD5"/>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resources</a:t>
            </a:r>
            <a:endParaRPr sz="1200" b="1">
              <a:solidFill>
                <a:srgbClr val="000090"/>
              </a:solidFill>
              <a:latin typeface="Calibri"/>
              <a:ea typeface="Calibri"/>
              <a:cs typeface="Calibri"/>
              <a:sym typeface="Calibri"/>
            </a:endParaRPr>
          </a:p>
        </p:txBody>
      </p:sp>
      <p:sp>
        <p:nvSpPr>
          <p:cNvPr id="170" name="Google Shape;170;p5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71" name="Google Shape;171;p5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72" name="Google Shape;172;p5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grpSp>
        <p:nvGrpSpPr>
          <p:cNvPr id="175" name="Google Shape;175;p55"/>
          <p:cNvGrpSpPr/>
          <p:nvPr/>
        </p:nvGrpSpPr>
        <p:grpSpPr>
          <a:xfrm>
            <a:off x="1445312" y="854228"/>
            <a:ext cx="1122067" cy="887461"/>
            <a:chOff x="1445312" y="854228"/>
            <a:chExt cx="1122067" cy="887461"/>
          </a:xfrm>
        </p:grpSpPr>
        <p:sp>
          <p:nvSpPr>
            <p:cNvPr id="176" name="Google Shape;176;p5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5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178" name="Google Shape;178;p55"/>
          <p:cNvGrpSpPr/>
          <p:nvPr/>
        </p:nvGrpSpPr>
        <p:grpSpPr>
          <a:xfrm>
            <a:off x="2932656" y="872333"/>
            <a:ext cx="1103962" cy="873141"/>
            <a:chOff x="2932656" y="872333"/>
            <a:chExt cx="1103962" cy="873141"/>
          </a:xfrm>
        </p:grpSpPr>
        <p:sp>
          <p:nvSpPr>
            <p:cNvPr id="179" name="Google Shape;179;p5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5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181" name="Google Shape;181;p55"/>
          <p:cNvGrpSpPr/>
          <p:nvPr/>
        </p:nvGrpSpPr>
        <p:grpSpPr>
          <a:xfrm>
            <a:off x="4418556" y="967979"/>
            <a:ext cx="1103962" cy="873141"/>
            <a:chOff x="4418556" y="967979"/>
            <a:chExt cx="1103962" cy="873141"/>
          </a:xfrm>
        </p:grpSpPr>
        <p:sp>
          <p:nvSpPr>
            <p:cNvPr id="182" name="Google Shape;182;p55"/>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55"/>
            <p:cNvSpPr txBox="1"/>
            <p:nvPr/>
          </p:nvSpPr>
          <p:spPr>
            <a:xfrm>
              <a:off x="4477907"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Temperature?</a:t>
              </a:r>
              <a:endParaRPr/>
            </a:p>
          </p:txBody>
        </p:sp>
      </p:grpSp>
      <p:grpSp>
        <p:nvGrpSpPr>
          <p:cNvPr id="184" name="Google Shape;184;p55"/>
          <p:cNvGrpSpPr/>
          <p:nvPr/>
        </p:nvGrpSpPr>
        <p:grpSpPr>
          <a:xfrm>
            <a:off x="1410627" y="2455123"/>
            <a:ext cx="1103962" cy="893063"/>
            <a:chOff x="1410627" y="2455123"/>
            <a:chExt cx="1103962" cy="893063"/>
          </a:xfrm>
        </p:grpSpPr>
        <p:sp>
          <p:nvSpPr>
            <p:cNvPr id="185" name="Google Shape;185;p5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5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187" name="Google Shape;187;p55"/>
          <p:cNvGrpSpPr/>
          <p:nvPr/>
        </p:nvGrpSpPr>
        <p:grpSpPr>
          <a:xfrm>
            <a:off x="2981189" y="2467920"/>
            <a:ext cx="1103962" cy="880267"/>
            <a:chOff x="2981189" y="2467920"/>
            <a:chExt cx="1103962" cy="880267"/>
          </a:xfrm>
        </p:grpSpPr>
        <p:sp>
          <p:nvSpPr>
            <p:cNvPr id="188" name="Google Shape;188;p55"/>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55"/>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190" name="Google Shape;190;p55"/>
          <p:cNvGrpSpPr/>
          <p:nvPr/>
        </p:nvGrpSpPr>
        <p:grpSpPr>
          <a:xfrm>
            <a:off x="4463231" y="2475168"/>
            <a:ext cx="1103962" cy="873141"/>
            <a:chOff x="4463231" y="2475168"/>
            <a:chExt cx="1103962" cy="873141"/>
          </a:xfrm>
        </p:grpSpPr>
        <p:sp>
          <p:nvSpPr>
            <p:cNvPr id="191" name="Google Shape;191;p55"/>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55"/>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193" name="Google Shape;193;p55"/>
          <p:cNvGrpSpPr/>
          <p:nvPr/>
        </p:nvGrpSpPr>
        <p:grpSpPr>
          <a:xfrm>
            <a:off x="6010290" y="2485874"/>
            <a:ext cx="1103962" cy="873141"/>
            <a:chOff x="6010290" y="2485874"/>
            <a:chExt cx="1103962" cy="873141"/>
          </a:xfrm>
        </p:grpSpPr>
        <p:sp>
          <p:nvSpPr>
            <p:cNvPr id="194" name="Google Shape;194;p55"/>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5"/>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grpSp>
        <p:nvGrpSpPr>
          <p:cNvPr id="196" name="Google Shape;196;p55"/>
          <p:cNvGrpSpPr/>
          <p:nvPr/>
        </p:nvGrpSpPr>
        <p:grpSpPr>
          <a:xfrm>
            <a:off x="5902565" y="945552"/>
            <a:ext cx="1103962" cy="879786"/>
            <a:chOff x="5902565" y="945552"/>
            <a:chExt cx="1103962" cy="879786"/>
          </a:xfrm>
        </p:grpSpPr>
        <p:sp>
          <p:nvSpPr>
            <p:cNvPr id="197" name="Google Shape;197;p5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5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Salinity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199" name="Google Shape;199;p55"/>
          <p:cNvGrpSpPr/>
          <p:nvPr/>
        </p:nvGrpSpPr>
        <p:grpSpPr>
          <a:xfrm>
            <a:off x="1375335" y="3781280"/>
            <a:ext cx="1103962" cy="873141"/>
            <a:chOff x="1375335" y="3781280"/>
            <a:chExt cx="1103962" cy="873141"/>
          </a:xfrm>
        </p:grpSpPr>
        <p:sp>
          <p:nvSpPr>
            <p:cNvPr id="200" name="Google Shape;200;p5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02" name="Google Shape;202;p55"/>
          <p:cNvGrpSpPr/>
          <p:nvPr/>
        </p:nvGrpSpPr>
        <p:grpSpPr>
          <a:xfrm>
            <a:off x="3144060" y="3786557"/>
            <a:ext cx="1103962" cy="873142"/>
            <a:chOff x="3144060" y="3786557"/>
            <a:chExt cx="1103962" cy="873142"/>
          </a:xfrm>
        </p:grpSpPr>
        <p:sp>
          <p:nvSpPr>
            <p:cNvPr id="203" name="Google Shape;203;p5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5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05" name="Google Shape;205;p55"/>
          <p:cNvGrpSpPr/>
          <p:nvPr/>
        </p:nvGrpSpPr>
        <p:grpSpPr>
          <a:xfrm>
            <a:off x="4787671" y="3863282"/>
            <a:ext cx="1103962" cy="873142"/>
            <a:chOff x="4787671" y="3863282"/>
            <a:chExt cx="1103962" cy="873142"/>
          </a:xfrm>
        </p:grpSpPr>
        <p:sp>
          <p:nvSpPr>
            <p:cNvPr id="206" name="Google Shape;206;p55"/>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55"/>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08" name="Google Shape;208;p55"/>
          <p:cNvGrpSpPr/>
          <p:nvPr/>
        </p:nvGrpSpPr>
        <p:grpSpPr>
          <a:xfrm>
            <a:off x="6285205" y="3863282"/>
            <a:ext cx="1103962" cy="873142"/>
            <a:chOff x="6285205" y="3863282"/>
            <a:chExt cx="1103962" cy="873142"/>
          </a:xfrm>
        </p:grpSpPr>
        <p:sp>
          <p:nvSpPr>
            <p:cNvPr id="209" name="Google Shape;209;p55"/>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5"/>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1" name="Google Shape;211;p55"/>
          <p:cNvGrpSpPr/>
          <p:nvPr/>
        </p:nvGrpSpPr>
        <p:grpSpPr>
          <a:xfrm>
            <a:off x="1375335" y="4888824"/>
            <a:ext cx="1103962" cy="873142"/>
            <a:chOff x="1375335" y="4888824"/>
            <a:chExt cx="1103962" cy="873142"/>
          </a:xfrm>
        </p:grpSpPr>
        <p:sp>
          <p:nvSpPr>
            <p:cNvPr id="212" name="Google Shape;212;p5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5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14" name="Google Shape;214;p55"/>
          <p:cNvGrpSpPr/>
          <p:nvPr/>
        </p:nvGrpSpPr>
        <p:grpSpPr>
          <a:xfrm>
            <a:off x="4838174" y="5007913"/>
            <a:ext cx="1172116" cy="873142"/>
            <a:chOff x="4838174" y="5007913"/>
            <a:chExt cx="1172116" cy="873142"/>
          </a:xfrm>
        </p:grpSpPr>
        <p:sp>
          <p:nvSpPr>
            <p:cNvPr id="215" name="Google Shape;215;p5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17" name="Google Shape;217;p55"/>
          <p:cNvGrpSpPr/>
          <p:nvPr/>
        </p:nvGrpSpPr>
        <p:grpSpPr>
          <a:xfrm>
            <a:off x="3038859" y="4998979"/>
            <a:ext cx="1103962" cy="873142"/>
            <a:chOff x="3038859" y="4998979"/>
            <a:chExt cx="1103962" cy="873142"/>
          </a:xfrm>
        </p:grpSpPr>
        <p:sp>
          <p:nvSpPr>
            <p:cNvPr id="218" name="Google Shape;218;p5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5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20" name="Google Shape;220;p55"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21" name="Google Shape;221;p55"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2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4" name="Google Shape;24;p2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sp>
        <p:nvSpPr>
          <p:cNvPr id="25" name="Google Shape;25;p2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26" name="Google Shape;26;p29" descr="IconHydrosphereSM.png"/>
          <p:cNvPicPr preferRelativeResize="0"/>
          <p:nvPr/>
        </p:nvPicPr>
        <p:blipFill rotWithShape="1">
          <a:blip r:embed="rId4">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pic>
        <p:nvPicPr>
          <p:cNvPr id="27" name="Google Shape;27;p2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8" name="Google Shape;28;p29"/>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00072"/>
              </a:buClr>
              <a:buSzPts val="1200"/>
              <a:buFont typeface="Calibri"/>
              <a:buAutoNum type="alphaUcPeriod"/>
            </a:pPr>
            <a:r>
              <a:rPr lang="en-US" sz="1200" b="1">
                <a:solidFill>
                  <a:srgbClr val="000072"/>
                </a:solidFill>
                <a:latin typeface="Calibri"/>
                <a:ea typeface="Calibri"/>
                <a:cs typeface="Calibri"/>
                <a:sym typeface="Calibri"/>
              </a:rPr>
              <a:t>What is </a:t>
            </a:r>
            <a:endParaRPr/>
          </a:p>
          <a:p>
            <a:pPr marL="0" marR="0" lvl="0" indent="0" algn="l" rtl="0">
              <a:spcBef>
                <a:spcPts val="0"/>
              </a:spcBef>
              <a:spcAft>
                <a:spcPts val="0"/>
              </a:spcAft>
              <a:buClr>
                <a:srgbClr val="000072"/>
              </a:buClr>
              <a:buSzPts val="1200"/>
              <a:buFont typeface="Calibri"/>
              <a:buNone/>
            </a:pPr>
            <a:r>
              <a:rPr lang="en-US" sz="1200" b="1">
                <a:solidFill>
                  <a:srgbClr val="000072"/>
                </a:solidFill>
                <a:latin typeface="Calibri"/>
                <a:ea typeface="Calibri"/>
                <a:cs typeface="Calibri"/>
                <a:sym typeface="Calibri"/>
              </a:rPr>
              <a:t>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temperate data?</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 </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29" name="Google Shape;29;p29"/>
          <p:cNvGrpSpPr/>
          <p:nvPr/>
        </p:nvGrpSpPr>
        <p:grpSpPr>
          <a:xfrm>
            <a:off x="7860610" y="68544"/>
            <a:ext cx="1103962" cy="873141"/>
            <a:chOff x="4418556" y="967979"/>
            <a:chExt cx="1103962" cy="873141"/>
          </a:xfrm>
        </p:grpSpPr>
        <p:sp>
          <p:nvSpPr>
            <p:cNvPr id="30" name="Google Shape;30;p29"/>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9"/>
            <p:cNvSpPr txBox="1"/>
            <p:nvPr/>
          </p:nvSpPr>
          <p:spPr>
            <a:xfrm>
              <a:off x="4477910"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Temperature?</a:t>
              </a:r>
              <a:endParaRPr/>
            </a:p>
          </p:txBody>
        </p:sp>
      </p:grpSp>
      <p:sp>
        <p:nvSpPr>
          <p:cNvPr id="32" name="Google Shape;32;p2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3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36" name="Google Shape;36;p3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37" name="Google Shape;37;p3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grpSp>
        <p:nvGrpSpPr>
          <p:cNvPr id="38" name="Google Shape;38;p31"/>
          <p:cNvGrpSpPr/>
          <p:nvPr/>
        </p:nvGrpSpPr>
        <p:grpSpPr>
          <a:xfrm>
            <a:off x="7731995" y="62183"/>
            <a:ext cx="1103962" cy="879786"/>
            <a:chOff x="5902565" y="945552"/>
            <a:chExt cx="1103962" cy="879786"/>
          </a:xfrm>
        </p:grpSpPr>
        <p:sp>
          <p:nvSpPr>
            <p:cNvPr id="39" name="Google Shape;39;p31"/>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31"/>
            <p:cNvSpPr txBox="1"/>
            <p:nvPr/>
          </p:nvSpPr>
          <p:spPr>
            <a:xfrm>
              <a:off x="5993111" y="945552"/>
              <a:ext cx="94302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temperature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a:t>
              </a:r>
              <a:endParaRPr/>
            </a:p>
          </p:txBody>
        </p:sp>
      </p:grpSp>
      <p:sp>
        <p:nvSpPr>
          <p:cNvPr id="41" name="Google Shape;41;p3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42" name="Google Shape;42;p3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43" name="Google Shape;43;p31"/>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8CB3E3"/>
              </a:buClr>
              <a:buSzPts val="1200"/>
              <a:buFont typeface="Calibri"/>
              <a:buAutoNum type="alphaUcPeriod"/>
            </a:pPr>
            <a:r>
              <a:rPr lang="en-US" sz="1200" b="1">
                <a:solidFill>
                  <a:srgbClr val="8CB3E3"/>
                </a:solidFill>
                <a:latin typeface="Calibri"/>
                <a:ea typeface="Calibri"/>
                <a:cs typeface="Calibri"/>
                <a:sym typeface="Calibri"/>
              </a:rPr>
              <a:t>What is </a:t>
            </a:r>
            <a:endParaRPr/>
          </a:p>
          <a:p>
            <a:pPr marL="0" marR="0" lvl="0" indent="0" algn="l" rtl="0">
              <a:spcBef>
                <a:spcPts val="0"/>
              </a:spcBef>
              <a:spcAft>
                <a:spcPts val="0"/>
              </a:spcAft>
              <a:buClr>
                <a:srgbClr val="8CB3E3"/>
              </a:buClr>
              <a:buSzPts val="1200"/>
              <a:buFont typeface="Calibri"/>
              <a:buNone/>
            </a:pPr>
            <a:r>
              <a:rPr lang="en-US" sz="1200" b="1">
                <a:solidFill>
                  <a:srgbClr val="8CB3E3"/>
                </a:solidFill>
                <a:latin typeface="Calibri"/>
                <a:ea typeface="Calibri"/>
                <a:cs typeface="Calibri"/>
                <a:sym typeface="Calibri"/>
              </a:rPr>
              <a:t>water temperature</a:t>
            </a:r>
            <a:r>
              <a:rPr lang="en-US" sz="1200" b="1">
                <a:solidFill>
                  <a:srgbClr val="000072"/>
                </a:solidFill>
                <a:latin typeface="Calibri"/>
                <a:ea typeface="Calibri"/>
                <a:cs typeface="Calibri"/>
                <a:sym typeface="Calibri"/>
              </a:rPr>
              <a:t>?</a:t>
            </a:r>
            <a:br>
              <a:rPr lang="en-US" sz="1200" b="1">
                <a:solidFill>
                  <a:srgbClr val="000072"/>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B. Why collect water</a:t>
            </a:r>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temperate data?</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 </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44" name="Google Shape;44;p3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3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8" name="Google Shape;48;p33"/>
          <p:cNvGrpSpPr/>
          <p:nvPr/>
        </p:nvGrpSpPr>
        <p:grpSpPr>
          <a:xfrm>
            <a:off x="7912579" y="51272"/>
            <a:ext cx="1103962" cy="893063"/>
            <a:chOff x="1410627" y="2455123"/>
            <a:chExt cx="1103962" cy="893063"/>
          </a:xfrm>
        </p:grpSpPr>
        <p:sp>
          <p:nvSpPr>
            <p:cNvPr id="49" name="Google Shape;49;p33"/>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33"/>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51" name="Google Shape;51;p3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52" name="Google Shape;52;p3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3" name="Google Shape;53;p33"/>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C. How your measurements can help</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54" name="Google Shape;54;p3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55" name="Google Shape;55;p3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56" name="Google Shape;56;p3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3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0" name="Google Shape;60;p35"/>
          <p:cNvGrpSpPr/>
          <p:nvPr/>
        </p:nvGrpSpPr>
        <p:grpSpPr>
          <a:xfrm>
            <a:off x="7884711" y="43872"/>
            <a:ext cx="1122067" cy="887461"/>
            <a:chOff x="1445312" y="854228"/>
            <a:chExt cx="1122067" cy="887461"/>
          </a:xfrm>
        </p:grpSpPr>
        <p:sp>
          <p:nvSpPr>
            <p:cNvPr id="61" name="Google Shape;61;p3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3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63" name="Google Shape;63;p35"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64" name="Google Shape;64;p35"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65" name="Google Shape;65;p35"/>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66" name="Google Shape;66;p35"/>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67" name="Google Shape;67;p35"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68" name="Google Shape;68;p35"/>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Google Shape;71;p3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2" name="Google Shape;72;p37"/>
          <p:cNvGrpSpPr/>
          <p:nvPr/>
        </p:nvGrpSpPr>
        <p:grpSpPr>
          <a:xfrm>
            <a:off x="7948933" y="51272"/>
            <a:ext cx="1103962" cy="880267"/>
            <a:chOff x="2981189" y="2467920"/>
            <a:chExt cx="1103962" cy="880267"/>
          </a:xfrm>
        </p:grpSpPr>
        <p:sp>
          <p:nvSpPr>
            <p:cNvPr id="73" name="Google Shape;73;p3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3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75" name="Google Shape;75;p37"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76" name="Google Shape;76;p37"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7" name="Google Shape;77;p37"/>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E. Entering data on GLOBE Website.</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78" name="Google Shape;78;p37"/>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79" name="Google Shape;79;p37"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80" name="Google Shape;80;p37"/>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3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4" name="Google Shape;84;p39"/>
          <p:cNvGrpSpPr/>
          <p:nvPr/>
        </p:nvGrpSpPr>
        <p:grpSpPr>
          <a:xfrm>
            <a:off x="7946599" y="37026"/>
            <a:ext cx="1103962" cy="873141"/>
            <a:chOff x="4463231" y="2475168"/>
            <a:chExt cx="1103962" cy="873141"/>
          </a:xfrm>
        </p:grpSpPr>
        <p:sp>
          <p:nvSpPr>
            <p:cNvPr id="85" name="Google Shape;85;p3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3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87" name="Google Shape;87;p3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88" name="Google Shape;88;p39"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9" name="Google Shape;89;p39"/>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F. Understand the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90" name="Google Shape;90;p3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91" name="Google Shape;91;p39"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92" name="Google Shape;92;p3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4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6" name="Google Shape;96;p41"/>
          <p:cNvGrpSpPr/>
          <p:nvPr/>
        </p:nvGrpSpPr>
        <p:grpSpPr>
          <a:xfrm>
            <a:off x="7954321" y="51272"/>
            <a:ext cx="1103962" cy="873141"/>
            <a:chOff x="6010290" y="2485874"/>
            <a:chExt cx="1103962" cy="873141"/>
          </a:xfrm>
        </p:grpSpPr>
        <p:sp>
          <p:nvSpPr>
            <p:cNvPr id="97" name="Google Shape;97;p4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41"/>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pic>
        <p:nvPicPr>
          <p:cNvPr id="99" name="Google Shape;99;p4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0" name="Google Shape;100;p4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1" name="Google Shape;101;p41"/>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temperature?</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temperature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000090"/>
                </a:solidFill>
                <a:latin typeface="Calibri"/>
                <a:ea typeface="Calibri"/>
                <a:cs typeface="Calibri"/>
                <a:sym typeface="Calibri"/>
              </a:rPr>
            </a:b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90"/>
                </a:solidFill>
                <a:latin typeface="Calibri"/>
                <a:ea typeface="Calibri"/>
                <a:cs typeface="Calibri"/>
                <a:sym typeface="Calibri"/>
              </a:rPr>
              <a:t>G. Quiz yourself</a:t>
            </a:r>
            <a:endParaRPr sz="1200" b="1">
              <a:solidFill>
                <a:srgbClr val="000090"/>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02" name="Google Shape;102;p4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03" name="Google Shape;103;p4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04" name="Google Shape;104;p4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4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8" name="Google Shape;108;p4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9" name="Google Shape;109;p4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0" name="Google Shape;110;p4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111" name="Google Shape;111;p4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705"/>
              </a:srgbClr>
            </a:outerShdw>
          </a:effectLst>
        </p:spPr>
      </p:pic>
      <p:sp>
        <p:nvSpPr>
          <p:cNvPr id="112" name="Google Shape;112;p4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Temperature Protocol</a:t>
            </a:r>
            <a:endParaRPr/>
          </a:p>
          <a:p>
            <a:pPr marL="0" marR="0" lvl="0" indent="0" algn="l" rtl="0">
              <a:lnSpc>
                <a:spcPct val="100000"/>
              </a:lnSpc>
              <a:spcBef>
                <a:spcPts val="0"/>
              </a:spcBef>
              <a:spcAft>
                <a:spcPts val="0"/>
              </a:spcAft>
              <a:buClr>
                <a:srgbClr val="1A2659"/>
              </a:buClr>
              <a:buSzPts val="1400"/>
              <a:buFont typeface="Calibri"/>
              <a:buNone/>
            </a:pPr>
            <a:r>
              <a:rPr lang="en-US" sz="1400" b="1">
                <a:solidFill>
                  <a:srgbClr val="1A2659"/>
                </a:solidFill>
                <a:latin typeface="Calibri"/>
                <a:ea typeface="Calibri"/>
                <a:cs typeface="Calibri"/>
                <a:sym typeface="Calibri"/>
              </a:rPr>
              <a:t> Using an Alcohol-Filled Thermometer </a:t>
            </a:r>
            <a:endParaRPr sz="1400" b="1">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1A265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hyperlink" Target="http://www.globe.gov/documents/348614/ff1147e1-6ae3-4eb1-b38c-20021910c0a8" TargetMode="External"/><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globe.gov/documents/11865/dc5565c1-cf93-46e0-925a-af60463fb72d" TargetMode="External"/><Relationship Id="rId11" Type="http://schemas.openxmlformats.org/officeDocument/2006/relationships/image" Target="../media/image19.jpg"/><Relationship Id="rId5" Type="http://schemas.openxmlformats.org/officeDocument/2006/relationships/hyperlink" Target="http://www.globe.gov/documents/11865/26f37835-c82a-4418-906d-23ec9f6c64a9" TargetMode="External"/><Relationship Id="rId10" Type="http://schemas.openxmlformats.org/officeDocument/2006/relationships/image" Target="../media/image18.jpg"/><Relationship Id="rId4" Type="http://schemas.openxmlformats.org/officeDocument/2006/relationships/image" Target="../media/image16.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itunes.apple.com/us/app/globe-data-entry/id980592274?ls=1&amp;mt=8"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play.google.com/store/apps/details?id=gov.nasa.globe.deapp&amp;hl=en" TargetMode="External"/><Relationship Id="rId5" Type="http://schemas.openxmlformats.org/officeDocument/2006/relationships/hyperlink" Target="mailto:DATA@NASAGLOBE.ORG" TargetMode="External"/><Relationship Id="rId4"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vis.globe.gov/GLOBE/" TargetMode="External"/><Relationship Id="rId4" Type="http://schemas.openxmlformats.org/officeDocument/2006/relationships/hyperlink" Target="http://www.globe.gov/documents/10157/7349361/Viz+tutoria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
          <p:cNvSpPr txBox="1"/>
          <p:nvPr/>
        </p:nvSpPr>
        <p:spPr>
          <a:xfrm>
            <a:off x="2271059" y="2241176"/>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txBox="1"/>
          <p:nvPr/>
        </p:nvSpPr>
        <p:spPr>
          <a:xfrm>
            <a:off x="1309653" y="1696518"/>
            <a:ext cx="7451126" cy="45243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Except for transparency, take water temperature before the other water measurements.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Take the water temperature measurement as soon as possible after the water sample is taken because temperature tends to change very rapidly after a sample is collected.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Read the temperature value on the thermometer or meter while the bulb of the thermometer or probe is in the water. The temperature reading can change quickly once the thermometer is out of the water, especially if the air temperature is very different from the water temperature or if it is windy. Wind can cause evaporation to occur rapidly, lowering the temperature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It is important that the water temperature be taken at the same place every week. There may be several degrees of difference in water temperature over a small area in your water body: sunny areas vs. shady areas, or shallow and deeper areas.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 alcohol column in the thermometer may become separated, especially if the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thermometer is not stored in an upright position. The column may be rejoined by holding tightly to the top of the thermometer and shaking it down or swinging it.</a:t>
            </a:r>
            <a:endParaRPr/>
          </a:p>
        </p:txBody>
      </p:sp>
      <p:sp>
        <p:nvSpPr>
          <p:cNvPr id="294" name="Google Shape;294;p10"/>
          <p:cNvSpPr/>
          <p:nvPr/>
        </p:nvSpPr>
        <p:spPr>
          <a:xfrm>
            <a:off x="1309653" y="1190539"/>
            <a:ext cx="50888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How to Collect Water Temperature Data: Overview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1"/>
          <p:cNvSpPr/>
          <p:nvPr/>
        </p:nvSpPr>
        <p:spPr>
          <a:xfrm>
            <a:off x="1207202" y="1007082"/>
            <a:ext cx="793679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Sources for Equipment You Need for the Water Temperature Protocol</a:t>
            </a:r>
            <a:endParaRPr sz="2400" b="1">
              <a:solidFill>
                <a:srgbClr val="055000"/>
              </a:solidFill>
              <a:latin typeface="Calibri"/>
              <a:ea typeface="Calibri"/>
              <a:cs typeface="Calibri"/>
              <a:sym typeface="Calibri"/>
            </a:endParaRPr>
          </a:p>
        </p:txBody>
      </p:sp>
      <p:sp>
        <p:nvSpPr>
          <p:cNvPr id="300" name="Google Shape;300;p11"/>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301" name="Google Shape;301;p11" descr="Screen Shot 2015-09-03 at 12.51.51 PM.png"/>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705"/>
              </a:srgbClr>
            </a:outerShdw>
          </a:effectLst>
        </p:spPr>
      </p:pic>
      <p:sp>
        <p:nvSpPr>
          <p:cNvPr id="302" name="Google Shape;302;p11"/>
          <p:cNvSpPr txBox="1"/>
          <p:nvPr/>
        </p:nvSpPr>
        <p:spPr>
          <a:xfrm>
            <a:off x="1375737" y="4386878"/>
            <a:ext cx="77682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Where to find specifications for instruments used in GLOBE investigations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p:nvPr/>
        </p:nvSpPr>
        <p:spPr>
          <a:xfrm>
            <a:off x="1305418" y="1025494"/>
            <a:ext cx="7083814" cy="538609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None/>
            </a:pPr>
            <a:r>
              <a:rPr lang="en-US" sz="2400" b="1">
                <a:solidFill>
                  <a:srgbClr val="000072"/>
                </a:solidFill>
                <a:latin typeface="Calibri"/>
                <a:ea typeface="Calibri"/>
                <a:cs typeface="Calibri"/>
                <a:sym typeface="Calibri"/>
              </a:rPr>
              <a:t>Water Temperature Protocol   </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endParaRPr sz="2000" b="1">
              <a:solidFill>
                <a:srgbClr val="000072"/>
              </a:solidFill>
              <a:latin typeface="Calibri"/>
              <a:ea typeface="Calibri"/>
              <a:cs typeface="Calibri"/>
              <a:sym typeface="Calibri"/>
            </a:endParaRPr>
          </a:p>
        </p:txBody>
      </p:sp>
      <p:grpSp>
        <p:nvGrpSpPr>
          <p:cNvPr id="308" name="Google Shape;308;p12"/>
          <p:cNvGrpSpPr/>
          <p:nvPr/>
        </p:nvGrpSpPr>
        <p:grpSpPr>
          <a:xfrm rot="-1521617">
            <a:off x="6221283" y="5175695"/>
            <a:ext cx="1558386" cy="696212"/>
            <a:chOff x="5110464" y="1424636"/>
            <a:chExt cx="2652904" cy="1213715"/>
          </a:xfrm>
        </p:grpSpPr>
        <p:pic>
          <p:nvPicPr>
            <p:cNvPr id="309" name="Google Shape;309;p12"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310" name="Google Shape;310;p12" descr="Gloves.png"/>
            <p:cNvPicPr preferRelativeResize="0"/>
            <p:nvPr/>
          </p:nvPicPr>
          <p:blipFill rotWithShape="1">
            <a:blip r:embed="rId3">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grpSp>
        <p:nvGrpSpPr>
          <p:cNvPr id="311" name="Google Shape;311;p12"/>
          <p:cNvGrpSpPr/>
          <p:nvPr/>
        </p:nvGrpSpPr>
        <p:grpSpPr>
          <a:xfrm>
            <a:off x="5545900" y="973894"/>
            <a:ext cx="3355918" cy="4057268"/>
            <a:chOff x="5993923" y="1320624"/>
            <a:chExt cx="3355918" cy="4057268"/>
          </a:xfrm>
        </p:grpSpPr>
        <p:pic>
          <p:nvPicPr>
            <p:cNvPr id="312" name="Google Shape;312;p12" descr="ClipboardandPaper.png"/>
            <p:cNvPicPr preferRelativeResize="0"/>
            <p:nvPr/>
          </p:nvPicPr>
          <p:blipFill rotWithShape="1">
            <a:blip r:embed="rId4">
              <a:alphaModFix/>
            </a:blip>
            <a:srcRect/>
            <a:stretch/>
          </p:blipFill>
          <p:spPr>
            <a:xfrm rot="624378">
              <a:off x="6298321" y="1538950"/>
              <a:ext cx="2747122" cy="3620616"/>
            </a:xfrm>
            <a:prstGeom prst="rect">
              <a:avLst/>
            </a:prstGeom>
            <a:noFill/>
            <a:ln>
              <a:noFill/>
            </a:ln>
            <a:effectLst>
              <a:outerShdw blurRad="292100" dist="139700" dir="2700000" algn="tl" rotWithShape="0">
                <a:srgbClr val="333333">
                  <a:alpha val="64705"/>
                </a:srgbClr>
              </a:outerShdw>
            </a:effectLst>
          </p:spPr>
        </p:pic>
        <p:sp>
          <p:nvSpPr>
            <p:cNvPr id="313" name="Google Shape;313;p12"/>
            <p:cNvSpPr txBox="1"/>
            <p:nvPr/>
          </p:nvSpPr>
          <p:spPr>
            <a:xfrm rot="624378">
              <a:off x="6804667" y="2126834"/>
              <a:ext cx="231187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1" u="sng">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r>
                <a:rPr lang="en-US" sz="1400" b="1" u="sng">
                  <a:solidFill>
                    <a:schemeClr val="dk1"/>
                  </a:solidFill>
                  <a:latin typeface="Architects Daughter"/>
                  <a:ea typeface="Architects Daughter"/>
                  <a:cs typeface="Architects Daughter"/>
                  <a:sym typeface="Architects Daughter"/>
                </a:rPr>
                <a:t>Equipment List</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chitects Daughter"/>
                  <a:ea typeface="Architects Daughter"/>
                  <a:cs typeface="Architects Daughter"/>
                  <a:sym typeface="Architects Daughter"/>
                </a:rPr>
                <a:t>Alcohol filled thermometer</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chitects Daughter"/>
                  <a:ea typeface="Architects Daughter"/>
                  <a:cs typeface="Architects Daughter"/>
                  <a:sym typeface="Architects Daughter"/>
                </a:rPr>
                <a:t>Clock or watch</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chitects Daughter"/>
                  <a:ea typeface="Architects Daughter"/>
                  <a:cs typeface="Architects Daughter"/>
                  <a:sym typeface="Architects Daughter"/>
                </a:rPr>
                <a:t>String</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chitects Daughter"/>
                  <a:ea typeface="Architects Daughter"/>
                  <a:cs typeface="Architects Daughter"/>
                  <a:sym typeface="Architects Daughter"/>
                </a:rPr>
                <a:t>Rubber  band</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chitects Daughter"/>
                  <a:ea typeface="Architects Daughter"/>
                  <a:cs typeface="Architects Daughter"/>
                  <a:sym typeface="Architects Daughter"/>
                </a:rPr>
                <a:t>Latex glove</a:t>
              </a:r>
              <a:endParaRPr/>
            </a:p>
          </p:txBody>
        </p:sp>
      </p:grpSp>
      <p:sp>
        <p:nvSpPr>
          <p:cNvPr id="314" name="Google Shape;314;p12"/>
          <p:cNvSpPr/>
          <p:nvPr/>
        </p:nvSpPr>
        <p:spPr>
          <a:xfrm>
            <a:off x="1305418" y="4785631"/>
            <a:ext cx="842221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72"/>
                </a:solidFill>
                <a:latin typeface="Calibri"/>
                <a:ea typeface="Calibri"/>
                <a:cs typeface="Calibri"/>
                <a:sym typeface="Calibri"/>
              </a:rPr>
              <a:t>Assemble Necessary Documents:</a:t>
            </a:r>
            <a:endParaRPr/>
          </a:p>
          <a:p>
            <a:pPr marL="0" marR="0" lvl="0" indent="0" algn="l" rtl="0">
              <a:spcBef>
                <a:spcPts val="0"/>
              </a:spcBef>
              <a:spcAft>
                <a:spcPts val="0"/>
              </a:spcAft>
              <a:buNone/>
            </a:pPr>
            <a:r>
              <a:rPr lang="en-US" sz="14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Hydrosphere Investigation Data Sheet</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Water Temperature Protocol for Thermometers Field Guide</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Calibrating a </a:t>
            </a:r>
            <a:r>
              <a:rPr lang="en-US" b="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Hydology</a:t>
            </a:r>
            <a:r>
              <a:rPr lang="en-US" sz="1400" b="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Thermometer Lab Guide</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rgbClr val="000072"/>
                </a:solidFill>
                <a:latin typeface="Calibri"/>
                <a:ea typeface="Calibri"/>
                <a:cs typeface="Calibri"/>
                <a:sym typeface="Calibri"/>
              </a:rPr>
              <a:t> </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Time: </a:t>
            </a:r>
            <a:r>
              <a:rPr lang="en-US" sz="1800">
                <a:solidFill>
                  <a:srgbClr val="000000"/>
                </a:solidFill>
                <a:latin typeface="Calibri"/>
                <a:ea typeface="Calibri"/>
                <a:cs typeface="Calibri"/>
                <a:sym typeface="Calibri"/>
              </a:rPr>
              <a:t>10 minutes; calibration: 5 minutes</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 Suggested Frequency</a:t>
            </a:r>
            <a:r>
              <a:rPr lang="en-US" sz="1800">
                <a:solidFill>
                  <a:srgbClr val="000000"/>
                </a:solidFill>
                <a:latin typeface="Calibri"/>
                <a:ea typeface="Calibri"/>
                <a:cs typeface="Calibri"/>
                <a:sym typeface="Calibri"/>
              </a:rPr>
              <a:t>: weekly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2"/>
          <p:cNvSpPr txBox="1"/>
          <p:nvPr/>
        </p:nvSpPr>
        <p:spPr>
          <a:xfrm>
            <a:off x="1305418" y="1586244"/>
            <a:ext cx="3828380"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72"/>
                </a:solidFill>
                <a:latin typeface="Calibri"/>
                <a:ea typeface="Calibri"/>
                <a:cs typeface="Calibri"/>
                <a:sym typeface="Calibri"/>
              </a:rPr>
              <a:t>Assemble Equipment</a:t>
            </a:r>
            <a:r>
              <a:rPr lang="en-US" sz="1600">
                <a:solidFill>
                  <a:srgbClr val="000000"/>
                </a:solidFill>
                <a:latin typeface="Calibri"/>
                <a:ea typeface="Calibri"/>
                <a:cs typeface="Calibri"/>
                <a:sym typeface="Calibri"/>
              </a:rPr>
              <a:t>:</a:t>
            </a:r>
            <a:endParaRPr sz="16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Alcohol-filled thermometer</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Latex gloves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Clock or watch</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Enough string to lower the thermometer into the water</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Rubber band</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For Calibration of Probe, You Also Need:</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Thermometer</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- 400 mL ice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Distilled water</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- 500 mL beaker</a:t>
            </a:r>
            <a:endParaRPr sz="1600">
              <a:solidFill>
                <a:schemeClr val="dk1"/>
              </a:solidFill>
              <a:latin typeface="Calibri"/>
              <a:ea typeface="Calibri"/>
              <a:cs typeface="Calibri"/>
              <a:sym typeface="Calibri"/>
            </a:endParaRPr>
          </a:p>
        </p:txBody>
      </p:sp>
      <p:pic>
        <p:nvPicPr>
          <p:cNvPr id="316" name="Google Shape;316;p12" descr="ThermometerNosFIX.png"/>
          <p:cNvPicPr preferRelativeResize="0"/>
          <p:nvPr/>
        </p:nvPicPr>
        <p:blipFill rotWithShape="1">
          <a:blip r:embed="rId8">
            <a:alphaModFix/>
          </a:blip>
          <a:srcRect/>
          <a:stretch/>
        </p:blipFill>
        <p:spPr>
          <a:xfrm flipH="1">
            <a:off x="5330670" y="2946982"/>
            <a:ext cx="155681" cy="2107033"/>
          </a:xfrm>
          <a:prstGeom prst="rect">
            <a:avLst/>
          </a:prstGeom>
          <a:noFill/>
          <a:ln>
            <a:noFill/>
          </a:ln>
        </p:spPr>
      </p:pic>
      <p:pic>
        <p:nvPicPr>
          <p:cNvPr id="317" name="Google Shape;317;p12" descr="Stopwatch.png"/>
          <p:cNvPicPr preferRelativeResize="0"/>
          <p:nvPr/>
        </p:nvPicPr>
        <p:blipFill rotWithShape="1">
          <a:blip r:embed="rId9">
            <a:alphaModFix/>
          </a:blip>
          <a:srcRect/>
          <a:stretch/>
        </p:blipFill>
        <p:spPr>
          <a:xfrm>
            <a:off x="7645711" y="5390494"/>
            <a:ext cx="625164" cy="777541"/>
          </a:xfrm>
          <a:prstGeom prst="rect">
            <a:avLst/>
          </a:prstGeom>
          <a:noFill/>
          <a:ln>
            <a:noFill/>
          </a:ln>
        </p:spPr>
      </p:pic>
      <p:pic>
        <p:nvPicPr>
          <p:cNvPr id="318" name="Google Shape;318;p12" descr="Beaker3D100mlL.jpg"/>
          <p:cNvPicPr preferRelativeResize="0"/>
          <p:nvPr/>
        </p:nvPicPr>
        <p:blipFill rotWithShape="1">
          <a:blip r:embed="rId10">
            <a:alphaModFix/>
          </a:blip>
          <a:srcRect/>
          <a:stretch/>
        </p:blipFill>
        <p:spPr>
          <a:xfrm>
            <a:off x="4445757" y="3909983"/>
            <a:ext cx="688041" cy="884172"/>
          </a:xfrm>
          <a:prstGeom prst="rect">
            <a:avLst/>
          </a:prstGeom>
          <a:noFill/>
          <a:ln>
            <a:noFill/>
          </a:ln>
        </p:spPr>
      </p:pic>
      <p:pic>
        <p:nvPicPr>
          <p:cNvPr id="319" name="Google Shape;319;p12" descr="DistilledWaterJug.jpg"/>
          <p:cNvPicPr preferRelativeResize="0"/>
          <p:nvPr/>
        </p:nvPicPr>
        <p:blipFill rotWithShape="1">
          <a:blip r:embed="rId11">
            <a:alphaModFix/>
          </a:blip>
          <a:srcRect/>
          <a:stretch/>
        </p:blipFill>
        <p:spPr>
          <a:xfrm>
            <a:off x="4987795" y="1369234"/>
            <a:ext cx="922563" cy="1318812"/>
          </a:xfrm>
          <a:prstGeom prst="rect">
            <a:avLst/>
          </a:prstGeom>
          <a:noFill/>
          <a:ln>
            <a:noFill/>
          </a:ln>
        </p:spPr>
      </p:pic>
      <p:pic>
        <p:nvPicPr>
          <p:cNvPr id="320" name="Google Shape;320;p12" descr="BeakerCrushedIce_Med.png"/>
          <p:cNvPicPr preferRelativeResize="0"/>
          <p:nvPr/>
        </p:nvPicPr>
        <p:blipFill rotWithShape="1">
          <a:blip r:embed="rId12">
            <a:alphaModFix/>
          </a:blip>
          <a:srcRect/>
          <a:stretch/>
        </p:blipFill>
        <p:spPr>
          <a:xfrm>
            <a:off x="4550906" y="4284584"/>
            <a:ext cx="605136" cy="5010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3"/>
          <p:cNvSpPr txBox="1"/>
          <p:nvPr/>
        </p:nvSpPr>
        <p:spPr>
          <a:xfrm>
            <a:off x="1309651" y="1636991"/>
            <a:ext cx="7282459" cy="203132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Stir together 100 mL of water and 400 mL of crushed ice in the beaker to make an ice-water bath.</a:t>
            </a:r>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Let the ice-water bath sit for 10 to 15 minutes so that it reaches its lowest temperature.</a:t>
            </a:r>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Put the bulb of the thermometer into the bath. Gently move the thermometer around in the ice-water bath.</a:t>
            </a:r>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Leave the thermometer in the water for three minutes.</a:t>
            </a:r>
            <a:endParaRPr/>
          </a:p>
        </p:txBody>
      </p:sp>
      <p:sp>
        <p:nvSpPr>
          <p:cNvPr id="327" name="Google Shape;327;p13"/>
          <p:cNvSpPr txBox="1"/>
          <p:nvPr/>
        </p:nvSpPr>
        <p:spPr>
          <a:xfrm>
            <a:off x="1239004" y="983384"/>
            <a:ext cx="76184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How To Collect Your Water Temperature Data: Calibration</a:t>
            </a:r>
            <a:endParaRPr sz="2400" b="1">
              <a:solidFill>
                <a:schemeClr val="dk2"/>
              </a:solidFill>
              <a:latin typeface="Calibri"/>
              <a:ea typeface="Calibri"/>
              <a:cs typeface="Calibri"/>
              <a:sym typeface="Calibri"/>
            </a:endParaRPr>
          </a:p>
        </p:txBody>
      </p:sp>
      <p:pic>
        <p:nvPicPr>
          <p:cNvPr id="328" name="Google Shape;328;p13" descr="DSC01205.JPG"/>
          <p:cNvPicPr preferRelativeResize="0"/>
          <p:nvPr/>
        </p:nvPicPr>
        <p:blipFill rotWithShape="1">
          <a:blip r:embed="rId3">
            <a:alphaModFix/>
          </a:blip>
          <a:srcRect/>
          <a:stretch/>
        </p:blipFill>
        <p:spPr>
          <a:xfrm>
            <a:off x="3062167" y="3814495"/>
            <a:ext cx="3548099" cy="2365400"/>
          </a:xfrm>
          <a:prstGeom prst="rect">
            <a:avLst/>
          </a:prstGeom>
          <a:noFill/>
          <a:ln>
            <a:noFill/>
          </a:ln>
        </p:spPr>
      </p:pic>
      <p:sp>
        <p:nvSpPr>
          <p:cNvPr id="329" name="Google Shape;329;p13"/>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90"/>
                </a:solidFill>
                <a:latin typeface="Calibri"/>
                <a:ea typeface="Calibri"/>
                <a:cs typeface="Calibri"/>
                <a:sym typeface="Calibri"/>
              </a:rPr>
              <a:t>Pay close attention to your calibration procedure. Without the calibration step your temperature data will not be meaningful or comparable to data collected by others!  </a:t>
            </a:r>
            <a:endParaRPr sz="1400" b="1">
              <a:solidFill>
                <a:srgbClr val="000090"/>
              </a:solidFill>
              <a:latin typeface="Calibri"/>
              <a:ea typeface="Calibri"/>
              <a:cs typeface="Calibri"/>
              <a:sym typeface="Calibri"/>
            </a:endParaRPr>
          </a:p>
        </p:txBody>
      </p:sp>
      <p:pic>
        <p:nvPicPr>
          <p:cNvPr id="330" name="Google Shape;330;p13" descr="1_AttentionICON_8_14_15.png"/>
          <p:cNvPicPr preferRelativeResize="0"/>
          <p:nvPr/>
        </p:nvPicPr>
        <p:blipFill rotWithShape="1">
          <a:blip r:embed="rId4">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4"/>
          <p:cNvSpPr txBox="1"/>
          <p:nvPr/>
        </p:nvSpPr>
        <p:spPr>
          <a:xfrm>
            <a:off x="1309652" y="1855256"/>
            <a:ext cx="5268374"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Read the temperature without removing the bulb of the thermometer from the water.</a:t>
            </a:r>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Let the thermometer stay in the water sample for one more minute.</a:t>
            </a:r>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Read the temperature again. If the temperature has not changed, go to Step 8. If the temperature has changed since the last reading, repeat Step 6 until the temperature stays the same.</a:t>
            </a:r>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The thermometer should read between -0.5˚ and 0.5˚ C.</a:t>
            </a:r>
            <a:endParaRPr/>
          </a:p>
          <a:p>
            <a:pPr marL="342900" marR="0" lvl="0" indent="-342900" algn="l" rtl="0">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Alcohol-filled thermometers do not have an adjustment and must be replaced if they do not read temperature with the expected accuracy (± 0.5° C). </a:t>
            </a:r>
            <a:endParaRPr sz="1800">
              <a:solidFill>
                <a:schemeClr val="dk1"/>
              </a:solidFill>
              <a:latin typeface="Calibri"/>
              <a:ea typeface="Calibri"/>
              <a:cs typeface="Calibri"/>
              <a:sym typeface="Calibri"/>
            </a:endParaRPr>
          </a:p>
        </p:txBody>
      </p:sp>
      <p:sp>
        <p:nvSpPr>
          <p:cNvPr id="336" name="Google Shape;336;p14"/>
          <p:cNvSpPr txBox="1"/>
          <p:nvPr/>
        </p:nvSpPr>
        <p:spPr>
          <a:xfrm>
            <a:off x="1309651" y="983384"/>
            <a:ext cx="76184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How To Collect Your Water Temperature Data: Calibration</a:t>
            </a:r>
            <a:endParaRPr sz="2400" b="1">
              <a:solidFill>
                <a:schemeClr val="dk2"/>
              </a:solidFill>
              <a:latin typeface="Calibri"/>
              <a:ea typeface="Calibri"/>
              <a:cs typeface="Calibri"/>
              <a:sym typeface="Calibri"/>
            </a:endParaRPr>
          </a:p>
        </p:txBody>
      </p:sp>
      <p:grpSp>
        <p:nvGrpSpPr>
          <p:cNvPr id="337" name="Google Shape;337;p14"/>
          <p:cNvGrpSpPr/>
          <p:nvPr/>
        </p:nvGrpSpPr>
        <p:grpSpPr>
          <a:xfrm>
            <a:off x="5840105" y="3402957"/>
            <a:ext cx="3303895" cy="3320119"/>
            <a:chOff x="6096235" y="3693897"/>
            <a:chExt cx="2922505" cy="3029179"/>
          </a:xfrm>
        </p:grpSpPr>
        <p:pic>
          <p:nvPicPr>
            <p:cNvPr id="338" name="Google Shape;338;p14" descr="Screen shot 2015-12-26 at 10.02.14 PM.png"/>
            <p:cNvPicPr preferRelativeResize="0"/>
            <p:nvPr/>
          </p:nvPicPr>
          <p:blipFill rotWithShape="1">
            <a:blip r:embed="rId3">
              <a:alphaModFix/>
            </a:blip>
            <a:srcRect t="3521" r="6811"/>
            <a:stretch/>
          </p:blipFill>
          <p:spPr>
            <a:xfrm>
              <a:off x="7011870" y="3693897"/>
              <a:ext cx="2006870" cy="3029179"/>
            </a:xfrm>
            <a:prstGeom prst="rect">
              <a:avLst/>
            </a:prstGeom>
            <a:noFill/>
            <a:ln>
              <a:noFill/>
            </a:ln>
          </p:spPr>
        </p:pic>
        <p:sp>
          <p:nvSpPr>
            <p:cNvPr id="339" name="Google Shape;339;p14"/>
            <p:cNvSpPr txBox="1"/>
            <p:nvPr/>
          </p:nvSpPr>
          <p:spPr>
            <a:xfrm>
              <a:off x="6096235" y="5647390"/>
              <a:ext cx="915635" cy="252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Crushed ice</a:t>
              </a:r>
              <a:endParaRPr sz="1200">
                <a:solidFill>
                  <a:schemeClr val="dk1"/>
                </a:solidFill>
                <a:latin typeface="Calibri"/>
                <a:ea typeface="Calibri"/>
                <a:cs typeface="Calibri"/>
                <a:sym typeface="Calibri"/>
              </a:endParaRPr>
            </a:p>
          </p:txBody>
        </p:sp>
      </p:grpSp>
      <p:sp>
        <p:nvSpPr>
          <p:cNvPr id="340" name="Google Shape;340;p14"/>
          <p:cNvSpPr txBox="1"/>
          <p:nvPr/>
        </p:nvSpPr>
        <p:spPr>
          <a:xfrm>
            <a:off x="1865261" y="6179119"/>
            <a:ext cx="36263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Perform calibration every 3 months</a:t>
            </a:r>
            <a:endParaRPr sz="1800" b="1" i="1">
              <a:solidFill>
                <a:schemeClr val="dk1"/>
              </a:solidFill>
              <a:latin typeface="Calibri"/>
              <a:ea typeface="Calibri"/>
              <a:cs typeface="Calibri"/>
              <a:sym typeface="Calibri"/>
            </a:endParaRPr>
          </a:p>
        </p:txBody>
      </p:sp>
      <p:pic>
        <p:nvPicPr>
          <p:cNvPr id="341" name="Google Shape;341;p14" descr="1_AttentionICON_8_14_15.png"/>
          <p:cNvPicPr preferRelativeResize="0"/>
          <p:nvPr/>
        </p:nvPicPr>
        <p:blipFill rotWithShape="1">
          <a:blip r:embed="rId4">
            <a:alphaModFix/>
          </a:blip>
          <a:srcRect/>
          <a:stretch/>
        </p:blipFill>
        <p:spPr>
          <a:xfrm>
            <a:off x="1465851" y="6179118"/>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5"/>
          <p:cNvSpPr txBox="1"/>
          <p:nvPr/>
        </p:nvSpPr>
        <p:spPr>
          <a:xfrm>
            <a:off x="1195164" y="1614327"/>
            <a:ext cx="4339053" cy="45243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In the Field</a:t>
            </a:r>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Fill out the top portion of your </a:t>
            </a:r>
            <a:r>
              <a:rPr lang="en-US" sz="1800" i="1">
                <a:solidFill>
                  <a:schemeClr val="dk1"/>
                </a:solidFill>
                <a:latin typeface="Calibri"/>
                <a:ea typeface="Calibri"/>
                <a:cs typeface="Calibri"/>
                <a:sym typeface="Calibri"/>
              </a:rPr>
              <a:t>Hydrosphere Investigation Data Sheet.</a:t>
            </a:r>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Put on the gloves.</a:t>
            </a:r>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Slip the rubber band around your wrist so that the thermometer is not accidentally lost or dropped into the water.</a:t>
            </a:r>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Check the alcohol column on your thermometer to make sure there are no air bubbles trapped in the liquid. If the liquid line is separated, notify your teacher.</a:t>
            </a:r>
            <a:endParaRPr/>
          </a:p>
          <a:p>
            <a:pPr marL="342900" marR="0" lvl="0" indent="-342900" algn="just"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Put the bulb end of the thermometer into the sample water to a depth of 10 cm.</a:t>
            </a:r>
            <a:endParaRPr/>
          </a:p>
        </p:txBody>
      </p:sp>
      <p:sp>
        <p:nvSpPr>
          <p:cNvPr id="347" name="Google Shape;347;p15"/>
          <p:cNvSpPr txBox="1"/>
          <p:nvPr/>
        </p:nvSpPr>
        <p:spPr>
          <a:xfrm>
            <a:off x="1195164" y="1152662"/>
            <a:ext cx="66884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2"/>
                </a:solidFill>
                <a:latin typeface="Calibri"/>
                <a:ea typeface="Calibri"/>
                <a:cs typeface="Calibri"/>
                <a:sym typeface="Calibri"/>
              </a:rPr>
              <a:t>How To Collect Your Water Temperature Data: Thermometer</a:t>
            </a:r>
            <a:endParaRPr sz="2000" b="1">
              <a:solidFill>
                <a:schemeClr val="dk2"/>
              </a:solidFill>
              <a:latin typeface="Calibri"/>
              <a:ea typeface="Calibri"/>
              <a:cs typeface="Calibri"/>
              <a:sym typeface="Calibri"/>
            </a:endParaRPr>
          </a:p>
        </p:txBody>
      </p:sp>
      <p:pic>
        <p:nvPicPr>
          <p:cNvPr id="348" name="Google Shape;348;p15" descr="temp.jpg"/>
          <p:cNvPicPr preferRelativeResize="0"/>
          <p:nvPr/>
        </p:nvPicPr>
        <p:blipFill rotWithShape="1">
          <a:blip r:embed="rId3">
            <a:alphaModFix/>
          </a:blip>
          <a:srcRect/>
          <a:stretch/>
        </p:blipFill>
        <p:spPr>
          <a:xfrm>
            <a:off x="5690996" y="1906367"/>
            <a:ext cx="2884691" cy="2163519"/>
          </a:xfrm>
          <a:prstGeom prst="rect">
            <a:avLst/>
          </a:prstGeom>
          <a:noFill/>
          <a:ln>
            <a:noFill/>
          </a:ln>
        </p:spPr>
      </p:pic>
      <p:pic>
        <p:nvPicPr>
          <p:cNvPr id="349" name="Google Shape;349;p15" descr="Hydro - Bucket - water temp-1.jpg"/>
          <p:cNvPicPr preferRelativeResize="0"/>
          <p:nvPr/>
        </p:nvPicPr>
        <p:blipFill rotWithShape="1">
          <a:blip r:embed="rId4">
            <a:alphaModFix/>
          </a:blip>
          <a:srcRect/>
          <a:stretch/>
        </p:blipFill>
        <p:spPr>
          <a:xfrm>
            <a:off x="5690995" y="4239455"/>
            <a:ext cx="2884691" cy="21635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p:nvPr/>
        </p:nvSpPr>
        <p:spPr>
          <a:xfrm>
            <a:off x="1248138" y="1445049"/>
            <a:ext cx="4332716" cy="507831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Leave the thermometer in the water for three minutes.</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Read the temperature without removing the bulb of the thermometer from the water.</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Let the thermometer stay in the water sample for one more minute.</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Read the temperature again. If the temperature has not changed, go to Step 10. If the temperature has changed since the last reading, repeat Step 8 until the temperature stays the same.</a:t>
            </a:r>
            <a:endParaRPr/>
          </a:p>
          <a:p>
            <a:pPr marL="342900" marR="0" lvl="0" indent="-228600" algn="just"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Record the temperature on the </a:t>
            </a:r>
            <a:r>
              <a:rPr lang="en-US" sz="1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800" b="1">
              <a:solidFill>
                <a:schemeClr val="dk1"/>
              </a:solidFill>
              <a:latin typeface="Calibri"/>
              <a:ea typeface="Calibri"/>
              <a:cs typeface="Calibri"/>
              <a:sym typeface="Calibri"/>
            </a:endParaRPr>
          </a:p>
        </p:txBody>
      </p:sp>
      <p:sp>
        <p:nvSpPr>
          <p:cNvPr id="355" name="Google Shape;355;p16"/>
          <p:cNvSpPr txBox="1"/>
          <p:nvPr/>
        </p:nvSpPr>
        <p:spPr>
          <a:xfrm>
            <a:off x="1248138" y="983384"/>
            <a:ext cx="60606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How To Collect Your Water Temperature Data</a:t>
            </a:r>
            <a:endParaRPr sz="2400" b="1">
              <a:solidFill>
                <a:schemeClr val="dk2"/>
              </a:solidFill>
              <a:latin typeface="Calibri"/>
              <a:ea typeface="Calibri"/>
              <a:cs typeface="Calibri"/>
              <a:sym typeface="Calibri"/>
            </a:endParaRPr>
          </a:p>
        </p:txBody>
      </p:sp>
      <p:pic>
        <p:nvPicPr>
          <p:cNvPr id="356" name="Google Shape;356;p16" descr="Copy of Teacher shows students how to read thermometer - water temp.jpg"/>
          <p:cNvPicPr preferRelativeResize="0"/>
          <p:nvPr/>
        </p:nvPicPr>
        <p:blipFill rotWithShape="1">
          <a:blip r:embed="rId4">
            <a:alphaModFix/>
          </a:blip>
          <a:srcRect/>
          <a:stretch/>
        </p:blipFill>
        <p:spPr>
          <a:xfrm>
            <a:off x="5753704" y="1617528"/>
            <a:ext cx="3072823" cy="23373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7"/>
          <p:cNvSpPr txBox="1"/>
          <p:nvPr/>
        </p:nvSpPr>
        <p:spPr>
          <a:xfrm>
            <a:off x="1309651" y="1914783"/>
            <a:ext cx="7341989" cy="175432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Have two other students repeat the measurement with new water samples.</a:t>
            </a:r>
            <a:endParaRPr/>
          </a:p>
          <a:p>
            <a:pPr marL="342900" marR="0" lvl="0" indent="-342900" algn="l"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Calculate the average of the three measurements.</a:t>
            </a:r>
            <a:endParaRPr/>
          </a:p>
          <a:p>
            <a:pPr marL="342900" marR="0" lvl="0" indent="-342900" algn="l" rtl="0">
              <a:spcBef>
                <a:spcPts val="0"/>
              </a:spcBef>
              <a:spcAft>
                <a:spcPts val="0"/>
              </a:spcAft>
              <a:buClr>
                <a:schemeClr val="dk1"/>
              </a:buClr>
              <a:buSzPts val="1800"/>
              <a:buFont typeface="Calibri"/>
              <a:buAutoNum type="arabicPeriod" startAt="6"/>
            </a:pPr>
            <a:r>
              <a:rPr lang="en-US" sz="1800">
                <a:solidFill>
                  <a:schemeClr val="dk1"/>
                </a:solidFill>
                <a:latin typeface="Calibri"/>
                <a:ea typeface="Calibri"/>
                <a:cs typeface="Calibri"/>
                <a:sym typeface="Calibri"/>
              </a:rPr>
              <a:t>All temperatures should be within </a:t>
            </a:r>
            <a:r>
              <a:rPr lang="en-US" sz="1800" b="1">
                <a:solidFill>
                  <a:srgbClr val="000090"/>
                </a:solidFill>
                <a:latin typeface="Calibri"/>
                <a:ea typeface="Calibri"/>
                <a:cs typeface="Calibri"/>
                <a:sym typeface="Calibri"/>
              </a:rPr>
              <a:t>1.0˚ C </a:t>
            </a:r>
            <a:r>
              <a:rPr lang="en-US" sz="1800">
                <a:solidFill>
                  <a:schemeClr val="dk1"/>
                </a:solidFill>
                <a:latin typeface="Calibri"/>
                <a:ea typeface="Calibri"/>
                <a:cs typeface="Calibri"/>
                <a:sym typeface="Calibri"/>
              </a:rPr>
              <a:t>of the average. If they are not, repeat the measurement.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7"/>
          <p:cNvSpPr txBox="1"/>
          <p:nvPr/>
        </p:nvSpPr>
        <p:spPr>
          <a:xfrm>
            <a:off x="1309651" y="1214217"/>
            <a:ext cx="49852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2"/>
                </a:solidFill>
                <a:latin typeface="Calibri"/>
                <a:ea typeface="Calibri"/>
                <a:cs typeface="Calibri"/>
                <a:sym typeface="Calibri"/>
              </a:rPr>
              <a:t>How To Collect Your Water Temperature Data</a:t>
            </a:r>
            <a:endParaRPr sz="2000" b="1">
              <a:solidFill>
                <a:schemeClr val="dk2"/>
              </a:solidFill>
              <a:latin typeface="Calibri"/>
              <a:ea typeface="Calibri"/>
              <a:cs typeface="Calibri"/>
              <a:sym typeface="Calibri"/>
            </a:endParaRPr>
          </a:p>
        </p:txBody>
      </p:sp>
      <p:pic>
        <p:nvPicPr>
          <p:cNvPr id="363" name="Google Shape;363;p17" descr="Screen shot 2015-12-26 at 10.35.20 PM.png"/>
          <p:cNvPicPr preferRelativeResize="0"/>
          <p:nvPr/>
        </p:nvPicPr>
        <p:blipFill rotWithShape="1">
          <a:blip r:embed="rId3">
            <a:alphaModFix/>
          </a:blip>
          <a:srcRect/>
          <a:stretch/>
        </p:blipFill>
        <p:spPr>
          <a:xfrm>
            <a:off x="1646986" y="3849409"/>
            <a:ext cx="6583926" cy="248200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18" descr="Screen Shot 2015-08-26 at 2.12.31 PM.png"/>
          <p:cNvPicPr preferRelativeResize="0"/>
          <p:nvPr/>
        </p:nvPicPr>
        <p:blipFill rotWithShape="1">
          <a:blip r:embed="rId3">
            <a:alphaModFix/>
          </a:blip>
          <a:srcRect/>
          <a:stretch/>
        </p:blipFill>
        <p:spPr>
          <a:xfrm>
            <a:off x="5788025" y="1539875"/>
            <a:ext cx="2939839" cy="4324350"/>
          </a:xfrm>
          <a:prstGeom prst="rect">
            <a:avLst/>
          </a:prstGeom>
          <a:noFill/>
          <a:ln>
            <a:noFill/>
          </a:ln>
        </p:spPr>
      </p:pic>
      <p:sp>
        <p:nvSpPr>
          <p:cNvPr id="369" name="Google Shape;369;p18"/>
          <p:cNvSpPr txBox="1"/>
          <p:nvPr/>
        </p:nvSpPr>
        <p:spPr>
          <a:xfrm>
            <a:off x="1397295" y="1140518"/>
            <a:ext cx="4390730" cy="5586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000072"/>
                </a:solidFill>
                <a:latin typeface="Calibri"/>
                <a:ea typeface="Calibri"/>
                <a:cs typeface="Calibri"/>
                <a:sym typeface="Calibri"/>
              </a:rPr>
              <a:t>Entering Data on the GLOBE Website</a:t>
            </a:r>
            <a:endParaRPr dirty="0"/>
          </a:p>
          <a:p>
            <a:pPr marL="0" marR="0" lvl="0" indent="0" algn="l" rtl="0">
              <a:spcBef>
                <a:spcPts val="600"/>
              </a:spcBef>
              <a:spcAft>
                <a:spcPts val="0"/>
              </a:spcAft>
              <a:buNone/>
            </a:pPr>
            <a:endParaRPr sz="16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US" sz="16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Live Data Entry</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Upload your data to the official</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GLOBE science database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Email Data Entry: Send data in the body of your email (not as an attachment) </a:t>
            </a:r>
            <a:r>
              <a:rPr lang="en-US" sz="1600">
                <a:solidFill>
                  <a:schemeClr val="dk1"/>
                </a:solidFill>
                <a:latin typeface="Calibri"/>
                <a:ea typeface="Calibri"/>
                <a:cs typeface="Calibri"/>
                <a:sym typeface="Calibri"/>
              </a:rPr>
              <a:t>to </a:t>
            </a:r>
            <a:r>
              <a:rPr lang="en-US" sz="1600" b="1" u="sng">
                <a:solidFill>
                  <a:schemeClr val="hlink"/>
                </a:solidFill>
                <a:latin typeface="Calibri" panose="020F0502020204030204" pitchFamily="34" charset="0"/>
                <a:cs typeface="Calibri" panose="020F0502020204030204" pitchFamily="34" charset="0"/>
                <a:hlinkClick r:id="rId5"/>
              </a:rPr>
              <a:t>DATA</a:t>
            </a:r>
            <a:r>
              <a:rPr lang="en-US" sz="1600" b="1" u="sng" dirty="0">
                <a:solidFill>
                  <a:schemeClr val="hlink"/>
                </a:solidFill>
                <a:latin typeface="Calibri" panose="020F0502020204030204" pitchFamily="34" charset="0"/>
                <a:cs typeface="Calibri" panose="020F0502020204030204" pitchFamily="34" charset="0"/>
                <a:hlinkClick r:id="rId5"/>
              </a:rPr>
              <a:t>@NASAGLOBE.ORG</a:t>
            </a:r>
            <a:endParaRPr lang="en-US" sz="1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Mobile Data App: Download the GLOBE Science Data Entry app to your mobile device and select the right option.</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 Android </a:t>
            </a:r>
            <a:r>
              <a:rPr lang="en-US" sz="1600" dirty="0">
                <a:solidFill>
                  <a:schemeClr val="dk1"/>
                </a:solidFill>
                <a:latin typeface="Calibri"/>
                <a:ea typeface="Calibri"/>
                <a:cs typeface="Calibri"/>
                <a:sym typeface="Calibri"/>
              </a:rPr>
              <a:t>via </a:t>
            </a:r>
            <a:r>
              <a:rPr lang="en-US" sz="1600" b="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Play</a:t>
            </a: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For IOS </a:t>
            </a:r>
            <a:r>
              <a:rPr lang="en-US" sz="1600" dirty="0">
                <a:solidFill>
                  <a:schemeClr val="dk1"/>
                </a:solidFill>
                <a:latin typeface="Calibri"/>
                <a:ea typeface="Calibri"/>
                <a:cs typeface="Calibri"/>
                <a:sym typeface="Calibri"/>
              </a:rPr>
              <a:t>via the </a:t>
            </a:r>
            <a:r>
              <a:rPr lang="en-US" sz="1600" b="1"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App Store</a:t>
            </a:r>
            <a:r>
              <a:rPr lang="en-US" sz="16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9" descr="temp1Screen shot 2015-12-26 at 8.02.24 PM.jpg"/>
          <p:cNvPicPr preferRelativeResize="0"/>
          <p:nvPr/>
        </p:nvPicPr>
        <p:blipFill rotWithShape="1">
          <a:blip r:embed="rId3">
            <a:alphaModFix/>
          </a:blip>
          <a:srcRect/>
          <a:stretch/>
        </p:blipFill>
        <p:spPr>
          <a:xfrm>
            <a:off x="1517298" y="2761675"/>
            <a:ext cx="4413165" cy="2482035"/>
          </a:xfrm>
          <a:prstGeom prst="rect">
            <a:avLst/>
          </a:prstGeom>
          <a:noFill/>
          <a:ln>
            <a:noFill/>
          </a:ln>
        </p:spPr>
      </p:pic>
      <p:sp>
        <p:nvSpPr>
          <p:cNvPr id="375" name="Google Shape;375;p19"/>
          <p:cNvSpPr txBox="1"/>
          <p:nvPr/>
        </p:nvSpPr>
        <p:spPr>
          <a:xfrm>
            <a:off x="1388532" y="1016892"/>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376" name="Google Shape;376;p19"/>
          <p:cNvSpPr txBox="1"/>
          <p:nvPr/>
        </p:nvSpPr>
        <p:spPr>
          <a:xfrm>
            <a:off x="1388532" y="6132890"/>
            <a:ext cx="7441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a:t>
            </a:r>
            <a:r>
              <a:rPr lang="en-US" sz="1800">
                <a:solidFill>
                  <a:schemeClr val="dk1"/>
                </a:solidFill>
                <a:latin typeface="Calibri"/>
                <a:ea typeface="Calibri"/>
                <a:cs typeface="Calibri"/>
                <a:sym typeface="Calibri"/>
              </a:rPr>
              <a:t> to step-by-step tutorial on using the GLOBE Data Visualization Tool</a:t>
            </a:r>
            <a:endParaRPr sz="1800">
              <a:solidFill>
                <a:schemeClr val="dk1"/>
              </a:solidFill>
              <a:latin typeface="Calibri"/>
              <a:ea typeface="Calibri"/>
              <a:cs typeface="Calibri"/>
              <a:sym typeface="Calibri"/>
            </a:endParaRPr>
          </a:p>
        </p:txBody>
      </p:sp>
      <p:sp>
        <p:nvSpPr>
          <p:cNvPr id="377" name="Google Shape;377;p19"/>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Temperature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GLOBE provides the ability to view and interact with data measured across the world. Select our</a:t>
            </a:r>
            <a:r>
              <a:rPr lang="en-US" sz="16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6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600" b="1">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to map, graph, filter and export water temperature data that have been measured across GLOBE protocols since 1995. Here are screenshots  steps you will use when you use the visualization tool: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378" name="Google Shape;378;p19"/>
          <p:cNvSpPr txBox="1"/>
          <p:nvPr/>
        </p:nvSpPr>
        <p:spPr>
          <a:xfrm>
            <a:off x="1397294" y="5363737"/>
            <a:ext cx="74419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Link to step-by-step tutorials on Using the Visualization System will assist you in finding and analyzing GLOBE data:</a:t>
            </a:r>
            <a:endParaRPr sz="1800" b="1">
              <a:solidFill>
                <a:schemeClr val="dk1"/>
              </a:solidFill>
              <a:latin typeface="Calibri"/>
              <a:ea typeface="Calibri"/>
              <a:cs typeface="Calibri"/>
              <a:sym typeface="Calibri"/>
            </a:endParaRPr>
          </a:p>
        </p:txBody>
      </p:sp>
      <p:sp>
        <p:nvSpPr>
          <p:cNvPr id="379" name="Google Shape;379;p19"/>
          <p:cNvSpPr txBox="1"/>
          <p:nvPr/>
        </p:nvSpPr>
        <p:spPr>
          <a:xfrm>
            <a:off x="4233334" y="3564076"/>
            <a:ext cx="35037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water temperature from drop down menu</a:t>
            </a:r>
            <a:endParaRPr sz="1800" b="1">
              <a:solidFill>
                <a:schemeClr val="dk1"/>
              </a:solidFill>
              <a:latin typeface="Calibri"/>
              <a:ea typeface="Calibri"/>
              <a:cs typeface="Calibri"/>
              <a:sym typeface="Calibri"/>
            </a:endParaRPr>
          </a:p>
        </p:txBody>
      </p:sp>
      <p:cxnSp>
        <p:nvCxnSpPr>
          <p:cNvPr id="380" name="Google Shape;380;p19"/>
          <p:cNvCxnSpPr/>
          <p:nvPr/>
        </p:nvCxnSpPr>
        <p:spPr>
          <a:xfrm rot="10800000">
            <a:off x="3505200" y="3887242"/>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 descr="1_PPT_HydroGenericWaterscapeEverglades_Lo.jpg"/>
          <p:cNvPicPr preferRelativeResize="0"/>
          <p:nvPr/>
        </p:nvPicPr>
        <p:blipFill rotWithShape="1">
          <a:blip r:embed="rId3">
            <a:alphaModFix amt="19000"/>
          </a:blip>
          <a:srcRect/>
          <a:stretch/>
        </p:blipFill>
        <p:spPr>
          <a:xfrm>
            <a:off x="1184449" y="1598706"/>
            <a:ext cx="8079079" cy="5259294"/>
          </a:xfrm>
          <a:prstGeom prst="rect">
            <a:avLst/>
          </a:prstGeom>
          <a:noFill/>
          <a:ln>
            <a:noFill/>
          </a:ln>
        </p:spPr>
      </p:pic>
      <p:sp>
        <p:nvSpPr>
          <p:cNvPr id="234" name="Google Shape;234;p2"/>
          <p:cNvSpPr txBox="1"/>
          <p:nvPr/>
        </p:nvSpPr>
        <p:spPr>
          <a:xfrm>
            <a:off x="1184450" y="1042549"/>
            <a:ext cx="7197600" cy="581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Guides the calibration of the necessary instruments for this protocol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why water temperature is considered a master variable</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Explain why this measurement accompanies all other hydrology measurement taken using GLOBE protocols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how the protocol procedures ensure the collection of accurate data</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the calibration and measurement steps of this protocol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0"/>
          <p:cNvSpPr txBox="1"/>
          <p:nvPr/>
        </p:nvSpPr>
        <p:spPr>
          <a:xfrm>
            <a:off x="1738505" y="1140518"/>
            <a:ext cx="7270751" cy="38779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Temperature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date for which you need water temperature data,  add layer and you can see where data are available.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grpSp>
        <p:nvGrpSpPr>
          <p:cNvPr id="386" name="Google Shape;386;p20"/>
          <p:cNvGrpSpPr/>
          <p:nvPr/>
        </p:nvGrpSpPr>
        <p:grpSpPr>
          <a:xfrm>
            <a:off x="1738505" y="2294663"/>
            <a:ext cx="7100696" cy="3220848"/>
            <a:chOff x="1738505" y="1947333"/>
            <a:chExt cx="7100696" cy="3220848"/>
          </a:xfrm>
        </p:grpSpPr>
        <p:pic>
          <p:nvPicPr>
            <p:cNvPr id="387" name="Google Shape;387;p20" descr="water tempScreen shot 2015-12-26 at 7.55.26 PM.png"/>
            <p:cNvPicPr preferRelativeResize="0"/>
            <p:nvPr/>
          </p:nvPicPr>
          <p:blipFill rotWithShape="1">
            <a:blip r:embed="rId3">
              <a:alphaModFix/>
            </a:blip>
            <a:srcRect/>
            <a:stretch/>
          </p:blipFill>
          <p:spPr>
            <a:xfrm>
              <a:off x="1738505" y="2397780"/>
              <a:ext cx="4903510" cy="2770401"/>
            </a:xfrm>
            <a:prstGeom prst="rect">
              <a:avLst/>
            </a:prstGeom>
            <a:noFill/>
            <a:ln>
              <a:noFill/>
            </a:ln>
          </p:spPr>
        </p:pic>
        <p:sp>
          <p:nvSpPr>
            <p:cNvPr id="388" name="Google Shape;388;p20"/>
            <p:cNvSpPr txBox="1"/>
            <p:nvPr/>
          </p:nvSpPr>
          <p:spPr>
            <a:xfrm>
              <a:off x="7087337" y="3148000"/>
              <a:ext cx="1751864"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Locations where water temperature data are available for the dates you selected</a:t>
              </a:r>
              <a:endParaRPr sz="1400" b="1">
                <a:solidFill>
                  <a:schemeClr val="dk1"/>
                </a:solidFill>
                <a:latin typeface="Calibri"/>
                <a:ea typeface="Calibri"/>
                <a:cs typeface="Calibri"/>
                <a:sym typeface="Calibri"/>
              </a:endParaRPr>
            </a:p>
          </p:txBody>
        </p:sp>
        <p:cxnSp>
          <p:nvCxnSpPr>
            <p:cNvPr id="389" name="Google Shape;389;p20"/>
            <p:cNvCxnSpPr/>
            <p:nvPr/>
          </p:nvCxnSpPr>
          <p:spPr>
            <a:xfrm rot="10800000">
              <a:off x="4787865" y="3906800"/>
              <a:ext cx="2358003"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90" name="Google Shape;390;p20"/>
            <p:cNvCxnSpPr/>
            <p:nvPr/>
          </p:nvCxnSpPr>
          <p:spPr>
            <a:xfrm flipH="1">
              <a:off x="2150535" y="1947333"/>
              <a:ext cx="338665" cy="578152"/>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1" descr="Screen shot 2015-12-26 at 8.07.15 PM.png"/>
          <p:cNvPicPr preferRelativeResize="0"/>
          <p:nvPr/>
        </p:nvPicPr>
        <p:blipFill rotWithShape="1">
          <a:blip r:embed="rId3">
            <a:alphaModFix/>
          </a:blip>
          <a:srcRect/>
          <a:stretch/>
        </p:blipFill>
        <p:spPr>
          <a:xfrm>
            <a:off x="1494791" y="2350820"/>
            <a:ext cx="5226217" cy="2910450"/>
          </a:xfrm>
          <a:prstGeom prst="rect">
            <a:avLst/>
          </a:prstGeom>
          <a:noFill/>
          <a:ln>
            <a:noFill/>
          </a:ln>
        </p:spPr>
      </p:pic>
      <p:sp>
        <p:nvSpPr>
          <p:cNvPr id="397" name="Google Shape;397;p21"/>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Water Temperature Data</a:t>
            </a:r>
            <a:endParaRPr sz="2400" b="1">
              <a:solidFill>
                <a:srgbClr val="000072"/>
              </a:solidFill>
              <a:latin typeface="Calibri"/>
              <a:ea typeface="Calibri"/>
              <a:cs typeface="Calibri"/>
              <a:sym typeface="Calibri"/>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sampling site for which you need  water temperature data,  and a box will open with data summary for that site.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398" name="Google Shape;398;p21"/>
          <p:cNvSpPr txBox="1"/>
          <p:nvPr/>
        </p:nvSpPr>
        <p:spPr>
          <a:xfrm>
            <a:off x="6773332" y="2826267"/>
            <a:ext cx="2065867"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Clicking on a location will open to a map note providing water temperature data for that location and time.  Follow instructions in the tutorial to download data as a .csv file for analysis.</a:t>
            </a:r>
            <a:endParaRPr sz="1400" b="1">
              <a:solidFill>
                <a:schemeClr val="dk1"/>
              </a:solidFill>
              <a:latin typeface="Calibri"/>
              <a:ea typeface="Calibri"/>
              <a:cs typeface="Calibri"/>
              <a:sym typeface="Calibri"/>
            </a:endParaRPr>
          </a:p>
        </p:txBody>
      </p:sp>
      <p:cxnSp>
        <p:nvCxnSpPr>
          <p:cNvPr id="399" name="Google Shape;399;p21"/>
          <p:cNvCxnSpPr/>
          <p:nvPr/>
        </p:nvCxnSpPr>
        <p:spPr>
          <a:xfrm rot="10800000">
            <a:off x="4546428" y="3415770"/>
            <a:ext cx="2235199"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2"/>
          <p:cNvSpPr/>
          <p:nvPr/>
        </p:nvSpPr>
        <p:spPr>
          <a:xfrm>
            <a:off x="1326444" y="1115495"/>
            <a:ext cx="7253111" cy="56938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Review questions to help you prepare to conduct the water temperature protocol</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Which measurement should you take first, if you are conducting water protocols:  dissolved oxygen,  pH, or temperature? </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Do you read the water temperature measurement when the probe or thermometer is in the water, or held just above the water surface? </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step must be conducted on the instruments before the water temperature measurement is made? </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All  three replicate measurements should be within  ___˚ C of the average.</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Water has a (higher/lower)  heat capacity than air, so it heats and cools more (slowly/quickly). </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Warmer water tends to have higher/lower concentrations of dissolved oxygen.</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Where would you get the most representative water temperature sample: from a still area of the water, from rapids, or from a riffle? </a:t>
            </a:r>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What are the safety precautions you should take when doing any of the hydrology protocols? </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endParaRPr/>
          </a:p>
        </p:txBody>
      </p:sp>
      <p:pic>
        <p:nvPicPr>
          <p:cNvPr id="405" name="Google Shape;405;p22" descr="1_PPT_HydroGenericWaterscapeEverglades_Lo.jpg"/>
          <p:cNvPicPr preferRelativeResize="0"/>
          <p:nvPr/>
        </p:nvPicPr>
        <p:blipFill rotWithShape="1">
          <a:blip r:embed="rId3">
            <a:alphaModFix amt="19000"/>
          </a:blip>
          <a:srcRect/>
          <a:stretch/>
        </p:blipFill>
        <p:spPr>
          <a:xfrm>
            <a:off x="1199391" y="1703294"/>
            <a:ext cx="7918416" cy="51547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p:nvPr/>
        </p:nvSpPr>
        <p:spPr>
          <a:xfrm>
            <a:off x="1503810" y="1413065"/>
            <a:ext cx="7001071"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Temperature Protocol</a:t>
            </a:r>
            <a:r>
              <a:rPr lang="en-US" sz="2400" b="1">
                <a:solidFill>
                  <a:srgbClr val="055000"/>
                </a:solidFill>
                <a:latin typeface="Calibri"/>
                <a:ea typeface="Calibri"/>
                <a:cs typeface="Calibri"/>
                <a:sym typeface="Calibri"/>
              </a:rPr>
              <a:t>.</a:t>
            </a:r>
            <a:endParaRPr sz="2400" b="1">
              <a:solidFill>
                <a:srgbClr val="055000"/>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a:t>
            </a:r>
            <a:r>
              <a:rPr lang="en-US" sz="2400" b="1">
                <a:solidFill>
                  <a:srgbClr val="000072"/>
                </a:solidFill>
                <a:latin typeface="Calibri"/>
                <a:ea typeface="Calibri"/>
                <a:cs typeface="Calibri"/>
                <a:sym typeface="Calibri"/>
              </a:rPr>
              <a:t>Water Temperature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24"/>
          <p:cNvGrpSpPr/>
          <p:nvPr/>
        </p:nvGrpSpPr>
        <p:grpSpPr>
          <a:xfrm>
            <a:off x="7913124" y="102610"/>
            <a:ext cx="1103962" cy="873141"/>
            <a:chOff x="1375335" y="3781280"/>
            <a:chExt cx="1103962" cy="873141"/>
          </a:xfrm>
        </p:grpSpPr>
        <p:sp>
          <p:nvSpPr>
            <p:cNvPr id="416" name="Google Shape;416;p2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sp>
        <p:nvSpPr>
          <p:cNvPr id="418" name="Google Shape;418;p24"/>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sp>
        <p:nvSpPr>
          <p:cNvPr id="419" name="Google Shape;419;p24"/>
          <p:cNvSpPr/>
          <p:nvPr/>
        </p:nvSpPr>
        <p:spPr>
          <a:xfrm>
            <a:off x="1285498" y="1092652"/>
            <a:ext cx="719951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FAQ:  Frequently Asked Question</a:t>
            </a:r>
            <a:r>
              <a:rPr lang="en-US" sz="2000" b="1">
                <a:solidFill>
                  <a:srgbClr val="000090"/>
                </a:solidFill>
                <a:latin typeface="Calibri"/>
                <a:ea typeface="Calibri"/>
                <a:cs typeface="Calibri"/>
                <a:sym typeface="Calibri"/>
              </a:rPr>
              <a:t>s</a:t>
            </a:r>
            <a:endParaRPr sz="20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24"/>
          <p:cNvSpPr txBox="1"/>
          <p:nvPr/>
        </p:nvSpPr>
        <p:spPr>
          <a:xfrm>
            <a:off x="1285498" y="1641055"/>
            <a:ext cx="7316254" cy="2862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90"/>
                </a:solidFill>
                <a:latin typeface="Calibri"/>
                <a:ea typeface="Calibri"/>
                <a:cs typeface="Calibri"/>
                <a:sym typeface="Calibri"/>
              </a:rPr>
              <a:t>I noticed on the GLOBE Web site that some schools were reporting water temperatures below 0.0˚ C. Is this possible?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Yes. Distilled water will freeze at 0.0˚ C, but adding dissolved particles in the water may lower the freezing point.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Why is the water temperature sometimes colder and sometimes warmer than the air temperature?</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Water has a higher </a:t>
            </a:r>
            <a:r>
              <a:rPr lang="en-US" sz="1800" i="1">
                <a:solidFill>
                  <a:schemeClr val="dk1"/>
                </a:solidFill>
                <a:latin typeface="Calibri"/>
                <a:ea typeface="Calibri"/>
                <a:cs typeface="Calibri"/>
                <a:sym typeface="Calibri"/>
              </a:rPr>
              <a:t>specific heat than </a:t>
            </a:r>
            <a:r>
              <a:rPr lang="en-US" sz="1800">
                <a:solidFill>
                  <a:schemeClr val="dk1"/>
                </a:solidFill>
                <a:latin typeface="Calibri"/>
                <a:ea typeface="Calibri"/>
                <a:cs typeface="Calibri"/>
                <a:sym typeface="Calibri"/>
              </a:rPr>
              <a:t>air. This means it takes water longer to heat up and longer to cool down than it does air. As a result, air responds much more quickly than water to changes in temperature.</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5" name="Google Shape;425;p25"/>
          <p:cNvGrpSpPr/>
          <p:nvPr/>
        </p:nvGrpSpPr>
        <p:grpSpPr>
          <a:xfrm>
            <a:off x="7913124" y="102610"/>
            <a:ext cx="1103962" cy="873141"/>
            <a:chOff x="1375335" y="3781280"/>
            <a:chExt cx="1103962" cy="873141"/>
          </a:xfrm>
        </p:grpSpPr>
        <p:sp>
          <p:nvSpPr>
            <p:cNvPr id="426" name="Google Shape;426;p2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sp>
        <p:nvSpPr>
          <p:cNvPr id="428" name="Google Shape;428;p25"/>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sp>
        <p:nvSpPr>
          <p:cNvPr id="429" name="Google Shape;429;p25"/>
          <p:cNvSpPr txBox="1"/>
          <p:nvPr/>
        </p:nvSpPr>
        <p:spPr>
          <a:xfrm>
            <a:off x="1360776" y="1171004"/>
            <a:ext cx="7174999" cy="2708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Questions for Further Investigation</a:t>
            </a:r>
            <a:endParaRPr/>
          </a:p>
          <a:p>
            <a:pPr marL="0" marR="0" lvl="0" indent="0" algn="l" rtl="0">
              <a:spcBef>
                <a:spcPts val="0"/>
              </a:spcBef>
              <a:spcAft>
                <a:spcPts val="0"/>
              </a:spcAft>
              <a:buNone/>
            </a:pPr>
            <a:endParaRPr sz="2000" b="1">
              <a:solidFill>
                <a:schemeClr val="dk2"/>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How does a sudden change in air temperature affect water temperature?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Is the range of air temperature different in areas next to large water bodies as compared to areas away from water bodies?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How do water temperatures compare to air temperatures in the winter? In the summer?</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4" name="Google Shape;434;p26"/>
          <p:cNvGrpSpPr/>
          <p:nvPr/>
        </p:nvGrpSpPr>
        <p:grpSpPr>
          <a:xfrm>
            <a:off x="7913124" y="102610"/>
            <a:ext cx="1103962" cy="873141"/>
            <a:chOff x="1375335" y="3781280"/>
            <a:chExt cx="1103962" cy="873141"/>
          </a:xfrm>
        </p:grpSpPr>
        <p:sp>
          <p:nvSpPr>
            <p:cNvPr id="435" name="Google Shape;435;p2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sp>
        <p:nvSpPr>
          <p:cNvPr id="437" name="Google Shape;437;p2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sp>
        <p:nvSpPr>
          <p:cNvPr id="438" name="Google Shape;438;p26"/>
          <p:cNvSpPr txBox="1"/>
          <p:nvPr/>
        </p:nvSpPr>
        <p:spPr>
          <a:xfrm>
            <a:off x="1357085" y="1061357"/>
            <a:ext cx="7121071"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For More Information Contact</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					</a:t>
            </a:r>
            <a:r>
              <a:rPr lang="en-US" sz="24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1800" b="1" i="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240" name="Google Shape;240;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pic>
        <p:nvPicPr>
          <p:cNvPr id="241" name="Google Shape;241;p3" descr="4_EarthSystemDiagramFINAL_ESS_PPT.jpg"/>
          <p:cNvPicPr preferRelativeResize="0"/>
          <p:nvPr/>
        </p:nvPicPr>
        <p:blipFill rotWithShape="1">
          <a:blip r:embed="rId3">
            <a:alphaModFix/>
          </a:blip>
          <a:srcRect/>
          <a:stretch/>
        </p:blipFill>
        <p:spPr>
          <a:xfrm>
            <a:off x="5270500" y="1477432"/>
            <a:ext cx="3801354" cy="3616717"/>
          </a:xfrm>
          <a:prstGeom prst="rect">
            <a:avLst/>
          </a:prstGeom>
          <a:noFill/>
          <a:ln>
            <a:noFill/>
          </a:ln>
        </p:spPr>
      </p:pic>
      <p:sp>
        <p:nvSpPr>
          <p:cNvPr id="242" name="Google Shape;242;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p:nvPr/>
        </p:nvSpPr>
        <p:spPr>
          <a:xfrm>
            <a:off x="1286934" y="1066800"/>
            <a:ext cx="5334001" cy="1261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What is Water Temperature?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4"/>
          <p:cNvSpPr txBox="1"/>
          <p:nvPr/>
        </p:nvSpPr>
        <p:spPr>
          <a:xfrm>
            <a:off x="1286934" y="1811866"/>
            <a:ext cx="4525184"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The measurement of water temperature determines how hot or cold the water is.</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It is sometimes called a </a:t>
            </a:r>
            <a:r>
              <a:rPr lang="en-US" sz="1800" b="1">
                <a:solidFill>
                  <a:srgbClr val="000090"/>
                </a:solidFill>
                <a:latin typeface="Calibri"/>
                <a:ea typeface="Calibri"/>
                <a:cs typeface="Calibri"/>
                <a:sym typeface="Calibri"/>
              </a:rPr>
              <a:t>master variable </a:t>
            </a:r>
            <a:r>
              <a:rPr lang="en-US" sz="1800">
                <a:solidFill>
                  <a:schemeClr val="dk1"/>
                </a:solidFill>
                <a:latin typeface="Calibri"/>
                <a:ea typeface="Calibri"/>
                <a:cs typeface="Calibri"/>
                <a:sym typeface="Calibri"/>
              </a:rPr>
              <a:t>because almost all properties of water, as well as chemical reactions taking place in it, are affected by it.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Sudden increases or decreases of water temperature are unusual. Water has a higher heat capacity (specific heat) than air, thus it heats and cools more slowly.</a:t>
            </a:r>
            <a:endParaRPr sz="1800">
              <a:solidFill>
                <a:schemeClr val="dk1"/>
              </a:solidFill>
              <a:latin typeface="Calibri"/>
              <a:ea typeface="Calibri"/>
              <a:cs typeface="Calibri"/>
              <a:sym typeface="Calibri"/>
            </a:endParaRPr>
          </a:p>
        </p:txBody>
      </p:sp>
      <p:sp>
        <p:nvSpPr>
          <p:cNvPr id="250" name="Google Shape;250;p4"/>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a:solidFill>
                  <a:srgbClr val="000072"/>
                </a:solidFill>
                <a:latin typeface="Calibri"/>
                <a:ea typeface="Calibri"/>
                <a:cs typeface="Calibri"/>
                <a:sym typeface="Calibri"/>
              </a:rPr>
              <a:t>GLOBE Hydrosphere Measurements </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Hydrosphere Study Site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Temperature</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Transparency</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Conductivity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pH</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Mosquito Larvae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Alkalinity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Dissolved  Oxygen</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Salinity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Nitrates</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Freshwater Macroinvertebrates</a:t>
            </a:r>
            <a:endParaRPr sz="1400" b="1">
              <a:solidFill>
                <a:srgbClr val="000072"/>
              </a:solidFill>
              <a:latin typeface="Calibri"/>
              <a:ea typeface="Calibri"/>
              <a:cs typeface="Calibri"/>
              <a:sym typeface="Calibri"/>
            </a:endParaRPr>
          </a:p>
        </p:txBody>
      </p:sp>
      <p:sp>
        <p:nvSpPr>
          <p:cNvPr id="251" name="Google Shape;251;p4"/>
          <p:cNvSpPr/>
          <p:nvPr/>
        </p:nvSpPr>
        <p:spPr>
          <a:xfrm>
            <a:off x="6230768" y="2505269"/>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p:nvPr/>
        </p:nvSpPr>
        <p:spPr>
          <a:xfrm>
            <a:off x="1374844" y="1200460"/>
            <a:ext cx="7475228" cy="42780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2"/>
                </a:solidFill>
                <a:latin typeface="Calibri"/>
                <a:ea typeface="Calibri"/>
                <a:cs typeface="Calibri"/>
                <a:sym typeface="Calibri"/>
              </a:rPr>
              <a:t>Why Collect Water Temperature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Temperature influences the amount and diversity of aquatic life. Lakes that are cold and have little plant life in winter, bloom in spring and summer when water temperatures rise and the nutrient-rich bottom waters mix with the upper waters. Because of this mixing and the warmer water temperatures, the spring </a:t>
            </a:r>
            <a:r>
              <a:rPr lang="en-US" sz="1800" b="1">
                <a:solidFill>
                  <a:srgbClr val="000090"/>
                </a:solidFill>
                <a:latin typeface="Calibri"/>
                <a:ea typeface="Calibri"/>
                <a:cs typeface="Calibri"/>
                <a:sym typeface="Calibri"/>
              </a:rPr>
              <a:t>overturn</a:t>
            </a:r>
            <a:r>
              <a:rPr lang="en-US" sz="1800">
                <a:solidFill>
                  <a:schemeClr val="dk1"/>
                </a:solidFill>
                <a:latin typeface="Calibri"/>
                <a:ea typeface="Calibri"/>
                <a:cs typeface="Calibri"/>
                <a:sym typeface="Calibri"/>
              </a:rPr>
              <a:t> is followed by a period of rapid growth of microscopic aquatic plants and animals. Many fish and other aquatic animals also spawn at this time of year when the temperatures rise and food is abundant. Shallow lakes are an exception to this cycle, as they mix throughout the year.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Water temperature is also important because warm water can be fatal for sensitive species, such as trout or salmon, which require cold, oxygen-rich conditions. Warmer water tends to have lower levels of dissolved oxygen.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
          <p:cNvSpPr txBox="1"/>
          <p:nvPr/>
        </p:nvSpPr>
        <p:spPr>
          <a:xfrm>
            <a:off x="1223917" y="1512462"/>
            <a:ext cx="7524222"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Water temperature is important for understanding local and global weather patterns. Water temperatures change differently than air temperatures because water has a higher heat capacity than air. Water also helps to change air temperature through the processes of evaporation and condensation. The flow of energy, the hydrologic cycle and weather are closely connected.</a:t>
            </a:r>
            <a:endParaRPr sz="1800">
              <a:solidFill>
                <a:schemeClr val="dk1"/>
              </a:solidFill>
              <a:latin typeface="Calibri"/>
              <a:ea typeface="Calibri"/>
              <a:cs typeface="Calibri"/>
              <a:sym typeface="Calibri"/>
            </a:endParaRPr>
          </a:p>
        </p:txBody>
      </p:sp>
      <p:pic>
        <p:nvPicPr>
          <p:cNvPr id="263" name="Google Shape;263;p6" descr="Screen Shot 2015-12-26 at 10.09.05 PM.png"/>
          <p:cNvPicPr preferRelativeResize="0"/>
          <p:nvPr/>
        </p:nvPicPr>
        <p:blipFill rotWithShape="1">
          <a:blip r:embed="rId3">
            <a:alphaModFix/>
          </a:blip>
          <a:srcRect/>
          <a:stretch/>
        </p:blipFill>
        <p:spPr>
          <a:xfrm>
            <a:off x="1900583" y="3165723"/>
            <a:ext cx="5981700" cy="3175000"/>
          </a:xfrm>
          <a:prstGeom prst="rect">
            <a:avLst/>
          </a:prstGeom>
          <a:noFill/>
          <a:ln>
            <a:noFill/>
          </a:ln>
        </p:spPr>
      </p:pic>
      <p:sp>
        <p:nvSpPr>
          <p:cNvPr id="264" name="Google Shape;264;p6"/>
          <p:cNvSpPr txBox="1"/>
          <p:nvPr/>
        </p:nvSpPr>
        <p:spPr>
          <a:xfrm>
            <a:off x="6227764" y="6393802"/>
            <a:ext cx="16545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Image Credit: NASA</a:t>
            </a:r>
            <a:endParaRPr sz="1400" i="1">
              <a:solidFill>
                <a:schemeClr val="dk1"/>
              </a:solidFill>
              <a:latin typeface="Calibri"/>
              <a:ea typeface="Calibri"/>
              <a:cs typeface="Calibri"/>
              <a:sym typeface="Calibri"/>
            </a:endParaRPr>
          </a:p>
        </p:txBody>
      </p:sp>
      <p:sp>
        <p:nvSpPr>
          <p:cNvPr id="265" name="Google Shape;265;p6"/>
          <p:cNvSpPr txBox="1"/>
          <p:nvPr/>
        </p:nvSpPr>
        <p:spPr>
          <a:xfrm>
            <a:off x="1108888" y="1019194"/>
            <a:ext cx="514726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Why Collect Water Temperature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7"/>
          <p:cNvSpPr txBox="1"/>
          <p:nvPr/>
        </p:nvSpPr>
        <p:spPr>
          <a:xfrm>
            <a:off x="1359260" y="1259987"/>
            <a:ext cx="7500734" cy="2708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F497D"/>
                </a:solidFill>
                <a:latin typeface="Calibri"/>
                <a:ea typeface="Calibri"/>
                <a:cs typeface="Calibri"/>
                <a:sym typeface="Calibri"/>
              </a:rPr>
              <a:t>How Your Measurements Can Help</a:t>
            </a:r>
            <a:endParaRPr/>
          </a:p>
          <a:p>
            <a:pPr marL="0" marR="0" lvl="0" indent="0" algn="l" rtl="0">
              <a:spcBef>
                <a:spcPts val="0"/>
              </a:spcBef>
              <a:spcAft>
                <a:spcPts val="0"/>
              </a:spcAft>
              <a:buNone/>
            </a:pPr>
            <a:endParaRPr sz="2000" b="1">
              <a:solidFill>
                <a:srgbClr val="1F497D"/>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Your water temperature measurements can help in different ways. At the local scale, you are monitoring your local water body and over time keeping track on how it is changing throughout the seasons and over the years.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On a regional and global scale, you and and other GLOBE measurements of water temperature data are helping to better understand the flow of energy and the cycling of matter in the hydrology cycle.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p:nvPr/>
        </p:nvSpPr>
        <p:spPr>
          <a:xfrm>
            <a:off x="1236134" y="1448791"/>
            <a:ext cx="3522133" cy="45550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a:t>
            </a:r>
            <a:r>
              <a:rPr lang="en-US" sz="1600" b="1">
                <a:solidFill>
                  <a:srgbClr val="000090"/>
                </a:solidFill>
                <a:latin typeface="Calibri"/>
                <a:ea typeface="Calibri"/>
                <a:cs typeface="Calibri"/>
                <a:sym typeface="Calibri"/>
              </a:rPr>
              <a:t>riffle area </a:t>
            </a:r>
            <a:r>
              <a:rPr lang="en-US" sz="1600">
                <a:solidFill>
                  <a:schemeClr val="dk1"/>
                </a:solidFill>
                <a:latin typeface="Calibri"/>
                <a:ea typeface="Calibri"/>
                <a:cs typeface="Calibri"/>
                <a:sym typeface="Calibri"/>
              </a:rPr>
              <a:t>as opposed to still water or rapids. This will provide a more representative measurement of the water in the stream or river.</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8"/>
          <p:cNvSpPr txBox="1"/>
          <p:nvPr/>
        </p:nvSpPr>
        <p:spPr>
          <a:xfrm>
            <a:off x="1236134" y="1098385"/>
            <a:ext cx="8366567"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72"/>
                </a:solidFill>
                <a:latin typeface="Calibri"/>
                <a:ea typeface="Calibri"/>
                <a:cs typeface="Calibri"/>
                <a:sym typeface="Calibri"/>
              </a:rPr>
              <a:t>Site Selection: Hydrosphere Study Site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8" name="Google Shape;278;p8" descr="bridge water site.jpg"/>
          <p:cNvPicPr preferRelativeResize="0"/>
          <p:nvPr/>
        </p:nvPicPr>
        <p:blipFill rotWithShape="1">
          <a:blip r:embed="rId3">
            <a:alphaModFix/>
          </a:blip>
          <a:srcRect/>
          <a:stretch/>
        </p:blipFill>
        <p:spPr>
          <a:xfrm>
            <a:off x="4887248" y="1775493"/>
            <a:ext cx="3502899" cy="2627174"/>
          </a:xfrm>
          <a:prstGeom prst="rect">
            <a:avLst/>
          </a:prstGeom>
          <a:noFill/>
          <a:ln>
            <a:noFill/>
          </a:ln>
        </p:spPr>
      </p:pic>
      <p:sp>
        <p:nvSpPr>
          <p:cNvPr id="279" name="Google Shape;279;p8"/>
          <p:cNvSpPr txBox="1"/>
          <p:nvPr/>
        </p:nvSpPr>
        <p:spPr>
          <a:xfrm>
            <a:off x="1236134" y="4680445"/>
            <a:ext cx="7274700" cy="1323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
          <p:cNvSpPr txBox="1"/>
          <p:nvPr/>
        </p:nvSpPr>
        <p:spPr>
          <a:xfrm>
            <a:off x="1319574" y="1150854"/>
            <a:ext cx="5665150"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2"/>
                </a:solidFill>
                <a:latin typeface="Calibri"/>
                <a:ea typeface="Calibri"/>
                <a:cs typeface="Calibri"/>
                <a:sym typeface="Calibri"/>
              </a:rPr>
              <a:t>How to Collect Water Temperature Data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There are two ways to ways to collect water temperature for GLOBE: using alcohol-filled thermometers or a probe. This slide stack will discuss the calibration and use of the alcohol-filled thermometer.</a:t>
            </a:r>
            <a:endParaRPr sz="1800">
              <a:solidFill>
                <a:schemeClr val="dk1"/>
              </a:solidFill>
              <a:latin typeface="Calibri"/>
              <a:ea typeface="Calibri"/>
              <a:cs typeface="Calibri"/>
              <a:sym typeface="Calibri"/>
            </a:endParaRPr>
          </a:p>
        </p:txBody>
      </p:sp>
      <p:pic>
        <p:nvPicPr>
          <p:cNvPr id="285" name="Google Shape;285;p9" descr="ThermometerNosFIX.png"/>
          <p:cNvPicPr preferRelativeResize="0"/>
          <p:nvPr/>
        </p:nvPicPr>
        <p:blipFill rotWithShape="1">
          <a:blip r:embed="rId3">
            <a:alphaModFix/>
          </a:blip>
          <a:srcRect/>
          <a:stretch/>
        </p:blipFill>
        <p:spPr>
          <a:xfrm>
            <a:off x="6788712" y="3133254"/>
            <a:ext cx="245863" cy="3327564"/>
          </a:xfrm>
          <a:prstGeom prst="rect">
            <a:avLst/>
          </a:prstGeom>
          <a:noFill/>
          <a:ln>
            <a:noFill/>
          </a:ln>
        </p:spPr>
      </p:pic>
      <p:pic>
        <p:nvPicPr>
          <p:cNvPr id="286" name="Google Shape;286;p9" descr="Screen Shot 2015-12-26 at 10.40.09 PM.png"/>
          <p:cNvPicPr preferRelativeResize="0"/>
          <p:nvPr/>
        </p:nvPicPr>
        <p:blipFill rotWithShape="1">
          <a:blip r:embed="rId4">
            <a:alphaModFix/>
          </a:blip>
          <a:srcRect/>
          <a:stretch/>
        </p:blipFill>
        <p:spPr>
          <a:xfrm>
            <a:off x="2722865" y="3578107"/>
            <a:ext cx="1128925" cy="616505"/>
          </a:xfrm>
          <a:prstGeom prst="rect">
            <a:avLst/>
          </a:prstGeom>
          <a:noFill/>
          <a:ln>
            <a:noFill/>
          </a:ln>
        </p:spPr>
      </p:pic>
      <p:pic>
        <p:nvPicPr>
          <p:cNvPr id="287" name="Google Shape;287;p9" descr="Screen Shot 2015-12-26 at 10.40.19 PM.png"/>
          <p:cNvPicPr preferRelativeResize="0"/>
          <p:nvPr/>
        </p:nvPicPr>
        <p:blipFill rotWithShape="1">
          <a:blip r:embed="rId5">
            <a:alphaModFix/>
          </a:blip>
          <a:srcRect/>
          <a:stretch/>
        </p:blipFill>
        <p:spPr>
          <a:xfrm>
            <a:off x="4054208" y="4158261"/>
            <a:ext cx="97941" cy="813669"/>
          </a:xfrm>
          <a:prstGeom prst="rect">
            <a:avLst/>
          </a:prstGeom>
          <a:noFill/>
          <a:ln>
            <a:noFill/>
          </a:ln>
        </p:spPr>
      </p:pic>
      <p:cxnSp>
        <p:nvCxnSpPr>
          <p:cNvPr id="288" name="Google Shape;288;p9"/>
          <p:cNvCxnSpPr/>
          <p:nvPr/>
        </p:nvCxnSpPr>
        <p:spPr>
          <a:xfrm>
            <a:off x="3851798" y="4158261"/>
            <a:ext cx="231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theme/theme1.xml><?xml version="1.0" encoding="utf-8"?>
<a:theme xmlns:a="http://schemas.openxmlformats.org/drawingml/2006/main" name="Water Temperatur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2606</Words>
  <Application>Microsoft Office PowerPoint</Application>
  <PresentationFormat>On-screen Show (4:3)</PresentationFormat>
  <Paragraphs>310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26</vt:i4>
      </vt:variant>
    </vt:vector>
  </HeadingPairs>
  <TitlesOfParts>
    <vt:vector size="44" baseType="lpstr">
      <vt:lpstr>Arial</vt:lpstr>
      <vt:lpstr>Calibri</vt:lpstr>
      <vt:lpstr>Architects Daughter</vt:lpstr>
      <vt:lpstr>Water Temperature template</vt:lpstr>
      <vt:lpstr>2_Inside page</vt:lpstr>
      <vt:lpstr>B. Why collect xxx Hydro Data</vt:lpstr>
      <vt:lpstr>C. How your measurements can help</vt:lpstr>
      <vt:lpstr>D. How to collect your data</vt:lpstr>
      <vt:lpstr>E. Entering data on GLOBE website</vt:lpstr>
      <vt:lpstr>F. Understand the data</vt:lpstr>
      <vt:lpstr>G. Quiz yourself</vt:lpstr>
      <vt:lpstr>I. BLANK INSIDE PAGE</vt:lpstr>
      <vt:lpstr>D. How Collect Data TIME REQ</vt:lpstr>
      <vt:lpstr>D. How Collect Data SITE SELECTION</vt:lpstr>
      <vt:lpstr>D. How to Collect data MATERIALS</vt:lpstr>
      <vt:lpstr>D. How to collect data SITE DEFINITION</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Cornell Lewis</cp:lastModifiedBy>
  <cp:revision>1</cp:revision>
  <dcterms:created xsi:type="dcterms:W3CDTF">2015-12-27T04:56:48Z</dcterms:created>
  <dcterms:modified xsi:type="dcterms:W3CDTF">2024-10-02T13:47:53Z</dcterms:modified>
</cp:coreProperties>
</file>