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 id="2147483682" r:id="rId18"/>
  </p:sldMasterIdLst>
  <p:notesMasterIdLst>
    <p:notesMasterId r:id="rId52"/>
  </p:notesMasterIdLst>
  <p:sldIdLst>
    <p:sldId id="25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Lst>
  <p:sldSz cx="9144000" cy="6858000" type="screen4x3"/>
  <p:notesSz cx="6858000" cy="9144000"/>
  <p:embeddedFontLst>
    <p:embeddedFont>
      <p:font typeface="Noto Sans Symbols" panose="020B060402020202020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ilYZ+iL11aaN8ZI58oqx7YauNUN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F5FD20-D98D-4699-A787-1F04E0EDE47E}" v="3" dt="2024-10-02T13:44:25.6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718"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63"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font" Target="fonts/font1.fntdata"/><Relationship Id="rId58" Type="http://customschemas.google.com/relationships/presentationmetadata" Target="metadata"/><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64"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presProps" Target="presProps.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font" Target="fonts/font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notesMaster" Target="notesMasters/notesMaster1.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l Lewis" userId="f1efe6fb-81a3-4543-8c70-ba19aec2ba77" providerId="ADAL" clId="{F3F5FD20-D98D-4699-A787-1F04E0EDE47E}"/>
    <pc:docChg chg="undo custSel modSld">
      <pc:chgData name="Cornell Lewis" userId="f1efe6fb-81a3-4543-8c70-ba19aec2ba77" providerId="ADAL" clId="{F3F5FD20-D98D-4699-A787-1F04E0EDE47E}" dt="2024-10-02T13:45:24.568" v="5" actId="2711"/>
      <pc:docMkLst>
        <pc:docMk/>
      </pc:docMkLst>
      <pc:sldChg chg="modSp mod">
        <pc:chgData name="Cornell Lewis" userId="f1efe6fb-81a3-4543-8c70-ba19aec2ba77" providerId="ADAL" clId="{F3F5FD20-D98D-4699-A787-1F04E0EDE47E}" dt="2024-10-02T13:45:24.568" v="5" actId="2711"/>
        <pc:sldMkLst>
          <pc:docMk/>
          <pc:sldMk cId="0" sldId="281"/>
        </pc:sldMkLst>
        <pc:spChg chg="mod">
          <ac:chgData name="Cornell Lewis" userId="f1efe6fb-81a3-4543-8c70-ba19aec2ba77" providerId="ADAL" clId="{F3F5FD20-D98D-4699-A787-1F04E0EDE47E}" dt="2024-10-02T13:45:24.568" v="5" actId="2711"/>
          <ac:spMkLst>
            <pc:docMk/>
            <pc:sldMk cId="0" sldId="281"/>
            <ac:spMk id="49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4" name="Google Shape;37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1" name="Google Shape;451;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2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41"/>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9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13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globe.gov/"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18.xml.rels><?xml version="1.0" encoding="UTF-8" standalone="yes"?>
<Relationships xmlns="http://schemas.openxmlformats.org/package/2006/relationships"><Relationship Id="rId3" Type="http://schemas.openxmlformats.org/officeDocument/2006/relationships/hyperlink" Target="https://www.globe.gov/documents/355050/ba6cd381-02be-4525-8fd4-f061515b9862" TargetMode="External"/><Relationship Id="rId2" Type="http://schemas.openxmlformats.org/officeDocument/2006/relationships/theme" Target="../theme/theme18.xml"/><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4"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8415"/>
            <a:ext cx="9144000" cy="819058"/>
          </a:xfrm>
          <a:prstGeom prst="rect">
            <a:avLst/>
          </a:prstGeom>
          <a:noFill/>
          <a:ln>
            <a:noFill/>
          </a:ln>
        </p:spPr>
      </p:pic>
      <p:grpSp>
        <p:nvGrpSpPr>
          <p:cNvPr id="11" name="Google Shape;11;p34"/>
          <p:cNvGrpSpPr/>
          <p:nvPr/>
        </p:nvGrpSpPr>
        <p:grpSpPr>
          <a:xfrm>
            <a:off x="8463" y="4270"/>
            <a:ext cx="6400828" cy="821267"/>
            <a:chOff x="0" y="0"/>
            <a:chExt cx="6400828" cy="821267"/>
          </a:xfrm>
        </p:grpSpPr>
        <p:grpSp>
          <p:nvGrpSpPr>
            <p:cNvPr id="12" name="Google Shape;12;p34"/>
            <p:cNvGrpSpPr/>
            <p:nvPr/>
          </p:nvGrpSpPr>
          <p:grpSpPr>
            <a:xfrm>
              <a:off x="4775228" y="110012"/>
              <a:ext cx="1625600" cy="369332"/>
              <a:chOff x="4021665" y="888976"/>
              <a:chExt cx="1625600" cy="369332"/>
            </a:xfrm>
          </p:grpSpPr>
          <p:sp>
            <p:nvSpPr>
              <p:cNvPr id="13" name="Google Shape;13;p34"/>
              <p:cNvSpPr txBox="1"/>
              <p:nvPr/>
            </p:nvSpPr>
            <p:spPr>
              <a:xfrm>
                <a:off x="4021665" y="888976"/>
                <a:ext cx="1625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14" name="Google Shape;14;p34"/>
              <p:cNvSpPr/>
              <p:nvPr/>
            </p:nvSpPr>
            <p:spPr>
              <a:xfrm>
                <a:off x="5532118" y="1041557"/>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15" name="Google Shape;15;p34"/>
            <p:cNvSpPr/>
            <p:nvPr/>
          </p:nvSpPr>
          <p:spPr>
            <a:xfrm>
              <a:off x="0" y="0"/>
              <a:ext cx="3674533" cy="821267"/>
            </a:xfrm>
            <a:prstGeom prst="rect">
              <a:avLst/>
            </a:prstGeom>
            <a:solidFill>
              <a:srgbClr val="1A2659"/>
            </a:solidFill>
            <a:ln w="9525" cap="flat" cmpd="sng">
              <a:solidFill>
                <a:srgbClr val="4A7DBA"/>
              </a:solidFill>
              <a:prstDash val="solid"/>
              <a:round/>
              <a:headEnd type="none" w="sm" len="sm"/>
              <a:tailEnd type="none" w="sm" len="sm"/>
            </a:ln>
            <a:effectLst>
              <a:outerShdw blurRad="346075" dist="635000" dir="2520000" sx="43000" sy="43000" algn="tl" rotWithShape="0">
                <a:srgbClr val="000000">
                  <a:alpha val="6392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 name="Google Shape;16;p34" descr="1b_GLOBE_FULL2011White.png">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60879" y="101600"/>
              <a:ext cx="3073388" cy="401229"/>
            </a:xfrm>
            <a:prstGeom prst="rect">
              <a:avLst/>
            </a:prstGeom>
            <a:noFill/>
            <a:ln>
              <a:noFill/>
            </a:ln>
          </p:spPr>
        </p:pic>
        <p:sp>
          <p:nvSpPr>
            <p:cNvPr id="17" name="Google Shape;17;p34"/>
            <p:cNvSpPr txBox="1"/>
            <p:nvPr/>
          </p:nvSpPr>
          <p:spPr>
            <a:xfrm>
              <a:off x="601120" y="451743"/>
              <a:ext cx="2768613"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lt1"/>
                  </a:solidFill>
                  <a:latin typeface="Calibri"/>
                  <a:ea typeface="Calibri"/>
                  <a:cs typeface="Calibri"/>
                  <a:sym typeface="Calibri"/>
                </a:rPr>
                <a:t>A worldwide science and education program</a:t>
              </a:r>
              <a:endParaRPr sz="1100">
                <a:solidFill>
                  <a:schemeClr val="lt1"/>
                </a:solidFill>
                <a:latin typeface="Calibri"/>
                <a:ea typeface="Calibri"/>
                <a:cs typeface="Calibri"/>
                <a:sym typeface="Calibri"/>
              </a:endParaRPr>
            </a:p>
          </p:txBody>
        </p:sp>
        <p:pic>
          <p:nvPicPr>
            <p:cNvPr id="18" name="Google Shape;18;p34"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49695" y="107377"/>
              <a:ext cx="630768" cy="632169"/>
            </a:xfrm>
            <a:prstGeom prst="rect">
              <a:avLst/>
            </a:prstGeom>
            <a:noFill/>
            <a:ln>
              <a:noFill/>
            </a:ln>
            <a:effectLst>
              <a:outerShdw blurRad="292100" dist="139700" dir="2700000" algn="tl" rotWithShape="0">
                <a:srgbClr val="333333">
                  <a:alpha val="64705"/>
                </a:srgbClr>
              </a:outerShdw>
            </a:effectLst>
          </p:spPr>
        </p:pic>
      </p:grpSp>
      <p:pic>
        <p:nvPicPr>
          <p:cNvPr id="19" name="Google Shape;19;p34" descr="3_HydroSecchiLandingPageIllustv2.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85615" y="1657527"/>
            <a:ext cx="9144000" cy="5102780"/>
          </a:xfrm>
          <a:prstGeom prst="rect">
            <a:avLst/>
          </a:prstGeom>
          <a:noFill/>
          <a:ln>
            <a:noFill/>
          </a:ln>
        </p:spPr>
      </p:pic>
      <p:sp>
        <p:nvSpPr>
          <p:cNvPr id="20" name="Google Shape;20;p34"/>
          <p:cNvSpPr txBox="1"/>
          <p:nvPr/>
        </p:nvSpPr>
        <p:spPr>
          <a:xfrm>
            <a:off x="6428828" y="114078"/>
            <a:ext cx="2339102"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Using a Secchi Disk</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pic>
        <p:nvPicPr>
          <p:cNvPr id="135" name="Google Shape;135;p52"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36" name="Google Shape;136;p52"/>
          <p:cNvGrpSpPr/>
          <p:nvPr/>
        </p:nvGrpSpPr>
        <p:grpSpPr>
          <a:xfrm>
            <a:off x="7946599" y="37026"/>
            <a:ext cx="1103962" cy="873141"/>
            <a:chOff x="4463231" y="2475168"/>
            <a:chExt cx="1103962" cy="873141"/>
          </a:xfrm>
        </p:grpSpPr>
        <p:sp>
          <p:nvSpPr>
            <p:cNvPr id="137" name="Google Shape;137;p52"/>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2"/>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139" name="Google Shape;139;p52"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40" name="Google Shape;140;p5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41" name="Google Shape;141;p52"/>
          <p:cNvSpPr/>
          <p:nvPr/>
        </p:nvSpPr>
        <p:spPr>
          <a:xfrm>
            <a:off x="3" y="1079021"/>
            <a:ext cx="1153580" cy="52629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EB4E3"/>
                </a:solidFill>
                <a:latin typeface="Calibri"/>
                <a:ea typeface="Calibri"/>
                <a:cs typeface="Calibri"/>
                <a:sym typeface="Calibri"/>
              </a:rPr>
              <a:t>E. Entering data on GLOBE Website.</a:t>
            </a:r>
            <a:br>
              <a:rPr lang="en-US" sz="1200" b="1">
                <a:solidFill>
                  <a:srgbClr val="8EB4E3"/>
                </a:solidFill>
                <a:latin typeface="Calibri"/>
                <a:ea typeface="Calibri"/>
                <a:cs typeface="Calibri"/>
                <a:sym typeface="Calibri"/>
              </a:rPr>
            </a:br>
            <a:endParaRPr sz="1200" b="1">
              <a:solidFill>
                <a:srgbClr val="8EB4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F. Understand the data.</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42" name="Google Shape;142;p52"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143" name="Google Shape;143;p52"/>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52"/>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145" name="Google Shape;145;p52"/>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52"/>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pic>
        <p:nvPicPr>
          <p:cNvPr id="149" name="Google Shape;149;p54"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50" name="Google Shape;150;p54"/>
          <p:cNvGrpSpPr/>
          <p:nvPr/>
        </p:nvGrpSpPr>
        <p:grpSpPr>
          <a:xfrm>
            <a:off x="7954321" y="51272"/>
            <a:ext cx="1103962" cy="873141"/>
            <a:chOff x="6010290" y="2485874"/>
            <a:chExt cx="1103962" cy="873141"/>
          </a:xfrm>
        </p:grpSpPr>
        <p:sp>
          <p:nvSpPr>
            <p:cNvPr id="151" name="Google Shape;151;p54"/>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54"/>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knowledge</a:t>
              </a:r>
              <a:endParaRPr/>
            </a:p>
          </p:txBody>
        </p:sp>
      </p:grpSp>
      <p:pic>
        <p:nvPicPr>
          <p:cNvPr id="153" name="Google Shape;153;p54"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54" name="Google Shape;154;p5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5" name="Google Shape;155;p54"/>
          <p:cNvSpPr/>
          <p:nvPr/>
        </p:nvSpPr>
        <p:spPr>
          <a:xfrm>
            <a:off x="3" y="1079021"/>
            <a:ext cx="1153580" cy="5552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G. Quiz yourself</a:t>
            </a: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56" name="Google Shape;156;p54"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157" name="Google Shape;157;p54"/>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58" name="Google Shape;158;p54"/>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159" name="Google Shape;159;p54"/>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54"/>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56"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164" name="Google Shape;164;p56"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65" name="Google Shape;165;p5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pic>
        <p:nvPicPr>
          <p:cNvPr id="166" name="Google Shape;166;p56"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131797"/>
            <a:ext cx="545060" cy="554609"/>
          </a:xfrm>
          <a:prstGeom prst="rect">
            <a:avLst/>
          </a:prstGeom>
          <a:noFill/>
          <a:ln>
            <a:noFill/>
          </a:ln>
          <a:effectLst>
            <a:outerShdw blurRad="292100" dist="139700" dir="2700000" algn="tl" rotWithShape="0">
              <a:srgbClr val="333333">
                <a:alpha val="64705"/>
              </a:srgbClr>
            </a:outerShdw>
          </a:effectLst>
        </p:spPr>
      </p:pic>
      <p:sp>
        <p:nvSpPr>
          <p:cNvPr id="167" name="Google Shape;167;p56"/>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56"/>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169" name="Google Shape;169;p56"/>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56"/>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pic>
        <p:nvPicPr>
          <p:cNvPr id="173" name="Google Shape;173;p58"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74" name="Google Shape;174;p58"/>
          <p:cNvGrpSpPr/>
          <p:nvPr/>
        </p:nvGrpSpPr>
        <p:grpSpPr>
          <a:xfrm>
            <a:off x="7923919" y="74081"/>
            <a:ext cx="1103962" cy="873142"/>
            <a:chOff x="3144060" y="3786557"/>
            <a:chExt cx="1103962" cy="873142"/>
          </a:xfrm>
        </p:grpSpPr>
        <p:sp>
          <p:nvSpPr>
            <p:cNvPr id="175" name="Google Shape;175;p58"/>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58"/>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177" name="Google Shape;177;p58"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78" name="Google Shape;178;p58"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79" name="Google Shape;179;p58"/>
          <p:cNvSpPr/>
          <p:nvPr/>
        </p:nvSpPr>
        <p:spPr>
          <a:xfrm>
            <a:off x="3" y="1079021"/>
            <a:ext cx="1153580" cy="5552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72"/>
                </a:solidFill>
                <a:latin typeface="Calibri"/>
                <a:ea typeface="Calibri"/>
                <a:cs typeface="Calibri"/>
                <a:sym typeface="Calibri"/>
              </a:rPr>
              <a:t>A. What is water transparency?</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80" name="Google Shape;180;p58"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181" name="Google Shape;181;p58"/>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58"/>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183" name="Google Shape;183;p58"/>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58"/>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pic>
        <p:nvPicPr>
          <p:cNvPr id="187" name="Google Shape;187;p60"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88" name="Google Shape;188;p60"/>
          <p:cNvGrpSpPr/>
          <p:nvPr/>
        </p:nvGrpSpPr>
        <p:grpSpPr>
          <a:xfrm>
            <a:off x="7909222" y="51272"/>
            <a:ext cx="1103962" cy="873142"/>
            <a:chOff x="4787671" y="3863282"/>
            <a:chExt cx="1103962" cy="873142"/>
          </a:xfrm>
        </p:grpSpPr>
        <p:sp>
          <p:nvSpPr>
            <p:cNvPr id="189" name="Google Shape;189;p60"/>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60"/>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91" name="Google Shape;191;p60"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92" name="Google Shape;192;p6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93" name="Google Shape;193;p60"/>
          <p:cNvSpPr/>
          <p:nvPr/>
        </p:nvSpPr>
        <p:spPr>
          <a:xfrm>
            <a:off x="3" y="1079021"/>
            <a:ext cx="1153580" cy="5552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94" name="Google Shape;194;p60"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195" name="Google Shape;195;p60"/>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60"/>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197" name="Google Shape;197;p60"/>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60"/>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pic>
        <p:nvPicPr>
          <p:cNvPr id="201" name="Google Shape;201;p62"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202" name="Google Shape;202;p62"/>
          <p:cNvGrpSpPr/>
          <p:nvPr/>
        </p:nvGrpSpPr>
        <p:grpSpPr>
          <a:xfrm>
            <a:off x="7932915" y="55980"/>
            <a:ext cx="1103962" cy="873142"/>
            <a:chOff x="6285205" y="3863282"/>
            <a:chExt cx="1103962" cy="873142"/>
          </a:xfrm>
        </p:grpSpPr>
        <p:sp>
          <p:nvSpPr>
            <p:cNvPr id="203" name="Google Shape;203;p62"/>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62"/>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205" name="Google Shape;205;p62"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06" name="Google Shape;206;p6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07" name="Google Shape;207;p62"/>
          <p:cNvSpPr/>
          <p:nvPr/>
        </p:nvSpPr>
        <p:spPr>
          <a:xfrm>
            <a:off x="3" y="1079021"/>
            <a:ext cx="1153580" cy="5552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208" name="Google Shape;208;p62"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209" name="Google Shape;209;p62"/>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62"/>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211" name="Google Shape;211;p62"/>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62"/>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pic>
        <p:nvPicPr>
          <p:cNvPr id="215" name="Google Shape;215;p64"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216" name="Google Shape;216;p64"/>
          <p:cNvGrpSpPr/>
          <p:nvPr/>
        </p:nvGrpSpPr>
        <p:grpSpPr>
          <a:xfrm>
            <a:off x="7959841" y="51272"/>
            <a:ext cx="1103962" cy="873142"/>
            <a:chOff x="3038859" y="4998979"/>
            <a:chExt cx="1103962" cy="873142"/>
          </a:xfrm>
        </p:grpSpPr>
        <p:sp>
          <p:nvSpPr>
            <p:cNvPr id="217" name="Google Shape;217;p64"/>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64"/>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19" name="Google Shape;219;p64"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20" name="Google Shape;220;p6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21" name="Google Shape;221;p64"/>
          <p:cNvSpPr/>
          <p:nvPr/>
        </p:nvSpPr>
        <p:spPr>
          <a:xfrm>
            <a:off x="3" y="1079021"/>
            <a:ext cx="1153580" cy="5552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222" name="Google Shape;222;p64"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223" name="Google Shape;223;p64"/>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64"/>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225" name="Google Shape;225;p64"/>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64"/>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pic>
        <p:nvPicPr>
          <p:cNvPr id="229" name="Google Shape;229;p66"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230" name="Google Shape;230;p66"/>
          <p:cNvGrpSpPr/>
          <p:nvPr/>
        </p:nvGrpSpPr>
        <p:grpSpPr>
          <a:xfrm>
            <a:off x="7980619" y="51272"/>
            <a:ext cx="1103962" cy="873141"/>
            <a:chOff x="1375335" y="3781280"/>
            <a:chExt cx="1103962" cy="873141"/>
          </a:xfrm>
        </p:grpSpPr>
        <p:sp>
          <p:nvSpPr>
            <p:cNvPr id="231" name="Google Shape;231;p66"/>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66"/>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233" name="Google Shape;233;p66"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234" name="Google Shape;234;p6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35" name="Google Shape;235;p66"/>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EB4E3"/>
                </a:solidFill>
                <a:latin typeface="Calibri"/>
                <a:ea typeface="Calibri"/>
                <a:cs typeface="Calibri"/>
                <a:sym typeface="Calibri"/>
              </a:rPr>
              <a:t>E. Entering data on GLOBE Website.</a:t>
            </a:r>
            <a:br>
              <a:rPr lang="en-US" sz="1200" b="1">
                <a:solidFill>
                  <a:srgbClr val="8EB4E3"/>
                </a:solidFill>
                <a:latin typeface="Calibri"/>
                <a:ea typeface="Calibri"/>
                <a:cs typeface="Calibri"/>
                <a:sym typeface="Calibri"/>
              </a:rPr>
            </a:br>
            <a:endParaRPr sz="1200" b="1">
              <a:solidFill>
                <a:srgbClr val="8EB4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resources</a:t>
            </a:r>
            <a:endParaRPr sz="1200" b="1">
              <a:solidFill>
                <a:srgbClr val="000072"/>
              </a:solidFill>
              <a:latin typeface="Calibri"/>
              <a:ea typeface="Calibri"/>
              <a:cs typeface="Calibri"/>
              <a:sym typeface="Calibri"/>
            </a:endParaRPr>
          </a:p>
        </p:txBody>
      </p:sp>
      <p:pic>
        <p:nvPicPr>
          <p:cNvPr id="236" name="Google Shape;236;p66"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237" name="Google Shape;237;p66"/>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66"/>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239" name="Google Shape;239;p66"/>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66"/>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grpSp>
        <p:nvGrpSpPr>
          <p:cNvPr id="243" name="Google Shape;243;p68"/>
          <p:cNvGrpSpPr/>
          <p:nvPr/>
        </p:nvGrpSpPr>
        <p:grpSpPr>
          <a:xfrm>
            <a:off x="1445312" y="854228"/>
            <a:ext cx="1122067" cy="887461"/>
            <a:chOff x="1445312" y="854228"/>
            <a:chExt cx="1122067" cy="887461"/>
          </a:xfrm>
        </p:grpSpPr>
        <p:sp>
          <p:nvSpPr>
            <p:cNvPr id="244" name="Google Shape;244;p68"/>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68"/>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46" name="Google Shape;246;p68"/>
          <p:cNvGrpSpPr/>
          <p:nvPr/>
        </p:nvGrpSpPr>
        <p:grpSpPr>
          <a:xfrm>
            <a:off x="2932656" y="872333"/>
            <a:ext cx="1103962" cy="873141"/>
            <a:chOff x="2932656" y="872333"/>
            <a:chExt cx="1103962" cy="873141"/>
          </a:xfrm>
        </p:grpSpPr>
        <p:sp>
          <p:nvSpPr>
            <p:cNvPr id="247" name="Google Shape;247;p68"/>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68"/>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49" name="Google Shape;249;p68"/>
          <p:cNvGrpSpPr/>
          <p:nvPr/>
        </p:nvGrpSpPr>
        <p:grpSpPr>
          <a:xfrm>
            <a:off x="4418556" y="967979"/>
            <a:ext cx="1103962" cy="873141"/>
            <a:chOff x="4418556" y="967979"/>
            <a:chExt cx="1103962" cy="873141"/>
          </a:xfrm>
        </p:grpSpPr>
        <p:sp>
          <p:nvSpPr>
            <p:cNvPr id="250" name="Google Shape;250;p68"/>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1" name="Google Shape;251;p68"/>
            <p:cNvSpPr txBox="1"/>
            <p:nvPr/>
          </p:nvSpPr>
          <p:spPr>
            <a:xfrm>
              <a:off x="4468871" y="1025602"/>
              <a:ext cx="102347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p:txBody>
        </p:sp>
      </p:grpSp>
      <p:grpSp>
        <p:nvGrpSpPr>
          <p:cNvPr id="252" name="Google Shape;252;p68"/>
          <p:cNvGrpSpPr/>
          <p:nvPr/>
        </p:nvGrpSpPr>
        <p:grpSpPr>
          <a:xfrm>
            <a:off x="1410627" y="2455123"/>
            <a:ext cx="1103962" cy="893063"/>
            <a:chOff x="1410627" y="2455123"/>
            <a:chExt cx="1103962" cy="893063"/>
          </a:xfrm>
        </p:grpSpPr>
        <p:sp>
          <p:nvSpPr>
            <p:cNvPr id="253" name="Google Shape;253;p68"/>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68"/>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55" name="Google Shape;255;p68"/>
          <p:cNvGrpSpPr/>
          <p:nvPr/>
        </p:nvGrpSpPr>
        <p:grpSpPr>
          <a:xfrm>
            <a:off x="2981189" y="2467920"/>
            <a:ext cx="1103962" cy="880267"/>
            <a:chOff x="2981189" y="2467920"/>
            <a:chExt cx="1103962" cy="880267"/>
          </a:xfrm>
        </p:grpSpPr>
        <p:sp>
          <p:nvSpPr>
            <p:cNvPr id="256" name="Google Shape;256;p68"/>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68"/>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58" name="Google Shape;258;p68"/>
          <p:cNvGrpSpPr/>
          <p:nvPr/>
        </p:nvGrpSpPr>
        <p:grpSpPr>
          <a:xfrm>
            <a:off x="4463231" y="2475168"/>
            <a:ext cx="1103962" cy="873141"/>
            <a:chOff x="4463231" y="2475168"/>
            <a:chExt cx="1103962" cy="873141"/>
          </a:xfrm>
        </p:grpSpPr>
        <p:sp>
          <p:nvSpPr>
            <p:cNvPr id="259" name="Google Shape;259;p68"/>
            <p:cNvSpPr/>
            <p:nvPr/>
          </p:nvSpPr>
          <p:spPr>
            <a:xfrm>
              <a:off x="4463231" y="2475168"/>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68"/>
            <p:cNvSpPr txBox="1"/>
            <p:nvPr/>
          </p:nvSpPr>
          <p:spPr>
            <a:xfrm>
              <a:off x="4594786" y="2553957"/>
              <a:ext cx="860989"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61" name="Google Shape;261;p68"/>
          <p:cNvGrpSpPr/>
          <p:nvPr/>
        </p:nvGrpSpPr>
        <p:grpSpPr>
          <a:xfrm>
            <a:off x="6010290" y="2485874"/>
            <a:ext cx="1103962" cy="873141"/>
            <a:chOff x="6010290" y="2485874"/>
            <a:chExt cx="1103962" cy="873141"/>
          </a:xfrm>
        </p:grpSpPr>
        <p:sp>
          <p:nvSpPr>
            <p:cNvPr id="262" name="Google Shape;262;p68"/>
            <p:cNvSpPr/>
            <p:nvPr/>
          </p:nvSpPr>
          <p:spPr>
            <a:xfrm>
              <a:off x="6010290" y="2485874"/>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68"/>
            <p:cNvSpPr txBox="1"/>
            <p:nvPr/>
          </p:nvSpPr>
          <p:spPr>
            <a:xfrm>
              <a:off x="6166643" y="2510016"/>
              <a:ext cx="811396"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knowledge</a:t>
              </a:r>
              <a:endParaRPr/>
            </a:p>
          </p:txBody>
        </p:sp>
      </p:grpSp>
      <p:grpSp>
        <p:nvGrpSpPr>
          <p:cNvPr id="264" name="Google Shape;264;p68"/>
          <p:cNvGrpSpPr/>
          <p:nvPr/>
        </p:nvGrpSpPr>
        <p:grpSpPr>
          <a:xfrm>
            <a:off x="5902565" y="945552"/>
            <a:ext cx="1103962" cy="879786"/>
            <a:chOff x="5902565" y="945552"/>
            <a:chExt cx="1103962" cy="879786"/>
          </a:xfrm>
        </p:grpSpPr>
        <p:sp>
          <p:nvSpPr>
            <p:cNvPr id="265" name="Google Shape;265;p68"/>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68"/>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 water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 data?</a:t>
              </a:r>
              <a:endParaRPr/>
            </a:p>
          </p:txBody>
        </p:sp>
      </p:grpSp>
      <p:grpSp>
        <p:nvGrpSpPr>
          <p:cNvPr id="267" name="Google Shape;267;p68"/>
          <p:cNvGrpSpPr/>
          <p:nvPr/>
        </p:nvGrpSpPr>
        <p:grpSpPr>
          <a:xfrm>
            <a:off x="1375335" y="3781280"/>
            <a:ext cx="1103962" cy="873141"/>
            <a:chOff x="1375335" y="3781280"/>
            <a:chExt cx="1103962" cy="873141"/>
          </a:xfrm>
        </p:grpSpPr>
        <p:sp>
          <p:nvSpPr>
            <p:cNvPr id="268" name="Google Shape;268;p68"/>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68"/>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grpSp>
        <p:nvGrpSpPr>
          <p:cNvPr id="270" name="Google Shape;270;p68"/>
          <p:cNvGrpSpPr/>
          <p:nvPr/>
        </p:nvGrpSpPr>
        <p:grpSpPr>
          <a:xfrm>
            <a:off x="3144060" y="3786557"/>
            <a:ext cx="1103962" cy="873142"/>
            <a:chOff x="3144060" y="3786557"/>
            <a:chExt cx="1103962" cy="873142"/>
          </a:xfrm>
        </p:grpSpPr>
        <p:sp>
          <p:nvSpPr>
            <p:cNvPr id="271" name="Google Shape;271;p68"/>
            <p:cNvSpPr/>
            <p:nvPr/>
          </p:nvSpPr>
          <p:spPr>
            <a:xfrm>
              <a:off x="3144060" y="3786557"/>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68"/>
            <p:cNvSpPr txBox="1"/>
            <p:nvPr/>
          </p:nvSpPr>
          <p:spPr>
            <a:xfrm>
              <a:off x="3253648" y="3905646"/>
              <a:ext cx="904934" cy="7540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273" name="Google Shape;273;p68"/>
          <p:cNvGrpSpPr/>
          <p:nvPr/>
        </p:nvGrpSpPr>
        <p:grpSpPr>
          <a:xfrm>
            <a:off x="4787671" y="3863282"/>
            <a:ext cx="1103962" cy="873142"/>
            <a:chOff x="4787671" y="3863282"/>
            <a:chExt cx="1103962" cy="873142"/>
          </a:xfrm>
        </p:grpSpPr>
        <p:sp>
          <p:nvSpPr>
            <p:cNvPr id="274" name="Google Shape;274;p68"/>
            <p:cNvSpPr/>
            <p:nvPr/>
          </p:nvSpPr>
          <p:spPr>
            <a:xfrm>
              <a:off x="4787671"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68"/>
            <p:cNvSpPr txBox="1"/>
            <p:nvPr/>
          </p:nvSpPr>
          <p:spPr>
            <a:xfrm>
              <a:off x="4923968" y="3982371"/>
              <a:ext cx="851515"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76" name="Google Shape;276;p68"/>
          <p:cNvGrpSpPr/>
          <p:nvPr/>
        </p:nvGrpSpPr>
        <p:grpSpPr>
          <a:xfrm>
            <a:off x="6285205" y="3863282"/>
            <a:ext cx="1103962" cy="873142"/>
            <a:chOff x="6285205" y="3863282"/>
            <a:chExt cx="1103962" cy="873142"/>
          </a:xfrm>
        </p:grpSpPr>
        <p:sp>
          <p:nvSpPr>
            <p:cNvPr id="277" name="Google Shape;277;p68"/>
            <p:cNvSpPr/>
            <p:nvPr/>
          </p:nvSpPr>
          <p:spPr>
            <a:xfrm>
              <a:off x="6285205" y="3863282"/>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68"/>
            <p:cNvSpPr txBox="1"/>
            <p:nvPr/>
          </p:nvSpPr>
          <p:spPr>
            <a:xfrm>
              <a:off x="6497594" y="3982371"/>
              <a:ext cx="69933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79" name="Google Shape;279;p68"/>
          <p:cNvGrpSpPr/>
          <p:nvPr/>
        </p:nvGrpSpPr>
        <p:grpSpPr>
          <a:xfrm>
            <a:off x="1375335" y="4888824"/>
            <a:ext cx="1103962" cy="873142"/>
            <a:chOff x="1375335" y="4888824"/>
            <a:chExt cx="1103962" cy="873142"/>
          </a:xfrm>
        </p:grpSpPr>
        <p:sp>
          <p:nvSpPr>
            <p:cNvPr id="280" name="Google Shape;280;p68"/>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68"/>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82" name="Google Shape;282;p68"/>
          <p:cNvGrpSpPr/>
          <p:nvPr/>
        </p:nvGrpSpPr>
        <p:grpSpPr>
          <a:xfrm>
            <a:off x="4838174" y="5007913"/>
            <a:ext cx="1172116" cy="873142"/>
            <a:chOff x="4838174" y="5007913"/>
            <a:chExt cx="1172116" cy="873142"/>
          </a:xfrm>
        </p:grpSpPr>
        <p:sp>
          <p:nvSpPr>
            <p:cNvPr id="283" name="Google Shape;283;p68"/>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68"/>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grpSp>
        <p:nvGrpSpPr>
          <p:cNvPr id="285" name="Google Shape;285;p68"/>
          <p:cNvGrpSpPr/>
          <p:nvPr/>
        </p:nvGrpSpPr>
        <p:grpSpPr>
          <a:xfrm>
            <a:off x="3038859" y="4998979"/>
            <a:ext cx="1103962" cy="873142"/>
            <a:chOff x="3038859" y="4998979"/>
            <a:chExt cx="1103962" cy="873142"/>
          </a:xfrm>
        </p:grpSpPr>
        <p:sp>
          <p:nvSpPr>
            <p:cNvPr id="286" name="Google Shape;286;p68"/>
            <p:cNvSpPr/>
            <p:nvPr/>
          </p:nvSpPr>
          <p:spPr>
            <a:xfrm>
              <a:off x="3038859" y="4998979"/>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7" name="Google Shape;287;p68"/>
            <p:cNvSpPr txBox="1"/>
            <p:nvPr/>
          </p:nvSpPr>
          <p:spPr>
            <a:xfrm>
              <a:off x="3078977" y="5149817"/>
              <a:ext cx="104387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PLOTTING</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Your site</a:t>
              </a:r>
              <a:endParaRPr sz="1600" b="1">
                <a:solidFill>
                  <a:srgbClr val="FFFFFF"/>
                </a:solidFill>
                <a:latin typeface="Calibri"/>
                <a:ea typeface="Calibri"/>
                <a:cs typeface="Calibri"/>
                <a:sym typeface="Calibri"/>
              </a:endParaRPr>
            </a:p>
          </p:txBody>
        </p:sp>
      </p:grpSp>
      <p:pic>
        <p:nvPicPr>
          <p:cNvPr id="288" name="Google Shape;288;p68" descr="1_LinkICON_8_14_15.png">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62157" y="1031436"/>
            <a:ext cx="430755" cy="430755"/>
          </a:xfrm>
          <a:prstGeom prst="rect">
            <a:avLst/>
          </a:prstGeom>
          <a:noFill/>
          <a:ln>
            <a:noFill/>
          </a:ln>
          <a:effectLst>
            <a:outerShdw blurRad="292100" dist="139700" dir="2700000" algn="tl" rotWithShape="0">
              <a:srgbClr val="333333">
                <a:alpha val="64705"/>
              </a:srgbClr>
            </a:outerShdw>
          </a:effectLst>
        </p:spPr>
      </p:pic>
      <p:pic>
        <p:nvPicPr>
          <p:cNvPr id="289" name="Google Shape;289;p68" descr="1_AttentionICON_8_14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284653" y="1052814"/>
            <a:ext cx="399410" cy="409377"/>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8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pic>
        <p:nvPicPr>
          <p:cNvPr id="23" name="Google Shape;23;p36"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pic>
        <p:nvPicPr>
          <p:cNvPr id="24" name="Google Shape;24;p36"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sp>
        <p:nvSpPr>
          <p:cNvPr id="25" name="Google Shape;25;p36"/>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pic>
        <p:nvPicPr>
          <p:cNvPr id="26" name="Google Shape;26;p36" descr="IconHydrosphere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969792" y="231394"/>
            <a:ext cx="545060" cy="554609"/>
          </a:xfrm>
          <a:prstGeom prst="rect">
            <a:avLst/>
          </a:prstGeom>
          <a:noFill/>
          <a:ln>
            <a:noFill/>
          </a:ln>
          <a:effectLst>
            <a:outerShdw blurRad="292100" dist="139700" dir="2700000" algn="tl" rotWithShape="0">
              <a:srgbClr val="333333">
                <a:alpha val="64705"/>
              </a:srgbClr>
            </a:outerShdw>
          </a:effectLst>
        </p:spPr>
      </p:pic>
      <p:pic>
        <p:nvPicPr>
          <p:cNvPr id="27" name="Google Shape;27;p36"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8" name="Google Shape;28;p36"/>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72"/>
                </a:solidFill>
                <a:latin typeface="Calibri"/>
                <a:ea typeface="Calibri"/>
                <a:cs typeface="Calibri"/>
                <a:sym typeface="Calibri"/>
              </a:rPr>
              <a:t>A. What is water transparency?</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grpSp>
        <p:nvGrpSpPr>
          <p:cNvPr id="29" name="Google Shape;29;p36"/>
          <p:cNvGrpSpPr/>
          <p:nvPr/>
        </p:nvGrpSpPr>
        <p:grpSpPr>
          <a:xfrm>
            <a:off x="7893399" y="51272"/>
            <a:ext cx="1103962" cy="873141"/>
            <a:chOff x="4418556" y="967979"/>
            <a:chExt cx="1103962" cy="873141"/>
          </a:xfrm>
        </p:grpSpPr>
        <p:sp>
          <p:nvSpPr>
            <p:cNvPr id="30" name="Google Shape;30;p36"/>
            <p:cNvSpPr/>
            <p:nvPr/>
          </p:nvSpPr>
          <p:spPr>
            <a:xfrm>
              <a:off x="4418556" y="967979"/>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36"/>
            <p:cNvSpPr txBox="1"/>
            <p:nvPr/>
          </p:nvSpPr>
          <p:spPr>
            <a:xfrm>
              <a:off x="4468871" y="1025602"/>
              <a:ext cx="1023475"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Water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p:txBody>
        </p:sp>
      </p:grpSp>
      <p:sp>
        <p:nvSpPr>
          <p:cNvPr id="32" name="Google Shape;32;p36"/>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36"/>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36"/>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pic>
        <p:nvPicPr>
          <p:cNvPr id="37" name="Google Shape;37;p38"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38" name="Google Shape;38;p38"/>
          <p:cNvGrpSpPr/>
          <p:nvPr/>
        </p:nvGrpSpPr>
        <p:grpSpPr>
          <a:xfrm>
            <a:off x="7889899" y="52915"/>
            <a:ext cx="1103962" cy="879786"/>
            <a:chOff x="5902565" y="945552"/>
            <a:chExt cx="1103962" cy="879786"/>
          </a:xfrm>
        </p:grpSpPr>
        <p:sp>
          <p:nvSpPr>
            <p:cNvPr id="39" name="Google Shape;39;p38"/>
            <p:cNvSpPr/>
            <p:nvPr/>
          </p:nvSpPr>
          <p:spPr>
            <a:xfrm>
              <a:off x="5902565" y="952197"/>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 name="Google Shape;40;p38"/>
            <p:cNvSpPr txBox="1"/>
            <p:nvPr/>
          </p:nvSpPr>
          <p:spPr>
            <a:xfrm>
              <a:off x="5985565" y="945552"/>
              <a:ext cx="958109"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collect water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transparency</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 data?</a:t>
              </a:r>
              <a:endParaRPr/>
            </a:p>
          </p:txBody>
        </p:sp>
      </p:grpSp>
      <p:pic>
        <p:nvPicPr>
          <p:cNvPr id="41" name="Google Shape;41;p38"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42" name="Google Shape;42;p38"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43" name="Google Shape;43;p38"/>
          <p:cNvSpPr/>
          <p:nvPr/>
        </p:nvSpPr>
        <p:spPr>
          <a:xfrm>
            <a:off x="3" y="1079021"/>
            <a:ext cx="1153580" cy="5552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B4DBDB"/>
                </a:solidFill>
                <a:latin typeface="Calibri"/>
                <a:ea typeface="Calibri"/>
                <a:cs typeface="Calibri"/>
                <a:sym typeface="Calibri"/>
              </a:rPr>
            </a:br>
            <a:endParaRPr sz="1200" b="1">
              <a:solidFill>
                <a:srgbClr val="B4DBDB"/>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44" name="Google Shape;44;p38"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45" name="Google Shape;45;p38"/>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38"/>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47" name="Google Shape;47;p38"/>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38"/>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40"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52" name="Google Shape;52;p40"/>
          <p:cNvGrpSpPr/>
          <p:nvPr/>
        </p:nvGrpSpPr>
        <p:grpSpPr>
          <a:xfrm>
            <a:off x="7912579" y="51272"/>
            <a:ext cx="1103962" cy="893063"/>
            <a:chOff x="1410627" y="2455123"/>
            <a:chExt cx="1103962" cy="893063"/>
          </a:xfrm>
        </p:grpSpPr>
        <p:sp>
          <p:nvSpPr>
            <p:cNvPr id="53" name="Google Shape;53;p40"/>
            <p:cNvSpPr/>
            <p:nvPr/>
          </p:nvSpPr>
          <p:spPr>
            <a:xfrm>
              <a:off x="1410627" y="2475045"/>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 name="Google Shape;54;p40"/>
            <p:cNvSpPr txBox="1"/>
            <p:nvPr/>
          </p:nvSpPr>
          <p:spPr>
            <a:xfrm>
              <a:off x="1440510" y="2455123"/>
              <a:ext cx="1043174"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pic>
        <p:nvPicPr>
          <p:cNvPr id="55" name="Google Shape;55;p40"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56" name="Google Shape;56;p4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57" name="Google Shape;57;p40"/>
          <p:cNvSpPr/>
          <p:nvPr/>
        </p:nvSpPr>
        <p:spPr>
          <a:xfrm>
            <a:off x="3" y="1079021"/>
            <a:ext cx="1153580" cy="54476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EB4E3"/>
                </a:solidFill>
                <a:latin typeface="Calibri"/>
                <a:ea typeface="Calibri"/>
                <a:cs typeface="Calibri"/>
                <a:sym typeface="Calibri"/>
              </a:rPr>
              <a:t>A. What is water transparency?</a:t>
            </a:r>
            <a:br>
              <a:rPr lang="en-US" sz="1200" b="1">
                <a:solidFill>
                  <a:srgbClr val="8EB4E3"/>
                </a:solidFill>
                <a:latin typeface="Calibri"/>
                <a:ea typeface="Calibri"/>
                <a:cs typeface="Calibri"/>
                <a:sym typeface="Calibri"/>
              </a:rPr>
            </a:br>
            <a:endParaRPr sz="1200" b="1">
              <a:solidFill>
                <a:srgbClr val="8EB4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C. How your measurements can help</a:t>
            </a:r>
            <a:br>
              <a:rPr lang="en-US" sz="1200" b="1">
                <a:solidFill>
                  <a:srgbClr val="000072"/>
                </a:solidFill>
                <a:latin typeface="Calibri"/>
                <a:ea typeface="Calibri"/>
                <a:cs typeface="Calibri"/>
                <a:sym typeface="Calibri"/>
              </a:rPr>
            </a:br>
            <a:endParaRPr sz="12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58" name="Google Shape;58;p40"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59" name="Google Shape;59;p40"/>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40"/>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61" name="Google Shape;61;p40"/>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40"/>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5" name="Google Shape;65;p42"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66" name="Google Shape;66;p42"/>
          <p:cNvGrpSpPr/>
          <p:nvPr/>
        </p:nvGrpSpPr>
        <p:grpSpPr>
          <a:xfrm>
            <a:off x="7884711" y="43872"/>
            <a:ext cx="1122067" cy="887461"/>
            <a:chOff x="1445312" y="854228"/>
            <a:chExt cx="1122067" cy="887461"/>
          </a:xfrm>
        </p:grpSpPr>
        <p:sp>
          <p:nvSpPr>
            <p:cNvPr id="67" name="Google Shape;67;p42"/>
            <p:cNvSpPr/>
            <p:nvPr/>
          </p:nvSpPr>
          <p:spPr>
            <a:xfrm>
              <a:off x="1445312" y="854228"/>
              <a:ext cx="1122067" cy="88746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42"/>
            <p:cNvSpPr txBox="1"/>
            <p:nvPr/>
          </p:nvSpPr>
          <p:spPr>
            <a:xfrm>
              <a:off x="1587524" y="940377"/>
              <a:ext cx="853964" cy="67710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pic>
        <p:nvPicPr>
          <p:cNvPr id="69" name="Google Shape;69;p42"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70" name="Google Shape;70;p4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71" name="Google Shape;71;p42"/>
          <p:cNvSpPr/>
          <p:nvPr/>
        </p:nvSpPr>
        <p:spPr>
          <a:xfrm>
            <a:off x="3" y="1079021"/>
            <a:ext cx="1153580" cy="5552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72" name="Google Shape;72;p42"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73" name="Google Shape;73;p42"/>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42"/>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75" name="Google Shape;75;p42"/>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42"/>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pic>
        <p:nvPicPr>
          <p:cNvPr id="79" name="Google Shape;79;p44"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80" name="Google Shape;80;p44"/>
          <p:cNvGrpSpPr/>
          <p:nvPr/>
        </p:nvGrpSpPr>
        <p:grpSpPr>
          <a:xfrm>
            <a:off x="7919805" y="51272"/>
            <a:ext cx="1103962" cy="873141"/>
            <a:chOff x="2932656" y="872333"/>
            <a:chExt cx="1103962" cy="873141"/>
          </a:xfrm>
        </p:grpSpPr>
        <p:sp>
          <p:nvSpPr>
            <p:cNvPr id="81" name="Google Shape;81;p44"/>
            <p:cNvSpPr/>
            <p:nvPr/>
          </p:nvSpPr>
          <p:spPr>
            <a:xfrm>
              <a:off x="2932656" y="872333"/>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44"/>
            <p:cNvSpPr txBox="1"/>
            <p:nvPr/>
          </p:nvSpPr>
          <p:spPr>
            <a:xfrm>
              <a:off x="3002417" y="965650"/>
              <a:ext cx="963412"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83" name="Google Shape;83;p44"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84" name="Google Shape;84;p4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85" name="Google Shape;85;p44"/>
          <p:cNvSpPr/>
          <p:nvPr/>
        </p:nvSpPr>
        <p:spPr>
          <a:xfrm>
            <a:off x="3" y="1079021"/>
            <a:ext cx="1153580" cy="5552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86" name="Google Shape;86;p44"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87" name="Google Shape;87;p44"/>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44"/>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89" name="Google Shape;89;p44"/>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44"/>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pic>
        <p:nvPicPr>
          <p:cNvPr id="93" name="Google Shape;93;p46"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94" name="Google Shape;94;p46"/>
          <p:cNvGrpSpPr/>
          <p:nvPr/>
        </p:nvGrpSpPr>
        <p:grpSpPr>
          <a:xfrm>
            <a:off x="7925433" y="51272"/>
            <a:ext cx="1172116" cy="873142"/>
            <a:chOff x="4838174" y="5007913"/>
            <a:chExt cx="1172116" cy="873142"/>
          </a:xfrm>
        </p:grpSpPr>
        <p:sp>
          <p:nvSpPr>
            <p:cNvPr id="95" name="Google Shape;95;p46"/>
            <p:cNvSpPr/>
            <p:nvPr/>
          </p:nvSpPr>
          <p:spPr>
            <a:xfrm>
              <a:off x="4862177" y="5007913"/>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46"/>
            <p:cNvSpPr txBox="1"/>
            <p:nvPr/>
          </p:nvSpPr>
          <p:spPr>
            <a:xfrm>
              <a:off x="4838174" y="5232832"/>
              <a:ext cx="1172116"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97" name="Google Shape;97;p46"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98" name="Google Shape;98;p4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99" name="Google Shape;99;p46"/>
          <p:cNvSpPr/>
          <p:nvPr/>
        </p:nvSpPr>
        <p:spPr>
          <a:xfrm>
            <a:off x="3" y="1079021"/>
            <a:ext cx="1153580" cy="5552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00" name="Google Shape;100;p46"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101" name="Google Shape;101;p46"/>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46"/>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103" name="Google Shape;103;p46"/>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46"/>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48"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08" name="Google Shape;108;p48"/>
          <p:cNvGrpSpPr/>
          <p:nvPr/>
        </p:nvGrpSpPr>
        <p:grpSpPr>
          <a:xfrm>
            <a:off x="7980619" y="51272"/>
            <a:ext cx="1103962" cy="873142"/>
            <a:chOff x="1375335" y="4888824"/>
            <a:chExt cx="1103962" cy="873142"/>
          </a:xfrm>
        </p:grpSpPr>
        <p:sp>
          <p:nvSpPr>
            <p:cNvPr id="109" name="Google Shape;109;p48"/>
            <p:cNvSpPr/>
            <p:nvPr/>
          </p:nvSpPr>
          <p:spPr>
            <a:xfrm>
              <a:off x="1375335" y="4888824"/>
              <a:ext cx="1103962" cy="873142"/>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48"/>
            <p:cNvSpPr txBox="1"/>
            <p:nvPr/>
          </p:nvSpPr>
          <p:spPr>
            <a:xfrm>
              <a:off x="1568782" y="5007913"/>
              <a:ext cx="737214"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11" name="Google Shape;111;p48"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12" name="Google Shape;112;p48"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13" name="Google Shape;113;p48"/>
          <p:cNvSpPr/>
          <p:nvPr/>
        </p:nvSpPr>
        <p:spPr>
          <a:xfrm>
            <a:off x="3" y="1079021"/>
            <a:ext cx="1153580" cy="5552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14" name="Google Shape;114;p48"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115" name="Google Shape;115;p48"/>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48"/>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117" name="Google Shape;117;p48"/>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48"/>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Google Shape;121;p50" descr="2_HydrosphereBannerOp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 y="0"/>
            <a:ext cx="9144000" cy="995874"/>
          </a:xfrm>
          <a:prstGeom prst="rect">
            <a:avLst/>
          </a:prstGeom>
          <a:noFill/>
          <a:ln>
            <a:noFill/>
          </a:ln>
        </p:spPr>
      </p:pic>
      <p:grpSp>
        <p:nvGrpSpPr>
          <p:cNvPr id="122" name="Google Shape;122;p50"/>
          <p:cNvGrpSpPr/>
          <p:nvPr/>
        </p:nvGrpSpPr>
        <p:grpSpPr>
          <a:xfrm>
            <a:off x="7948933" y="51272"/>
            <a:ext cx="1103962" cy="880267"/>
            <a:chOff x="2981189" y="2467920"/>
            <a:chExt cx="1103962" cy="880267"/>
          </a:xfrm>
        </p:grpSpPr>
        <p:sp>
          <p:nvSpPr>
            <p:cNvPr id="123" name="Google Shape;123;p50"/>
            <p:cNvSpPr/>
            <p:nvPr/>
          </p:nvSpPr>
          <p:spPr>
            <a:xfrm>
              <a:off x="2981189" y="2475046"/>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50"/>
            <p:cNvSpPr txBox="1"/>
            <p:nvPr/>
          </p:nvSpPr>
          <p:spPr>
            <a:xfrm>
              <a:off x="3144060" y="2467920"/>
              <a:ext cx="756036" cy="8463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125" name="Google Shape;125;p50" descr="2_HydrosphereBannerOp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915" y="2846915"/>
            <a:ext cx="6858001" cy="1164169"/>
          </a:xfrm>
          <a:prstGeom prst="rect">
            <a:avLst/>
          </a:prstGeom>
          <a:noFill/>
          <a:ln>
            <a:noFill/>
          </a:ln>
        </p:spPr>
      </p:pic>
      <p:pic>
        <p:nvPicPr>
          <p:cNvPr id="126" name="Google Shape;126;p5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27" name="Google Shape;127;p50"/>
          <p:cNvSpPr/>
          <p:nvPr/>
        </p:nvSpPr>
        <p:spPr>
          <a:xfrm>
            <a:off x="3" y="1079021"/>
            <a:ext cx="1153580" cy="55524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resources</a:t>
            </a:r>
            <a:endParaRPr sz="1200" b="1">
              <a:solidFill>
                <a:srgbClr val="8CB3E3"/>
              </a:solidFill>
              <a:latin typeface="Calibri"/>
              <a:ea typeface="Calibri"/>
              <a:cs typeface="Calibri"/>
              <a:sym typeface="Calibri"/>
            </a:endParaRPr>
          </a:p>
        </p:txBody>
      </p:sp>
      <p:pic>
        <p:nvPicPr>
          <p:cNvPr id="128" name="Google Shape;128;p50" descr="IconHydrosphere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983903" y="231394"/>
            <a:ext cx="545060" cy="554609"/>
          </a:xfrm>
          <a:prstGeom prst="rect">
            <a:avLst/>
          </a:prstGeom>
          <a:noFill/>
          <a:ln>
            <a:noFill/>
          </a:ln>
          <a:effectLst>
            <a:outerShdw blurRad="292100" dist="139700" dir="2700000" algn="tl" rotWithShape="0">
              <a:srgbClr val="333333">
                <a:alpha val="64705"/>
              </a:srgbClr>
            </a:outerShdw>
          </a:effectLst>
        </p:spPr>
      </p:pic>
      <p:sp>
        <p:nvSpPr>
          <p:cNvPr id="129" name="Google Shape;129;p50"/>
          <p:cNvSpPr/>
          <p:nvPr/>
        </p:nvSpPr>
        <p:spPr>
          <a:xfrm>
            <a:off x="5673732" y="409102"/>
            <a:ext cx="115147" cy="115147"/>
          </a:xfrm>
          <a:prstGeom prst="ellipse">
            <a:avLst/>
          </a:prstGeom>
          <a:solidFill>
            <a:srgbClr val="1BA043"/>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50"/>
          <p:cNvSpPr txBox="1"/>
          <p:nvPr/>
        </p:nvSpPr>
        <p:spPr>
          <a:xfrm>
            <a:off x="1164171" y="254953"/>
            <a:ext cx="184795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A2659"/>
                </a:solidFill>
                <a:latin typeface="Calibri"/>
                <a:ea typeface="Calibri"/>
                <a:cs typeface="Calibri"/>
                <a:sym typeface="Calibri"/>
              </a:rPr>
              <a:t>Hydrosphere</a:t>
            </a:r>
            <a:endParaRPr sz="1800" b="1">
              <a:solidFill>
                <a:srgbClr val="1A2659"/>
              </a:solidFill>
              <a:latin typeface="Calibri"/>
              <a:ea typeface="Calibri"/>
              <a:cs typeface="Calibri"/>
              <a:sym typeface="Calibri"/>
            </a:endParaRPr>
          </a:p>
        </p:txBody>
      </p:sp>
      <p:sp>
        <p:nvSpPr>
          <p:cNvPr id="131" name="Google Shape;131;p50"/>
          <p:cNvSpPr txBox="1"/>
          <p:nvPr/>
        </p:nvSpPr>
        <p:spPr>
          <a:xfrm>
            <a:off x="5771645" y="254953"/>
            <a:ext cx="2103686"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Secchi Disk Protocol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50"/>
          <p:cNvSpPr txBox="1"/>
          <p:nvPr/>
        </p:nvSpPr>
        <p:spPr>
          <a:xfrm>
            <a:off x="3566920" y="256697"/>
            <a:ext cx="213391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A2659"/>
              </a:buClr>
              <a:buSzPts val="1800"/>
              <a:buFont typeface="Calibri"/>
              <a:buNone/>
            </a:pPr>
            <a:r>
              <a:rPr lang="en-US" sz="1800" b="1">
                <a:solidFill>
                  <a:srgbClr val="1A2659"/>
                </a:solidFill>
                <a:latin typeface="Calibri"/>
                <a:ea typeface="Calibri"/>
                <a:cs typeface="Calibri"/>
                <a:sym typeface="Calibri"/>
              </a:rPr>
              <a:t>Water Transparency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globe.gov/documents/11865/3464b426-6d54-4ba2-9cca-8d398fb38ef8"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www.globe.gov/documents/11865/26f37835-c82a-4418-906d-23ec9f6c64a9"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www.globe.gov/documents/11865/26f37835-c82a-4418-906d-23ec9f6c64a9"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globe.gov/documents/10157/2872378/GLOBE+Cloud+Chart" TargetMode="External"/><Relationship Id="rId5" Type="http://schemas.openxmlformats.org/officeDocument/2006/relationships/hyperlink" Target="http://www.globe.gov/documents/348614/139cd526-ca0b-4192-9659-ad9ee5a5c893" TargetMode="External"/><Relationship Id="rId4" Type="http://schemas.openxmlformats.org/officeDocument/2006/relationships/hyperlink" Target="http://www.globe.gov/documents/348614/1c29caf7-fb2f-4414-8b43-11fd64087ea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hyperlink" Target="https://itunes.apple.com/us/app/globe-data-entry/id980592274?ls=1&amp;mt=8"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hyperlink" Target="https://play.google.com/store/apps/details?id=gov.nasa.globe.deapp&amp;hl=en" TargetMode="External"/><Relationship Id="rId5" Type="http://schemas.openxmlformats.org/officeDocument/2006/relationships/hyperlink" Target="mailto:DATA@NASAGLOBE.ORG" TargetMode="External"/><Relationship Id="rId4"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vis.globe.gov/GLOBE/" TargetMode="External"/><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hyperlink" Target="http://www.globe.gov/documents/10157/7349361/Viz+tutorial.pdf" TargetMode="Externa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www.globe.gov"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pic>
        <p:nvPicPr>
          <p:cNvPr id="357" name="Google Shape;357;p10" descr="9_SecchiMeasurementsOverTimev1_7_18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97663" y="1289972"/>
            <a:ext cx="4955123" cy="369942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58" name="Google Shape;358;p10"/>
          <p:cNvSpPr txBox="1"/>
          <p:nvPr/>
        </p:nvSpPr>
        <p:spPr>
          <a:xfrm>
            <a:off x="1449917" y="5074061"/>
            <a:ext cx="7122584" cy="15542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00072"/>
                </a:solidFill>
                <a:latin typeface="Calibri"/>
                <a:ea typeface="Calibri"/>
                <a:cs typeface="Calibri"/>
                <a:sym typeface="Calibri"/>
              </a:rPr>
              <a:t>Scientists measure water transparency to determine water body health. </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Measurement of water transparency allows scientists to calculate inputs from erosion and nutrients.  By taking measurements over time in multiple locations, it is often possible to determine the source of the inputs, and if necessary, remediate the situation to improve water quality.</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1"/>
          <p:cNvSpPr txBox="1"/>
          <p:nvPr/>
        </p:nvSpPr>
        <p:spPr>
          <a:xfrm>
            <a:off x="1246716" y="4122090"/>
            <a:ext cx="7479300" cy="30477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 Here is an example of how this might be done for transparency.</a:t>
            </a:r>
            <a:endParaRPr sz="1200">
              <a:solidFill>
                <a:schemeClr val="dk1"/>
              </a:solidFill>
              <a:latin typeface="Calibri"/>
              <a:ea typeface="Calibri"/>
              <a:cs typeface="Calibri"/>
              <a:sym typeface="Calibri"/>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Water transparency  and color can be observed in satellite imagery. In May 2015, the east coast of Australia was hit by a severe storm and deadly flooding, dropping more than 360 millimeters (14 inches) of rain within about three hours in southeast Queensland, Australia. This image of the Brisbane River entering Moreton Bay was acquired on May 3, 2015 by the Operational Land Imager on Landsat 8.</a:t>
            </a:r>
            <a:endParaRPr/>
          </a:p>
          <a:p>
            <a:pPr marL="0" marR="0" lvl="0" indent="0" algn="just" rtl="0">
              <a:spcBef>
                <a:spcPts val="0"/>
              </a:spcBef>
              <a:spcAft>
                <a:spcPts val="0"/>
              </a:spcAft>
              <a:buNone/>
            </a:pPr>
            <a:endParaRPr sz="12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200">
                <a:solidFill>
                  <a:schemeClr val="dk1"/>
                </a:solidFill>
                <a:latin typeface="Calibri"/>
                <a:ea typeface="Calibri"/>
                <a:cs typeface="Calibri"/>
                <a:sym typeface="Calibri"/>
              </a:rPr>
              <a:t> As a result of the rainfall, flash flooding caused distinct river plumes to form along the coastline. Flood waters usually contain elevated levels of sediment and colored dissolved organic matter (CDOM). Sediment tends to scatter red light, and CDOM absorbs blue light. As a result, a brown color is visible where the Brisbane River mouth where these two optical phenomena work in concert. Further from the mouth, the coarser sediments tend to settle to the bottom but the CDOM is still observed in the water column absorbing blue light. What is coloring the yellow-green patches in the water? Scientists believe it is CDOM, but ground verification is needed to be sure.</a:t>
            </a:r>
            <a:r>
              <a:rPr lang="en-US" sz="1200" b="1">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pic>
        <p:nvPicPr>
          <p:cNvPr id="364" name="Google Shape;364;p11" descr="Screen Shot 2015-09-08 at 6.17.33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19425" y="1382469"/>
            <a:ext cx="5044374" cy="2502356"/>
          </a:xfrm>
          <a:prstGeom prst="rect">
            <a:avLst/>
          </a:prstGeom>
          <a:noFill/>
          <a:ln>
            <a:noFill/>
          </a:ln>
        </p:spPr>
      </p:pic>
      <p:sp>
        <p:nvSpPr>
          <p:cNvPr id="365" name="Google Shape;365;p11"/>
          <p:cNvSpPr txBox="1"/>
          <p:nvPr/>
        </p:nvSpPr>
        <p:spPr>
          <a:xfrm>
            <a:off x="7305047" y="2480132"/>
            <a:ext cx="14211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Credit: NASA Earth Observatory</a:t>
            </a:r>
            <a:endParaRPr sz="1000">
              <a:solidFill>
                <a:schemeClr val="dk1"/>
              </a:solidFill>
              <a:latin typeface="Calibri"/>
              <a:ea typeface="Calibri"/>
              <a:cs typeface="Calibri"/>
              <a:sym typeface="Calibri"/>
            </a:endParaRPr>
          </a:p>
        </p:txBody>
      </p:sp>
      <p:sp>
        <p:nvSpPr>
          <p:cNvPr id="366" name="Google Shape;366;p11"/>
          <p:cNvSpPr txBox="1"/>
          <p:nvPr/>
        </p:nvSpPr>
        <p:spPr>
          <a:xfrm>
            <a:off x="1246716" y="1034534"/>
            <a:ext cx="390563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How Your Measurements Can Help </a:t>
            </a:r>
            <a:endParaRPr sz="2000" b="1">
              <a:solidFill>
                <a:srgbClr val="00007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12"/>
          <p:cNvSpPr/>
          <p:nvPr/>
        </p:nvSpPr>
        <p:spPr>
          <a:xfrm>
            <a:off x="1409700" y="1041668"/>
            <a:ext cx="7200900" cy="48936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How to Collect Your Data</a:t>
            </a:r>
            <a:endParaRPr sz="20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Simultaneous or Prior Investigations Required to do Water Transparency Measurements</a:t>
            </a: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endParaRPr sz="14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You will need to define your </a:t>
            </a:r>
            <a:r>
              <a:rPr lang="en-US" sz="1400" b="1">
                <a:solidFill>
                  <a:srgbClr val="000072"/>
                </a:solidFill>
                <a:latin typeface="Calibri"/>
                <a:ea typeface="Calibri"/>
                <a:cs typeface="Calibri"/>
                <a:sym typeface="Calibri"/>
              </a:rPr>
              <a:t>Hydrosphere Study Site. A Hydrosphere Study Site </a:t>
            </a:r>
            <a:r>
              <a:rPr lang="en-US" sz="1400">
                <a:solidFill>
                  <a:schemeClr val="dk1"/>
                </a:solidFill>
                <a:latin typeface="Calibri"/>
                <a:ea typeface="Calibri"/>
                <a:cs typeface="Calibri"/>
                <a:sym typeface="Calibri"/>
              </a:rPr>
              <a:t>can be any surface water site that can be safely visited, although natural waters are preferred. </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Sites, in order of preference, may include: </a:t>
            </a:r>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Streams or rivers</a:t>
            </a:r>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Lakes, reservoirs, bays or ocean</a:t>
            </a:r>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Pond</a:t>
            </a:r>
            <a:endParaRPr/>
          </a:p>
          <a:p>
            <a:pPr marL="285750" marR="0" lvl="0" indent="-285750" algn="just"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Irrigation ditch or other water body, if those above are not available</a:t>
            </a:r>
            <a:endParaRPr sz="1400" b="1">
              <a:solidFill>
                <a:srgbClr val="000072"/>
              </a:solidFill>
              <a:latin typeface="Calibri"/>
              <a:ea typeface="Calibri"/>
              <a:cs typeface="Calibri"/>
              <a:sym typeface="Calibri"/>
            </a:endParaRPr>
          </a:p>
          <a:p>
            <a:pPr marL="0" marR="0" lvl="0" indent="0" algn="just" rtl="0">
              <a:spcBef>
                <a:spcPts val="0"/>
              </a:spcBef>
              <a:spcAft>
                <a:spcPts val="0"/>
              </a:spcAft>
              <a:buNone/>
            </a:pPr>
            <a:endParaRPr sz="14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400" b="1">
                <a:solidFill>
                  <a:srgbClr val="000072"/>
                </a:solidFill>
                <a:latin typeface="Calibri"/>
                <a:ea typeface="Calibri"/>
                <a:cs typeface="Calibri"/>
                <a:sym typeface="Calibri"/>
              </a:rPr>
              <a:t> The Hydrosphere Investigation Data Sheet</a:t>
            </a:r>
            <a:r>
              <a:rPr lang="en-US" sz="1400">
                <a:solidFill>
                  <a:schemeClr val="dk1"/>
                </a:solidFill>
                <a:latin typeface="Calibri"/>
                <a:ea typeface="Calibri"/>
                <a:cs typeface="Calibri"/>
                <a:sym typeface="Calibri"/>
              </a:rPr>
              <a:t> is used to record all the hydrosphere measurements, including Water Transparency. You will also want to map your Hydrosphere Site at some point.  </a:t>
            </a:r>
            <a:endParaRPr sz="1400">
              <a:solidFill>
                <a:schemeClr val="dk1"/>
              </a:solidFill>
              <a:latin typeface="Calibri"/>
              <a:ea typeface="Calibri"/>
              <a:cs typeface="Calibri"/>
              <a:sym typeface="Calibri"/>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To define you study site you  will need these documents:</a:t>
            </a:r>
            <a:endParaRPr/>
          </a:p>
          <a:p>
            <a:pPr marL="0" marR="0" lvl="0" indent="0" algn="just" rtl="0">
              <a:spcBef>
                <a:spcPts val="0"/>
              </a:spcBef>
              <a:spcAft>
                <a:spcPts val="0"/>
              </a:spcAft>
              <a:buNone/>
            </a:pPr>
            <a:endParaRPr sz="1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285750" marR="0" lvl="0" indent="-285750" algn="just" rtl="0">
              <a:spcBef>
                <a:spcPts val="0"/>
              </a:spcBef>
              <a:spcAft>
                <a:spcPts val="0"/>
              </a:spcAft>
              <a:buClr>
                <a:schemeClr val="dk2"/>
              </a:buClr>
              <a:buSzPts val="1400"/>
              <a:buFont typeface="Arial"/>
              <a:buChar char="•"/>
            </a:pPr>
            <a:r>
              <a:rPr lang="en-US" sz="14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Selecting and Documenting your Hydrosphere Study Site</a:t>
            </a:r>
            <a:endParaRPr sz="1400" b="1">
              <a:solidFill>
                <a:schemeClr val="dk2"/>
              </a:solidFill>
              <a:latin typeface="Calibri"/>
              <a:ea typeface="Calibri"/>
              <a:cs typeface="Calibri"/>
              <a:sym typeface="Calibri"/>
            </a:endParaRPr>
          </a:p>
          <a:p>
            <a:pPr marL="285750" marR="0" lvl="0" indent="-285750" algn="just" rtl="0">
              <a:spcBef>
                <a:spcPts val="0"/>
              </a:spcBef>
              <a:spcAft>
                <a:spcPts val="0"/>
              </a:spcAft>
              <a:buClr>
                <a:schemeClr val="dk2"/>
              </a:buClr>
              <a:buSzPts val="1400"/>
              <a:buFont typeface="Arial"/>
              <a:buChar char="•"/>
            </a:pPr>
            <a:r>
              <a:rPr lang="en-US" sz="1400" b="1" u="sng">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Hydrosphere Investigation Data Sheet</a:t>
            </a:r>
            <a:endParaRPr sz="1400" b="1">
              <a:solidFill>
                <a:schemeClr val="dk2"/>
              </a:solidFill>
              <a:latin typeface="Calibri"/>
              <a:ea typeface="Calibri"/>
              <a:cs typeface="Calibri"/>
              <a:sym typeface="Calibri"/>
            </a:endParaRPr>
          </a:p>
          <a:p>
            <a:pPr marL="285750" marR="0" lvl="0" indent="-285750" algn="just" rtl="0">
              <a:spcBef>
                <a:spcPts val="0"/>
              </a:spcBef>
              <a:spcAft>
                <a:spcPts val="0"/>
              </a:spcAft>
              <a:buClr>
                <a:schemeClr val="dk2"/>
              </a:buClr>
              <a:buSzPts val="1400"/>
              <a:buFont typeface="Arial"/>
              <a:buChar char="•"/>
            </a:pPr>
            <a:r>
              <a:rPr lang="en-US" sz="14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Mapping your Hydrosphere Study Site Field Guide</a:t>
            </a:r>
            <a:endParaRPr sz="1400" b="1">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13"/>
          <p:cNvSpPr txBox="1"/>
          <p:nvPr/>
        </p:nvSpPr>
        <p:spPr>
          <a:xfrm>
            <a:off x="1441323" y="1097481"/>
            <a:ext cx="770267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Determine Which is Appropriate for Your Water Body: Secchi Disk or Transparency Tube?</a:t>
            </a:r>
            <a:endParaRPr sz="2000" b="1">
              <a:solidFill>
                <a:srgbClr val="000072"/>
              </a:solidFill>
              <a:latin typeface="Calibri"/>
              <a:ea typeface="Calibri"/>
              <a:cs typeface="Calibri"/>
              <a:sym typeface="Calibri"/>
            </a:endParaRPr>
          </a:p>
        </p:txBody>
      </p:sp>
      <p:pic>
        <p:nvPicPr>
          <p:cNvPr id="377" name="Google Shape;377;p13" descr="IMG_2457.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57400" y="2046111"/>
            <a:ext cx="5943600" cy="4457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14" descr="8_WaterTransComparisonStillSecchi_DeepTranspTube_7_17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27299" y="3038863"/>
            <a:ext cx="5168901" cy="3197404"/>
          </a:xfrm>
          <a:prstGeom prst="rect">
            <a:avLst/>
          </a:prstGeom>
          <a:noFill/>
          <a:ln>
            <a:noFill/>
          </a:ln>
          <a:effectLst>
            <a:outerShdw blurRad="292100" dist="139700" dir="2700000" algn="tl" rotWithShape="0">
              <a:srgbClr val="333333">
                <a:alpha val="64705"/>
              </a:srgbClr>
            </a:outerShdw>
          </a:effectLst>
        </p:spPr>
      </p:pic>
      <p:sp>
        <p:nvSpPr>
          <p:cNvPr id="383" name="Google Shape;383;p14"/>
          <p:cNvSpPr txBox="1"/>
          <p:nvPr/>
        </p:nvSpPr>
        <p:spPr>
          <a:xfrm>
            <a:off x="1417845" y="1486824"/>
            <a:ext cx="7319756" cy="132343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First, determine if your study site has </a:t>
            </a:r>
            <a:r>
              <a:rPr lang="en-US" sz="1600" b="1">
                <a:solidFill>
                  <a:srgbClr val="000072"/>
                </a:solidFill>
                <a:latin typeface="Calibri"/>
                <a:ea typeface="Calibri"/>
                <a:cs typeface="Calibri"/>
                <a:sym typeface="Calibri"/>
              </a:rPr>
              <a:t>deep, still water or shallow and/or flowing water</a:t>
            </a:r>
            <a:r>
              <a:rPr lang="en-US" sz="1600">
                <a:solidFill>
                  <a:schemeClr val="dk1"/>
                </a:solidFill>
                <a:latin typeface="Calibri"/>
                <a:ea typeface="Calibri"/>
                <a:cs typeface="Calibri"/>
                <a:sym typeface="Calibri"/>
              </a:rPr>
              <a:t>. If the water is deep and still, you will use a </a:t>
            </a:r>
            <a:r>
              <a:rPr lang="en-US" sz="1600" b="1">
                <a:solidFill>
                  <a:srgbClr val="000072"/>
                </a:solidFill>
                <a:latin typeface="Calibri"/>
                <a:ea typeface="Calibri"/>
                <a:cs typeface="Calibri"/>
                <a:sym typeface="Calibri"/>
              </a:rPr>
              <a:t>Secchi Disk </a:t>
            </a:r>
            <a:r>
              <a:rPr lang="en-US" sz="1600">
                <a:solidFill>
                  <a:schemeClr val="dk1"/>
                </a:solidFill>
                <a:latin typeface="Calibri"/>
                <a:ea typeface="Calibri"/>
                <a:cs typeface="Calibri"/>
                <a:sym typeface="Calibri"/>
              </a:rPr>
              <a:t>for your water transparency measurements. If the water is shallow or flowing, you will use a </a:t>
            </a:r>
            <a:r>
              <a:rPr lang="en-US" sz="1600" b="1">
                <a:solidFill>
                  <a:srgbClr val="000072"/>
                </a:solidFill>
                <a:latin typeface="Calibri"/>
                <a:ea typeface="Calibri"/>
                <a:cs typeface="Calibri"/>
                <a:sym typeface="Calibri"/>
              </a:rPr>
              <a:t>Transparency Tube </a:t>
            </a:r>
            <a:r>
              <a:rPr lang="en-US" sz="1600">
                <a:solidFill>
                  <a:schemeClr val="dk1"/>
                </a:solidFill>
                <a:latin typeface="Calibri"/>
                <a:ea typeface="Calibri"/>
                <a:cs typeface="Calibri"/>
                <a:sym typeface="Calibri"/>
              </a:rPr>
              <a:t>(also called a Turbidity Tube). If you will be using the Secchi Disk, use instructions in the the </a:t>
            </a:r>
            <a:r>
              <a:rPr lang="en-US" sz="1600" b="1">
                <a:solidFill>
                  <a:srgbClr val="000072"/>
                </a:solidFill>
                <a:latin typeface="Calibri"/>
                <a:ea typeface="Calibri"/>
                <a:cs typeface="Calibri"/>
                <a:sym typeface="Calibri"/>
              </a:rPr>
              <a:t>Water Transparency Secchi Disk Field Guide</a:t>
            </a:r>
            <a:r>
              <a:rPr lang="en-US" sz="1600">
                <a:solidFill>
                  <a:schemeClr val="dk1"/>
                </a:solidFill>
                <a:latin typeface="Calibri"/>
                <a:ea typeface="Calibri"/>
                <a:cs typeface="Calibri"/>
                <a:sym typeface="Calibri"/>
              </a:rPr>
              <a:t>. </a:t>
            </a:r>
            <a:endParaRPr/>
          </a:p>
        </p:txBody>
      </p:sp>
      <p:sp>
        <p:nvSpPr>
          <p:cNvPr id="384" name="Google Shape;384;p14"/>
          <p:cNvSpPr txBox="1"/>
          <p:nvPr/>
        </p:nvSpPr>
        <p:spPr>
          <a:xfrm>
            <a:off x="2400300" y="6310800"/>
            <a:ext cx="2637035"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Secchi Disk used with  deep and  still water</a:t>
            </a:r>
            <a:endParaRPr sz="1100">
              <a:solidFill>
                <a:schemeClr val="dk1"/>
              </a:solidFill>
              <a:latin typeface="Calibri"/>
              <a:ea typeface="Calibri"/>
              <a:cs typeface="Calibri"/>
              <a:sym typeface="Calibri"/>
            </a:endParaRPr>
          </a:p>
        </p:txBody>
      </p:sp>
      <p:sp>
        <p:nvSpPr>
          <p:cNvPr id="385" name="Google Shape;385;p14"/>
          <p:cNvSpPr txBox="1"/>
          <p:nvPr/>
        </p:nvSpPr>
        <p:spPr>
          <a:xfrm>
            <a:off x="5145979" y="6309033"/>
            <a:ext cx="268992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a:solidFill>
                  <a:schemeClr val="dk1"/>
                </a:solidFill>
                <a:latin typeface="Calibri"/>
                <a:ea typeface="Calibri"/>
                <a:cs typeface="Calibri"/>
                <a:sym typeface="Calibri"/>
              </a:rPr>
              <a:t>Transparency Tube used with shallow or Flowing water</a:t>
            </a:r>
            <a:endParaRPr sz="1100">
              <a:solidFill>
                <a:schemeClr val="dk1"/>
              </a:solidFill>
              <a:latin typeface="Calibri"/>
              <a:ea typeface="Calibri"/>
              <a:cs typeface="Calibri"/>
              <a:sym typeface="Calibri"/>
            </a:endParaRPr>
          </a:p>
        </p:txBody>
      </p:sp>
      <p:sp>
        <p:nvSpPr>
          <p:cNvPr id="386" name="Google Shape;386;p14"/>
          <p:cNvSpPr txBox="1"/>
          <p:nvPr/>
        </p:nvSpPr>
        <p:spPr>
          <a:xfrm>
            <a:off x="1163845" y="988677"/>
            <a:ext cx="772615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How to Collect Your Data: Select Appropriate Instrument</a:t>
            </a:r>
            <a:endParaRPr sz="2400" b="1">
              <a:solidFill>
                <a:srgbClr val="00009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5"/>
          <p:cNvSpPr txBox="1"/>
          <p:nvPr/>
        </p:nvSpPr>
        <p:spPr>
          <a:xfrm>
            <a:off x="1246717" y="1047901"/>
            <a:ext cx="5255683" cy="61555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Secchi Disk Protocol Overview</a:t>
            </a:r>
            <a:endParaRPr/>
          </a:p>
          <a:p>
            <a:pPr marL="0" marR="0" lvl="0" indent="0" algn="l" rtl="0">
              <a:spcBef>
                <a:spcPts val="600"/>
              </a:spcBef>
              <a:spcAft>
                <a:spcPts val="0"/>
              </a:spcAft>
              <a:buNone/>
            </a:pPr>
            <a:endParaRPr sz="1800" b="1">
              <a:solidFill>
                <a:schemeClr val="dk2"/>
              </a:solidFill>
              <a:latin typeface="Calibri"/>
              <a:ea typeface="Calibri"/>
              <a:cs typeface="Calibri"/>
              <a:sym typeface="Calibri"/>
            </a:endParaRPr>
          </a:p>
          <a:p>
            <a:pPr marL="285750" marR="0" lvl="0" indent="-285750" algn="just" rtl="0">
              <a:spcBef>
                <a:spcPts val="60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Assemble field equipment</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Collect site data</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Conduct cloud type and cloud cover measurements</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 the Field: Take the measurements using a Secchi disk</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Repeat 3 times to ensure accuracy and precision</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Verify that the data from the three measurements are within </a:t>
            </a:r>
            <a:r>
              <a:rPr lang="en-US" sz="1800" b="1">
                <a:solidFill>
                  <a:srgbClr val="000090"/>
                </a:solidFill>
                <a:latin typeface="Calibri"/>
                <a:ea typeface="Calibri"/>
                <a:cs typeface="Calibri"/>
                <a:sym typeface="Calibri"/>
              </a:rPr>
              <a:t>10 cm </a:t>
            </a:r>
            <a:r>
              <a:rPr lang="en-US" sz="1800">
                <a:solidFill>
                  <a:schemeClr val="dk1"/>
                </a:solidFill>
                <a:latin typeface="Calibri"/>
                <a:ea typeface="Calibri"/>
                <a:cs typeface="Calibri"/>
                <a:sym typeface="Calibri"/>
              </a:rPr>
              <a:t>of the mean, (but do not average your data for reporting)</a:t>
            </a:r>
            <a:endParaRPr sz="18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Report your data to the GLOBE Citizen Science website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392" name="Google Shape;392;p15" descr="IMG_2422.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02400" y="1651000"/>
            <a:ext cx="2269067" cy="1701800"/>
          </a:xfrm>
          <a:prstGeom prst="rect">
            <a:avLst/>
          </a:prstGeom>
          <a:noFill/>
          <a:ln>
            <a:noFill/>
          </a:ln>
        </p:spPr>
      </p:pic>
      <p:pic>
        <p:nvPicPr>
          <p:cNvPr id="393" name="Google Shape;393;p15" descr="IMG_2388.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02400" y="3543300"/>
            <a:ext cx="2214034" cy="16605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6"/>
          <p:cNvSpPr txBox="1"/>
          <p:nvPr/>
        </p:nvSpPr>
        <p:spPr>
          <a:xfrm>
            <a:off x="1231900" y="1098034"/>
            <a:ext cx="4061177" cy="3231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Time Requirements</a:t>
            </a:r>
            <a:endParaRPr/>
          </a:p>
          <a:p>
            <a:pPr marL="0" marR="0" lvl="0" indent="0" algn="l" rtl="0">
              <a:spcBef>
                <a:spcPts val="0"/>
              </a:spcBef>
              <a:spcAft>
                <a:spcPts val="0"/>
              </a:spcAft>
              <a:buNone/>
            </a:pPr>
            <a:endParaRPr sz="1800" b="1">
              <a:solidFill>
                <a:srgbClr val="000072"/>
              </a:solidFill>
              <a:latin typeface="Calibri"/>
              <a:ea typeface="Calibri"/>
              <a:cs typeface="Calibri"/>
              <a:sym typeface="Calibri"/>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Time to complete protocol: </a:t>
            </a:r>
            <a:r>
              <a:rPr lang="en-US" sz="1800">
                <a:solidFill>
                  <a:schemeClr val="dk1"/>
                </a:solidFill>
                <a:latin typeface="Calibri"/>
                <a:ea typeface="Calibri"/>
                <a:cs typeface="Calibri"/>
                <a:sym typeface="Calibri"/>
              </a:rPr>
              <a:t>About 10 minutes</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Frequency: </a:t>
            </a:r>
            <a:r>
              <a:rPr lang="en-US" sz="1800">
                <a:solidFill>
                  <a:schemeClr val="dk1"/>
                </a:solidFill>
                <a:latin typeface="Calibri"/>
                <a:ea typeface="Calibri"/>
                <a:cs typeface="Calibri"/>
                <a:sym typeface="Calibri"/>
              </a:rPr>
              <a:t>Ideally, weekly measurements at the same sampling site</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t>
            </a:r>
            <a:endParaRPr/>
          </a:p>
          <a:p>
            <a:pPr marL="285750" marR="0" lvl="0" indent="-28575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Ease of Protocol:  </a:t>
            </a:r>
            <a:r>
              <a:rPr lang="en-US" sz="1800">
                <a:solidFill>
                  <a:schemeClr val="dk1"/>
                </a:solidFill>
                <a:latin typeface="Calibri"/>
                <a:ea typeface="Calibri"/>
                <a:cs typeface="Calibri"/>
                <a:sym typeface="Calibri"/>
              </a:rPr>
              <a:t>Beginner Level</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9" name="Google Shape;399;p16" descr="Screen Shot 2015-12-27 at 6.22.52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86966" y="1751588"/>
            <a:ext cx="2514600" cy="2578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17" descr="Secchi_andRope.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7134" y="1452487"/>
            <a:ext cx="3605131" cy="2687677"/>
          </a:xfrm>
          <a:prstGeom prst="rect">
            <a:avLst/>
          </a:prstGeom>
          <a:noFill/>
          <a:ln>
            <a:noFill/>
          </a:ln>
          <a:effectLst>
            <a:outerShdw blurRad="292100" dist="139700" dir="2700000" algn="tl" rotWithShape="0">
              <a:srgbClr val="333333">
                <a:alpha val="64705"/>
              </a:srgbClr>
            </a:outerShdw>
          </a:effectLst>
        </p:spPr>
      </p:pic>
      <p:pic>
        <p:nvPicPr>
          <p:cNvPr id="405" name="Google Shape;405;p17" descr="MeterStick.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98408" y="4570129"/>
            <a:ext cx="6925026" cy="204956"/>
          </a:xfrm>
          <a:prstGeom prst="rect">
            <a:avLst/>
          </a:prstGeom>
          <a:noFill/>
          <a:ln>
            <a:noFill/>
          </a:ln>
          <a:effectLst>
            <a:outerShdw blurRad="292100" dist="139700" dir="2700000" algn="tl" rotWithShape="0">
              <a:srgbClr val="333333">
                <a:alpha val="64705"/>
              </a:srgbClr>
            </a:outerShdw>
          </a:effectLst>
        </p:spPr>
      </p:pic>
      <p:pic>
        <p:nvPicPr>
          <p:cNvPr id="406" name="Google Shape;406;p17" descr="clothespin.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704144">
            <a:off x="3600681" y="5132574"/>
            <a:ext cx="3192304" cy="580620"/>
          </a:xfrm>
          <a:prstGeom prst="rect">
            <a:avLst/>
          </a:prstGeom>
          <a:noFill/>
          <a:ln>
            <a:noFill/>
          </a:ln>
          <a:effectLst>
            <a:outerShdw blurRad="292100" dist="139700" dir="2700000" algn="tl" rotWithShape="0">
              <a:srgbClr val="333333">
                <a:alpha val="64705"/>
              </a:srgbClr>
            </a:outerShdw>
          </a:effectLst>
        </p:spPr>
      </p:pic>
      <p:sp>
        <p:nvSpPr>
          <p:cNvPr id="407" name="Google Shape;407;p17"/>
          <p:cNvSpPr/>
          <p:nvPr/>
        </p:nvSpPr>
        <p:spPr>
          <a:xfrm>
            <a:off x="1637134" y="1762882"/>
            <a:ext cx="137256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Secchi disk</a:t>
            </a:r>
            <a:endParaRPr/>
          </a:p>
          <a:p>
            <a:pPr marL="0" marR="0" lvl="0" indent="0" algn="l" rtl="0">
              <a:spcBef>
                <a:spcPts val="0"/>
              </a:spcBef>
              <a:spcAft>
                <a:spcPts val="0"/>
              </a:spcAft>
              <a:buNone/>
            </a:pPr>
            <a:r>
              <a:rPr lang="en-US" sz="1200">
                <a:solidFill>
                  <a:schemeClr val="dk2"/>
                </a:solidFill>
                <a:latin typeface="Calibri"/>
                <a:ea typeface="Calibri"/>
                <a:cs typeface="Calibri"/>
                <a:sym typeface="Calibri"/>
              </a:rPr>
              <a:t>with rope attached</a:t>
            </a:r>
            <a:endParaRPr/>
          </a:p>
        </p:txBody>
      </p:sp>
      <p:sp>
        <p:nvSpPr>
          <p:cNvPr id="408" name="Google Shape;408;p17"/>
          <p:cNvSpPr/>
          <p:nvPr/>
        </p:nvSpPr>
        <p:spPr>
          <a:xfrm>
            <a:off x="6732933" y="2677922"/>
            <a:ext cx="154401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Latex or Nitrile gloves</a:t>
            </a:r>
            <a:endParaRPr sz="1200">
              <a:solidFill>
                <a:schemeClr val="dk2"/>
              </a:solidFill>
              <a:latin typeface="Calibri"/>
              <a:ea typeface="Calibri"/>
              <a:cs typeface="Calibri"/>
              <a:sym typeface="Calibri"/>
            </a:endParaRPr>
          </a:p>
        </p:txBody>
      </p:sp>
      <p:sp>
        <p:nvSpPr>
          <p:cNvPr id="409" name="Google Shape;409;p17"/>
          <p:cNvSpPr/>
          <p:nvPr/>
        </p:nvSpPr>
        <p:spPr>
          <a:xfrm>
            <a:off x="6209431" y="3839748"/>
            <a:ext cx="194446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Permanent marker or pencil</a:t>
            </a:r>
            <a:endParaRPr sz="1200">
              <a:solidFill>
                <a:schemeClr val="dk2"/>
              </a:solidFill>
              <a:latin typeface="Calibri"/>
              <a:ea typeface="Calibri"/>
              <a:cs typeface="Calibri"/>
              <a:sym typeface="Calibri"/>
            </a:endParaRPr>
          </a:p>
        </p:txBody>
      </p:sp>
      <p:sp>
        <p:nvSpPr>
          <p:cNvPr id="410" name="Google Shape;410;p17"/>
          <p:cNvSpPr/>
          <p:nvPr/>
        </p:nvSpPr>
        <p:spPr>
          <a:xfrm>
            <a:off x="1922019" y="4813988"/>
            <a:ext cx="89031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Meter stick</a:t>
            </a:r>
            <a:endParaRPr sz="1200">
              <a:solidFill>
                <a:schemeClr val="dk2"/>
              </a:solidFill>
              <a:latin typeface="Calibri"/>
              <a:ea typeface="Calibri"/>
              <a:cs typeface="Calibri"/>
              <a:sym typeface="Calibri"/>
            </a:endParaRPr>
          </a:p>
        </p:txBody>
      </p:sp>
      <p:pic>
        <p:nvPicPr>
          <p:cNvPr id="411" name="Google Shape;411;p17" descr="PermanentMarker.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961501">
            <a:off x="3777896" y="3779771"/>
            <a:ext cx="3070345" cy="462769"/>
          </a:xfrm>
          <a:prstGeom prst="rect">
            <a:avLst/>
          </a:prstGeom>
          <a:noFill/>
          <a:ln>
            <a:noFill/>
          </a:ln>
          <a:effectLst>
            <a:outerShdw blurRad="292100" dist="139700" dir="2700000" algn="tl" rotWithShape="0">
              <a:srgbClr val="333333">
                <a:alpha val="64705"/>
              </a:srgbClr>
            </a:outerShdw>
          </a:effectLst>
        </p:spPr>
      </p:pic>
      <p:sp>
        <p:nvSpPr>
          <p:cNvPr id="412" name="Google Shape;412;p17"/>
          <p:cNvSpPr/>
          <p:nvPr/>
        </p:nvSpPr>
        <p:spPr>
          <a:xfrm>
            <a:off x="6515819" y="5589315"/>
            <a:ext cx="155643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2"/>
                </a:solidFill>
                <a:latin typeface="Calibri"/>
                <a:ea typeface="Calibri"/>
                <a:cs typeface="Calibri"/>
                <a:sym typeface="Calibri"/>
              </a:rPr>
              <a:t>Clothespins (optional)</a:t>
            </a:r>
            <a:endParaRPr sz="1200">
              <a:solidFill>
                <a:schemeClr val="dk2"/>
              </a:solidFill>
              <a:latin typeface="Calibri"/>
              <a:ea typeface="Calibri"/>
              <a:cs typeface="Calibri"/>
              <a:sym typeface="Calibri"/>
            </a:endParaRPr>
          </a:p>
        </p:txBody>
      </p:sp>
      <p:pic>
        <p:nvPicPr>
          <p:cNvPr id="413" name="Google Shape;413;p17" descr="Gloves.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196833" y="1626704"/>
            <a:ext cx="3412571" cy="865781"/>
          </a:xfrm>
          <a:prstGeom prst="rect">
            <a:avLst/>
          </a:prstGeom>
          <a:noFill/>
          <a:ln>
            <a:noFill/>
          </a:ln>
          <a:effectLst>
            <a:outerShdw blurRad="292100" dist="139700" dir="2700000" algn="tl" rotWithShape="0">
              <a:srgbClr val="333333">
                <a:alpha val="64705"/>
              </a:srgbClr>
            </a:outerShdw>
          </a:effectLst>
        </p:spPr>
      </p:pic>
      <p:pic>
        <p:nvPicPr>
          <p:cNvPr id="414" name="Google Shape;414;p17" descr="Gloves.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rot="-900000">
            <a:off x="5266518" y="1776517"/>
            <a:ext cx="3412572" cy="865781"/>
          </a:xfrm>
          <a:prstGeom prst="rect">
            <a:avLst/>
          </a:prstGeom>
          <a:noFill/>
          <a:ln>
            <a:noFill/>
          </a:ln>
          <a:effectLst>
            <a:outerShdw blurRad="292100" dist="139700" dir="2700000" algn="tl" rotWithShape="0">
              <a:srgbClr val="333333">
                <a:alpha val="64705"/>
              </a:srgbClr>
            </a:outerShdw>
          </a:effectLst>
        </p:spPr>
      </p:pic>
      <p:sp>
        <p:nvSpPr>
          <p:cNvPr id="415" name="Google Shape;415;p17"/>
          <p:cNvSpPr/>
          <p:nvPr/>
        </p:nvSpPr>
        <p:spPr>
          <a:xfrm>
            <a:off x="1358907" y="945025"/>
            <a:ext cx="72444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Assemble Field Equipment</a:t>
            </a:r>
            <a:endParaRPr/>
          </a:p>
        </p:txBody>
      </p:sp>
      <p:pic>
        <p:nvPicPr>
          <p:cNvPr id="416" name="Google Shape;416;p17" descr="Pencil.p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rot="4860000">
            <a:off x="5718826" y="1818602"/>
            <a:ext cx="181782" cy="409404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18"/>
          <p:cNvSpPr/>
          <p:nvPr/>
        </p:nvSpPr>
        <p:spPr>
          <a:xfrm>
            <a:off x="1270007" y="945025"/>
            <a:ext cx="72444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Assemble Field Documents</a:t>
            </a:r>
            <a:endParaRPr sz="2400" b="1">
              <a:solidFill>
                <a:srgbClr val="000072"/>
              </a:solidFill>
              <a:latin typeface="Calibri"/>
              <a:ea typeface="Calibri"/>
              <a:cs typeface="Calibri"/>
              <a:sym typeface="Calibri"/>
            </a:endParaRPr>
          </a:p>
        </p:txBody>
      </p:sp>
      <p:sp>
        <p:nvSpPr>
          <p:cNvPr id="422" name="Google Shape;422;p18"/>
          <p:cNvSpPr txBox="1"/>
          <p:nvPr/>
        </p:nvSpPr>
        <p:spPr>
          <a:xfrm>
            <a:off x="1270007" y="1487237"/>
            <a:ext cx="747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Before measuring water transparency cloud type and cover must be measured for the site. Measurement of water transparency must be done in the shade to avoid sun glare and differences in visibility. </a:t>
            </a:r>
            <a:endParaRPr sz="1800" b="1">
              <a:solidFill>
                <a:schemeClr val="dk2"/>
              </a:solidFill>
              <a:latin typeface="Calibri"/>
              <a:ea typeface="Calibri"/>
              <a:cs typeface="Calibri"/>
              <a:sym typeface="Calibri"/>
            </a:endParaRPr>
          </a:p>
        </p:txBody>
      </p:sp>
      <p:sp>
        <p:nvSpPr>
          <p:cNvPr id="423" name="Google Shape;423;p18"/>
          <p:cNvSpPr/>
          <p:nvPr/>
        </p:nvSpPr>
        <p:spPr>
          <a:xfrm>
            <a:off x="1386415" y="2863173"/>
            <a:ext cx="2945325"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What You Need:</a:t>
            </a:r>
            <a:endParaRPr/>
          </a:p>
          <a:p>
            <a:pPr marL="0" marR="0" lvl="0" indent="0" algn="l" rtl="0">
              <a:spcBef>
                <a:spcPts val="0"/>
              </a:spcBef>
              <a:spcAft>
                <a:spcPts val="0"/>
              </a:spcAft>
              <a:buNone/>
            </a:pP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2400" b="1">
              <a:solidFill>
                <a:srgbClr val="000072"/>
              </a:solidFill>
              <a:latin typeface="Calibri"/>
              <a:ea typeface="Calibri"/>
              <a:cs typeface="Calibri"/>
              <a:sym typeface="Calibri"/>
            </a:endParaRPr>
          </a:p>
        </p:txBody>
      </p:sp>
      <p:sp>
        <p:nvSpPr>
          <p:cNvPr id="424" name="Google Shape;424;p18"/>
          <p:cNvSpPr txBox="1"/>
          <p:nvPr/>
        </p:nvSpPr>
        <p:spPr>
          <a:xfrm>
            <a:off x="1270007" y="3374072"/>
            <a:ext cx="6928200" cy="18162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2"/>
              </a:buClr>
              <a:buSzPts val="1600"/>
              <a:buFont typeface="Arial"/>
              <a:buChar char="•"/>
            </a:pPr>
            <a:r>
              <a:rPr lang="en-US" sz="1600" b="1" u="sng">
                <a:solidFill>
                  <a:schemeClr val="dk2"/>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Hydrosphere Investigation Data Sheet</a:t>
            </a:r>
            <a:endParaRPr sz="1600" b="1">
              <a:solidFill>
                <a:schemeClr val="dk2"/>
              </a:solidFill>
              <a:latin typeface="Calibri"/>
              <a:ea typeface="Calibri"/>
              <a:cs typeface="Calibri"/>
              <a:sym typeface="Calibri"/>
            </a:endParaRPr>
          </a:p>
          <a:p>
            <a:pPr marL="285750" marR="0" lvl="0" indent="-184150" algn="l" rtl="0">
              <a:spcBef>
                <a:spcPts val="0"/>
              </a:spcBef>
              <a:spcAft>
                <a:spcPts val="0"/>
              </a:spcAft>
              <a:buClr>
                <a:schemeClr val="dk1"/>
              </a:buClr>
              <a:buSzPts val="1600"/>
              <a:buFont typeface="Arial"/>
              <a:buNone/>
            </a:pPr>
            <a:endParaRPr sz="16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600"/>
              <a:buFont typeface="Arial"/>
              <a:buChar char="•"/>
            </a:pPr>
            <a:r>
              <a:rPr lang="en-US" sz="1600" b="1" u="sng">
                <a:solidFill>
                  <a:schemeClr val="dk2"/>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Cloud and Contrail Cover Protocol Field Guide</a:t>
            </a:r>
            <a:endParaRPr sz="1600" b="1">
              <a:solidFill>
                <a:schemeClr val="dk2"/>
              </a:solidFill>
              <a:latin typeface="Calibri"/>
              <a:ea typeface="Calibri"/>
              <a:cs typeface="Calibri"/>
              <a:sym typeface="Calibri"/>
            </a:endParaRPr>
          </a:p>
          <a:p>
            <a:pPr marL="285750" marR="0" lvl="0" indent="-184150" algn="l" rtl="0">
              <a:spcBef>
                <a:spcPts val="0"/>
              </a:spcBef>
              <a:spcAft>
                <a:spcPts val="0"/>
              </a:spcAft>
              <a:buClr>
                <a:schemeClr val="dk1"/>
              </a:buClr>
              <a:buSzPts val="1600"/>
              <a:buFont typeface="Arial"/>
              <a:buNone/>
            </a:pPr>
            <a:endParaRPr sz="16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600"/>
              <a:buFont typeface="Arial"/>
              <a:buChar char="•"/>
            </a:pPr>
            <a:r>
              <a:rPr lang="en-US" sz="1600" b="1" u="sng">
                <a:solidFill>
                  <a:schemeClr val="dk2"/>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Cloud and Contrail Type Protocol Field Guide</a:t>
            </a:r>
            <a:endParaRPr sz="1600" b="1">
              <a:solidFill>
                <a:schemeClr val="dk2"/>
              </a:solidFill>
              <a:latin typeface="Calibri"/>
              <a:ea typeface="Calibri"/>
              <a:cs typeface="Calibri"/>
              <a:sym typeface="Calibri"/>
            </a:endParaRPr>
          </a:p>
          <a:p>
            <a:pPr marL="285750" marR="0" lvl="0" indent="-184150" algn="l" rtl="0">
              <a:spcBef>
                <a:spcPts val="0"/>
              </a:spcBef>
              <a:spcAft>
                <a:spcPts val="0"/>
              </a:spcAft>
              <a:buClr>
                <a:schemeClr val="dk1"/>
              </a:buClr>
              <a:buSzPts val="1600"/>
              <a:buFont typeface="Arial"/>
              <a:buNone/>
            </a:pPr>
            <a:endParaRPr sz="16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2"/>
              </a:buClr>
              <a:buSzPts val="1600"/>
              <a:buFont typeface="Arial"/>
              <a:buChar char="•"/>
            </a:pPr>
            <a:r>
              <a:rPr lang="en-US" sz="1600" b="1" u="sng">
                <a:solidFill>
                  <a:schemeClr val="dk2"/>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Globe Cloud Chart</a:t>
            </a:r>
            <a:endParaRPr sz="1600" b="1">
              <a:solidFill>
                <a:schemeClr val="dk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9"/>
          <p:cNvSpPr txBox="1"/>
          <p:nvPr/>
        </p:nvSpPr>
        <p:spPr>
          <a:xfrm>
            <a:off x="1386416" y="1163099"/>
            <a:ext cx="7479387" cy="14311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00072"/>
                </a:solidFill>
                <a:latin typeface="Calibri"/>
                <a:ea typeface="Calibri"/>
                <a:cs typeface="Calibri"/>
                <a:sym typeface="Calibri"/>
              </a:rPr>
              <a:t>In The Field</a:t>
            </a:r>
            <a:endParaRPr/>
          </a:p>
          <a:p>
            <a:pPr marL="285750" marR="0" lvl="0" indent="-285750" algn="l" rtl="0">
              <a:spcBef>
                <a:spcPts val="600"/>
              </a:spcBef>
              <a:spcAft>
                <a:spcPts val="0"/>
              </a:spcAft>
              <a:buClr>
                <a:srgbClr val="000000"/>
              </a:buClr>
              <a:buSzPts val="1800"/>
              <a:buFont typeface="Noto Sans Symbols"/>
              <a:buChar char="✔"/>
            </a:pPr>
            <a:r>
              <a:rPr lang="en-US" sz="1800">
                <a:solidFill>
                  <a:srgbClr val="000000"/>
                </a:solidFill>
                <a:latin typeface="Calibri"/>
                <a:ea typeface="Calibri"/>
                <a:cs typeface="Calibri"/>
                <a:sym typeface="Calibri"/>
              </a:rPr>
              <a:t>Fill out top portion of</a:t>
            </a:r>
            <a:r>
              <a:rPr lang="en-US" sz="1800">
                <a:solidFill>
                  <a:srgbClr val="000072"/>
                </a:solidFill>
                <a:latin typeface="Calibri"/>
                <a:ea typeface="Calibri"/>
                <a:cs typeface="Calibri"/>
                <a:sym typeface="Calibri"/>
              </a:rPr>
              <a:t> </a:t>
            </a:r>
            <a:r>
              <a:rPr lang="en-US" sz="1800" b="1">
                <a:solidFill>
                  <a:srgbClr val="000072"/>
                </a:solidFill>
                <a:latin typeface="Calibri"/>
                <a:ea typeface="Calibri"/>
                <a:cs typeface="Calibri"/>
                <a:sym typeface="Calibri"/>
              </a:rPr>
              <a:t>Hydrosphere Investigation Data Sheet</a:t>
            </a:r>
            <a:endParaRPr/>
          </a:p>
          <a:p>
            <a:pPr marL="0" marR="0" lvl="0" indent="0" algn="l" rtl="0">
              <a:spcBef>
                <a:spcPts val="0"/>
              </a:spcBef>
              <a:spcAft>
                <a:spcPts val="0"/>
              </a:spcAft>
              <a:buNone/>
            </a:pPr>
            <a:r>
              <a:rPr lang="en-US" sz="1800">
                <a:solidFill>
                  <a:srgbClr val="000000"/>
                </a:solidFill>
                <a:latin typeface="Calibri"/>
                <a:ea typeface="Calibri"/>
                <a:cs typeface="Calibri"/>
                <a:sym typeface="Calibri"/>
              </a:rPr>
              <a:t>(or app) (will need citizen science version w/o school, class and student)</a:t>
            </a:r>
            <a:endParaRPr/>
          </a:p>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pic>
        <p:nvPicPr>
          <p:cNvPr id="430" name="Google Shape;430;p19" descr="Screen Shot 2015-07-09 at 4.39.08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792137" y="2594260"/>
            <a:ext cx="5624664" cy="2499851"/>
          </a:xfrm>
          <a:prstGeom prst="rect">
            <a:avLst/>
          </a:prstGeom>
          <a:solidFill>
            <a:srgbClr val="ECECEC"/>
          </a:solidFill>
          <a:ln w="12700" cap="sq" cmpd="sng">
            <a:solidFill>
              <a:srgbClr val="000000"/>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2" descr="3_HydroSecchiLandingPageIllustv2.png"/>
          <p:cNvPicPr preferRelativeResize="0"/>
          <p:nvPr/>
        </p:nvPicPr>
        <p:blipFill rotWithShape="1">
          <a:blip r:embed="rId3" cstate="email">
            <a:alphaModFix amt="18000"/>
            <a:extLst>
              <a:ext uri="{28A0092B-C50C-407E-A947-70E740481C1C}">
                <a14:useLocalDpi xmlns:a14="http://schemas.microsoft.com/office/drawing/2010/main"/>
              </a:ext>
            </a:extLst>
          </a:blip>
          <a:srcRect/>
          <a:stretch/>
        </p:blipFill>
        <p:spPr>
          <a:xfrm>
            <a:off x="1102860" y="2370667"/>
            <a:ext cx="8041139" cy="4487332"/>
          </a:xfrm>
          <a:prstGeom prst="rect">
            <a:avLst/>
          </a:prstGeom>
          <a:noFill/>
          <a:ln>
            <a:noFill/>
          </a:ln>
        </p:spPr>
      </p:pic>
      <p:sp>
        <p:nvSpPr>
          <p:cNvPr id="301" name="Google Shape;301;p2"/>
          <p:cNvSpPr txBox="1"/>
          <p:nvPr/>
        </p:nvSpPr>
        <p:spPr>
          <a:xfrm>
            <a:off x="1184910" y="1149985"/>
            <a:ext cx="7959090" cy="5170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90"/>
                </a:solidFill>
                <a:latin typeface="Calibri"/>
                <a:ea typeface="Calibri"/>
                <a:cs typeface="Calibri"/>
                <a:sym typeface="Calibri"/>
              </a:rPr>
              <a:t>Overview</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This module: </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selection of a GLOBE hydrology site </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Reviews the water sampling technique used in GLOBE hydrology protocols</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Guides the construction of the necessary instrument for this protocol</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Provides a step by step introduction of the protocol method</a:t>
            </a:r>
            <a:endParaRPr/>
          </a:p>
          <a:p>
            <a:pPr marL="342900" marR="0" lvl="0" indent="-228600" algn="l" rtl="0">
              <a:spcBef>
                <a:spcPts val="0"/>
              </a:spcBef>
              <a:spcAft>
                <a:spcPts val="0"/>
              </a:spcAft>
              <a:buClr>
                <a:schemeClr val="dk1"/>
              </a:buClr>
              <a:buSzPts val="1800"/>
              <a:buFont typeface="Arial"/>
              <a:buNone/>
            </a:pPr>
            <a:endParaRPr sz="1800" b="1">
              <a:solidFill>
                <a:srgbClr val="000090"/>
              </a:solidFill>
              <a:latin typeface="Calibri"/>
              <a:ea typeface="Calibri"/>
              <a:cs typeface="Calibri"/>
              <a:sym typeface="Calibri"/>
            </a:endParaRPr>
          </a:p>
          <a:p>
            <a:pPr marL="342900" marR="0" lvl="0" indent="-279400" algn="l" rtl="0">
              <a:spcBef>
                <a:spcPts val="0"/>
              </a:spcBef>
              <a:spcAft>
                <a:spcPts val="0"/>
              </a:spcAft>
              <a:buClr>
                <a:schemeClr val="dk1"/>
              </a:buClr>
              <a:buSzPts val="1000"/>
              <a:buFont typeface="Arial"/>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rgbClr val="000090"/>
                </a:solidFill>
                <a:latin typeface="Calibri"/>
                <a:ea typeface="Calibri"/>
                <a:cs typeface="Calibri"/>
                <a:sym typeface="Calibri"/>
              </a:rPr>
              <a:t>Learning Objectives</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90"/>
                </a:solidFill>
                <a:latin typeface="Calibri"/>
                <a:ea typeface="Calibri"/>
                <a:cs typeface="Calibri"/>
                <a:sym typeface="Calibri"/>
              </a:rPr>
              <a:t>After completing this module, you will be able to:</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Define water transparency and  explain how environmental variables result in different transparency measurements</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Understand how the protocol procedures ensure the collection of accurate data</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Conduct transparency measurements in the field</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Upload data to the GLOBE portal</a:t>
            </a:r>
            <a:endParaRPr sz="1000">
              <a:solidFill>
                <a:schemeClr val="dk1"/>
              </a:solidFill>
              <a:latin typeface="Calibri"/>
              <a:ea typeface="Calibri"/>
              <a:cs typeface="Calibri"/>
              <a:sym typeface="Calibri"/>
            </a:endParaRPr>
          </a:p>
          <a:p>
            <a:pPr marL="342900" marR="0" lvl="0" indent="-342900" algn="l" rtl="0">
              <a:spcBef>
                <a:spcPts val="0"/>
              </a:spcBef>
              <a:spcAft>
                <a:spcPts val="0"/>
              </a:spcAft>
              <a:buClr>
                <a:srgbClr val="000090"/>
              </a:buClr>
              <a:buSzPts val="1800"/>
              <a:buFont typeface="Arial"/>
              <a:buChar char="•"/>
            </a:pPr>
            <a:r>
              <a:rPr lang="en-US" sz="1800" b="1">
                <a:solidFill>
                  <a:srgbClr val="000090"/>
                </a:solidFill>
                <a:latin typeface="Calibri"/>
                <a:ea typeface="Calibri"/>
                <a:cs typeface="Calibri"/>
                <a:sym typeface="Calibri"/>
              </a:rPr>
              <a:t>Visualize data using GLOBE’s Visualization Site</a:t>
            </a:r>
            <a:endParaRPr sz="10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0"/>
          <p:cNvSpPr txBox="1"/>
          <p:nvPr/>
        </p:nvSpPr>
        <p:spPr>
          <a:xfrm>
            <a:off x="1386416" y="1163099"/>
            <a:ext cx="6652684" cy="8156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In The Field</a:t>
            </a:r>
            <a:endParaRPr/>
          </a:p>
          <a:p>
            <a:pPr marL="0" marR="0" lvl="0" indent="0" algn="l" rtl="0">
              <a:spcBef>
                <a:spcPts val="600"/>
              </a:spcBef>
              <a:spcAft>
                <a:spcPts val="0"/>
              </a:spcAft>
              <a:buNone/>
            </a:pPr>
            <a:r>
              <a:rPr lang="en-US" sz="1800">
                <a:solidFill>
                  <a:srgbClr val="000000"/>
                </a:solidFill>
                <a:latin typeface="Calibri"/>
                <a:ea typeface="Calibri"/>
                <a:cs typeface="Calibri"/>
                <a:sym typeface="Calibri"/>
              </a:rPr>
              <a:t>On data sheet, characterize the </a:t>
            </a:r>
            <a:r>
              <a:rPr lang="en-US" sz="1800" b="1">
                <a:solidFill>
                  <a:srgbClr val="000072"/>
                </a:solidFill>
                <a:latin typeface="Calibri"/>
                <a:ea typeface="Calibri"/>
                <a:cs typeface="Calibri"/>
                <a:sym typeface="Calibri"/>
              </a:rPr>
              <a:t>sky conditions </a:t>
            </a:r>
            <a:r>
              <a:rPr lang="en-US" sz="1800">
                <a:solidFill>
                  <a:srgbClr val="000000"/>
                </a:solidFill>
                <a:latin typeface="Calibri"/>
                <a:ea typeface="Calibri"/>
                <a:cs typeface="Calibri"/>
                <a:sym typeface="Calibri"/>
              </a:rPr>
              <a:t>and </a:t>
            </a:r>
            <a:r>
              <a:rPr lang="en-US" sz="1800" b="1">
                <a:solidFill>
                  <a:srgbClr val="000072"/>
                </a:solidFill>
                <a:latin typeface="Calibri"/>
                <a:ea typeface="Calibri"/>
                <a:cs typeface="Calibri"/>
                <a:sym typeface="Calibri"/>
              </a:rPr>
              <a:t>clouds</a:t>
            </a:r>
            <a:endParaRPr/>
          </a:p>
        </p:txBody>
      </p:sp>
      <p:pic>
        <p:nvPicPr>
          <p:cNvPr id="436" name="Google Shape;436;p20" descr="Screen Shot 2015-07-09 at 4.44.10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71083" y="2167115"/>
            <a:ext cx="3284362" cy="274778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437" name="Google Shape;437;p20" descr="IMG_2388.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60977" y="2113844"/>
            <a:ext cx="3766726" cy="282504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grpSp>
        <p:nvGrpSpPr>
          <p:cNvPr id="442" name="Google Shape;442;p21"/>
          <p:cNvGrpSpPr/>
          <p:nvPr/>
        </p:nvGrpSpPr>
        <p:grpSpPr>
          <a:xfrm>
            <a:off x="1988544" y="5678952"/>
            <a:ext cx="1558386" cy="696212"/>
            <a:chOff x="5110464" y="1424636"/>
            <a:chExt cx="2652904" cy="1213715"/>
          </a:xfrm>
        </p:grpSpPr>
        <p:pic>
          <p:nvPicPr>
            <p:cNvPr id="443" name="Google Shape;443;p21" descr="Gloves.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10464" y="1706466"/>
              <a:ext cx="1922850" cy="487834"/>
            </a:xfrm>
            <a:prstGeom prst="rect">
              <a:avLst/>
            </a:prstGeom>
            <a:noFill/>
            <a:ln>
              <a:noFill/>
            </a:ln>
          </p:spPr>
        </p:pic>
        <p:pic>
          <p:nvPicPr>
            <p:cNvPr id="444" name="Google Shape;444;p21" descr="Gloves.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900000">
              <a:off x="5316574" y="1725940"/>
              <a:ext cx="2408749" cy="611108"/>
            </a:xfrm>
            <a:prstGeom prst="rect">
              <a:avLst/>
            </a:prstGeom>
            <a:noFill/>
            <a:ln>
              <a:noFill/>
            </a:ln>
            <a:effectLst>
              <a:outerShdw blurRad="292100" dist="139700" dir="2700000" algn="tl" rotWithShape="0">
                <a:srgbClr val="333333">
                  <a:alpha val="64705"/>
                </a:srgbClr>
              </a:outerShdw>
            </a:effectLst>
          </p:spPr>
        </p:pic>
      </p:grpSp>
      <p:sp>
        <p:nvSpPr>
          <p:cNvPr id="445" name="Google Shape;445;p21"/>
          <p:cNvSpPr/>
          <p:nvPr/>
        </p:nvSpPr>
        <p:spPr>
          <a:xfrm>
            <a:off x="3545838" y="5840615"/>
            <a:ext cx="518694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SAFTEY</a:t>
            </a:r>
            <a:r>
              <a:rPr lang="en-US" sz="1400" i="1">
                <a:solidFill>
                  <a:schemeClr val="dk1"/>
                </a:solidFill>
                <a:latin typeface="Calibri"/>
                <a:ea typeface="Calibri"/>
                <a:cs typeface="Calibri"/>
                <a:sym typeface="Calibri"/>
              </a:rPr>
              <a:t> Before lowering the Secchi disk put on Latex or Nitrile gloves</a:t>
            </a:r>
            <a:endParaRPr sz="1400" i="1">
              <a:solidFill>
                <a:schemeClr val="dk1"/>
              </a:solidFill>
              <a:latin typeface="Calibri"/>
              <a:ea typeface="Calibri"/>
              <a:cs typeface="Calibri"/>
              <a:sym typeface="Calibri"/>
            </a:endParaRPr>
          </a:p>
        </p:txBody>
      </p:sp>
      <p:sp>
        <p:nvSpPr>
          <p:cNvPr id="446" name="Google Shape;446;p21"/>
          <p:cNvSpPr txBox="1"/>
          <p:nvPr/>
        </p:nvSpPr>
        <p:spPr>
          <a:xfrm>
            <a:off x="1219949" y="996186"/>
            <a:ext cx="2771346" cy="43396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In the Field</a:t>
            </a:r>
            <a:endParaRPr/>
          </a:p>
          <a:p>
            <a:pPr marL="0" marR="0" lvl="0" indent="0" algn="l" rtl="0">
              <a:spcBef>
                <a:spcPts val="0"/>
              </a:spcBef>
              <a:spcAft>
                <a:spcPts val="0"/>
              </a:spcAft>
              <a:buNone/>
            </a:pPr>
            <a:endParaRPr sz="18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Stand so that the </a:t>
            </a:r>
            <a:r>
              <a:rPr lang="en-US" sz="1800" b="1">
                <a:solidFill>
                  <a:srgbClr val="000072"/>
                </a:solidFill>
                <a:latin typeface="Calibri"/>
                <a:ea typeface="Calibri"/>
                <a:cs typeface="Calibri"/>
                <a:sym typeface="Calibri"/>
              </a:rPr>
              <a:t>Secchi disk </a:t>
            </a:r>
            <a:r>
              <a:rPr lang="en-US" sz="1800">
                <a:solidFill>
                  <a:schemeClr val="dk1"/>
                </a:solidFill>
                <a:latin typeface="Calibri"/>
                <a:ea typeface="Calibri"/>
                <a:cs typeface="Calibri"/>
                <a:sym typeface="Calibri"/>
              </a:rPr>
              <a:t>will be shaded or use an </a:t>
            </a:r>
            <a:r>
              <a:rPr lang="en-US" sz="1800" b="1">
                <a:solidFill>
                  <a:srgbClr val="000072"/>
                </a:solidFill>
                <a:latin typeface="Calibri"/>
                <a:ea typeface="Calibri"/>
                <a:cs typeface="Calibri"/>
                <a:sym typeface="Calibri"/>
              </a:rPr>
              <a:t>umbrella or cardboard </a:t>
            </a:r>
            <a:r>
              <a:rPr lang="en-US" sz="1800">
                <a:solidFill>
                  <a:schemeClr val="dk1"/>
                </a:solidFill>
                <a:latin typeface="Calibri"/>
                <a:ea typeface="Calibri"/>
                <a:cs typeface="Calibri"/>
                <a:sym typeface="Calibri"/>
              </a:rPr>
              <a:t>to shade the measurement area.</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If you cannot reach the water surface, establish a reference height. This can be a railing, a person’s hip, or the edge of a dock. All measurements should be taken from this point. </a:t>
            </a:r>
            <a:endParaRPr/>
          </a:p>
        </p:txBody>
      </p:sp>
      <p:pic>
        <p:nvPicPr>
          <p:cNvPr id="447" name="Google Shape;447;p21" descr="11_HydroLoweringSecchi.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15629" y="1689877"/>
            <a:ext cx="4712097" cy="350301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448" name="Google Shape;448;p21" descr="1_AttentionICON_8_14_15.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75171" y="5786338"/>
            <a:ext cx="399410" cy="409377"/>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22"/>
          <p:cNvSpPr txBox="1"/>
          <p:nvPr/>
        </p:nvSpPr>
        <p:spPr>
          <a:xfrm>
            <a:off x="1219948" y="996186"/>
            <a:ext cx="5228829"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In the Field</a:t>
            </a:r>
            <a:endParaRPr/>
          </a:p>
          <a:p>
            <a:pPr marL="0" marR="0" lvl="0" indent="0" algn="l" rtl="0">
              <a:spcBef>
                <a:spcPts val="0"/>
              </a:spcBef>
              <a:spcAft>
                <a:spcPts val="0"/>
              </a:spcAft>
              <a:buNone/>
            </a:pPr>
            <a:endParaRPr sz="18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800">
                <a:solidFill>
                  <a:schemeClr val="dk1"/>
                </a:solidFill>
                <a:latin typeface="Calibri"/>
                <a:ea typeface="Calibri"/>
                <a:cs typeface="Calibri"/>
                <a:sym typeface="Calibri"/>
              </a:rPr>
              <a:t>Lower the Secchi disk until it disappears. </a:t>
            </a:r>
            <a:endParaRPr sz="1800">
              <a:solidFill>
                <a:schemeClr val="dk1"/>
              </a:solidFill>
              <a:latin typeface="Calibri"/>
              <a:ea typeface="Calibri"/>
              <a:cs typeface="Calibri"/>
              <a:sym typeface="Calibri"/>
            </a:endParaRPr>
          </a:p>
        </p:txBody>
      </p:sp>
      <p:pic>
        <p:nvPicPr>
          <p:cNvPr id="454" name="Google Shape;454;p22" descr="1.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22963" y="2786944"/>
            <a:ext cx="2276593" cy="1707445"/>
          </a:xfrm>
          <a:prstGeom prst="rect">
            <a:avLst/>
          </a:prstGeom>
          <a:noFill/>
          <a:ln>
            <a:noFill/>
          </a:ln>
        </p:spPr>
      </p:pic>
      <p:pic>
        <p:nvPicPr>
          <p:cNvPr id="455" name="Google Shape;455;p22" descr="2.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10000" y="2779889"/>
            <a:ext cx="2286000" cy="1714500"/>
          </a:xfrm>
          <a:prstGeom prst="rect">
            <a:avLst/>
          </a:prstGeom>
          <a:noFill/>
          <a:ln>
            <a:noFill/>
          </a:ln>
        </p:spPr>
      </p:pic>
      <p:pic>
        <p:nvPicPr>
          <p:cNvPr id="456" name="Google Shape;456;p22" descr="3.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448777" y="2779889"/>
            <a:ext cx="2182519" cy="163688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23" descr="7_WaterTransSecchiDepthDiagram_7_17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64173" y="1628432"/>
            <a:ext cx="7990419" cy="5229568"/>
          </a:xfrm>
          <a:prstGeom prst="rect">
            <a:avLst/>
          </a:prstGeom>
          <a:noFill/>
          <a:ln>
            <a:noFill/>
          </a:ln>
        </p:spPr>
      </p:pic>
      <p:pic>
        <p:nvPicPr>
          <p:cNvPr id="462" name="Google Shape;462;p23" descr="1_AttentionICON_8_14_15.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17608" y="5432161"/>
            <a:ext cx="399410" cy="409377"/>
          </a:xfrm>
          <a:prstGeom prst="rect">
            <a:avLst/>
          </a:prstGeom>
          <a:noFill/>
          <a:ln>
            <a:noFill/>
          </a:ln>
          <a:effectLst>
            <a:outerShdw blurRad="292100" dist="139700" dir="2700000" algn="tl" rotWithShape="0">
              <a:srgbClr val="333333">
                <a:alpha val="64705"/>
              </a:srgbClr>
            </a:outerShdw>
          </a:effectLst>
        </p:spPr>
      </p:pic>
      <p:sp>
        <p:nvSpPr>
          <p:cNvPr id="463" name="Google Shape;463;p23"/>
          <p:cNvSpPr txBox="1"/>
          <p:nvPr/>
        </p:nvSpPr>
        <p:spPr>
          <a:xfrm>
            <a:off x="1164173" y="995874"/>
            <a:ext cx="79716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00072"/>
                </a:solidFill>
                <a:latin typeface="Calibri"/>
                <a:ea typeface="Calibri"/>
                <a:cs typeface="Calibri"/>
                <a:sym typeface="Calibri"/>
              </a:rPr>
              <a:t>In the field </a:t>
            </a:r>
            <a:r>
              <a:rPr lang="en-US" sz="2400" b="1">
                <a:solidFill>
                  <a:srgbClr val="000072"/>
                </a:solidFill>
                <a:latin typeface="Noto Sans Symbols"/>
                <a:ea typeface="Noto Sans Symbols"/>
                <a:cs typeface="Noto Sans Symbols"/>
                <a:sym typeface="Noto Sans Symbols"/>
              </a:rPr>
              <a:t>•</a:t>
            </a:r>
            <a:r>
              <a:rPr lang="en-US" sz="2400" b="1">
                <a:solidFill>
                  <a:srgbClr val="000072"/>
                </a:solidFill>
                <a:latin typeface="Calibri"/>
                <a:ea typeface="Calibri"/>
                <a:cs typeface="Calibri"/>
                <a:sym typeface="Calibri"/>
              </a:rPr>
              <a:t>  Deploy the Secchi disk</a:t>
            </a:r>
            <a:endParaRPr sz="2400" b="1">
              <a:solidFill>
                <a:srgbClr val="000072"/>
              </a:solidFill>
              <a:latin typeface="Calibri"/>
              <a:ea typeface="Calibri"/>
              <a:cs typeface="Calibri"/>
              <a:sym typeface="Calibri"/>
            </a:endParaRPr>
          </a:p>
        </p:txBody>
      </p:sp>
      <p:sp>
        <p:nvSpPr>
          <p:cNvPr id="464" name="Google Shape;464;p23"/>
          <p:cNvSpPr txBox="1"/>
          <p:nvPr/>
        </p:nvSpPr>
        <p:spPr>
          <a:xfrm>
            <a:off x="1497679" y="1628432"/>
            <a:ext cx="1479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72"/>
                </a:solidFill>
                <a:latin typeface="Calibri"/>
                <a:ea typeface="Calibri"/>
                <a:cs typeface="Calibri"/>
                <a:sym typeface="Calibri"/>
              </a:rPr>
              <a:t>1. Lower disk</a:t>
            </a:r>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into the water   until it just disappears</a:t>
            </a:r>
            <a:endParaRPr sz="1200" b="1">
              <a:solidFill>
                <a:srgbClr val="000072"/>
              </a:solidFill>
              <a:latin typeface="Calibri"/>
              <a:ea typeface="Calibri"/>
              <a:cs typeface="Calibri"/>
              <a:sym typeface="Calibri"/>
            </a:endParaRPr>
          </a:p>
        </p:txBody>
      </p:sp>
      <p:sp>
        <p:nvSpPr>
          <p:cNvPr id="465" name="Google Shape;465;p23"/>
          <p:cNvSpPr txBox="1"/>
          <p:nvPr/>
        </p:nvSpPr>
        <p:spPr>
          <a:xfrm>
            <a:off x="3156959" y="2142443"/>
            <a:ext cx="22278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72"/>
                </a:solidFill>
                <a:latin typeface="Calibri"/>
                <a:ea typeface="Calibri"/>
                <a:cs typeface="Calibri"/>
                <a:sym typeface="Calibri"/>
              </a:rPr>
              <a:t>2. At water surface mark rope with clothespin</a:t>
            </a:r>
            <a:endParaRPr/>
          </a:p>
        </p:txBody>
      </p:sp>
      <p:sp>
        <p:nvSpPr>
          <p:cNvPr id="466" name="Google Shape;466;p23"/>
          <p:cNvSpPr txBox="1"/>
          <p:nvPr/>
        </p:nvSpPr>
        <p:spPr>
          <a:xfrm>
            <a:off x="5203129" y="2530482"/>
            <a:ext cx="16728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72"/>
                </a:solidFill>
                <a:latin typeface="Calibri"/>
                <a:ea typeface="Calibri"/>
                <a:cs typeface="Calibri"/>
                <a:sym typeface="Calibri"/>
              </a:rPr>
              <a:t>3. Lower disk again</a:t>
            </a:r>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another 10 cm into water</a:t>
            </a:r>
            <a:endParaRPr/>
          </a:p>
        </p:txBody>
      </p:sp>
      <p:sp>
        <p:nvSpPr>
          <p:cNvPr id="467" name="Google Shape;467;p23"/>
          <p:cNvSpPr txBox="1"/>
          <p:nvPr/>
        </p:nvSpPr>
        <p:spPr>
          <a:xfrm>
            <a:off x="7136121" y="2604108"/>
            <a:ext cx="116598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000072"/>
                </a:solidFill>
                <a:latin typeface="Calibri"/>
                <a:ea typeface="Calibri"/>
                <a:cs typeface="Calibri"/>
                <a:sym typeface="Calibri"/>
              </a:rPr>
              <a:t>4. Raise disk</a:t>
            </a:r>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until it reappears</a:t>
            </a:r>
            <a:endParaRPr/>
          </a:p>
        </p:txBody>
      </p:sp>
      <p:sp>
        <p:nvSpPr>
          <p:cNvPr id="468" name="Google Shape;468;p23"/>
          <p:cNvSpPr txBox="1"/>
          <p:nvPr/>
        </p:nvSpPr>
        <p:spPr>
          <a:xfrm>
            <a:off x="1817018" y="5483874"/>
            <a:ext cx="320250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FFFFFF"/>
                </a:solidFill>
                <a:latin typeface="Calibri"/>
                <a:ea typeface="Calibri"/>
                <a:cs typeface="Calibri"/>
                <a:sym typeface="Calibri"/>
              </a:rPr>
              <a:t>Tip: If you can’t reach the water surface</a:t>
            </a:r>
            <a:endParaRPr/>
          </a:p>
          <a:p>
            <a:pPr marL="0" marR="0" lvl="0" indent="0" algn="l" rtl="0">
              <a:spcBef>
                <a:spcPts val="0"/>
              </a:spcBef>
              <a:spcAft>
                <a:spcPts val="0"/>
              </a:spcAft>
              <a:buNone/>
            </a:pPr>
            <a:r>
              <a:rPr lang="en-US" sz="1400">
                <a:solidFill>
                  <a:srgbClr val="FFFFFF"/>
                </a:solidFill>
                <a:latin typeface="Calibri"/>
                <a:ea typeface="Calibri"/>
                <a:cs typeface="Calibri"/>
                <a:sym typeface="Calibri"/>
              </a:rPr>
              <a:t>from where you are standing, mark the</a:t>
            </a:r>
            <a:endParaRPr/>
          </a:p>
          <a:p>
            <a:pPr marL="0" marR="0" lvl="0" indent="0" algn="l" rtl="0">
              <a:spcBef>
                <a:spcPts val="0"/>
              </a:spcBef>
              <a:spcAft>
                <a:spcPts val="0"/>
              </a:spcAft>
              <a:buNone/>
            </a:pPr>
            <a:r>
              <a:rPr lang="en-US" sz="1400">
                <a:solidFill>
                  <a:srgbClr val="FFFFFF"/>
                </a:solidFill>
                <a:latin typeface="Calibri"/>
                <a:ea typeface="Calibri"/>
                <a:cs typeface="Calibri"/>
                <a:sym typeface="Calibri"/>
              </a:rPr>
              <a:t> rope with a clothespin at  your reference </a:t>
            </a:r>
            <a:endParaRPr/>
          </a:p>
          <a:p>
            <a:pPr marL="0" marR="0" lvl="0" indent="0" algn="l" rtl="0">
              <a:spcBef>
                <a:spcPts val="0"/>
              </a:spcBef>
              <a:spcAft>
                <a:spcPts val="0"/>
              </a:spcAft>
              <a:buNone/>
            </a:pPr>
            <a:r>
              <a:rPr lang="en-US" sz="1400">
                <a:solidFill>
                  <a:srgbClr val="FFFFFF"/>
                </a:solidFill>
                <a:latin typeface="Calibri"/>
                <a:ea typeface="Calibri"/>
                <a:cs typeface="Calibri"/>
                <a:sym typeface="Calibri"/>
              </a:rPr>
              <a:t>height (such as a dock).</a:t>
            </a:r>
            <a:endParaRPr sz="1400">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24"/>
          <p:cNvSpPr txBox="1"/>
          <p:nvPr/>
        </p:nvSpPr>
        <p:spPr>
          <a:xfrm>
            <a:off x="1229798" y="995874"/>
            <a:ext cx="7635876" cy="50167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Record your data</a:t>
            </a:r>
            <a:endParaRPr/>
          </a:p>
          <a:p>
            <a:pPr marL="0" marR="0" lvl="0" indent="0" algn="l" rtl="0">
              <a:spcBef>
                <a:spcPts val="0"/>
              </a:spcBef>
              <a:spcAft>
                <a:spcPts val="0"/>
              </a:spcAft>
              <a:buNone/>
            </a:pPr>
            <a:endParaRPr sz="1600" b="1">
              <a:solidFill>
                <a:schemeClr val="dk2"/>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There should now be </a:t>
            </a:r>
            <a:r>
              <a:rPr lang="en-US" sz="1600" b="1">
                <a:solidFill>
                  <a:srgbClr val="000072"/>
                </a:solidFill>
                <a:latin typeface="Calibri"/>
                <a:ea typeface="Calibri"/>
                <a:cs typeface="Calibri"/>
                <a:sym typeface="Calibri"/>
              </a:rPr>
              <a:t>two points marked on the rope</a:t>
            </a:r>
            <a:r>
              <a:rPr lang="en-US" sz="1600">
                <a:solidFill>
                  <a:schemeClr val="dk1"/>
                </a:solidFill>
                <a:latin typeface="Calibri"/>
                <a:ea typeface="Calibri"/>
                <a:cs typeface="Calibri"/>
                <a:sym typeface="Calibri"/>
              </a:rPr>
              <a:t>. Record the length of the rope between each mark and the </a:t>
            </a:r>
            <a:r>
              <a:rPr lang="en-US" sz="1600" b="1">
                <a:solidFill>
                  <a:srgbClr val="000072"/>
                </a:solidFill>
                <a:latin typeface="Calibri"/>
                <a:ea typeface="Calibri"/>
                <a:cs typeface="Calibri"/>
                <a:sym typeface="Calibri"/>
              </a:rPr>
              <a:t>Secchi disk </a:t>
            </a:r>
            <a:r>
              <a:rPr lang="en-US" sz="1600">
                <a:solidFill>
                  <a:schemeClr val="dk1"/>
                </a:solidFill>
                <a:latin typeface="Calibri"/>
                <a:ea typeface="Calibri"/>
                <a:cs typeface="Calibri"/>
                <a:sym typeface="Calibri"/>
              </a:rPr>
              <a:t>on your </a:t>
            </a:r>
            <a:r>
              <a:rPr lang="en-US" sz="1600" b="1">
                <a:solidFill>
                  <a:srgbClr val="000072"/>
                </a:solidFill>
                <a:latin typeface="Calibri"/>
                <a:ea typeface="Calibri"/>
                <a:cs typeface="Calibri"/>
                <a:sym typeface="Calibri"/>
              </a:rPr>
              <a:t>Hydrosphere Investigation Data Sheet</a:t>
            </a:r>
            <a:r>
              <a:rPr lang="en-US" sz="1600">
                <a:solidFill>
                  <a:srgbClr val="000072"/>
                </a:solidFill>
                <a:latin typeface="Calibri"/>
                <a:ea typeface="Calibri"/>
                <a:cs typeface="Calibri"/>
                <a:sym typeface="Calibri"/>
              </a:rPr>
              <a:t> </a:t>
            </a:r>
            <a:r>
              <a:rPr lang="en-US" sz="1600">
                <a:solidFill>
                  <a:schemeClr val="dk1"/>
                </a:solidFill>
                <a:latin typeface="Calibri"/>
                <a:ea typeface="Calibri"/>
                <a:cs typeface="Calibri"/>
                <a:sym typeface="Calibri"/>
              </a:rPr>
              <a:t>to the nearest cm.</a:t>
            </a:r>
            <a:endParaRPr sz="1600">
              <a:solidFill>
                <a:schemeClr val="dk1"/>
              </a:solidFill>
              <a:latin typeface="Calibri"/>
              <a:ea typeface="Calibri"/>
              <a:cs typeface="Calibri"/>
              <a:sym typeface="Calibri"/>
            </a:endParaRPr>
          </a:p>
          <a:p>
            <a:pPr marL="285750" marR="0" lvl="0" indent="-285750" algn="l" rtl="0">
              <a:spcBef>
                <a:spcPts val="6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If you marked the rope at the water surface, record “0” as the distance between the observer and the water surface.</a:t>
            </a:r>
            <a:endParaRPr sz="1600">
              <a:solidFill>
                <a:schemeClr val="dk1"/>
              </a:solidFill>
              <a:latin typeface="Calibri"/>
              <a:ea typeface="Calibri"/>
              <a:cs typeface="Calibri"/>
              <a:sym typeface="Calibri"/>
            </a:endParaRPr>
          </a:p>
          <a:p>
            <a:pPr marL="285750" marR="0" lvl="0" indent="-285750" algn="l" rtl="0">
              <a:spcBef>
                <a:spcPts val="60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If you marked the rope at a reference point, lower the disk until it reaches the surface of the water and mark the rope at the reference point. Record the length of the rope between the mark and the Secchi disk as the distance between the observer and the water surface. </a:t>
            </a:r>
            <a:endParaRPr sz="16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i="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i="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pic>
        <p:nvPicPr>
          <p:cNvPr id="474" name="Google Shape;474;p24" descr="Screen Shot 2015-12-18 at 2.57.27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86416" y="4343488"/>
            <a:ext cx="7306656" cy="1943012"/>
          </a:xfrm>
          <a:prstGeom prst="rect">
            <a:avLst/>
          </a:prstGeom>
          <a:noFill/>
          <a:ln>
            <a:noFill/>
          </a:ln>
        </p:spPr>
      </p:pic>
      <p:cxnSp>
        <p:nvCxnSpPr>
          <p:cNvPr id="475" name="Google Shape;475;p24"/>
          <p:cNvCxnSpPr/>
          <p:nvPr/>
        </p:nvCxnSpPr>
        <p:spPr>
          <a:xfrm>
            <a:off x="3048000" y="5791200"/>
            <a:ext cx="5181600" cy="63500"/>
          </a:xfrm>
          <a:prstGeom prst="straightConnector1">
            <a:avLst/>
          </a:prstGeom>
          <a:noFill/>
          <a:ln w="28575" cap="flat" cmpd="sng">
            <a:solidFill>
              <a:srgbClr val="FF0000"/>
            </a:solidFill>
            <a:prstDash val="solid"/>
            <a:round/>
            <a:headEnd type="none" w="sm" len="sm"/>
            <a:tailEnd type="none" w="sm" len="sm"/>
          </a:ln>
          <a:effectLst>
            <a:outerShdw blurRad="40000" dist="20000" dir="5400000" rotWithShape="0">
              <a:srgbClr val="000000">
                <a:alpha val="37647"/>
              </a:srgbClr>
            </a:outerShdw>
          </a:effectLst>
        </p:spPr>
      </p:cxnSp>
      <p:cxnSp>
        <p:nvCxnSpPr>
          <p:cNvPr id="476" name="Google Shape;476;p24"/>
          <p:cNvCxnSpPr/>
          <p:nvPr/>
        </p:nvCxnSpPr>
        <p:spPr>
          <a:xfrm rot="10800000">
            <a:off x="3048000" y="5575300"/>
            <a:ext cx="0" cy="215900"/>
          </a:xfrm>
          <a:prstGeom prst="straightConnector1">
            <a:avLst/>
          </a:prstGeom>
          <a:noFill/>
          <a:ln w="25400" cap="flat" cmpd="sng">
            <a:solidFill>
              <a:srgbClr val="FF0000"/>
            </a:solidFill>
            <a:prstDash val="dash"/>
            <a:round/>
            <a:headEnd type="none" w="sm" len="sm"/>
            <a:tailEnd type="none" w="sm" len="sm"/>
          </a:ln>
          <a:effectLst>
            <a:outerShdw blurRad="40000" dist="20000" dir="5400000" rotWithShape="0">
              <a:srgbClr val="000000">
                <a:alpha val="37647"/>
              </a:srgbClr>
            </a:outerShdw>
          </a:effectLst>
        </p:spPr>
      </p:cxnSp>
      <p:cxnSp>
        <p:nvCxnSpPr>
          <p:cNvPr id="477" name="Google Shape;477;p24"/>
          <p:cNvCxnSpPr/>
          <p:nvPr/>
        </p:nvCxnSpPr>
        <p:spPr>
          <a:xfrm>
            <a:off x="2882900" y="5575300"/>
            <a:ext cx="0" cy="279400"/>
          </a:xfrm>
          <a:prstGeom prst="straightConnector1">
            <a:avLst/>
          </a:prstGeom>
          <a:noFill/>
          <a:ln w="25400" cap="flat" cmpd="sng">
            <a:solidFill>
              <a:srgbClr val="FF0000"/>
            </a:solidFill>
            <a:prstDash val="dash"/>
            <a:round/>
            <a:headEnd type="none" w="sm" len="sm"/>
            <a:tailEnd type="none" w="sm" len="sm"/>
          </a:ln>
          <a:effectLst>
            <a:outerShdw blurRad="40000" dist="20000" dir="5400000" rotWithShape="0">
              <a:srgbClr val="000000">
                <a:alpha val="37647"/>
              </a:srgbClr>
            </a:outerShdw>
          </a:effectLst>
        </p:spPr>
      </p:cxnSp>
      <p:cxnSp>
        <p:nvCxnSpPr>
          <p:cNvPr id="478" name="Google Shape;478;p24"/>
          <p:cNvCxnSpPr/>
          <p:nvPr/>
        </p:nvCxnSpPr>
        <p:spPr>
          <a:xfrm flipH="1">
            <a:off x="3048000" y="3822700"/>
            <a:ext cx="2349500" cy="14986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79" name="Google Shape;479;p24"/>
          <p:cNvCxnSpPr/>
          <p:nvPr/>
        </p:nvCxnSpPr>
        <p:spPr>
          <a:xfrm flipH="1">
            <a:off x="2882900" y="3822700"/>
            <a:ext cx="2514600" cy="1384300"/>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480" name="Google Shape;480;p24"/>
          <p:cNvSpPr txBox="1"/>
          <p:nvPr/>
        </p:nvSpPr>
        <p:spPr>
          <a:xfrm>
            <a:off x="6654800" y="3986856"/>
            <a:ext cx="98371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FF0000"/>
                </a:solidFill>
                <a:latin typeface="Calibri"/>
                <a:ea typeface="Calibri"/>
                <a:cs typeface="Calibri"/>
                <a:sym typeface="Calibri"/>
              </a:rPr>
              <a:t>Secchi depth</a:t>
            </a:r>
            <a:endParaRPr sz="1200">
              <a:solidFill>
                <a:srgbClr val="FF0000"/>
              </a:solidFill>
              <a:latin typeface="Calibri"/>
              <a:ea typeface="Calibri"/>
              <a:cs typeface="Calibri"/>
              <a:sym typeface="Calibri"/>
            </a:endParaRPr>
          </a:p>
        </p:txBody>
      </p:sp>
      <p:sp>
        <p:nvSpPr>
          <p:cNvPr id="481" name="Google Shape;481;p24"/>
          <p:cNvSpPr txBox="1"/>
          <p:nvPr/>
        </p:nvSpPr>
        <p:spPr>
          <a:xfrm>
            <a:off x="5397500" y="3731824"/>
            <a:ext cx="327648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FF0000"/>
                </a:solidFill>
                <a:latin typeface="Calibri"/>
                <a:ea typeface="Calibri"/>
                <a:cs typeface="Calibri"/>
                <a:sym typeface="Calibri"/>
              </a:rPr>
              <a:t>distance from reference point to surface of water</a:t>
            </a:r>
            <a:endParaRPr sz="1200">
              <a:solidFill>
                <a:srgbClr val="FF0000"/>
              </a:solidFill>
              <a:latin typeface="Calibri"/>
              <a:ea typeface="Calibri"/>
              <a:cs typeface="Calibri"/>
              <a:sym typeface="Calibri"/>
            </a:endParaRPr>
          </a:p>
        </p:txBody>
      </p:sp>
      <p:cxnSp>
        <p:nvCxnSpPr>
          <p:cNvPr id="482" name="Google Shape;482;p24"/>
          <p:cNvCxnSpPr/>
          <p:nvPr/>
        </p:nvCxnSpPr>
        <p:spPr>
          <a:xfrm flipH="1">
            <a:off x="3048000" y="4263855"/>
            <a:ext cx="3606800" cy="1438445"/>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5"/>
          <p:cNvSpPr txBox="1"/>
          <p:nvPr/>
        </p:nvSpPr>
        <p:spPr>
          <a:xfrm>
            <a:off x="1181395" y="1775518"/>
            <a:ext cx="2679406" cy="53860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Repeat the Secchi disk measurement for a total of 3x and record your data</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488" name="Google Shape;488;p25" descr="Screen Shot 2015-12-18 at 3.13.25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62400" y="1150699"/>
            <a:ext cx="4546600" cy="5530749"/>
          </a:xfrm>
          <a:prstGeom prst="rect">
            <a:avLst/>
          </a:prstGeom>
          <a:noFill/>
          <a:ln>
            <a:noFill/>
          </a:ln>
          <a:effectLst>
            <a:outerShdw blurRad="292100" dist="139700" dir="2700000" algn="tl" rotWithShape="0">
              <a:srgbClr val="333333">
                <a:alpha val="64705"/>
              </a:srgbClr>
            </a:outerShdw>
          </a:effectLst>
        </p:spPr>
      </p:pic>
      <p:cxnSp>
        <p:nvCxnSpPr>
          <p:cNvPr id="489" name="Google Shape;489;p25"/>
          <p:cNvCxnSpPr/>
          <p:nvPr/>
        </p:nvCxnSpPr>
        <p:spPr>
          <a:xfrm>
            <a:off x="2578100" y="3073400"/>
            <a:ext cx="1765300" cy="1143000"/>
          </a:xfrm>
          <a:prstGeom prst="straightConnector1">
            <a:avLst/>
          </a:prstGeom>
          <a:noFill/>
          <a:ln w="381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26" descr="Screen Shot 2015-08-26 at 2.12.31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96409" y="1975555"/>
            <a:ext cx="2939839" cy="4324350"/>
          </a:xfrm>
          <a:prstGeom prst="rect">
            <a:avLst/>
          </a:prstGeom>
          <a:noFill/>
          <a:ln>
            <a:noFill/>
          </a:ln>
        </p:spPr>
      </p:pic>
      <p:sp>
        <p:nvSpPr>
          <p:cNvPr id="495" name="Google Shape;495;p26"/>
          <p:cNvSpPr txBox="1"/>
          <p:nvPr/>
        </p:nvSpPr>
        <p:spPr>
          <a:xfrm>
            <a:off x="1397295" y="2001295"/>
            <a:ext cx="4199114" cy="4247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Live Data Entry</a:t>
            </a:r>
            <a:r>
              <a:rPr lang="en-US" sz="1800" dirty="0">
                <a:solidFill>
                  <a:schemeClr val="dk1"/>
                </a:solidFill>
                <a:latin typeface="Calibri"/>
                <a:ea typeface="Calibri"/>
                <a:cs typeface="Calibri"/>
                <a:sym typeface="Calibri"/>
              </a:rPr>
              <a:t>: Upload your data to the official</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GLOBE science database</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Email Data Entry: Send data in the body of your email (not as an attachment) to </a:t>
            </a:r>
            <a:r>
              <a:rPr lang="en-US"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5"/>
              </a:rPr>
              <a:t>DATA@NASAGLOBE.ORG</a:t>
            </a:r>
            <a:endParaRPr lang="en-US" sz="1800" b="1"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rtl="0">
              <a:spcBef>
                <a:spcPts val="0"/>
              </a:spcBef>
              <a:spcAft>
                <a:spcPts val="0"/>
              </a:spcAft>
              <a:buNone/>
            </a:pPr>
            <a:endParaRPr lang="en-US"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Mobile Data App: Download the GLOBE Science Data Entry app to your mobile device and select the right option.</a:t>
            </a:r>
            <a:endParaRPr dirty="0"/>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For Android </a:t>
            </a:r>
            <a:r>
              <a:rPr lang="en-US" sz="1800" dirty="0">
                <a:solidFill>
                  <a:schemeClr val="dk1"/>
                </a:solidFill>
                <a:latin typeface="Calibri"/>
                <a:ea typeface="Calibri"/>
                <a:cs typeface="Calibri"/>
                <a:sym typeface="Calibri"/>
              </a:rPr>
              <a:t>via </a:t>
            </a:r>
            <a:r>
              <a:rPr lang="en-US" sz="1800" b="1"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Google Play</a:t>
            </a:r>
            <a:endParaRPr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For IOS </a:t>
            </a:r>
            <a:r>
              <a:rPr lang="en-US" sz="1800" dirty="0">
                <a:solidFill>
                  <a:schemeClr val="dk1"/>
                </a:solidFill>
                <a:latin typeface="Calibri"/>
                <a:ea typeface="Calibri"/>
                <a:cs typeface="Calibri"/>
                <a:sym typeface="Calibri"/>
              </a:rPr>
              <a:t>via the </a:t>
            </a:r>
            <a:r>
              <a:rPr lang="en-US" sz="1800" b="1" u="sng" dirty="0">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App Store</a:t>
            </a:r>
            <a:r>
              <a:rPr lang="en-US" sz="1800" b="1"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2"/>
                </a:solidFill>
                <a:latin typeface="Calibri"/>
                <a:ea typeface="Calibri"/>
                <a:cs typeface="Calibri"/>
                <a:sym typeface="Calibri"/>
              </a:rPr>
              <a:t>  </a:t>
            </a:r>
            <a:endParaRPr dirty="0"/>
          </a:p>
          <a:p>
            <a:pPr marL="0" marR="0" lvl="0" indent="0" algn="l" rtl="0">
              <a:spcBef>
                <a:spcPts val="0"/>
              </a:spcBef>
              <a:spcAft>
                <a:spcPts val="0"/>
              </a:spcAft>
              <a:buNone/>
            </a:pPr>
            <a:endParaRPr sz="1800" b="1" dirty="0">
              <a:solidFill>
                <a:schemeClr val="dk2"/>
              </a:solidFill>
              <a:latin typeface="Calibri"/>
              <a:ea typeface="Calibri"/>
              <a:cs typeface="Calibri"/>
              <a:sym typeface="Calibri"/>
            </a:endParaRPr>
          </a:p>
        </p:txBody>
      </p:sp>
      <p:sp>
        <p:nvSpPr>
          <p:cNvPr id="496" name="Google Shape;496;p26"/>
          <p:cNvSpPr txBox="1"/>
          <p:nvPr/>
        </p:nvSpPr>
        <p:spPr>
          <a:xfrm>
            <a:off x="1397295" y="1143000"/>
            <a:ext cx="529137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Entering Data on the GLOBE Website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7"/>
          <p:cNvSpPr txBox="1"/>
          <p:nvPr/>
        </p:nvSpPr>
        <p:spPr>
          <a:xfrm>
            <a:off x="1388532" y="1016892"/>
            <a:ext cx="727075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502" name="Google Shape;502;p27"/>
          <p:cNvSpPr txBox="1"/>
          <p:nvPr/>
        </p:nvSpPr>
        <p:spPr>
          <a:xfrm>
            <a:off x="1388532" y="1022853"/>
            <a:ext cx="7270751" cy="45550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GLOBE provides the ability to view and interact with data measured across the world. Select our</a:t>
            </a: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visualization tool</a:t>
            </a:r>
            <a:r>
              <a:rPr lang="en-US" sz="1800">
                <a:solidFill>
                  <a:schemeClr val="dk1"/>
                </a:solidFill>
                <a:latin typeface="Calibri"/>
                <a:ea typeface="Calibri"/>
                <a:cs typeface="Calibri"/>
                <a:sym typeface="Calibri"/>
              </a:rPr>
              <a:t> to map, graph, filter and export Secchi Disk transparency data that have been measured across GLOBE protocols since 1995.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503" name="Google Shape;503;p27" descr="Screen Shot 2015-08-28 at 3.41.41 PM.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388532" y="2586553"/>
            <a:ext cx="5837768" cy="3387031"/>
          </a:xfrm>
          <a:prstGeom prst="rect">
            <a:avLst/>
          </a:prstGeom>
          <a:noFill/>
          <a:ln>
            <a:noFill/>
          </a:ln>
        </p:spPr>
      </p:pic>
      <p:sp>
        <p:nvSpPr>
          <p:cNvPr id="504" name="Google Shape;504;p27"/>
          <p:cNvSpPr txBox="1"/>
          <p:nvPr/>
        </p:nvSpPr>
        <p:spPr>
          <a:xfrm>
            <a:off x="1388532" y="6132890"/>
            <a:ext cx="744190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Link</a:t>
            </a:r>
            <a:r>
              <a:rPr lang="en-US" sz="1400">
                <a:solidFill>
                  <a:schemeClr val="dk1"/>
                </a:solidFill>
                <a:latin typeface="Calibri"/>
                <a:ea typeface="Calibri"/>
                <a:cs typeface="Calibri"/>
                <a:sym typeface="Calibri"/>
              </a:rPr>
              <a:t> to step-by-step tutorial on using the GLOBE Data Visualization Tool</a:t>
            </a:r>
            <a:endParaRPr sz="1400">
              <a:solidFill>
                <a:schemeClr val="dk1"/>
              </a:solidFill>
              <a:latin typeface="Calibri"/>
              <a:ea typeface="Calibri"/>
              <a:cs typeface="Calibri"/>
              <a:sym typeface="Calibri"/>
            </a:endParaRPr>
          </a:p>
        </p:txBody>
      </p:sp>
      <p:sp>
        <p:nvSpPr>
          <p:cNvPr id="505" name="Google Shape;505;p27"/>
          <p:cNvSpPr txBox="1"/>
          <p:nvPr/>
        </p:nvSpPr>
        <p:spPr>
          <a:xfrm>
            <a:off x="4597401" y="3129467"/>
            <a:ext cx="35037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Select Secchi Disk transparency data from drop down menu</a:t>
            </a:r>
            <a:endParaRPr sz="1800" b="1">
              <a:solidFill>
                <a:schemeClr val="dk1"/>
              </a:solidFill>
              <a:latin typeface="Calibri"/>
              <a:ea typeface="Calibri"/>
              <a:cs typeface="Calibri"/>
              <a:sym typeface="Calibri"/>
            </a:endParaRPr>
          </a:p>
        </p:txBody>
      </p:sp>
      <p:cxnSp>
        <p:nvCxnSpPr>
          <p:cNvPr id="506" name="Google Shape;506;p27"/>
          <p:cNvCxnSpPr/>
          <p:nvPr/>
        </p:nvCxnSpPr>
        <p:spPr>
          <a:xfrm rot="10800000">
            <a:off x="3869267" y="3300400"/>
            <a:ext cx="728134" cy="0"/>
          </a:xfrm>
          <a:prstGeom prst="straightConnector1">
            <a:avLst/>
          </a:prstGeom>
          <a:noFill/>
          <a:ln w="254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1" name="Google Shape;511;p28" descr="Screen Shot 2015-08-28 at 3.42.19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97294" y="2187499"/>
            <a:ext cx="6193669" cy="3525207"/>
          </a:xfrm>
          <a:prstGeom prst="rect">
            <a:avLst/>
          </a:prstGeom>
          <a:noFill/>
          <a:ln>
            <a:noFill/>
          </a:ln>
        </p:spPr>
      </p:pic>
      <p:sp>
        <p:nvSpPr>
          <p:cNvPr id="512" name="Google Shape;512;p28"/>
          <p:cNvSpPr txBox="1"/>
          <p:nvPr/>
        </p:nvSpPr>
        <p:spPr>
          <a:xfrm>
            <a:off x="1397294" y="1140518"/>
            <a:ext cx="727075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513" name="Google Shape;513;p28"/>
          <p:cNvSpPr txBox="1"/>
          <p:nvPr/>
        </p:nvSpPr>
        <p:spPr>
          <a:xfrm>
            <a:off x="1397294" y="1029088"/>
            <a:ext cx="7270751" cy="39395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Select the date for which you need Secchi Disk Transparency data,  add layer and you can see where data is available. </a:t>
            </a:r>
            <a:endParaRPr sz="1800">
              <a:solidFill>
                <a:schemeClr val="dk1"/>
              </a:solidFill>
              <a:latin typeface="Calibri"/>
              <a:ea typeface="Calibri"/>
              <a:cs typeface="Calibri"/>
              <a:sym typeface="Calibri"/>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514" name="Google Shape;514;p28"/>
          <p:cNvSpPr txBox="1"/>
          <p:nvPr/>
        </p:nvSpPr>
        <p:spPr>
          <a:xfrm>
            <a:off x="7690218" y="2998859"/>
            <a:ext cx="1205763"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Locations where Secchi Disk Transparency data is available for the week you selected</a:t>
            </a:r>
            <a:endParaRPr sz="1400" b="1">
              <a:solidFill>
                <a:schemeClr val="dk1"/>
              </a:solidFill>
              <a:latin typeface="Calibri"/>
              <a:ea typeface="Calibri"/>
              <a:cs typeface="Calibri"/>
              <a:sym typeface="Calibri"/>
            </a:endParaRPr>
          </a:p>
        </p:txBody>
      </p:sp>
      <p:cxnSp>
        <p:nvCxnSpPr>
          <p:cNvPr id="515" name="Google Shape;515;p28"/>
          <p:cNvCxnSpPr/>
          <p:nvPr/>
        </p:nvCxnSpPr>
        <p:spPr>
          <a:xfrm rot="10800000">
            <a:off x="3898900" y="4059200"/>
            <a:ext cx="3791318"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516" name="Google Shape;516;p28"/>
          <p:cNvCxnSpPr/>
          <p:nvPr/>
        </p:nvCxnSpPr>
        <p:spPr>
          <a:xfrm flipH="1">
            <a:off x="2275418" y="2018506"/>
            <a:ext cx="249764" cy="337986"/>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29"/>
          <p:cNvSpPr txBox="1"/>
          <p:nvPr/>
        </p:nvSpPr>
        <p:spPr>
          <a:xfrm>
            <a:off x="1242072" y="1078963"/>
            <a:ext cx="7270751" cy="36625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Select the sampling site for which you need Secchi Disk Transparency data,  and a box will open with a data summary for that site.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522" name="Google Shape;522;p29"/>
          <p:cNvSpPr txBox="1"/>
          <p:nvPr/>
        </p:nvSpPr>
        <p:spPr>
          <a:xfrm>
            <a:off x="7526867" y="2105323"/>
            <a:ext cx="1507068" cy="31085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Clicking on a location will open to a map note providing Secchi Disk Transparency data for that location and time.  Follow instructions in the tutorial to download data as a .csv file for analysis.</a:t>
            </a:r>
            <a:endParaRPr sz="1400" b="1">
              <a:solidFill>
                <a:schemeClr val="dk1"/>
              </a:solidFill>
              <a:latin typeface="Calibri"/>
              <a:ea typeface="Calibri"/>
              <a:cs typeface="Calibri"/>
              <a:sym typeface="Calibri"/>
            </a:endParaRPr>
          </a:p>
        </p:txBody>
      </p:sp>
      <p:pic>
        <p:nvPicPr>
          <p:cNvPr id="523" name="Google Shape;523;p29" descr="Screen Shot 2015-08-28 at 3.42.55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97293" y="2228105"/>
            <a:ext cx="6129574" cy="3137650"/>
          </a:xfrm>
          <a:prstGeom prst="rect">
            <a:avLst/>
          </a:prstGeom>
          <a:noFill/>
          <a:ln>
            <a:noFill/>
          </a:ln>
        </p:spPr>
      </p:pic>
      <p:cxnSp>
        <p:nvCxnSpPr>
          <p:cNvPr id="524" name="Google Shape;524;p29"/>
          <p:cNvCxnSpPr/>
          <p:nvPr/>
        </p:nvCxnSpPr>
        <p:spPr>
          <a:xfrm rot="10800000">
            <a:off x="6481235" y="4741504"/>
            <a:ext cx="1045632" cy="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
          <p:cNvSpPr txBox="1"/>
          <p:nvPr/>
        </p:nvSpPr>
        <p:spPr>
          <a:xfrm>
            <a:off x="1265988" y="1077322"/>
            <a:ext cx="751817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The Hydrosphere</a:t>
            </a:r>
            <a:endParaRPr sz="2000">
              <a:solidFill>
                <a:schemeClr val="dk1"/>
              </a:solidFill>
              <a:latin typeface="Calibri"/>
              <a:ea typeface="Calibri"/>
              <a:cs typeface="Calibri"/>
              <a:sym typeface="Calibri"/>
            </a:endParaRPr>
          </a:p>
        </p:txBody>
      </p:sp>
      <p:sp>
        <p:nvSpPr>
          <p:cNvPr id="307" name="Google Shape;307;p3"/>
          <p:cNvSpPr txBox="1"/>
          <p:nvPr/>
        </p:nvSpPr>
        <p:spPr>
          <a:xfrm>
            <a:off x="1315137" y="1477432"/>
            <a:ext cx="3955363" cy="52629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sz="1600">
              <a:solidFill>
                <a:schemeClr val="dk1"/>
              </a:solidFill>
              <a:latin typeface="Calibri"/>
              <a:ea typeface="Calibri"/>
              <a:cs typeface="Calibri"/>
              <a:sym typeface="Calibri"/>
            </a:endParaRPr>
          </a:p>
        </p:txBody>
      </p:sp>
      <p:pic>
        <p:nvPicPr>
          <p:cNvPr id="308" name="Google Shape;308;p3" descr="4_EarthSystemDiagramFINAL_ESS_PPT.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270500" y="1477432"/>
            <a:ext cx="3801354" cy="3616717"/>
          </a:xfrm>
          <a:prstGeom prst="rect">
            <a:avLst/>
          </a:prstGeom>
          <a:noFill/>
          <a:ln>
            <a:noFill/>
          </a:ln>
        </p:spPr>
      </p:pic>
      <p:sp>
        <p:nvSpPr>
          <p:cNvPr id="309" name="Google Shape;309;p3"/>
          <p:cNvSpPr txBox="1"/>
          <p:nvPr/>
        </p:nvSpPr>
        <p:spPr>
          <a:xfrm>
            <a:off x="5702301" y="5094149"/>
            <a:ext cx="274743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The Earth System: Energy flows and matter cycles. </a:t>
            </a:r>
            <a:endParaRPr sz="1400" i="1">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0"/>
          <p:cNvSpPr txBox="1"/>
          <p:nvPr/>
        </p:nvSpPr>
        <p:spPr>
          <a:xfrm>
            <a:off x="1334990" y="1095546"/>
            <a:ext cx="7442121"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90"/>
              </a:buClr>
              <a:buSzPts val="2400"/>
              <a:buFont typeface="Arial"/>
              <a:buNone/>
            </a:pPr>
            <a:r>
              <a:rPr lang="en-US" sz="2400" b="1">
                <a:solidFill>
                  <a:srgbClr val="000090"/>
                </a:solidFill>
                <a:latin typeface="Calibri"/>
                <a:ea typeface="Calibri"/>
                <a:cs typeface="Calibri"/>
                <a:sym typeface="Calibri"/>
              </a:rPr>
              <a:t>Review questions to help you prepare to measure Water Transparency at your Hydrosphere Study Site </a:t>
            </a:r>
            <a:endParaRPr/>
          </a:p>
          <a:p>
            <a:pPr marL="0" marR="0" lvl="0" indent="0" algn="l"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does water transparency measure?</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kind of suspended particles are found in water bodies?</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The absolute depth at which light can penetrate through a water column is called  ______?</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The more suspended particles, the (more/less) transparency.</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When water is still and deep, the appropriate transparency instrument is (Secchi disk/Transparency Tube).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Your three replicate measurements should be within _______cm of the mean.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do you need to take your transparency measurement in the shade? </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necessary to describe cloud cover when taking transparency measurements?</a:t>
            </a:r>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are some reasons water transparency measurements may change over the course of a year? </a:t>
            </a:r>
            <a:endParaRPr sz="1600" b="1">
              <a:solidFill>
                <a:schemeClr val="dk1"/>
              </a:solidFill>
              <a:latin typeface="Calibri"/>
              <a:ea typeface="Calibri"/>
              <a:cs typeface="Calibri"/>
              <a:sym typeface="Calibri"/>
            </a:endParaRPr>
          </a:p>
          <a:p>
            <a:pPr marL="342900" marR="0" lvl="0" indent="-342900" algn="l" rtl="0">
              <a:spcBef>
                <a:spcPts val="32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safety precautions should you take prior to conducting any of GLOBE’s hydrosphere protocols?</a:t>
            </a:r>
            <a:endParaRPr sz="1600" b="1">
              <a:solidFill>
                <a:schemeClr val="dk1"/>
              </a:solidFill>
              <a:latin typeface="Calibri"/>
              <a:ea typeface="Calibri"/>
              <a:cs typeface="Calibri"/>
              <a:sym typeface="Calibri"/>
            </a:endParaRPr>
          </a:p>
          <a:p>
            <a:pPr marL="0" marR="0" lvl="0" indent="0" algn="l" rtl="0">
              <a:spcBef>
                <a:spcPts val="360"/>
              </a:spcBef>
              <a:spcAft>
                <a:spcPts val="0"/>
              </a:spcAft>
              <a:buClr>
                <a:schemeClr val="dk1"/>
              </a:buClr>
              <a:buSzPts val="1800"/>
              <a:buFont typeface="Arial"/>
              <a:buNone/>
            </a:pPr>
            <a:endParaRPr sz="1800" b="1">
              <a:solidFill>
                <a:schemeClr val="dk1"/>
              </a:solidFill>
              <a:latin typeface="Calibri"/>
              <a:ea typeface="Calibri"/>
              <a:cs typeface="Calibri"/>
              <a:sym typeface="Calibri"/>
            </a:endParaRPr>
          </a:p>
        </p:txBody>
      </p:sp>
      <p:pic>
        <p:nvPicPr>
          <p:cNvPr id="530" name="Google Shape;530;p30" descr="3_HydroSecchiLandingPageIllustv2.png"/>
          <p:cNvPicPr preferRelativeResize="0"/>
          <p:nvPr/>
        </p:nvPicPr>
        <p:blipFill rotWithShape="1">
          <a:blip r:embed="rId3" cstate="email">
            <a:alphaModFix amt="18000"/>
            <a:extLst>
              <a:ext uri="{28A0092B-C50C-407E-A947-70E740481C1C}">
                <a14:useLocalDpi xmlns:a14="http://schemas.microsoft.com/office/drawing/2010/main"/>
              </a:ext>
            </a:extLst>
          </a:blip>
          <a:srcRect/>
          <a:stretch/>
        </p:blipFill>
        <p:spPr>
          <a:xfrm>
            <a:off x="1102860" y="2370667"/>
            <a:ext cx="8041139" cy="448733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1"/>
          <p:cNvSpPr txBox="1"/>
          <p:nvPr/>
        </p:nvSpPr>
        <p:spPr>
          <a:xfrm>
            <a:off x="2096990" y="1095546"/>
            <a:ext cx="5945717"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have now completed the slide stack. If you are ready to take the quiz, sign on and take the quiz corresponding to </a:t>
            </a:r>
            <a:r>
              <a:rPr lang="en-US" sz="2400" b="1">
                <a:solidFill>
                  <a:srgbClr val="000072"/>
                </a:solidFill>
                <a:latin typeface="Calibri"/>
                <a:ea typeface="Calibri"/>
                <a:cs typeface="Calibri"/>
                <a:sym typeface="Calibri"/>
              </a:rPr>
              <a:t>Water Transparency Secchi Disk Protocol</a:t>
            </a:r>
            <a:r>
              <a:rPr lang="en-US" sz="2400" b="1">
                <a:solidFill>
                  <a:srgbClr val="055000"/>
                </a:solidFill>
                <a:latin typeface="Calibri"/>
                <a:ea typeface="Calibri"/>
                <a:cs typeface="Calibri"/>
                <a:sym typeface="Calibri"/>
              </a:rPr>
              <a:t>.</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You can also review the slide stack, post questions on the discussion board, or look at the FAQs on the next page. </a:t>
            </a:r>
            <a:endParaRPr/>
          </a:p>
          <a:p>
            <a:pPr marL="342900" marR="0" lvl="0" indent="-190500" algn="l" rtl="0">
              <a:spcBef>
                <a:spcPts val="480"/>
              </a:spcBef>
              <a:spcAft>
                <a:spcPts val="0"/>
              </a:spcAft>
              <a:buClr>
                <a:schemeClr val="dk1"/>
              </a:buClr>
              <a:buSzPts val="2400"/>
              <a:buFont typeface="Arial"/>
              <a:buNone/>
            </a:pPr>
            <a:endParaRPr sz="2400">
              <a:solidFill>
                <a:srgbClr val="000000"/>
              </a:solidFill>
              <a:latin typeface="Calibri"/>
              <a:ea typeface="Calibri"/>
              <a:cs typeface="Calibri"/>
              <a:sym typeface="Calibri"/>
            </a:endParaRPr>
          </a:p>
          <a:p>
            <a:pPr marL="342900" marR="0" lvl="0" indent="-342900" algn="l" rtl="0">
              <a:spcBef>
                <a:spcPts val="480"/>
              </a:spcBef>
              <a:spcAft>
                <a:spcPts val="0"/>
              </a:spcAft>
              <a:buClr>
                <a:srgbClr val="000000"/>
              </a:buClr>
              <a:buSzPts val="2400"/>
              <a:buFont typeface="Arial"/>
              <a:buChar char="•"/>
            </a:pPr>
            <a:r>
              <a:rPr lang="en-US" sz="2400">
                <a:solidFill>
                  <a:srgbClr val="000000"/>
                </a:solidFill>
                <a:latin typeface="Calibri"/>
                <a:ea typeface="Calibri"/>
                <a:cs typeface="Calibri"/>
                <a:sym typeface="Calibri"/>
              </a:rPr>
              <a:t>When you pass the quiz, you are ready to take </a:t>
            </a:r>
            <a:r>
              <a:rPr lang="en-US" sz="2400" b="1">
                <a:solidFill>
                  <a:srgbClr val="000072"/>
                </a:solidFill>
                <a:latin typeface="Calibri"/>
                <a:ea typeface="Calibri"/>
                <a:cs typeface="Calibri"/>
                <a:sym typeface="Calibri"/>
              </a:rPr>
              <a:t>Water Transparency Secchi Disk Protocol </a:t>
            </a:r>
            <a:r>
              <a:rPr lang="en-US" sz="2400">
                <a:solidFill>
                  <a:srgbClr val="000000"/>
                </a:solidFill>
                <a:latin typeface="Calibri"/>
                <a:ea typeface="Calibri"/>
                <a:cs typeface="Calibri"/>
                <a:sym typeface="Calibri"/>
              </a:rPr>
              <a:t>measurements! </a:t>
            </a:r>
            <a:endParaRPr/>
          </a:p>
          <a:p>
            <a:pPr marL="342900" marR="0" lvl="0" indent="-139700" algn="l" rtl="0">
              <a:spcBef>
                <a:spcPts val="640"/>
              </a:spcBef>
              <a:spcAft>
                <a:spcPts val="0"/>
              </a:spcAft>
              <a:buClr>
                <a:schemeClr val="dk1"/>
              </a:buClr>
              <a:buSzPts val="3200"/>
              <a:buFont typeface="Arial"/>
              <a:buNone/>
            </a:pPr>
            <a:endParaRPr sz="32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grpSp>
        <p:nvGrpSpPr>
          <p:cNvPr id="540" name="Google Shape;540;p32"/>
          <p:cNvGrpSpPr/>
          <p:nvPr/>
        </p:nvGrpSpPr>
        <p:grpSpPr>
          <a:xfrm>
            <a:off x="7913124" y="102610"/>
            <a:ext cx="1103962" cy="873141"/>
            <a:chOff x="1375335" y="3781280"/>
            <a:chExt cx="1103962" cy="873141"/>
          </a:xfrm>
        </p:grpSpPr>
        <p:sp>
          <p:nvSpPr>
            <p:cNvPr id="541" name="Google Shape;541;p32"/>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32"/>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sp>
        <p:nvSpPr>
          <p:cNvPr id="543" name="Google Shape;543;p32"/>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resources</a:t>
            </a:r>
            <a:endParaRPr sz="1200" b="1">
              <a:solidFill>
                <a:srgbClr val="000072"/>
              </a:solidFill>
              <a:latin typeface="Calibri"/>
              <a:ea typeface="Calibri"/>
              <a:cs typeface="Calibri"/>
              <a:sym typeface="Calibri"/>
            </a:endParaRPr>
          </a:p>
        </p:txBody>
      </p:sp>
      <p:sp>
        <p:nvSpPr>
          <p:cNvPr id="544" name="Google Shape;544;p32"/>
          <p:cNvSpPr txBox="1"/>
          <p:nvPr/>
        </p:nvSpPr>
        <p:spPr>
          <a:xfrm>
            <a:off x="1357085" y="1061357"/>
            <a:ext cx="7505054" cy="70173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Frequently Asked Questions</a:t>
            </a:r>
            <a:endParaRPr/>
          </a:p>
          <a:p>
            <a:pPr marL="0" marR="0" lvl="0" indent="0" algn="l" rtl="0">
              <a:spcBef>
                <a:spcPts val="0"/>
              </a:spcBef>
              <a:spcAft>
                <a:spcPts val="0"/>
              </a:spcAft>
              <a:buNone/>
            </a:pP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600" b="1">
                <a:solidFill>
                  <a:srgbClr val="000072"/>
                </a:solidFill>
                <a:latin typeface="Calibri"/>
                <a:ea typeface="Calibri"/>
                <a:cs typeface="Calibri"/>
                <a:sym typeface="Calibri"/>
              </a:rPr>
              <a:t>When comparing data between sites, do you need to make an adjustment for data taken at the water surface compared to data taken from a bridge or dock?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This distance is not used to adjust the Secchi disk data. However, reporting the distance between the observer and the water helps in data interpretation. </a:t>
            </a: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00072"/>
                </a:solidFill>
                <a:latin typeface="Calibri"/>
                <a:ea typeface="Calibri"/>
                <a:cs typeface="Calibri"/>
                <a:sym typeface="Calibri"/>
              </a:rPr>
              <a:t>My students are using a pond for our hydrosphere measurements. They go out in a boat and use a Secchi disk for the transparency. We are not sure of the two measurements we are asked to give. They measure the line at the surface of the water to the top of the disk when it disappears and reappears. What is the other measurement?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For the other measurement, distance from where you read the line to the water surface, you should enter zero. Some schools will make Secchi disk readings from a bridge or pier, and report the depth measured using a reference level that is not the water surface, but some distance above the water surface. So they need to also enter the distance from the pier to the water. That way we have all of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the raw data in the database.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rgbClr val="000072"/>
              </a:solidFill>
              <a:latin typeface="Calibri"/>
              <a:ea typeface="Calibri"/>
              <a:cs typeface="Calibri"/>
              <a:sym typeface="Calibri"/>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55000"/>
                </a:solidFill>
                <a:latin typeface="Calibri"/>
                <a:ea typeface="Calibri"/>
                <a:cs typeface="Calibri"/>
                <a:sym typeface="Calibri"/>
              </a:rPr>
              <a:t>					</a:t>
            </a:r>
            <a:endParaRPr/>
          </a:p>
          <a:p>
            <a:pPr marL="0" marR="0" lvl="0" indent="0" algn="l" rtl="0">
              <a:spcBef>
                <a:spcPts val="0"/>
              </a:spcBef>
              <a:spcAft>
                <a:spcPts val="0"/>
              </a:spcAft>
              <a:buNone/>
            </a:pPr>
            <a:endParaRPr sz="1800" b="1" i="1">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grpSp>
        <p:nvGrpSpPr>
          <p:cNvPr id="549" name="Google Shape;549;p33"/>
          <p:cNvGrpSpPr/>
          <p:nvPr/>
        </p:nvGrpSpPr>
        <p:grpSpPr>
          <a:xfrm>
            <a:off x="7913124" y="102610"/>
            <a:ext cx="1103962" cy="873141"/>
            <a:chOff x="1375335" y="3781280"/>
            <a:chExt cx="1103962" cy="873141"/>
          </a:xfrm>
        </p:grpSpPr>
        <p:sp>
          <p:nvSpPr>
            <p:cNvPr id="550" name="Google Shape;550;p33"/>
            <p:cNvSpPr/>
            <p:nvPr/>
          </p:nvSpPr>
          <p:spPr>
            <a:xfrm>
              <a:off x="1375335" y="3781280"/>
              <a:ext cx="1103962" cy="873141"/>
            </a:xfrm>
            <a:prstGeom prst="ellipse">
              <a:avLst/>
            </a:prstGeom>
            <a:solidFill>
              <a:srgbClr val="000090"/>
            </a:solidFill>
            <a:ln w="38100" cap="flat" cmpd="sng">
              <a:solidFill>
                <a:srgbClr val="123B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33"/>
            <p:cNvSpPr txBox="1"/>
            <p:nvPr/>
          </p:nvSpPr>
          <p:spPr>
            <a:xfrm>
              <a:off x="1550424" y="3929244"/>
              <a:ext cx="773926"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sp>
        <p:nvSpPr>
          <p:cNvPr id="552" name="Google Shape;552;p33"/>
          <p:cNvSpPr/>
          <p:nvPr/>
        </p:nvSpPr>
        <p:spPr>
          <a:xfrm>
            <a:off x="3" y="1079021"/>
            <a:ext cx="1153580" cy="5632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rgbClr val="8CB3E3"/>
                </a:solidFill>
                <a:latin typeface="Calibri"/>
                <a:ea typeface="Calibri"/>
                <a:cs typeface="Calibri"/>
                <a:sym typeface="Calibri"/>
              </a:rPr>
              <a:t>A. What is water transparency?</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B. Why collect water transparency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C. How your measurements can help</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D. How to collect your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E. Entering data on GLOBE Website.</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F. Understand the data.</a:t>
            </a:r>
            <a:br>
              <a:rPr lang="en-US" sz="1200" b="1">
                <a:solidFill>
                  <a:srgbClr val="8CB3E3"/>
                </a:solidFill>
                <a:latin typeface="Calibri"/>
                <a:ea typeface="Calibri"/>
                <a:cs typeface="Calibri"/>
                <a:sym typeface="Calibri"/>
              </a:rPr>
            </a:b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8CB3E3"/>
                </a:solidFill>
                <a:latin typeface="Calibri"/>
                <a:ea typeface="Calibri"/>
                <a:cs typeface="Calibri"/>
                <a:sym typeface="Calibri"/>
              </a:rPr>
              <a:t>G. Quiz yourself</a:t>
            </a: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endParaRPr sz="1200" b="1">
              <a:solidFill>
                <a:srgbClr val="8CB3E3"/>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00072"/>
                </a:solidFill>
                <a:latin typeface="Calibri"/>
                <a:ea typeface="Calibri"/>
                <a:cs typeface="Calibri"/>
                <a:sym typeface="Calibri"/>
              </a:rPr>
              <a:t>resources</a:t>
            </a:r>
            <a:endParaRPr sz="1200" b="1">
              <a:solidFill>
                <a:srgbClr val="000072"/>
              </a:solidFill>
              <a:latin typeface="Calibri"/>
              <a:ea typeface="Calibri"/>
              <a:cs typeface="Calibri"/>
              <a:sym typeface="Calibri"/>
            </a:endParaRPr>
          </a:p>
        </p:txBody>
      </p:sp>
      <p:sp>
        <p:nvSpPr>
          <p:cNvPr id="553" name="Google Shape;553;p33"/>
          <p:cNvSpPr txBox="1"/>
          <p:nvPr/>
        </p:nvSpPr>
        <p:spPr>
          <a:xfrm>
            <a:off x="1357085" y="1061357"/>
            <a:ext cx="7121071" cy="22159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For More Information Contact</a:t>
            </a:r>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55000"/>
                </a:solidFill>
                <a:latin typeface="Calibri"/>
                <a:ea typeface="Calibri"/>
                <a:cs typeface="Calibri"/>
                <a:sym typeface="Calibri"/>
              </a:rPr>
              <a:t>					</a:t>
            </a:r>
            <a:r>
              <a:rPr lang="en-US" sz="2400" b="1" u="sng">
                <a:solidFill>
                  <a:srgbClr val="055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www.globe.gov</a:t>
            </a: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endParaRPr sz="2400" b="1">
              <a:solidFill>
                <a:srgbClr val="055000"/>
              </a:solidFill>
              <a:latin typeface="Calibri"/>
              <a:ea typeface="Calibri"/>
              <a:cs typeface="Calibri"/>
              <a:sym typeface="Calibri"/>
            </a:endParaRPr>
          </a:p>
          <a:p>
            <a:pPr marL="0" marR="0" lvl="0" indent="0" algn="l" rtl="0">
              <a:spcBef>
                <a:spcPts val="0"/>
              </a:spcBef>
              <a:spcAft>
                <a:spcPts val="0"/>
              </a:spcAft>
              <a:buNone/>
            </a:pPr>
            <a:endParaRPr sz="1800" b="1" i="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
          <p:cNvSpPr txBox="1"/>
          <p:nvPr/>
        </p:nvSpPr>
        <p:spPr>
          <a:xfrm>
            <a:off x="1286934" y="1056349"/>
            <a:ext cx="4526700" cy="5849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Hydrosphere Protocols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What is the condition of Earth’s many surface waters – the streams, rivers, lakes, and coastal waters? How do these conditions vary over the year? Are these conditions changing from year to year? These are questions that are answered by the hydrosphere investigations in the GLOBE program.</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600" b="1">
                <a:solidFill>
                  <a:srgbClr val="000072"/>
                </a:solidFill>
                <a:latin typeface="Calibri"/>
                <a:ea typeface="Calibri"/>
                <a:cs typeface="Calibri"/>
                <a:sym typeface="Calibri"/>
              </a:rPr>
              <a:t>Water Transparency </a:t>
            </a:r>
            <a:r>
              <a:rPr lang="en-US" sz="1600">
                <a:solidFill>
                  <a:schemeClr val="dk1"/>
                </a:solidFill>
                <a:latin typeface="Calibri"/>
                <a:ea typeface="Calibri"/>
                <a:cs typeface="Calibri"/>
                <a:sym typeface="Calibri"/>
              </a:rPr>
              <a:t>is one the measurements used by GLOBE to describe the status of a water body. </a:t>
            </a:r>
            <a:r>
              <a:rPr lang="en-US" sz="1600" b="1">
                <a:solidFill>
                  <a:srgbClr val="000072"/>
                </a:solidFill>
                <a:latin typeface="Calibri"/>
                <a:ea typeface="Calibri"/>
                <a:cs typeface="Calibri"/>
                <a:sym typeface="Calibri"/>
              </a:rPr>
              <a:t>Water Transparency </a:t>
            </a:r>
            <a:r>
              <a:rPr lang="en-US" sz="1600">
                <a:solidFill>
                  <a:schemeClr val="dk1"/>
                </a:solidFill>
                <a:latin typeface="Calibri"/>
                <a:ea typeface="Calibri"/>
                <a:cs typeface="Calibri"/>
                <a:sym typeface="Calibri"/>
              </a:rPr>
              <a:t>measures depth of light penetration into the water.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600" b="1">
              <a:solidFill>
                <a:srgbClr val="000072"/>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Water transparency depends on the amount of suspended particles. These can be organic, such as phytoplankton and algae, or inorganic, such as sediments, as well as other dissolved impurities such as organic or inorganic carbonates. These particles contribute to both the color and the transparency of the water. </a:t>
            </a:r>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4"/>
          <p:cNvSpPr txBox="1"/>
          <p:nvPr/>
        </p:nvSpPr>
        <p:spPr>
          <a:xfrm>
            <a:off x="5988961" y="1028513"/>
            <a:ext cx="2916935" cy="563231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600" b="1" u="sng">
              <a:solidFill>
                <a:srgbClr val="000072"/>
              </a:solidFill>
              <a:latin typeface="Calibri"/>
              <a:ea typeface="Calibri"/>
              <a:cs typeface="Calibri"/>
              <a:sym typeface="Calibri"/>
            </a:endParaRPr>
          </a:p>
          <a:p>
            <a:pPr marL="0" marR="0" lvl="0" indent="0" algn="ctr" rtl="0">
              <a:spcBef>
                <a:spcPts val="0"/>
              </a:spcBef>
              <a:spcAft>
                <a:spcPts val="0"/>
              </a:spcAft>
              <a:buNone/>
            </a:pPr>
            <a:r>
              <a:rPr lang="en-US" sz="1800" b="1" u="sng">
                <a:solidFill>
                  <a:srgbClr val="000072"/>
                </a:solidFill>
                <a:latin typeface="Calibri"/>
                <a:ea typeface="Calibri"/>
                <a:cs typeface="Calibri"/>
                <a:sym typeface="Calibri"/>
              </a:rPr>
              <a:t>GLOBE Hydrosphere Measurements </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Hydrosphere Study Site</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Water Temperature</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 </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Water Transparency</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 </a:t>
            </a:r>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Conductivity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pH</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Mosquito Larvae</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Alkalinity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Dissolved  Oxygen</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Salinity</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Nitrates</a:t>
            </a:r>
            <a:endParaRPr/>
          </a:p>
          <a:p>
            <a:pPr marL="0" marR="0" lvl="0" indent="0" algn="ctr" rtl="0">
              <a:spcBef>
                <a:spcPts val="0"/>
              </a:spcBef>
              <a:spcAft>
                <a:spcPts val="0"/>
              </a:spcAft>
              <a:buNone/>
            </a:pPr>
            <a:endParaRPr sz="1400" b="1">
              <a:solidFill>
                <a:srgbClr val="000072"/>
              </a:solidFill>
              <a:latin typeface="Calibri"/>
              <a:ea typeface="Calibri"/>
              <a:cs typeface="Calibri"/>
              <a:sym typeface="Calibri"/>
            </a:endParaRPr>
          </a:p>
          <a:p>
            <a:pPr marL="0" marR="0" lvl="0" indent="0" algn="ctr" rtl="0">
              <a:spcBef>
                <a:spcPts val="0"/>
              </a:spcBef>
              <a:spcAft>
                <a:spcPts val="0"/>
              </a:spcAft>
              <a:buNone/>
            </a:pPr>
            <a:r>
              <a:rPr lang="en-US" sz="1400" b="1">
                <a:solidFill>
                  <a:srgbClr val="000072"/>
                </a:solidFill>
                <a:latin typeface="Calibri"/>
                <a:ea typeface="Calibri"/>
                <a:cs typeface="Calibri"/>
                <a:sym typeface="Calibri"/>
              </a:rPr>
              <a:t>Freshwater Macroinvertebrates</a:t>
            </a:r>
            <a:endParaRPr sz="1400" b="1">
              <a:solidFill>
                <a:srgbClr val="000072"/>
              </a:solidFill>
              <a:latin typeface="Calibri"/>
              <a:ea typeface="Calibri"/>
              <a:cs typeface="Calibri"/>
              <a:sym typeface="Calibri"/>
            </a:endParaRPr>
          </a:p>
        </p:txBody>
      </p:sp>
      <p:sp>
        <p:nvSpPr>
          <p:cNvPr id="316" name="Google Shape;316;p4"/>
          <p:cNvSpPr/>
          <p:nvPr/>
        </p:nvSpPr>
        <p:spPr>
          <a:xfrm>
            <a:off x="6222887" y="2903700"/>
            <a:ext cx="2332121" cy="280381"/>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
          <p:cNvSpPr txBox="1"/>
          <p:nvPr/>
        </p:nvSpPr>
        <p:spPr>
          <a:xfrm>
            <a:off x="1449917" y="1106695"/>
            <a:ext cx="733425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F497D"/>
                </a:solidFill>
                <a:latin typeface="Calibri"/>
                <a:ea typeface="Calibri"/>
                <a:cs typeface="Calibri"/>
                <a:sym typeface="Calibri"/>
              </a:rPr>
              <a:t>Water transparency describes water clarity. It is measured by determining the the depth of light penetration into the water column from the surface.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22" name="Google Shape;322;p5" descr="Screen shot 2015-07-21 at 2.13.28 AM.png"/>
          <p:cNvPicPr preferRelativeResize="0"/>
          <p:nvPr/>
        </p:nvPicPr>
        <p:blipFill rotWithShape="1">
          <a:blip r:embed="rId3">
            <a:alphaModFix/>
          </a:blip>
          <a:srcRect/>
          <a:stretch/>
        </p:blipFill>
        <p:spPr>
          <a:xfrm>
            <a:off x="1843249" y="1900436"/>
            <a:ext cx="4648474" cy="4648474"/>
          </a:xfrm>
          <a:prstGeom prst="rect">
            <a:avLst/>
          </a:prstGeom>
          <a:noFill/>
          <a:ln>
            <a:noFill/>
          </a:ln>
        </p:spPr>
      </p:pic>
      <p:sp>
        <p:nvSpPr>
          <p:cNvPr id="323" name="Google Shape;323;p5"/>
          <p:cNvSpPr txBox="1"/>
          <p:nvPr/>
        </p:nvSpPr>
        <p:spPr>
          <a:xfrm>
            <a:off x="6519536" y="2406627"/>
            <a:ext cx="2264631" cy="26776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17365D"/>
                </a:solidFill>
                <a:latin typeface="Calibri"/>
                <a:ea typeface="Calibri"/>
                <a:cs typeface="Calibri"/>
                <a:sym typeface="Calibri"/>
              </a:rPr>
              <a:t>The Operational Land Imager (OLI) on the Landsat 8 satellite captured this view of an algae bloom, Lake Erie, August 2014.</a:t>
            </a:r>
            <a:endParaRPr/>
          </a:p>
          <a:p>
            <a:pPr marL="0" marR="0" lvl="0" indent="0" algn="l" rtl="0">
              <a:spcBef>
                <a:spcPts val="0"/>
              </a:spcBef>
              <a:spcAft>
                <a:spcPts val="0"/>
              </a:spcAft>
              <a:buNone/>
            </a:pPr>
            <a:endParaRPr sz="1400">
              <a:solidFill>
                <a:srgbClr val="17365D"/>
              </a:solidFill>
              <a:latin typeface="Calibri"/>
              <a:ea typeface="Calibri"/>
              <a:cs typeface="Calibri"/>
              <a:sym typeface="Calibri"/>
            </a:endParaRPr>
          </a:p>
          <a:p>
            <a:pPr marL="0" marR="0" lvl="0" indent="0" algn="l" rtl="0">
              <a:spcBef>
                <a:spcPts val="0"/>
              </a:spcBef>
              <a:spcAft>
                <a:spcPts val="0"/>
              </a:spcAft>
              <a:buNone/>
            </a:pPr>
            <a:r>
              <a:rPr lang="en-US" sz="1400" b="1">
                <a:solidFill>
                  <a:srgbClr val="000072"/>
                </a:solidFill>
                <a:latin typeface="Calibri"/>
                <a:ea typeface="Calibri"/>
                <a:cs typeface="Calibri"/>
                <a:sym typeface="Calibri"/>
              </a:rPr>
              <a:t>Algal blooms </a:t>
            </a:r>
            <a:r>
              <a:rPr lang="en-US" sz="1400">
                <a:solidFill>
                  <a:srgbClr val="17365D"/>
                </a:solidFill>
                <a:latin typeface="Calibri"/>
                <a:ea typeface="Calibri"/>
                <a:cs typeface="Calibri"/>
                <a:sym typeface="Calibri"/>
              </a:rPr>
              <a:t>such as this significantly reduce water transparency and contaminate  onshore drinking water.</a:t>
            </a:r>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cxnSp>
        <p:nvCxnSpPr>
          <p:cNvPr id="324" name="Google Shape;324;p5"/>
          <p:cNvCxnSpPr/>
          <p:nvPr/>
        </p:nvCxnSpPr>
        <p:spPr>
          <a:xfrm flipH="1">
            <a:off x="3657600" y="3873500"/>
            <a:ext cx="2861937" cy="393700"/>
          </a:xfrm>
          <a:prstGeom prst="straightConnector1">
            <a:avLst/>
          </a:prstGeom>
          <a:noFill/>
          <a:ln w="381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325" name="Google Shape;325;p5"/>
          <p:cNvSpPr txBox="1"/>
          <p:nvPr/>
        </p:nvSpPr>
        <p:spPr>
          <a:xfrm>
            <a:off x="5450213" y="6432371"/>
            <a:ext cx="103566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Image: NASA</a:t>
            </a:r>
            <a:endParaRPr sz="1200" i="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6"/>
          <p:cNvSpPr txBox="1"/>
          <p:nvPr/>
        </p:nvSpPr>
        <p:spPr>
          <a:xfrm>
            <a:off x="1371601" y="1087084"/>
            <a:ext cx="7567820" cy="18620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What is Water Transparency?</a:t>
            </a:r>
            <a:endParaRPr/>
          </a:p>
          <a:p>
            <a:pPr marL="0" marR="0" lvl="0" indent="0" algn="just" rtl="0">
              <a:spcBef>
                <a:spcPts val="600"/>
              </a:spcBef>
              <a:spcAft>
                <a:spcPts val="0"/>
              </a:spcAft>
              <a:buNone/>
            </a:pPr>
            <a:r>
              <a:rPr lang="en-US" sz="1800">
                <a:solidFill>
                  <a:schemeClr val="dk1"/>
                </a:solidFill>
                <a:latin typeface="Calibri"/>
                <a:ea typeface="Calibri"/>
                <a:cs typeface="Calibri"/>
                <a:sym typeface="Calibri"/>
              </a:rPr>
              <a:t>Particles in the water will reflect, absorb or scatter light, thus determining the depth at which more light can’t penetrate. This is called the </a:t>
            </a:r>
            <a:r>
              <a:rPr lang="en-US" sz="1800" b="1">
                <a:solidFill>
                  <a:srgbClr val="000072"/>
                </a:solidFill>
                <a:latin typeface="Calibri"/>
                <a:ea typeface="Calibri"/>
                <a:cs typeface="Calibri"/>
                <a:sym typeface="Calibri"/>
              </a:rPr>
              <a:t>extinction depth. The Water Transparency Protocol </a:t>
            </a:r>
            <a:r>
              <a:rPr lang="en-US" sz="1800">
                <a:solidFill>
                  <a:schemeClr val="dk1"/>
                </a:solidFill>
                <a:latin typeface="Calibri"/>
                <a:ea typeface="Calibri"/>
                <a:cs typeface="Calibri"/>
                <a:sym typeface="Calibri"/>
              </a:rPr>
              <a:t>measures the light extinction depth of the water in your selected</a:t>
            </a:r>
            <a:r>
              <a:rPr lang="en-US" sz="1800" b="1">
                <a:solidFill>
                  <a:srgbClr val="000072"/>
                </a:solidFill>
                <a:latin typeface="Calibri"/>
                <a:ea typeface="Calibri"/>
                <a:cs typeface="Calibri"/>
                <a:sym typeface="Calibri"/>
              </a:rPr>
              <a:t> Hydrology Investigation Site.</a:t>
            </a:r>
            <a:endParaRPr sz="1800" b="1">
              <a:solidFill>
                <a:srgbClr val="000072"/>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31" name="Google Shape;331;p6" descr="1_2_FINALWaterTransProtocol_WaterClarityIllustrSMALL.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98985" y="2770136"/>
            <a:ext cx="5583175" cy="3740728"/>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7"/>
          <p:cNvSpPr txBox="1"/>
          <p:nvPr/>
        </p:nvSpPr>
        <p:spPr>
          <a:xfrm>
            <a:off x="1340566" y="1135422"/>
            <a:ext cx="3104434" cy="62170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What is Water Transparency?</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Suspended particles in our water behave similarly to dust in the atmosphere. They reduce the depth to which light can penetrate. Sunlight provides the energy for photosynthesis (the process by which plants grow by taking up carbon, nitrogen, phosphorus and other nutrients, and releasing oxygen). How deeply light penetrates into a water body determines the depth to which aquatic plants can grow.</a:t>
            </a:r>
            <a:endParaRPr/>
          </a:p>
          <a:p>
            <a:pPr marL="0" marR="0" lvl="0" indent="0" algn="just" rtl="0">
              <a:spcBef>
                <a:spcPts val="0"/>
              </a:spcBef>
              <a:spcAft>
                <a:spcPts val="0"/>
              </a:spcAft>
              <a:buNone/>
            </a:pPr>
            <a:endParaRPr sz="14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400">
                <a:solidFill>
                  <a:schemeClr val="dk1"/>
                </a:solidFill>
                <a:latin typeface="Calibri"/>
                <a:ea typeface="Calibri"/>
                <a:cs typeface="Calibri"/>
                <a:sym typeface="Calibri"/>
              </a:rPr>
              <a:t>Transparency decreases with the presence of molecules and particles that can absorb or scatter light. Dark or black material absorb most wavelengths of light, whereas white or light materials reflect most wavelengths of light. The size of a particle is important as well. Small particles (diameters less than 1 μm) can scatter light.</a:t>
            </a:r>
            <a:endParaRPr sz="1400">
              <a:solidFill>
                <a:schemeClr val="dk1"/>
              </a:solidFill>
              <a:latin typeface="Calibri"/>
              <a:ea typeface="Calibri"/>
              <a:cs typeface="Calibri"/>
              <a:sym typeface="Calibri"/>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pic>
        <p:nvPicPr>
          <p:cNvPr id="337" name="Google Shape;337;p7" descr="3a_WaterTransProtocol_FateofLightIllustr.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49800" y="1392571"/>
            <a:ext cx="4213084" cy="3159561"/>
          </a:xfrm>
          <a:prstGeom prst="rect">
            <a:avLst/>
          </a:prstGeom>
          <a:noFill/>
          <a:ln>
            <a:noFill/>
          </a:ln>
          <a:effectLst>
            <a:outerShdw blurRad="292100" dist="139700" dir="2700000" algn="tl" rotWithShape="0">
              <a:srgbClr val="333333">
                <a:alpha val="64705"/>
              </a:srgbClr>
            </a:outerShdw>
          </a:effectLst>
        </p:spPr>
      </p:pic>
      <p:sp>
        <p:nvSpPr>
          <p:cNvPr id="338" name="Google Shape;338;p7"/>
          <p:cNvSpPr txBox="1"/>
          <p:nvPr/>
        </p:nvSpPr>
        <p:spPr>
          <a:xfrm>
            <a:off x="5000163" y="1610428"/>
            <a:ext cx="110849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Blue/Cloudy</a:t>
            </a:r>
            <a:endParaRPr/>
          </a:p>
          <a:p>
            <a:pPr marL="0" marR="0" lvl="0" indent="0" algn="ctr" rtl="0">
              <a:spcBef>
                <a:spcPts val="0"/>
              </a:spcBef>
              <a:spcAft>
                <a:spcPts val="0"/>
              </a:spcAft>
              <a:buNone/>
            </a:pPr>
            <a:r>
              <a:rPr lang="en-US" sz="900">
                <a:solidFill>
                  <a:srgbClr val="000000"/>
                </a:solidFill>
                <a:latin typeface="Calibri"/>
                <a:ea typeface="Calibri"/>
                <a:cs typeface="Calibri"/>
                <a:sym typeface="Calibri"/>
              </a:rPr>
              <a:t>suspended carbonates scatter blue-green light </a:t>
            </a:r>
            <a:endParaRPr sz="900">
              <a:solidFill>
                <a:srgbClr val="000000"/>
              </a:solidFill>
              <a:latin typeface="Calibri"/>
              <a:ea typeface="Calibri"/>
              <a:cs typeface="Calibri"/>
              <a:sym typeface="Calibri"/>
            </a:endParaRPr>
          </a:p>
        </p:txBody>
      </p:sp>
      <p:sp>
        <p:nvSpPr>
          <p:cNvPr id="339" name="Google Shape;339;p7"/>
          <p:cNvSpPr txBox="1"/>
          <p:nvPr/>
        </p:nvSpPr>
        <p:spPr>
          <a:xfrm>
            <a:off x="6346365" y="1618014"/>
            <a:ext cx="878478"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Green</a:t>
            </a:r>
            <a:endParaRPr/>
          </a:p>
          <a:p>
            <a:pPr marL="0" marR="0" lvl="0" indent="0" algn="ctr" rtl="0">
              <a:spcBef>
                <a:spcPts val="0"/>
              </a:spcBef>
              <a:spcAft>
                <a:spcPts val="0"/>
              </a:spcAft>
              <a:buNone/>
            </a:pPr>
            <a:r>
              <a:rPr lang="en-US" sz="900">
                <a:solidFill>
                  <a:srgbClr val="000000"/>
                </a:solidFill>
                <a:latin typeface="Calibri"/>
                <a:ea typeface="Calibri"/>
                <a:cs typeface="Calibri"/>
                <a:sym typeface="Calibri"/>
              </a:rPr>
              <a:t>algae and phytoplankton </a:t>
            </a:r>
            <a:endParaRPr sz="900">
              <a:solidFill>
                <a:srgbClr val="000000"/>
              </a:solidFill>
              <a:latin typeface="Calibri"/>
              <a:ea typeface="Calibri"/>
              <a:cs typeface="Calibri"/>
              <a:sym typeface="Calibri"/>
            </a:endParaRPr>
          </a:p>
        </p:txBody>
      </p:sp>
      <p:sp>
        <p:nvSpPr>
          <p:cNvPr id="340" name="Google Shape;340;p7"/>
          <p:cNvSpPr txBox="1"/>
          <p:nvPr/>
        </p:nvSpPr>
        <p:spPr>
          <a:xfrm>
            <a:off x="7449822" y="1659350"/>
            <a:ext cx="103880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a:solidFill>
                  <a:schemeClr val="dk1"/>
                </a:solidFill>
                <a:latin typeface="Calibri"/>
                <a:ea typeface="Calibri"/>
                <a:cs typeface="Calibri"/>
                <a:sym typeface="Calibri"/>
              </a:rPr>
              <a:t>Brown</a:t>
            </a:r>
            <a:endParaRPr/>
          </a:p>
          <a:p>
            <a:pPr marL="0" marR="0" lvl="0" indent="0" algn="ctr" rtl="0">
              <a:spcBef>
                <a:spcPts val="0"/>
              </a:spcBef>
              <a:spcAft>
                <a:spcPts val="0"/>
              </a:spcAft>
              <a:buNone/>
            </a:pPr>
            <a:r>
              <a:rPr lang="en-US" sz="900">
                <a:solidFill>
                  <a:srgbClr val="000000"/>
                </a:solidFill>
                <a:latin typeface="Calibri"/>
                <a:ea typeface="Calibri"/>
                <a:cs typeface="Calibri"/>
                <a:sym typeface="Calibri"/>
              </a:rPr>
              <a:t>sediments</a:t>
            </a:r>
            <a:endParaRPr sz="9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8"/>
          <p:cNvSpPr txBox="1"/>
          <p:nvPr/>
        </p:nvSpPr>
        <p:spPr>
          <a:xfrm>
            <a:off x="1386416" y="1230917"/>
            <a:ext cx="7479387"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00072"/>
                </a:solidFill>
                <a:latin typeface="Calibri"/>
                <a:ea typeface="Calibri"/>
                <a:cs typeface="Calibri"/>
                <a:sym typeface="Calibri"/>
              </a:rPr>
              <a:t>Why Collect Water Transparency Data?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8"/>
          <p:cNvSpPr txBox="1"/>
          <p:nvPr/>
        </p:nvSpPr>
        <p:spPr>
          <a:xfrm>
            <a:off x="1386416" y="1792126"/>
            <a:ext cx="2931583" cy="560153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600">
                <a:solidFill>
                  <a:schemeClr val="dk1"/>
                </a:solidFill>
                <a:latin typeface="Calibri"/>
                <a:ea typeface="Calibri"/>
                <a:cs typeface="Calibri"/>
                <a:sym typeface="Calibri"/>
              </a:rPr>
              <a:t>In most countries current measurement programs cover only a few water bodies a few times during the year. As a consequence, the archives of GLOBE hydrology data provides important data about water chemistry and water quality not found elsewhere.</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a:p>
            <a:pPr marL="0" marR="0" lvl="1" indent="0" algn="just" rtl="0">
              <a:spcBef>
                <a:spcPts val="0"/>
              </a:spcBef>
              <a:spcAft>
                <a:spcPts val="0"/>
              </a:spcAft>
              <a:buNone/>
            </a:pPr>
            <a:r>
              <a:rPr lang="en-US" sz="1600" b="0" i="0" u="none" strike="noStrike" cap="none">
                <a:solidFill>
                  <a:schemeClr val="dk1"/>
                </a:solidFill>
                <a:latin typeface="Calibri"/>
                <a:ea typeface="Calibri"/>
                <a:cs typeface="Calibri"/>
                <a:sym typeface="Calibri"/>
              </a:rPr>
              <a:t>By taking measurements over time in multiple locations, it is often possible to determine the times of year and the source of pollution, for instance, and if necessary, remediate the situation to improve water quality.</a:t>
            </a:r>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47" name="Google Shape;347;p8" descr="Hydro - transparency tub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461834" y="1944526"/>
            <a:ext cx="4403969" cy="2959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9"/>
          <p:cNvSpPr txBox="1"/>
          <p:nvPr/>
        </p:nvSpPr>
        <p:spPr>
          <a:xfrm>
            <a:off x="1217083" y="1061584"/>
            <a:ext cx="7479387" cy="60631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0072"/>
                </a:solidFill>
                <a:latin typeface="Calibri"/>
                <a:ea typeface="Calibri"/>
                <a:cs typeface="Calibri"/>
                <a:sym typeface="Calibri"/>
              </a:rPr>
              <a:t>Why Collect Water Transparency Data?</a:t>
            </a:r>
            <a:endParaRPr/>
          </a:p>
          <a:p>
            <a:pPr marL="0" marR="0" lvl="0" indent="0" algn="l" rtl="0">
              <a:spcBef>
                <a:spcPts val="0"/>
              </a:spcBef>
              <a:spcAft>
                <a:spcPts val="0"/>
              </a:spcAft>
              <a:buNone/>
            </a:pPr>
            <a:endParaRPr sz="1800" b="1">
              <a:solidFill>
                <a:srgbClr val="000072"/>
              </a:solidFill>
              <a:latin typeface="Calibri"/>
              <a:ea typeface="Calibri"/>
              <a:cs typeface="Calibri"/>
              <a:sym typeface="Calibri"/>
            </a:endParaRPr>
          </a:p>
          <a:p>
            <a:pPr marL="0" marR="0" lvl="0" indent="0" algn="l" rtl="0">
              <a:spcBef>
                <a:spcPts val="0"/>
              </a:spcBef>
              <a:spcAft>
                <a:spcPts val="0"/>
              </a:spcAft>
              <a:buNone/>
            </a:pPr>
            <a:r>
              <a:rPr lang="en-US" sz="1800" b="1">
                <a:solidFill>
                  <a:srgbClr val="000072"/>
                </a:solidFill>
                <a:latin typeface="Calibri"/>
                <a:ea typeface="Calibri"/>
                <a:cs typeface="Calibri"/>
                <a:sym typeface="Calibri"/>
              </a:rPr>
              <a:t>Water transparency changes over time in response to environmental factors.</a:t>
            </a:r>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r>
              <a:rPr lang="en-US" sz="1600">
                <a:solidFill>
                  <a:schemeClr val="dk1"/>
                </a:solidFill>
                <a:latin typeface="Calibri"/>
                <a:ea typeface="Calibri"/>
                <a:cs typeface="Calibri"/>
                <a:sym typeface="Calibri"/>
              </a:rPr>
              <a:t>Suspended particles such as phytoplankton, zooplankton, sediment, organic matter...) are </a:t>
            </a:r>
            <a:r>
              <a:rPr lang="en-US" sz="1600" b="1" i="1">
                <a:solidFill>
                  <a:srgbClr val="000072"/>
                </a:solidFill>
                <a:latin typeface="Calibri"/>
                <a:ea typeface="Calibri"/>
                <a:cs typeface="Calibri"/>
                <a:sym typeface="Calibri"/>
              </a:rPr>
              <a:t>optically active components</a:t>
            </a:r>
            <a:r>
              <a:rPr lang="en-US" sz="1600" b="1">
                <a:solidFill>
                  <a:srgbClr val="000072"/>
                </a:solidFill>
                <a:latin typeface="Calibri"/>
                <a:ea typeface="Calibri"/>
                <a:cs typeface="Calibri"/>
                <a:sym typeface="Calibri"/>
              </a:rPr>
              <a:t> </a:t>
            </a:r>
            <a:r>
              <a:rPr lang="en-US" sz="1600">
                <a:solidFill>
                  <a:schemeClr val="dk1"/>
                </a:solidFill>
                <a:latin typeface="Calibri"/>
                <a:ea typeface="Calibri"/>
                <a:cs typeface="Calibri"/>
                <a:sym typeface="Calibri"/>
              </a:rPr>
              <a:t>and their density and  distribution varies over time. Erosion and run off during a storm is one source of sediment particles. The influx of nutrients such as phosphorus into a water body can cause an algal bloom, greatly increasing the density of these organisms.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000072"/>
              </a:buClr>
              <a:buSzPts val="1600"/>
              <a:buFont typeface="Arial"/>
              <a:buChar char="•"/>
            </a:pPr>
            <a:r>
              <a:rPr lang="en-US" sz="1600" b="1">
                <a:solidFill>
                  <a:srgbClr val="000072"/>
                </a:solidFill>
                <a:latin typeface="Calibri"/>
                <a:ea typeface="Calibri"/>
                <a:cs typeface="Calibri"/>
                <a:sym typeface="Calibri"/>
              </a:rPr>
              <a:t>The more suspended particles, the less transparency</a:t>
            </a:r>
            <a:endParaRPr sz="1600" b="1">
              <a:solidFill>
                <a:srgbClr val="000072"/>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An increase in suspended particles in a water body will decrease transparency, and light will be unable to penetrate into deeper water.</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000072"/>
              </a:buClr>
              <a:buSzPts val="1600"/>
              <a:buFont typeface="Arial"/>
              <a:buChar char="•"/>
            </a:pPr>
            <a:r>
              <a:rPr lang="en-US" sz="1600" b="1">
                <a:solidFill>
                  <a:srgbClr val="000072"/>
                </a:solidFill>
                <a:latin typeface="Calibri"/>
                <a:ea typeface="Calibri"/>
                <a:cs typeface="Calibri"/>
                <a:sym typeface="Calibri"/>
              </a:rPr>
              <a:t>Light energy is needed by plants to conduct photosynthesis</a:t>
            </a:r>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Less light penetration into the water will affect the health of organisms living in the water body.</a:t>
            </a:r>
            <a:endParaRPr/>
          </a:p>
          <a:p>
            <a:pPr marL="285750" marR="0" lvl="0" indent="-184150" algn="l" rtl="0">
              <a:spcBef>
                <a:spcPts val="0"/>
              </a:spcBef>
              <a:spcAft>
                <a:spcPts val="0"/>
              </a:spcAft>
              <a:buClr>
                <a:schemeClr val="dk1"/>
              </a:buClr>
              <a:buSzPts val="1600"/>
              <a:buFont typeface="Arial"/>
              <a:buNone/>
            </a:pPr>
            <a:endParaRPr sz="1600">
              <a:solidFill>
                <a:schemeClr val="dk1"/>
              </a:solidFill>
              <a:latin typeface="Calibri"/>
              <a:ea typeface="Calibri"/>
              <a:cs typeface="Calibri"/>
              <a:sym typeface="Calibri"/>
            </a:endParaRPr>
          </a:p>
          <a:p>
            <a:pPr marL="285750" marR="0" lvl="0" indent="-285750" algn="l" rtl="0">
              <a:spcBef>
                <a:spcPts val="0"/>
              </a:spcBef>
              <a:spcAft>
                <a:spcPts val="0"/>
              </a:spcAft>
              <a:buClr>
                <a:srgbClr val="000072"/>
              </a:buClr>
              <a:buSzPts val="1600"/>
              <a:buFont typeface="Arial"/>
              <a:buChar char="•"/>
            </a:pPr>
            <a:r>
              <a:rPr lang="en-US" sz="1600" b="1">
                <a:solidFill>
                  <a:srgbClr val="000072"/>
                </a:solidFill>
                <a:latin typeface="Calibri"/>
                <a:ea typeface="Calibri"/>
                <a:cs typeface="Calibri"/>
                <a:sym typeface="Calibri"/>
              </a:rPr>
              <a:t>Water transparency affects water quality</a:t>
            </a:r>
            <a:endParaRPr sz="1600" b="1">
              <a:solidFill>
                <a:srgbClr val="000072"/>
              </a:solidFill>
              <a:latin typeface="Calibri"/>
              <a:ea typeface="Calibri"/>
              <a:cs typeface="Calibri"/>
              <a:sym typeface="Calibri"/>
            </a:endParaRPr>
          </a:p>
          <a:p>
            <a:pPr marL="285750" marR="0" lvl="0" indent="-285750" algn="l" rtl="0">
              <a:spcBef>
                <a:spcPts val="0"/>
              </a:spcBef>
              <a:spcAft>
                <a:spcPts val="0"/>
              </a:spcAft>
              <a:buClr>
                <a:schemeClr val="dk1"/>
              </a:buClr>
              <a:buSzPts val="1600"/>
              <a:buFont typeface="Arial"/>
              <a:buChar char="•"/>
            </a:pPr>
            <a:r>
              <a:rPr lang="en-US" sz="1600">
                <a:solidFill>
                  <a:schemeClr val="dk1"/>
                </a:solidFill>
                <a:latin typeface="Calibri"/>
                <a:ea typeface="Calibri"/>
                <a:cs typeface="Calibri"/>
                <a:sym typeface="Calibri"/>
              </a:rPr>
              <a:t>Suspended particulates impact water quality, both for human consumption and for use by aquatic organisms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F. Understand the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A. What is xxx Hydro protocol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2893</Words>
  <Application>Microsoft Office PowerPoint</Application>
  <PresentationFormat>On-screen Show (4:3)</PresentationFormat>
  <Paragraphs>345</Paragraphs>
  <Slides>33</Slides>
  <Notes>33</Notes>
  <HiddenSlides>0</HiddenSlides>
  <MMClips>0</MMClips>
  <ScaleCrop>false</ScaleCrop>
  <HeadingPairs>
    <vt:vector size="6" baseType="variant">
      <vt:variant>
        <vt:lpstr>Fonts Used</vt:lpstr>
      </vt:variant>
      <vt:variant>
        <vt:i4>3</vt:i4>
      </vt:variant>
      <vt:variant>
        <vt:lpstr>Theme</vt:lpstr>
      </vt:variant>
      <vt:variant>
        <vt:i4>18</vt:i4>
      </vt:variant>
      <vt:variant>
        <vt:lpstr>Slide Titles</vt:lpstr>
      </vt:variant>
      <vt:variant>
        <vt:i4>33</vt:i4>
      </vt:variant>
    </vt:vector>
  </HeadingPairs>
  <TitlesOfParts>
    <vt:vector size="54" baseType="lpstr">
      <vt:lpstr>Arial</vt:lpstr>
      <vt:lpstr>Noto Sans Symbols</vt:lpstr>
      <vt:lpstr>Calibri</vt:lpstr>
      <vt:lpstr>Office Theme</vt:lpstr>
      <vt:lpstr>2_Inside page</vt:lpstr>
      <vt:lpstr>B. Why collect xxx Hydro Data</vt:lpstr>
      <vt:lpstr>C. How your measurements can help</vt:lpstr>
      <vt:lpstr>D. How to collect your data</vt:lpstr>
      <vt:lpstr>D. How Collect Data TIME REQ</vt:lpstr>
      <vt:lpstr>D. How to Collect data MATERIALS</vt:lpstr>
      <vt:lpstr>D. How to collect data SITE DEFINITION</vt:lpstr>
      <vt:lpstr>E. Entering data on GLOBE website</vt:lpstr>
      <vt:lpstr>F. Understand the data</vt:lpstr>
      <vt:lpstr>G. Quiz yourself</vt:lpstr>
      <vt:lpstr>I. BLANK INSIDE PAGE</vt:lpstr>
      <vt:lpstr>A. What is xxx Hydro protocol  - GLOBAL views</vt:lpstr>
      <vt:lpstr>D. How collect data SPECIES selection</vt:lpstr>
      <vt:lpstr>D. How Collect Data SITE SELECTION</vt:lpstr>
      <vt:lpstr>D. How to collect data PLOTTING YOUR SITE</vt:lpstr>
      <vt:lpstr>H. Additional Information</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Cornell Lewis</cp:lastModifiedBy>
  <cp:revision>1</cp:revision>
  <dcterms:created xsi:type="dcterms:W3CDTF">2015-07-29T23:22:56Z</dcterms:created>
  <dcterms:modified xsi:type="dcterms:W3CDTF">2024-10-02T13:45:33Z</dcterms:modified>
</cp:coreProperties>
</file>