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 id="2147483669" r:id="rId3"/>
    <p:sldMasterId id="2147483670" r:id="rId4"/>
    <p:sldMasterId id="2147483671" r:id="rId5"/>
    <p:sldMasterId id="2147483672" r:id="rId6"/>
    <p:sldMasterId id="2147483673" r:id="rId7"/>
    <p:sldMasterId id="2147483674" r:id="rId8"/>
    <p:sldMasterId id="2147483675" r:id="rId9"/>
    <p:sldMasterId id="2147483676" r:id="rId10"/>
    <p:sldMasterId id="2147483677" r:id="rId11"/>
    <p:sldMasterId id="2147483678" r:id="rId12"/>
    <p:sldMasterId id="2147483679" r:id="rId13"/>
    <p:sldMasterId id="2147483680" r:id="rId14"/>
    <p:sldMasterId id="2147483681" r:id="rId15"/>
    <p:sldMasterId id="2147483682" r:id="rId16"/>
    <p:sldMasterId id="2147483683" r:id="rId17"/>
    <p:sldMasterId id="2147483684" r:id="rId18"/>
    <p:sldMasterId id="2147483685" r:id="rId19"/>
  </p:sldMasterIdLst>
  <p:notesMasterIdLst>
    <p:notesMasterId r:id="rId53"/>
  </p:notes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BE9E30-7E41-48E1-AD13-9BC0C8692B25}" v="3" dt="2024-10-02T13:46:45.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690"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microsoft.com/office/2015/10/relationships/revisionInfo" Target="revisionInfo.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l Lewis" userId="f1efe6fb-81a3-4543-8c70-ba19aec2ba77" providerId="ADAL" clId="{E1BE9E30-7E41-48E1-AD13-9BC0C8692B25}"/>
    <pc:docChg chg="undo custSel modSld">
      <pc:chgData name="Cornell Lewis" userId="f1efe6fb-81a3-4543-8c70-ba19aec2ba77" providerId="ADAL" clId="{E1BE9E30-7E41-48E1-AD13-9BC0C8692B25}" dt="2024-10-02T13:47:06.343" v="7" actId="2711"/>
      <pc:docMkLst>
        <pc:docMk/>
      </pc:docMkLst>
      <pc:sldChg chg="modSp mod">
        <pc:chgData name="Cornell Lewis" userId="f1efe6fb-81a3-4543-8c70-ba19aec2ba77" providerId="ADAL" clId="{E1BE9E30-7E41-48E1-AD13-9BC0C8692B25}" dt="2024-10-02T13:47:06.343" v="7" actId="2711"/>
        <pc:sldMkLst>
          <pc:docMk/>
          <pc:sldMk cId="0" sldId="280"/>
        </pc:sldMkLst>
        <pc:spChg chg="mod">
          <ac:chgData name="Cornell Lewis" userId="f1efe6fb-81a3-4543-8c70-ba19aec2ba77" providerId="ADAL" clId="{E1BE9E30-7E41-48E1-AD13-9BC0C8692B25}" dt="2024-10-02T13:47:06.343" v="7" actId="2711"/>
          <ac:spMkLst>
            <pc:docMk/>
            <pc:sldMk cId="0" sldId="280"/>
            <ac:spMk id="5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8"/>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2"/>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91"/>
        <p:cNvGrpSpPr/>
        <p:nvPr/>
      </p:nvGrpSpPr>
      <p:grpSpPr>
        <a:xfrm>
          <a:off x="0" y="0"/>
          <a:ext cx="0" cy="0"/>
          <a:chOff x="0" y="0"/>
          <a:chExt cx="0" cy="0"/>
        </a:xfrm>
      </p:grpSpPr>
      <p:grpSp>
        <p:nvGrpSpPr>
          <p:cNvPr id="292" name="Google Shape;292;p36"/>
          <p:cNvGrpSpPr/>
          <p:nvPr/>
        </p:nvGrpSpPr>
        <p:grpSpPr>
          <a:xfrm>
            <a:off x="6374035" y="5006800"/>
            <a:ext cx="1103962" cy="873142"/>
            <a:chOff x="4862177" y="5007913"/>
            <a:chExt cx="1103962" cy="873142"/>
          </a:xfrm>
        </p:grpSpPr>
        <p:sp>
          <p:nvSpPr>
            <p:cNvPr id="293" name="Google Shape;293;p36"/>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36"/>
            <p:cNvSpPr txBox="1"/>
            <p:nvPr/>
          </p:nvSpPr>
          <p:spPr>
            <a:xfrm>
              <a:off x="5099364" y="5142112"/>
              <a:ext cx="649737"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In 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FIELD</a:t>
              </a:r>
              <a:endParaRPr/>
            </a:p>
          </p:txBody>
        </p:sp>
      </p:grpSp>
      <p:sp>
        <p:nvSpPr>
          <p:cNvPr id="295" name="Google Shape;295;p36"/>
          <p:cNvSpPr txBox="1"/>
          <p:nvPr/>
        </p:nvSpPr>
        <p:spPr>
          <a:xfrm>
            <a:off x="3146161" y="328759"/>
            <a:ext cx="28044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74806"/>
                </a:solidFill>
                <a:latin typeface="Calibri"/>
                <a:ea typeface="Calibri"/>
                <a:cs typeface="Calibri"/>
                <a:sym typeface="Calibri"/>
              </a:rPr>
              <a:t>FUN LIBRARY PAGE - ICONS</a:t>
            </a:r>
            <a:endParaRPr sz="1800">
              <a:solidFill>
                <a:srgbClr val="974806"/>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01"/>
        <p:cNvGrpSpPr/>
        <p:nvPr/>
      </p:nvGrpSpPr>
      <p:grpSpPr>
        <a:xfrm>
          <a:off x="0" y="0"/>
          <a:ext cx="0" cy="0"/>
          <a:chOff x="0" y="0"/>
          <a:chExt cx="0" cy="0"/>
        </a:xfrm>
      </p:grpSpPr>
      <p:grpSp>
        <p:nvGrpSpPr>
          <p:cNvPr id="302" name="Google Shape;302;p38"/>
          <p:cNvGrpSpPr/>
          <p:nvPr/>
        </p:nvGrpSpPr>
        <p:grpSpPr>
          <a:xfrm>
            <a:off x="6374035" y="5006800"/>
            <a:ext cx="1103962" cy="873142"/>
            <a:chOff x="4862177" y="5007913"/>
            <a:chExt cx="1103962" cy="873142"/>
          </a:xfrm>
        </p:grpSpPr>
        <p:sp>
          <p:nvSpPr>
            <p:cNvPr id="303" name="Google Shape;303;p38"/>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38"/>
            <p:cNvSpPr txBox="1"/>
            <p:nvPr/>
          </p:nvSpPr>
          <p:spPr>
            <a:xfrm>
              <a:off x="5099364" y="5142112"/>
              <a:ext cx="649737"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In 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FIELD</a:t>
              </a:r>
              <a:endParaRPr/>
            </a:p>
          </p:txBody>
        </p:sp>
      </p:grpSp>
      <p:sp>
        <p:nvSpPr>
          <p:cNvPr id="305" name="Google Shape;305;p38"/>
          <p:cNvSpPr txBox="1"/>
          <p:nvPr/>
        </p:nvSpPr>
        <p:spPr>
          <a:xfrm>
            <a:off x="3146161" y="328759"/>
            <a:ext cx="28044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74806"/>
                </a:solidFill>
                <a:latin typeface="Calibri"/>
                <a:ea typeface="Calibri"/>
                <a:cs typeface="Calibri"/>
                <a:sym typeface="Calibri"/>
              </a:rPr>
              <a:t>FUN LIBRARY PAGE - ICONS</a:t>
            </a:r>
            <a:endParaRPr sz="1800">
              <a:solidFill>
                <a:srgbClr val="974806"/>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lobe.gov/"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7.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18.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63" y="6479"/>
            <a:ext cx="9144000" cy="819058"/>
          </a:xfrm>
          <a:prstGeom prst="rect">
            <a:avLst/>
          </a:prstGeom>
          <a:noFill/>
          <a:ln>
            <a:noFill/>
          </a:ln>
        </p:spPr>
      </p:pic>
      <p:grpSp>
        <p:nvGrpSpPr>
          <p:cNvPr id="11" name="Google Shape;11;p1"/>
          <p:cNvGrpSpPr/>
          <p:nvPr/>
        </p:nvGrpSpPr>
        <p:grpSpPr>
          <a:xfrm>
            <a:off x="25172" y="4270"/>
            <a:ext cx="10314896" cy="821267"/>
            <a:chOff x="0" y="0"/>
            <a:chExt cx="10314896" cy="821267"/>
          </a:xfrm>
        </p:grpSpPr>
        <p:grpSp>
          <p:nvGrpSpPr>
            <p:cNvPr id="12" name="Google Shape;12;p1"/>
            <p:cNvGrpSpPr/>
            <p:nvPr/>
          </p:nvGrpSpPr>
          <p:grpSpPr>
            <a:xfrm>
              <a:off x="6051755" y="126108"/>
              <a:ext cx="4263141" cy="369332"/>
              <a:chOff x="5298192" y="905072"/>
              <a:chExt cx="4263141" cy="369332"/>
            </a:xfrm>
          </p:grpSpPr>
          <p:sp>
            <p:nvSpPr>
              <p:cNvPr id="13" name="Google Shape;13;p1"/>
              <p:cNvSpPr txBox="1"/>
              <p:nvPr/>
            </p:nvSpPr>
            <p:spPr>
              <a:xfrm>
                <a:off x="5463466" y="905072"/>
                <a:ext cx="40978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1A2659"/>
                    </a:solidFill>
                    <a:latin typeface="Calibri"/>
                    <a:ea typeface="Calibri"/>
                    <a:cs typeface="Calibri"/>
                    <a:sym typeface="Calibri"/>
                  </a:rPr>
                  <a:t>Water Transparency</a:t>
                </a:r>
                <a:endParaRPr/>
              </a:p>
            </p:txBody>
          </p:sp>
          <p:sp>
            <p:nvSpPr>
              <p:cNvPr id="14" name="Google Shape;14;p1"/>
              <p:cNvSpPr/>
              <p:nvPr/>
            </p:nvSpPr>
            <p:spPr>
              <a:xfrm>
                <a:off x="5298192" y="1059375"/>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15" name="Google Shape;15;p1"/>
            <p:cNvSpPr/>
            <p:nvPr/>
          </p:nvSpPr>
          <p:spPr>
            <a:xfrm>
              <a:off x="0" y="0"/>
              <a:ext cx="3674533" cy="821267"/>
            </a:xfrm>
            <a:prstGeom prst="rect">
              <a:avLst/>
            </a:prstGeom>
            <a:solidFill>
              <a:srgbClr val="1A2659"/>
            </a:solidFill>
            <a:ln w="9525" cap="flat" cmpd="sng">
              <a:solidFill>
                <a:srgbClr val="4A7DBA"/>
              </a:solidFill>
              <a:prstDash val="solid"/>
              <a:round/>
              <a:headEnd type="none" w="sm" len="sm"/>
              <a:tailEnd type="none" w="sm" len="sm"/>
            </a:ln>
            <a:effectLst>
              <a:outerShdw blurRad="346075" dist="635000" dir="2520000" sx="43000" sy="43000" algn="tl" rotWithShape="0">
                <a:srgbClr val="000000">
                  <a:alpha val="6392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 name="Google Shape;16;p1" descr="1b_GLOBE_FULL2011White.png">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0879" y="101600"/>
              <a:ext cx="3073388" cy="401229"/>
            </a:xfrm>
            <a:prstGeom prst="rect">
              <a:avLst/>
            </a:prstGeom>
            <a:noFill/>
            <a:ln>
              <a:noFill/>
            </a:ln>
          </p:spPr>
        </p:pic>
        <p:sp>
          <p:nvSpPr>
            <p:cNvPr id="17" name="Google Shape;17;p1"/>
            <p:cNvSpPr txBox="1"/>
            <p:nvPr/>
          </p:nvSpPr>
          <p:spPr>
            <a:xfrm>
              <a:off x="601120" y="451743"/>
              <a:ext cx="276861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1"/>
                  </a:solidFill>
                  <a:latin typeface="Calibri"/>
                  <a:ea typeface="Calibri"/>
                  <a:cs typeface="Calibri"/>
                  <a:sym typeface="Calibri"/>
                </a:rPr>
                <a:t>A worldwide science and education program</a:t>
              </a:r>
              <a:endParaRPr sz="1100">
                <a:solidFill>
                  <a:schemeClr val="lt1"/>
                </a:solidFill>
                <a:latin typeface="Calibri"/>
                <a:ea typeface="Calibri"/>
                <a:cs typeface="Calibri"/>
                <a:sym typeface="Calibri"/>
              </a:endParaRPr>
            </a:p>
          </p:txBody>
        </p:sp>
        <p:pic>
          <p:nvPicPr>
            <p:cNvPr id="18" name="Google Shape;18;p1"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782605" y="90665"/>
              <a:ext cx="630768" cy="632169"/>
            </a:xfrm>
            <a:prstGeom prst="rect">
              <a:avLst/>
            </a:prstGeom>
            <a:noFill/>
            <a:ln>
              <a:noFill/>
            </a:ln>
            <a:effectLst>
              <a:outerShdw blurRad="292100" dist="139700" dir="2700000" algn="tl" rotWithShape="0">
                <a:srgbClr val="333333">
                  <a:alpha val="64705"/>
                </a:srgbClr>
              </a:outerShdw>
            </a:effectLst>
          </p:spPr>
        </p:pic>
      </p:grpSp>
      <p:pic>
        <p:nvPicPr>
          <p:cNvPr id="19" name="Google Shape;19;p1" descr="1_HydroTransTubeLandingPageIllustv3.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0" y="2040539"/>
            <a:ext cx="9144000" cy="4817461"/>
          </a:xfrm>
          <a:prstGeom prst="rect">
            <a:avLst/>
          </a:prstGeom>
          <a:noFill/>
          <a:ln>
            <a:noFill/>
          </a:ln>
        </p:spPr>
      </p:pic>
      <p:sp>
        <p:nvSpPr>
          <p:cNvPr id="20" name="Google Shape;20;p1"/>
          <p:cNvSpPr txBox="1"/>
          <p:nvPr/>
        </p:nvSpPr>
        <p:spPr>
          <a:xfrm>
            <a:off x="4516206" y="130378"/>
            <a:ext cx="15440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a:solidFill>
                <a:schemeClr val="dk1"/>
              </a:solidFill>
              <a:latin typeface="Calibri"/>
              <a:ea typeface="Calibri"/>
              <a:cs typeface="Calibri"/>
              <a:sym typeface="Calibri"/>
            </a:endParaRPr>
          </a:p>
        </p:txBody>
      </p:sp>
      <p:sp>
        <p:nvSpPr>
          <p:cNvPr id="21" name="Google Shape;21;p1"/>
          <p:cNvSpPr txBox="1"/>
          <p:nvPr/>
        </p:nvSpPr>
        <p:spPr>
          <a:xfrm>
            <a:off x="6258910" y="456205"/>
            <a:ext cx="371636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A2659"/>
                </a:solidFill>
                <a:latin typeface="Calibri"/>
                <a:ea typeface="Calibri"/>
                <a:cs typeface="Calibri"/>
                <a:sym typeface="Calibri"/>
              </a:rPr>
              <a:t>Transparency Tube Protocol</a:t>
            </a:r>
            <a:endParaRPr sz="1600" b="1">
              <a:solidFill>
                <a:srgbClr val="1A265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pic>
        <p:nvPicPr>
          <p:cNvPr id="136" name="Google Shape;136;p19"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37" name="Google Shape;137;p19"/>
          <p:cNvGrpSpPr/>
          <p:nvPr/>
        </p:nvGrpSpPr>
        <p:grpSpPr>
          <a:xfrm>
            <a:off x="7946599" y="37026"/>
            <a:ext cx="1103962" cy="873141"/>
            <a:chOff x="4463231" y="2475168"/>
            <a:chExt cx="1103962" cy="873141"/>
          </a:xfrm>
        </p:grpSpPr>
        <p:sp>
          <p:nvSpPr>
            <p:cNvPr id="138" name="Google Shape;138;p19"/>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19"/>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pic>
        <p:nvPicPr>
          <p:cNvPr id="140" name="Google Shape;140;p19"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41" name="Google Shape;141;p1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42" name="Google Shape;142;p19"/>
          <p:cNvSpPr/>
          <p:nvPr/>
        </p:nvSpPr>
        <p:spPr>
          <a:xfrm>
            <a:off x="3" y="1079021"/>
            <a:ext cx="1153580" cy="526297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EB4E3"/>
                </a:solidFill>
                <a:latin typeface="Calibri"/>
                <a:ea typeface="Calibri"/>
                <a:cs typeface="Calibri"/>
                <a:sym typeface="Calibri"/>
              </a:rPr>
              <a:t>E. Entering data on GLOBE Website.</a:t>
            </a:r>
            <a:br>
              <a:rPr lang="en-US" sz="1200" b="1">
                <a:solidFill>
                  <a:srgbClr val="8EB4E3"/>
                </a:solidFill>
                <a:latin typeface="Calibri"/>
                <a:ea typeface="Calibri"/>
                <a:cs typeface="Calibri"/>
                <a:sym typeface="Calibri"/>
              </a:rPr>
            </a:br>
            <a:endParaRPr sz="1200" b="1">
              <a:solidFill>
                <a:srgbClr val="8EB4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F. Understand the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143" name="Google Shape;143;p19"/>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44" name="Google Shape;144;p19"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45" name="Google Shape;145;p19"/>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9"/>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47" name="Google Shape;147;p19"/>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pic>
        <p:nvPicPr>
          <p:cNvPr id="150" name="Google Shape;150;p21"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51" name="Google Shape;151;p21"/>
          <p:cNvGrpSpPr/>
          <p:nvPr/>
        </p:nvGrpSpPr>
        <p:grpSpPr>
          <a:xfrm>
            <a:off x="7954321" y="51272"/>
            <a:ext cx="1103962" cy="873141"/>
            <a:chOff x="6010290" y="2485874"/>
            <a:chExt cx="1103962" cy="873141"/>
          </a:xfrm>
        </p:grpSpPr>
        <p:sp>
          <p:nvSpPr>
            <p:cNvPr id="152" name="Google Shape;152;p21"/>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21"/>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knowledge</a:t>
              </a:r>
              <a:endParaRPr/>
            </a:p>
          </p:txBody>
        </p:sp>
      </p:grpSp>
      <p:pic>
        <p:nvPicPr>
          <p:cNvPr id="154" name="Google Shape;154;p21"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55" name="Google Shape;155;p2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56" name="Google Shape;156;p21"/>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G. Quiz yourself</a:t>
            </a: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157" name="Google Shape;157;p21"/>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58" name="Google Shape;158;p21"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59" name="Google Shape;159;p21"/>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21"/>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61" name="Google Shape;161;p21"/>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pic>
        <p:nvPicPr>
          <p:cNvPr id="164" name="Google Shape;164;p23"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65" name="Google Shape;165;p23"/>
          <p:cNvGrpSpPr/>
          <p:nvPr/>
        </p:nvGrpSpPr>
        <p:grpSpPr>
          <a:xfrm>
            <a:off x="7980619" y="51272"/>
            <a:ext cx="1103962" cy="873141"/>
            <a:chOff x="1375335" y="3781280"/>
            <a:chExt cx="1103962" cy="873141"/>
          </a:xfrm>
        </p:grpSpPr>
        <p:sp>
          <p:nvSpPr>
            <p:cNvPr id="166" name="Google Shape;166;p23"/>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23"/>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168" name="Google Shape;168;p23"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69" name="Google Shape;169;p2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70" name="Google Shape;170;p23"/>
          <p:cNvSpPr/>
          <p:nvPr/>
        </p:nvSpPr>
        <p:spPr>
          <a:xfrm>
            <a:off x="3" y="1079021"/>
            <a:ext cx="1153580" cy="56323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EB4E3"/>
                </a:solidFill>
                <a:latin typeface="Calibri"/>
                <a:ea typeface="Calibri"/>
                <a:cs typeface="Calibri"/>
                <a:sym typeface="Calibri"/>
              </a:rPr>
              <a:t>E. Entering data on GLOBE Website.</a:t>
            </a:r>
            <a:br>
              <a:rPr lang="en-US" sz="1200" b="1">
                <a:solidFill>
                  <a:srgbClr val="8EB4E3"/>
                </a:solidFill>
                <a:latin typeface="Calibri"/>
                <a:ea typeface="Calibri"/>
                <a:cs typeface="Calibri"/>
                <a:sym typeface="Calibri"/>
              </a:rPr>
            </a:br>
            <a:endParaRPr sz="1200" b="1">
              <a:solidFill>
                <a:srgbClr val="8EB4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resources</a:t>
            </a:r>
            <a:endParaRPr sz="1200" b="1">
              <a:solidFill>
                <a:srgbClr val="000072"/>
              </a:solidFill>
              <a:latin typeface="Calibri"/>
              <a:ea typeface="Calibri"/>
              <a:cs typeface="Calibri"/>
              <a:sym typeface="Calibri"/>
            </a:endParaRPr>
          </a:p>
        </p:txBody>
      </p:sp>
      <p:sp>
        <p:nvSpPr>
          <p:cNvPr id="171" name="Google Shape;171;p23"/>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72" name="Google Shape;172;p23"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73" name="Google Shape;173;p23"/>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23"/>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75" name="Google Shape;175;p23"/>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p25"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79" name="Google Shape;179;p25"/>
          <p:cNvGrpSpPr/>
          <p:nvPr/>
        </p:nvGrpSpPr>
        <p:grpSpPr>
          <a:xfrm>
            <a:off x="7912579" y="51272"/>
            <a:ext cx="1103962" cy="893063"/>
            <a:chOff x="1410627" y="2455123"/>
            <a:chExt cx="1103962" cy="893063"/>
          </a:xfrm>
        </p:grpSpPr>
        <p:sp>
          <p:nvSpPr>
            <p:cNvPr id="180" name="Google Shape;180;p25"/>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25"/>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pic>
        <p:nvPicPr>
          <p:cNvPr id="182" name="Google Shape;182;p25"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83" name="Google Shape;183;p2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84" name="Google Shape;184;p25"/>
          <p:cNvSpPr/>
          <p:nvPr/>
        </p:nvSpPr>
        <p:spPr>
          <a:xfrm>
            <a:off x="3" y="1079021"/>
            <a:ext cx="1153580" cy="54476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8EB4E3"/>
                </a:solidFill>
                <a:latin typeface="Calibri"/>
                <a:ea typeface="Calibri"/>
                <a:cs typeface="Calibri"/>
                <a:sym typeface="Calibri"/>
              </a:rPr>
              <a:t>A. What is water transparency?</a:t>
            </a:r>
            <a:br>
              <a:rPr lang="en-US" sz="1200" b="1">
                <a:solidFill>
                  <a:srgbClr val="8EB4E3"/>
                </a:solidFill>
                <a:latin typeface="Calibri"/>
                <a:ea typeface="Calibri"/>
                <a:cs typeface="Calibri"/>
                <a:sym typeface="Calibri"/>
              </a:rPr>
            </a:br>
            <a:endParaRPr sz="1200" b="1">
              <a:solidFill>
                <a:srgbClr val="8EB4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C. How your measurements can help</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185" name="Google Shape;185;p25"/>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86" name="Google Shape;186;p25"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87" name="Google Shape;187;p25"/>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25"/>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89" name="Google Shape;189;p25"/>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pic>
        <p:nvPicPr>
          <p:cNvPr id="192" name="Google Shape;192;p27"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93" name="Google Shape;193;p27"/>
          <p:cNvGrpSpPr/>
          <p:nvPr/>
        </p:nvGrpSpPr>
        <p:grpSpPr>
          <a:xfrm>
            <a:off x="7909222" y="51272"/>
            <a:ext cx="1103962" cy="873142"/>
            <a:chOff x="4787671" y="3863282"/>
            <a:chExt cx="1103962" cy="873142"/>
          </a:xfrm>
        </p:grpSpPr>
        <p:sp>
          <p:nvSpPr>
            <p:cNvPr id="194" name="Google Shape;194;p27"/>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27"/>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196" name="Google Shape;196;p27"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97" name="Google Shape;197;p2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98" name="Google Shape;198;p27"/>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199" name="Google Shape;199;p27"/>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200" name="Google Shape;200;p27"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201" name="Google Shape;201;p27"/>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7"/>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03" name="Google Shape;203;p27"/>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pic>
        <p:nvPicPr>
          <p:cNvPr id="206" name="Google Shape;206;p29"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207" name="Google Shape;207;p29"/>
          <p:cNvGrpSpPr/>
          <p:nvPr/>
        </p:nvGrpSpPr>
        <p:grpSpPr>
          <a:xfrm>
            <a:off x="7932915" y="55980"/>
            <a:ext cx="1103962" cy="873142"/>
            <a:chOff x="6285205" y="3863282"/>
            <a:chExt cx="1103962" cy="873142"/>
          </a:xfrm>
        </p:grpSpPr>
        <p:sp>
          <p:nvSpPr>
            <p:cNvPr id="208" name="Google Shape;208;p29"/>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29"/>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210" name="Google Shape;210;p29"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211" name="Google Shape;211;p2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12" name="Google Shape;212;p29"/>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213" name="Google Shape;213;p29"/>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214" name="Google Shape;214;p29"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215" name="Google Shape;215;p29"/>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29"/>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17" name="Google Shape;217;p29"/>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pic>
        <p:nvPicPr>
          <p:cNvPr id="220" name="Google Shape;220;p31"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221" name="Google Shape;221;p31"/>
          <p:cNvGrpSpPr/>
          <p:nvPr/>
        </p:nvGrpSpPr>
        <p:grpSpPr>
          <a:xfrm>
            <a:off x="7959841" y="51272"/>
            <a:ext cx="1103962" cy="873142"/>
            <a:chOff x="3038859" y="4998979"/>
            <a:chExt cx="1103962" cy="873142"/>
          </a:xfrm>
        </p:grpSpPr>
        <p:sp>
          <p:nvSpPr>
            <p:cNvPr id="222" name="Google Shape;222;p31"/>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31"/>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pic>
        <p:nvPicPr>
          <p:cNvPr id="224" name="Google Shape;224;p31"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225" name="Google Shape;225;p3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26" name="Google Shape;226;p31"/>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227" name="Google Shape;227;p31"/>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228" name="Google Shape;228;p31"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229" name="Google Shape;229;p31"/>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31"/>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31" name="Google Shape;231;p31"/>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pic>
        <p:nvPicPr>
          <p:cNvPr id="234" name="Google Shape;234;p33"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pic>
        <p:nvPicPr>
          <p:cNvPr id="235" name="Google Shape;235;p33"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236" name="Google Shape;236;p3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37" name="Google Shape;237;p33"/>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238" name="Google Shape;238;p33"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239" name="Google Shape;239;p33"/>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33"/>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41" name="Google Shape;241;p33"/>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grpSp>
        <p:nvGrpSpPr>
          <p:cNvPr id="244" name="Google Shape;244;p35"/>
          <p:cNvGrpSpPr/>
          <p:nvPr/>
        </p:nvGrpSpPr>
        <p:grpSpPr>
          <a:xfrm>
            <a:off x="1445312" y="854228"/>
            <a:ext cx="1122067" cy="887461"/>
            <a:chOff x="1445312" y="854228"/>
            <a:chExt cx="1122067" cy="887461"/>
          </a:xfrm>
        </p:grpSpPr>
        <p:sp>
          <p:nvSpPr>
            <p:cNvPr id="245" name="Google Shape;245;p35"/>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35"/>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grpSp>
        <p:nvGrpSpPr>
          <p:cNvPr id="247" name="Google Shape;247;p35"/>
          <p:cNvGrpSpPr/>
          <p:nvPr/>
        </p:nvGrpSpPr>
        <p:grpSpPr>
          <a:xfrm>
            <a:off x="2932656" y="872333"/>
            <a:ext cx="1103962" cy="873141"/>
            <a:chOff x="2932656" y="872333"/>
            <a:chExt cx="1103962" cy="873141"/>
          </a:xfrm>
        </p:grpSpPr>
        <p:sp>
          <p:nvSpPr>
            <p:cNvPr id="248" name="Google Shape;248;p35"/>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35"/>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grpSp>
        <p:nvGrpSpPr>
          <p:cNvPr id="250" name="Google Shape;250;p35"/>
          <p:cNvGrpSpPr/>
          <p:nvPr/>
        </p:nvGrpSpPr>
        <p:grpSpPr>
          <a:xfrm>
            <a:off x="4418556" y="967979"/>
            <a:ext cx="1103962" cy="873141"/>
            <a:chOff x="4418556" y="967979"/>
            <a:chExt cx="1103962" cy="873141"/>
          </a:xfrm>
        </p:grpSpPr>
        <p:sp>
          <p:nvSpPr>
            <p:cNvPr id="251" name="Google Shape;251;p35"/>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35"/>
            <p:cNvSpPr txBox="1"/>
            <p:nvPr/>
          </p:nvSpPr>
          <p:spPr>
            <a:xfrm>
              <a:off x="4468871" y="1025602"/>
              <a:ext cx="102347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Transparency?</a:t>
              </a:r>
              <a:endParaRPr/>
            </a:p>
          </p:txBody>
        </p:sp>
      </p:grpSp>
      <p:grpSp>
        <p:nvGrpSpPr>
          <p:cNvPr id="253" name="Google Shape;253;p35"/>
          <p:cNvGrpSpPr/>
          <p:nvPr/>
        </p:nvGrpSpPr>
        <p:grpSpPr>
          <a:xfrm>
            <a:off x="1410627" y="2455123"/>
            <a:ext cx="1103962" cy="893063"/>
            <a:chOff x="1410627" y="2455123"/>
            <a:chExt cx="1103962" cy="893063"/>
          </a:xfrm>
        </p:grpSpPr>
        <p:sp>
          <p:nvSpPr>
            <p:cNvPr id="254" name="Google Shape;254;p35"/>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35"/>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grpSp>
        <p:nvGrpSpPr>
          <p:cNvPr id="256" name="Google Shape;256;p35"/>
          <p:cNvGrpSpPr/>
          <p:nvPr/>
        </p:nvGrpSpPr>
        <p:grpSpPr>
          <a:xfrm>
            <a:off x="2981189" y="2467920"/>
            <a:ext cx="1103962" cy="880267"/>
            <a:chOff x="2981189" y="2467920"/>
            <a:chExt cx="1103962" cy="880267"/>
          </a:xfrm>
        </p:grpSpPr>
        <p:sp>
          <p:nvSpPr>
            <p:cNvPr id="257" name="Google Shape;257;p35"/>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35"/>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grpSp>
        <p:nvGrpSpPr>
          <p:cNvPr id="259" name="Google Shape;259;p35"/>
          <p:cNvGrpSpPr/>
          <p:nvPr/>
        </p:nvGrpSpPr>
        <p:grpSpPr>
          <a:xfrm>
            <a:off x="4463231" y="2475168"/>
            <a:ext cx="1103962" cy="873141"/>
            <a:chOff x="4463231" y="2475168"/>
            <a:chExt cx="1103962" cy="873141"/>
          </a:xfrm>
        </p:grpSpPr>
        <p:sp>
          <p:nvSpPr>
            <p:cNvPr id="260" name="Google Shape;260;p35"/>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35"/>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grpSp>
        <p:nvGrpSpPr>
          <p:cNvPr id="262" name="Google Shape;262;p35"/>
          <p:cNvGrpSpPr/>
          <p:nvPr/>
        </p:nvGrpSpPr>
        <p:grpSpPr>
          <a:xfrm>
            <a:off x="6010290" y="2485874"/>
            <a:ext cx="1103962" cy="873141"/>
            <a:chOff x="6010290" y="2485874"/>
            <a:chExt cx="1103962" cy="873141"/>
          </a:xfrm>
        </p:grpSpPr>
        <p:sp>
          <p:nvSpPr>
            <p:cNvPr id="263" name="Google Shape;263;p35"/>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35"/>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knowledge</a:t>
              </a:r>
              <a:endParaRPr/>
            </a:p>
          </p:txBody>
        </p:sp>
      </p:grpSp>
      <p:grpSp>
        <p:nvGrpSpPr>
          <p:cNvPr id="265" name="Google Shape;265;p35"/>
          <p:cNvGrpSpPr/>
          <p:nvPr/>
        </p:nvGrpSpPr>
        <p:grpSpPr>
          <a:xfrm>
            <a:off x="5902565" y="945552"/>
            <a:ext cx="1103962" cy="879786"/>
            <a:chOff x="5902565" y="945552"/>
            <a:chExt cx="1103962" cy="879786"/>
          </a:xfrm>
        </p:grpSpPr>
        <p:sp>
          <p:nvSpPr>
            <p:cNvPr id="266" name="Google Shape;266;p35"/>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35"/>
            <p:cNvSpPr txBox="1"/>
            <p:nvPr/>
          </p:nvSpPr>
          <p:spPr>
            <a:xfrm>
              <a:off x="5985565" y="945552"/>
              <a:ext cx="958109"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collect water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transparency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 data?</a:t>
              </a:r>
              <a:endParaRPr/>
            </a:p>
          </p:txBody>
        </p:sp>
      </p:grpSp>
      <p:grpSp>
        <p:nvGrpSpPr>
          <p:cNvPr id="268" name="Google Shape;268;p35"/>
          <p:cNvGrpSpPr/>
          <p:nvPr/>
        </p:nvGrpSpPr>
        <p:grpSpPr>
          <a:xfrm>
            <a:off x="1375335" y="3781280"/>
            <a:ext cx="1103962" cy="873141"/>
            <a:chOff x="1375335" y="3781280"/>
            <a:chExt cx="1103962" cy="873141"/>
          </a:xfrm>
        </p:grpSpPr>
        <p:sp>
          <p:nvSpPr>
            <p:cNvPr id="269" name="Google Shape;269;p35"/>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35"/>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grpSp>
        <p:nvGrpSpPr>
          <p:cNvPr id="271" name="Google Shape;271;p35"/>
          <p:cNvGrpSpPr/>
          <p:nvPr/>
        </p:nvGrpSpPr>
        <p:grpSpPr>
          <a:xfrm>
            <a:off x="3144060" y="3786557"/>
            <a:ext cx="1103962" cy="873142"/>
            <a:chOff x="3144060" y="3786557"/>
            <a:chExt cx="1103962" cy="873142"/>
          </a:xfrm>
        </p:grpSpPr>
        <p:sp>
          <p:nvSpPr>
            <p:cNvPr id="272" name="Google Shape;272;p35"/>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35"/>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grpSp>
        <p:nvGrpSpPr>
          <p:cNvPr id="274" name="Google Shape;274;p35"/>
          <p:cNvGrpSpPr/>
          <p:nvPr/>
        </p:nvGrpSpPr>
        <p:grpSpPr>
          <a:xfrm>
            <a:off x="4787671" y="3863282"/>
            <a:ext cx="1103962" cy="873142"/>
            <a:chOff x="4787671" y="3863282"/>
            <a:chExt cx="1103962" cy="873142"/>
          </a:xfrm>
        </p:grpSpPr>
        <p:sp>
          <p:nvSpPr>
            <p:cNvPr id="275" name="Google Shape;275;p35"/>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35"/>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77" name="Google Shape;277;p35"/>
          <p:cNvGrpSpPr/>
          <p:nvPr/>
        </p:nvGrpSpPr>
        <p:grpSpPr>
          <a:xfrm>
            <a:off x="6285205" y="3863282"/>
            <a:ext cx="1103962" cy="873142"/>
            <a:chOff x="6285205" y="3863282"/>
            <a:chExt cx="1103962" cy="873142"/>
          </a:xfrm>
        </p:grpSpPr>
        <p:sp>
          <p:nvSpPr>
            <p:cNvPr id="278" name="Google Shape;278;p35"/>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35"/>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80" name="Google Shape;280;p35"/>
          <p:cNvGrpSpPr/>
          <p:nvPr/>
        </p:nvGrpSpPr>
        <p:grpSpPr>
          <a:xfrm>
            <a:off x="1375335" y="4888824"/>
            <a:ext cx="1103962" cy="873142"/>
            <a:chOff x="1375335" y="4888824"/>
            <a:chExt cx="1103962" cy="873142"/>
          </a:xfrm>
        </p:grpSpPr>
        <p:sp>
          <p:nvSpPr>
            <p:cNvPr id="281" name="Google Shape;281;p35"/>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35"/>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grpSp>
        <p:nvGrpSpPr>
          <p:cNvPr id="283" name="Google Shape;283;p35"/>
          <p:cNvGrpSpPr/>
          <p:nvPr/>
        </p:nvGrpSpPr>
        <p:grpSpPr>
          <a:xfrm>
            <a:off x="4838174" y="5007913"/>
            <a:ext cx="1172116" cy="873142"/>
            <a:chOff x="4838174" y="5007913"/>
            <a:chExt cx="1172116" cy="873142"/>
          </a:xfrm>
        </p:grpSpPr>
        <p:sp>
          <p:nvSpPr>
            <p:cNvPr id="284" name="Google Shape;284;p35"/>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35"/>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grpSp>
        <p:nvGrpSpPr>
          <p:cNvPr id="286" name="Google Shape;286;p35"/>
          <p:cNvGrpSpPr/>
          <p:nvPr/>
        </p:nvGrpSpPr>
        <p:grpSpPr>
          <a:xfrm>
            <a:off x="3038859" y="4998979"/>
            <a:ext cx="1103962" cy="873142"/>
            <a:chOff x="3038859" y="4998979"/>
            <a:chExt cx="1103962" cy="873142"/>
          </a:xfrm>
        </p:grpSpPr>
        <p:sp>
          <p:nvSpPr>
            <p:cNvPr id="287" name="Google Shape;287;p35"/>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35"/>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pic>
        <p:nvPicPr>
          <p:cNvPr id="289" name="Google Shape;289;p35" descr="1_LinkICON_8_14_15.png">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62157" y="1031436"/>
            <a:ext cx="430755" cy="430755"/>
          </a:xfrm>
          <a:prstGeom prst="rect">
            <a:avLst/>
          </a:prstGeom>
          <a:noFill/>
          <a:ln>
            <a:noFill/>
          </a:ln>
          <a:effectLst>
            <a:outerShdw blurRad="292100" dist="139700" dir="2700000" algn="tl" rotWithShape="0">
              <a:srgbClr val="333333">
                <a:alpha val="64705"/>
              </a:srgbClr>
            </a:outerShdw>
          </a:effectLst>
        </p:spPr>
      </p:pic>
      <p:pic>
        <p:nvPicPr>
          <p:cNvPr id="290" name="Google Shape;290;p35"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284653" y="1052814"/>
            <a:ext cx="399410" cy="409377"/>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37"/>
          <p:cNvSpPr txBox="1"/>
          <p:nvPr/>
        </p:nvSpPr>
        <p:spPr>
          <a:xfrm>
            <a:off x="995873" y="2264253"/>
            <a:ext cx="7362973" cy="32470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72"/>
                </a:solidFill>
                <a:latin typeface="Calibri"/>
                <a:ea typeface="Calibri"/>
                <a:cs typeface="Calibri"/>
                <a:sym typeface="Calibri"/>
              </a:rPr>
              <a:t>Title [28 pts]</a:t>
            </a:r>
            <a:endParaRPr/>
          </a:p>
          <a:p>
            <a:pPr marL="0" marR="0" lvl="0" indent="0" algn="l" rtl="0">
              <a:spcBef>
                <a:spcPts val="600"/>
              </a:spcBef>
              <a:spcAft>
                <a:spcPts val="0"/>
              </a:spcAft>
              <a:buNone/>
            </a:pPr>
            <a:r>
              <a:rPr lang="en-US" sz="2400" b="1">
                <a:solidFill>
                  <a:srgbClr val="000072"/>
                </a:solidFill>
                <a:latin typeface="Calibri"/>
                <a:ea typeface="Calibri"/>
                <a:cs typeface="Calibri"/>
                <a:sym typeface="Calibri"/>
              </a:rPr>
              <a:t>Title [24 pts]</a:t>
            </a:r>
            <a:endParaRPr/>
          </a:p>
          <a:p>
            <a:pPr marL="0" marR="0" lvl="0" indent="0" algn="l" rtl="0">
              <a:spcBef>
                <a:spcPts val="600"/>
              </a:spcBef>
              <a:spcAft>
                <a:spcPts val="0"/>
              </a:spcAft>
              <a:buNone/>
            </a:pPr>
            <a:r>
              <a:rPr lang="en-US" sz="2000" b="1">
                <a:solidFill>
                  <a:srgbClr val="000072"/>
                </a:solidFill>
                <a:latin typeface="Calibri"/>
                <a:ea typeface="Calibri"/>
                <a:cs typeface="Calibri"/>
                <a:sym typeface="Calibri"/>
              </a:rPr>
              <a:t>Title [20 pts]</a:t>
            </a:r>
            <a:endParaRPr/>
          </a:p>
          <a:p>
            <a:pPr marL="0" marR="0" lvl="0" indent="0" algn="l" rtl="0">
              <a:spcBef>
                <a:spcPts val="600"/>
              </a:spcBef>
              <a:spcAft>
                <a:spcPts val="0"/>
              </a:spcAft>
              <a:buNone/>
            </a:pPr>
            <a:r>
              <a:rPr lang="en-US" sz="1800" b="1">
                <a:solidFill>
                  <a:srgbClr val="000072"/>
                </a:solidFill>
                <a:latin typeface="Calibri"/>
                <a:ea typeface="Calibri"/>
                <a:cs typeface="Calibri"/>
                <a:sym typeface="Calibri"/>
              </a:rPr>
              <a:t>Title [18 pts]</a:t>
            </a:r>
            <a:endParaRPr/>
          </a:p>
          <a:p>
            <a:pPr marL="0" marR="0" lvl="0" indent="0" algn="l" rtl="0">
              <a:spcBef>
                <a:spcPts val="600"/>
              </a:spcBef>
              <a:spcAft>
                <a:spcPts val="0"/>
              </a:spcAft>
              <a:buNone/>
            </a:pPr>
            <a:r>
              <a:rPr lang="en-US" sz="2400">
                <a:solidFill>
                  <a:schemeClr val="dk1"/>
                </a:solidFill>
                <a:latin typeface="Calibri"/>
                <a:ea typeface="Calibri"/>
                <a:cs typeface="Calibri"/>
                <a:sym typeface="Calibri"/>
              </a:rPr>
              <a:t>Text [24 pts]</a:t>
            </a:r>
            <a:endParaRPr sz="2400">
              <a:solidFill>
                <a:schemeClr val="dk1"/>
              </a:solidFill>
              <a:latin typeface="Calibri"/>
              <a:ea typeface="Calibri"/>
              <a:cs typeface="Calibri"/>
              <a:sym typeface="Calibri"/>
            </a:endParaRPr>
          </a:p>
          <a:p>
            <a:pPr marL="342900" marR="0" lvl="0" indent="-342900" algn="l" rtl="0">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Text [20 pts]</a:t>
            </a:r>
            <a:endParaRPr/>
          </a:p>
          <a:p>
            <a:pPr marL="342900" marR="0" lvl="0" indent="-342900" algn="l" rtl="0">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Text [18 pts]</a:t>
            </a:r>
            <a:endParaRPr/>
          </a:p>
          <a:p>
            <a:pPr marL="342900" marR="0" lvl="0" indent="-342900" algn="l" rtl="0">
              <a:spcBef>
                <a:spcPts val="60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Text [16 pts]</a:t>
            </a:r>
            <a:endParaRPr sz="1600">
              <a:solidFill>
                <a:schemeClr val="dk1"/>
              </a:solidFill>
              <a:latin typeface="Calibri"/>
              <a:ea typeface="Calibri"/>
              <a:cs typeface="Calibri"/>
              <a:sym typeface="Calibri"/>
            </a:endParaRPr>
          </a:p>
        </p:txBody>
      </p:sp>
      <p:sp>
        <p:nvSpPr>
          <p:cNvPr id="298" name="Google Shape;298;p37"/>
          <p:cNvSpPr txBox="1"/>
          <p:nvPr/>
        </p:nvSpPr>
        <p:spPr>
          <a:xfrm>
            <a:off x="2656304" y="464831"/>
            <a:ext cx="40911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74806"/>
                </a:solidFill>
                <a:latin typeface="Calibri"/>
                <a:ea typeface="Calibri"/>
                <a:cs typeface="Calibri"/>
                <a:sym typeface="Calibri"/>
              </a:rPr>
              <a:t>FUN LIBRARY PAGE – TEXT FORMATTING</a:t>
            </a:r>
            <a:endParaRPr sz="1800">
              <a:solidFill>
                <a:srgbClr val="974806"/>
              </a:solidFill>
              <a:latin typeface="Calibri"/>
              <a:ea typeface="Calibri"/>
              <a:cs typeface="Calibri"/>
              <a:sym typeface="Calibri"/>
            </a:endParaRPr>
          </a:p>
        </p:txBody>
      </p:sp>
      <p:sp>
        <p:nvSpPr>
          <p:cNvPr id="299" name="Google Shape;299;p37"/>
          <p:cNvSpPr txBox="1"/>
          <p:nvPr/>
        </p:nvSpPr>
        <p:spPr>
          <a:xfrm>
            <a:off x="1732712" y="1033030"/>
            <a:ext cx="6013072" cy="10002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74806"/>
                </a:solidFill>
                <a:latin typeface="Calibri"/>
                <a:ea typeface="Calibri"/>
                <a:cs typeface="Calibri"/>
                <a:sym typeface="Calibri"/>
              </a:rPr>
              <a:t>Rusty: Here are some standardized options for Titles and Text,</a:t>
            </a:r>
            <a:endParaRPr/>
          </a:p>
          <a:p>
            <a:pPr marL="0" marR="0" lvl="0" indent="0" algn="l" rtl="0">
              <a:spcBef>
                <a:spcPts val="0"/>
              </a:spcBef>
              <a:spcAft>
                <a:spcPts val="0"/>
              </a:spcAft>
              <a:buNone/>
            </a:pPr>
            <a:r>
              <a:rPr lang="en-US" sz="1800">
                <a:solidFill>
                  <a:srgbClr val="974806"/>
                </a:solidFill>
                <a:latin typeface="Calibri"/>
                <a:ea typeface="Calibri"/>
                <a:cs typeface="Calibri"/>
                <a:sym typeface="Calibri"/>
              </a:rPr>
              <a:t>but we don’t have to be draconian </a:t>
            </a:r>
            <a:endParaRPr/>
          </a:p>
          <a:p>
            <a:pPr marL="0" marR="0" lvl="0" indent="0" algn="l" rtl="0">
              <a:spcBef>
                <a:spcPts val="600"/>
              </a:spcBef>
              <a:spcAft>
                <a:spcPts val="0"/>
              </a:spcAft>
              <a:buNone/>
            </a:pPr>
            <a:r>
              <a:rPr lang="en-US" sz="1800">
                <a:solidFill>
                  <a:srgbClr val="974806"/>
                </a:solidFill>
                <a:latin typeface="Calibri"/>
                <a:ea typeface="Calibri"/>
                <a:cs typeface="Calibri"/>
                <a:sym typeface="Calibri"/>
              </a:rPr>
              <a:t>FYI: I generally leave a 6 pt break after a Paragraph</a:t>
            </a:r>
            <a:endParaRPr sz="1800">
              <a:solidFill>
                <a:srgbClr val="974806"/>
              </a:solidFill>
              <a:latin typeface="Calibri"/>
              <a:ea typeface="Calibri"/>
              <a:cs typeface="Calibri"/>
              <a:sym typeface="Calibri"/>
            </a:endParaRPr>
          </a:p>
        </p:txBody>
      </p:sp>
      <p:sp>
        <p:nvSpPr>
          <p:cNvPr id="300" name="Google Shape;300;p37"/>
          <p:cNvSpPr txBox="1"/>
          <p:nvPr/>
        </p:nvSpPr>
        <p:spPr>
          <a:xfrm>
            <a:off x="1120609" y="5529736"/>
            <a:ext cx="249577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rgbClr val="7F7F7F"/>
                </a:solidFill>
                <a:latin typeface="Calibri"/>
                <a:ea typeface="Calibri"/>
                <a:cs typeface="Calibri"/>
                <a:sym typeface="Calibri"/>
              </a:rPr>
              <a:t>Credit line [8 pts italic – Place on lower RIGHT of image]</a:t>
            </a:r>
            <a:endParaRPr sz="800" i="1">
              <a:solidFill>
                <a:srgbClr val="7F7F7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3"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pic>
        <p:nvPicPr>
          <p:cNvPr id="25" name="Google Shape;25;p3"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sp>
        <p:nvSpPr>
          <p:cNvPr id="26" name="Google Shape;26;p3"/>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27" name="Google Shape;27;p3" descr="IconHydrosphereS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pic>
        <p:nvPicPr>
          <p:cNvPr id="28" name="Google Shape;28;p3"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9" name="Google Shape;29;p3"/>
          <p:cNvSpPr/>
          <p:nvPr/>
        </p:nvSpPr>
        <p:spPr>
          <a:xfrm>
            <a:off x="3" y="1079021"/>
            <a:ext cx="1153580" cy="56323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72"/>
                </a:solidFill>
                <a:latin typeface="Calibri"/>
                <a:ea typeface="Calibri"/>
                <a:cs typeface="Calibri"/>
                <a:sym typeface="Calibri"/>
              </a:rPr>
              <a:t>A. What is water transparency?</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grpSp>
        <p:nvGrpSpPr>
          <p:cNvPr id="30" name="Google Shape;30;p3"/>
          <p:cNvGrpSpPr/>
          <p:nvPr/>
        </p:nvGrpSpPr>
        <p:grpSpPr>
          <a:xfrm>
            <a:off x="7893399" y="51272"/>
            <a:ext cx="1103962" cy="873141"/>
            <a:chOff x="4418556" y="967979"/>
            <a:chExt cx="1103962" cy="873141"/>
          </a:xfrm>
        </p:grpSpPr>
        <p:sp>
          <p:nvSpPr>
            <p:cNvPr id="31" name="Google Shape;31;p3"/>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3"/>
            <p:cNvSpPr txBox="1"/>
            <p:nvPr/>
          </p:nvSpPr>
          <p:spPr>
            <a:xfrm>
              <a:off x="4468871" y="1025602"/>
              <a:ext cx="102347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Transparency?</a:t>
              </a:r>
              <a:endParaRPr/>
            </a:p>
          </p:txBody>
        </p:sp>
      </p:grpSp>
      <p:sp>
        <p:nvSpPr>
          <p:cNvPr id="33" name="Google Shape;33;p3"/>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3"/>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5" name="Google Shape;35;p3"/>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pic>
        <p:nvPicPr>
          <p:cNvPr id="38" name="Google Shape;38;p5"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39" name="Google Shape;39;p5"/>
          <p:cNvGrpSpPr/>
          <p:nvPr/>
        </p:nvGrpSpPr>
        <p:grpSpPr>
          <a:xfrm>
            <a:off x="7889899" y="52915"/>
            <a:ext cx="1103962" cy="879786"/>
            <a:chOff x="5902565" y="945552"/>
            <a:chExt cx="1103962" cy="879786"/>
          </a:xfrm>
        </p:grpSpPr>
        <p:sp>
          <p:nvSpPr>
            <p:cNvPr id="40" name="Google Shape;40;p5"/>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5"/>
            <p:cNvSpPr txBox="1"/>
            <p:nvPr/>
          </p:nvSpPr>
          <p:spPr>
            <a:xfrm>
              <a:off x="5985565" y="945552"/>
              <a:ext cx="958109"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collect water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transparency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 data?</a:t>
              </a:r>
              <a:endParaRPr/>
            </a:p>
          </p:txBody>
        </p:sp>
      </p:grpSp>
      <p:pic>
        <p:nvPicPr>
          <p:cNvPr id="42" name="Google Shape;42;p5"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43" name="Google Shape;43;p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44" name="Google Shape;44;p5"/>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B4DBDB"/>
                </a:solidFill>
                <a:latin typeface="Calibri"/>
                <a:ea typeface="Calibri"/>
                <a:cs typeface="Calibri"/>
                <a:sym typeface="Calibri"/>
              </a:rPr>
            </a:br>
            <a:endParaRPr sz="1200" b="1">
              <a:solidFill>
                <a:srgbClr val="B4DBDB"/>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45" name="Google Shape;45;p5"/>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46" name="Google Shape;46;p5"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47" name="Google Shape;47;p5"/>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5"/>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49" name="Google Shape;49;p5"/>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pic>
        <p:nvPicPr>
          <p:cNvPr id="52" name="Google Shape;52;p7"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53" name="Google Shape;53;p7"/>
          <p:cNvGrpSpPr/>
          <p:nvPr/>
        </p:nvGrpSpPr>
        <p:grpSpPr>
          <a:xfrm>
            <a:off x="7923919" y="74081"/>
            <a:ext cx="1103962" cy="873142"/>
            <a:chOff x="3144060" y="3786557"/>
            <a:chExt cx="1103962" cy="873142"/>
          </a:xfrm>
        </p:grpSpPr>
        <p:sp>
          <p:nvSpPr>
            <p:cNvPr id="54" name="Google Shape;54;p7"/>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7"/>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pic>
        <p:nvPicPr>
          <p:cNvPr id="56" name="Google Shape;56;p7"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57" name="Google Shape;57;p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58" name="Google Shape;58;p7"/>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72"/>
                </a:solidFill>
                <a:latin typeface="Calibri"/>
                <a:ea typeface="Calibri"/>
                <a:cs typeface="Calibri"/>
                <a:sym typeface="Calibri"/>
              </a:rPr>
              <a:t>A. What is water transparency?</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59" name="Google Shape;59;p7"/>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60" name="Google Shape;60;p7"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61" name="Google Shape;61;p7"/>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7"/>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63" name="Google Shape;63;p7"/>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pic>
        <p:nvPicPr>
          <p:cNvPr id="66" name="Google Shape;66;p9"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67" name="Google Shape;67;p9"/>
          <p:cNvGrpSpPr/>
          <p:nvPr/>
        </p:nvGrpSpPr>
        <p:grpSpPr>
          <a:xfrm>
            <a:off x="7884711" y="43872"/>
            <a:ext cx="1122067" cy="887461"/>
            <a:chOff x="1445312" y="854228"/>
            <a:chExt cx="1122067" cy="887461"/>
          </a:xfrm>
        </p:grpSpPr>
        <p:sp>
          <p:nvSpPr>
            <p:cNvPr id="68" name="Google Shape;68;p9"/>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69;p9"/>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pic>
        <p:nvPicPr>
          <p:cNvPr id="70" name="Google Shape;70;p9"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71" name="Google Shape;71;p9"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72" name="Google Shape;72;p9"/>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73" name="Google Shape;73;p9"/>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74" name="Google Shape;74;p9"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75" name="Google Shape;75;p9"/>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9"/>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77" name="Google Shape;77;p9"/>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pic>
        <p:nvPicPr>
          <p:cNvPr id="80" name="Google Shape;80;p11"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81" name="Google Shape;81;p11"/>
          <p:cNvGrpSpPr/>
          <p:nvPr/>
        </p:nvGrpSpPr>
        <p:grpSpPr>
          <a:xfrm>
            <a:off x="7919805" y="51272"/>
            <a:ext cx="1103962" cy="873141"/>
            <a:chOff x="2932656" y="872333"/>
            <a:chExt cx="1103962" cy="873141"/>
          </a:xfrm>
        </p:grpSpPr>
        <p:sp>
          <p:nvSpPr>
            <p:cNvPr id="82" name="Google Shape;82;p11"/>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11"/>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pic>
        <p:nvPicPr>
          <p:cNvPr id="84" name="Google Shape;84;p11"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85" name="Google Shape;85;p11"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86" name="Google Shape;86;p11"/>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87" name="Google Shape;87;p11"/>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88" name="Google Shape;88;p11"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89" name="Google Shape;89;p11"/>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11"/>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91" name="Google Shape;91;p11"/>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13"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95" name="Google Shape;95;p13"/>
          <p:cNvGrpSpPr/>
          <p:nvPr/>
        </p:nvGrpSpPr>
        <p:grpSpPr>
          <a:xfrm>
            <a:off x="7925433" y="51272"/>
            <a:ext cx="1172116" cy="873142"/>
            <a:chOff x="4838174" y="5007913"/>
            <a:chExt cx="1172116" cy="873142"/>
          </a:xfrm>
        </p:grpSpPr>
        <p:sp>
          <p:nvSpPr>
            <p:cNvPr id="96" name="Google Shape;96;p13"/>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3"/>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98" name="Google Shape;98;p13"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99" name="Google Shape;99;p13"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00" name="Google Shape;100;p13"/>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101" name="Google Shape;101;p13"/>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02" name="Google Shape;102;p13"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03" name="Google Shape;103;p13"/>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3"/>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05" name="Google Shape;105;p13"/>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08" name="Google Shape;108;p15"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09" name="Google Shape;109;p15"/>
          <p:cNvGrpSpPr/>
          <p:nvPr/>
        </p:nvGrpSpPr>
        <p:grpSpPr>
          <a:xfrm>
            <a:off x="7980619" y="51272"/>
            <a:ext cx="1103962" cy="873142"/>
            <a:chOff x="1375335" y="4888824"/>
            <a:chExt cx="1103962" cy="873142"/>
          </a:xfrm>
        </p:grpSpPr>
        <p:sp>
          <p:nvSpPr>
            <p:cNvPr id="110" name="Google Shape;110;p15"/>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5"/>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pic>
        <p:nvPicPr>
          <p:cNvPr id="112" name="Google Shape;112;p15"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13" name="Google Shape;113;p15"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14" name="Google Shape;114;p15"/>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115" name="Google Shape;115;p15"/>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16" name="Google Shape;116;p15"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17" name="Google Shape;117;p15"/>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5"/>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19" name="Google Shape;119;p15"/>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pic>
        <p:nvPicPr>
          <p:cNvPr id="122" name="Google Shape;122;p17"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23" name="Google Shape;123;p17"/>
          <p:cNvGrpSpPr/>
          <p:nvPr/>
        </p:nvGrpSpPr>
        <p:grpSpPr>
          <a:xfrm>
            <a:off x="7948933" y="51272"/>
            <a:ext cx="1103962" cy="880267"/>
            <a:chOff x="2981189" y="2467920"/>
            <a:chExt cx="1103962" cy="880267"/>
          </a:xfrm>
        </p:grpSpPr>
        <p:sp>
          <p:nvSpPr>
            <p:cNvPr id="124" name="Google Shape;124;p17"/>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7"/>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pic>
        <p:nvPicPr>
          <p:cNvPr id="126" name="Google Shape;126;p17"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27" name="Google Shape;127;p17"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28" name="Google Shape;128;p17"/>
          <p:cNvSpPr/>
          <p:nvPr/>
        </p:nvSpPr>
        <p:spPr>
          <a:xfrm>
            <a:off x="3" y="1079021"/>
            <a:ext cx="1153580" cy="55524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sp>
        <p:nvSpPr>
          <p:cNvPr id="129" name="Google Shape;129;p17"/>
          <p:cNvSpPr txBox="1"/>
          <p:nvPr/>
        </p:nvSpPr>
        <p:spPr>
          <a:xfrm>
            <a:off x="5812371" y="340536"/>
            <a:ext cx="7979830" cy="3749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Transparency Tube</a:t>
            </a:r>
            <a:endParaRPr sz="1800" b="1">
              <a:solidFill>
                <a:srgbClr val="1A2659"/>
              </a:solidFill>
              <a:latin typeface="Calibri"/>
              <a:ea typeface="Calibri"/>
              <a:cs typeface="Calibri"/>
              <a:sym typeface="Calibri"/>
            </a:endParaRPr>
          </a:p>
        </p:txBody>
      </p:sp>
      <p:pic>
        <p:nvPicPr>
          <p:cNvPr id="130" name="Google Shape;130;p17"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61325" y="231394"/>
            <a:ext cx="545060" cy="554609"/>
          </a:xfrm>
          <a:prstGeom prst="rect">
            <a:avLst/>
          </a:prstGeom>
          <a:noFill/>
          <a:ln>
            <a:noFill/>
          </a:ln>
          <a:effectLst>
            <a:outerShdw blurRad="292100" dist="139700" dir="2700000" algn="tl" rotWithShape="0">
              <a:srgbClr val="333333">
                <a:alpha val="64705"/>
              </a:srgbClr>
            </a:outerShdw>
          </a:effectLst>
        </p:spPr>
      </p:pic>
      <p:sp>
        <p:nvSpPr>
          <p:cNvPr id="131" name="Google Shape;131;p17"/>
          <p:cNvSpPr/>
          <p:nvPr/>
        </p:nvSpPr>
        <p:spPr>
          <a:xfrm>
            <a:off x="5661032" y="4980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17"/>
          <p:cNvSpPr txBox="1"/>
          <p:nvPr/>
        </p:nvSpPr>
        <p:spPr>
          <a:xfrm>
            <a:off x="1153583" y="339583"/>
            <a:ext cx="18133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33" name="Google Shape;133;p17"/>
          <p:cNvSpPr txBox="1"/>
          <p:nvPr/>
        </p:nvSpPr>
        <p:spPr>
          <a:xfrm>
            <a:off x="3557185" y="339583"/>
            <a:ext cx="21339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Water Transparency </a:t>
            </a: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globe.gov/documents/11865/3464b426-6d54-4ba2-9cca-8d398fb38ef8"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www.globe.gov/documents/11865/26f37835-c82a-4418-906d-23ec9f6c64a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hyperlink" Target="http://www.globe.gov/documents/10157/2872378/GLOBE+Cloud+Chart" TargetMode="External"/><Relationship Id="rId3" Type="http://schemas.openxmlformats.org/officeDocument/2006/relationships/hyperlink" Target="http://www.globe.gov/documents/11865/17a92e8d-2e80-4dfa-bcae-d06ea103c94a" TargetMode="External"/><Relationship Id="rId7" Type="http://schemas.openxmlformats.org/officeDocument/2006/relationships/hyperlink" Target="http://www.globe.gov/documents/348614/139cd526-ca0b-4192-9659-ad9ee5a5c893"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globe.gov/documents/348614/1c29caf7-fb2f-4414-8b43-11fd64087ea8" TargetMode="External"/><Relationship Id="rId5" Type="http://schemas.openxmlformats.org/officeDocument/2006/relationships/hyperlink" Target="http://www.globe.gov/documents/11865/26f37835-c82a-4418-906d-23ec9f6c64a9" TargetMode="External"/><Relationship Id="rId4" Type="http://schemas.openxmlformats.org/officeDocument/2006/relationships/hyperlink" Target="http://www.globe.gov/documents/11865/920675f5-56c0-46a3-97b5-74f9953b2ae4" TargetMode="External"/><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s://itunes.apple.com/us/app/globe-data-entry/id980592274?ls=1&amp;mt=8"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hyperlink" Target="https://play.google.com/store/apps/details?id=gov.nasa.globe.deapp&amp;hl=en" TargetMode="External"/><Relationship Id="rId5" Type="http://schemas.openxmlformats.org/officeDocument/2006/relationships/hyperlink" Target="mailto:DATA@NASAGLOBE.ORG" TargetMode="External"/><Relationship Id="rId4"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hyperlink" Target="http://www.globe.gov/documents/10157/7349361/Viz+tutorial.pdf" TargetMode="External"/><Relationship Id="rId4" Type="http://schemas.openxmlformats.org/officeDocument/2006/relationships/hyperlink" Target="http://vis.globe.gov/GLOB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www.globe.gov"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8"/>
          <p:cNvSpPr txBox="1"/>
          <p:nvPr/>
        </p:nvSpPr>
        <p:spPr>
          <a:xfrm>
            <a:off x="1246716" y="3966265"/>
            <a:ext cx="7479300" cy="3047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1200">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 Here is an example of how this might be done for transparency.</a:t>
            </a:r>
            <a:endParaRPr sz="1200">
              <a:latin typeface="Calibri"/>
              <a:ea typeface="Calibri"/>
              <a:cs typeface="Calibri"/>
              <a:sym typeface="Calibri"/>
            </a:endParaRPr>
          </a:p>
          <a:p>
            <a:pPr marL="0" lvl="0" indent="0" algn="l" rtl="0">
              <a:spcBef>
                <a:spcPts val="0"/>
              </a:spcBef>
              <a:spcAft>
                <a:spcPts val="0"/>
              </a:spcAft>
              <a:buSzPts val="1100"/>
              <a:buNone/>
            </a:pPr>
            <a:endParaRPr sz="1200">
              <a:latin typeface="Calibri"/>
              <a:ea typeface="Calibri"/>
              <a:cs typeface="Calibri"/>
              <a:sym typeface="Calibri"/>
            </a:endParaRPr>
          </a:p>
          <a:p>
            <a:pPr marL="0" marR="0" lvl="0" indent="0" algn="just" rtl="0">
              <a:spcBef>
                <a:spcPts val="0"/>
              </a:spcBef>
              <a:spcAft>
                <a:spcPts val="0"/>
              </a:spcAft>
              <a:buNone/>
            </a:pPr>
            <a:r>
              <a:rPr lang="en-US" sz="1200">
                <a:solidFill>
                  <a:schemeClr val="dk1"/>
                </a:solidFill>
                <a:latin typeface="Calibri"/>
                <a:ea typeface="Calibri"/>
                <a:cs typeface="Calibri"/>
                <a:sym typeface="Calibri"/>
              </a:rPr>
              <a:t>Water transparency  and color can be observed in satellite imagery. In May 2015, the east coast of Australia was hit by a severe storm and deadly flooding, dropping more than 360 millimeters (14 inches) of rain within about three hours in southeast Queensland, Australia. This image of the Brisbane River entering Moreton Bay was acquired on May 3, 2015 by the Operational Land Imager on Landsat 8.</a:t>
            </a:r>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a:solidFill>
                  <a:schemeClr val="dk1"/>
                </a:solidFill>
                <a:latin typeface="Calibri"/>
                <a:ea typeface="Calibri"/>
                <a:cs typeface="Calibri"/>
                <a:sym typeface="Calibri"/>
              </a:rPr>
              <a:t> As a result of the rainfall, flash flooding caused distinct river plumes to form along the coastline. Flood waters usually contain elevated levels of sediment and colored dissolved organic matter (CDOM). Sediment tends to scatter red light, and CDOM absorbs blue light. As a result, a brown color is visible where the Brisbane River mouth where these two optical phenomena work in concert. Further from the mouth, the coarser sediments tend to settle to the bottom but the CDOM is still observed in the water column absorbing blue light. What is coloring the yellow-green patches in the water? Scientists believe it is CDOM, but ground verification is needed to be sure. </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374" name="Google Shape;374;p48" descr="Screen Shot 2015-09-08 at 6.17.33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50075" y="1427319"/>
            <a:ext cx="5044374" cy="2502356"/>
          </a:xfrm>
          <a:prstGeom prst="rect">
            <a:avLst/>
          </a:prstGeom>
          <a:noFill/>
          <a:ln>
            <a:noFill/>
          </a:ln>
        </p:spPr>
      </p:pic>
      <p:sp>
        <p:nvSpPr>
          <p:cNvPr id="375" name="Google Shape;375;p48"/>
          <p:cNvSpPr txBox="1"/>
          <p:nvPr/>
        </p:nvSpPr>
        <p:spPr>
          <a:xfrm>
            <a:off x="7447822" y="2389715"/>
            <a:ext cx="13797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Credit: NASA Earth Observatory</a:t>
            </a:r>
            <a:endParaRPr sz="1000">
              <a:solidFill>
                <a:schemeClr val="dk1"/>
              </a:solidFill>
              <a:latin typeface="Calibri"/>
              <a:ea typeface="Calibri"/>
              <a:cs typeface="Calibri"/>
              <a:sym typeface="Calibri"/>
            </a:endParaRPr>
          </a:p>
        </p:txBody>
      </p:sp>
      <p:sp>
        <p:nvSpPr>
          <p:cNvPr id="376" name="Google Shape;376;p48"/>
          <p:cNvSpPr txBox="1"/>
          <p:nvPr/>
        </p:nvSpPr>
        <p:spPr>
          <a:xfrm>
            <a:off x="1246716" y="1034534"/>
            <a:ext cx="46498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How Your Measurements Can Help </a:t>
            </a:r>
            <a:endParaRPr sz="2400" b="1">
              <a:solidFill>
                <a:srgbClr val="000072"/>
              </a:solidFill>
              <a:latin typeface="Calibri"/>
              <a:ea typeface="Calibri"/>
              <a:cs typeface="Calibri"/>
              <a:sym typeface="Calibri"/>
            </a:endParaRPr>
          </a:p>
        </p:txBody>
      </p:sp>
      <p:grpSp>
        <p:nvGrpSpPr>
          <p:cNvPr id="377" name="Google Shape;377;p48"/>
          <p:cNvGrpSpPr/>
          <p:nvPr/>
        </p:nvGrpSpPr>
        <p:grpSpPr>
          <a:xfrm>
            <a:off x="7897616" y="90671"/>
            <a:ext cx="1103962" cy="893063"/>
            <a:chOff x="1410627" y="2455123"/>
            <a:chExt cx="1103962" cy="893063"/>
          </a:xfrm>
        </p:grpSpPr>
        <p:sp>
          <p:nvSpPr>
            <p:cNvPr id="378" name="Google Shape;378;p48"/>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48"/>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9"/>
          <p:cNvSpPr/>
          <p:nvPr/>
        </p:nvSpPr>
        <p:spPr>
          <a:xfrm>
            <a:off x="1409700" y="1041668"/>
            <a:ext cx="7200900" cy="48936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How to Collect Your Data</a:t>
            </a:r>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Simultaneous or Prior Investigations Required to do Water Transparency Measurements</a:t>
            </a: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endParaRPr sz="14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You will need to define your </a:t>
            </a:r>
            <a:r>
              <a:rPr lang="en-US" sz="1400" b="1">
                <a:solidFill>
                  <a:srgbClr val="000072"/>
                </a:solidFill>
                <a:latin typeface="Calibri"/>
                <a:ea typeface="Calibri"/>
                <a:cs typeface="Calibri"/>
                <a:sym typeface="Calibri"/>
              </a:rPr>
              <a:t>Hydrosphere Study Site. A Hydrosphere Study Site </a:t>
            </a:r>
            <a:r>
              <a:rPr lang="en-US" sz="1400">
                <a:solidFill>
                  <a:schemeClr val="dk1"/>
                </a:solidFill>
                <a:latin typeface="Calibri"/>
                <a:ea typeface="Calibri"/>
                <a:cs typeface="Calibri"/>
                <a:sym typeface="Calibri"/>
              </a:rPr>
              <a:t>can be any surface water site that can be safely visited, although natural waters are preferred. </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Sites, in order of preference, may include: </a:t>
            </a:r>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Streams or rivers</a:t>
            </a:r>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Lakes, reservoirs, bays or ocean</a:t>
            </a:r>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Pond</a:t>
            </a:r>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Irrigation ditch or other water body, if those above are not available</a:t>
            </a:r>
            <a:endParaRPr sz="1400" b="1">
              <a:solidFill>
                <a:srgbClr val="000072"/>
              </a:solidFill>
              <a:latin typeface="Calibri"/>
              <a:ea typeface="Calibri"/>
              <a:cs typeface="Calibri"/>
              <a:sym typeface="Calibri"/>
            </a:endParaRPr>
          </a:p>
          <a:p>
            <a:pPr marL="0" marR="0" lvl="0" indent="0" algn="just" rtl="0">
              <a:spcBef>
                <a:spcPts val="0"/>
              </a:spcBef>
              <a:spcAft>
                <a:spcPts val="0"/>
              </a:spcAft>
              <a:buNone/>
            </a:pPr>
            <a:endParaRPr sz="14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400" b="1">
                <a:solidFill>
                  <a:srgbClr val="000072"/>
                </a:solidFill>
                <a:latin typeface="Calibri"/>
                <a:ea typeface="Calibri"/>
                <a:cs typeface="Calibri"/>
                <a:sym typeface="Calibri"/>
              </a:rPr>
              <a:t> The Hydrosphere Investigation Data Sheet</a:t>
            </a:r>
            <a:r>
              <a:rPr lang="en-US" sz="1400">
                <a:solidFill>
                  <a:schemeClr val="dk1"/>
                </a:solidFill>
                <a:latin typeface="Calibri"/>
                <a:ea typeface="Calibri"/>
                <a:cs typeface="Calibri"/>
                <a:sym typeface="Calibri"/>
              </a:rPr>
              <a:t> is used to record all the hydrosphere measurements, including Water Transparency. You will also want to map your Hydrosphere Site at some point.  </a:t>
            </a:r>
            <a:endParaRPr sz="1400">
              <a:solidFill>
                <a:schemeClr val="dk1"/>
              </a:solidFill>
              <a:latin typeface="Calibri"/>
              <a:ea typeface="Calibri"/>
              <a:cs typeface="Calibri"/>
              <a:sym typeface="Calibri"/>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To define you study site you  will need these documents:</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2"/>
              </a:buClr>
              <a:buSzPts val="1400"/>
              <a:buFont typeface="Arial"/>
              <a:buChar char="•"/>
            </a:pPr>
            <a:r>
              <a:rPr lang="en-US" sz="1400" b="1"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Selecting and Documenting your Hydrosphere Study Site</a:t>
            </a:r>
            <a:r>
              <a:rPr lang="en-US" sz="1400" b="1">
                <a:solidFill>
                  <a:schemeClr val="dk2"/>
                </a:solidFill>
                <a:latin typeface="Calibri"/>
                <a:ea typeface="Calibri"/>
                <a:cs typeface="Calibri"/>
                <a:sym typeface="Calibri"/>
              </a:rPr>
              <a:t>  </a:t>
            </a:r>
            <a:r>
              <a:rPr lang="en-US" sz="1400" b="1" u="sng">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Hydrosphere Investigation Data Sheet</a:t>
            </a:r>
            <a:endParaRPr sz="14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400"/>
              <a:buFont typeface="Arial"/>
              <a:buChar char="•"/>
            </a:pPr>
            <a:r>
              <a:rPr lang="en-US" sz="1400" b="1"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Mapping your Hydrosphere Study Site Field Guide</a:t>
            </a:r>
            <a:endParaRPr sz="1400" b="1">
              <a:solidFill>
                <a:schemeClr val="dk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0"/>
          <p:cNvSpPr txBox="1"/>
          <p:nvPr/>
        </p:nvSpPr>
        <p:spPr>
          <a:xfrm>
            <a:off x="1417844" y="1063796"/>
            <a:ext cx="770267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Determine Which is Appropriate for Your Water Body: Secchi Disk or Transparency Tube?</a:t>
            </a:r>
            <a:endParaRPr/>
          </a:p>
        </p:txBody>
      </p:sp>
      <p:pic>
        <p:nvPicPr>
          <p:cNvPr id="390" name="Google Shape;390;p50" descr="IMG_2457.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70100" y="2159000"/>
            <a:ext cx="5435600" cy="4076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51" descr="8_WaterTransComparisonStillSecchi_DeepTranspTube_7_17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27299" y="3038863"/>
            <a:ext cx="5168901" cy="3197404"/>
          </a:xfrm>
          <a:prstGeom prst="rect">
            <a:avLst/>
          </a:prstGeom>
          <a:noFill/>
          <a:ln>
            <a:noFill/>
          </a:ln>
          <a:effectLst>
            <a:outerShdw blurRad="292100" dist="139700" dir="2700000" algn="tl" rotWithShape="0">
              <a:srgbClr val="333333">
                <a:alpha val="64705"/>
              </a:srgbClr>
            </a:outerShdw>
          </a:effectLst>
        </p:spPr>
      </p:pic>
      <p:sp>
        <p:nvSpPr>
          <p:cNvPr id="396" name="Google Shape;396;p51"/>
          <p:cNvSpPr txBox="1"/>
          <p:nvPr/>
        </p:nvSpPr>
        <p:spPr>
          <a:xfrm>
            <a:off x="1417845" y="1486824"/>
            <a:ext cx="7319756" cy="13234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First, determine if your study site has </a:t>
            </a:r>
            <a:r>
              <a:rPr lang="en-US" sz="1600" b="1">
                <a:solidFill>
                  <a:srgbClr val="000072"/>
                </a:solidFill>
                <a:latin typeface="Calibri"/>
                <a:ea typeface="Calibri"/>
                <a:cs typeface="Calibri"/>
                <a:sym typeface="Calibri"/>
              </a:rPr>
              <a:t>deep, still water or shallow and/or flowing water</a:t>
            </a:r>
            <a:r>
              <a:rPr lang="en-US" sz="1600">
                <a:solidFill>
                  <a:schemeClr val="dk1"/>
                </a:solidFill>
                <a:latin typeface="Calibri"/>
                <a:ea typeface="Calibri"/>
                <a:cs typeface="Calibri"/>
                <a:sym typeface="Calibri"/>
              </a:rPr>
              <a:t>. If the water is deep and still, you will use a </a:t>
            </a:r>
            <a:r>
              <a:rPr lang="en-US" sz="1600" b="1">
                <a:solidFill>
                  <a:srgbClr val="000072"/>
                </a:solidFill>
                <a:latin typeface="Calibri"/>
                <a:ea typeface="Calibri"/>
                <a:cs typeface="Calibri"/>
                <a:sym typeface="Calibri"/>
              </a:rPr>
              <a:t>Secchi Disk </a:t>
            </a:r>
            <a:r>
              <a:rPr lang="en-US" sz="1600">
                <a:solidFill>
                  <a:schemeClr val="dk1"/>
                </a:solidFill>
                <a:latin typeface="Calibri"/>
                <a:ea typeface="Calibri"/>
                <a:cs typeface="Calibri"/>
                <a:sym typeface="Calibri"/>
              </a:rPr>
              <a:t>for your water transparency measurements. If the water is shallow or flowing, you will use a </a:t>
            </a:r>
            <a:r>
              <a:rPr lang="en-US" sz="1600" b="1">
                <a:solidFill>
                  <a:srgbClr val="000072"/>
                </a:solidFill>
                <a:latin typeface="Calibri"/>
                <a:ea typeface="Calibri"/>
                <a:cs typeface="Calibri"/>
                <a:sym typeface="Calibri"/>
              </a:rPr>
              <a:t>Transparency Tube </a:t>
            </a:r>
            <a:r>
              <a:rPr lang="en-US" sz="1600">
                <a:solidFill>
                  <a:schemeClr val="dk1"/>
                </a:solidFill>
                <a:latin typeface="Calibri"/>
                <a:ea typeface="Calibri"/>
                <a:cs typeface="Calibri"/>
                <a:sym typeface="Calibri"/>
              </a:rPr>
              <a:t>(also called a Turbidity Tube). If you will be using the Secchi Disk, use instructions in the the </a:t>
            </a:r>
            <a:r>
              <a:rPr lang="en-US" sz="1600" b="1">
                <a:solidFill>
                  <a:srgbClr val="000072"/>
                </a:solidFill>
                <a:latin typeface="Calibri"/>
                <a:ea typeface="Calibri"/>
                <a:cs typeface="Calibri"/>
                <a:sym typeface="Calibri"/>
              </a:rPr>
              <a:t>Water Transparency Secchi Disk Field Guide</a:t>
            </a:r>
            <a:r>
              <a:rPr lang="en-US" sz="1600">
                <a:solidFill>
                  <a:schemeClr val="dk1"/>
                </a:solidFill>
                <a:latin typeface="Calibri"/>
                <a:ea typeface="Calibri"/>
                <a:cs typeface="Calibri"/>
                <a:sym typeface="Calibri"/>
              </a:rPr>
              <a:t>. </a:t>
            </a:r>
            <a:endParaRPr/>
          </a:p>
        </p:txBody>
      </p:sp>
      <p:sp>
        <p:nvSpPr>
          <p:cNvPr id="397" name="Google Shape;397;p51"/>
          <p:cNvSpPr txBox="1"/>
          <p:nvPr/>
        </p:nvSpPr>
        <p:spPr>
          <a:xfrm>
            <a:off x="2400300" y="6310800"/>
            <a:ext cx="263703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Secchi Disk used with  deep and  still water</a:t>
            </a:r>
            <a:endParaRPr sz="1100">
              <a:solidFill>
                <a:schemeClr val="dk1"/>
              </a:solidFill>
              <a:latin typeface="Calibri"/>
              <a:ea typeface="Calibri"/>
              <a:cs typeface="Calibri"/>
              <a:sym typeface="Calibri"/>
            </a:endParaRPr>
          </a:p>
        </p:txBody>
      </p:sp>
      <p:sp>
        <p:nvSpPr>
          <p:cNvPr id="398" name="Google Shape;398;p51"/>
          <p:cNvSpPr txBox="1"/>
          <p:nvPr/>
        </p:nvSpPr>
        <p:spPr>
          <a:xfrm>
            <a:off x="5145979" y="6309033"/>
            <a:ext cx="268992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Transparency Tube used with shallow or Flowing water</a:t>
            </a:r>
            <a:endParaRPr sz="1100">
              <a:solidFill>
                <a:schemeClr val="dk1"/>
              </a:solidFill>
              <a:latin typeface="Calibri"/>
              <a:ea typeface="Calibri"/>
              <a:cs typeface="Calibri"/>
              <a:sym typeface="Calibri"/>
            </a:endParaRPr>
          </a:p>
        </p:txBody>
      </p:sp>
      <p:sp>
        <p:nvSpPr>
          <p:cNvPr id="399" name="Google Shape;399;p51"/>
          <p:cNvSpPr txBox="1"/>
          <p:nvPr/>
        </p:nvSpPr>
        <p:spPr>
          <a:xfrm>
            <a:off x="1163845" y="988677"/>
            <a:ext cx="79801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How to Collect Your Data: Select Appropriate Instrument</a:t>
            </a:r>
            <a:endParaRPr sz="2400" b="1">
              <a:solidFill>
                <a:srgbClr val="00009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2"/>
          <p:cNvSpPr txBox="1"/>
          <p:nvPr/>
        </p:nvSpPr>
        <p:spPr>
          <a:xfrm>
            <a:off x="1170517" y="1684608"/>
            <a:ext cx="4209781" cy="4508927"/>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Assemble field equipment</a:t>
            </a:r>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Collect site data</a:t>
            </a:r>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Conduct cloud type and cloud cover measurements</a:t>
            </a:r>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Take the measurements using a Secchi Disk or Transparency Tube</a:t>
            </a:r>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Repeat 3 times to ensure accuracy and precision</a:t>
            </a:r>
            <a:endParaRPr sz="1800">
              <a:solidFill>
                <a:schemeClr val="dk1"/>
              </a:solidFill>
              <a:latin typeface="Calibri"/>
              <a:ea typeface="Calibri"/>
              <a:cs typeface="Calibri"/>
              <a:sym typeface="Calibri"/>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Verify that the data from the three measurements are within </a:t>
            </a:r>
            <a:r>
              <a:rPr lang="en-US" sz="1800" b="1">
                <a:solidFill>
                  <a:srgbClr val="000090"/>
                </a:solidFill>
                <a:latin typeface="Calibri"/>
                <a:ea typeface="Calibri"/>
                <a:cs typeface="Calibri"/>
                <a:sym typeface="Calibri"/>
              </a:rPr>
              <a:t>10 cm </a:t>
            </a:r>
            <a:r>
              <a:rPr lang="en-US" sz="1800">
                <a:solidFill>
                  <a:schemeClr val="dk1"/>
                </a:solidFill>
                <a:latin typeface="Calibri"/>
                <a:ea typeface="Calibri"/>
                <a:cs typeface="Calibri"/>
                <a:sym typeface="Calibri"/>
              </a:rPr>
              <a:t>of the mean</a:t>
            </a:r>
            <a:endParaRPr sz="1800">
              <a:solidFill>
                <a:schemeClr val="dk1"/>
              </a:solidFill>
              <a:latin typeface="Calibri"/>
              <a:ea typeface="Calibri"/>
              <a:cs typeface="Calibri"/>
              <a:sym typeface="Calibri"/>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Report your data to the GLOBE Website</a:t>
            </a:r>
            <a:endParaRPr sz="1800">
              <a:solidFill>
                <a:schemeClr val="dk1"/>
              </a:solidFill>
              <a:latin typeface="Calibri"/>
              <a:ea typeface="Calibri"/>
              <a:cs typeface="Calibri"/>
              <a:sym typeface="Calibri"/>
            </a:endParaRPr>
          </a:p>
          <a:p>
            <a:pPr marL="0" marR="0" lvl="0" indent="0" algn="l" rtl="0">
              <a:spcBef>
                <a:spcPts val="600"/>
              </a:spcBef>
              <a:spcAft>
                <a:spcPts val="0"/>
              </a:spcAft>
              <a:buNone/>
            </a:pPr>
            <a:endParaRPr sz="1800" b="1">
              <a:solidFill>
                <a:schemeClr val="dk2"/>
              </a:solidFill>
              <a:latin typeface="Calibri"/>
              <a:ea typeface="Calibri"/>
              <a:cs typeface="Calibri"/>
              <a:sym typeface="Calibri"/>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pic>
        <p:nvPicPr>
          <p:cNvPr id="405" name="Google Shape;405;p52" descr="IMG_2388.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43011" y="1684608"/>
            <a:ext cx="2957423" cy="2218067"/>
          </a:xfrm>
          <a:prstGeom prst="rect">
            <a:avLst/>
          </a:prstGeom>
          <a:noFill/>
          <a:ln>
            <a:noFill/>
          </a:ln>
        </p:spPr>
      </p:pic>
      <p:sp>
        <p:nvSpPr>
          <p:cNvPr id="406" name="Google Shape;406;p52"/>
          <p:cNvSpPr txBox="1"/>
          <p:nvPr/>
        </p:nvSpPr>
        <p:spPr>
          <a:xfrm>
            <a:off x="1170517" y="1069539"/>
            <a:ext cx="6051206" cy="8156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Overview of the Water Transparency Protocol </a:t>
            </a:r>
            <a:endParaRPr/>
          </a:p>
          <a:p>
            <a:pPr marL="0" marR="0" lvl="0" indent="0" algn="l" rtl="0">
              <a:spcBef>
                <a:spcPts val="600"/>
              </a:spcBef>
              <a:spcAft>
                <a:spcPts val="0"/>
              </a:spcAft>
              <a:buNone/>
            </a:pPr>
            <a:endParaRPr sz="1800">
              <a:solidFill>
                <a:schemeClr val="dk1"/>
              </a:solidFill>
              <a:latin typeface="Calibri"/>
              <a:ea typeface="Calibri"/>
              <a:cs typeface="Calibri"/>
              <a:sym typeface="Calibri"/>
            </a:endParaRPr>
          </a:p>
        </p:txBody>
      </p:sp>
      <p:pic>
        <p:nvPicPr>
          <p:cNvPr id="407" name="Google Shape;407;p52" descr="trans tube.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43011" y="4068842"/>
            <a:ext cx="2957424" cy="22180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53" descr="5a_FIX_WaterTransTUBElightPenetrationv2_7_18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29044" y="2390101"/>
            <a:ext cx="4154619" cy="4369124"/>
          </a:xfrm>
          <a:prstGeom prst="rect">
            <a:avLst/>
          </a:prstGeom>
          <a:noFill/>
          <a:ln>
            <a:noFill/>
          </a:ln>
        </p:spPr>
      </p:pic>
      <p:sp>
        <p:nvSpPr>
          <p:cNvPr id="413" name="Google Shape;413;p53"/>
          <p:cNvSpPr txBox="1"/>
          <p:nvPr/>
        </p:nvSpPr>
        <p:spPr>
          <a:xfrm>
            <a:off x="6392544" y="2425006"/>
            <a:ext cx="2266336" cy="10156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a:solidFill>
                  <a:srgbClr val="000000"/>
                </a:solidFill>
                <a:latin typeface="Calibri"/>
                <a:ea typeface="Calibri"/>
                <a:cs typeface="Calibri"/>
                <a:sym typeface="Calibri"/>
              </a:rPr>
              <a:t>Light penetrates through the water sample, coming in through the top and possibly also the sides of the transparency tube</a:t>
            </a:r>
            <a:endParaRPr sz="1200" b="1">
              <a:solidFill>
                <a:srgbClr val="000000"/>
              </a:solidFill>
              <a:latin typeface="Calibri"/>
              <a:ea typeface="Calibri"/>
              <a:cs typeface="Calibri"/>
              <a:sym typeface="Calibri"/>
            </a:endParaRPr>
          </a:p>
        </p:txBody>
      </p:sp>
      <p:sp>
        <p:nvSpPr>
          <p:cNvPr id="414" name="Google Shape;414;p53"/>
          <p:cNvSpPr txBox="1"/>
          <p:nvPr/>
        </p:nvSpPr>
        <p:spPr>
          <a:xfrm>
            <a:off x="1438705" y="3175069"/>
            <a:ext cx="1767301"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a:solidFill>
                  <a:srgbClr val="000000"/>
                </a:solidFill>
                <a:latin typeface="Calibri"/>
                <a:ea typeface="Calibri"/>
                <a:cs typeface="Calibri"/>
                <a:sym typeface="Calibri"/>
              </a:rPr>
              <a:t>Transparency varies with the amount of suspended particles in the water</a:t>
            </a:r>
            <a:endParaRPr sz="1200" b="1">
              <a:solidFill>
                <a:srgbClr val="000000"/>
              </a:solidFill>
              <a:latin typeface="Calibri"/>
              <a:ea typeface="Calibri"/>
              <a:cs typeface="Calibri"/>
              <a:sym typeface="Calibri"/>
            </a:endParaRPr>
          </a:p>
        </p:txBody>
      </p:sp>
      <p:sp>
        <p:nvSpPr>
          <p:cNvPr id="415" name="Google Shape;415;p53"/>
          <p:cNvSpPr txBox="1"/>
          <p:nvPr/>
        </p:nvSpPr>
        <p:spPr>
          <a:xfrm>
            <a:off x="1143000" y="981045"/>
            <a:ext cx="38910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Using the Transparency Tube</a:t>
            </a:r>
            <a:endParaRPr sz="2400" b="1">
              <a:solidFill>
                <a:srgbClr val="000072"/>
              </a:solidFill>
              <a:latin typeface="Calibri"/>
              <a:ea typeface="Calibri"/>
              <a:cs typeface="Calibri"/>
              <a:sym typeface="Calibri"/>
            </a:endParaRPr>
          </a:p>
        </p:txBody>
      </p:sp>
      <p:sp>
        <p:nvSpPr>
          <p:cNvPr id="416" name="Google Shape;416;p53"/>
          <p:cNvSpPr txBox="1"/>
          <p:nvPr/>
        </p:nvSpPr>
        <p:spPr>
          <a:xfrm>
            <a:off x="1438705" y="1816100"/>
            <a:ext cx="71244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transparency tube measures light penetration through surface waters</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4"/>
          <p:cNvSpPr txBox="1"/>
          <p:nvPr/>
        </p:nvSpPr>
        <p:spPr>
          <a:xfrm>
            <a:off x="1193800" y="1028700"/>
            <a:ext cx="26859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Time Requirements</a:t>
            </a:r>
            <a:endParaRPr sz="2400" b="1">
              <a:solidFill>
                <a:srgbClr val="000072"/>
              </a:solidFill>
              <a:latin typeface="Calibri"/>
              <a:ea typeface="Calibri"/>
              <a:cs typeface="Calibri"/>
              <a:sym typeface="Calibri"/>
            </a:endParaRPr>
          </a:p>
        </p:txBody>
      </p:sp>
      <p:sp>
        <p:nvSpPr>
          <p:cNvPr id="422" name="Google Shape;422;p54"/>
          <p:cNvSpPr txBox="1"/>
          <p:nvPr/>
        </p:nvSpPr>
        <p:spPr>
          <a:xfrm>
            <a:off x="1237333" y="1860034"/>
            <a:ext cx="2953667"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Time Requirements</a:t>
            </a:r>
            <a:r>
              <a:rPr lang="en-US" sz="1800">
                <a:solidFill>
                  <a:schemeClr val="dk1"/>
                </a:solidFill>
                <a:latin typeface="Calibri"/>
                <a:ea typeface="Calibri"/>
                <a:cs typeface="Calibri"/>
                <a:sym typeface="Calibri"/>
              </a:rPr>
              <a:t>: about ten minutes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Frequency: </a:t>
            </a:r>
            <a:r>
              <a:rPr lang="en-US" sz="1800">
                <a:solidFill>
                  <a:schemeClr val="dk1"/>
                </a:solidFill>
                <a:latin typeface="Calibri"/>
                <a:ea typeface="Calibri"/>
                <a:cs typeface="Calibri"/>
                <a:sym typeface="Calibri"/>
              </a:rPr>
              <a:t>ideally, weekly measurements at the same sampling site.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Ease of Protocol:  </a:t>
            </a:r>
            <a:r>
              <a:rPr lang="en-US" sz="1800">
                <a:solidFill>
                  <a:schemeClr val="dk1"/>
                </a:solidFill>
                <a:latin typeface="Calibri"/>
                <a:ea typeface="Calibri"/>
                <a:cs typeface="Calibri"/>
                <a:sym typeface="Calibri"/>
              </a:rPr>
              <a:t>Beginner Level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3" name="Google Shape;423;p54" descr="trans tube.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45000" y="1860034"/>
            <a:ext cx="4267200" cy="3200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55" descr="MeterStick.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600000">
            <a:off x="3722093" y="3811641"/>
            <a:ext cx="3121019" cy="216585"/>
          </a:xfrm>
          <a:prstGeom prst="rect">
            <a:avLst/>
          </a:prstGeom>
          <a:noFill/>
          <a:ln>
            <a:noFill/>
          </a:ln>
          <a:effectLst>
            <a:outerShdw blurRad="292100" dist="139700" dir="2700000" algn="tl" rotWithShape="0">
              <a:srgbClr val="333333">
                <a:alpha val="64705"/>
              </a:srgbClr>
            </a:outerShdw>
          </a:effectLst>
        </p:spPr>
      </p:pic>
      <p:pic>
        <p:nvPicPr>
          <p:cNvPr id="429" name="Google Shape;429;p55" descr="Pencil.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4860000">
            <a:off x="4453796" y="2097072"/>
            <a:ext cx="90865" cy="2046429"/>
          </a:xfrm>
          <a:prstGeom prst="rect">
            <a:avLst/>
          </a:prstGeom>
          <a:noFill/>
          <a:ln>
            <a:noFill/>
          </a:ln>
          <a:effectLst>
            <a:outerShdw blurRad="292100" dist="139700" dir="2700000" algn="tl" rotWithShape="0">
              <a:srgbClr val="333333">
                <a:alpha val="64705"/>
              </a:srgbClr>
            </a:outerShdw>
          </a:effectLst>
        </p:spPr>
      </p:pic>
      <p:pic>
        <p:nvPicPr>
          <p:cNvPr id="430" name="Google Shape;430;p55" descr="Gloves.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900000">
            <a:off x="3193401" y="2101921"/>
            <a:ext cx="1634428" cy="414660"/>
          </a:xfrm>
          <a:prstGeom prst="rect">
            <a:avLst/>
          </a:prstGeom>
          <a:noFill/>
          <a:ln>
            <a:noFill/>
          </a:ln>
          <a:effectLst>
            <a:outerShdw blurRad="292100" dist="139700" dir="2700000" algn="tl" rotWithShape="0">
              <a:srgbClr val="333333">
                <a:alpha val="64705"/>
              </a:srgbClr>
            </a:outerShdw>
          </a:effectLst>
        </p:spPr>
      </p:pic>
      <p:sp>
        <p:nvSpPr>
          <p:cNvPr id="431" name="Google Shape;431;p55"/>
          <p:cNvSpPr/>
          <p:nvPr/>
        </p:nvSpPr>
        <p:spPr>
          <a:xfrm>
            <a:off x="1358907" y="1017593"/>
            <a:ext cx="724444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Assemble Transparency Tube Field Equipment</a:t>
            </a:r>
            <a:endParaRPr/>
          </a:p>
        </p:txBody>
      </p:sp>
      <p:sp>
        <p:nvSpPr>
          <p:cNvPr id="432" name="Google Shape;432;p55"/>
          <p:cNvSpPr/>
          <p:nvPr/>
        </p:nvSpPr>
        <p:spPr>
          <a:xfrm>
            <a:off x="4248861" y="2324527"/>
            <a:ext cx="1544012"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Latex or Nitrile gloves</a:t>
            </a:r>
            <a:endParaRPr sz="1200">
              <a:solidFill>
                <a:schemeClr val="dk2"/>
              </a:solidFill>
              <a:latin typeface="Calibri"/>
              <a:ea typeface="Calibri"/>
              <a:cs typeface="Calibri"/>
              <a:sym typeface="Calibri"/>
            </a:endParaRPr>
          </a:p>
        </p:txBody>
      </p:sp>
      <p:sp>
        <p:nvSpPr>
          <p:cNvPr id="433" name="Google Shape;433;p55"/>
          <p:cNvSpPr/>
          <p:nvPr/>
        </p:nvSpPr>
        <p:spPr>
          <a:xfrm>
            <a:off x="3848410" y="3325226"/>
            <a:ext cx="194446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Permanent marker or pencil</a:t>
            </a:r>
            <a:endParaRPr sz="1200">
              <a:solidFill>
                <a:schemeClr val="dk2"/>
              </a:solidFill>
              <a:latin typeface="Calibri"/>
              <a:ea typeface="Calibri"/>
              <a:cs typeface="Calibri"/>
              <a:sym typeface="Calibri"/>
            </a:endParaRPr>
          </a:p>
        </p:txBody>
      </p:sp>
      <p:sp>
        <p:nvSpPr>
          <p:cNvPr id="434" name="Google Shape;434;p55"/>
          <p:cNvSpPr/>
          <p:nvPr/>
        </p:nvSpPr>
        <p:spPr>
          <a:xfrm>
            <a:off x="4755627" y="4133111"/>
            <a:ext cx="89031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Meter stick</a:t>
            </a:r>
            <a:endParaRPr sz="1200">
              <a:solidFill>
                <a:schemeClr val="dk2"/>
              </a:solidFill>
              <a:latin typeface="Calibri"/>
              <a:ea typeface="Calibri"/>
              <a:cs typeface="Calibri"/>
              <a:sym typeface="Calibri"/>
            </a:endParaRPr>
          </a:p>
        </p:txBody>
      </p:sp>
      <p:pic>
        <p:nvPicPr>
          <p:cNvPr id="435" name="Google Shape;435;p55" descr="PermanentMarker.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420000">
            <a:off x="3490543" y="2945402"/>
            <a:ext cx="1656017" cy="249598"/>
          </a:xfrm>
          <a:prstGeom prst="rect">
            <a:avLst/>
          </a:prstGeom>
          <a:noFill/>
          <a:ln>
            <a:noFill/>
          </a:ln>
          <a:effectLst>
            <a:outerShdw blurRad="292100" dist="139700" dir="2700000" algn="tl" rotWithShape="0">
              <a:srgbClr val="333333">
                <a:alpha val="64705"/>
              </a:srgbClr>
            </a:outerShdw>
          </a:effectLst>
        </p:spPr>
      </p:pic>
      <p:pic>
        <p:nvPicPr>
          <p:cNvPr id="436" name="Google Shape;436;p55" descr="Bucket.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956997" y="2066292"/>
            <a:ext cx="939078" cy="1448200"/>
          </a:xfrm>
          <a:prstGeom prst="rect">
            <a:avLst/>
          </a:prstGeom>
          <a:noFill/>
          <a:ln>
            <a:noFill/>
          </a:ln>
          <a:effectLst>
            <a:outerShdw blurRad="292100" dist="139700" dir="2700000" algn="tl" rotWithShape="0">
              <a:srgbClr val="333333">
                <a:alpha val="64705"/>
              </a:srgbClr>
            </a:outerShdw>
          </a:effectLst>
        </p:spPr>
      </p:pic>
      <p:pic>
        <p:nvPicPr>
          <p:cNvPr id="437" name="Google Shape;437;p55" descr="TTubeFIX2.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119587" y="1742275"/>
            <a:ext cx="245075" cy="4355121"/>
          </a:xfrm>
          <a:prstGeom prst="rect">
            <a:avLst/>
          </a:prstGeom>
          <a:noFill/>
          <a:ln>
            <a:noFill/>
          </a:ln>
          <a:effectLst>
            <a:outerShdw blurRad="292100" dist="139700" dir="2700000" algn="tl" rotWithShape="0">
              <a:srgbClr val="333333">
                <a:alpha val="64705"/>
              </a:srgbClr>
            </a:outerShdw>
          </a:effectLst>
        </p:spPr>
      </p:pic>
      <p:sp>
        <p:nvSpPr>
          <p:cNvPr id="438" name="Google Shape;438;p55"/>
          <p:cNvSpPr/>
          <p:nvPr/>
        </p:nvSpPr>
        <p:spPr>
          <a:xfrm>
            <a:off x="1956997" y="3671590"/>
            <a:ext cx="121058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Bucket and rope</a:t>
            </a:r>
            <a:endParaRPr sz="1200">
              <a:solidFill>
                <a:schemeClr val="dk2"/>
              </a:solidFill>
              <a:latin typeface="Calibri"/>
              <a:ea typeface="Calibri"/>
              <a:cs typeface="Calibri"/>
              <a:sym typeface="Calibri"/>
            </a:endParaRPr>
          </a:p>
        </p:txBody>
      </p:sp>
      <p:sp>
        <p:nvSpPr>
          <p:cNvPr id="439" name="Google Shape;439;p55"/>
          <p:cNvSpPr/>
          <p:nvPr/>
        </p:nvSpPr>
        <p:spPr>
          <a:xfrm>
            <a:off x="7518157" y="1897475"/>
            <a:ext cx="1260197"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Transparency Tube: (Instructions to build homemade transparency tube next slide)</a:t>
            </a:r>
            <a:endParaRPr sz="1200">
              <a:solidFill>
                <a:schemeClr val="dk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6"/>
          <p:cNvSpPr txBox="1"/>
          <p:nvPr/>
        </p:nvSpPr>
        <p:spPr>
          <a:xfrm>
            <a:off x="1262181" y="1786094"/>
            <a:ext cx="6159300" cy="366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Transparency Tube Transparency Protocol</a:t>
            </a:r>
            <a:endParaRPr sz="1800" b="1">
              <a:solidFill>
                <a:schemeClr val="dk2"/>
              </a:solidFill>
              <a:latin typeface="Calibri"/>
              <a:ea typeface="Calibri"/>
              <a:cs typeface="Calibri"/>
              <a:sym typeface="Calibri"/>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Collecting Water Sample in a Bucket</a:t>
            </a:r>
            <a:endParaRPr sz="1800" b="1">
              <a:solidFill>
                <a:schemeClr val="dk2"/>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a:solidFill>
                  <a:schemeClr val="dk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Hydrosphere Investigation Data Sheet</a:t>
            </a:r>
            <a:endParaRPr sz="1800" b="1">
              <a:solidFill>
                <a:schemeClr val="dk2"/>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Cloud and Cover Contrail Protocol Field Guide</a:t>
            </a:r>
            <a:endParaRPr sz="1800" b="1">
              <a:solidFill>
                <a:schemeClr val="dk2"/>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a:solidFill>
                  <a:schemeClr val="dk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Cloud and Contrail Type Protocol Field Guide</a:t>
            </a:r>
            <a:endParaRPr sz="1800" b="1">
              <a:solidFill>
                <a:schemeClr val="dk2"/>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800"/>
              <a:buFont typeface="Arial"/>
              <a:buChar char="•"/>
            </a:pPr>
            <a:r>
              <a:rPr lang="en-US" sz="1800" b="1" u="sng">
                <a:solidFill>
                  <a:schemeClr val="dk2"/>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Globe Cloud Chart</a:t>
            </a:r>
            <a:endParaRPr sz="1800" b="1">
              <a:solidFill>
                <a:schemeClr val="dk2"/>
              </a:solidFill>
              <a:latin typeface="Calibri"/>
              <a:ea typeface="Calibri"/>
              <a:cs typeface="Calibri"/>
              <a:sym typeface="Calibri"/>
            </a:endParaRPr>
          </a:p>
          <a:p>
            <a:pPr marL="0" marR="0" lvl="0" indent="0" algn="l" rtl="0">
              <a:spcBef>
                <a:spcPts val="0"/>
              </a:spcBef>
              <a:spcAft>
                <a:spcPts val="0"/>
              </a:spcAft>
              <a:buNone/>
            </a:pPr>
            <a:endParaRPr sz="1600" b="1">
              <a:solidFill>
                <a:schemeClr val="dk2"/>
              </a:solidFill>
              <a:latin typeface="Calibri"/>
              <a:ea typeface="Calibri"/>
              <a:cs typeface="Calibri"/>
              <a:sym typeface="Calibri"/>
            </a:endParaRPr>
          </a:p>
        </p:txBody>
      </p:sp>
      <p:pic>
        <p:nvPicPr>
          <p:cNvPr id="445" name="Google Shape;445;p56" descr="TTubeFIX2.png"/>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055291" y="1274352"/>
            <a:ext cx="245075" cy="4355121"/>
          </a:xfrm>
          <a:prstGeom prst="rect">
            <a:avLst/>
          </a:prstGeom>
          <a:noFill/>
          <a:ln>
            <a:noFill/>
          </a:ln>
          <a:effectLst>
            <a:outerShdw blurRad="292100" dist="139700" dir="2700000" algn="tl" rotWithShape="0">
              <a:srgbClr val="333333">
                <a:alpha val="64705"/>
              </a:srgbClr>
            </a:outerShdw>
          </a:effectLst>
        </p:spPr>
      </p:pic>
      <p:sp>
        <p:nvSpPr>
          <p:cNvPr id="446" name="Google Shape;446;p56"/>
          <p:cNvSpPr txBox="1"/>
          <p:nvPr/>
        </p:nvSpPr>
        <p:spPr>
          <a:xfrm>
            <a:off x="1262181" y="984424"/>
            <a:ext cx="51874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2"/>
                </a:solidFill>
                <a:latin typeface="Calibri"/>
                <a:ea typeface="Calibri"/>
                <a:cs typeface="Calibri"/>
                <a:sym typeface="Calibri"/>
              </a:rPr>
              <a:t>Assemble Documents Needed in Field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57" descr="Screen Shot 2015-09-08 at 7.09.11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48150" y="1692049"/>
            <a:ext cx="3295850" cy="3851015"/>
          </a:xfrm>
          <a:prstGeom prst="rect">
            <a:avLst/>
          </a:prstGeom>
          <a:noFill/>
          <a:ln>
            <a:noFill/>
          </a:ln>
        </p:spPr>
      </p:pic>
      <p:sp>
        <p:nvSpPr>
          <p:cNvPr id="452" name="Google Shape;452;p57"/>
          <p:cNvSpPr/>
          <p:nvPr/>
        </p:nvSpPr>
        <p:spPr>
          <a:xfrm>
            <a:off x="1358906" y="1017593"/>
            <a:ext cx="763269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Instrument Construction Instructions for Making a Transparency Tube</a:t>
            </a:r>
            <a:endParaRPr sz="2000" b="1">
              <a:solidFill>
                <a:srgbClr val="000072"/>
              </a:solidFill>
              <a:latin typeface="Calibri"/>
              <a:ea typeface="Calibri"/>
              <a:cs typeface="Calibri"/>
              <a:sym typeface="Calibri"/>
            </a:endParaRPr>
          </a:p>
        </p:txBody>
      </p:sp>
      <p:sp>
        <p:nvSpPr>
          <p:cNvPr id="453" name="Google Shape;453;p57"/>
          <p:cNvSpPr txBox="1"/>
          <p:nvPr/>
        </p:nvSpPr>
        <p:spPr>
          <a:xfrm>
            <a:off x="1358906" y="1524935"/>
            <a:ext cx="4489244" cy="45858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000090"/>
                </a:solidFill>
                <a:latin typeface="Calibri"/>
                <a:ea typeface="Calibri"/>
                <a:cs typeface="Calibri"/>
                <a:sym typeface="Calibri"/>
              </a:rPr>
              <a:t>Materials:</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*Clear tube approximately 4.5 cm x 120 cm</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PVC cap (to fit snugly over one end of the tube)</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Permanent black marker</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Meter stick or meter tape</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1">
                <a:solidFill>
                  <a:srgbClr val="000090"/>
                </a:solidFill>
                <a:latin typeface="Calibri"/>
                <a:ea typeface="Calibri"/>
                <a:cs typeface="Calibri"/>
                <a:sym typeface="Calibri"/>
              </a:rPr>
              <a:t>Construction:</a:t>
            </a:r>
            <a:endParaRPr sz="1400" b="1">
              <a:solidFill>
                <a:srgbClr val="000090"/>
              </a:solidFill>
              <a:latin typeface="Calibri"/>
              <a:ea typeface="Calibri"/>
              <a:cs typeface="Calibri"/>
              <a:sym typeface="Calibri"/>
            </a:endParaRPr>
          </a:p>
          <a:p>
            <a:pPr marL="0" marR="0" lvl="0" indent="0" algn="just" rtl="0">
              <a:spcBef>
                <a:spcPts val="0"/>
              </a:spcBef>
              <a:spcAft>
                <a:spcPts val="0"/>
              </a:spcAft>
              <a:buNone/>
            </a:pPr>
            <a:r>
              <a:rPr lang="en-US" sz="1200">
                <a:solidFill>
                  <a:schemeClr val="dk1"/>
                </a:solidFill>
                <a:latin typeface="Calibri"/>
                <a:ea typeface="Calibri"/>
                <a:cs typeface="Calibri"/>
                <a:sym typeface="Calibri"/>
              </a:rPr>
              <a:t>1. On the bottom of the inside of the PVC cap, draw a Secchi  disk pattern (alternating black and white quadrants) with the black permanent marker.</a:t>
            </a:r>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a:solidFill>
                  <a:schemeClr val="dk1"/>
                </a:solidFill>
                <a:latin typeface="Calibri"/>
                <a:ea typeface="Calibri"/>
                <a:cs typeface="Calibri"/>
                <a:sym typeface="Calibri"/>
              </a:rPr>
              <a:t>2. Put the PVC cap over one end of the tube. Cap should fit  tightly so water cannot leak out.</a:t>
            </a:r>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a:solidFill>
                  <a:schemeClr val="dk1"/>
                </a:solidFill>
                <a:latin typeface="Calibri"/>
                <a:ea typeface="Calibri"/>
                <a:cs typeface="Calibri"/>
                <a:sym typeface="Calibri"/>
              </a:rPr>
              <a:t>3.Use the marker and meter stick to draw a scale on the side of the tube. The bottom of  the inside of the PVC cap where the Secchi disk pattern is drawn is 0 cm. Mark every cm up from that point. </a:t>
            </a:r>
            <a:endParaRPr sz="1200">
              <a:solidFill>
                <a:schemeClr val="dk1"/>
              </a:solidFill>
              <a:latin typeface="Calibri"/>
              <a:ea typeface="Calibri"/>
              <a:cs typeface="Calibri"/>
              <a:sym typeface="Calibri"/>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a:solidFill>
                  <a:schemeClr val="dk1"/>
                </a:solidFill>
                <a:latin typeface="Calibri"/>
                <a:ea typeface="Calibri"/>
                <a:cs typeface="Calibri"/>
                <a:sym typeface="Calibri"/>
              </a:rPr>
              <a:t>4. A shutoff valve can be installed near the bottom of the tube to allow water to escape in a controlled manner; this would resemble commercially-available transparency tubes. You can also drill a small hole  near the bottom that you can plug with your finger when you are making measurements.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4" name="Google Shape;454;p57"/>
          <p:cNvSpPr txBox="1"/>
          <p:nvPr/>
        </p:nvSpPr>
        <p:spPr>
          <a:xfrm>
            <a:off x="1425141" y="6017913"/>
            <a:ext cx="756645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*Many hardware stores carry long tubes for protecting fluorescent light bulbs. These are inexpensive and make excellent transparency tubes. If these are not available, any long, clear plastic tube may be used: the length is more important than the diameter.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40" descr="1_HydroTransTubeLandingPageIllustv3.png"/>
          <p:cNvPicPr preferRelativeResize="0"/>
          <p:nvPr/>
        </p:nvPicPr>
        <p:blipFill rotWithShape="1">
          <a:blip r:embed="rId3" cstate="email">
            <a:alphaModFix amt="30000"/>
            <a:extLst>
              <a:ext uri="{28A0092B-C50C-407E-A947-70E740481C1C}">
                <a14:useLocalDpi xmlns:a14="http://schemas.microsoft.com/office/drawing/2010/main"/>
              </a:ext>
            </a:extLst>
          </a:blip>
          <a:srcRect/>
          <a:stretch/>
        </p:blipFill>
        <p:spPr>
          <a:xfrm>
            <a:off x="1178848" y="2714082"/>
            <a:ext cx="7965151" cy="4196392"/>
          </a:xfrm>
          <a:prstGeom prst="rect">
            <a:avLst/>
          </a:prstGeom>
          <a:noFill/>
          <a:ln>
            <a:noFill/>
          </a:ln>
        </p:spPr>
      </p:pic>
      <p:sp>
        <p:nvSpPr>
          <p:cNvPr id="316" name="Google Shape;316;p40"/>
          <p:cNvSpPr txBox="1"/>
          <p:nvPr/>
        </p:nvSpPr>
        <p:spPr>
          <a:xfrm>
            <a:off x="1184449" y="986113"/>
            <a:ext cx="7959551" cy="52629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Overview</a:t>
            </a:r>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This module: </a:t>
            </a: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Reviews the selection of a GLOBE hydrology site </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Reviews the water sampling technique used in GLOBE hydrology protocols</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Guides the construction of the necessary instrument for this protocol</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Provides a step by step introduction of the protocol method</a:t>
            </a: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2400" b="1">
                <a:solidFill>
                  <a:srgbClr val="000090"/>
                </a:solidFill>
                <a:latin typeface="Calibri"/>
                <a:ea typeface="Calibri"/>
                <a:cs typeface="Calibri"/>
                <a:sym typeface="Calibri"/>
              </a:rPr>
              <a:t>Learning Objectives</a:t>
            </a:r>
            <a:endParaRPr sz="2400" b="1">
              <a:solidFill>
                <a:srgbClr val="000090"/>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After completing this module, you will be able to:</a:t>
            </a:r>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Define water transparency and  explain how environmental variables result in different transparency measurements</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Describe how the protocol procedures ensure the collection of accurate data</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Conduct transparency measurements in the field</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Upload data to the GLOBE portal</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Visualize data using GLOBE’s Visualization Site</a:t>
            </a:r>
            <a:endParaRPr sz="1800" b="1">
              <a:solidFill>
                <a:srgbClr val="00009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8"/>
          <p:cNvSpPr txBox="1"/>
          <p:nvPr/>
        </p:nvSpPr>
        <p:spPr>
          <a:xfrm>
            <a:off x="1183216" y="1048799"/>
            <a:ext cx="7479387"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In the Field: Collect Hydrosphere Investigation Site Data</a:t>
            </a:r>
            <a:endParaRPr/>
          </a:p>
          <a:p>
            <a:pPr marL="0" marR="0" lvl="0" indent="0" algn="l" rtl="0">
              <a:spcBef>
                <a:spcPts val="0"/>
              </a:spcBef>
              <a:spcAft>
                <a:spcPts val="0"/>
              </a:spcAft>
              <a:buNone/>
            </a:pPr>
            <a:endParaRPr sz="2000" b="1">
              <a:solidFill>
                <a:srgbClr val="000090"/>
              </a:solidFill>
              <a:latin typeface="Calibri"/>
              <a:ea typeface="Calibri"/>
              <a:cs typeface="Calibri"/>
              <a:sym typeface="Calibri"/>
            </a:endParaRPr>
          </a:p>
          <a:p>
            <a:pPr marL="342900" marR="0" lvl="0" indent="-342900" algn="just" rtl="0">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Fill out top portion of </a:t>
            </a:r>
            <a:r>
              <a:rPr lang="en-US" sz="2000" b="1">
                <a:solidFill>
                  <a:srgbClr val="000072"/>
                </a:solidFill>
                <a:latin typeface="Calibri"/>
                <a:ea typeface="Calibri"/>
                <a:cs typeface="Calibri"/>
                <a:sym typeface="Calibri"/>
              </a:rPr>
              <a:t>Hydrosphere Investigation Data Sheet</a:t>
            </a:r>
            <a:endParaRPr/>
          </a:p>
          <a:p>
            <a:pPr marL="342900" marR="0" lvl="0" indent="-342900" algn="just" rtl="0">
              <a:spcBef>
                <a:spcPts val="0"/>
              </a:spcBef>
              <a:spcAft>
                <a:spcPts val="0"/>
              </a:spcAft>
              <a:buClr>
                <a:srgbClr val="000000"/>
              </a:buClr>
              <a:buSzPts val="2000"/>
              <a:buFont typeface="Calibri"/>
              <a:buAutoNum type="arabicPeriod"/>
            </a:pPr>
            <a:r>
              <a:rPr lang="en-US" sz="2000">
                <a:solidFill>
                  <a:srgbClr val="000000"/>
                </a:solidFill>
                <a:latin typeface="Calibri"/>
                <a:ea typeface="Calibri"/>
                <a:cs typeface="Calibri"/>
                <a:sym typeface="Calibri"/>
              </a:rPr>
              <a:t>Characterize the </a:t>
            </a:r>
            <a:r>
              <a:rPr lang="en-US" sz="2000" b="1">
                <a:solidFill>
                  <a:srgbClr val="000072"/>
                </a:solidFill>
                <a:latin typeface="Calibri"/>
                <a:ea typeface="Calibri"/>
                <a:cs typeface="Calibri"/>
                <a:sym typeface="Calibri"/>
              </a:rPr>
              <a:t>sky conditions </a:t>
            </a:r>
            <a:r>
              <a:rPr lang="en-US" sz="2000">
                <a:solidFill>
                  <a:srgbClr val="000000"/>
                </a:solidFill>
                <a:latin typeface="Calibri"/>
                <a:ea typeface="Calibri"/>
                <a:cs typeface="Calibri"/>
                <a:sym typeface="Calibri"/>
              </a:rPr>
              <a:t>and </a:t>
            </a:r>
            <a:r>
              <a:rPr lang="en-US" sz="2000" b="1">
                <a:solidFill>
                  <a:srgbClr val="000072"/>
                </a:solidFill>
                <a:latin typeface="Calibri"/>
                <a:ea typeface="Calibri"/>
                <a:cs typeface="Calibri"/>
                <a:sym typeface="Calibri"/>
              </a:rPr>
              <a:t>clouds</a:t>
            </a:r>
            <a:endParaRPr/>
          </a:p>
        </p:txBody>
      </p:sp>
      <p:pic>
        <p:nvPicPr>
          <p:cNvPr id="460" name="Google Shape;460;p58" descr="Screen Shot 2015-07-09 at 4.44.10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03311" y="3359150"/>
            <a:ext cx="2831069" cy="2368550"/>
          </a:xfrm>
          <a:prstGeom prst="rect">
            <a:avLst/>
          </a:prstGeom>
          <a:noFill/>
          <a:ln>
            <a:noFill/>
          </a:ln>
          <a:effectLst>
            <a:outerShdw blurRad="292100" dist="139700" dir="2700000" algn="tl" rotWithShape="0">
              <a:srgbClr val="333333">
                <a:alpha val="64705"/>
              </a:srgbClr>
            </a:outerShdw>
          </a:effectLst>
        </p:spPr>
      </p:pic>
      <p:pic>
        <p:nvPicPr>
          <p:cNvPr id="461" name="Google Shape;461;p58" descr="hydro sheet.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19770" y="3206750"/>
            <a:ext cx="3953933" cy="296545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9"/>
          <p:cNvSpPr/>
          <p:nvPr/>
        </p:nvSpPr>
        <p:spPr>
          <a:xfrm>
            <a:off x="1324477" y="1449522"/>
            <a:ext cx="5002901" cy="598625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3</a:t>
            </a:r>
            <a:r>
              <a:rPr lang="en-US" sz="1400">
                <a:solidFill>
                  <a:schemeClr val="dk1"/>
                </a:solidFill>
                <a:latin typeface="Calibri"/>
                <a:ea typeface="Calibri"/>
                <a:cs typeface="Calibri"/>
                <a:sym typeface="Calibri"/>
              </a:rPr>
              <a:t>. Put on  protective gloves</a:t>
            </a:r>
            <a:endParaRPr/>
          </a:p>
          <a:p>
            <a:pPr marL="0" marR="0" lvl="0" indent="0" algn="just" rtl="0">
              <a:spcBef>
                <a:spcPts val="600"/>
              </a:spcBef>
              <a:spcAft>
                <a:spcPts val="0"/>
              </a:spcAft>
              <a:buNone/>
            </a:pPr>
            <a:r>
              <a:rPr lang="en-US" sz="1400">
                <a:solidFill>
                  <a:schemeClr val="dk1"/>
                </a:solidFill>
                <a:latin typeface="Calibri"/>
                <a:ea typeface="Calibri"/>
                <a:cs typeface="Calibri"/>
                <a:sym typeface="Calibri"/>
              </a:rPr>
              <a:t>4. Collect a surface water sample as follows: </a:t>
            </a:r>
            <a:endParaRPr/>
          </a:p>
          <a:p>
            <a:pPr marL="285750" marR="0" lvl="0" indent="-285750" algn="just" rtl="0">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Rinse bucket with water from the site to avoid contamination. Do not use distilled water to clean the bucket.</a:t>
            </a:r>
            <a:endParaRPr/>
          </a:p>
          <a:p>
            <a:pPr marL="285750" marR="0" lvl="0" indent="-285750" algn="just" rtl="0">
              <a:spcBef>
                <a:spcPts val="60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Hold tightly onto the rope. </a:t>
            </a:r>
            <a:endParaRPr sz="1400">
              <a:solidFill>
                <a:schemeClr val="dk1"/>
              </a:solidFill>
              <a:latin typeface="Calibri"/>
              <a:ea typeface="Calibri"/>
              <a:cs typeface="Calibri"/>
              <a:sym typeface="Calibri"/>
            </a:endParaRPr>
          </a:p>
          <a:p>
            <a:pPr marL="285750" marR="0" lvl="0" indent="-196850" algn="just"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If your sampling site is a stream, throw the bucket out to a well-mixed area (a riffle), a little distance from the shore. Ideally, the water should be flowing at least slightly. If you are sampling from a lake, bay, or the ocean, stand on the shore and throw the bucket as far out as possible to collect your sample</a:t>
            </a:r>
            <a:endParaRPr/>
          </a:p>
          <a:p>
            <a:pPr marL="285750" marR="0" lvl="0" indent="-196850" algn="just"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If the bucket floats, jostle the rope until some water enters the bucket. </a:t>
            </a:r>
            <a:endParaRPr sz="1400">
              <a:solidFill>
                <a:schemeClr val="dk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You should always take a sample from the top surface water. Be careful not to let the bucket sink to the bottom or stir up bottom sediment. </a:t>
            </a:r>
            <a:endParaRPr sz="1400">
              <a:solidFill>
                <a:schemeClr val="dk1"/>
              </a:solidFill>
              <a:latin typeface="Calibri"/>
              <a:ea typeface="Calibri"/>
              <a:cs typeface="Calibri"/>
              <a:sym typeface="Calibri"/>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Allow the bucket to fill about 2/3 to 3/4 full and pull it back in with the rope.</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467" name="Google Shape;467;p59"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06186" y="6405126"/>
            <a:ext cx="287095" cy="294259"/>
          </a:xfrm>
          <a:prstGeom prst="rect">
            <a:avLst/>
          </a:prstGeom>
          <a:noFill/>
          <a:ln>
            <a:noFill/>
          </a:ln>
          <a:effectLst>
            <a:outerShdw blurRad="292100" dist="139700" dir="2700000" algn="tl" rotWithShape="0">
              <a:srgbClr val="333333">
                <a:alpha val="64705"/>
              </a:srgbClr>
            </a:outerShdw>
          </a:effectLst>
        </p:spPr>
      </p:pic>
      <p:pic>
        <p:nvPicPr>
          <p:cNvPr id="468" name="Google Shape;468;p59" descr="bucket sampling.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57313" y="2597285"/>
            <a:ext cx="2308466" cy="1731350"/>
          </a:xfrm>
          <a:prstGeom prst="rect">
            <a:avLst/>
          </a:prstGeom>
          <a:noFill/>
          <a:ln>
            <a:noFill/>
          </a:ln>
        </p:spPr>
      </p:pic>
      <p:pic>
        <p:nvPicPr>
          <p:cNvPr id="469" name="Google Shape;469;p59" descr="FullSizeRender.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57313" y="4521303"/>
            <a:ext cx="2308466" cy="1731350"/>
          </a:xfrm>
          <a:prstGeom prst="rect">
            <a:avLst/>
          </a:prstGeom>
          <a:noFill/>
          <a:ln>
            <a:noFill/>
          </a:ln>
        </p:spPr>
      </p:pic>
      <p:sp>
        <p:nvSpPr>
          <p:cNvPr id="470" name="Google Shape;470;p59"/>
          <p:cNvSpPr txBox="1"/>
          <p:nvPr/>
        </p:nvSpPr>
        <p:spPr>
          <a:xfrm>
            <a:off x="1353556" y="1034534"/>
            <a:ext cx="546371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In the Field: Collect Your Water Sample</a:t>
            </a:r>
            <a:endParaRPr sz="2400" b="1">
              <a:solidFill>
                <a:srgbClr val="000090"/>
              </a:solidFill>
              <a:latin typeface="Calibri"/>
              <a:ea typeface="Calibri"/>
              <a:cs typeface="Calibri"/>
              <a:sym typeface="Calibri"/>
            </a:endParaRPr>
          </a:p>
        </p:txBody>
      </p:sp>
      <p:pic>
        <p:nvPicPr>
          <p:cNvPr id="471" name="Google Shape;471;p59" descr="Screen Shot 2015-09-16 at 4.26.06 P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457313" y="1210050"/>
            <a:ext cx="2122524" cy="1003183"/>
          </a:xfrm>
          <a:prstGeom prst="rect">
            <a:avLst/>
          </a:prstGeom>
          <a:noFill/>
          <a:ln>
            <a:noFill/>
          </a:ln>
        </p:spPr>
      </p:pic>
      <p:sp>
        <p:nvSpPr>
          <p:cNvPr id="472" name="Google Shape;472;p59"/>
          <p:cNvSpPr txBox="1"/>
          <p:nvPr/>
        </p:nvSpPr>
        <p:spPr>
          <a:xfrm>
            <a:off x="6327379" y="6405126"/>
            <a:ext cx="281662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Be sure to rinse bucket with sample water</a:t>
            </a:r>
            <a:endParaRPr sz="12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0"/>
          <p:cNvSpPr txBox="1"/>
          <p:nvPr/>
        </p:nvSpPr>
        <p:spPr>
          <a:xfrm>
            <a:off x="6180218" y="5899085"/>
            <a:ext cx="282695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lt1"/>
                </a:solidFill>
                <a:latin typeface="Calibri"/>
                <a:ea typeface="Calibri"/>
                <a:cs typeface="Calibri"/>
                <a:sym typeface="Calibri"/>
              </a:rPr>
              <a:t>TIP </a:t>
            </a:r>
            <a:r>
              <a:rPr lang="en-US" sz="1000" b="1" i="1">
                <a:solidFill>
                  <a:schemeClr val="lt1"/>
                </a:solidFill>
                <a:latin typeface="Calibri"/>
                <a:ea typeface="Calibri"/>
                <a:cs typeface="Calibri"/>
                <a:sym typeface="Calibri"/>
              </a:rPr>
              <a:t>If you can’t reach the water surface</a:t>
            </a:r>
            <a:endParaRPr/>
          </a:p>
          <a:p>
            <a:pPr marL="0" marR="0" lvl="0" indent="0" algn="l" rtl="0">
              <a:spcBef>
                <a:spcPts val="0"/>
              </a:spcBef>
              <a:spcAft>
                <a:spcPts val="0"/>
              </a:spcAft>
              <a:buNone/>
            </a:pPr>
            <a:r>
              <a:rPr lang="en-US" sz="1000" b="1" i="1">
                <a:solidFill>
                  <a:schemeClr val="lt1"/>
                </a:solidFill>
                <a:latin typeface="Calibri"/>
                <a:ea typeface="Calibri"/>
                <a:cs typeface="Calibri"/>
                <a:sym typeface="Calibri"/>
              </a:rPr>
              <a:t> (EG:  You are standing on a dock or bridge), mark the rope at your reference height </a:t>
            </a:r>
            <a:endParaRPr/>
          </a:p>
        </p:txBody>
      </p:sp>
      <p:sp>
        <p:nvSpPr>
          <p:cNvPr id="478" name="Google Shape;478;p60"/>
          <p:cNvSpPr/>
          <p:nvPr/>
        </p:nvSpPr>
        <p:spPr>
          <a:xfrm>
            <a:off x="1324478" y="1996119"/>
            <a:ext cx="3755521" cy="261610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5. Stand with your back to the sun, so that the transparency tube is shaded. </a:t>
            </a:r>
            <a:endParaRPr/>
          </a:p>
          <a:p>
            <a:pPr marL="0" marR="0" lvl="0" indent="0" algn="just" rtl="0">
              <a:spcBef>
                <a:spcPts val="600"/>
              </a:spcBef>
              <a:spcAft>
                <a:spcPts val="0"/>
              </a:spcAft>
              <a:buNone/>
            </a:pPr>
            <a:endParaRPr sz="1600">
              <a:solidFill>
                <a:schemeClr val="dk1"/>
              </a:solidFill>
              <a:latin typeface="Calibri"/>
              <a:ea typeface="Calibri"/>
              <a:cs typeface="Calibri"/>
              <a:sym typeface="Calibri"/>
            </a:endParaRPr>
          </a:p>
          <a:p>
            <a:pPr marL="0" marR="0" lvl="0" indent="0" algn="just" rtl="0">
              <a:spcBef>
                <a:spcPts val="600"/>
              </a:spcBef>
              <a:spcAft>
                <a:spcPts val="0"/>
              </a:spcAft>
              <a:buNone/>
            </a:pPr>
            <a:r>
              <a:rPr lang="en-US" sz="1600">
                <a:solidFill>
                  <a:schemeClr val="dk1"/>
                </a:solidFill>
                <a:latin typeface="Calibri"/>
                <a:ea typeface="Calibri"/>
                <a:cs typeface="Calibri"/>
                <a:sym typeface="Calibri"/>
              </a:rPr>
              <a:t>6. Pour sample water slowly into the tube using a cup. Look straight down into the tube with your eye close to its opening.</a:t>
            </a:r>
            <a:endParaRPr/>
          </a:p>
          <a:p>
            <a:pPr marL="0" marR="0" lvl="0" indent="0" algn="just" rtl="0">
              <a:spcBef>
                <a:spcPts val="600"/>
              </a:spcBef>
              <a:spcAft>
                <a:spcPts val="0"/>
              </a:spcAft>
              <a:buNone/>
            </a:pPr>
            <a:r>
              <a:rPr lang="en-US" sz="1600">
                <a:solidFill>
                  <a:schemeClr val="dk1"/>
                </a:solidFill>
                <a:latin typeface="Calibri"/>
                <a:ea typeface="Calibri"/>
                <a:cs typeface="Calibri"/>
                <a:sym typeface="Calibri"/>
              </a:rPr>
              <a:t>Stop adding water when you can’t see the Secchi pattern at tube’s bottom.</a:t>
            </a:r>
            <a:endParaRPr/>
          </a:p>
          <a:p>
            <a:pPr marL="0" marR="0" lvl="0" indent="0" algn="just" rtl="0">
              <a:spcBef>
                <a:spcPts val="600"/>
              </a:spcBef>
              <a:spcAft>
                <a:spcPts val="0"/>
              </a:spcAft>
              <a:buNone/>
            </a:pPr>
            <a:endParaRPr sz="1600">
              <a:solidFill>
                <a:schemeClr val="dk1"/>
              </a:solidFill>
              <a:latin typeface="Calibri"/>
              <a:ea typeface="Calibri"/>
              <a:cs typeface="Calibri"/>
              <a:sym typeface="Calibri"/>
            </a:endParaRPr>
          </a:p>
        </p:txBody>
      </p:sp>
      <p:pic>
        <p:nvPicPr>
          <p:cNvPr id="479" name="Google Shape;479;p60"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5568" y="4806099"/>
            <a:ext cx="399410" cy="409377"/>
          </a:xfrm>
          <a:prstGeom prst="rect">
            <a:avLst/>
          </a:prstGeom>
          <a:noFill/>
          <a:ln>
            <a:noFill/>
          </a:ln>
          <a:effectLst>
            <a:outerShdw blurRad="292100" dist="139700" dir="2700000" algn="tl" rotWithShape="0">
              <a:srgbClr val="333333">
                <a:alpha val="64705"/>
              </a:srgbClr>
            </a:outerShdw>
          </a:effectLst>
        </p:spPr>
      </p:pic>
      <p:sp>
        <p:nvSpPr>
          <p:cNvPr id="480" name="Google Shape;480;p60"/>
          <p:cNvSpPr txBox="1"/>
          <p:nvPr/>
        </p:nvSpPr>
        <p:spPr>
          <a:xfrm>
            <a:off x="1684978" y="4806099"/>
            <a:ext cx="341482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Measurement of water transparency must be done in the shade to avoid sun glare and differences in visibility. </a:t>
            </a:r>
            <a:endParaRPr sz="1400" b="1">
              <a:solidFill>
                <a:schemeClr val="dk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81" name="Google Shape;481;p60" descr="pour trans tube.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57589" y="1282904"/>
            <a:ext cx="3234002" cy="2425502"/>
          </a:xfrm>
          <a:prstGeom prst="rect">
            <a:avLst/>
          </a:prstGeom>
          <a:noFill/>
          <a:ln>
            <a:noFill/>
          </a:ln>
        </p:spPr>
      </p:pic>
      <p:pic>
        <p:nvPicPr>
          <p:cNvPr id="482" name="Google Shape;482;p60" descr="trans tube.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7589" y="3798410"/>
            <a:ext cx="3234002" cy="2425502"/>
          </a:xfrm>
          <a:prstGeom prst="rect">
            <a:avLst/>
          </a:prstGeom>
          <a:noFill/>
          <a:ln>
            <a:noFill/>
          </a:ln>
        </p:spPr>
      </p:pic>
      <p:sp>
        <p:nvSpPr>
          <p:cNvPr id="483" name="Google Shape;483;p60"/>
          <p:cNvSpPr txBox="1"/>
          <p:nvPr/>
        </p:nvSpPr>
        <p:spPr>
          <a:xfrm>
            <a:off x="1208742" y="1069945"/>
            <a:ext cx="389105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In the Field</a:t>
            </a:r>
            <a:endParaRPr/>
          </a:p>
          <a:p>
            <a:pPr marL="0" marR="0" lvl="0" indent="0" algn="l" rtl="0">
              <a:spcBef>
                <a:spcPts val="0"/>
              </a:spcBef>
              <a:spcAft>
                <a:spcPts val="0"/>
              </a:spcAft>
              <a:buNone/>
            </a:pPr>
            <a:r>
              <a:rPr lang="en-US" sz="2400" b="1">
                <a:solidFill>
                  <a:srgbClr val="000090"/>
                </a:solidFill>
                <a:latin typeface="Calibri"/>
                <a:ea typeface="Calibri"/>
                <a:cs typeface="Calibri"/>
                <a:sym typeface="Calibri"/>
              </a:rPr>
              <a:t>Using the Transparency Tube</a:t>
            </a:r>
            <a:endParaRPr sz="2400" b="1">
              <a:solidFill>
                <a:srgbClr val="00009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1"/>
          <p:cNvSpPr txBox="1"/>
          <p:nvPr/>
        </p:nvSpPr>
        <p:spPr>
          <a:xfrm>
            <a:off x="6180218" y="5899085"/>
            <a:ext cx="2826959"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lt1"/>
                </a:solidFill>
                <a:latin typeface="Calibri"/>
                <a:ea typeface="Calibri"/>
                <a:cs typeface="Calibri"/>
                <a:sym typeface="Calibri"/>
              </a:rPr>
              <a:t>TIP </a:t>
            </a:r>
            <a:r>
              <a:rPr lang="en-US" sz="1000" b="1" i="1">
                <a:solidFill>
                  <a:schemeClr val="lt1"/>
                </a:solidFill>
                <a:latin typeface="Calibri"/>
                <a:ea typeface="Calibri"/>
                <a:cs typeface="Calibri"/>
                <a:sym typeface="Calibri"/>
              </a:rPr>
              <a:t>If you can’t reach the water surface</a:t>
            </a:r>
            <a:endParaRPr/>
          </a:p>
          <a:p>
            <a:pPr marL="0" marR="0" lvl="0" indent="0" algn="l" rtl="0">
              <a:spcBef>
                <a:spcPts val="0"/>
              </a:spcBef>
              <a:spcAft>
                <a:spcPts val="0"/>
              </a:spcAft>
              <a:buNone/>
            </a:pPr>
            <a:r>
              <a:rPr lang="en-US" sz="1000" b="1" i="1">
                <a:solidFill>
                  <a:schemeClr val="lt1"/>
                </a:solidFill>
                <a:latin typeface="Calibri"/>
                <a:ea typeface="Calibri"/>
                <a:cs typeface="Calibri"/>
                <a:sym typeface="Calibri"/>
              </a:rPr>
              <a:t> (EG:  You are standing on a dock or bridge), mark the rope at your reference height </a:t>
            </a:r>
            <a:endParaRPr/>
          </a:p>
        </p:txBody>
      </p:sp>
      <p:sp>
        <p:nvSpPr>
          <p:cNvPr id="489" name="Google Shape;489;p61"/>
          <p:cNvSpPr/>
          <p:nvPr/>
        </p:nvSpPr>
        <p:spPr>
          <a:xfrm>
            <a:off x="1399242" y="1964540"/>
            <a:ext cx="3755521" cy="335476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7. Rotate the tube slowly as you look to ensure that you can’t see the Secchi pattern.</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The Secchi pattern at the bottom of the tube should be completely unrecognizable when you look through the tube.</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p:txBody>
      </p:sp>
      <p:pic>
        <p:nvPicPr>
          <p:cNvPr id="490" name="Google Shape;490;p61"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99242" y="6150467"/>
            <a:ext cx="399410" cy="409377"/>
          </a:xfrm>
          <a:prstGeom prst="rect">
            <a:avLst/>
          </a:prstGeom>
          <a:noFill/>
          <a:ln>
            <a:noFill/>
          </a:ln>
          <a:effectLst>
            <a:outerShdw blurRad="292100" dist="139700" dir="2700000" algn="tl" rotWithShape="0">
              <a:srgbClr val="333333">
                <a:alpha val="64705"/>
              </a:srgbClr>
            </a:outerShdw>
          </a:effectLst>
        </p:spPr>
      </p:pic>
      <p:sp>
        <p:nvSpPr>
          <p:cNvPr id="491" name="Google Shape;491;p61"/>
          <p:cNvSpPr txBox="1"/>
          <p:nvPr/>
        </p:nvSpPr>
        <p:spPr>
          <a:xfrm>
            <a:off x="1798652" y="6098179"/>
            <a:ext cx="6790043"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Measurement of water transparency must be done in the shade to avoid sun glare and differences in visibility. </a:t>
            </a:r>
            <a:endParaRPr sz="1400" b="1" i="1">
              <a:solidFill>
                <a:schemeClr val="dk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61"/>
          <p:cNvSpPr txBox="1"/>
          <p:nvPr/>
        </p:nvSpPr>
        <p:spPr>
          <a:xfrm>
            <a:off x="1208742" y="1069945"/>
            <a:ext cx="61601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Collect your Data Using the Transparency Tube</a:t>
            </a:r>
            <a:endParaRPr sz="2400" b="1">
              <a:solidFill>
                <a:srgbClr val="000090"/>
              </a:solidFill>
              <a:latin typeface="Calibri"/>
              <a:ea typeface="Calibri"/>
              <a:cs typeface="Calibri"/>
              <a:sym typeface="Calibri"/>
            </a:endParaRPr>
          </a:p>
        </p:txBody>
      </p:sp>
      <p:pic>
        <p:nvPicPr>
          <p:cNvPr id="493" name="Google Shape;493;p61" descr="MASTERTTubeProtocol.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84862" y="1716719"/>
            <a:ext cx="3382037" cy="2472049"/>
          </a:xfrm>
          <a:prstGeom prst="rect">
            <a:avLst/>
          </a:prstGeom>
          <a:noFill/>
          <a:ln>
            <a:noFill/>
          </a:ln>
        </p:spPr>
      </p:pic>
      <p:cxnSp>
        <p:nvCxnSpPr>
          <p:cNvPr id="494" name="Google Shape;494;p61"/>
          <p:cNvCxnSpPr/>
          <p:nvPr/>
        </p:nvCxnSpPr>
        <p:spPr>
          <a:xfrm>
            <a:off x="2247900" y="3124200"/>
            <a:ext cx="3759200" cy="64770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2"/>
          <p:cNvSpPr txBox="1"/>
          <p:nvPr/>
        </p:nvSpPr>
        <p:spPr>
          <a:xfrm>
            <a:off x="1498895" y="2575618"/>
            <a:ext cx="2679406" cy="53860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Repeat and record your measurement for a total of 3x and record your data</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pic>
        <p:nvPicPr>
          <p:cNvPr id="500" name="Google Shape;500;p62" descr="Screen Shot 2015-12-18 at 3.13.25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43400" y="1308963"/>
            <a:ext cx="4216399" cy="5129073"/>
          </a:xfrm>
          <a:prstGeom prst="rect">
            <a:avLst/>
          </a:prstGeom>
          <a:noFill/>
          <a:ln>
            <a:noFill/>
          </a:ln>
          <a:effectLst>
            <a:outerShdw blurRad="292100" dist="139700" dir="2700000" algn="tl" rotWithShape="0">
              <a:srgbClr val="333333">
                <a:alpha val="64705"/>
              </a:srgbClr>
            </a:outerShdw>
          </a:effectLst>
        </p:spPr>
      </p:pic>
      <p:cxnSp>
        <p:nvCxnSpPr>
          <p:cNvPr id="501" name="Google Shape;501;p62"/>
          <p:cNvCxnSpPr/>
          <p:nvPr/>
        </p:nvCxnSpPr>
        <p:spPr>
          <a:xfrm>
            <a:off x="2336800" y="3873500"/>
            <a:ext cx="2006600" cy="1320800"/>
          </a:xfrm>
          <a:prstGeom prst="straightConnector1">
            <a:avLst/>
          </a:prstGeom>
          <a:noFill/>
          <a:ln w="381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63" descr="Screen Shot 2015-08-26 at 2.12.31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96409" y="1975555"/>
            <a:ext cx="2939839" cy="4324350"/>
          </a:xfrm>
          <a:prstGeom prst="rect">
            <a:avLst/>
          </a:prstGeom>
          <a:noFill/>
          <a:ln>
            <a:noFill/>
          </a:ln>
        </p:spPr>
      </p:pic>
      <p:sp>
        <p:nvSpPr>
          <p:cNvPr id="507" name="Google Shape;507;p63"/>
          <p:cNvSpPr txBox="1"/>
          <p:nvPr/>
        </p:nvSpPr>
        <p:spPr>
          <a:xfrm>
            <a:off x="1397295" y="2001295"/>
            <a:ext cx="4199114"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Live Data Entry</a:t>
            </a:r>
            <a:r>
              <a:rPr lang="en-US" sz="1800" dirty="0">
                <a:solidFill>
                  <a:schemeClr val="dk1"/>
                </a:solidFill>
                <a:latin typeface="Calibri"/>
                <a:ea typeface="Calibri"/>
                <a:cs typeface="Calibri"/>
                <a:sym typeface="Calibri"/>
              </a:rPr>
              <a:t>: Upload your data to the official</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GLOBE science database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Email Data Entry: Send data in the body of your email (not as an attachment) to</a:t>
            </a:r>
            <a:endParaRPr lang="en-US" sz="1800" b="1" u="sng" dirty="0">
              <a:solidFill>
                <a:schemeClr val="dk1"/>
              </a:solidFill>
              <a:latin typeface="Calibri"/>
              <a:ea typeface="Calibri"/>
              <a:cs typeface="Calibri"/>
              <a:sym typeface="Calibri"/>
            </a:endParaRPr>
          </a:p>
          <a:p>
            <a:r>
              <a:rPr lang="en-US" sz="1800" b="1" u="sng" dirty="0">
                <a:solidFill>
                  <a:schemeClr val="hlink"/>
                </a:solidFill>
                <a:latin typeface="Calibri" panose="020F0502020204030204" pitchFamily="34" charset="0"/>
                <a:cs typeface="Calibri" panose="020F0502020204030204" pitchFamily="34" charset="0"/>
                <a:hlinkClick r:id="rId5"/>
              </a:rPr>
              <a:t>DATA@NASAGLOBE.ORG</a:t>
            </a:r>
            <a:endParaRPr lang="en-US" sz="1800" b="1"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en-US" sz="18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Mobile Data App: Download the GLOBE Science Data Entry app to your mobile device and select the right option.</a:t>
            </a:r>
            <a:endParaRPr dirty="0"/>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For Android </a:t>
            </a:r>
            <a:r>
              <a:rPr lang="en-US" sz="1800" dirty="0">
                <a:solidFill>
                  <a:schemeClr val="dk1"/>
                </a:solidFill>
                <a:latin typeface="Calibri"/>
                <a:ea typeface="Calibri"/>
                <a:cs typeface="Calibri"/>
                <a:sym typeface="Calibri"/>
              </a:rPr>
              <a:t>via </a:t>
            </a:r>
            <a:r>
              <a:rPr lang="en-US" sz="1800" b="1"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Google Play</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For IOS </a:t>
            </a:r>
            <a:r>
              <a:rPr lang="en-US" sz="1800" dirty="0">
                <a:solidFill>
                  <a:schemeClr val="dk1"/>
                </a:solidFill>
                <a:latin typeface="Calibri"/>
                <a:ea typeface="Calibri"/>
                <a:cs typeface="Calibri"/>
                <a:sym typeface="Calibri"/>
              </a:rPr>
              <a:t>via the </a:t>
            </a:r>
            <a:r>
              <a:rPr lang="en-US" sz="1800" b="1"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App Store</a:t>
            </a:r>
            <a:r>
              <a:rPr lang="en-US" sz="1800" b="1"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2"/>
                </a:solidFill>
                <a:latin typeface="Calibri"/>
                <a:ea typeface="Calibri"/>
                <a:cs typeface="Calibri"/>
                <a:sym typeface="Calibri"/>
              </a:rPr>
              <a:t>  </a:t>
            </a:r>
            <a:endParaRPr dirty="0"/>
          </a:p>
          <a:p>
            <a:pPr marL="0" marR="0" lvl="0" indent="0" algn="l" rtl="0">
              <a:spcBef>
                <a:spcPts val="0"/>
              </a:spcBef>
              <a:spcAft>
                <a:spcPts val="0"/>
              </a:spcAft>
              <a:buNone/>
            </a:pPr>
            <a:endParaRPr sz="1800" b="1" dirty="0">
              <a:solidFill>
                <a:schemeClr val="dk2"/>
              </a:solidFill>
              <a:latin typeface="Calibri"/>
              <a:ea typeface="Calibri"/>
              <a:cs typeface="Calibri"/>
              <a:sym typeface="Calibri"/>
            </a:endParaRPr>
          </a:p>
        </p:txBody>
      </p:sp>
      <p:sp>
        <p:nvSpPr>
          <p:cNvPr id="508" name="Google Shape;508;p63"/>
          <p:cNvSpPr txBox="1"/>
          <p:nvPr/>
        </p:nvSpPr>
        <p:spPr>
          <a:xfrm>
            <a:off x="1397295" y="1143000"/>
            <a:ext cx="52913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Entering Data on the GLOBE Website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64" descr="Screen Shot 2015-08-28 at 3.07.12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65429" y="2594429"/>
            <a:ext cx="6505018" cy="3307250"/>
          </a:xfrm>
          <a:prstGeom prst="rect">
            <a:avLst/>
          </a:prstGeom>
          <a:noFill/>
          <a:ln>
            <a:noFill/>
          </a:ln>
          <a:effectLst>
            <a:outerShdw blurRad="292100" dist="139700" dir="2700000" algn="tl" rotWithShape="0">
              <a:srgbClr val="333333">
                <a:alpha val="64705"/>
              </a:srgbClr>
            </a:outerShdw>
          </a:effectLst>
        </p:spPr>
      </p:pic>
      <p:sp>
        <p:nvSpPr>
          <p:cNvPr id="514" name="Google Shape;514;p64"/>
          <p:cNvSpPr txBox="1"/>
          <p:nvPr/>
        </p:nvSpPr>
        <p:spPr>
          <a:xfrm>
            <a:off x="1194093" y="1026220"/>
            <a:ext cx="7077000" cy="466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600">
                <a:solidFill>
                  <a:schemeClr val="dk1"/>
                </a:solidFill>
                <a:latin typeface="Calibri"/>
                <a:ea typeface="Calibri"/>
                <a:cs typeface="Calibri"/>
                <a:sym typeface="Calibri"/>
              </a:rPr>
              <a:t>GLOBE provides the ability to view and interact with data measured across the world. Select our</a:t>
            </a:r>
            <a:r>
              <a:rPr lang="en-US" sz="16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visualization tool</a:t>
            </a:r>
            <a:r>
              <a:rPr lang="en-US" sz="1600">
                <a:solidFill>
                  <a:schemeClr val="dk1"/>
                </a:solidFill>
                <a:latin typeface="Calibri"/>
                <a:ea typeface="Calibri"/>
                <a:cs typeface="Calibri"/>
                <a:sym typeface="Calibri"/>
              </a:rPr>
              <a:t> to map, graph, filter and export transparency tube data that have been measured across GLOBE protocols since 1995. Here is a screenshot of GLOBE’s Visualization System.</a:t>
            </a:r>
            <a:endParaRPr/>
          </a:p>
          <a:p>
            <a:pPr marL="0" marR="0" lvl="0" indent="0" algn="l" rtl="0">
              <a:spcBef>
                <a:spcPts val="60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515" name="Google Shape;515;p64"/>
          <p:cNvSpPr txBox="1"/>
          <p:nvPr/>
        </p:nvSpPr>
        <p:spPr>
          <a:xfrm>
            <a:off x="5024968" y="2977234"/>
            <a:ext cx="396723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Select Turbidity Tube</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 Transparency from </a:t>
            </a:r>
            <a:endParaRPr/>
          </a:p>
          <a:p>
            <a:pPr marL="0" marR="0" lvl="0" indent="0" algn="l" rtl="0">
              <a:spcBef>
                <a:spcPts val="0"/>
              </a:spcBef>
              <a:spcAft>
                <a:spcPts val="0"/>
              </a:spcAft>
              <a:buNone/>
            </a:pPr>
            <a:r>
              <a:rPr lang="en-US" sz="1600" b="1">
                <a:solidFill>
                  <a:schemeClr val="dk1"/>
                </a:solidFill>
                <a:latin typeface="Calibri"/>
                <a:ea typeface="Calibri"/>
                <a:cs typeface="Calibri"/>
                <a:sym typeface="Calibri"/>
              </a:rPr>
              <a:t>drop down menu</a:t>
            </a:r>
            <a:endParaRPr sz="1600" b="1">
              <a:solidFill>
                <a:schemeClr val="dk1"/>
              </a:solidFill>
              <a:latin typeface="Calibri"/>
              <a:ea typeface="Calibri"/>
              <a:cs typeface="Calibri"/>
              <a:sym typeface="Calibri"/>
            </a:endParaRPr>
          </a:p>
        </p:txBody>
      </p:sp>
      <p:cxnSp>
        <p:nvCxnSpPr>
          <p:cNvPr id="516" name="Google Shape;516;p64"/>
          <p:cNvCxnSpPr/>
          <p:nvPr/>
        </p:nvCxnSpPr>
        <p:spPr>
          <a:xfrm rot="10800000">
            <a:off x="4296834" y="3226404"/>
            <a:ext cx="728134" cy="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517" name="Google Shape;517;p64"/>
          <p:cNvSpPr txBox="1"/>
          <p:nvPr/>
        </p:nvSpPr>
        <p:spPr>
          <a:xfrm>
            <a:off x="1388532" y="6132890"/>
            <a:ext cx="744190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Link</a:t>
            </a:r>
            <a:r>
              <a:rPr lang="en-US" sz="1400">
                <a:solidFill>
                  <a:schemeClr val="dk1"/>
                </a:solidFill>
                <a:latin typeface="Calibri"/>
                <a:ea typeface="Calibri"/>
                <a:cs typeface="Calibri"/>
                <a:sym typeface="Calibri"/>
              </a:rPr>
              <a:t> to step-by-step tutorial on using the GLOBE Data Visualization Tool</a:t>
            </a:r>
            <a:endParaRPr sz="14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Google Shape;522;p65" descr="Screen Shot 2015-08-28 at 3.04.30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05642" y="2104571"/>
            <a:ext cx="6798281" cy="3097951"/>
          </a:xfrm>
          <a:prstGeom prst="rect">
            <a:avLst/>
          </a:prstGeom>
          <a:noFill/>
          <a:ln>
            <a:noFill/>
          </a:ln>
          <a:effectLst>
            <a:outerShdw blurRad="292100" dist="139700" dir="2700000" algn="tl" rotWithShape="0">
              <a:srgbClr val="333333">
                <a:alpha val="64705"/>
              </a:srgbClr>
            </a:outerShdw>
          </a:effectLst>
        </p:spPr>
      </p:pic>
      <p:sp>
        <p:nvSpPr>
          <p:cNvPr id="523" name="Google Shape;523;p65"/>
          <p:cNvSpPr txBox="1"/>
          <p:nvPr/>
        </p:nvSpPr>
        <p:spPr>
          <a:xfrm>
            <a:off x="1234772" y="1000818"/>
            <a:ext cx="7270800" cy="381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600">
                <a:solidFill>
                  <a:schemeClr val="dk1"/>
                </a:solidFill>
                <a:latin typeface="Calibri"/>
                <a:ea typeface="Calibri"/>
                <a:cs typeface="Calibri"/>
                <a:sym typeface="Calibri"/>
              </a:rPr>
              <a:t>Select the data for which you need Turbidity Tube Transparency data, add layer and you can see where data is available. </a:t>
            </a:r>
            <a:endParaRPr sz="1600">
              <a:solidFill>
                <a:schemeClr val="dk1"/>
              </a:solidFill>
              <a:latin typeface="Calibri"/>
              <a:ea typeface="Calibri"/>
              <a:cs typeface="Calibri"/>
              <a:sym typeface="Calibri"/>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524" name="Google Shape;524;p65"/>
          <p:cNvSpPr txBox="1"/>
          <p:nvPr/>
        </p:nvSpPr>
        <p:spPr>
          <a:xfrm>
            <a:off x="7474990" y="3494381"/>
            <a:ext cx="175186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Locations where Turbidity Tube Transparency  data is available for the week you selected</a:t>
            </a:r>
            <a:endParaRPr sz="1200" b="1">
              <a:solidFill>
                <a:schemeClr val="dk1"/>
              </a:solidFill>
              <a:latin typeface="Calibri"/>
              <a:ea typeface="Calibri"/>
              <a:cs typeface="Calibri"/>
              <a:sym typeface="Calibri"/>
            </a:endParaRPr>
          </a:p>
        </p:txBody>
      </p:sp>
      <p:cxnSp>
        <p:nvCxnSpPr>
          <p:cNvPr id="525" name="Google Shape;525;p65"/>
          <p:cNvCxnSpPr/>
          <p:nvPr/>
        </p:nvCxnSpPr>
        <p:spPr>
          <a:xfrm rot="10800000">
            <a:off x="6797656" y="4079157"/>
            <a:ext cx="677334" cy="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66" descr="Screen Shot 2015-08-28 at 3.06.35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72369" y="2228940"/>
            <a:ext cx="5748488" cy="2935225"/>
          </a:xfrm>
          <a:prstGeom prst="rect">
            <a:avLst/>
          </a:prstGeom>
          <a:noFill/>
          <a:ln>
            <a:noFill/>
          </a:ln>
          <a:effectLst>
            <a:outerShdw blurRad="292100" dist="139700" dir="2700000" algn="tl" rotWithShape="0">
              <a:srgbClr val="333333">
                <a:alpha val="64705"/>
              </a:srgbClr>
            </a:outerShdw>
          </a:effectLst>
        </p:spPr>
      </p:pic>
      <p:sp>
        <p:nvSpPr>
          <p:cNvPr id="531" name="Google Shape;531;p66"/>
          <p:cNvSpPr txBox="1"/>
          <p:nvPr/>
        </p:nvSpPr>
        <p:spPr>
          <a:xfrm>
            <a:off x="1397294" y="1140518"/>
            <a:ext cx="7270751" cy="38779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600">
                <a:solidFill>
                  <a:schemeClr val="dk1"/>
                </a:solidFill>
                <a:latin typeface="Calibri"/>
                <a:ea typeface="Calibri"/>
                <a:cs typeface="Calibri"/>
                <a:sym typeface="Calibri"/>
              </a:rPr>
              <a:t>Select the sampling site for which you need Turbidity Tube Transparency data,  and a box will open with data summary for that site. </a:t>
            </a:r>
            <a:endParaRPr sz="1800">
              <a:solidFill>
                <a:schemeClr val="dk1"/>
              </a:solidFill>
              <a:latin typeface="Calibri"/>
              <a:ea typeface="Calibri"/>
              <a:cs typeface="Calibri"/>
              <a:sym typeface="Calibri"/>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cxnSp>
        <p:nvCxnSpPr>
          <p:cNvPr id="532" name="Google Shape;532;p66"/>
          <p:cNvCxnSpPr/>
          <p:nvPr/>
        </p:nvCxnSpPr>
        <p:spPr>
          <a:xfrm rot="10800000">
            <a:off x="4882851" y="4354500"/>
            <a:ext cx="2483149" cy="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
        <p:nvSpPr>
          <p:cNvPr id="533" name="Google Shape;533;p66"/>
          <p:cNvSpPr txBox="1"/>
          <p:nvPr/>
        </p:nvSpPr>
        <p:spPr>
          <a:xfrm>
            <a:off x="7438573" y="2993571"/>
            <a:ext cx="1618342"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Clicking on a location will open to a map note providing Turbidity Tube Transparency data for that location and time.  Follow instructions in the tutorial to download data as a .csv file for analysis.</a:t>
            </a:r>
            <a:endParaRPr sz="1200" b="1">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7"/>
          <p:cNvSpPr txBox="1"/>
          <p:nvPr/>
        </p:nvSpPr>
        <p:spPr>
          <a:xfrm>
            <a:off x="1334990" y="1095546"/>
            <a:ext cx="7442121"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90"/>
              </a:buClr>
              <a:buSzPts val="2400"/>
              <a:buFont typeface="Arial"/>
              <a:buNone/>
            </a:pPr>
            <a:r>
              <a:rPr lang="en-US" sz="2400" b="1">
                <a:solidFill>
                  <a:srgbClr val="000090"/>
                </a:solidFill>
                <a:latin typeface="Calibri"/>
                <a:ea typeface="Calibri"/>
                <a:cs typeface="Calibri"/>
                <a:sym typeface="Calibri"/>
              </a:rPr>
              <a:t>Review questions to help you prepare to measure Water Transparency at your Hydrosphere Study Site </a:t>
            </a:r>
            <a:endParaRPr/>
          </a:p>
          <a:p>
            <a:pPr marL="0" marR="0" lvl="0" indent="0" algn="l"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does water transparency measure?</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kind of suspended particles are found in water bodies?</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The absolute depth at which light can penetrate through a water column is called  ______?</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The more suspended particles, the (more/less) transparency.</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When water is flowing or shallow, the appropriate transparency instrument is (Secchi disk/Transparency Tube). </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Your three replicate measurements should be within _______cm of the mean. </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do you need to take your transparency measurement in the shade? </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is it necessary to describe cloud cover when taking transparency measurements?</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are some reasons water transparency measurements may change over the course of a year? </a:t>
            </a:r>
            <a:endParaRPr sz="1600" b="1">
              <a:solidFill>
                <a:schemeClr val="dk1"/>
              </a:solidFill>
              <a:latin typeface="Calibri"/>
              <a:ea typeface="Calibri"/>
              <a:cs typeface="Calibri"/>
              <a:sym typeface="Calibri"/>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safety precautions should you take prior to conducting any of GLOBE’s hydrosphere protocols?</a:t>
            </a:r>
            <a:endParaRPr sz="1600" b="1">
              <a:solidFill>
                <a:schemeClr val="dk1"/>
              </a:solidFill>
              <a:latin typeface="Calibri"/>
              <a:ea typeface="Calibri"/>
              <a:cs typeface="Calibri"/>
              <a:sym typeface="Calibri"/>
            </a:endParaRPr>
          </a:p>
          <a:p>
            <a:pPr marL="342900" marR="0" lvl="0" indent="-228600" algn="l"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539" name="Google Shape;539;p67" descr="1_HydroTransTubeLandingPageIllustv3.png"/>
          <p:cNvPicPr preferRelativeResize="0"/>
          <p:nvPr/>
        </p:nvPicPr>
        <p:blipFill rotWithShape="1">
          <a:blip r:embed="rId3" cstate="email">
            <a:alphaModFix amt="15000"/>
            <a:extLst>
              <a:ext uri="{28A0092B-C50C-407E-A947-70E740481C1C}">
                <a14:useLocalDpi xmlns:a14="http://schemas.microsoft.com/office/drawing/2010/main"/>
              </a:ext>
            </a:extLst>
          </a:blip>
          <a:srcRect/>
          <a:stretch/>
        </p:blipFill>
        <p:spPr>
          <a:xfrm>
            <a:off x="1178848" y="2714082"/>
            <a:ext cx="7965151" cy="41963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1"/>
          <p:cNvSpPr txBox="1"/>
          <p:nvPr/>
        </p:nvSpPr>
        <p:spPr>
          <a:xfrm>
            <a:off x="1265988" y="1077322"/>
            <a:ext cx="751817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The Hydrosphere</a:t>
            </a:r>
            <a:endParaRPr sz="2000">
              <a:solidFill>
                <a:schemeClr val="dk1"/>
              </a:solidFill>
              <a:latin typeface="Calibri"/>
              <a:ea typeface="Calibri"/>
              <a:cs typeface="Calibri"/>
              <a:sym typeface="Calibri"/>
            </a:endParaRPr>
          </a:p>
        </p:txBody>
      </p:sp>
      <p:sp>
        <p:nvSpPr>
          <p:cNvPr id="322" name="Google Shape;322;p41"/>
          <p:cNvSpPr txBox="1"/>
          <p:nvPr/>
        </p:nvSpPr>
        <p:spPr>
          <a:xfrm>
            <a:off x="1315137" y="1477432"/>
            <a:ext cx="3815663" cy="52629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600">
              <a:solidFill>
                <a:schemeClr val="dk1"/>
              </a:solidFill>
              <a:latin typeface="Calibri"/>
              <a:ea typeface="Calibri"/>
              <a:cs typeface="Calibri"/>
              <a:sym typeface="Calibri"/>
            </a:endParaRPr>
          </a:p>
        </p:txBody>
      </p:sp>
      <p:pic>
        <p:nvPicPr>
          <p:cNvPr id="323" name="Google Shape;323;p41" descr="4_EarthSystemDiagramFINAL_ESS_PPT.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30800" y="1605679"/>
            <a:ext cx="3979332" cy="3786050"/>
          </a:xfrm>
          <a:prstGeom prst="rect">
            <a:avLst/>
          </a:prstGeom>
          <a:noFill/>
          <a:ln>
            <a:noFill/>
          </a:ln>
        </p:spPr>
      </p:pic>
      <p:sp>
        <p:nvSpPr>
          <p:cNvPr id="324" name="Google Shape;324;p41"/>
          <p:cNvSpPr txBox="1"/>
          <p:nvPr/>
        </p:nvSpPr>
        <p:spPr>
          <a:xfrm>
            <a:off x="5702301" y="5272017"/>
            <a:ext cx="27474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The Earth System: Energy flows and matter cycles. </a:t>
            </a:r>
            <a:endParaRPr sz="1400" i="1">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68"/>
          <p:cNvSpPr txBox="1"/>
          <p:nvPr/>
        </p:nvSpPr>
        <p:spPr>
          <a:xfrm>
            <a:off x="1353430" y="1095546"/>
            <a:ext cx="6934234"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You have now completed the slide stack. If you are ready to take the quiz, sign on and take the quiz corresponding to </a:t>
            </a:r>
            <a:r>
              <a:rPr lang="en-US" sz="2400" b="1">
                <a:solidFill>
                  <a:srgbClr val="000072"/>
                </a:solidFill>
                <a:latin typeface="Calibri"/>
                <a:ea typeface="Calibri"/>
                <a:cs typeface="Calibri"/>
                <a:sym typeface="Calibri"/>
              </a:rPr>
              <a:t>Water Transparency Tube Protocol</a:t>
            </a:r>
            <a:r>
              <a:rPr lang="en-US" sz="2400" b="1">
                <a:solidFill>
                  <a:srgbClr val="055000"/>
                </a:solidFill>
                <a:latin typeface="Calibri"/>
                <a:ea typeface="Calibri"/>
                <a:cs typeface="Calibri"/>
                <a:sym typeface="Calibri"/>
              </a:rPr>
              <a:t>.</a:t>
            </a:r>
            <a:endParaRPr/>
          </a:p>
          <a:p>
            <a:pPr marL="342900" marR="0" lvl="0" indent="-190500" algn="l" rtl="0">
              <a:spcBef>
                <a:spcPts val="48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You can also review the slide stack, post questions on the discussion board, or look at the FAQs on the next page. </a:t>
            </a:r>
            <a:endParaRPr/>
          </a:p>
          <a:p>
            <a:pPr marL="342900" marR="0" lvl="0" indent="-190500" algn="l" rtl="0">
              <a:spcBef>
                <a:spcPts val="48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When you pass the quiz, you are ready to take </a:t>
            </a:r>
            <a:r>
              <a:rPr lang="en-US" sz="2400" b="1">
                <a:solidFill>
                  <a:srgbClr val="000072"/>
                </a:solidFill>
                <a:latin typeface="Calibri"/>
                <a:ea typeface="Calibri"/>
                <a:cs typeface="Calibri"/>
                <a:sym typeface="Calibri"/>
              </a:rPr>
              <a:t>Water Transparency Tube Protocol </a:t>
            </a:r>
            <a:r>
              <a:rPr lang="en-US" sz="2400">
                <a:solidFill>
                  <a:srgbClr val="000000"/>
                </a:solidFill>
                <a:latin typeface="Calibri"/>
                <a:ea typeface="Calibri"/>
                <a:cs typeface="Calibri"/>
                <a:sym typeface="Calibri"/>
              </a:rPr>
              <a:t>measurements! </a:t>
            </a:r>
            <a:endParaRPr/>
          </a:p>
          <a:p>
            <a:pPr marL="342900" marR="0" lvl="0" indent="-139700" algn="l"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9"/>
          <p:cNvSpPr txBox="1"/>
          <p:nvPr/>
        </p:nvSpPr>
        <p:spPr>
          <a:xfrm>
            <a:off x="1155700" y="1034534"/>
            <a:ext cx="381386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90"/>
                </a:solidFill>
                <a:latin typeface="Calibri"/>
                <a:ea typeface="Calibri"/>
                <a:cs typeface="Calibri"/>
                <a:sym typeface="Calibri"/>
              </a:rPr>
              <a:t>FAQ:  Frequently Asked Questions</a:t>
            </a:r>
            <a:endParaRPr sz="2000" b="1">
              <a:solidFill>
                <a:srgbClr val="000090"/>
              </a:solidFill>
              <a:latin typeface="Calibri"/>
              <a:ea typeface="Calibri"/>
              <a:cs typeface="Calibri"/>
              <a:sym typeface="Calibri"/>
            </a:endParaRPr>
          </a:p>
        </p:txBody>
      </p:sp>
      <p:sp>
        <p:nvSpPr>
          <p:cNvPr id="550" name="Google Shape;550;p69"/>
          <p:cNvSpPr txBox="1"/>
          <p:nvPr/>
        </p:nvSpPr>
        <p:spPr>
          <a:xfrm>
            <a:off x="1295400" y="1587500"/>
            <a:ext cx="6502400"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90"/>
                </a:solidFill>
                <a:latin typeface="Calibri"/>
                <a:ea typeface="Calibri"/>
                <a:cs typeface="Calibri"/>
                <a:sym typeface="Calibri"/>
              </a:rPr>
              <a:t>Question: Where are the measurements taken?</a:t>
            </a:r>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All hydrosphere measurements are taken at the Hydrosphere Study Site. This may be any surface water site that can be safely visited and monitored regularly from your school, although natural waters are preferred.</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Sites may include (in order of preference):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1.stream or river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2.lake, reservoir, bay or ocean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3.pond</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4.an irrigation ditch or other water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body if none of the above options are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accessible or available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0"/>
          <p:cNvSpPr txBox="1"/>
          <p:nvPr/>
        </p:nvSpPr>
        <p:spPr>
          <a:xfrm>
            <a:off x="1155700" y="1034534"/>
            <a:ext cx="381386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90"/>
                </a:solidFill>
                <a:latin typeface="Calibri"/>
                <a:ea typeface="Calibri"/>
                <a:cs typeface="Calibri"/>
                <a:sym typeface="Calibri"/>
              </a:rPr>
              <a:t>FAQ:  Frequently Asked Questions</a:t>
            </a:r>
            <a:endParaRPr sz="2000" b="1">
              <a:solidFill>
                <a:srgbClr val="000090"/>
              </a:solidFill>
              <a:latin typeface="Calibri"/>
              <a:ea typeface="Calibri"/>
              <a:cs typeface="Calibri"/>
              <a:sym typeface="Calibri"/>
            </a:endParaRPr>
          </a:p>
        </p:txBody>
      </p:sp>
      <p:sp>
        <p:nvSpPr>
          <p:cNvPr id="556" name="Google Shape;556;p70"/>
          <p:cNvSpPr txBox="1"/>
          <p:nvPr/>
        </p:nvSpPr>
        <p:spPr>
          <a:xfrm>
            <a:off x="1358900" y="1587500"/>
            <a:ext cx="6858000" cy="4801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90"/>
                </a:solidFill>
                <a:latin typeface="Calibri"/>
                <a:ea typeface="Calibri"/>
                <a:cs typeface="Calibri"/>
                <a:sym typeface="Calibri"/>
              </a:rPr>
              <a:t>Question: When are the measurements taken?</a:t>
            </a:r>
            <a:endParaRPr/>
          </a:p>
          <a:p>
            <a:pPr marL="0" marR="0" lvl="0" indent="0" algn="l" rtl="0">
              <a:spcBef>
                <a:spcPts val="0"/>
              </a:spcBef>
              <a:spcAft>
                <a:spcPts val="0"/>
              </a:spcAft>
              <a:buNone/>
            </a:pPr>
            <a:endParaRPr sz="1800" b="1">
              <a:solidFill>
                <a:srgbClr val="000090"/>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Collect all water measurements at roughly the same time each day, on a weekly basis. If your sampling site freezes over in winter or runs dry, be </a:t>
            </a:r>
            <a:r>
              <a:rPr lang="en-US" sz="1800" b="1">
                <a:solidFill>
                  <a:schemeClr val="dk1"/>
                </a:solidFill>
                <a:latin typeface="Calibri"/>
                <a:ea typeface="Calibri"/>
                <a:cs typeface="Calibri"/>
                <a:sym typeface="Calibri"/>
              </a:rPr>
              <a:t>sure</a:t>
            </a:r>
            <a:r>
              <a:rPr lang="en-US" sz="1800">
                <a:solidFill>
                  <a:schemeClr val="dk1"/>
                </a:solidFill>
                <a:latin typeface="Calibri"/>
                <a:ea typeface="Calibri"/>
                <a:cs typeface="Calibri"/>
                <a:sym typeface="Calibri"/>
              </a:rPr>
              <a:t> to enter this information each week until you again have free-flowing surface water to measure.</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Note: Certain times of the year provide more exciting measurements. When runoff from a spring snowmelt is occurring on a river, the increased flow and sediment will dramatically change water measurements. One or more times a year, lakes can ‘turnover’ and the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waters in the lake totally mix. This can occur in spring after the ice melts. Turnover can cause surprising changes to your measurement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results. Be observant of seasonal and monthly changes. Use the Comments section of the GLOBE data entry pages to record observations that may help others interpret your water data.</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71"/>
          <p:cNvSpPr txBox="1"/>
          <p:nvPr/>
        </p:nvSpPr>
        <p:spPr>
          <a:xfrm>
            <a:off x="1357085" y="1061357"/>
            <a:ext cx="7121071" cy="22159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For More Information Contact</a:t>
            </a:r>
            <a:endParaRPr/>
          </a:p>
          <a:p>
            <a:pPr marL="0" marR="0" lvl="0" indent="0" algn="l" rtl="0">
              <a:spcBef>
                <a:spcPts val="0"/>
              </a:spcBef>
              <a:spcAft>
                <a:spcPts val="0"/>
              </a:spcAft>
              <a:buNone/>
            </a:pPr>
            <a:endParaRPr sz="2400" b="1">
              <a:solidFill>
                <a:srgbClr val="055000"/>
              </a:solidFill>
              <a:latin typeface="Calibri"/>
              <a:ea typeface="Calibri"/>
              <a:cs typeface="Calibri"/>
              <a:sym typeface="Calibri"/>
            </a:endParaRPr>
          </a:p>
          <a:p>
            <a:pPr marL="0" marR="0" lvl="0" indent="0" algn="l" rtl="0">
              <a:spcBef>
                <a:spcPts val="0"/>
              </a:spcBef>
              <a:spcAft>
                <a:spcPts val="0"/>
              </a:spcAft>
              <a:buNone/>
            </a:pPr>
            <a:endParaRPr sz="24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a:solidFill>
                  <a:srgbClr val="055000"/>
                </a:solidFill>
                <a:latin typeface="Calibri"/>
                <a:ea typeface="Calibri"/>
                <a:cs typeface="Calibri"/>
                <a:sym typeface="Calibri"/>
              </a:rPr>
              <a:t>					</a:t>
            </a:r>
            <a:r>
              <a:rPr lang="en-US" sz="2400" b="1" u="sng">
                <a:solidFill>
                  <a:srgbClr val="055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www.globe.gov</a:t>
            </a:r>
            <a:endParaRPr sz="2400" b="1">
              <a:solidFill>
                <a:srgbClr val="055000"/>
              </a:solidFill>
              <a:latin typeface="Calibri"/>
              <a:ea typeface="Calibri"/>
              <a:cs typeface="Calibri"/>
              <a:sym typeface="Calibri"/>
            </a:endParaRPr>
          </a:p>
          <a:p>
            <a:pPr marL="0" marR="0" lvl="0" indent="0" algn="l" rtl="0">
              <a:spcBef>
                <a:spcPts val="0"/>
              </a:spcBef>
              <a:spcAft>
                <a:spcPts val="0"/>
              </a:spcAft>
              <a:buNone/>
            </a:pPr>
            <a:endParaRPr sz="2400" b="1">
              <a:solidFill>
                <a:srgbClr val="055000"/>
              </a:solidFill>
              <a:latin typeface="Calibri"/>
              <a:ea typeface="Calibri"/>
              <a:cs typeface="Calibri"/>
              <a:sym typeface="Calibri"/>
            </a:endParaRPr>
          </a:p>
          <a:p>
            <a:pPr marL="0" marR="0" lvl="0" indent="0" algn="l" rtl="0">
              <a:spcBef>
                <a:spcPts val="0"/>
              </a:spcBef>
              <a:spcAft>
                <a:spcPts val="0"/>
              </a:spcAft>
              <a:buNone/>
            </a:pPr>
            <a:endParaRPr sz="1800" b="1" i="1">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2"/>
          <p:cNvSpPr txBox="1"/>
          <p:nvPr/>
        </p:nvSpPr>
        <p:spPr>
          <a:xfrm>
            <a:off x="1286934" y="1056349"/>
            <a:ext cx="4561200" cy="5602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Hydrosphere Protocols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What is the condition of Earth’s many surface waters – the streams, rivers, lakes, and coastal waters? How do these conditions vary over the year? Are these conditions changing from year to year? These are questions that are answered by the</a:t>
            </a:r>
            <a:r>
              <a:rPr lang="en-US" sz="1600">
                <a:solidFill>
                  <a:srgbClr val="000090"/>
                </a:solidFill>
                <a:latin typeface="Calibri"/>
                <a:ea typeface="Calibri"/>
                <a:cs typeface="Calibri"/>
                <a:sym typeface="Calibri"/>
              </a:rPr>
              <a:t> </a:t>
            </a:r>
            <a:r>
              <a:rPr lang="en-US" sz="1600" b="1">
                <a:solidFill>
                  <a:srgbClr val="000090"/>
                </a:solidFill>
                <a:latin typeface="Calibri"/>
                <a:ea typeface="Calibri"/>
                <a:cs typeface="Calibri"/>
                <a:sym typeface="Calibri"/>
              </a:rPr>
              <a:t>Hydosphere</a:t>
            </a:r>
            <a:r>
              <a:rPr lang="en-US" sz="1600">
                <a:solidFill>
                  <a:srgbClr val="000090"/>
                </a:solidFill>
                <a:latin typeface="Calibri"/>
                <a:ea typeface="Calibri"/>
                <a:cs typeface="Calibri"/>
                <a:sym typeface="Calibri"/>
              </a:rPr>
              <a:t> </a:t>
            </a:r>
            <a:r>
              <a:rPr lang="en-US" sz="1600">
                <a:solidFill>
                  <a:schemeClr val="dk1"/>
                </a:solidFill>
                <a:latin typeface="Calibri"/>
                <a:ea typeface="Calibri"/>
                <a:cs typeface="Calibri"/>
                <a:sym typeface="Calibri"/>
              </a:rPr>
              <a:t>investigations in the GLOBE program.</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600" b="1">
                <a:solidFill>
                  <a:srgbClr val="000072"/>
                </a:solidFill>
                <a:latin typeface="Calibri"/>
                <a:ea typeface="Calibri"/>
                <a:cs typeface="Calibri"/>
                <a:sym typeface="Calibri"/>
              </a:rPr>
              <a:t>Water Transparency </a:t>
            </a:r>
            <a:r>
              <a:rPr lang="en-US" sz="1600">
                <a:solidFill>
                  <a:schemeClr val="dk1"/>
                </a:solidFill>
                <a:latin typeface="Calibri"/>
                <a:ea typeface="Calibri"/>
                <a:cs typeface="Calibri"/>
                <a:sym typeface="Calibri"/>
              </a:rPr>
              <a:t>is one of 10 measurements used by GLOBE to describe the status of a water body. </a:t>
            </a:r>
            <a:r>
              <a:rPr lang="en-US" sz="1600" b="1">
                <a:solidFill>
                  <a:srgbClr val="000072"/>
                </a:solidFill>
                <a:latin typeface="Calibri"/>
                <a:ea typeface="Calibri"/>
                <a:cs typeface="Calibri"/>
                <a:sym typeface="Calibri"/>
              </a:rPr>
              <a:t>Water transparency </a:t>
            </a:r>
            <a:r>
              <a:rPr lang="en-US" sz="1600">
                <a:solidFill>
                  <a:schemeClr val="dk1"/>
                </a:solidFill>
                <a:latin typeface="Calibri"/>
                <a:ea typeface="Calibri"/>
                <a:cs typeface="Calibri"/>
                <a:sym typeface="Calibri"/>
              </a:rPr>
              <a:t>measures depth of light penetration into the water.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Water transparency depends on the amount of suspended particles - organic, such as phytoplankton and algae; inorganic, such as sediments, as well as other dissolved impurities such as organic or inorganic carbonates. These factors contribute to both the color and the transparency of the water. </a:t>
            </a:r>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42"/>
          <p:cNvSpPr txBox="1"/>
          <p:nvPr/>
        </p:nvSpPr>
        <p:spPr>
          <a:xfrm>
            <a:off x="5988961" y="1028513"/>
            <a:ext cx="2916935" cy="563231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600" b="1" u="sng">
              <a:solidFill>
                <a:srgbClr val="000072"/>
              </a:solidFill>
              <a:latin typeface="Calibri"/>
              <a:ea typeface="Calibri"/>
              <a:cs typeface="Calibri"/>
              <a:sym typeface="Calibri"/>
            </a:endParaRPr>
          </a:p>
          <a:p>
            <a:pPr marL="0" marR="0" lvl="0" indent="0" algn="ctr" rtl="0">
              <a:spcBef>
                <a:spcPts val="0"/>
              </a:spcBef>
              <a:spcAft>
                <a:spcPts val="0"/>
              </a:spcAft>
              <a:buNone/>
            </a:pPr>
            <a:r>
              <a:rPr lang="en-US" sz="1800" b="1" u="sng">
                <a:solidFill>
                  <a:srgbClr val="000072"/>
                </a:solidFill>
                <a:latin typeface="Calibri"/>
                <a:ea typeface="Calibri"/>
                <a:cs typeface="Calibri"/>
                <a:sym typeface="Calibri"/>
              </a:rPr>
              <a:t>GLOBE Hydrosphere Measurements </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Hydrosphere Study Site</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Water Temperature</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 </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Water Transparency</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 </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Conductivity</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pH</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Mosquito Larvae</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Alkalinity</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Dissolved  Oxygen</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Salinity</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Nitrates</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Freshwater Macroinvertebrates</a:t>
            </a:r>
            <a:endParaRPr sz="1400" b="1">
              <a:solidFill>
                <a:srgbClr val="000072"/>
              </a:solidFill>
              <a:latin typeface="Calibri"/>
              <a:ea typeface="Calibri"/>
              <a:cs typeface="Calibri"/>
              <a:sym typeface="Calibri"/>
            </a:endParaRPr>
          </a:p>
        </p:txBody>
      </p:sp>
      <p:sp>
        <p:nvSpPr>
          <p:cNvPr id="331" name="Google Shape;331;p42"/>
          <p:cNvSpPr/>
          <p:nvPr/>
        </p:nvSpPr>
        <p:spPr>
          <a:xfrm>
            <a:off x="6423395" y="2892611"/>
            <a:ext cx="2332121" cy="280381"/>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3"/>
          <p:cNvSpPr txBox="1"/>
          <p:nvPr/>
        </p:nvSpPr>
        <p:spPr>
          <a:xfrm>
            <a:off x="1449917" y="1106695"/>
            <a:ext cx="733425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F497D"/>
                </a:solidFill>
                <a:latin typeface="Calibri"/>
                <a:ea typeface="Calibri"/>
                <a:cs typeface="Calibri"/>
                <a:sym typeface="Calibri"/>
              </a:rPr>
              <a:t>Water transparency describes water clarity. It is measured by determining the the depth of light penetration into the water column from the surface.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7" name="Google Shape;337;p43" descr="Screen shot 2015-07-21 at 2.13.28 AM.png"/>
          <p:cNvPicPr preferRelativeResize="0"/>
          <p:nvPr/>
        </p:nvPicPr>
        <p:blipFill rotWithShape="1">
          <a:blip r:embed="rId3">
            <a:alphaModFix/>
          </a:blip>
          <a:srcRect/>
          <a:stretch/>
        </p:blipFill>
        <p:spPr>
          <a:xfrm>
            <a:off x="1843249" y="1900436"/>
            <a:ext cx="4648474" cy="4648474"/>
          </a:xfrm>
          <a:prstGeom prst="rect">
            <a:avLst/>
          </a:prstGeom>
          <a:noFill/>
          <a:ln>
            <a:noFill/>
          </a:ln>
        </p:spPr>
      </p:pic>
      <p:sp>
        <p:nvSpPr>
          <p:cNvPr id="338" name="Google Shape;338;p43"/>
          <p:cNvSpPr txBox="1"/>
          <p:nvPr/>
        </p:nvSpPr>
        <p:spPr>
          <a:xfrm>
            <a:off x="6519536" y="2406627"/>
            <a:ext cx="2264631"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7365D"/>
                </a:solidFill>
                <a:latin typeface="Calibri"/>
                <a:ea typeface="Calibri"/>
                <a:cs typeface="Calibri"/>
                <a:sym typeface="Calibri"/>
              </a:rPr>
              <a:t>The Operational Land Imager (OLI) on the Landsat 8 satellite captured this view of an algae bloom, Lake Erie, August 2014.</a:t>
            </a:r>
            <a:endParaRPr/>
          </a:p>
          <a:p>
            <a:pPr marL="0" marR="0" lvl="0" indent="0" algn="l" rtl="0">
              <a:spcBef>
                <a:spcPts val="0"/>
              </a:spcBef>
              <a:spcAft>
                <a:spcPts val="0"/>
              </a:spcAft>
              <a:buNone/>
            </a:pPr>
            <a:endParaRPr sz="1400">
              <a:solidFill>
                <a:srgbClr val="17365D"/>
              </a:solidFill>
              <a:latin typeface="Calibri"/>
              <a:ea typeface="Calibri"/>
              <a:cs typeface="Calibri"/>
              <a:sym typeface="Calibri"/>
            </a:endParaRPr>
          </a:p>
          <a:p>
            <a:pPr marL="0" marR="0" lvl="0" indent="0" algn="l" rtl="0">
              <a:spcBef>
                <a:spcPts val="0"/>
              </a:spcBef>
              <a:spcAft>
                <a:spcPts val="0"/>
              </a:spcAft>
              <a:buNone/>
            </a:pPr>
            <a:r>
              <a:rPr lang="en-US" sz="1400">
                <a:solidFill>
                  <a:srgbClr val="17365D"/>
                </a:solidFill>
                <a:latin typeface="Calibri"/>
                <a:ea typeface="Calibri"/>
                <a:cs typeface="Calibri"/>
                <a:sym typeface="Calibri"/>
              </a:rPr>
              <a:t>Algal blooms such as this significantly reduce water transparency and contaminate  onshore drinking water.</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4"/>
          <p:cNvSpPr txBox="1"/>
          <p:nvPr/>
        </p:nvSpPr>
        <p:spPr>
          <a:xfrm>
            <a:off x="1371601" y="1087084"/>
            <a:ext cx="7567820"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What is Water Transparency?</a:t>
            </a:r>
            <a:endParaRPr/>
          </a:p>
          <a:p>
            <a:pPr marL="0" marR="0" lvl="0" indent="0" algn="just" rtl="0">
              <a:spcBef>
                <a:spcPts val="600"/>
              </a:spcBef>
              <a:spcAft>
                <a:spcPts val="0"/>
              </a:spcAft>
              <a:buNone/>
            </a:pPr>
            <a:r>
              <a:rPr lang="en-US" sz="1800">
                <a:solidFill>
                  <a:schemeClr val="dk1"/>
                </a:solidFill>
                <a:latin typeface="Calibri"/>
                <a:ea typeface="Calibri"/>
                <a:cs typeface="Calibri"/>
                <a:sym typeface="Calibri"/>
              </a:rPr>
              <a:t>Particles in the water will reflect, absorb or scatter light, thus determining the depth at which more light can’t penetrate. This is called the </a:t>
            </a:r>
            <a:r>
              <a:rPr lang="en-US" sz="1800" b="1">
                <a:solidFill>
                  <a:srgbClr val="000072"/>
                </a:solidFill>
                <a:latin typeface="Calibri"/>
                <a:ea typeface="Calibri"/>
                <a:cs typeface="Calibri"/>
                <a:sym typeface="Calibri"/>
              </a:rPr>
              <a:t>extinction depth. The Water Transparency Protocol </a:t>
            </a:r>
            <a:r>
              <a:rPr lang="en-US" sz="1800">
                <a:solidFill>
                  <a:schemeClr val="dk1"/>
                </a:solidFill>
                <a:latin typeface="Calibri"/>
                <a:ea typeface="Calibri"/>
                <a:cs typeface="Calibri"/>
                <a:sym typeface="Calibri"/>
              </a:rPr>
              <a:t>measures the light extinction depth of the water in your selected</a:t>
            </a:r>
            <a:r>
              <a:rPr lang="en-US" sz="1800" b="1">
                <a:solidFill>
                  <a:srgbClr val="000072"/>
                </a:solidFill>
                <a:latin typeface="Calibri"/>
                <a:ea typeface="Calibri"/>
                <a:cs typeface="Calibri"/>
                <a:sym typeface="Calibri"/>
              </a:rPr>
              <a:t> Hydrology Investigation Site.</a:t>
            </a:r>
            <a:endParaRPr sz="1800" b="1">
              <a:solidFill>
                <a:srgbClr val="000072"/>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44" name="Google Shape;344;p44" descr="1_2_FINALWaterTransProtocol_WaterClarityIllustrSMALL.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98985" y="2770136"/>
            <a:ext cx="5583175" cy="3740728"/>
          </a:xfrm>
          <a:prstGeom prst="rect">
            <a:avLst/>
          </a:prstGeom>
          <a:noFill/>
          <a:ln>
            <a:noFill/>
          </a:ln>
          <a:effectLst>
            <a:outerShdw blurRad="292100" dist="139700" dir="2700000" algn="tl" rotWithShape="0">
              <a:srgbClr val="333333">
                <a:alpha val="64705"/>
              </a:srgbClr>
            </a:outerShdw>
          </a:effectLst>
        </p:spPr>
      </p:pic>
      <p:sp>
        <p:nvSpPr>
          <p:cNvPr id="345" name="Google Shape;345;p44"/>
          <p:cNvSpPr txBox="1"/>
          <p:nvPr/>
        </p:nvSpPr>
        <p:spPr>
          <a:xfrm>
            <a:off x="6767039" y="6233776"/>
            <a:ext cx="1215121"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i="1">
                <a:solidFill>
                  <a:srgbClr val="7F7F7F"/>
                </a:solidFill>
                <a:latin typeface="Calibri"/>
                <a:ea typeface="Calibri"/>
                <a:cs typeface="Calibri"/>
                <a:sym typeface="Calibri"/>
              </a:rPr>
              <a:t>Credit: Jenn Paul Glaser</a:t>
            </a:r>
            <a:endParaRPr sz="800" i="1">
              <a:solidFill>
                <a:srgbClr val="7F7F7F"/>
              </a:solidFill>
              <a:latin typeface="Calibri"/>
              <a:ea typeface="Calibri"/>
              <a:cs typeface="Calibri"/>
              <a:sym typeface="Calibri"/>
            </a:endParaRPr>
          </a:p>
        </p:txBody>
      </p:sp>
      <p:sp>
        <p:nvSpPr>
          <p:cNvPr id="346" name="Google Shape;346;p44"/>
          <p:cNvSpPr txBox="1"/>
          <p:nvPr/>
        </p:nvSpPr>
        <p:spPr>
          <a:xfrm>
            <a:off x="2628900" y="5842000"/>
            <a:ext cx="50730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FF00"/>
                </a:solidFill>
                <a:latin typeface="Calibri"/>
                <a:ea typeface="Calibri"/>
                <a:cs typeface="Calibri"/>
                <a:sym typeface="Calibri"/>
              </a:rPr>
              <a:t>Particles in water can reflect, absorb or scatter light</a:t>
            </a:r>
            <a:r>
              <a:rPr lang="en-US" sz="1800">
                <a:solidFill>
                  <a:schemeClr val="dk1"/>
                </a:solidFill>
                <a:latin typeface="Calibri"/>
                <a:ea typeface="Calibri"/>
                <a:cs typeface="Calibri"/>
                <a:sym typeface="Calibri"/>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5"/>
          <p:cNvSpPr txBox="1"/>
          <p:nvPr/>
        </p:nvSpPr>
        <p:spPr>
          <a:xfrm>
            <a:off x="10056043" y="3837277"/>
            <a:ext cx="147956" cy="2769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1">
                <a:solidFill>
                  <a:srgbClr val="000000"/>
                </a:solidFill>
                <a:latin typeface="Calibri"/>
                <a:ea typeface="Calibri"/>
                <a:cs typeface="Calibri"/>
                <a:sym typeface="Calibri"/>
              </a:rPr>
              <a:t>Light penetrates through the water sample, coming in through the top and possibly also the sides of the transparency tube</a:t>
            </a:r>
            <a:endParaRPr sz="1200" b="1">
              <a:solidFill>
                <a:srgbClr val="000000"/>
              </a:solidFill>
              <a:latin typeface="Calibri"/>
              <a:ea typeface="Calibri"/>
              <a:cs typeface="Calibri"/>
              <a:sym typeface="Calibri"/>
            </a:endParaRPr>
          </a:p>
        </p:txBody>
      </p:sp>
      <p:sp>
        <p:nvSpPr>
          <p:cNvPr id="352" name="Google Shape;352;p45"/>
          <p:cNvSpPr txBox="1"/>
          <p:nvPr/>
        </p:nvSpPr>
        <p:spPr>
          <a:xfrm>
            <a:off x="1340566" y="1135422"/>
            <a:ext cx="3104434" cy="62170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What is Water Transparency?</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Suspended particles in our water behave similarly to dust in the atmosphere. They reduce the depth to which light can penetrate. Sunlight provides the energy for photosynthesis (the process by which plants grow by taking up carbon, nitrogen, phosphorus and other nutrients, and releasing oxygen). How deeply light penetrates into a water body determines the depth to which aquatic plants can grow.</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Transparency decreases with the presence of molecules and particles that can absorb or scatter light. Dark or black material absorb most wavelengths of light, whereas white or light materials reflect most wavelengths of light. The size of a particle is important as well. Small particles (diameters less than 1 μm) can scatter light.</a:t>
            </a:r>
            <a:endParaRPr sz="14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pic>
        <p:nvPicPr>
          <p:cNvPr id="353" name="Google Shape;353;p45" descr="3a_WaterTransProtocol_FateofLightIllustr.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49800" y="1392571"/>
            <a:ext cx="4213084" cy="315956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54" name="Google Shape;354;p45"/>
          <p:cNvSpPr txBox="1"/>
          <p:nvPr/>
        </p:nvSpPr>
        <p:spPr>
          <a:xfrm>
            <a:off x="5000163" y="1610428"/>
            <a:ext cx="110849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Blue/Cloudy</a:t>
            </a:r>
            <a:endParaRPr/>
          </a:p>
          <a:p>
            <a:pPr marL="0" marR="0" lvl="0" indent="0" algn="ctr" rtl="0">
              <a:spcBef>
                <a:spcPts val="0"/>
              </a:spcBef>
              <a:spcAft>
                <a:spcPts val="0"/>
              </a:spcAft>
              <a:buNone/>
            </a:pPr>
            <a:r>
              <a:rPr lang="en-US" sz="900">
                <a:solidFill>
                  <a:srgbClr val="000000"/>
                </a:solidFill>
                <a:latin typeface="Calibri"/>
                <a:ea typeface="Calibri"/>
                <a:cs typeface="Calibri"/>
                <a:sym typeface="Calibri"/>
              </a:rPr>
              <a:t>suspended carbonates scatter blue-green light </a:t>
            </a:r>
            <a:endParaRPr sz="900">
              <a:solidFill>
                <a:srgbClr val="000000"/>
              </a:solidFill>
              <a:latin typeface="Calibri"/>
              <a:ea typeface="Calibri"/>
              <a:cs typeface="Calibri"/>
              <a:sym typeface="Calibri"/>
            </a:endParaRPr>
          </a:p>
        </p:txBody>
      </p:sp>
      <p:sp>
        <p:nvSpPr>
          <p:cNvPr id="355" name="Google Shape;355;p45"/>
          <p:cNvSpPr txBox="1"/>
          <p:nvPr/>
        </p:nvSpPr>
        <p:spPr>
          <a:xfrm>
            <a:off x="6346365" y="1618014"/>
            <a:ext cx="878478"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Green</a:t>
            </a:r>
            <a:endParaRPr/>
          </a:p>
          <a:p>
            <a:pPr marL="0" marR="0" lvl="0" indent="0" algn="ctr" rtl="0">
              <a:spcBef>
                <a:spcPts val="0"/>
              </a:spcBef>
              <a:spcAft>
                <a:spcPts val="0"/>
              </a:spcAft>
              <a:buNone/>
            </a:pPr>
            <a:r>
              <a:rPr lang="en-US" sz="900">
                <a:solidFill>
                  <a:srgbClr val="000000"/>
                </a:solidFill>
                <a:latin typeface="Calibri"/>
                <a:ea typeface="Calibri"/>
                <a:cs typeface="Calibri"/>
                <a:sym typeface="Calibri"/>
              </a:rPr>
              <a:t>algae and phytoplankton </a:t>
            </a:r>
            <a:endParaRPr sz="900">
              <a:solidFill>
                <a:srgbClr val="000000"/>
              </a:solidFill>
              <a:latin typeface="Calibri"/>
              <a:ea typeface="Calibri"/>
              <a:cs typeface="Calibri"/>
              <a:sym typeface="Calibri"/>
            </a:endParaRPr>
          </a:p>
        </p:txBody>
      </p:sp>
      <p:sp>
        <p:nvSpPr>
          <p:cNvPr id="356" name="Google Shape;356;p45"/>
          <p:cNvSpPr txBox="1"/>
          <p:nvPr/>
        </p:nvSpPr>
        <p:spPr>
          <a:xfrm>
            <a:off x="7644058" y="1659350"/>
            <a:ext cx="103880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Brown</a:t>
            </a:r>
            <a:endParaRPr/>
          </a:p>
          <a:p>
            <a:pPr marL="0" marR="0" lvl="0" indent="0" algn="ctr" rtl="0">
              <a:spcBef>
                <a:spcPts val="0"/>
              </a:spcBef>
              <a:spcAft>
                <a:spcPts val="0"/>
              </a:spcAft>
              <a:buNone/>
            </a:pPr>
            <a:r>
              <a:rPr lang="en-US" sz="900">
                <a:solidFill>
                  <a:srgbClr val="000000"/>
                </a:solidFill>
                <a:latin typeface="Calibri"/>
                <a:ea typeface="Calibri"/>
                <a:cs typeface="Calibri"/>
                <a:sym typeface="Calibri"/>
              </a:rPr>
              <a:t>sediments</a:t>
            </a:r>
            <a:endParaRPr sz="9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6"/>
          <p:cNvSpPr txBox="1"/>
          <p:nvPr/>
        </p:nvSpPr>
        <p:spPr>
          <a:xfrm>
            <a:off x="1313553" y="1590184"/>
            <a:ext cx="3288051" cy="486287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In most countries current measurement programs cover only a few water bodies a few times during the year. As a consequence, the archives of GLOBE hydrology data provides important data about water chemistry and water quality not found elsewhere.</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1" indent="0" algn="just" rtl="0">
              <a:spcBef>
                <a:spcPts val="0"/>
              </a:spcBef>
              <a:spcAft>
                <a:spcPts val="0"/>
              </a:spcAft>
              <a:buNone/>
            </a:pPr>
            <a:r>
              <a:rPr lang="en-US" sz="1600" b="0" i="0" u="none" strike="noStrike" cap="none">
                <a:solidFill>
                  <a:schemeClr val="dk1"/>
                </a:solidFill>
                <a:latin typeface="Calibri"/>
                <a:ea typeface="Calibri"/>
                <a:cs typeface="Calibri"/>
                <a:sym typeface="Calibri"/>
              </a:rPr>
              <a:t>By taking measurements over time in multiple locations, it is often possible to determine the times of year and the source of pollution, for instance, and if necessary, remediate the situation to improve water quality.</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46"/>
          <p:cNvSpPr txBox="1"/>
          <p:nvPr/>
        </p:nvSpPr>
        <p:spPr>
          <a:xfrm>
            <a:off x="1145117" y="966569"/>
            <a:ext cx="517098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Why Collect Water Transparency Data</a:t>
            </a:r>
            <a:r>
              <a:rPr lang="en-US" sz="2000" b="1">
                <a:solidFill>
                  <a:srgbClr val="000072"/>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3" name="Google Shape;363;p46" descr="Hydro - transparency tube.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18925" y="1643677"/>
            <a:ext cx="4119813" cy="27681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7"/>
          <p:cNvSpPr txBox="1"/>
          <p:nvPr/>
        </p:nvSpPr>
        <p:spPr>
          <a:xfrm>
            <a:off x="1297516" y="1053117"/>
            <a:ext cx="7479300" cy="624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Why Collect Water Transparency Data? </a:t>
            </a:r>
            <a:endParaRPr/>
          </a:p>
          <a:p>
            <a:pPr marL="0" marR="0" lvl="0" indent="0" algn="l" rtl="0">
              <a:spcBef>
                <a:spcPts val="600"/>
              </a:spcBef>
              <a:spcAft>
                <a:spcPts val="0"/>
              </a:spcAft>
              <a:buNone/>
            </a:pPr>
            <a:endParaRPr sz="2000" b="1">
              <a:solidFill>
                <a:srgbClr val="000072"/>
              </a:solidFill>
              <a:latin typeface="Calibri"/>
              <a:ea typeface="Calibri"/>
              <a:cs typeface="Calibri"/>
              <a:sym typeface="Calibri"/>
            </a:endParaRPr>
          </a:p>
          <a:p>
            <a:pPr marL="0" marR="0" lvl="0" indent="0" algn="just" rtl="0">
              <a:spcBef>
                <a:spcPts val="600"/>
              </a:spcBef>
              <a:spcAft>
                <a:spcPts val="0"/>
              </a:spcAft>
              <a:buNone/>
            </a:pPr>
            <a:r>
              <a:rPr lang="en-US" sz="1600" b="1">
                <a:solidFill>
                  <a:srgbClr val="000072"/>
                </a:solidFill>
                <a:latin typeface="Calibri"/>
                <a:ea typeface="Calibri"/>
                <a:cs typeface="Calibri"/>
                <a:sym typeface="Calibri"/>
              </a:rPr>
              <a:t>Water transparency changes over time in response to environmental factors.</a:t>
            </a:r>
            <a:r>
              <a:rPr lang="en-US" sz="1600" b="1">
                <a:solidFill>
                  <a:schemeClr val="dk2"/>
                </a:solidFill>
                <a:latin typeface="Calibri"/>
                <a:ea typeface="Calibri"/>
                <a:cs typeface="Calibri"/>
                <a:sym typeface="Calibri"/>
              </a:rPr>
              <a:t> </a:t>
            </a:r>
            <a:r>
              <a:rPr lang="en-US" sz="1600">
                <a:solidFill>
                  <a:schemeClr val="dk1"/>
                </a:solidFill>
                <a:latin typeface="Calibri"/>
                <a:ea typeface="Calibri"/>
                <a:cs typeface="Calibri"/>
                <a:sym typeface="Calibri"/>
              </a:rPr>
              <a:t>Suspended particles such as phytoplankton, zooplankton, sediment, organic matter...) are </a:t>
            </a:r>
            <a:r>
              <a:rPr lang="en-US" sz="1600" b="1" i="1">
                <a:solidFill>
                  <a:srgbClr val="000072"/>
                </a:solidFill>
                <a:latin typeface="Calibri"/>
                <a:ea typeface="Calibri"/>
                <a:cs typeface="Calibri"/>
                <a:sym typeface="Calibri"/>
              </a:rPr>
              <a:t>optically active components</a:t>
            </a:r>
            <a:r>
              <a:rPr lang="en-US" sz="1600" b="1">
                <a:solidFill>
                  <a:srgbClr val="000072"/>
                </a:solidFill>
                <a:latin typeface="Calibri"/>
                <a:ea typeface="Calibri"/>
                <a:cs typeface="Calibri"/>
                <a:sym typeface="Calibri"/>
              </a:rPr>
              <a:t> </a:t>
            </a:r>
            <a:r>
              <a:rPr lang="en-US" sz="1600">
                <a:solidFill>
                  <a:schemeClr val="dk1"/>
                </a:solidFill>
                <a:latin typeface="Calibri"/>
                <a:ea typeface="Calibri"/>
                <a:cs typeface="Calibri"/>
                <a:sym typeface="Calibri"/>
              </a:rPr>
              <a:t>and their density and  distribution varies over time. Erosion and runoff during a storm is one source of sediment particles. The influx of nutrients such as phosphorus into a water body can cause an algal bloom, greatly increasing the density of these organisms.   </a:t>
            </a:r>
            <a:endParaRPr/>
          </a:p>
          <a:p>
            <a:pPr marL="0" marR="0" lvl="0" indent="0" algn="just" rtl="0">
              <a:spcBef>
                <a:spcPts val="600"/>
              </a:spcBef>
              <a:spcAft>
                <a:spcPts val="0"/>
              </a:spcAft>
              <a:buNone/>
            </a:pPr>
            <a:endParaRPr sz="1600">
              <a:solidFill>
                <a:schemeClr val="dk1"/>
              </a:solidFill>
              <a:latin typeface="Calibri"/>
              <a:ea typeface="Calibri"/>
              <a:cs typeface="Calibri"/>
              <a:sym typeface="Calibri"/>
            </a:endParaRPr>
          </a:p>
          <a:p>
            <a:pPr marL="285750" marR="0" lvl="0" indent="-285750" algn="just" rtl="0">
              <a:spcBef>
                <a:spcPts val="600"/>
              </a:spcBef>
              <a:spcAft>
                <a:spcPts val="0"/>
              </a:spcAft>
              <a:buClr>
                <a:srgbClr val="000072"/>
              </a:buClr>
              <a:buSzPts val="1600"/>
              <a:buFont typeface="Arial"/>
              <a:buChar char="•"/>
            </a:pPr>
            <a:r>
              <a:rPr lang="en-US" sz="1600" b="1">
                <a:solidFill>
                  <a:srgbClr val="000072"/>
                </a:solidFill>
                <a:latin typeface="Calibri"/>
                <a:ea typeface="Calibri"/>
                <a:cs typeface="Calibri"/>
                <a:sym typeface="Calibri"/>
              </a:rPr>
              <a:t>The more suspended particles, the less transparency</a:t>
            </a:r>
            <a:endParaRPr sz="16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	An increase in suspended particles in a water body will decrease 	transparency, 	and light will be unable to penetrate into deeper water.</a:t>
            </a:r>
            <a:endParaRPr sz="1600">
              <a:solidFill>
                <a:schemeClr val="dk1"/>
              </a:solidFill>
              <a:latin typeface="Calibri"/>
              <a:ea typeface="Calibri"/>
              <a:cs typeface="Calibri"/>
              <a:sym typeface="Calibri"/>
            </a:endParaRPr>
          </a:p>
          <a:p>
            <a:pPr marL="285750" marR="0" lvl="0" indent="-285750" algn="just" rtl="0">
              <a:spcBef>
                <a:spcPts val="600"/>
              </a:spcBef>
              <a:spcAft>
                <a:spcPts val="0"/>
              </a:spcAft>
              <a:buClr>
                <a:srgbClr val="000072"/>
              </a:buClr>
              <a:buSzPts val="1600"/>
              <a:buFont typeface="Arial"/>
              <a:buChar char="•"/>
            </a:pPr>
            <a:r>
              <a:rPr lang="en-US" sz="1600" b="1">
                <a:solidFill>
                  <a:srgbClr val="000072"/>
                </a:solidFill>
                <a:latin typeface="Calibri"/>
                <a:ea typeface="Calibri"/>
                <a:cs typeface="Calibri"/>
                <a:sym typeface="Calibri"/>
              </a:rPr>
              <a:t>Light energy is needed by plants to conduct photosynthesis.</a:t>
            </a:r>
            <a:endParaRPr/>
          </a:p>
          <a:p>
            <a:pPr marL="457200" marR="0" lvl="1" indent="0" algn="just" rtl="0">
              <a:spcBef>
                <a:spcPts val="0"/>
              </a:spcBef>
              <a:spcAft>
                <a:spcPts val="0"/>
              </a:spcAft>
              <a:buNone/>
            </a:pPr>
            <a:r>
              <a:rPr lang="en-US" sz="1600" b="0" i="0" u="none" strike="noStrike" cap="none">
                <a:solidFill>
                  <a:schemeClr val="dk1"/>
                </a:solidFill>
                <a:latin typeface="Calibri"/>
                <a:ea typeface="Calibri"/>
                <a:cs typeface="Calibri"/>
                <a:sym typeface="Calibri"/>
              </a:rPr>
              <a:t>Less light penetration into the water will affect the health of organisms living in the water body.</a:t>
            </a:r>
            <a:endParaRPr/>
          </a:p>
          <a:p>
            <a:pPr marL="285750" marR="0" lvl="0" indent="-285750" algn="just" rtl="0">
              <a:spcBef>
                <a:spcPts val="600"/>
              </a:spcBef>
              <a:spcAft>
                <a:spcPts val="0"/>
              </a:spcAft>
              <a:buClr>
                <a:srgbClr val="000072"/>
              </a:buClr>
              <a:buSzPts val="1600"/>
              <a:buFont typeface="Arial"/>
              <a:buChar char="•"/>
            </a:pPr>
            <a:r>
              <a:rPr lang="en-US" sz="1600" b="1">
                <a:solidFill>
                  <a:srgbClr val="000072"/>
                </a:solidFill>
                <a:latin typeface="Calibri"/>
                <a:ea typeface="Calibri"/>
                <a:cs typeface="Calibri"/>
                <a:sym typeface="Calibri"/>
              </a:rPr>
              <a:t>Water transparency affects water quality.</a:t>
            </a:r>
            <a:endParaRPr sz="1600" b="1">
              <a:solidFill>
                <a:srgbClr val="000072"/>
              </a:solidFill>
              <a:latin typeface="Calibri"/>
              <a:ea typeface="Calibri"/>
              <a:cs typeface="Calibri"/>
              <a:sym typeface="Calibri"/>
            </a:endParaRPr>
          </a:p>
          <a:p>
            <a:pPr marL="457200" marR="0" lvl="1" indent="0" algn="just" rtl="0">
              <a:spcBef>
                <a:spcPts val="0"/>
              </a:spcBef>
              <a:spcAft>
                <a:spcPts val="0"/>
              </a:spcAft>
              <a:buNone/>
            </a:pPr>
            <a:r>
              <a:rPr lang="en-US" sz="1600" b="0" i="0" u="none" strike="noStrike" cap="none">
                <a:solidFill>
                  <a:schemeClr val="dk1"/>
                </a:solidFill>
                <a:latin typeface="Calibri"/>
                <a:ea typeface="Calibri"/>
                <a:cs typeface="Calibri"/>
                <a:sym typeface="Calibri"/>
              </a:rPr>
              <a:t>Suspended particulates impact water quality, both for human consumption and for use by aquatic organisms</a:t>
            </a:r>
            <a:endParaRPr/>
          </a:p>
          <a:p>
            <a:pPr marL="457200" marR="0" lvl="1" indent="0" algn="just" rtl="0">
              <a:spcBef>
                <a:spcPts val="0"/>
              </a:spcBef>
              <a:spcAft>
                <a:spcPts val="0"/>
              </a:spcAft>
              <a:buNone/>
            </a:pPr>
            <a:endParaRPr sz="1600" b="1" i="1"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F. Understand the data">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D. How to collect data PLOTTING YOUR SI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 What is xxx Hydro protocol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3141</Words>
  <Application>Microsoft Office PowerPoint</Application>
  <PresentationFormat>On-screen Show (4:3)</PresentationFormat>
  <Paragraphs>327</Paragraphs>
  <Slides>33</Slides>
  <Notes>33</Notes>
  <HiddenSlides>0</HiddenSlides>
  <MMClips>0</MMClips>
  <ScaleCrop>false</ScaleCrop>
  <HeadingPairs>
    <vt:vector size="6" baseType="variant">
      <vt:variant>
        <vt:lpstr>Fonts Used</vt:lpstr>
      </vt:variant>
      <vt:variant>
        <vt:i4>3</vt:i4>
      </vt:variant>
      <vt:variant>
        <vt:lpstr>Theme</vt:lpstr>
      </vt:variant>
      <vt:variant>
        <vt:i4>19</vt:i4>
      </vt:variant>
      <vt:variant>
        <vt:lpstr>Slide Titles</vt:lpstr>
      </vt:variant>
      <vt:variant>
        <vt:i4>33</vt:i4>
      </vt:variant>
    </vt:vector>
  </HeadingPairs>
  <TitlesOfParts>
    <vt:vector size="55" baseType="lpstr">
      <vt:lpstr>Arial</vt:lpstr>
      <vt:lpstr>Calibri</vt:lpstr>
      <vt:lpstr>Noto Sans Symbols</vt:lpstr>
      <vt:lpstr>Office Theme</vt:lpstr>
      <vt:lpstr>2_Inside page</vt:lpstr>
      <vt:lpstr>B. Why collect xxx Hydro Data</vt:lpstr>
      <vt:lpstr>A. What is xxx Hydro protocol  - GLOBAL views</vt:lpstr>
      <vt:lpstr>D. How to collect your data</vt:lpstr>
      <vt:lpstr>D. How Collect Data TIME REQ</vt:lpstr>
      <vt:lpstr>D. How to Collect data MATERIALS</vt:lpstr>
      <vt:lpstr>D. How to collect data SITE DEFINITION</vt:lpstr>
      <vt:lpstr>E. Entering data on GLOBE website</vt:lpstr>
      <vt:lpstr>F. Understand the data</vt:lpstr>
      <vt:lpstr>G. Quiz yourself</vt:lpstr>
      <vt:lpstr>H. Additional Information</vt:lpstr>
      <vt:lpstr>C. How your measurements can help</vt:lpstr>
      <vt:lpstr>D. How collect data SPECIES selection</vt:lpstr>
      <vt:lpstr>D. How Collect Data SITE SELECTION</vt:lpstr>
      <vt:lpstr>D. How to collect data PLOTTING YOUR SITE</vt:lpstr>
      <vt:lpstr>I. BLANK INSIDE PAGE</vt:lpstr>
      <vt:lpstr>LIBRARY PAGE</vt:lpstr>
      <vt:lpstr>1_LIBRARY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Cornell Lewis</cp:lastModifiedBy>
  <cp:revision>1</cp:revision>
  <dcterms:modified xsi:type="dcterms:W3CDTF">2024-10-02T13:47:14Z</dcterms:modified>
</cp:coreProperties>
</file>