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60" r:id="rId1"/>
  </p:sldMasterIdLst>
  <p:notesMasterIdLst>
    <p:notesMasterId r:id="rId66"/>
  </p:notesMasterIdLst>
  <p:sldIdLst>
    <p:sldId id="256" r:id="rId2"/>
    <p:sldId id="257" r:id="rId3"/>
    <p:sldId id="265" r:id="rId4"/>
    <p:sldId id="266" r:id="rId5"/>
    <p:sldId id="267" r:id="rId6"/>
    <p:sldId id="268" r:id="rId7"/>
    <p:sldId id="269" r:id="rId8"/>
    <p:sldId id="296" r:id="rId9"/>
    <p:sldId id="270" r:id="rId10"/>
    <p:sldId id="259" r:id="rId11"/>
    <p:sldId id="271" r:id="rId12"/>
    <p:sldId id="313" r:id="rId13"/>
    <p:sldId id="300" r:id="rId14"/>
    <p:sldId id="301" r:id="rId15"/>
    <p:sldId id="302" r:id="rId16"/>
    <p:sldId id="303" r:id="rId17"/>
    <p:sldId id="272" r:id="rId18"/>
    <p:sldId id="312" r:id="rId19"/>
    <p:sldId id="260" r:id="rId20"/>
    <p:sldId id="324" r:id="rId21"/>
    <p:sldId id="273" r:id="rId22"/>
    <p:sldId id="321" r:id="rId23"/>
    <p:sldId id="279" r:id="rId24"/>
    <p:sldId id="299" r:id="rId25"/>
    <p:sldId id="282" r:id="rId26"/>
    <p:sldId id="283" r:id="rId27"/>
    <p:sldId id="314" r:id="rId28"/>
    <p:sldId id="322" r:id="rId29"/>
    <p:sldId id="315" r:id="rId30"/>
    <p:sldId id="316" r:id="rId31"/>
    <p:sldId id="317" r:id="rId32"/>
    <p:sldId id="318" r:id="rId33"/>
    <p:sldId id="319" r:id="rId34"/>
    <p:sldId id="288" r:id="rId35"/>
    <p:sldId id="320" r:id="rId36"/>
    <p:sldId id="323" r:id="rId37"/>
    <p:sldId id="274" r:id="rId38"/>
    <p:sldId id="297" r:id="rId39"/>
    <p:sldId id="278" r:id="rId40"/>
    <p:sldId id="280" r:id="rId41"/>
    <p:sldId id="298" r:id="rId42"/>
    <p:sldId id="284" r:id="rId43"/>
    <p:sldId id="285" r:id="rId44"/>
    <p:sldId id="286" r:id="rId45"/>
    <p:sldId id="287" r:id="rId46"/>
    <p:sldId id="304" r:id="rId47"/>
    <p:sldId id="305" r:id="rId48"/>
    <p:sldId id="306" r:id="rId49"/>
    <p:sldId id="307" r:id="rId50"/>
    <p:sldId id="308" r:id="rId51"/>
    <p:sldId id="309" r:id="rId52"/>
    <p:sldId id="310" r:id="rId53"/>
    <p:sldId id="311" r:id="rId54"/>
    <p:sldId id="276" r:id="rId55"/>
    <p:sldId id="291" r:id="rId56"/>
    <p:sldId id="289" r:id="rId57"/>
    <p:sldId id="277" r:id="rId58"/>
    <p:sldId id="292" r:id="rId59"/>
    <p:sldId id="293" r:id="rId60"/>
    <p:sldId id="263" r:id="rId61"/>
    <p:sldId id="294" r:id="rId62"/>
    <p:sldId id="264" r:id="rId63"/>
    <p:sldId id="281" r:id="rId64"/>
    <p:sldId id="295"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91"/>
    <p:restoredTop sz="92847"/>
  </p:normalViewPr>
  <p:slideViewPr>
    <p:cSldViewPr snapToGrid="0" snapToObjects="1">
      <p:cViewPr varScale="1">
        <p:scale>
          <a:sx n="112" d="100"/>
          <a:sy n="112" d="100"/>
        </p:scale>
        <p:origin x="1416" y="192"/>
      </p:cViewPr>
      <p:guideLst/>
    </p:cSldViewPr>
  </p:slideViewPr>
  <p:notesTextViewPr>
    <p:cViewPr>
      <p:scale>
        <a:sx n="1" d="1"/>
        <a:sy n="1" d="1"/>
      </p:scale>
      <p:origin x="0" y="0"/>
    </p:cViewPr>
  </p:notesTextViewPr>
  <p:sorterViewPr>
    <p:cViewPr>
      <p:scale>
        <a:sx n="100" d="100"/>
        <a:sy n="100" d="100"/>
      </p:scale>
      <p:origin x="0" y="-4099"/>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E13E2C-22FF-CF4E-BECA-C9523759F66C}" type="datetimeFigureOut">
              <a:rPr lang="en-US" smtClean="0"/>
              <a:t>5/11/20</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6715C0-F174-A844-A0AB-4EA05F8550AC}" type="slidenum">
              <a:rPr lang="en-US" smtClean="0"/>
              <a:t>‹#›</a:t>
            </a:fld>
            <a:endParaRPr lang="en-US" dirty="0"/>
          </a:p>
        </p:txBody>
      </p:sp>
    </p:spTree>
    <p:extLst>
      <p:ext uri="{BB962C8B-B14F-4D97-AF65-F5344CB8AC3E}">
        <p14:creationId xmlns:p14="http://schemas.microsoft.com/office/powerpoint/2010/main" val="15479038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6715C0-F174-A844-A0AB-4EA05F8550AC}" type="slidenum">
              <a:rPr lang="en-US" smtClean="0"/>
              <a:t>0</a:t>
            </a:fld>
            <a:endParaRPr lang="en-US" dirty="0"/>
          </a:p>
        </p:txBody>
      </p:sp>
    </p:spTree>
    <p:extLst>
      <p:ext uri="{BB962C8B-B14F-4D97-AF65-F5344CB8AC3E}">
        <p14:creationId xmlns:p14="http://schemas.microsoft.com/office/powerpoint/2010/main" val="1003325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fld id="{5D6715C0-F174-A844-A0AB-4EA05F8550AC}" type="slidenum">
              <a:rPr lang="en-US" smtClean="0"/>
              <a:t>4</a:t>
            </a:fld>
            <a:endParaRPr lang="en-US" dirty="0"/>
          </a:p>
        </p:txBody>
      </p:sp>
    </p:spTree>
    <p:extLst>
      <p:ext uri="{BB962C8B-B14F-4D97-AF65-F5344CB8AC3E}">
        <p14:creationId xmlns:p14="http://schemas.microsoft.com/office/powerpoint/2010/main" val="695281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6715C0-F174-A844-A0AB-4EA05F8550AC}" type="slidenum">
              <a:rPr lang="en-US" smtClean="0"/>
              <a:t>25</a:t>
            </a:fld>
            <a:endParaRPr lang="en-US" dirty="0"/>
          </a:p>
        </p:txBody>
      </p:sp>
    </p:spTree>
    <p:extLst>
      <p:ext uri="{BB962C8B-B14F-4D97-AF65-F5344CB8AC3E}">
        <p14:creationId xmlns:p14="http://schemas.microsoft.com/office/powerpoint/2010/main" val="3561872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F8B34D-6D10-C547-ADE1-BF92F0A62F88}" type="slidenum">
              <a:rPr lang="en-US" smtClean="0"/>
              <a:t>30</a:t>
            </a:fld>
            <a:endParaRPr lang="en-US"/>
          </a:p>
        </p:txBody>
      </p:sp>
    </p:spTree>
    <p:extLst>
      <p:ext uri="{BB962C8B-B14F-4D97-AF65-F5344CB8AC3E}">
        <p14:creationId xmlns:p14="http://schemas.microsoft.com/office/powerpoint/2010/main" val="3335838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6715C0-F174-A844-A0AB-4EA05F8550AC}" type="slidenum">
              <a:rPr lang="en-US" smtClean="0"/>
              <a:t>41</a:t>
            </a:fld>
            <a:endParaRPr lang="en-US" dirty="0"/>
          </a:p>
        </p:txBody>
      </p:sp>
    </p:spTree>
    <p:extLst>
      <p:ext uri="{BB962C8B-B14F-4D97-AF65-F5344CB8AC3E}">
        <p14:creationId xmlns:p14="http://schemas.microsoft.com/office/powerpoint/2010/main" val="1400913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6823370-A0AD-6E4F-BC78-36533A039266}" type="datetime1">
              <a:rPr lang="en-US" smtClean="0"/>
              <a:t>5/11/20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1302235-4686-FA4D-82D3-9660211AF392}" type="slidenum">
              <a:rPr lang="en-US" smtClean="0"/>
              <a:t>‹#›</a:t>
            </a:fld>
            <a:endParaRPr lang="en-US" dirty="0"/>
          </a:p>
        </p:txBody>
      </p:sp>
    </p:spTree>
    <p:extLst>
      <p:ext uri="{BB962C8B-B14F-4D97-AF65-F5344CB8AC3E}">
        <p14:creationId xmlns:p14="http://schemas.microsoft.com/office/powerpoint/2010/main" val="829940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1F0F31-10EC-ED41-8112-C2EE3B61D49E}" type="datetime1">
              <a:rPr lang="en-US" smtClean="0"/>
              <a:t>5/11/20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1302235-4686-FA4D-82D3-9660211AF392}" type="slidenum">
              <a:rPr lang="en-US" smtClean="0"/>
              <a:t>‹#›</a:t>
            </a:fld>
            <a:endParaRPr lang="en-US" dirty="0"/>
          </a:p>
        </p:txBody>
      </p:sp>
    </p:spTree>
    <p:extLst>
      <p:ext uri="{BB962C8B-B14F-4D97-AF65-F5344CB8AC3E}">
        <p14:creationId xmlns:p14="http://schemas.microsoft.com/office/powerpoint/2010/main" val="550356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1CAB2C-F456-514F-84BF-E432CE64B244}" type="datetime1">
              <a:rPr lang="en-US" smtClean="0"/>
              <a:t>5/11/20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1302235-4686-FA4D-82D3-9660211AF392}" type="slidenum">
              <a:rPr lang="en-US" smtClean="0"/>
              <a:t>‹#›</a:t>
            </a:fld>
            <a:endParaRPr lang="en-US" dirty="0"/>
          </a:p>
        </p:txBody>
      </p:sp>
    </p:spTree>
    <p:extLst>
      <p:ext uri="{BB962C8B-B14F-4D97-AF65-F5344CB8AC3E}">
        <p14:creationId xmlns:p14="http://schemas.microsoft.com/office/powerpoint/2010/main" val="629980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D1103E-654F-DD42-83A5-F422F3621D68}" type="datetime1">
              <a:rPr lang="en-US" smtClean="0"/>
              <a:t>5/11/20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1302235-4686-FA4D-82D3-9660211AF392}" type="slidenum">
              <a:rPr lang="en-US" smtClean="0"/>
              <a:t>‹#›</a:t>
            </a:fld>
            <a:endParaRPr lang="en-US" dirty="0"/>
          </a:p>
        </p:txBody>
      </p:sp>
    </p:spTree>
    <p:extLst>
      <p:ext uri="{BB962C8B-B14F-4D97-AF65-F5344CB8AC3E}">
        <p14:creationId xmlns:p14="http://schemas.microsoft.com/office/powerpoint/2010/main" val="903981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A91186-6225-6241-9DB7-EA02358396AB}" type="datetime1">
              <a:rPr lang="en-US" smtClean="0"/>
              <a:t>5/11/20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1302235-4686-FA4D-82D3-9660211AF392}" type="slidenum">
              <a:rPr lang="en-US" smtClean="0"/>
              <a:t>‹#›</a:t>
            </a:fld>
            <a:endParaRPr lang="en-US" dirty="0"/>
          </a:p>
        </p:txBody>
      </p:sp>
    </p:spTree>
    <p:extLst>
      <p:ext uri="{BB962C8B-B14F-4D97-AF65-F5344CB8AC3E}">
        <p14:creationId xmlns:p14="http://schemas.microsoft.com/office/powerpoint/2010/main" val="1925382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3E9A1D3-891C-3449-A393-F8F7FB74408F}" type="datetime1">
              <a:rPr lang="en-US" smtClean="0"/>
              <a:t>5/11/20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1302235-4686-FA4D-82D3-9660211AF392}" type="slidenum">
              <a:rPr lang="en-US" smtClean="0"/>
              <a:t>‹#›</a:t>
            </a:fld>
            <a:endParaRPr lang="en-US" dirty="0"/>
          </a:p>
        </p:txBody>
      </p:sp>
    </p:spTree>
    <p:extLst>
      <p:ext uri="{BB962C8B-B14F-4D97-AF65-F5344CB8AC3E}">
        <p14:creationId xmlns:p14="http://schemas.microsoft.com/office/powerpoint/2010/main" val="1611681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8D45F64-98C4-2F41-B87F-1C7D27CFF4AF}" type="datetime1">
              <a:rPr lang="en-US" smtClean="0"/>
              <a:t>5/11/20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1302235-4686-FA4D-82D3-9660211AF392}" type="slidenum">
              <a:rPr lang="en-US" smtClean="0"/>
              <a:t>‹#›</a:t>
            </a:fld>
            <a:endParaRPr lang="en-US" dirty="0"/>
          </a:p>
        </p:txBody>
      </p:sp>
    </p:spTree>
    <p:extLst>
      <p:ext uri="{BB962C8B-B14F-4D97-AF65-F5344CB8AC3E}">
        <p14:creationId xmlns:p14="http://schemas.microsoft.com/office/powerpoint/2010/main" val="1311394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0FE3A9E-94C0-3746-AD4A-EFB82E86D1C2}" type="datetime1">
              <a:rPr lang="en-US" smtClean="0"/>
              <a:t>5/11/20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1302235-4686-FA4D-82D3-9660211AF392}" type="slidenum">
              <a:rPr lang="en-US" smtClean="0"/>
              <a:t>‹#›</a:t>
            </a:fld>
            <a:endParaRPr lang="en-US" dirty="0"/>
          </a:p>
        </p:txBody>
      </p:sp>
    </p:spTree>
    <p:extLst>
      <p:ext uri="{BB962C8B-B14F-4D97-AF65-F5344CB8AC3E}">
        <p14:creationId xmlns:p14="http://schemas.microsoft.com/office/powerpoint/2010/main" val="984658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218307-7970-554B-9F7D-8C06CCC067BD}" type="datetime1">
              <a:rPr lang="en-US" smtClean="0"/>
              <a:t>5/11/20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1302235-4686-FA4D-82D3-9660211AF392}" type="slidenum">
              <a:rPr lang="en-US" smtClean="0"/>
              <a:t>‹#›</a:t>
            </a:fld>
            <a:endParaRPr lang="en-US" dirty="0"/>
          </a:p>
        </p:txBody>
      </p:sp>
    </p:spTree>
    <p:extLst>
      <p:ext uri="{BB962C8B-B14F-4D97-AF65-F5344CB8AC3E}">
        <p14:creationId xmlns:p14="http://schemas.microsoft.com/office/powerpoint/2010/main" val="650761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36ECAE9-304B-3648-B19A-9848F3043967}" type="datetime1">
              <a:rPr lang="en-US" smtClean="0"/>
              <a:t>5/11/20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1302235-4686-FA4D-82D3-9660211AF392}" type="slidenum">
              <a:rPr lang="en-US" smtClean="0"/>
              <a:t>‹#›</a:t>
            </a:fld>
            <a:endParaRPr lang="en-US" dirty="0"/>
          </a:p>
        </p:txBody>
      </p:sp>
    </p:spTree>
    <p:extLst>
      <p:ext uri="{BB962C8B-B14F-4D97-AF65-F5344CB8AC3E}">
        <p14:creationId xmlns:p14="http://schemas.microsoft.com/office/powerpoint/2010/main" val="221442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C1E1623-5DCA-4041-BC2D-D743B574FB7F}" type="datetime1">
              <a:rPr lang="en-US" smtClean="0"/>
              <a:t>5/11/20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1302235-4686-FA4D-82D3-9660211AF392}" type="slidenum">
              <a:rPr lang="en-US" smtClean="0"/>
              <a:t>‹#›</a:t>
            </a:fld>
            <a:endParaRPr lang="en-US" dirty="0"/>
          </a:p>
        </p:txBody>
      </p:sp>
    </p:spTree>
    <p:extLst>
      <p:ext uri="{BB962C8B-B14F-4D97-AF65-F5344CB8AC3E}">
        <p14:creationId xmlns:p14="http://schemas.microsoft.com/office/powerpoint/2010/main" val="194886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37DC6E-FA57-A649-BB4D-80F12A545A0F}" type="datetime1">
              <a:rPr lang="en-US" smtClean="0"/>
              <a:t>5/11/20</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302235-4686-FA4D-82D3-9660211AF392}" type="slidenum">
              <a:rPr lang="en-US" smtClean="0"/>
              <a:t>‹#›</a:t>
            </a:fld>
            <a:endParaRPr lang="en-US" dirty="0"/>
          </a:p>
        </p:txBody>
      </p:sp>
    </p:spTree>
    <p:extLst>
      <p:ext uri="{BB962C8B-B14F-4D97-AF65-F5344CB8AC3E}">
        <p14:creationId xmlns:p14="http://schemas.microsoft.com/office/powerpoint/2010/main" val="16556063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4.xml"/><Relationship Id="rId5" Type="http://schemas.openxmlformats.org/officeDocument/2006/relationships/hyperlink" Target="http://earthobservatory.nasa.gov/IOTD/view.php?id=85828" TargetMode="External"/><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 Id="rId6" Type="http://schemas.openxmlformats.org/officeDocument/2006/relationships/hyperlink" Target="http://www.globe.gov/documents/11865/680502f7-9024-4891-bec5-64aba3a6bc41" TargetMode="External"/><Relationship Id="rId5" Type="http://schemas.openxmlformats.org/officeDocument/2006/relationships/hyperlink" Target="http://www.globe.gov/documents/11865/26f37835-c82a-4418-906d-23ec9f6c64a9" TargetMode="External"/><Relationship Id="rId4" Type="http://schemas.openxmlformats.org/officeDocument/2006/relationships/hyperlink" Target="http://www.globe.gov/documents/11865/3464b426-6d54-4ba2-9cca-8d398fb38ef8"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 Id="rId5" Type="http://schemas.openxmlformats.org/officeDocument/2006/relationships/hyperlink" Target="https://www.globe.gov/documents/11865/17a92e8d-2e80-4dfa-bcae-d06ea103c94a" TargetMode="External"/><Relationship Id="rId4" Type="http://schemas.openxmlformats.org/officeDocument/2006/relationships/hyperlink" Target="https://www.globe.gov/documents/11865/ea59499e-94a0-4975-b6aa-9b4716f5ad46"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 Id="rId4" Type="http://schemas.openxmlformats.org/officeDocument/2006/relationships/image" Target="../media/image20.jpg"/></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hyperlink" Target="https://www.globe.gov/documents/11865/ea59499e-94a0-4975-b6aa-9b4716f5ad46" TargetMode="External"/><Relationship Id="rId3" Type="http://schemas.openxmlformats.org/officeDocument/2006/relationships/image" Target="../media/image19.jpg"/><Relationship Id="rId7" Type="http://schemas.openxmlformats.org/officeDocument/2006/relationships/hyperlink" Target="http://www.globe.gov/documents/10157/2872378/GLOBE+Cloud+Chart" TargetMode="External"/><Relationship Id="rId2" Type="http://schemas.openxmlformats.org/officeDocument/2006/relationships/image" Target="../media/image18.jpg"/><Relationship Id="rId1" Type="http://schemas.openxmlformats.org/officeDocument/2006/relationships/slideLayout" Target="../slideLayouts/slideLayout4.xml"/><Relationship Id="rId6" Type="http://schemas.openxmlformats.org/officeDocument/2006/relationships/hyperlink" Target="http://www.globe.gov/documents/348614/139cd526-ca0b-4192-9659-ad9ee5a5c893" TargetMode="External"/><Relationship Id="rId11" Type="http://schemas.openxmlformats.org/officeDocument/2006/relationships/image" Target="../media/image22.jpg"/><Relationship Id="rId5" Type="http://schemas.openxmlformats.org/officeDocument/2006/relationships/hyperlink" Target="http://www.globe.gov/documents/348614/1c29caf7-fb2f-4414-8b43-11fd64087ea8" TargetMode="External"/><Relationship Id="rId10" Type="http://schemas.openxmlformats.org/officeDocument/2006/relationships/hyperlink" Target="http://www.globe.gov/documents/11865/920675f5-56c0-46a3-97b5-74f9953b2ae4" TargetMode="External"/><Relationship Id="rId4" Type="http://schemas.openxmlformats.org/officeDocument/2006/relationships/hyperlink" Target="http://www.globe.gov/documents/11865/26f37835-c82a-4418-906d-23ec9f6c64a9" TargetMode="External"/><Relationship Id="rId9" Type="http://schemas.openxmlformats.org/officeDocument/2006/relationships/hyperlink" Target="http://www.globe.gov/documents/11865/17a92e8d-2e80-4dfa-bcae-d06ea103c94a"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6.jpg"/><Relationship Id="rId5" Type="http://schemas.openxmlformats.org/officeDocument/2006/relationships/image" Target="../media/image25.png"/><Relationship Id="rId4" Type="http://schemas.openxmlformats.org/officeDocument/2006/relationships/image" Target="../media/image19.jpg"/></Relationships>
</file>

<file path=ppt/slides/_rels/slide2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 Id="rId4" Type="http://schemas.openxmlformats.org/officeDocument/2006/relationships/image" Target="../media/image27.jpg"/></Relationships>
</file>

<file path=ppt/slides/_rels/slide2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jpg"/></Relationships>
</file>

<file path=ppt/slides/_rels/slide3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31.png"/><Relationship Id="rId4" Type="http://schemas.openxmlformats.org/officeDocument/2006/relationships/image" Target="../media/image19.jpg"/></Relationships>
</file>

<file path=ppt/slides/_rels/slide3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 Id="rId4" Type="http://schemas.openxmlformats.org/officeDocument/2006/relationships/image" Target="../media/image32.jpg"/></Relationships>
</file>

<file path=ppt/slides/_rels/slide3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 Id="rId4" Type="http://schemas.openxmlformats.org/officeDocument/2006/relationships/image" Target="../media/image33.jpg"/></Relationships>
</file>

<file path=ppt/slides/_rels/slide3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 Id="rId4" Type="http://schemas.openxmlformats.org/officeDocument/2006/relationships/image" Target="../media/image34.jpg"/></Relationships>
</file>

<file path=ppt/slides/_rels/slide3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 Id="rId4" Type="http://schemas.openxmlformats.org/officeDocument/2006/relationships/image" Target="../media/image35.jpg"/></Relationships>
</file>

<file path=ppt/slides/_rels/slide3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 Id="rId4" Type="http://schemas.openxmlformats.org/officeDocument/2006/relationships/image" Target="../media/image36.jpg"/></Relationships>
</file>

<file path=ppt/slides/_rels/slide3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 Id="rId4" Type="http://schemas.openxmlformats.org/officeDocument/2006/relationships/image" Target="../media/image37.jpg"/></Relationships>
</file>

<file path=ppt/slides/_rels/slide3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 Id="rId4" Type="http://schemas.openxmlformats.org/officeDocument/2006/relationships/image" Target="../media/image38.jp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 Id="rId4" Type="http://schemas.openxmlformats.org/officeDocument/2006/relationships/image" Target="../media/image39.jpg"/></Relationships>
</file>

<file path=ppt/slides/_rels/slide4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jpg"/><Relationship Id="rId4" Type="http://schemas.openxmlformats.org/officeDocument/2006/relationships/image" Target="../media/image19.jpg"/></Relationships>
</file>

<file path=ppt/slides/_rels/slide4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43.jpg"/></Relationships>
</file>

<file path=ppt/slides/_rels/slide4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hyperlink" Target="http://earthobservatory.nasa.gov/IOTD/view.php?id=84125" TargetMode="External"/><Relationship Id="rId4" Type="http://schemas.openxmlformats.org/officeDocument/2006/relationships/image" Target="../media/image4.jpg"/></Relationships>
</file>

<file path=ppt/slides/_rels/slide5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7.jpg"/><Relationship Id="rId7" Type="http://schemas.openxmlformats.org/officeDocument/2006/relationships/hyperlink" Target="https://itunes.apple.com/us/app/globe-data-entry/id980592274?ls=1&amp;mt=8" TargetMode="External"/><Relationship Id="rId2" Type="http://schemas.openxmlformats.org/officeDocument/2006/relationships/image" Target="../media/image46.jpg"/><Relationship Id="rId1" Type="http://schemas.openxmlformats.org/officeDocument/2006/relationships/slideLayout" Target="../slideLayouts/slideLayout4.xml"/><Relationship Id="rId6" Type="http://schemas.openxmlformats.org/officeDocument/2006/relationships/hyperlink" Target="https://play.google.com/store/apps/details?id=gov.nasa.globe.deapp&amp;hl=en" TargetMode="External"/><Relationship Id="rId5" Type="http://schemas.openxmlformats.org/officeDocument/2006/relationships/hyperlink" Target="mailto:DATA@GLOBE.GOV" TargetMode="External"/><Relationship Id="rId4" Type="http://schemas.openxmlformats.org/officeDocument/2006/relationships/hyperlink" Target="https://www.globe.gov/home?p_p_id=58&amp;p_p_lifecycle=0&amp;p_p_state=maximized&amp;p_p_mode=view&amp;p_p_col_id=column-2&amp;p_p_col_count=2&amp;_58_enter_data=1&amp;saveLastPath=0&amp;_58_struts_action=/login/login&amp;_58_redirect=https://data.globe.gov"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4.xml"/><Relationship Id="rId4" Type="http://schemas.openxmlformats.org/officeDocument/2006/relationships/image" Target="../media/image49.jpg"/></Relationships>
</file>

<file path=ppt/slides/_rels/slide5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50.jpg"/><Relationship Id="rId1" Type="http://schemas.openxmlformats.org/officeDocument/2006/relationships/slideLayout" Target="../slideLayouts/slideLayout4.xml"/><Relationship Id="rId4" Type="http://schemas.openxmlformats.org/officeDocument/2006/relationships/image" Target="../media/image51.jpg"/></Relationships>
</file>

<file path=ppt/slides/_rels/slide5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4.xml"/><Relationship Id="rId6" Type="http://schemas.openxmlformats.org/officeDocument/2006/relationships/hyperlink" Target="http://www.globe.gov/documents/10157/7349361/Viz+tutorial.pdf" TargetMode="External"/><Relationship Id="rId5" Type="http://schemas.openxmlformats.org/officeDocument/2006/relationships/image" Target="../media/image54.jpg"/><Relationship Id="rId4" Type="http://schemas.openxmlformats.org/officeDocument/2006/relationships/hyperlink" Target="http://vis.globe.gov/GLOBE/"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4.xml"/><Relationship Id="rId4" Type="http://schemas.openxmlformats.org/officeDocument/2006/relationships/image" Target="../media/image55.jpg"/></Relationships>
</file>

<file path=ppt/slides/_rels/slide5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3.jpg"/><Relationship Id="rId1" Type="http://schemas.openxmlformats.org/officeDocument/2006/relationships/slideLayout" Target="../slideLayouts/slideLayout4.xml"/><Relationship Id="rId4" Type="http://schemas.openxmlformats.org/officeDocument/2006/relationships/image" Target="../media/image56.jp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17.jp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17.jp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4.xml"/><Relationship Id="rId4" Type="http://schemas.openxmlformats.org/officeDocument/2006/relationships/hyperlink" Target="http://www.globe.gov/do-globe/globe-teachers-guide/hydrosphere" TargetMode="External"/></Relationships>
</file>

<file path=ppt/slides/_rels/slide64.xml.rels><?xml version="1.0" encoding="UTF-8" standalone="yes"?>
<Relationships xmlns="http://schemas.openxmlformats.org/package/2006/relationships"><Relationship Id="rId8" Type="http://schemas.openxmlformats.org/officeDocument/2006/relationships/hyperlink" Target="http://www.nasa.gov/topics/earth/index.html" TargetMode="External"/><Relationship Id="rId3" Type="http://schemas.openxmlformats.org/officeDocument/2006/relationships/image" Target="../media/image58.jpg"/><Relationship Id="rId7" Type="http://schemas.openxmlformats.org/officeDocument/2006/relationships/hyperlink" Target="http://www.globe.gov/" TargetMode="External"/><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hyperlink" Target="mailto:help@globe.gov" TargetMode="External"/><Relationship Id="rId5" Type="http://schemas.openxmlformats.org/officeDocument/2006/relationships/hyperlink" Target="https://docs.google.com/forms/d/1nF4DOebsUPFN2I3Sl73HZkrN_BzFnjAgCBdAQAt_E0I/viewform?c=0&amp;w=1" TargetMode="External"/><Relationship Id="rId10" Type="http://schemas.openxmlformats.org/officeDocument/2006/relationships/image" Target="../media/image60.png"/><Relationship Id="rId4" Type="http://schemas.openxmlformats.org/officeDocument/2006/relationships/image" Target="../media/image59.jpg"/><Relationship Id="rId9" Type="http://schemas.openxmlformats.org/officeDocument/2006/relationships/hyperlink" Target="http://climate.nasa.gov/"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2.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ctrTitle"/>
          </p:nvPr>
        </p:nvSpPr>
        <p:spPr/>
        <p:txBody>
          <a:bodyPr/>
          <a:lstStyle/>
          <a:p>
            <a:r>
              <a:rPr lang="en-US" dirty="0"/>
              <a:t>Intro </a:t>
            </a:r>
            <a:r>
              <a:rPr lang="en-US" dirty="0" err="1"/>
              <a:t>SLide</a:t>
            </a:r>
            <a:endParaRPr lang="en-US" dirty="0"/>
          </a:p>
        </p:txBody>
      </p:sp>
      <p:pic>
        <p:nvPicPr>
          <p:cNvPr id="6" name="Picture 5" descr="Artist illustration of two students using a transparency tub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56769"/>
            <a:ext cx="9144000" cy="4301231"/>
          </a:xfrm>
          <a:prstGeom prst="rect">
            <a:avLst/>
          </a:prstGeom>
        </p:spPr>
      </p:pic>
      <p:pic>
        <p:nvPicPr>
          <p:cNvPr id="4" name="Picture 3" descr="Header of slide. It reads &quot;The GLOBE Program. A worldwide science and education program.&quot; Hydrosphere | Water Transparency.">
            <a:extLst>
              <a:ext uri="{FF2B5EF4-FFF2-40B4-BE49-F238E27FC236}">
                <a16:creationId xmlns:a16="http://schemas.microsoft.com/office/drawing/2014/main" id="{D4899926-CABA-495A-95AC-BC6A1904E132}"/>
              </a:ext>
            </a:extLst>
          </p:cNvPr>
          <p:cNvPicPr>
            <a:picLocks noChangeAspect="1"/>
          </p:cNvPicPr>
          <p:nvPr/>
        </p:nvPicPr>
        <p:blipFill>
          <a:blip r:embed="rId4"/>
          <a:stretch>
            <a:fillRect/>
          </a:stretch>
        </p:blipFill>
        <p:spPr>
          <a:xfrm>
            <a:off x="0" y="0"/>
            <a:ext cx="9144000" cy="812090"/>
          </a:xfrm>
          <a:prstGeom prst="rect">
            <a:avLst/>
          </a:prstGeom>
        </p:spPr>
      </p:pic>
    </p:spTree>
    <p:extLst>
      <p:ext uri="{BB962C8B-B14F-4D97-AF65-F5344CB8AC3E}">
        <p14:creationId xmlns:p14="http://schemas.microsoft.com/office/powerpoint/2010/main" val="383950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9</a:t>
            </a:fld>
            <a:endParaRPr lang="en-US"/>
          </a:p>
        </p:txBody>
      </p:sp>
      <p:pic>
        <p:nvPicPr>
          <p:cNvPr id="8" name="Picture 7" descr="Banner: Water Transparency"/>
          <p:cNvPicPr>
            <a:picLocks noChangeAspect="1"/>
          </p:cNvPicPr>
          <p:nvPr/>
        </p:nvPicPr>
        <p:blipFill>
          <a:blip r:embed="rId2"/>
          <a:stretch>
            <a:fillRect/>
          </a:stretch>
        </p:blipFill>
        <p:spPr>
          <a:xfrm>
            <a:off x="1199190" y="3173"/>
            <a:ext cx="7936511" cy="1058583"/>
          </a:xfrm>
          <a:prstGeom prst="rect">
            <a:avLst/>
          </a:prstGeom>
        </p:spPr>
      </p:pic>
      <p:pic>
        <p:nvPicPr>
          <p:cNvPr id="7" name="Picture 6"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73"/>
            <a:ext cx="1199190" cy="6854827"/>
          </a:xfrm>
          <a:prstGeom prst="rect">
            <a:avLst/>
          </a:prstGeom>
        </p:spPr>
      </p:pic>
      <p:sp>
        <p:nvSpPr>
          <p:cNvPr id="2" name="Title 1"/>
          <p:cNvSpPr>
            <a:spLocks noGrp="1"/>
          </p:cNvSpPr>
          <p:nvPr>
            <p:ph type="title"/>
          </p:nvPr>
        </p:nvSpPr>
        <p:spPr>
          <a:xfrm>
            <a:off x="1403635" y="1114682"/>
            <a:ext cx="7538410" cy="735948"/>
          </a:xfrm>
        </p:spPr>
        <p:txBody>
          <a:bodyPr>
            <a:noAutofit/>
          </a:bodyPr>
          <a:lstStyle/>
          <a:p>
            <a:pPr>
              <a:spcAft>
                <a:spcPts val="600"/>
              </a:spcAft>
            </a:pPr>
            <a:r>
              <a:rPr lang="en-US" sz="2400" b="1" dirty="0">
                <a:solidFill>
                  <a:srgbClr val="000072"/>
                </a:solidFill>
              </a:rPr>
              <a:t>Scientists measure water transparency to determine water body health. </a:t>
            </a:r>
          </a:p>
        </p:txBody>
      </p:sp>
      <p:pic>
        <p:nvPicPr>
          <p:cNvPr id="9" name="Content Placeholder 8" descr="Illustration depicting how different water bodies can have different Secchi depths because they differ in transparency."/>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2597149" y="1975385"/>
            <a:ext cx="4464051" cy="33327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ontent Placeholder 2"/>
          <p:cNvSpPr>
            <a:spLocks noGrp="1"/>
          </p:cNvSpPr>
          <p:nvPr>
            <p:ph sz="half" idx="1"/>
          </p:nvPr>
        </p:nvSpPr>
        <p:spPr>
          <a:xfrm>
            <a:off x="1403635" y="5432935"/>
            <a:ext cx="7509685" cy="4351338"/>
          </a:xfrm>
        </p:spPr>
        <p:txBody>
          <a:bodyPr>
            <a:normAutofit/>
          </a:bodyPr>
          <a:lstStyle/>
          <a:p>
            <a:pPr marL="0" indent="0" algn="just">
              <a:buNone/>
            </a:pPr>
            <a:r>
              <a:rPr lang="en-US" sz="1800" dirty="0"/>
              <a:t>Measurement of water transparency allows scientists to calculate inputs from erosion and nutrients.  By taking measurements over time in multiple locations, it is often possible to determine the source of the inputs, and if necessary, remediate the situation to improve water quality.</a:t>
            </a:r>
          </a:p>
        </p:txBody>
      </p:sp>
    </p:spTree>
    <p:extLst>
      <p:ext uri="{BB962C8B-B14F-4D97-AF65-F5344CB8AC3E}">
        <p14:creationId xmlns:p14="http://schemas.microsoft.com/office/powerpoint/2010/main" val="5842319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10</a:t>
            </a:fld>
            <a:endParaRPr lang="en-US" dirty="0"/>
          </a:p>
        </p:txBody>
      </p:sp>
      <p:pic>
        <p:nvPicPr>
          <p:cNvPr id="5" name="Picture 4" descr="Banner: Water Transparency"/>
          <p:cNvPicPr>
            <a:picLocks noChangeAspect="1"/>
          </p:cNvPicPr>
          <p:nvPr/>
        </p:nvPicPr>
        <p:blipFill>
          <a:blip r:embed="rId2"/>
          <a:stretch>
            <a:fillRect/>
          </a:stretch>
        </p:blipFill>
        <p:spPr>
          <a:xfrm>
            <a:off x="1199189" y="0"/>
            <a:ext cx="7944811" cy="1027683"/>
          </a:xfrm>
          <a:prstGeom prst="rect">
            <a:avLst/>
          </a:prstGeom>
        </p:spPr>
      </p:pic>
      <p:pic>
        <p:nvPicPr>
          <p:cNvPr id="7" name="Picture 6"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73"/>
            <a:ext cx="1199190" cy="6854827"/>
          </a:xfrm>
          <a:prstGeom prst="rect">
            <a:avLst/>
          </a:prstGeom>
        </p:spPr>
      </p:pic>
      <p:sp>
        <p:nvSpPr>
          <p:cNvPr id="2" name="Title 1"/>
          <p:cNvSpPr>
            <a:spLocks noGrp="1"/>
          </p:cNvSpPr>
          <p:nvPr>
            <p:ph type="title"/>
          </p:nvPr>
        </p:nvSpPr>
        <p:spPr>
          <a:xfrm>
            <a:off x="1374910" y="916060"/>
            <a:ext cx="7538410" cy="735948"/>
          </a:xfrm>
        </p:spPr>
        <p:txBody>
          <a:bodyPr>
            <a:noAutofit/>
          </a:bodyPr>
          <a:lstStyle/>
          <a:p>
            <a:r>
              <a:rPr lang="en-US" sz="2400" b="1" dirty="0">
                <a:solidFill>
                  <a:srgbClr val="000072"/>
                </a:solidFill>
              </a:rPr>
              <a:t>How Your Measurements Can Help-1 </a:t>
            </a:r>
          </a:p>
        </p:txBody>
      </p:sp>
      <p:pic>
        <p:nvPicPr>
          <p:cNvPr id="11" name="Content Placeholder 10" descr="Satellite image of ocean water, where sediment and algae have changed the transparency and color of the water in isolated areas.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518249" y="1869699"/>
            <a:ext cx="6417989" cy="3183761"/>
          </a:xfrm>
          <a:prstGeom prst="rect">
            <a:avLst/>
          </a:prstGeom>
        </p:spPr>
      </p:pic>
      <p:sp>
        <p:nvSpPr>
          <p:cNvPr id="3" name="Content Placeholder 2"/>
          <p:cNvSpPr>
            <a:spLocks noGrp="1"/>
          </p:cNvSpPr>
          <p:nvPr>
            <p:ph sz="half" idx="1"/>
          </p:nvPr>
        </p:nvSpPr>
        <p:spPr>
          <a:xfrm>
            <a:off x="1199189" y="5271152"/>
            <a:ext cx="7698942" cy="1450324"/>
          </a:xfrm>
        </p:spPr>
        <p:txBody>
          <a:bodyPr>
            <a:noAutofit/>
          </a:bodyPr>
          <a:lstStyle/>
          <a:p>
            <a:pPr marL="0" indent="0" algn="just">
              <a:buNone/>
            </a:pPr>
            <a:r>
              <a:rPr lang="en-US" sz="1600" dirty="0"/>
              <a:t>Water transparency and color can be observed in satellite imagery. In May 2015, the east coast of Australia was hit by a severe storm and deadly flooding, dropping more than 360 millimeters (14 inches) of rain within about three hours in southeast Queensland, Australia. This image of the Brisbane River entering Moreton Bay was acquired on May 3, 2015 by the Operational Land Imager on Landsat 8.</a:t>
            </a:r>
          </a:p>
        </p:txBody>
      </p:sp>
      <p:sp>
        <p:nvSpPr>
          <p:cNvPr id="12" name="TextBox 11"/>
          <p:cNvSpPr txBox="1"/>
          <p:nvPr/>
        </p:nvSpPr>
        <p:spPr>
          <a:xfrm>
            <a:off x="8070660" y="4558770"/>
            <a:ext cx="827471" cy="553998"/>
          </a:xfrm>
          <a:prstGeom prst="rect">
            <a:avLst/>
          </a:prstGeom>
          <a:noFill/>
        </p:spPr>
        <p:txBody>
          <a:bodyPr wrap="none" rtlCol="0">
            <a:spAutoFit/>
          </a:bodyPr>
          <a:lstStyle/>
          <a:p>
            <a:r>
              <a:rPr lang="en-US" sz="1000" dirty="0"/>
              <a:t>Credit: </a:t>
            </a:r>
          </a:p>
          <a:p>
            <a:r>
              <a:rPr lang="en-US" sz="1000" dirty="0"/>
              <a:t>NASA Earth </a:t>
            </a:r>
          </a:p>
          <a:p>
            <a:r>
              <a:rPr lang="en-US" sz="1000" dirty="0"/>
              <a:t>Observatory</a:t>
            </a:r>
          </a:p>
        </p:txBody>
      </p:sp>
    </p:spTree>
    <p:extLst>
      <p:ext uri="{BB962C8B-B14F-4D97-AF65-F5344CB8AC3E}">
        <p14:creationId xmlns:p14="http://schemas.microsoft.com/office/powerpoint/2010/main" val="11916177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11</a:t>
            </a:fld>
            <a:endParaRPr lang="en-US" dirty="0"/>
          </a:p>
        </p:txBody>
      </p:sp>
      <p:pic>
        <p:nvPicPr>
          <p:cNvPr id="5" name="Picture 4" descr="Banner: Water Transparency"/>
          <p:cNvPicPr>
            <a:picLocks noChangeAspect="1"/>
          </p:cNvPicPr>
          <p:nvPr/>
        </p:nvPicPr>
        <p:blipFill>
          <a:blip r:embed="rId2"/>
          <a:stretch>
            <a:fillRect/>
          </a:stretch>
        </p:blipFill>
        <p:spPr>
          <a:xfrm>
            <a:off x="1199190" y="3172"/>
            <a:ext cx="7944810" cy="1019736"/>
          </a:xfrm>
          <a:prstGeom prst="rect">
            <a:avLst/>
          </a:prstGeom>
        </p:spPr>
      </p:pic>
      <p:pic>
        <p:nvPicPr>
          <p:cNvPr id="7" name="Picture 6"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73"/>
            <a:ext cx="1199190" cy="6854827"/>
          </a:xfrm>
          <a:prstGeom prst="rect">
            <a:avLst/>
          </a:prstGeom>
        </p:spPr>
      </p:pic>
      <p:sp>
        <p:nvSpPr>
          <p:cNvPr id="2" name="Title 1"/>
          <p:cNvSpPr>
            <a:spLocks noGrp="1"/>
          </p:cNvSpPr>
          <p:nvPr>
            <p:ph type="title"/>
          </p:nvPr>
        </p:nvSpPr>
        <p:spPr>
          <a:xfrm>
            <a:off x="1374910" y="916060"/>
            <a:ext cx="7538410" cy="735948"/>
          </a:xfrm>
        </p:spPr>
        <p:txBody>
          <a:bodyPr>
            <a:noAutofit/>
          </a:bodyPr>
          <a:lstStyle/>
          <a:p>
            <a:r>
              <a:rPr lang="en-US" sz="2400" b="1" dirty="0">
                <a:solidFill>
                  <a:srgbClr val="000072"/>
                </a:solidFill>
              </a:rPr>
              <a:t>How Your Measurements Can Help-2 </a:t>
            </a:r>
          </a:p>
        </p:txBody>
      </p:sp>
      <p:pic>
        <p:nvPicPr>
          <p:cNvPr id="8" name="Content Placeholder 7" descr="Close up image of sediment-laden water entering the bay from the Brisbane Rive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2399369" y="1699123"/>
            <a:ext cx="4642803" cy="3073404"/>
          </a:xfrm>
        </p:spPr>
      </p:pic>
      <p:sp>
        <p:nvSpPr>
          <p:cNvPr id="12" name="TextBox 11"/>
          <p:cNvSpPr txBox="1"/>
          <p:nvPr/>
        </p:nvSpPr>
        <p:spPr>
          <a:xfrm>
            <a:off x="7213094" y="3980932"/>
            <a:ext cx="827471" cy="553998"/>
          </a:xfrm>
          <a:prstGeom prst="rect">
            <a:avLst/>
          </a:prstGeom>
          <a:noFill/>
        </p:spPr>
        <p:txBody>
          <a:bodyPr wrap="none" rtlCol="0">
            <a:spAutoFit/>
          </a:bodyPr>
          <a:lstStyle/>
          <a:p>
            <a:r>
              <a:rPr lang="en-US" sz="1000" dirty="0"/>
              <a:t>Credit: </a:t>
            </a:r>
          </a:p>
          <a:p>
            <a:r>
              <a:rPr lang="en-US" sz="1000" dirty="0"/>
              <a:t>NASA Earth </a:t>
            </a:r>
          </a:p>
          <a:p>
            <a:r>
              <a:rPr lang="en-US" sz="1000" dirty="0"/>
              <a:t>Observatory</a:t>
            </a:r>
          </a:p>
        </p:txBody>
      </p:sp>
      <p:sp>
        <p:nvSpPr>
          <p:cNvPr id="3" name="Content Placeholder 2"/>
          <p:cNvSpPr>
            <a:spLocks noGrp="1"/>
          </p:cNvSpPr>
          <p:nvPr>
            <p:ph sz="half" idx="1"/>
          </p:nvPr>
        </p:nvSpPr>
        <p:spPr>
          <a:xfrm>
            <a:off x="1214378" y="4850898"/>
            <a:ext cx="7698942" cy="3010906"/>
          </a:xfrm>
        </p:spPr>
        <p:txBody>
          <a:bodyPr>
            <a:noAutofit/>
          </a:bodyPr>
          <a:lstStyle/>
          <a:p>
            <a:pPr marL="0" indent="0" algn="just">
              <a:buNone/>
            </a:pPr>
            <a:r>
              <a:rPr lang="en-US" sz="1600" dirty="0"/>
              <a:t>As a result of the rainfall, flash flooding caused distinct river plumes to form along the coastline. Flood waters usually contain elevated levels of sediment and colored dissolved organic matter (CDOM). Sediment tends to scatter red light, and CDOM absorbs blue light. As a result, a brown color is visible at the Brisbane River mouth where these two optical phenomena work in concert. Further from the mouth, the coarser sediments tend to settle to the bottom but the CDOM is still observed in the water column absorbing blue light. What is coloring the yellow-green patches in the water? Scientists believe it is CDOM, but </a:t>
            </a:r>
            <a:r>
              <a:rPr lang="en-US" sz="1600" b="1" dirty="0"/>
              <a:t>ground verification is needed to be sure.  </a:t>
            </a:r>
            <a:r>
              <a:rPr lang="en-US" sz="1600" dirty="0">
                <a:hlinkClick r:id="rId5"/>
              </a:rPr>
              <a:t>More</a:t>
            </a:r>
            <a:endParaRPr lang="en-US" sz="1600" dirty="0"/>
          </a:p>
        </p:txBody>
      </p:sp>
    </p:spTree>
    <p:extLst>
      <p:ext uri="{BB962C8B-B14F-4D97-AF65-F5344CB8AC3E}">
        <p14:creationId xmlns:p14="http://schemas.microsoft.com/office/powerpoint/2010/main" val="5628187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1302235-4686-FA4D-82D3-9660211AF392}" type="slidenum">
              <a:rPr lang="en-US" smtClean="0"/>
              <a:t>12</a:t>
            </a:fld>
            <a:endParaRPr lang="en-US" dirty="0"/>
          </a:p>
        </p:txBody>
      </p:sp>
      <p:pic>
        <p:nvPicPr>
          <p:cNvPr id="8" name="Picture 7" descr="Banner: Water Transparency"/>
          <p:cNvPicPr>
            <a:picLocks noChangeAspect="1"/>
          </p:cNvPicPr>
          <p:nvPr/>
        </p:nvPicPr>
        <p:blipFill>
          <a:blip r:embed="rId2"/>
          <a:stretch>
            <a:fillRect/>
          </a:stretch>
        </p:blipFill>
        <p:spPr>
          <a:xfrm>
            <a:off x="1178848" y="491"/>
            <a:ext cx="7965152" cy="1028990"/>
          </a:xfrm>
          <a:prstGeom prst="rect">
            <a:avLst/>
          </a:prstGeom>
        </p:spPr>
      </p:pic>
      <p:pic>
        <p:nvPicPr>
          <p:cNvPr id="7" name="Picture 6"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73"/>
            <a:ext cx="1199190" cy="6854827"/>
          </a:xfrm>
          <a:prstGeom prst="rect">
            <a:avLst/>
          </a:prstGeom>
        </p:spPr>
      </p:pic>
      <p:sp>
        <p:nvSpPr>
          <p:cNvPr id="2" name="Title 1"/>
          <p:cNvSpPr>
            <a:spLocks noGrp="1"/>
          </p:cNvSpPr>
          <p:nvPr>
            <p:ph type="title"/>
          </p:nvPr>
        </p:nvSpPr>
        <p:spPr>
          <a:xfrm>
            <a:off x="1374910" y="1058583"/>
            <a:ext cx="7538410" cy="735948"/>
          </a:xfrm>
        </p:spPr>
        <p:txBody>
          <a:bodyPr>
            <a:noAutofit/>
          </a:bodyPr>
          <a:lstStyle/>
          <a:p>
            <a:r>
              <a:rPr lang="en-US" sz="2400" b="1" dirty="0">
                <a:solidFill>
                  <a:srgbClr val="000072"/>
                </a:solidFill>
              </a:rPr>
              <a:t>Let’s do a quick review before moving onto data collection!</a:t>
            </a:r>
            <a:br>
              <a:rPr lang="en-US" sz="2400" b="1" dirty="0">
                <a:solidFill>
                  <a:srgbClr val="000072"/>
                </a:solidFill>
              </a:rPr>
            </a:br>
            <a:r>
              <a:rPr lang="en-US" sz="2400" b="1" dirty="0">
                <a:solidFill>
                  <a:srgbClr val="000072"/>
                </a:solidFill>
              </a:rPr>
              <a:t>Question 1</a:t>
            </a:r>
          </a:p>
        </p:txBody>
      </p:sp>
      <p:sp>
        <p:nvSpPr>
          <p:cNvPr id="4" name="Content Placeholder 3"/>
          <p:cNvSpPr>
            <a:spLocks noGrp="1"/>
          </p:cNvSpPr>
          <p:nvPr>
            <p:ph sz="half" idx="1"/>
          </p:nvPr>
        </p:nvSpPr>
        <p:spPr>
          <a:xfrm>
            <a:off x="1374910" y="2040118"/>
            <a:ext cx="7164656" cy="4351338"/>
          </a:xfrm>
        </p:spPr>
        <p:txBody>
          <a:bodyPr>
            <a:normAutofit/>
          </a:bodyPr>
          <a:lstStyle/>
          <a:p>
            <a:pPr marL="0" indent="0">
              <a:buNone/>
            </a:pPr>
            <a:r>
              <a:rPr lang="en-US" sz="2400" b="1" dirty="0">
                <a:solidFill>
                  <a:schemeClr val="accent1">
                    <a:lumMod val="50000"/>
                  </a:schemeClr>
                </a:solidFill>
              </a:rPr>
              <a:t>Which of the following suspended particles can influence the depth of light penetration in the water column?</a:t>
            </a:r>
            <a:r>
              <a:rPr lang="en-US" sz="2400" dirty="0"/>
              <a:t> </a:t>
            </a:r>
          </a:p>
          <a:p>
            <a:pPr marL="0" indent="0">
              <a:buNone/>
            </a:pPr>
            <a:endParaRPr lang="en-US" sz="2000" dirty="0"/>
          </a:p>
          <a:p>
            <a:pPr marL="514350" indent="-514350">
              <a:buFont typeface="+mj-lt"/>
              <a:buAutoNum type="alphaUcPeriod"/>
            </a:pPr>
            <a:r>
              <a:rPr lang="en-US" sz="2000" dirty="0"/>
              <a:t>Organic, like algae</a:t>
            </a:r>
          </a:p>
          <a:p>
            <a:pPr marL="514350" indent="-514350">
              <a:buFont typeface="+mj-lt"/>
              <a:buAutoNum type="alphaUcPeriod"/>
            </a:pPr>
            <a:r>
              <a:rPr lang="en-US" sz="2000" dirty="0"/>
              <a:t>Inorganic, like clay or silt</a:t>
            </a:r>
          </a:p>
          <a:p>
            <a:pPr marL="514350" indent="-514350">
              <a:buFont typeface="+mj-lt"/>
              <a:buAutoNum type="alphaUcPeriod"/>
            </a:pPr>
            <a:r>
              <a:rPr lang="en-US" sz="2000" dirty="0"/>
              <a:t>Dissolved impurities, such as carbonates</a:t>
            </a:r>
          </a:p>
          <a:p>
            <a:pPr marL="514350" indent="-514350">
              <a:buFont typeface="+mj-lt"/>
              <a:buAutoNum type="alphaUcPeriod"/>
            </a:pPr>
            <a:r>
              <a:rPr lang="en-US" sz="2000" dirty="0"/>
              <a:t>All of the above</a:t>
            </a:r>
          </a:p>
          <a:p>
            <a:pPr marL="514350" indent="-514350">
              <a:buFont typeface="+mj-lt"/>
              <a:buAutoNum type="alphaUcPeriod"/>
            </a:pPr>
            <a:endParaRPr lang="en-US" sz="2400" dirty="0"/>
          </a:p>
          <a:p>
            <a:pPr marL="0" indent="0">
              <a:buNone/>
            </a:pPr>
            <a:r>
              <a:rPr lang="en-US" sz="2400" b="1" dirty="0">
                <a:solidFill>
                  <a:srgbClr val="FF0000"/>
                </a:solidFill>
              </a:rPr>
              <a:t>What is the answer?</a:t>
            </a:r>
          </a:p>
        </p:txBody>
      </p:sp>
    </p:spTree>
    <p:extLst>
      <p:ext uri="{BB962C8B-B14F-4D97-AF65-F5344CB8AC3E}">
        <p14:creationId xmlns:p14="http://schemas.microsoft.com/office/powerpoint/2010/main" val="11374111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1302235-4686-FA4D-82D3-9660211AF392}" type="slidenum">
              <a:rPr lang="en-US" smtClean="0"/>
              <a:t>13</a:t>
            </a:fld>
            <a:endParaRPr lang="en-US" dirty="0"/>
          </a:p>
        </p:txBody>
      </p:sp>
      <p:pic>
        <p:nvPicPr>
          <p:cNvPr id="8" name="Picture 7" descr="Banner: Water Transparency"/>
          <p:cNvPicPr>
            <a:picLocks noChangeAspect="1"/>
          </p:cNvPicPr>
          <p:nvPr/>
        </p:nvPicPr>
        <p:blipFill>
          <a:blip r:embed="rId2"/>
          <a:stretch>
            <a:fillRect/>
          </a:stretch>
        </p:blipFill>
        <p:spPr>
          <a:xfrm>
            <a:off x="1178848" y="491"/>
            <a:ext cx="7965152" cy="1028990"/>
          </a:xfrm>
          <a:prstGeom prst="rect">
            <a:avLst/>
          </a:prstGeom>
        </p:spPr>
      </p:pic>
      <p:pic>
        <p:nvPicPr>
          <p:cNvPr id="7" name="Picture 6"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73"/>
            <a:ext cx="1199190" cy="6854827"/>
          </a:xfrm>
          <a:prstGeom prst="rect">
            <a:avLst/>
          </a:prstGeom>
        </p:spPr>
      </p:pic>
      <p:sp>
        <p:nvSpPr>
          <p:cNvPr id="2" name="Title 1"/>
          <p:cNvSpPr>
            <a:spLocks noGrp="1"/>
          </p:cNvSpPr>
          <p:nvPr>
            <p:ph type="title"/>
          </p:nvPr>
        </p:nvSpPr>
        <p:spPr>
          <a:xfrm>
            <a:off x="1374910" y="1058583"/>
            <a:ext cx="7538410" cy="735948"/>
          </a:xfrm>
        </p:spPr>
        <p:txBody>
          <a:bodyPr>
            <a:noAutofit/>
          </a:bodyPr>
          <a:lstStyle/>
          <a:p>
            <a:r>
              <a:rPr lang="en-US" sz="2400" b="1" dirty="0">
                <a:solidFill>
                  <a:srgbClr val="000072"/>
                </a:solidFill>
              </a:rPr>
              <a:t>Let’s do a quick review before moving onto data collection!</a:t>
            </a:r>
            <a:br>
              <a:rPr lang="en-US" sz="2400" b="1" dirty="0">
                <a:solidFill>
                  <a:srgbClr val="000072"/>
                </a:solidFill>
              </a:rPr>
            </a:br>
            <a:r>
              <a:rPr lang="en-US" sz="2400" b="1" dirty="0">
                <a:solidFill>
                  <a:srgbClr val="000072"/>
                </a:solidFill>
              </a:rPr>
              <a:t>Answer to Question 1</a:t>
            </a:r>
          </a:p>
        </p:txBody>
      </p:sp>
      <p:sp>
        <p:nvSpPr>
          <p:cNvPr id="4" name="Content Placeholder 3"/>
          <p:cNvSpPr>
            <a:spLocks noGrp="1"/>
          </p:cNvSpPr>
          <p:nvPr>
            <p:ph sz="half" idx="1"/>
          </p:nvPr>
        </p:nvSpPr>
        <p:spPr>
          <a:xfrm>
            <a:off x="1374910" y="1978125"/>
            <a:ext cx="7164656" cy="4351338"/>
          </a:xfrm>
        </p:spPr>
        <p:txBody>
          <a:bodyPr>
            <a:normAutofit/>
          </a:bodyPr>
          <a:lstStyle/>
          <a:p>
            <a:pPr marL="0" indent="0">
              <a:buNone/>
            </a:pPr>
            <a:r>
              <a:rPr lang="en-US" sz="2400" b="1" dirty="0">
                <a:solidFill>
                  <a:schemeClr val="accent1">
                    <a:lumMod val="50000"/>
                  </a:schemeClr>
                </a:solidFill>
              </a:rPr>
              <a:t>Which of the following suspended particles can influence the depth of light penetration in the water column?</a:t>
            </a:r>
            <a:r>
              <a:rPr lang="en-US" sz="2400" dirty="0"/>
              <a:t> </a:t>
            </a:r>
          </a:p>
          <a:p>
            <a:pPr marL="514350" indent="-514350">
              <a:buFont typeface="+mj-lt"/>
              <a:buAutoNum type="alphaUcPeriod"/>
            </a:pPr>
            <a:r>
              <a:rPr lang="en-US" sz="2000" dirty="0"/>
              <a:t>Organic, like algae</a:t>
            </a:r>
          </a:p>
          <a:p>
            <a:pPr marL="514350" indent="-514350">
              <a:buFont typeface="+mj-lt"/>
              <a:buAutoNum type="alphaUcPeriod"/>
            </a:pPr>
            <a:r>
              <a:rPr lang="en-US" sz="2000" dirty="0"/>
              <a:t>Inorganic, like clay or silt</a:t>
            </a:r>
          </a:p>
          <a:p>
            <a:pPr marL="514350" indent="-514350">
              <a:buFont typeface="+mj-lt"/>
              <a:buAutoNum type="alphaUcPeriod"/>
            </a:pPr>
            <a:r>
              <a:rPr lang="en-US" sz="2000" dirty="0"/>
              <a:t>Dissolved impurities, such as carbonates</a:t>
            </a:r>
          </a:p>
          <a:p>
            <a:pPr marL="514350" indent="-514350">
              <a:buFont typeface="+mj-lt"/>
              <a:buAutoNum type="alphaUcPeriod"/>
            </a:pPr>
            <a:r>
              <a:rPr lang="en-US" sz="2000" b="1" dirty="0"/>
              <a:t>All of the above </a:t>
            </a:r>
            <a:r>
              <a:rPr lang="en-US" sz="2000" b="1" dirty="0">
                <a:solidFill>
                  <a:srgbClr val="FF0000"/>
                </a:solidFill>
                <a:sym typeface="Wingdings"/>
              </a:rPr>
              <a:t> Correct!</a:t>
            </a:r>
            <a:endParaRPr lang="en-US" sz="2000" b="1" dirty="0">
              <a:solidFill>
                <a:srgbClr val="FF0000"/>
              </a:solidFill>
            </a:endParaRPr>
          </a:p>
          <a:p>
            <a:pPr marL="514350" indent="-514350">
              <a:buFont typeface="+mj-lt"/>
              <a:buAutoNum type="alphaUcPeriod"/>
            </a:pPr>
            <a:endParaRPr lang="en-US" sz="2000" dirty="0"/>
          </a:p>
          <a:p>
            <a:pPr marL="0" indent="0">
              <a:buNone/>
            </a:pPr>
            <a:r>
              <a:rPr lang="en-US" sz="2400" b="1" dirty="0">
                <a:solidFill>
                  <a:srgbClr val="FF0000"/>
                </a:solidFill>
              </a:rPr>
              <a:t>Were you correct?</a:t>
            </a:r>
          </a:p>
        </p:txBody>
      </p:sp>
    </p:spTree>
    <p:extLst>
      <p:ext uri="{BB962C8B-B14F-4D97-AF65-F5344CB8AC3E}">
        <p14:creationId xmlns:p14="http://schemas.microsoft.com/office/powerpoint/2010/main" val="8563708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1302235-4686-FA4D-82D3-9660211AF392}" type="slidenum">
              <a:rPr lang="en-US" smtClean="0"/>
              <a:t>14</a:t>
            </a:fld>
            <a:endParaRPr lang="en-US" dirty="0"/>
          </a:p>
        </p:txBody>
      </p:sp>
      <p:pic>
        <p:nvPicPr>
          <p:cNvPr id="8" name="Picture 7" descr="Banner: Water Transparency"/>
          <p:cNvPicPr>
            <a:picLocks noChangeAspect="1"/>
          </p:cNvPicPr>
          <p:nvPr/>
        </p:nvPicPr>
        <p:blipFill>
          <a:blip r:embed="rId2"/>
          <a:stretch>
            <a:fillRect/>
          </a:stretch>
        </p:blipFill>
        <p:spPr>
          <a:xfrm>
            <a:off x="1178848" y="491"/>
            <a:ext cx="7965152" cy="1028990"/>
          </a:xfrm>
          <a:prstGeom prst="rect">
            <a:avLst/>
          </a:prstGeom>
        </p:spPr>
      </p:pic>
      <p:pic>
        <p:nvPicPr>
          <p:cNvPr id="7" name="Picture 6"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73"/>
            <a:ext cx="1199190" cy="6854827"/>
          </a:xfrm>
          <a:prstGeom prst="rect">
            <a:avLst/>
          </a:prstGeom>
        </p:spPr>
      </p:pic>
      <p:sp>
        <p:nvSpPr>
          <p:cNvPr id="2" name="Title 1"/>
          <p:cNvSpPr>
            <a:spLocks noGrp="1"/>
          </p:cNvSpPr>
          <p:nvPr>
            <p:ph type="title"/>
          </p:nvPr>
        </p:nvSpPr>
        <p:spPr>
          <a:xfrm>
            <a:off x="1374910" y="1058583"/>
            <a:ext cx="7538410" cy="735948"/>
          </a:xfrm>
        </p:spPr>
        <p:txBody>
          <a:bodyPr>
            <a:noAutofit/>
          </a:bodyPr>
          <a:lstStyle/>
          <a:p>
            <a:r>
              <a:rPr lang="en-US" sz="2400" b="1" dirty="0">
                <a:solidFill>
                  <a:srgbClr val="000072"/>
                </a:solidFill>
              </a:rPr>
              <a:t>Let’s do a quick review before moving onto data collection!</a:t>
            </a:r>
            <a:br>
              <a:rPr lang="en-US" sz="2400" b="1" dirty="0">
                <a:solidFill>
                  <a:srgbClr val="000072"/>
                </a:solidFill>
              </a:rPr>
            </a:br>
            <a:r>
              <a:rPr lang="en-US" sz="2400" b="1" dirty="0">
                <a:solidFill>
                  <a:srgbClr val="000072"/>
                </a:solidFill>
              </a:rPr>
              <a:t>Question 2</a:t>
            </a:r>
          </a:p>
        </p:txBody>
      </p:sp>
      <p:sp>
        <p:nvSpPr>
          <p:cNvPr id="4" name="Content Placeholder 3"/>
          <p:cNvSpPr>
            <a:spLocks noGrp="1"/>
          </p:cNvSpPr>
          <p:nvPr>
            <p:ph sz="half" idx="1"/>
          </p:nvPr>
        </p:nvSpPr>
        <p:spPr>
          <a:xfrm>
            <a:off x="1374910" y="2104497"/>
            <a:ext cx="7164656" cy="4351338"/>
          </a:xfrm>
        </p:spPr>
        <p:txBody>
          <a:bodyPr>
            <a:normAutofit fontScale="85000" lnSpcReduction="20000"/>
          </a:bodyPr>
          <a:lstStyle/>
          <a:p>
            <a:pPr marL="0" indent="0">
              <a:buNone/>
            </a:pPr>
            <a:r>
              <a:rPr lang="en-US" sz="2400" b="1" dirty="0">
                <a:solidFill>
                  <a:srgbClr val="002060"/>
                </a:solidFill>
              </a:rPr>
              <a:t>Why are GLOBE water transparency data important?</a:t>
            </a:r>
            <a:r>
              <a:rPr lang="en-US" sz="2400" b="1" dirty="0"/>
              <a:t> </a:t>
            </a:r>
          </a:p>
          <a:p>
            <a:pPr marL="0" indent="0">
              <a:buNone/>
            </a:pPr>
            <a:endParaRPr lang="en-US" sz="2400" b="1" dirty="0"/>
          </a:p>
          <a:p>
            <a:pPr marL="457200" indent="-457200">
              <a:buFont typeface="+mj-lt"/>
              <a:buAutoNum type="alphaUcPeriod"/>
            </a:pPr>
            <a:r>
              <a:rPr lang="en-US" sz="2400" dirty="0"/>
              <a:t>Because most water bodies in the world are not sampled by other scientists, the data provides important information that would not otherwise be collected.</a:t>
            </a:r>
          </a:p>
          <a:p>
            <a:pPr marL="457200" indent="-457200">
              <a:buFont typeface="+mj-lt"/>
              <a:buAutoNum type="alphaUcPeriod"/>
            </a:pPr>
            <a:r>
              <a:rPr lang="en-US" sz="2400" dirty="0"/>
              <a:t>It provides an opportunity for students to collect data that they can use in their own environmental investigations.</a:t>
            </a:r>
          </a:p>
          <a:p>
            <a:pPr marL="457200" indent="-457200">
              <a:buFont typeface="+mj-lt"/>
              <a:buAutoNum type="alphaUcPeriod"/>
            </a:pPr>
            <a:r>
              <a:rPr lang="en-US" sz="2400" dirty="0"/>
              <a:t>It allows students to monitor water quality in their community. </a:t>
            </a:r>
          </a:p>
          <a:p>
            <a:pPr marL="457200" indent="-457200">
              <a:buFont typeface="+mj-lt"/>
              <a:buAutoNum type="alphaUcPeriod"/>
            </a:pPr>
            <a:r>
              <a:rPr lang="en-US" sz="2400" dirty="0"/>
              <a:t>Transparency data can be used as ground validation of data collected by satellites.</a:t>
            </a:r>
          </a:p>
          <a:p>
            <a:pPr marL="457200" indent="-457200">
              <a:buFont typeface="+mj-lt"/>
              <a:buAutoNum type="alphaUcPeriod"/>
            </a:pPr>
            <a:r>
              <a:rPr lang="en-US" sz="2400" dirty="0"/>
              <a:t>All of the above.</a:t>
            </a:r>
          </a:p>
          <a:p>
            <a:pPr marL="457200" indent="-457200">
              <a:buFont typeface="+mj-lt"/>
              <a:buAutoNum type="alphaUcPeriod"/>
            </a:pPr>
            <a:r>
              <a:rPr lang="en-US" sz="2400" dirty="0"/>
              <a:t>A and B  only.</a:t>
            </a:r>
          </a:p>
          <a:p>
            <a:pPr marL="457200" indent="-457200">
              <a:buFont typeface="+mj-lt"/>
              <a:buAutoNum type="alphaUcPeriod"/>
            </a:pPr>
            <a:endParaRPr lang="en-US" sz="2400" dirty="0"/>
          </a:p>
          <a:p>
            <a:pPr marL="0" indent="0">
              <a:buNone/>
            </a:pPr>
            <a:r>
              <a:rPr lang="en-US" sz="2400" b="1" dirty="0">
                <a:solidFill>
                  <a:srgbClr val="FF0000"/>
                </a:solidFill>
              </a:rPr>
              <a:t>What is the answer?</a:t>
            </a:r>
          </a:p>
        </p:txBody>
      </p:sp>
    </p:spTree>
    <p:extLst>
      <p:ext uri="{BB962C8B-B14F-4D97-AF65-F5344CB8AC3E}">
        <p14:creationId xmlns:p14="http://schemas.microsoft.com/office/powerpoint/2010/main" val="15002420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1302235-4686-FA4D-82D3-9660211AF392}" type="slidenum">
              <a:rPr lang="en-US" smtClean="0"/>
              <a:t>15</a:t>
            </a:fld>
            <a:endParaRPr lang="en-US" dirty="0"/>
          </a:p>
        </p:txBody>
      </p:sp>
      <p:pic>
        <p:nvPicPr>
          <p:cNvPr id="8" name="Picture 7" descr="Banner: Water Transparency"/>
          <p:cNvPicPr>
            <a:picLocks noChangeAspect="1"/>
          </p:cNvPicPr>
          <p:nvPr/>
        </p:nvPicPr>
        <p:blipFill>
          <a:blip r:embed="rId2"/>
          <a:stretch>
            <a:fillRect/>
          </a:stretch>
        </p:blipFill>
        <p:spPr>
          <a:xfrm>
            <a:off x="1178848" y="491"/>
            <a:ext cx="7965152" cy="1028990"/>
          </a:xfrm>
          <a:prstGeom prst="rect">
            <a:avLst/>
          </a:prstGeom>
        </p:spPr>
      </p:pic>
      <p:pic>
        <p:nvPicPr>
          <p:cNvPr id="7" name="Picture 6"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73"/>
            <a:ext cx="1199190" cy="6854827"/>
          </a:xfrm>
          <a:prstGeom prst="rect">
            <a:avLst/>
          </a:prstGeom>
        </p:spPr>
      </p:pic>
      <p:sp>
        <p:nvSpPr>
          <p:cNvPr id="2" name="Title 1"/>
          <p:cNvSpPr>
            <a:spLocks noGrp="1"/>
          </p:cNvSpPr>
          <p:nvPr>
            <p:ph type="title"/>
          </p:nvPr>
        </p:nvSpPr>
        <p:spPr>
          <a:xfrm>
            <a:off x="1374910" y="1058583"/>
            <a:ext cx="7538410" cy="735948"/>
          </a:xfrm>
        </p:spPr>
        <p:txBody>
          <a:bodyPr>
            <a:noAutofit/>
          </a:bodyPr>
          <a:lstStyle/>
          <a:p>
            <a:br>
              <a:rPr lang="en-US" sz="2400" b="1" dirty="0">
                <a:solidFill>
                  <a:srgbClr val="000072"/>
                </a:solidFill>
              </a:rPr>
            </a:br>
            <a:r>
              <a:rPr lang="en-US" sz="2400" b="1" dirty="0">
                <a:solidFill>
                  <a:srgbClr val="000072"/>
                </a:solidFill>
              </a:rPr>
              <a:t>Let’s do a quick review before moving onto data collection!</a:t>
            </a:r>
            <a:br>
              <a:rPr lang="en-US" sz="2400" b="1" dirty="0">
                <a:solidFill>
                  <a:srgbClr val="000072"/>
                </a:solidFill>
              </a:rPr>
            </a:br>
            <a:r>
              <a:rPr lang="en-US" sz="2400" b="1" dirty="0">
                <a:solidFill>
                  <a:srgbClr val="000072"/>
                </a:solidFill>
              </a:rPr>
              <a:t>Answer to Question 2</a:t>
            </a:r>
          </a:p>
        </p:txBody>
      </p:sp>
      <p:sp>
        <p:nvSpPr>
          <p:cNvPr id="4" name="Content Placeholder 3"/>
          <p:cNvSpPr>
            <a:spLocks noGrp="1"/>
          </p:cNvSpPr>
          <p:nvPr>
            <p:ph sz="half" idx="1"/>
          </p:nvPr>
        </p:nvSpPr>
        <p:spPr>
          <a:xfrm>
            <a:off x="1374910" y="2117610"/>
            <a:ext cx="7164656" cy="4351338"/>
          </a:xfrm>
        </p:spPr>
        <p:txBody>
          <a:bodyPr>
            <a:normAutofit fontScale="70000" lnSpcReduction="20000"/>
          </a:bodyPr>
          <a:lstStyle/>
          <a:p>
            <a:pPr marL="0" indent="0">
              <a:buNone/>
            </a:pPr>
            <a:r>
              <a:rPr lang="en-US" sz="2400" b="1" dirty="0">
                <a:solidFill>
                  <a:srgbClr val="002060"/>
                </a:solidFill>
              </a:rPr>
              <a:t>Why are GLOBE water transparency data important?</a:t>
            </a:r>
            <a:r>
              <a:rPr lang="en-US" sz="2400" b="1" dirty="0"/>
              <a:t> </a:t>
            </a:r>
          </a:p>
          <a:p>
            <a:pPr marL="0" indent="0">
              <a:buNone/>
            </a:pPr>
            <a:endParaRPr lang="en-US" sz="2400" b="1" dirty="0"/>
          </a:p>
          <a:p>
            <a:pPr marL="457200" indent="-457200">
              <a:buFont typeface="+mj-lt"/>
              <a:buAutoNum type="alphaUcPeriod"/>
            </a:pPr>
            <a:r>
              <a:rPr lang="en-US" sz="2400" dirty="0"/>
              <a:t>Because most water bodies in the world are not sampled by other scientists, the data provides important information that would not otherwise be collected.</a:t>
            </a:r>
          </a:p>
          <a:p>
            <a:pPr marL="457200" indent="-457200">
              <a:buFont typeface="+mj-lt"/>
              <a:buAutoNum type="alphaUcPeriod"/>
            </a:pPr>
            <a:r>
              <a:rPr lang="en-US" sz="2400" dirty="0"/>
              <a:t>It provides an opportunity for students to collect data that they can use in their own environmental investigations.</a:t>
            </a:r>
          </a:p>
          <a:p>
            <a:pPr marL="457200" indent="-457200">
              <a:buFont typeface="+mj-lt"/>
              <a:buAutoNum type="alphaUcPeriod"/>
            </a:pPr>
            <a:r>
              <a:rPr lang="en-US" sz="2400" dirty="0"/>
              <a:t>It allows students to monitor water quality in their community. </a:t>
            </a:r>
          </a:p>
          <a:p>
            <a:pPr marL="457200" indent="-457200">
              <a:buFont typeface="+mj-lt"/>
              <a:buAutoNum type="alphaUcPeriod"/>
            </a:pPr>
            <a:r>
              <a:rPr lang="en-US" sz="2400" dirty="0"/>
              <a:t>Transparency data can be used as ground validation of data collected by satellites.</a:t>
            </a:r>
          </a:p>
          <a:p>
            <a:pPr marL="457200" indent="-457200">
              <a:buFont typeface="+mj-lt"/>
              <a:buAutoNum type="alphaUcPeriod"/>
            </a:pPr>
            <a:r>
              <a:rPr lang="en-US" sz="2400" b="1" dirty="0"/>
              <a:t>All of the above. </a:t>
            </a:r>
            <a:r>
              <a:rPr lang="en-US" sz="2400" b="1" dirty="0">
                <a:solidFill>
                  <a:srgbClr val="FF0000"/>
                </a:solidFill>
                <a:sym typeface="Wingdings"/>
              </a:rPr>
              <a:t> Correct!</a:t>
            </a:r>
            <a:endParaRPr lang="en-US" sz="2400" b="1" dirty="0">
              <a:solidFill>
                <a:srgbClr val="FF0000"/>
              </a:solidFill>
            </a:endParaRPr>
          </a:p>
          <a:p>
            <a:pPr marL="457200" indent="-457200">
              <a:buFont typeface="+mj-lt"/>
              <a:buAutoNum type="alphaUcPeriod"/>
            </a:pPr>
            <a:r>
              <a:rPr lang="en-US" sz="2400" dirty="0"/>
              <a:t>A and B  only.</a:t>
            </a:r>
          </a:p>
          <a:p>
            <a:pPr marL="457200" indent="-457200">
              <a:buFont typeface="+mj-lt"/>
              <a:buAutoNum type="alphaUcPeriod"/>
            </a:pPr>
            <a:endParaRPr lang="en-US" sz="2400" dirty="0"/>
          </a:p>
          <a:p>
            <a:pPr marL="0" indent="0">
              <a:buNone/>
            </a:pPr>
            <a:r>
              <a:rPr lang="en-US" sz="2400" b="1" dirty="0">
                <a:solidFill>
                  <a:srgbClr val="FF0000"/>
                </a:solidFill>
              </a:rPr>
              <a:t>Were you correct?  Now let’s look at the GLOBE Protocol for measuring water transparency using a Transparency Tube (Turbidity Tube) or a Secchi Disk.</a:t>
            </a:r>
          </a:p>
        </p:txBody>
      </p:sp>
    </p:spTree>
    <p:extLst>
      <p:ext uri="{BB962C8B-B14F-4D97-AF65-F5344CB8AC3E}">
        <p14:creationId xmlns:p14="http://schemas.microsoft.com/office/powerpoint/2010/main" val="5795071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1302235-4686-FA4D-82D3-9660211AF392}" type="slidenum">
              <a:rPr lang="en-US" smtClean="0"/>
              <a:t>16</a:t>
            </a:fld>
            <a:endParaRPr lang="en-US" dirty="0"/>
          </a:p>
        </p:txBody>
      </p:sp>
      <p:pic>
        <p:nvPicPr>
          <p:cNvPr id="9" name="Picture 8" descr="Banner: Water Transparency"/>
          <p:cNvPicPr>
            <a:picLocks noChangeAspect="1"/>
          </p:cNvPicPr>
          <p:nvPr/>
        </p:nvPicPr>
        <p:blipFill>
          <a:blip r:embed="rId2"/>
          <a:stretch>
            <a:fillRect/>
          </a:stretch>
        </p:blipFill>
        <p:spPr>
          <a:xfrm>
            <a:off x="1168385" y="159"/>
            <a:ext cx="8069052" cy="1028470"/>
          </a:xfrm>
          <a:prstGeom prst="rect">
            <a:avLst/>
          </a:prstGeom>
        </p:spPr>
      </p:pic>
      <p:pic>
        <p:nvPicPr>
          <p:cNvPr id="5" name="Picture 4" descr="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8" y="-21991"/>
            <a:ext cx="1195693" cy="6879991"/>
          </a:xfrm>
          <a:prstGeom prst="rect">
            <a:avLst/>
          </a:prstGeom>
        </p:spPr>
      </p:pic>
      <p:sp>
        <p:nvSpPr>
          <p:cNvPr id="2" name="Title 1"/>
          <p:cNvSpPr>
            <a:spLocks noGrp="1"/>
          </p:cNvSpPr>
          <p:nvPr>
            <p:ph type="title"/>
          </p:nvPr>
        </p:nvSpPr>
        <p:spPr>
          <a:xfrm>
            <a:off x="1453963" y="1050779"/>
            <a:ext cx="6350374" cy="735948"/>
          </a:xfrm>
        </p:spPr>
        <p:txBody>
          <a:bodyPr>
            <a:normAutofit/>
          </a:bodyPr>
          <a:lstStyle/>
          <a:p>
            <a:r>
              <a:rPr lang="en-US" sz="3200" b="1" dirty="0">
                <a:solidFill>
                  <a:srgbClr val="000072"/>
                </a:solidFill>
              </a:rPr>
              <a:t>Protocol at a Glance</a:t>
            </a:r>
            <a:endParaRPr lang="en-US" sz="2800" b="1" dirty="0">
              <a:solidFill>
                <a:srgbClr val="000072"/>
              </a:solidFill>
            </a:endParaRPr>
          </a:p>
        </p:txBody>
      </p:sp>
      <p:graphicFrame>
        <p:nvGraphicFramePr>
          <p:cNvPr id="7" name="Content Placeholder 5" descr="Table:&#10;When - weekly if possible&#10;Where - hydrosphere study site&#10;Time needed - 10 minutes&#10;Prerequisites - Described hydrosphere study site&#10;Key Instrument - Transparency (Turbidity) tube&#10;Skill Level - beginner&#10;References - GLOBE Cloud Chart&#10;Water Transparency Using a Secchi Disk Field Guide "/>
          <p:cNvGraphicFramePr>
            <a:graphicFrameLocks noGrp="1"/>
          </p:cNvGraphicFramePr>
          <p:nvPr>
            <p:ph sz="half" idx="1"/>
            <p:extLst>
              <p:ext uri="{D42A27DB-BD31-4B8C-83A1-F6EECF244321}">
                <p14:modId xmlns:p14="http://schemas.microsoft.com/office/powerpoint/2010/main" val="257610420"/>
              </p:ext>
            </p:extLst>
          </p:nvPr>
        </p:nvGraphicFramePr>
        <p:xfrm>
          <a:off x="1453963" y="2145074"/>
          <a:ext cx="7351712" cy="3957320"/>
        </p:xfrm>
        <a:graphic>
          <a:graphicData uri="http://schemas.openxmlformats.org/drawingml/2006/table">
            <a:tbl>
              <a:tblPr firstRow="1" bandRow="1">
                <a:tableStyleId>{69CF1AB2-1976-4502-BF36-3FF5EA218861}</a:tableStyleId>
              </a:tblPr>
              <a:tblGrid>
                <a:gridCol w="3675856">
                  <a:extLst>
                    <a:ext uri="{9D8B030D-6E8A-4147-A177-3AD203B41FA5}">
                      <a16:colId xmlns:a16="http://schemas.microsoft.com/office/drawing/2014/main" val="20000"/>
                    </a:ext>
                  </a:extLst>
                </a:gridCol>
                <a:gridCol w="3675856">
                  <a:extLst>
                    <a:ext uri="{9D8B030D-6E8A-4147-A177-3AD203B41FA5}">
                      <a16:colId xmlns:a16="http://schemas.microsoft.com/office/drawing/2014/main" val="20001"/>
                    </a:ext>
                  </a:extLst>
                </a:gridCol>
              </a:tblGrid>
              <a:tr h="370840">
                <a:tc>
                  <a:txBody>
                    <a:bodyPr/>
                    <a:lstStyle/>
                    <a:p>
                      <a:r>
                        <a:rPr lang="en-US" b="0" dirty="0"/>
                        <a:t>When </a:t>
                      </a:r>
                    </a:p>
                  </a:txBody>
                  <a:tcPr/>
                </a:tc>
                <a:tc>
                  <a:txBody>
                    <a:bodyPr/>
                    <a:lstStyle/>
                    <a:p>
                      <a:r>
                        <a:rPr lang="en-US" b="0" dirty="0"/>
                        <a:t>Weekly, if</a:t>
                      </a:r>
                      <a:r>
                        <a:rPr lang="en-US" b="0" baseline="0" dirty="0"/>
                        <a:t> possible</a:t>
                      </a:r>
                      <a:endParaRPr lang="en-US" b="0" dirty="0"/>
                    </a:p>
                  </a:txBody>
                  <a:tcPr/>
                </a:tc>
                <a:extLst>
                  <a:ext uri="{0D108BD9-81ED-4DB2-BD59-A6C34878D82A}">
                    <a16:rowId xmlns:a16="http://schemas.microsoft.com/office/drawing/2014/main" val="10000"/>
                  </a:ext>
                </a:extLst>
              </a:tr>
              <a:tr h="370840">
                <a:tc>
                  <a:txBody>
                    <a:bodyPr/>
                    <a:lstStyle/>
                    <a:p>
                      <a:r>
                        <a:rPr lang="en-US" dirty="0"/>
                        <a:t>Where</a:t>
                      </a:r>
                    </a:p>
                  </a:txBody>
                  <a:tcPr/>
                </a:tc>
                <a:tc>
                  <a:txBody>
                    <a:bodyPr/>
                    <a:lstStyle/>
                    <a:p>
                      <a:r>
                        <a:rPr lang="en-US" dirty="0"/>
                        <a:t>Hydrosphere</a:t>
                      </a:r>
                      <a:r>
                        <a:rPr lang="en-US" baseline="0" dirty="0"/>
                        <a:t> Study Site</a:t>
                      </a:r>
                      <a:endParaRPr lang="en-US" dirty="0"/>
                    </a:p>
                  </a:txBody>
                  <a:tcPr/>
                </a:tc>
                <a:extLst>
                  <a:ext uri="{0D108BD9-81ED-4DB2-BD59-A6C34878D82A}">
                    <a16:rowId xmlns:a16="http://schemas.microsoft.com/office/drawing/2014/main" val="10001"/>
                  </a:ext>
                </a:extLst>
              </a:tr>
              <a:tr h="370840">
                <a:tc>
                  <a:txBody>
                    <a:bodyPr/>
                    <a:lstStyle/>
                    <a:p>
                      <a:r>
                        <a:rPr lang="en-US" dirty="0"/>
                        <a:t>Time Needed</a:t>
                      </a:r>
                    </a:p>
                  </a:txBody>
                  <a:tcPr/>
                </a:tc>
                <a:tc>
                  <a:txBody>
                    <a:bodyPr/>
                    <a:lstStyle/>
                    <a:p>
                      <a:r>
                        <a:rPr lang="en-US" dirty="0"/>
                        <a:t>10 minutes</a:t>
                      </a:r>
                    </a:p>
                  </a:txBody>
                  <a:tcPr/>
                </a:tc>
                <a:extLst>
                  <a:ext uri="{0D108BD9-81ED-4DB2-BD59-A6C34878D82A}">
                    <a16:rowId xmlns:a16="http://schemas.microsoft.com/office/drawing/2014/main" val="10002"/>
                  </a:ext>
                </a:extLst>
              </a:tr>
              <a:tr h="370840">
                <a:tc>
                  <a:txBody>
                    <a:bodyPr/>
                    <a:lstStyle/>
                    <a:p>
                      <a:r>
                        <a:rPr lang="en-US" dirty="0"/>
                        <a:t>Prerequisites</a:t>
                      </a:r>
                    </a:p>
                  </a:txBody>
                  <a:tcPr/>
                </a:tc>
                <a:tc>
                  <a:txBody>
                    <a:bodyPr/>
                    <a:lstStyle/>
                    <a:p>
                      <a:r>
                        <a:rPr lang="en-US" dirty="0"/>
                        <a:t>Described</a:t>
                      </a:r>
                      <a:r>
                        <a:rPr lang="en-US" baseline="0" dirty="0"/>
                        <a:t> Hydrosphere Study Site</a:t>
                      </a:r>
                      <a:endParaRPr lang="en-US" dirty="0"/>
                    </a:p>
                  </a:txBody>
                  <a:tcPr/>
                </a:tc>
                <a:extLst>
                  <a:ext uri="{0D108BD9-81ED-4DB2-BD59-A6C34878D82A}">
                    <a16:rowId xmlns:a16="http://schemas.microsoft.com/office/drawing/2014/main" val="10003"/>
                  </a:ext>
                </a:extLst>
              </a:tr>
              <a:tr h="370840">
                <a:tc>
                  <a:txBody>
                    <a:bodyPr/>
                    <a:lstStyle/>
                    <a:p>
                      <a:r>
                        <a:rPr lang="en-US" dirty="0"/>
                        <a:t>Key</a:t>
                      </a:r>
                      <a:r>
                        <a:rPr lang="en-US" baseline="0" dirty="0"/>
                        <a:t> Instruments</a:t>
                      </a:r>
                      <a:endParaRPr lang="en-US" dirty="0"/>
                    </a:p>
                  </a:txBody>
                  <a:tcPr/>
                </a:tc>
                <a:tc>
                  <a:txBody>
                    <a:bodyPr/>
                    <a:lstStyle/>
                    <a:p>
                      <a:r>
                        <a:rPr lang="en-US" dirty="0"/>
                        <a:t>Transparency (Turbidity) Tube OR</a:t>
                      </a:r>
                    </a:p>
                    <a:p>
                      <a:r>
                        <a:rPr lang="es-419" dirty="0"/>
                        <a:t>S</a:t>
                      </a:r>
                      <a:r>
                        <a:rPr lang="en-US" dirty="0" err="1"/>
                        <a:t>ecchi</a:t>
                      </a:r>
                      <a:r>
                        <a:rPr lang="en-US" dirty="0"/>
                        <a:t> Disk</a:t>
                      </a:r>
                    </a:p>
                  </a:txBody>
                  <a:tcPr/>
                </a:tc>
                <a:extLst>
                  <a:ext uri="{0D108BD9-81ED-4DB2-BD59-A6C34878D82A}">
                    <a16:rowId xmlns:a16="http://schemas.microsoft.com/office/drawing/2014/main" val="10004"/>
                  </a:ext>
                </a:extLst>
              </a:tr>
              <a:tr h="370840">
                <a:tc>
                  <a:txBody>
                    <a:bodyPr/>
                    <a:lstStyle/>
                    <a:p>
                      <a:r>
                        <a:rPr lang="en-US" dirty="0"/>
                        <a:t>Skill Level</a:t>
                      </a:r>
                    </a:p>
                  </a:txBody>
                  <a:tcPr/>
                </a:tc>
                <a:tc>
                  <a:txBody>
                    <a:bodyPr/>
                    <a:lstStyle/>
                    <a:p>
                      <a:r>
                        <a:rPr lang="en-US" dirty="0"/>
                        <a:t>Beginner</a:t>
                      </a:r>
                    </a:p>
                  </a:txBody>
                  <a:tcPr/>
                </a:tc>
                <a:extLst>
                  <a:ext uri="{0D108BD9-81ED-4DB2-BD59-A6C34878D82A}">
                    <a16:rowId xmlns:a16="http://schemas.microsoft.com/office/drawing/2014/main" val="10005"/>
                  </a:ext>
                </a:extLst>
              </a:tr>
              <a:tr h="914400">
                <a:tc>
                  <a:txBody>
                    <a:bodyPr/>
                    <a:lstStyle/>
                    <a:p>
                      <a:r>
                        <a:rPr lang="en-US" dirty="0"/>
                        <a:t>References</a:t>
                      </a:r>
                    </a:p>
                  </a:txBody>
                  <a:tcPr/>
                </a:tc>
                <a:tc>
                  <a:txBody>
                    <a:bodyPr/>
                    <a:lstStyle/>
                    <a:p>
                      <a:pPr marL="285750" indent="-285750">
                        <a:buFont typeface="Arial" panose="020B0604020202020204" pitchFamily="34" charset="0"/>
                        <a:buChar char="•"/>
                      </a:pPr>
                      <a:r>
                        <a:rPr lang="en-US" dirty="0"/>
                        <a:t>GLOBE</a:t>
                      </a:r>
                      <a:r>
                        <a:rPr lang="en-US" baseline="0" dirty="0"/>
                        <a:t> Cloud Chart</a:t>
                      </a:r>
                    </a:p>
                    <a:p>
                      <a:pPr marL="285750" indent="-285750">
                        <a:buFont typeface="Arial" panose="020B0604020202020204" pitchFamily="34" charset="0"/>
                        <a:buChar char="•"/>
                      </a:pPr>
                      <a:r>
                        <a:rPr lang="en-US" baseline="0" dirty="0"/>
                        <a:t>Transparency Tube Transparency Protocol Field Guide OR Secchi Disk Transparency Field Guide</a:t>
                      </a:r>
                    </a:p>
                    <a:p>
                      <a:endParaRPr lang="en-US" dirty="0"/>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749202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17</a:t>
            </a:fld>
            <a:endParaRPr lang="en-US" dirty="0"/>
          </a:p>
        </p:txBody>
      </p:sp>
      <p:pic>
        <p:nvPicPr>
          <p:cNvPr id="9" name="Picture 8" descr="Banner: Water Transparency"/>
          <p:cNvPicPr>
            <a:picLocks noChangeAspect="1"/>
          </p:cNvPicPr>
          <p:nvPr/>
        </p:nvPicPr>
        <p:blipFill>
          <a:blip r:embed="rId2"/>
          <a:stretch>
            <a:fillRect/>
          </a:stretch>
        </p:blipFill>
        <p:spPr>
          <a:xfrm>
            <a:off x="1168385" y="159"/>
            <a:ext cx="8069052" cy="1028470"/>
          </a:xfrm>
          <a:prstGeom prst="rect">
            <a:avLst/>
          </a:prstGeom>
        </p:spPr>
      </p:pic>
      <p:pic>
        <p:nvPicPr>
          <p:cNvPr id="5" name="Picture 4" descr="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8" y="-21991"/>
            <a:ext cx="1195693" cy="6879991"/>
          </a:xfrm>
          <a:prstGeom prst="rect">
            <a:avLst/>
          </a:prstGeom>
        </p:spPr>
      </p:pic>
      <p:sp>
        <p:nvSpPr>
          <p:cNvPr id="2" name="Title 1"/>
          <p:cNvSpPr>
            <a:spLocks noGrp="1"/>
          </p:cNvSpPr>
          <p:nvPr>
            <p:ph type="title"/>
          </p:nvPr>
        </p:nvSpPr>
        <p:spPr>
          <a:xfrm>
            <a:off x="1453963" y="903941"/>
            <a:ext cx="6350374" cy="735948"/>
          </a:xfrm>
        </p:spPr>
        <p:txBody>
          <a:bodyPr>
            <a:normAutofit/>
          </a:bodyPr>
          <a:lstStyle/>
          <a:p>
            <a:r>
              <a:rPr lang="en-US" sz="3200" b="1" dirty="0">
                <a:solidFill>
                  <a:srgbClr val="000072"/>
                </a:solidFill>
              </a:rPr>
              <a:t>How to Collect Your Data</a:t>
            </a:r>
            <a:endParaRPr lang="en-US" sz="2800" b="1" dirty="0">
              <a:solidFill>
                <a:srgbClr val="000072"/>
              </a:solidFill>
            </a:endParaRPr>
          </a:p>
        </p:txBody>
      </p:sp>
      <p:sp>
        <p:nvSpPr>
          <p:cNvPr id="3" name="Content Placeholder 2"/>
          <p:cNvSpPr>
            <a:spLocks noGrp="1"/>
          </p:cNvSpPr>
          <p:nvPr>
            <p:ph sz="half" idx="1"/>
          </p:nvPr>
        </p:nvSpPr>
        <p:spPr>
          <a:xfrm>
            <a:off x="1440166" y="1688045"/>
            <a:ext cx="7351370" cy="5184509"/>
          </a:xfrm>
        </p:spPr>
        <p:txBody>
          <a:bodyPr>
            <a:noAutofit/>
          </a:bodyPr>
          <a:lstStyle/>
          <a:p>
            <a:pPr marL="0" indent="0" algn="just">
              <a:buNone/>
            </a:pPr>
            <a:r>
              <a:rPr lang="en-US" sz="1400" b="1" dirty="0">
                <a:solidFill>
                  <a:srgbClr val="000072"/>
                </a:solidFill>
              </a:rPr>
              <a:t>Simultaneous or Prior Investigations Required to do Water Transparency Measurements</a:t>
            </a:r>
            <a:endParaRPr lang="en-US" sz="1400" dirty="0"/>
          </a:p>
          <a:p>
            <a:pPr marL="0" indent="0" algn="just">
              <a:buNone/>
            </a:pPr>
            <a:r>
              <a:rPr lang="en-US" sz="1400" dirty="0"/>
              <a:t>You will need to define your </a:t>
            </a:r>
            <a:r>
              <a:rPr lang="en-US" sz="1400" b="1" dirty="0">
                <a:solidFill>
                  <a:srgbClr val="000072"/>
                </a:solidFill>
              </a:rPr>
              <a:t>Hydrosphere Study Site. A Hydrosphere Study Site </a:t>
            </a:r>
            <a:r>
              <a:rPr lang="en-US" sz="1400" dirty="0"/>
              <a:t>can be any surface water site that can be safely visited, although natural waters are preferred. </a:t>
            </a:r>
          </a:p>
          <a:p>
            <a:pPr marL="0" indent="0" algn="just">
              <a:buNone/>
            </a:pPr>
            <a:r>
              <a:rPr lang="en-US" sz="1400" dirty="0"/>
              <a:t>Sites, in order of preference, may include: </a:t>
            </a:r>
          </a:p>
          <a:p>
            <a:pPr marL="285750" indent="-285750" algn="just">
              <a:buFont typeface="Arial"/>
              <a:buChar char="•"/>
            </a:pPr>
            <a:r>
              <a:rPr lang="en-US" sz="1400" dirty="0"/>
              <a:t>Streams or rivers</a:t>
            </a:r>
          </a:p>
          <a:p>
            <a:pPr marL="285750" indent="-285750" algn="just">
              <a:buFont typeface="Arial"/>
              <a:buChar char="•"/>
            </a:pPr>
            <a:r>
              <a:rPr lang="en-US" sz="1400" dirty="0"/>
              <a:t>Lakes, reservoirs, bays or oceans</a:t>
            </a:r>
          </a:p>
          <a:p>
            <a:pPr marL="285750" indent="-285750" algn="just">
              <a:buFont typeface="Arial"/>
              <a:buChar char="•"/>
            </a:pPr>
            <a:r>
              <a:rPr lang="en-US" sz="1400" dirty="0"/>
              <a:t>Ponds</a:t>
            </a:r>
          </a:p>
          <a:p>
            <a:pPr marL="285750" indent="-285750" algn="just">
              <a:buFont typeface="Arial"/>
              <a:buChar char="•"/>
            </a:pPr>
            <a:r>
              <a:rPr lang="en-US" sz="1400" dirty="0"/>
              <a:t>Irrigation ditches or other water bodies, if those above are not available</a:t>
            </a:r>
            <a:endParaRPr lang="en-US" sz="1400" b="1" dirty="0">
              <a:solidFill>
                <a:srgbClr val="000072"/>
              </a:solidFill>
            </a:endParaRPr>
          </a:p>
          <a:p>
            <a:pPr marL="0" indent="0" algn="just">
              <a:buNone/>
            </a:pPr>
            <a:r>
              <a:rPr lang="en-US" sz="1400" b="1" dirty="0">
                <a:solidFill>
                  <a:srgbClr val="000072"/>
                </a:solidFill>
              </a:rPr>
              <a:t> The Hydrosphere Investigation Data Sheet</a:t>
            </a:r>
            <a:r>
              <a:rPr lang="en-US" sz="1400" dirty="0"/>
              <a:t> is used to record all the hydrosphere measurements, including Water Transparency. You will also want to map your Hydrosphere Site at some point.  </a:t>
            </a:r>
          </a:p>
          <a:p>
            <a:pPr marL="0" indent="0" algn="just">
              <a:buNone/>
            </a:pPr>
            <a:r>
              <a:rPr lang="en-US" sz="1400" dirty="0"/>
              <a:t>To define you study site you  will need these documents:</a:t>
            </a:r>
            <a:endParaRPr lang="en-US" sz="1400" dirty="0">
              <a:hlinkClick r:id="rId4"/>
            </a:endParaRPr>
          </a:p>
          <a:p>
            <a:pPr marL="285750" indent="-285750" algn="just">
              <a:buFont typeface="Arial"/>
              <a:buChar char="•"/>
            </a:pPr>
            <a:r>
              <a:rPr lang="nl-NL" sz="1400" b="1" dirty="0">
                <a:solidFill>
                  <a:schemeClr val="tx2"/>
                </a:solidFill>
                <a:hlinkClick r:id="rId4"/>
              </a:rPr>
              <a:t>Selecting and Documenting your Hydrosphere Study Site</a:t>
            </a:r>
            <a:endParaRPr lang="nl-NL" sz="1400" b="1" dirty="0">
              <a:solidFill>
                <a:schemeClr val="tx2"/>
              </a:solidFill>
            </a:endParaRPr>
          </a:p>
          <a:p>
            <a:pPr marL="285750" indent="-285750" algn="just">
              <a:buFont typeface="Arial"/>
              <a:buChar char="•"/>
            </a:pPr>
            <a:r>
              <a:rPr lang="en-US" sz="1400" b="1" dirty="0">
                <a:solidFill>
                  <a:schemeClr val="tx2"/>
                </a:solidFill>
                <a:hlinkClick r:id="rId5"/>
              </a:rPr>
              <a:t>Hydrosphere Investigation Data Sheet</a:t>
            </a:r>
            <a:endParaRPr lang="en-US" sz="1400" b="1" dirty="0">
              <a:solidFill>
                <a:schemeClr val="tx2"/>
              </a:solidFill>
            </a:endParaRPr>
          </a:p>
          <a:p>
            <a:pPr marL="285750" indent="-285750" algn="just">
              <a:buFont typeface="Arial"/>
              <a:buChar char="•"/>
            </a:pPr>
            <a:r>
              <a:rPr lang="en-US" sz="1400" b="1" dirty="0">
                <a:solidFill>
                  <a:schemeClr val="tx2"/>
                </a:solidFill>
                <a:hlinkClick r:id="rId6"/>
              </a:rPr>
              <a:t>Mapping your Hydrosphere Study Site Field Guide</a:t>
            </a:r>
            <a:endParaRPr lang="en-US" sz="1400" b="1" dirty="0">
              <a:solidFill>
                <a:schemeClr val="tx2"/>
              </a:solidFill>
            </a:endParaRPr>
          </a:p>
        </p:txBody>
      </p:sp>
    </p:spTree>
    <p:extLst>
      <p:ext uri="{BB962C8B-B14F-4D97-AF65-F5344CB8AC3E}">
        <p14:creationId xmlns:p14="http://schemas.microsoft.com/office/powerpoint/2010/main" val="4304547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1302235-4686-FA4D-82D3-9660211AF392}" type="slidenum">
              <a:rPr lang="en-US" smtClean="0"/>
              <a:t>18</a:t>
            </a:fld>
            <a:endParaRPr lang="en-US" dirty="0"/>
          </a:p>
        </p:txBody>
      </p:sp>
      <p:pic>
        <p:nvPicPr>
          <p:cNvPr id="14" name="Picture 13" descr="Banner: Water Transparency"/>
          <p:cNvPicPr>
            <a:picLocks noChangeAspect="1"/>
          </p:cNvPicPr>
          <p:nvPr/>
        </p:nvPicPr>
        <p:blipFill>
          <a:blip r:embed="rId2"/>
          <a:stretch>
            <a:fillRect/>
          </a:stretch>
        </p:blipFill>
        <p:spPr>
          <a:xfrm>
            <a:off x="1172556" y="11472"/>
            <a:ext cx="7980322" cy="1017161"/>
          </a:xfrm>
          <a:prstGeom prst="rect">
            <a:avLst/>
          </a:prstGeom>
        </p:spPr>
      </p:pic>
      <p:pic>
        <p:nvPicPr>
          <p:cNvPr id="5" name="Picture 4" descr="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84" y="-21991"/>
            <a:ext cx="1195693" cy="6879991"/>
          </a:xfrm>
          <a:prstGeom prst="rect">
            <a:avLst/>
          </a:prstGeom>
        </p:spPr>
      </p:pic>
      <p:sp>
        <p:nvSpPr>
          <p:cNvPr id="2" name="Title 1"/>
          <p:cNvSpPr>
            <a:spLocks noGrp="1"/>
          </p:cNvSpPr>
          <p:nvPr>
            <p:ph type="title"/>
          </p:nvPr>
        </p:nvSpPr>
        <p:spPr>
          <a:xfrm>
            <a:off x="1528007" y="1134862"/>
            <a:ext cx="6644443" cy="865388"/>
          </a:xfrm>
        </p:spPr>
        <p:txBody>
          <a:bodyPr>
            <a:noAutofit/>
          </a:bodyPr>
          <a:lstStyle/>
          <a:p>
            <a:r>
              <a:rPr lang="en-US" sz="2800" b="1" spc="100" dirty="0">
                <a:solidFill>
                  <a:srgbClr val="000072"/>
                </a:solidFill>
              </a:rPr>
              <a:t>Water Transparency Protocol Methods</a:t>
            </a:r>
          </a:p>
        </p:txBody>
      </p:sp>
      <p:sp>
        <p:nvSpPr>
          <p:cNvPr id="6" name="Content Placeholder 5">
            <a:extLst>
              <a:ext uri="{FF2B5EF4-FFF2-40B4-BE49-F238E27FC236}">
                <a16:creationId xmlns:a16="http://schemas.microsoft.com/office/drawing/2014/main" id="{CC4DF52E-0C39-4847-B5DC-98E7DA634CFD}"/>
              </a:ext>
            </a:extLst>
          </p:cNvPr>
          <p:cNvSpPr>
            <a:spLocks noGrp="1"/>
          </p:cNvSpPr>
          <p:nvPr>
            <p:ph sz="half" idx="2"/>
          </p:nvPr>
        </p:nvSpPr>
        <p:spPr>
          <a:xfrm>
            <a:off x="1600200" y="1825625"/>
            <a:ext cx="6915150" cy="4351338"/>
          </a:xfrm>
        </p:spPr>
        <p:txBody>
          <a:bodyPr/>
          <a:lstStyle/>
          <a:p>
            <a:pPr marL="0" indent="0">
              <a:buNone/>
            </a:pPr>
            <a:endParaRPr lang="en-US" sz="2400" dirty="0"/>
          </a:p>
          <a:p>
            <a:pPr marL="0" indent="0">
              <a:buNone/>
            </a:pPr>
            <a:r>
              <a:rPr lang="en-US" sz="1800" dirty="0"/>
              <a:t>This slide set covers two methods to measure water transparency:</a:t>
            </a:r>
          </a:p>
          <a:p>
            <a:pPr marL="0" indent="0">
              <a:buNone/>
            </a:pPr>
            <a:endParaRPr lang="en-US" sz="2400" dirty="0"/>
          </a:p>
          <a:p>
            <a:pPr marL="571500" indent="-571500">
              <a:buFont typeface="+mj-lt"/>
              <a:buAutoNum type="romanUcPeriod"/>
            </a:pPr>
            <a:r>
              <a:rPr lang="en-US" sz="2000" dirty="0">
                <a:hlinkClick r:id="rId4"/>
              </a:rPr>
              <a:t>Water Transparency Protocol Using a Secchi   </a:t>
            </a:r>
            <a:endParaRPr lang="en-US" sz="2000" dirty="0"/>
          </a:p>
          <a:p>
            <a:pPr marL="571500" indent="-571500">
              <a:buFont typeface="+mj-lt"/>
              <a:buAutoNum type="romanUcPeriod"/>
            </a:pPr>
            <a:r>
              <a:rPr lang="en-US" sz="2000" dirty="0">
                <a:hlinkClick r:id="rId5"/>
              </a:rPr>
              <a:t>Water Transparency Protocol Using a Transparency Tube</a:t>
            </a:r>
            <a:endParaRPr lang="en-US" sz="2000" dirty="0"/>
          </a:p>
        </p:txBody>
      </p:sp>
    </p:spTree>
    <p:extLst>
      <p:ext uri="{BB962C8B-B14F-4D97-AF65-F5344CB8AC3E}">
        <p14:creationId xmlns:p14="http://schemas.microsoft.com/office/powerpoint/2010/main" val="23380181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1302235-4686-FA4D-82D3-9660211AF392}" type="slidenum">
              <a:rPr lang="en-US" smtClean="0"/>
              <a:t>1</a:t>
            </a:fld>
            <a:endParaRPr lang="en-US" dirty="0"/>
          </a:p>
        </p:txBody>
      </p:sp>
      <p:pic>
        <p:nvPicPr>
          <p:cNvPr id="14" name="Picture 13" descr="Banner: Water Transparency"/>
          <p:cNvPicPr>
            <a:picLocks noChangeAspect="1"/>
          </p:cNvPicPr>
          <p:nvPr/>
        </p:nvPicPr>
        <p:blipFill>
          <a:blip r:embed="rId2"/>
          <a:stretch>
            <a:fillRect/>
          </a:stretch>
        </p:blipFill>
        <p:spPr>
          <a:xfrm>
            <a:off x="1178847" y="0"/>
            <a:ext cx="7965153" cy="1040524"/>
          </a:xfrm>
          <a:prstGeom prst="rect">
            <a:avLst/>
          </a:prstGeom>
        </p:spPr>
      </p:pic>
      <p:pic>
        <p:nvPicPr>
          <p:cNvPr id="7" name="Picture 6" descr="Menu: What is water transparenc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183341" cy="6919258"/>
          </a:xfrm>
          <a:prstGeom prst="rect">
            <a:avLst/>
          </a:prstGeom>
        </p:spPr>
      </p:pic>
      <p:sp>
        <p:nvSpPr>
          <p:cNvPr id="2" name="Title 1"/>
          <p:cNvSpPr>
            <a:spLocks noGrp="1"/>
          </p:cNvSpPr>
          <p:nvPr>
            <p:ph type="title"/>
          </p:nvPr>
        </p:nvSpPr>
        <p:spPr>
          <a:xfrm>
            <a:off x="1298702" y="986397"/>
            <a:ext cx="6350374" cy="735948"/>
          </a:xfrm>
        </p:spPr>
        <p:txBody>
          <a:bodyPr>
            <a:normAutofit/>
          </a:bodyPr>
          <a:lstStyle/>
          <a:p>
            <a:r>
              <a:rPr lang="en-US" sz="3200" b="1" dirty="0">
                <a:solidFill>
                  <a:srgbClr val="002060"/>
                </a:solidFill>
              </a:rPr>
              <a:t>Overview</a:t>
            </a:r>
          </a:p>
        </p:txBody>
      </p:sp>
      <p:sp>
        <p:nvSpPr>
          <p:cNvPr id="12" name="Content Placeholder 11" descr="Watermark Artist illustration of two students using a transparency tube."/>
          <p:cNvSpPr>
            <a:spLocks noGrp="1"/>
          </p:cNvSpPr>
          <p:nvPr>
            <p:ph sz="half" idx="1"/>
          </p:nvPr>
        </p:nvSpPr>
        <p:spPr>
          <a:xfrm>
            <a:off x="1298702" y="1615890"/>
            <a:ext cx="7495102" cy="4943172"/>
          </a:xfrm>
        </p:spPr>
        <p:txBody>
          <a:bodyPr>
            <a:normAutofit fontScale="40000" lnSpcReduction="20000"/>
          </a:bodyPr>
          <a:lstStyle/>
          <a:p>
            <a:pPr marL="0" indent="0">
              <a:buNone/>
            </a:pPr>
            <a:r>
              <a:rPr lang="en-US" sz="3400" b="1" dirty="0">
                <a:solidFill>
                  <a:srgbClr val="000090"/>
                </a:solidFill>
              </a:rPr>
              <a:t>This module: </a:t>
            </a:r>
          </a:p>
          <a:p>
            <a:pPr marL="285750" indent="-285750">
              <a:buFont typeface="Arial"/>
              <a:buChar char="•"/>
            </a:pPr>
            <a:r>
              <a:rPr lang="en-US" sz="3400" b="1" dirty="0">
                <a:solidFill>
                  <a:srgbClr val="000090"/>
                </a:solidFill>
              </a:rPr>
              <a:t>Reviews the selection of a GLOBE hydrology site </a:t>
            </a:r>
          </a:p>
          <a:p>
            <a:pPr marL="285750" indent="-285750">
              <a:buFont typeface="Arial"/>
              <a:buChar char="•"/>
            </a:pPr>
            <a:r>
              <a:rPr lang="en-US" sz="3400" b="1" dirty="0">
                <a:solidFill>
                  <a:srgbClr val="000090"/>
                </a:solidFill>
              </a:rPr>
              <a:t>Reviews the water sampling technique used in GLOBE hydrology protocols</a:t>
            </a:r>
          </a:p>
          <a:p>
            <a:pPr marL="285750" indent="-285750">
              <a:buFont typeface="Arial"/>
              <a:buChar char="•"/>
            </a:pPr>
            <a:r>
              <a:rPr lang="en-US" sz="3400" b="1" dirty="0">
                <a:solidFill>
                  <a:srgbClr val="000090"/>
                </a:solidFill>
              </a:rPr>
              <a:t>Guides the construction of the necessary instrument for this protocol</a:t>
            </a:r>
          </a:p>
          <a:p>
            <a:pPr marL="285750" indent="-285750">
              <a:buFont typeface="Arial"/>
              <a:buChar char="•"/>
            </a:pPr>
            <a:r>
              <a:rPr lang="en-US" sz="3400" b="1" dirty="0">
                <a:solidFill>
                  <a:srgbClr val="000090"/>
                </a:solidFill>
              </a:rPr>
              <a:t>Provides a step by step introduction of the protocol methods</a:t>
            </a:r>
          </a:p>
          <a:p>
            <a:pPr marL="0" indent="0">
              <a:buNone/>
            </a:pPr>
            <a:endParaRPr lang="en-US" sz="3400" b="1" dirty="0">
              <a:solidFill>
                <a:srgbClr val="000090"/>
              </a:solidFill>
            </a:endParaRPr>
          </a:p>
          <a:p>
            <a:pPr marL="0" indent="0">
              <a:buNone/>
            </a:pPr>
            <a:r>
              <a:rPr lang="en-US" sz="3400" b="1" dirty="0">
                <a:solidFill>
                  <a:srgbClr val="000090"/>
                </a:solidFill>
              </a:rPr>
              <a:t>Learning Objectives</a:t>
            </a:r>
          </a:p>
          <a:p>
            <a:pPr marL="0" indent="0">
              <a:buNone/>
            </a:pPr>
            <a:r>
              <a:rPr lang="en-US" sz="3400" b="1" i="1" dirty="0">
                <a:solidFill>
                  <a:srgbClr val="000090"/>
                </a:solidFill>
              </a:rPr>
              <a:t>After completing this module, you will be able to:</a:t>
            </a:r>
          </a:p>
          <a:p>
            <a:endParaRPr lang="en-US" sz="3400" b="1" dirty="0">
              <a:solidFill>
                <a:srgbClr val="000090"/>
              </a:solidFill>
            </a:endParaRPr>
          </a:p>
          <a:p>
            <a:pPr marL="285750" indent="-285750">
              <a:buFont typeface="Arial"/>
              <a:buChar char="•"/>
            </a:pPr>
            <a:r>
              <a:rPr lang="en-US" sz="3400" b="1" dirty="0">
                <a:solidFill>
                  <a:srgbClr val="000090"/>
                </a:solidFill>
              </a:rPr>
              <a:t>Define water transparency</a:t>
            </a:r>
          </a:p>
          <a:p>
            <a:pPr marL="285750" indent="-285750">
              <a:buFont typeface="Arial"/>
              <a:buChar char="•"/>
            </a:pPr>
            <a:r>
              <a:rPr lang="en-US" sz="3400" b="1" dirty="0">
                <a:solidFill>
                  <a:srgbClr val="000090"/>
                </a:solidFill>
              </a:rPr>
              <a:t>Explain how environmental variables result in different transparency measurements</a:t>
            </a:r>
          </a:p>
          <a:p>
            <a:pPr marL="285750" indent="-285750">
              <a:buFont typeface="Arial"/>
              <a:buChar char="•"/>
            </a:pPr>
            <a:r>
              <a:rPr lang="en-US" sz="3400" b="1" dirty="0">
                <a:solidFill>
                  <a:srgbClr val="000090"/>
                </a:solidFill>
              </a:rPr>
              <a:t>Describe how the protocol procedures ensure the collection of accurate data</a:t>
            </a:r>
          </a:p>
          <a:p>
            <a:pPr marL="285750" indent="-285750">
              <a:buFont typeface="Arial"/>
              <a:buChar char="•"/>
            </a:pPr>
            <a:r>
              <a:rPr lang="en-US" sz="3400" b="1" dirty="0">
                <a:solidFill>
                  <a:srgbClr val="000090"/>
                </a:solidFill>
              </a:rPr>
              <a:t>Conduct transparency measurements in the field</a:t>
            </a:r>
          </a:p>
          <a:p>
            <a:pPr marL="285750" indent="-285750">
              <a:buFont typeface="Arial"/>
              <a:buChar char="•"/>
            </a:pPr>
            <a:r>
              <a:rPr lang="en-US" sz="3400" b="1" dirty="0">
                <a:solidFill>
                  <a:srgbClr val="000090"/>
                </a:solidFill>
              </a:rPr>
              <a:t>Upload data to the GLOBE portal</a:t>
            </a:r>
          </a:p>
          <a:p>
            <a:pPr marL="285750" indent="-285750">
              <a:buFont typeface="Arial"/>
              <a:buChar char="•"/>
            </a:pPr>
            <a:r>
              <a:rPr lang="en-US" sz="3400" b="1" dirty="0">
                <a:solidFill>
                  <a:srgbClr val="000090"/>
                </a:solidFill>
              </a:rPr>
              <a:t>Visualize data using GLOBE’s Visualization System</a:t>
            </a:r>
          </a:p>
          <a:p>
            <a:pPr marL="285750" indent="-285750">
              <a:buFont typeface="Arial"/>
              <a:buChar char="•"/>
            </a:pPr>
            <a:endParaRPr lang="en-US" sz="3400" b="1" dirty="0">
              <a:solidFill>
                <a:srgbClr val="000090"/>
              </a:solidFill>
            </a:endParaRPr>
          </a:p>
          <a:p>
            <a:pPr marL="0" indent="0">
              <a:buNone/>
            </a:pPr>
            <a:r>
              <a:rPr lang="en-US" sz="3400" b="1" dirty="0">
                <a:solidFill>
                  <a:srgbClr val="000090"/>
                </a:solidFill>
              </a:rPr>
              <a:t>Estimated time to complete this module: 1.5 hours</a:t>
            </a:r>
          </a:p>
          <a:p>
            <a:pPr marL="0" indent="0">
              <a:buNone/>
            </a:pPr>
            <a:endParaRPr lang="en-US" dirty="0"/>
          </a:p>
        </p:txBody>
      </p:sp>
    </p:spTree>
    <p:extLst>
      <p:ext uri="{BB962C8B-B14F-4D97-AF65-F5344CB8AC3E}">
        <p14:creationId xmlns:p14="http://schemas.microsoft.com/office/powerpoint/2010/main" val="7995995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1302235-4686-FA4D-82D3-9660211AF392}" type="slidenum">
              <a:rPr lang="en-US" smtClean="0"/>
              <a:t>19</a:t>
            </a:fld>
            <a:endParaRPr lang="en-US" dirty="0"/>
          </a:p>
        </p:txBody>
      </p:sp>
      <p:pic>
        <p:nvPicPr>
          <p:cNvPr id="14" name="Picture 13" descr="Banner: Water Transparency"/>
          <p:cNvPicPr>
            <a:picLocks noChangeAspect="1"/>
          </p:cNvPicPr>
          <p:nvPr/>
        </p:nvPicPr>
        <p:blipFill>
          <a:blip r:embed="rId2"/>
          <a:stretch>
            <a:fillRect/>
          </a:stretch>
        </p:blipFill>
        <p:spPr>
          <a:xfrm>
            <a:off x="1172556" y="11472"/>
            <a:ext cx="7980322" cy="1017161"/>
          </a:xfrm>
          <a:prstGeom prst="rect">
            <a:avLst/>
          </a:prstGeom>
        </p:spPr>
      </p:pic>
      <p:pic>
        <p:nvPicPr>
          <p:cNvPr id="5" name="Picture 4" descr="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84" y="-21991"/>
            <a:ext cx="1195693" cy="6879991"/>
          </a:xfrm>
          <a:prstGeom prst="rect">
            <a:avLst/>
          </a:prstGeom>
        </p:spPr>
      </p:pic>
      <p:sp>
        <p:nvSpPr>
          <p:cNvPr id="2" name="Title 1"/>
          <p:cNvSpPr>
            <a:spLocks noGrp="1"/>
          </p:cNvSpPr>
          <p:nvPr>
            <p:ph type="title"/>
          </p:nvPr>
        </p:nvSpPr>
        <p:spPr>
          <a:xfrm>
            <a:off x="1270832" y="1030087"/>
            <a:ext cx="7690037" cy="1209080"/>
          </a:xfrm>
        </p:spPr>
        <p:txBody>
          <a:bodyPr>
            <a:noAutofit/>
          </a:bodyPr>
          <a:lstStyle/>
          <a:p>
            <a:r>
              <a:rPr lang="en-US" sz="2800" b="1" spc="100" dirty="0">
                <a:solidFill>
                  <a:srgbClr val="000072"/>
                </a:solidFill>
              </a:rPr>
              <a:t>Determine Which is Appropriate for Your Water Body: Secchi Disk or Transparency Tube?</a:t>
            </a:r>
          </a:p>
        </p:txBody>
      </p:sp>
      <p:pic>
        <p:nvPicPr>
          <p:cNvPr id="11" name="Content Placeholder 10" descr="GLOBE Trainer holding a Secchi disk in one hand, and a transparency tube in the other.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2173815" y="2239167"/>
            <a:ext cx="5547783" cy="4160837"/>
          </a:xfrm>
          <a:prstGeom prst="rect">
            <a:avLst/>
          </a:prstGeom>
        </p:spPr>
      </p:pic>
    </p:spTree>
    <p:extLst>
      <p:ext uri="{BB962C8B-B14F-4D97-AF65-F5344CB8AC3E}">
        <p14:creationId xmlns:p14="http://schemas.microsoft.com/office/powerpoint/2010/main" val="29013031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20</a:t>
            </a:fld>
            <a:endParaRPr lang="en-US" dirty="0"/>
          </a:p>
        </p:txBody>
      </p:sp>
      <p:pic>
        <p:nvPicPr>
          <p:cNvPr id="11" name="Picture 10" descr="Banner: Water Transparency"/>
          <p:cNvPicPr>
            <a:picLocks noChangeAspect="1"/>
          </p:cNvPicPr>
          <p:nvPr/>
        </p:nvPicPr>
        <p:blipFill>
          <a:blip r:embed="rId2"/>
          <a:stretch>
            <a:fillRect/>
          </a:stretch>
        </p:blipFill>
        <p:spPr>
          <a:xfrm>
            <a:off x="1163678" y="159"/>
            <a:ext cx="8069052" cy="1028470"/>
          </a:xfrm>
          <a:prstGeom prst="rect">
            <a:avLst/>
          </a:prstGeom>
        </p:spPr>
      </p:pic>
      <p:pic>
        <p:nvPicPr>
          <p:cNvPr id="5" name="Picture 4"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8" y="-21991"/>
            <a:ext cx="1195693" cy="6879991"/>
          </a:xfrm>
          <a:prstGeom prst="rect">
            <a:avLst/>
          </a:prstGeom>
        </p:spPr>
      </p:pic>
      <p:sp>
        <p:nvSpPr>
          <p:cNvPr id="2" name="Title 1"/>
          <p:cNvSpPr>
            <a:spLocks noGrp="1"/>
          </p:cNvSpPr>
          <p:nvPr>
            <p:ph type="title"/>
          </p:nvPr>
        </p:nvSpPr>
        <p:spPr>
          <a:xfrm>
            <a:off x="1270832" y="709867"/>
            <a:ext cx="7690037" cy="1209080"/>
          </a:xfrm>
        </p:spPr>
        <p:txBody>
          <a:bodyPr>
            <a:noAutofit/>
          </a:bodyPr>
          <a:lstStyle/>
          <a:p>
            <a:r>
              <a:rPr lang="en-US" sz="2400" b="1" dirty="0">
                <a:solidFill>
                  <a:srgbClr val="000090"/>
                </a:solidFill>
              </a:rPr>
              <a:t>How to Collect Your Data: Select Appropriate Instrument</a:t>
            </a:r>
          </a:p>
        </p:txBody>
      </p:sp>
      <p:sp>
        <p:nvSpPr>
          <p:cNvPr id="3" name="Content Placeholder 2"/>
          <p:cNvSpPr>
            <a:spLocks noGrp="1"/>
          </p:cNvSpPr>
          <p:nvPr>
            <p:ph sz="half" idx="1"/>
          </p:nvPr>
        </p:nvSpPr>
        <p:spPr>
          <a:xfrm>
            <a:off x="1280480" y="1743338"/>
            <a:ext cx="7555401" cy="4351338"/>
          </a:xfrm>
        </p:spPr>
        <p:txBody>
          <a:bodyPr>
            <a:normAutofit/>
          </a:bodyPr>
          <a:lstStyle/>
          <a:p>
            <a:pPr marL="0" indent="0" algn="just">
              <a:buNone/>
            </a:pPr>
            <a:r>
              <a:rPr lang="en-US" sz="1600" dirty="0"/>
              <a:t>First, determine if your study site has </a:t>
            </a:r>
            <a:r>
              <a:rPr lang="en-US" sz="1600" b="1" dirty="0">
                <a:solidFill>
                  <a:srgbClr val="000072"/>
                </a:solidFill>
              </a:rPr>
              <a:t>deep, still water or shallow and/or flowing water</a:t>
            </a:r>
            <a:r>
              <a:rPr lang="en-US" sz="1600" dirty="0"/>
              <a:t>. If the water is deep and still, you will use a </a:t>
            </a:r>
            <a:r>
              <a:rPr lang="en-US" sz="1600" b="1" dirty="0">
                <a:solidFill>
                  <a:srgbClr val="000072"/>
                </a:solidFill>
              </a:rPr>
              <a:t>Secchi Disk </a:t>
            </a:r>
            <a:r>
              <a:rPr lang="en-US" sz="1600" dirty="0"/>
              <a:t>for your water transparency measurements. If the water is shallow or flowing, you will use a </a:t>
            </a:r>
            <a:r>
              <a:rPr lang="en-US" sz="1600" b="1" dirty="0">
                <a:solidFill>
                  <a:srgbClr val="000072"/>
                </a:solidFill>
              </a:rPr>
              <a:t>Transparency Tube </a:t>
            </a:r>
            <a:r>
              <a:rPr lang="en-US" sz="1600" dirty="0"/>
              <a:t>(also called a Turbidity Tube). </a:t>
            </a:r>
          </a:p>
        </p:txBody>
      </p:sp>
      <p:pic>
        <p:nvPicPr>
          <p:cNvPr id="7" name="Content Placeholder 6" descr="Illustration depicting that a Secchi disk is appropriate in still and deep water, whereas a transparency tube is appropriate for shallow or flowing waterbodies.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2964792" y="3087903"/>
            <a:ext cx="4186775" cy="3136075"/>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2860371" y="6247074"/>
            <a:ext cx="2034531" cy="430887"/>
          </a:xfrm>
          <a:prstGeom prst="rect">
            <a:avLst/>
          </a:prstGeom>
          <a:noFill/>
        </p:spPr>
        <p:txBody>
          <a:bodyPr wrap="none" rtlCol="0">
            <a:spAutoFit/>
          </a:bodyPr>
          <a:lstStyle/>
          <a:p>
            <a:r>
              <a:rPr lang="en-US" sz="1100" dirty="0"/>
              <a:t>Secchi Disk used with  deep and </a:t>
            </a:r>
          </a:p>
          <a:p>
            <a:r>
              <a:rPr lang="en-US" sz="1100" dirty="0"/>
              <a:t> still water</a:t>
            </a:r>
          </a:p>
        </p:txBody>
      </p:sp>
      <p:sp>
        <p:nvSpPr>
          <p:cNvPr id="9" name="TextBox 8"/>
          <p:cNvSpPr txBox="1"/>
          <p:nvPr/>
        </p:nvSpPr>
        <p:spPr>
          <a:xfrm>
            <a:off x="5006997" y="6223978"/>
            <a:ext cx="2689921" cy="430887"/>
          </a:xfrm>
          <a:prstGeom prst="rect">
            <a:avLst/>
          </a:prstGeom>
          <a:noFill/>
        </p:spPr>
        <p:txBody>
          <a:bodyPr wrap="square" rtlCol="0">
            <a:spAutoFit/>
          </a:bodyPr>
          <a:lstStyle/>
          <a:p>
            <a:r>
              <a:rPr lang="en-US" sz="1100" dirty="0"/>
              <a:t>Transparency Tube used with </a:t>
            </a:r>
          </a:p>
          <a:p>
            <a:r>
              <a:rPr lang="en-US" sz="1100" dirty="0"/>
              <a:t>shallow or Flowing water</a:t>
            </a:r>
          </a:p>
        </p:txBody>
      </p:sp>
    </p:spTree>
    <p:extLst>
      <p:ext uri="{BB962C8B-B14F-4D97-AF65-F5344CB8AC3E}">
        <p14:creationId xmlns:p14="http://schemas.microsoft.com/office/powerpoint/2010/main" val="25537045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21</a:t>
            </a:fld>
            <a:endParaRPr lang="en-US" dirty="0"/>
          </a:p>
        </p:txBody>
      </p:sp>
      <p:pic>
        <p:nvPicPr>
          <p:cNvPr id="11" name="Picture 10" descr="Banner: Water Transparency"/>
          <p:cNvPicPr>
            <a:picLocks noChangeAspect="1"/>
          </p:cNvPicPr>
          <p:nvPr/>
        </p:nvPicPr>
        <p:blipFill>
          <a:blip r:embed="rId2"/>
          <a:stretch>
            <a:fillRect/>
          </a:stretch>
        </p:blipFill>
        <p:spPr>
          <a:xfrm>
            <a:off x="1163678" y="159"/>
            <a:ext cx="8069052" cy="1028470"/>
          </a:xfrm>
          <a:prstGeom prst="rect">
            <a:avLst/>
          </a:prstGeom>
        </p:spPr>
      </p:pic>
      <p:pic>
        <p:nvPicPr>
          <p:cNvPr id="5" name="Picture 4"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8" y="-21991"/>
            <a:ext cx="1195693" cy="6879991"/>
          </a:xfrm>
          <a:prstGeom prst="rect">
            <a:avLst/>
          </a:prstGeom>
        </p:spPr>
      </p:pic>
      <p:sp>
        <p:nvSpPr>
          <p:cNvPr id="2" name="Title 1"/>
          <p:cNvSpPr>
            <a:spLocks noGrp="1"/>
          </p:cNvSpPr>
          <p:nvPr>
            <p:ph type="title"/>
          </p:nvPr>
        </p:nvSpPr>
        <p:spPr>
          <a:xfrm>
            <a:off x="1270832" y="709867"/>
            <a:ext cx="7690037" cy="1209080"/>
          </a:xfrm>
        </p:spPr>
        <p:txBody>
          <a:bodyPr>
            <a:noAutofit/>
          </a:bodyPr>
          <a:lstStyle/>
          <a:p>
            <a:r>
              <a:rPr lang="en-US" sz="2400" b="1" dirty="0">
                <a:solidFill>
                  <a:srgbClr val="000090"/>
                </a:solidFill>
              </a:rPr>
              <a:t>General requirements for both methods</a:t>
            </a:r>
          </a:p>
        </p:txBody>
      </p:sp>
      <p:sp>
        <p:nvSpPr>
          <p:cNvPr id="3" name="Content Placeholder 2"/>
          <p:cNvSpPr>
            <a:spLocks noGrp="1"/>
          </p:cNvSpPr>
          <p:nvPr>
            <p:ph sz="half" idx="1"/>
          </p:nvPr>
        </p:nvSpPr>
        <p:spPr>
          <a:xfrm>
            <a:off x="1280480" y="1743338"/>
            <a:ext cx="7555401" cy="4351338"/>
          </a:xfrm>
        </p:spPr>
        <p:txBody>
          <a:bodyPr>
            <a:normAutofit/>
          </a:bodyPr>
          <a:lstStyle/>
          <a:p>
            <a:pPr marL="0" indent="0" algn="just">
              <a:buNone/>
            </a:pPr>
            <a:r>
              <a:rPr lang="en-US" sz="2400" dirty="0"/>
              <a:t>Whether you are using the Secchi Disk Method or the Transparency Tube Method, it is required that you:</a:t>
            </a:r>
          </a:p>
          <a:p>
            <a:pPr algn="just"/>
            <a:r>
              <a:rPr lang="en-US" sz="2400" dirty="0"/>
              <a:t>Assemble the documents you will need in the field.</a:t>
            </a:r>
          </a:p>
          <a:p>
            <a:pPr algn="just"/>
            <a:r>
              <a:rPr lang="en-US" sz="2400" dirty="0"/>
              <a:t>Follow Safety Steps during your work at the field and in the lab.</a:t>
            </a:r>
          </a:p>
          <a:p>
            <a:pPr algn="just"/>
            <a:r>
              <a:rPr lang="en-US" sz="2400" dirty="0"/>
              <a:t>Make sure that you make your transparency measurements in the shade to avoid sun glare and differences in visibility.</a:t>
            </a:r>
          </a:p>
          <a:p>
            <a:pPr algn="just"/>
            <a:r>
              <a:rPr lang="en-US" sz="2400" dirty="0"/>
              <a:t>Fill out a Hydrosphere Investigation Data Sheet .</a:t>
            </a:r>
          </a:p>
          <a:p>
            <a:pPr algn="just"/>
            <a:r>
              <a:rPr lang="en-US" sz="2400" dirty="0"/>
              <a:t>Describe the Sky Conditions, Cloud Type and Cloud Cover.</a:t>
            </a:r>
          </a:p>
          <a:p>
            <a:pPr marL="0" indent="0" algn="just">
              <a:buNone/>
            </a:pPr>
            <a:endParaRPr lang="en-US" sz="1600" dirty="0"/>
          </a:p>
          <a:p>
            <a:pPr marL="0" indent="0" algn="just">
              <a:buNone/>
            </a:pPr>
            <a:endParaRPr lang="en-US" sz="1600" dirty="0"/>
          </a:p>
        </p:txBody>
      </p:sp>
    </p:spTree>
    <p:extLst>
      <p:ext uri="{BB962C8B-B14F-4D97-AF65-F5344CB8AC3E}">
        <p14:creationId xmlns:p14="http://schemas.microsoft.com/office/powerpoint/2010/main" val="42715867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1302235-4686-FA4D-82D3-9660211AF392}" type="slidenum">
              <a:rPr lang="en-US" smtClean="0"/>
              <a:t>22</a:t>
            </a:fld>
            <a:endParaRPr lang="en-US" dirty="0"/>
          </a:p>
        </p:txBody>
      </p:sp>
      <p:pic>
        <p:nvPicPr>
          <p:cNvPr id="11" name="Picture 10" descr="Banner: Water Transparency"/>
          <p:cNvPicPr>
            <a:picLocks noChangeAspect="1"/>
          </p:cNvPicPr>
          <p:nvPr/>
        </p:nvPicPr>
        <p:blipFill>
          <a:blip r:embed="rId2"/>
          <a:stretch>
            <a:fillRect/>
          </a:stretch>
        </p:blipFill>
        <p:spPr>
          <a:xfrm>
            <a:off x="1163678" y="159"/>
            <a:ext cx="8069052" cy="1028470"/>
          </a:xfrm>
          <a:prstGeom prst="rect">
            <a:avLst/>
          </a:prstGeom>
        </p:spPr>
      </p:pic>
      <p:pic>
        <p:nvPicPr>
          <p:cNvPr id="5" name="Picture 4"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8" y="-21991"/>
            <a:ext cx="1195693" cy="6879991"/>
          </a:xfrm>
          <a:prstGeom prst="rect">
            <a:avLst/>
          </a:prstGeom>
        </p:spPr>
      </p:pic>
      <p:sp>
        <p:nvSpPr>
          <p:cNvPr id="2" name="Title 1"/>
          <p:cNvSpPr>
            <a:spLocks noGrp="1"/>
          </p:cNvSpPr>
          <p:nvPr>
            <p:ph type="title"/>
          </p:nvPr>
        </p:nvSpPr>
        <p:spPr>
          <a:xfrm>
            <a:off x="1270832" y="709867"/>
            <a:ext cx="7690037" cy="1209080"/>
          </a:xfrm>
        </p:spPr>
        <p:txBody>
          <a:bodyPr>
            <a:noAutofit/>
          </a:bodyPr>
          <a:lstStyle/>
          <a:p>
            <a:pPr>
              <a:spcAft>
                <a:spcPts val="600"/>
              </a:spcAft>
            </a:pPr>
            <a:r>
              <a:rPr lang="en-US" sz="2400" b="1" dirty="0">
                <a:solidFill>
                  <a:srgbClr val="000090"/>
                </a:solidFill>
              </a:rPr>
              <a:t>Assemble Documents Needed in the Field</a:t>
            </a:r>
          </a:p>
        </p:txBody>
      </p:sp>
      <p:sp>
        <p:nvSpPr>
          <p:cNvPr id="6" name="Content Placeholder 5"/>
          <p:cNvSpPr>
            <a:spLocks noGrp="1"/>
          </p:cNvSpPr>
          <p:nvPr>
            <p:ph sz="half" idx="1"/>
          </p:nvPr>
        </p:nvSpPr>
        <p:spPr>
          <a:xfrm>
            <a:off x="1396483" y="1387366"/>
            <a:ext cx="7388748" cy="5238137"/>
          </a:xfrm>
        </p:spPr>
        <p:txBody>
          <a:bodyPr>
            <a:normAutofit fontScale="47500" lnSpcReduction="20000"/>
          </a:bodyPr>
          <a:lstStyle/>
          <a:p>
            <a:pPr marL="0" indent="0" algn="just">
              <a:buNone/>
            </a:pPr>
            <a:endParaRPr lang="en-US" sz="3800" dirty="0"/>
          </a:p>
          <a:p>
            <a:pPr marL="0" indent="0" algn="just">
              <a:buNone/>
            </a:pPr>
            <a:r>
              <a:rPr lang="en-US" sz="4000" b="1" dirty="0">
                <a:solidFill>
                  <a:srgbClr val="002060"/>
                </a:solidFill>
              </a:rPr>
              <a:t>What You Need For Both Methods:</a:t>
            </a:r>
          </a:p>
          <a:p>
            <a:pPr marL="285750" indent="-285750">
              <a:buFont typeface="Arial"/>
              <a:buChar char="•"/>
            </a:pPr>
            <a:r>
              <a:rPr lang="en-US" sz="4000" b="1" dirty="0">
                <a:solidFill>
                  <a:schemeClr val="tx2"/>
                </a:solidFill>
                <a:hlinkClick r:id="rId4"/>
              </a:rPr>
              <a:t>Hydrosphere Investigation Data Sheet</a:t>
            </a:r>
            <a:endParaRPr lang="en-US" sz="4000" b="1" dirty="0">
              <a:solidFill>
                <a:schemeClr val="tx2"/>
              </a:solidFill>
            </a:endParaRPr>
          </a:p>
          <a:p>
            <a:pPr marL="285750" indent="-285750">
              <a:buFont typeface="Arial"/>
              <a:buChar char="•"/>
            </a:pPr>
            <a:endParaRPr lang="en-US" sz="4000" b="1" dirty="0">
              <a:solidFill>
                <a:schemeClr val="tx2"/>
              </a:solidFill>
            </a:endParaRPr>
          </a:p>
          <a:p>
            <a:pPr marL="285750" indent="-285750">
              <a:buFont typeface="Arial"/>
              <a:buChar char="•"/>
            </a:pPr>
            <a:r>
              <a:rPr lang="en-US" sz="4000" b="1" dirty="0">
                <a:solidFill>
                  <a:schemeClr val="tx2"/>
                </a:solidFill>
                <a:hlinkClick r:id="rId5"/>
              </a:rPr>
              <a:t>Cloud Type and Cover Protocol Field Guide</a:t>
            </a:r>
            <a:endParaRPr lang="en-US" sz="4000" b="1" dirty="0">
              <a:solidFill>
                <a:schemeClr val="tx2"/>
              </a:solidFill>
            </a:endParaRPr>
          </a:p>
          <a:p>
            <a:pPr marL="285750" indent="-285750">
              <a:buFont typeface="Arial"/>
              <a:buChar char="•"/>
            </a:pPr>
            <a:endParaRPr lang="en-US" sz="4000" b="1" dirty="0">
              <a:solidFill>
                <a:schemeClr val="tx2"/>
              </a:solidFill>
            </a:endParaRPr>
          </a:p>
          <a:p>
            <a:pPr marL="285750" indent="-285750">
              <a:buFont typeface="Arial"/>
              <a:buChar char="•"/>
            </a:pPr>
            <a:r>
              <a:rPr lang="en-US" sz="4000" b="1" dirty="0">
                <a:solidFill>
                  <a:schemeClr val="tx2"/>
                </a:solidFill>
                <a:hlinkClick r:id="rId6"/>
              </a:rPr>
              <a:t>Contrail Type and Cover Protocol Field Guide</a:t>
            </a:r>
            <a:endParaRPr lang="en-US" sz="4000" b="1" dirty="0">
              <a:solidFill>
                <a:schemeClr val="tx2"/>
              </a:solidFill>
            </a:endParaRPr>
          </a:p>
          <a:p>
            <a:pPr marL="285750" indent="-285750">
              <a:buFont typeface="Arial"/>
              <a:buChar char="•"/>
            </a:pPr>
            <a:endParaRPr lang="en-US" sz="4000" b="1" dirty="0">
              <a:solidFill>
                <a:schemeClr val="tx2"/>
              </a:solidFill>
            </a:endParaRPr>
          </a:p>
          <a:p>
            <a:pPr marL="285750" indent="-285750">
              <a:buFont typeface="Arial"/>
              <a:buChar char="•"/>
            </a:pPr>
            <a:r>
              <a:rPr lang="en-US" sz="4000" b="1" dirty="0">
                <a:solidFill>
                  <a:schemeClr val="tx2"/>
                </a:solidFill>
                <a:hlinkClick r:id="rId7"/>
              </a:rPr>
              <a:t>GLOBE Cloud Chart</a:t>
            </a:r>
            <a:endParaRPr lang="en-US" sz="4000" b="1" dirty="0">
              <a:solidFill>
                <a:schemeClr val="tx2"/>
              </a:solidFill>
            </a:endParaRPr>
          </a:p>
          <a:p>
            <a:pPr marL="285750" indent="-285750">
              <a:buFont typeface="Arial"/>
              <a:buChar char="•"/>
            </a:pPr>
            <a:endParaRPr lang="en-US" sz="4000" b="1" dirty="0">
              <a:solidFill>
                <a:schemeClr val="tx2"/>
              </a:solidFill>
            </a:endParaRPr>
          </a:p>
          <a:p>
            <a:pPr marL="0" indent="0">
              <a:buNone/>
            </a:pPr>
            <a:r>
              <a:rPr lang="en-US" sz="4000" b="1" dirty="0">
                <a:solidFill>
                  <a:srgbClr val="002060"/>
                </a:solidFill>
              </a:rPr>
              <a:t>What You Also Need For Secchi Disk:</a:t>
            </a:r>
          </a:p>
          <a:p>
            <a:pPr marL="285750" indent="-285750">
              <a:buFont typeface="Arial"/>
              <a:buChar char="•"/>
            </a:pPr>
            <a:r>
              <a:rPr lang="en-US" sz="4000" b="1" dirty="0">
                <a:solidFill>
                  <a:schemeClr val="tx2"/>
                </a:solidFill>
                <a:hlinkClick r:id="rId8"/>
              </a:rPr>
              <a:t>Secchi Disk Transparency Protocol</a:t>
            </a:r>
            <a:endParaRPr lang="en-US" sz="4000" b="1" dirty="0">
              <a:solidFill>
                <a:schemeClr val="tx2"/>
              </a:solidFill>
            </a:endParaRPr>
          </a:p>
          <a:p>
            <a:pPr marL="0" indent="0">
              <a:buNone/>
            </a:pPr>
            <a:endParaRPr lang="en-US" sz="4000" b="1" dirty="0">
              <a:solidFill>
                <a:srgbClr val="002060"/>
              </a:solidFill>
              <a:hlinkClick r:id="rId9"/>
            </a:endParaRPr>
          </a:p>
          <a:p>
            <a:pPr marL="0" indent="0">
              <a:buNone/>
            </a:pPr>
            <a:r>
              <a:rPr lang="en-US" sz="4000" b="1" dirty="0">
                <a:solidFill>
                  <a:srgbClr val="002060"/>
                </a:solidFill>
              </a:rPr>
              <a:t>What You Also Need For Transparency Tube:</a:t>
            </a:r>
          </a:p>
          <a:p>
            <a:pPr marL="285750" indent="-285750">
              <a:buFont typeface="Arial"/>
              <a:buChar char="•"/>
            </a:pPr>
            <a:r>
              <a:rPr lang="en-US" sz="4000" b="1" dirty="0">
                <a:solidFill>
                  <a:schemeClr val="tx2"/>
                </a:solidFill>
                <a:hlinkClick r:id="rId9"/>
              </a:rPr>
              <a:t>Transparency Tube Transparency Protocol</a:t>
            </a:r>
            <a:endParaRPr lang="en-US" sz="4000" b="1" dirty="0">
              <a:solidFill>
                <a:schemeClr val="tx2"/>
              </a:solidFill>
            </a:endParaRPr>
          </a:p>
          <a:p>
            <a:pPr marL="285750" indent="-285750">
              <a:buFont typeface="Arial"/>
              <a:buChar char="•"/>
            </a:pPr>
            <a:r>
              <a:rPr lang="en-US" sz="4000" b="1" dirty="0">
                <a:solidFill>
                  <a:schemeClr val="tx2"/>
                </a:solidFill>
                <a:hlinkClick r:id="rId10"/>
              </a:rPr>
              <a:t>Collecting Water Sample in a Bucket</a:t>
            </a:r>
            <a:endParaRPr lang="en-US" sz="4000" b="1" dirty="0">
              <a:solidFill>
                <a:schemeClr val="tx2"/>
              </a:solidFill>
            </a:endParaRPr>
          </a:p>
          <a:p>
            <a:pPr marL="285750" indent="-285750">
              <a:buFont typeface="Arial"/>
              <a:buChar char="•"/>
            </a:pPr>
            <a:endParaRPr lang="en-US" sz="4000" b="1" dirty="0">
              <a:solidFill>
                <a:schemeClr val="tx2"/>
              </a:solidFill>
            </a:endParaRPr>
          </a:p>
          <a:p>
            <a:pPr marL="0" indent="0">
              <a:buNone/>
            </a:pPr>
            <a:endParaRPr lang="en-US" dirty="0"/>
          </a:p>
        </p:txBody>
      </p:sp>
      <p:pic>
        <p:nvPicPr>
          <p:cNvPr id="10" name="Content Placeholder 4" descr="Screenshot of the GLOBE Teacher's Guide Hydrosphere Investigation and Appendix."/>
          <p:cNvPicPr>
            <a:picLocks noGrp="1" noChangeAspect="1"/>
          </p:cNvPicPr>
          <p:nvPr>
            <p:ph sz="half" idx="2"/>
          </p:nvPr>
        </p:nvPicPr>
        <p:blipFill>
          <a:blip r:embed="rId11">
            <a:extLst>
              <a:ext uri="{28A0092B-C50C-407E-A947-70E740481C1C}">
                <a14:useLocalDpi xmlns:a14="http://schemas.microsoft.com/office/drawing/2010/main" val="0"/>
              </a:ext>
            </a:extLst>
          </a:blip>
          <a:stretch>
            <a:fillRect/>
          </a:stretch>
        </p:blipFill>
        <p:spPr>
          <a:xfrm rot="20660384">
            <a:off x="5563873" y="2989704"/>
            <a:ext cx="3154165" cy="2621643"/>
          </a:xfrm>
        </p:spPr>
      </p:pic>
    </p:spTree>
    <p:extLst>
      <p:ext uri="{BB962C8B-B14F-4D97-AF65-F5344CB8AC3E}">
        <p14:creationId xmlns:p14="http://schemas.microsoft.com/office/powerpoint/2010/main" val="25556266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1302235-4686-FA4D-82D3-9660211AF392}" type="slidenum">
              <a:rPr lang="en-US" smtClean="0"/>
              <a:t>23</a:t>
            </a:fld>
            <a:endParaRPr lang="en-US" dirty="0"/>
          </a:p>
        </p:txBody>
      </p:sp>
      <p:pic>
        <p:nvPicPr>
          <p:cNvPr id="11" name="Picture 10" descr="Banner: Water Transparency"/>
          <p:cNvPicPr>
            <a:picLocks noChangeAspect="1"/>
          </p:cNvPicPr>
          <p:nvPr/>
        </p:nvPicPr>
        <p:blipFill>
          <a:blip r:embed="rId2"/>
          <a:stretch>
            <a:fillRect/>
          </a:stretch>
        </p:blipFill>
        <p:spPr>
          <a:xfrm>
            <a:off x="1081324" y="159"/>
            <a:ext cx="8069052" cy="1028470"/>
          </a:xfrm>
          <a:prstGeom prst="rect">
            <a:avLst/>
          </a:prstGeom>
        </p:spPr>
      </p:pic>
      <p:pic>
        <p:nvPicPr>
          <p:cNvPr id="5" name="Picture 4"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8" y="0"/>
            <a:ext cx="1195693" cy="6880151"/>
          </a:xfrm>
          <a:prstGeom prst="rect">
            <a:avLst/>
          </a:prstGeom>
        </p:spPr>
      </p:pic>
      <p:sp>
        <p:nvSpPr>
          <p:cNvPr id="12" name="Title 1"/>
          <p:cNvSpPr>
            <a:spLocks noGrp="1"/>
          </p:cNvSpPr>
          <p:nvPr>
            <p:ph type="title"/>
          </p:nvPr>
        </p:nvSpPr>
        <p:spPr>
          <a:xfrm>
            <a:off x="1425836" y="1158472"/>
            <a:ext cx="1869814" cy="336954"/>
          </a:xfrm>
        </p:spPr>
        <p:txBody>
          <a:bodyPr>
            <a:normAutofit fontScale="90000"/>
          </a:bodyPr>
          <a:lstStyle/>
          <a:p>
            <a:r>
              <a:rPr lang="en-US" sz="2700" b="1" dirty="0">
                <a:solidFill>
                  <a:srgbClr val="000090"/>
                </a:solidFill>
              </a:rPr>
              <a:t>Safety Steps </a:t>
            </a:r>
            <a:endParaRPr lang="en-US" dirty="0"/>
          </a:p>
        </p:txBody>
      </p:sp>
      <p:sp>
        <p:nvSpPr>
          <p:cNvPr id="13" name="TextBox 12"/>
          <p:cNvSpPr txBox="1"/>
          <p:nvPr/>
        </p:nvSpPr>
        <p:spPr>
          <a:xfrm>
            <a:off x="1425836" y="1714041"/>
            <a:ext cx="7039444" cy="3693319"/>
          </a:xfrm>
          <a:prstGeom prst="rect">
            <a:avLst/>
          </a:prstGeom>
          <a:noFill/>
        </p:spPr>
        <p:txBody>
          <a:bodyPr wrap="square" rtlCol="0">
            <a:spAutoFit/>
          </a:bodyPr>
          <a:lstStyle/>
          <a:p>
            <a:pPr lvl="0"/>
            <a:r>
              <a:rPr lang="en-US" dirty="0"/>
              <a:t>Safety is important when conducting the Hydrosphere protocols.  While you will need to use your judgment in selecting only hydrosphere study sites that are safe to access and sample, additional precautions are needed:</a:t>
            </a:r>
          </a:p>
          <a:p>
            <a:pPr lvl="0"/>
            <a:endParaRPr lang="en-US" dirty="0"/>
          </a:p>
          <a:p>
            <a:pPr marL="342900" lvl="0" indent="-342900">
              <a:buFont typeface="Arial" charset="0"/>
              <a:buChar char="•"/>
            </a:pPr>
            <a:r>
              <a:rPr lang="en-US" dirty="0"/>
              <a:t>Students should wear protective gloves and goggles when handling water samples and chemicals to avoid splashing on exposed areas.</a:t>
            </a:r>
          </a:p>
          <a:p>
            <a:pPr marL="342900" lvl="0" indent="-342900">
              <a:buFont typeface="Arial" charset="0"/>
              <a:buChar char="•"/>
            </a:pPr>
            <a:endParaRPr lang="en-US" dirty="0"/>
          </a:p>
          <a:p>
            <a:pPr marL="342900" lvl="0" indent="-342900">
              <a:buFont typeface="Arial" charset="0"/>
              <a:buChar char="•"/>
            </a:pPr>
            <a:r>
              <a:rPr lang="en-US" dirty="0"/>
              <a:t>When doing GLOBE Hydrosphere Protocols, it is important to protect students from exposure to biting insects, including mosquitoes. Ask your students to wear clothes that cover the body so there is little bite area exposed. It is also advisable to apply insect repellent if you are sampling during the mosquito breeding season. </a:t>
            </a:r>
          </a:p>
        </p:txBody>
      </p:sp>
      <p:pic>
        <p:nvPicPr>
          <p:cNvPr id="14" name="Content Placeholder 2" descr="Warning sign, picture of gloves and goggles and text that reads &quot;SAFETY be sure students wear gloves and goggles during your investigations&quot;"/>
          <p:cNvPicPr>
            <a:picLocks noGrp="1" noChangeAspect="1"/>
          </p:cNvPicPr>
          <p:nvPr>
            <p:ph sz="half" idx="2"/>
          </p:nvPr>
        </p:nvPicPr>
        <p:blipFill>
          <a:blip r:embed="rId4"/>
          <a:stretch>
            <a:fillRect/>
          </a:stretch>
        </p:blipFill>
        <p:spPr>
          <a:xfrm>
            <a:off x="1440381" y="5712160"/>
            <a:ext cx="7629948" cy="1145840"/>
          </a:xfrm>
        </p:spPr>
      </p:pic>
    </p:spTree>
    <p:extLst>
      <p:ext uri="{BB962C8B-B14F-4D97-AF65-F5344CB8AC3E}">
        <p14:creationId xmlns:p14="http://schemas.microsoft.com/office/powerpoint/2010/main" val="5916028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24</a:t>
            </a:fld>
            <a:endParaRPr lang="en-US" dirty="0"/>
          </a:p>
        </p:txBody>
      </p:sp>
      <p:pic>
        <p:nvPicPr>
          <p:cNvPr id="9" name="Picture 8" descr="Banner: Water Transparency"/>
          <p:cNvPicPr>
            <a:picLocks noChangeAspect="1"/>
          </p:cNvPicPr>
          <p:nvPr/>
        </p:nvPicPr>
        <p:blipFill>
          <a:blip r:embed="rId2"/>
          <a:stretch>
            <a:fillRect/>
          </a:stretch>
        </p:blipFill>
        <p:spPr>
          <a:xfrm>
            <a:off x="1163678" y="159"/>
            <a:ext cx="8069052" cy="1028470"/>
          </a:xfrm>
          <a:prstGeom prst="rect">
            <a:avLst/>
          </a:prstGeom>
        </p:spPr>
      </p:pic>
      <p:pic>
        <p:nvPicPr>
          <p:cNvPr id="5" name="Picture 4"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8" y="-21991"/>
            <a:ext cx="1195693" cy="6879991"/>
          </a:xfrm>
          <a:prstGeom prst="rect">
            <a:avLst/>
          </a:prstGeom>
        </p:spPr>
      </p:pic>
      <p:sp>
        <p:nvSpPr>
          <p:cNvPr id="2" name="Title 1"/>
          <p:cNvSpPr>
            <a:spLocks noGrp="1"/>
          </p:cNvSpPr>
          <p:nvPr>
            <p:ph type="title"/>
          </p:nvPr>
        </p:nvSpPr>
        <p:spPr>
          <a:xfrm>
            <a:off x="1270832" y="709867"/>
            <a:ext cx="7690037" cy="1209080"/>
          </a:xfrm>
        </p:spPr>
        <p:txBody>
          <a:bodyPr>
            <a:noAutofit/>
          </a:bodyPr>
          <a:lstStyle/>
          <a:p>
            <a:r>
              <a:rPr lang="en-US" sz="2400" b="1" dirty="0">
                <a:solidFill>
                  <a:srgbClr val="000090"/>
                </a:solidFill>
              </a:rPr>
              <a:t>Hydrosphere Investigation Site Data</a:t>
            </a:r>
          </a:p>
        </p:txBody>
      </p:sp>
      <p:sp>
        <p:nvSpPr>
          <p:cNvPr id="6" name="Content Placeholder 5"/>
          <p:cNvSpPr>
            <a:spLocks noGrp="1"/>
          </p:cNvSpPr>
          <p:nvPr>
            <p:ph sz="half" idx="1"/>
          </p:nvPr>
        </p:nvSpPr>
        <p:spPr>
          <a:xfrm>
            <a:off x="1396482" y="1743338"/>
            <a:ext cx="7290318" cy="559595"/>
          </a:xfrm>
        </p:spPr>
        <p:txBody>
          <a:bodyPr>
            <a:normAutofit/>
          </a:bodyPr>
          <a:lstStyle/>
          <a:p>
            <a:pPr marL="0" indent="0">
              <a:buNone/>
            </a:pPr>
            <a:r>
              <a:rPr lang="en-US" sz="2000" dirty="0">
                <a:solidFill>
                  <a:srgbClr val="000000"/>
                </a:solidFill>
              </a:rPr>
              <a:t>Fill out top portion of</a:t>
            </a:r>
            <a:r>
              <a:rPr lang="en-US" sz="2000" dirty="0">
                <a:solidFill>
                  <a:srgbClr val="000072"/>
                </a:solidFill>
              </a:rPr>
              <a:t> </a:t>
            </a:r>
            <a:r>
              <a:rPr lang="en-US" sz="2000" b="1" dirty="0">
                <a:solidFill>
                  <a:srgbClr val="000072"/>
                </a:solidFill>
              </a:rPr>
              <a:t>Hydrosphere Investigation Data Sheet</a:t>
            </a:r>
          </a:p>
          <a:p>
            <a:pPr marL="0" indent="0">
              <a:buNone/>
            </a:pPr>
            <a:endParaRPr lang="en-US" dirty="0"/>
          </a:p>
        </p:txBody>
      </p:sp>
      <p:pic>
        <p:nvPicPr>
          <p:cNvPr id="8" name="Content Placeholder 7" descr="Screen Shot of the Hydrosphere Investigation Data Sheet. You will indicate your school, class and students who are recording the data, the measurement day and time, the name of thei site, and the state of the water (normal, flooded, dry, frozen or unreachable)."/>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523046" y="2612657"/>
            <a:ext cx="7037190" cy="3127640"/>
          </a:xfrm>
          <a:prstGeom prst="rect">
            <a:avLst/>
          </a:prstGeom>
          <a:ln>
            <a:noFill/>
          </a:ln>
          <a:effectLst>
            <a:outerShdw blurRad="292100" dist="139700" dir="2700000" algn="tl" rotWithShape="0">
              <a:srgbClr val="333333">
                <a:alpha val="65000"/>
              </a:srgbClr>
            </a:outerShdw>
          </a:effectLst>
        </p:spPr>
      </p:pic>
      <p:pic>
        <p:nvPicPr>
          <p:cNvPr id="3" name="Picture 2" descr="Warning sign, picture of gloves and goggles and text that reads &quot;SAFETY be sure students wear gloves and goggles during your investigations&quot;"/>
          <p:cNvPicPr>
            <a:picLocks noChangeAspect="1"/>
          </p:cNvPicPr>
          <p:nvPr/>
        </p:nvPicPr>
        <p:blipFill>
          <a:blip r:embed="rId5"/>
          <a:stretch>
            <a:fillRect/>
          </a:stretch>
        </p:blipFill>
        <p:spPr>
          <a:xfrm>
            <a:off x="1980122" y="6023089"/>
            <a:ext cx="5850085" cy="829133"/>
          </a:xfrm>
          <a:prstGeom prst="rect">
            <a:avLst/>
          </a:prstGeom>
        </p:spPr>
      </p:pic>
    </p:spTree>
    <p:extLst>
      <p:ext uri="{BB962C8B-B14F-4D97-AF65-F5344CB8AC3E}">
        <p14:creationId xmlns:p14="http://schemas.microsoft.com/office/powerpoint/2010/main" val="26382859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1302235-4686-FA4D-82D3-9660211AF392}" type="slidenum">
              <a:rPr lang="en-US" smtClean="0"/>
              <a:t>25</a:t>
            </a:fld>
            <a:endParaRPr lang="en-US" dirty="0"/>
          </a:p>
        </p:txBody>
      </p:sp>
      <p:pic>
        <p:nvPicPr>
          <p:cNvPr id="11" name="Picture 10" descr="Banner: Water Transparency"/>
          <p:cNvPicPr>
            <a:picLocks noChangeAspect="1"/>
          </p:cNvPicPr>
          <p:nvPr/>
        </p:nvPicPr>
        <p:blipFill>
          <a:blip r:embed="rId3"/>
          <a:stretch>
            <a:fillRect/>
          </a:stretch>
        </p:blipFill>
        <p:spPr>
          <a:xfrm>
            <a:off x="1163678" y="159"/>
            <a:ext cx="8069052" cy="1028470"/>
          </a:xfrm>
          <a:prstGeom prst="rect">
            <a:avLst/>
          </a:prstGeom>
        </p:spPr>
      </p:pic>
      <p:pic>
        <p:nvPicPr>
          <p:cNvPr id="5" name="Picture 4" descr="Menu: How to collect your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08" y="-21991"/>
            <a:ext cx="1195693" cy="6879991"/>
          </a:xfrm>
          <a:prstGeom prst="rect">
            <a:avLst/>
          </a:prstGeom>
        </p:spPr>
      </p:pic>
      <p:sp>
        <p:nvSpPr>
          <p:cNvPr id="2" name="Title 1"/>
          <p:cNvSpPr>
            <a:spLocks noGrp="1"/>
          </p:cNvSpPr>
          <p:nvPr>
            <p:ph type="title"/>
          </p:nvPr>
        </p:nvSpPr>
        <p:spPr>
          <a:xfrm>
            <a:off x="1270832" y="709867"/>
            <a:ext cx="7690037" cy="1209080"/>
          </a:xfrm>
        </p:spPr>
        <p:txBody>
          <a:bodyPr>
            <a:noAutofit/>
          </a:bodyPr>
          <a:lstStyle/>
          <a:p>
            <a:pPr>
              <a:spcAft>
                <a:spcPts val="600"/>
              </a:spcAft>
            </a:pPr>
            <a:r>
              <a:rPr lang="en-US" sz="2400" b="1" dirty="0">
                <a:solidFill>
                  <a:srgbClr val="000072"/>
                </a:solidFill>
              </a:rPr>
              <a:t>Describe the sky conditions and clouds</a:t>
            </a:r>
          </a:p>
        </p:txBody>
      </p:sp>
      <p:pic>
        <p:nvPicPr>
          <p:cNvPr id="9" name="Content Placeholder 8" descr="Screen Shot  of GLOBE Cloud Chart"/>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1492250" y="2612656"/>
            <a:ext cx="3200515" cy="26776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Content Placeholder 9" descr="Photo of clipboard with data sheet being filled out. "/>
          <p:cNvPicPr>
            <a:picLocks noGrp="1" noChangeAspect="1"/>
          </p:cNvPicPr>
          <p:nvPr>
            <p:ph sz="half" idx="2"/>
          </p:nvPr>
        </p:nvPicPr>
        <p:blipFill>
          <a:blip r:embed="rId6">
            <a:extLst>
              <a:ext uri="{28A0092B-C50C-407E-A947-70E740481C1C}">
                <a14:useLocalDpi xmlns:a14="http://schemas.microsoft.com/office/drawing/2010/main" val="0"/>
              </a:ext>
            </a:extLst>
          </a:blip>
          <a:stretch>
            <a:fillRect/>
          </a:stretch>
        </p:blipFill>
        <p:spPr>
          <a:xfrm>
            <a:off x="5100352" y="2612656"/>
            <a:ext cx="3570183" cy="2677637"/>
          </a:xfrm>
          <a:prstGeom prst="rect">
            <a:avLst/>
          </a:prstGeom>
        </p:spPr>
      </p:pic>
    </p:spTree>
    <p:extLst>
      <p:ext uri="{BB962C8B-B14F-4D97-AF65-F5344CB8AC3E}">
        <p14:creationId xmlns:p14="http://schemas.microsoft.com/office/powerpoint/2010/main" val="11675773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1302235-4686-FA4D-82D3-9660211AF392}" type="slidenum">
              <a:rPr lang="en-US" smtClean="0"/>
              <a:t>26</a:t>
            </a:fld>
            <a:endParaRPr lang="en-US"/>
          </a:p>
        </p:txBody>
      </p:sp>
      <p:pic>
        <p:nvPicPr>
          <p:cNvPr id="4" name="Picture 3" descr="Banner: Water Transparency"/>
          <p:cNvPicPr>
            <a:picLocks noChangeAspect="1"/>
          </p:cNvPicPr>
          <p:nvPr/>
        </p:nvPicPr>
        <p:blipFill>
          <a:blip r:embed="rId2"/>
          <a:stretch>
            <a:fillRect/>
          </a:stretch>
        </p:blipFill>
        <p:spPr>
          <a:xfrm>
            <a:off x="1168384" y="19470"/>
            <a:ext cx="7975615" cy="1026845"/>
          </a:xfrm>
          <a:prstGeom prst="rect">
            <a:avLst/>
          </a:prstGeom>
        </p:spPr>
      </p:pic>
      <p:pic>
        <p:nvPicPr>
          <p:cNvPr id="5" name="Picture 4"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8" y="-21991"/>
            <a:ext cx="1195693" cy="6879991"/>
          </a:xfrm>
          <a:prstGeom prst="rect">
            <a:avLst/>
          </a:prstGeom>
        </p:spPr>
      </p:pic>
      <p:sp>
        <p:nvSpPr>
          <p:cNvPr id="2" name="Title 1"/>
          <p:cNvSpPr>
            <a:spLocks noGrp="1"/>
          </p:cNvSpPr>
          <p:nvPr>
            <p:ph type="title"/>
          </p:nvPr>
        </p:nvSpPr>
        <p:spPr>
          <a:xfrm>
            <a:off x="1854013" y="2576767"/>
            <a:ext cx="6337488" cy="1209080"/>
          </a:xfrm>
        </p:spPr>
        <p:txBody>
          <a:bodyPr>
            <a:noAutofit/>
          </a:bodyPr>
          <a:lstStyle/>
          <a:p>
            <a:pPr>
              <a:spcAft>
                <a:spcPts val="600"/>
              </a:spcAft>
            </a:pPr>
            <a:r>
              <a:rPr lang="en-US" sz="2400" b="1" dirty="0">
                <a:solidFill>
                  <a:srgbClr val="000072"/>
                </a:solidFill>
              </a:rPr>
              <a:t>I. Water Transparency Protocol Using a Secchi Disk</a:t>
            </a:r>
          </a:p>
        </p:txBody>
      </p:sp>
    </p:spTree>
    <p:extLst>
      <p:ext uri="{BB962C8B-B14F-4D97-AF65-F5344CB8AC3E}">
        <p14:creationId xmlns:p14="http://schemas.microsoft.com/office/powerpoint/2010/main" val="12860055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1302235-4686-FA4D-82D3-9660211AF392}" type="slidenum">
              <a:rPr lang="en-US" smtClean="0"/>
              <a:t>27</a:t>
            </a:fld>
            <a:endParaRPr lang="en-US"/>
          </a:p>
        </p:txBody>
      </p:sp>
      <p:pic>
        <p:nvPicPr>
          <p:cNvPr id="4" name="Picture 3" descr="Banner: Water Transparency"/>
          <p:cNvPicPr>
            <a:picLocks noChangeAspect="1"/>
          </p:cNvPicPr>
          <p:nvPr/>
        </p:nvPicPr>
        <p:blipFill>
          <a:blip r:embed="rId2"/>
          <a:stretch>
            <a:fillRect/>
          </a:stretch>
        </p:blipFill>
        <p:spPr>
          <a:xfrm>
            <a:off x="1168384" y="19470"/>
            <a:ext cx="7975615" cy="1026845"/>
          </a:xfrm>
          <a:prstGeom prst="rect">
            <a:avLst/>
          </a:prstGeom>
        </p:spPr>
      </p:pic>
      <p:pic>
        <p:nvPicPr>
          <p:cNvPr id="5" name="Picture 4"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8" y="-21991"/>
            <a:ext cx="1195693" cy="6879991"/>
          </a:xfrm>
          <a:prstGeom prst="rect">
            <a:avLst/>
          </a:prstGeom>
        </p:spPr>
      </p:pic>
      <p:sp>
        <p:nvSpPr>
          <p:cNvPr id="2" name="Title 1"/>
          <p:cNvSpPr>
            <a:spLocks noGrp="1"/>
          </p:cNvSpPr>
          <p:nvPr>
            <p:ph type="title"/>
          </p:nvPr>
        </p:nvSpPr>
        <p:spPr>
          <a:xfrm>
            <a:off x="1270832" y="709867"/>
            <a:ext cx="7690037" cy="1209080"/>
          </a:xfrm>
        </p:spPr>
        <p:txBody>
          <a:bodyPr>
            <a:noAutofit/>
          </a:bodyPr>
          <a:lstStyle/>
          <a:p>
            <a:pPr>
              <a:spcAft>
                <a:spcPts val="600"/>
              </a:spcAft>
            </a:pPr>
            <a:r>
              <a:rPr lang="en-US" sz="2400" b="1" dirty="0">
                <a:solidFill>
                  <a:srgbClr val="000072"/>
                </a:solidFill>
              </a:rPr>
              <a:t>Secchi Disk Protocol Overview</a:t>
            </a:r>
          </a:p>
        </p:txBody>
      </p:sp>
      <p:sp>
        <p:nvSpPr>
          <p:cNvPr id="3" name="Content Placeholder 2"/>
          <p:cNvSpPr>
            <a:spLocks noGrp="1"/>
          </p:cNvSpPr>
          <p:nvPr>
            <p:ph sz="half" idx="1"/>
          </p:nvPr>
        </p:nvSpPr>
        <p:spPr>
          <a:xfrm>
            <a:off x="1280480" y="1743337"/>
            <a:ext cx="4172053" cy="4742129"/>
          </a:xfrm>
        </p:spPr>
        <p:txBody>
          <a:bodyPr>
            <a:normAutofit/>
          </a:bodyPr>
          <a:lstStyle/>
          <a:p>
            <a:pPr marL="285750" indent="-285750" algn="just">
              <a:buFont typeface="Arial"/>
              <a:buChar char="•"/>
            </a:pPr>
            <a:r>
              <a:rPr lang="en-US" sz="1600" dirty="0"/>
              <a:t>Assemble field equipment</a:t>
            </a:r>
          </a:p>
          <a:p>
            <a:pPr marL="285750" indent="-285750" algn="just">
              <a:buFont typeface="Arial"/>
              <a:buChar char="•"/>
            </a:pPr>
            <a:r>
              <a:rPr lang="en-US" sz="1600" dirty="0"/>
              <a:t>Collect site data</a:t>
            </a:r>
          </a:p>
          <a:p>
            <a:pPr marL="285750" indent="-285750" algn="just">
              <a:buFont typeface="Arial"/>
              <a:buChar char="•"/>
            </a:pPr>
            <a:r>
              <a:rPr lang="en-US" sz="1600" dirty="0"/>
              <a:t>Conduct cloud type and cloud cover measurements</a:t>
            </a:r>
          </a:p>
          <a:p>
            <a:pPr marL="285750" indent="-285750" algn="just">
              <a:buFont typeface="Arial"/>
              <a:buChar char="•"/>
            </a:pPr>
            <a:r>
              <a:rPr lang="en-US" sz="1600" dirty="0"/>
              <a:t>In the Field: Take the measurements using a Secchi disk</a:t>
            </a:r>
          </a:p>
          <a:p>
            <a:pPr marL="285750" indent="-285750" algn="just">
              <a:buFont typeface="Arial"/>
              <a:buChar char="•"/>
            </a:pPr>
            <a:r>
              <a:rPr lang="en-US" sz="1600" dirty="0"/>
              <a:t>Repeat 3 times to ensure accuracy and precision</a:t>
            </a:r>
          </a:p>
          <a:p>
            <a:pPr marL="285750" indent="-285750" algn="just">
              <a:buFont typeface="Arial"/>
              <a:buChar char="•"/>
            </a:pPr>
            <a:r>
              <a:rPr lang="en-US" sz="1600" dirty="0"/>
              <a:t>Verify that the data from the three measurements are within </a:t>
            </a:r>
            <a:r>
              <a:rPr lang="en-US" sz="1600" b="1" dirty="0">
                <a:solidFill>
                  <a:srgbClr val="000090"/>
                </a:solidFill>
                <a:latin typeface="Calibri" charset="0"/>
              </a:rPr>
              <a:t>10 cm </a:t>
            </a:r>
            <a:r>
              <a:rPr lang="en-US" sz="1600" dirty="0">
                <a:latin typeface="Calibri" charset="0"/>
              </a:rPr>
              <a:t>of the mean, (but do not average your data for reporting)</a:t>
            </a:r>
          </a:p>
          <a:p>
            <a:pPr marL="285750" indent="-285750" algn="just">
              <a:buFont typeface="Arial"/>
              <a:buChar char="•"/>
            </a:pPr>
            <a:r>
              <a:rPr lang="en-US" sz="1600" dirty="0">
                <a:latin typeface="Calibri" charset="0"/>
              </a:rPr>
              <a:t>Report your data to the GLOBE website </a:t>
            </a:r>
          </a:p>
        </p:txBody>
      </p:sp>
      <p:pic>
        <p:nvPicPr>
          <p:cNvPr id="10" name="Content Placeholder 9" descr="Photo of GLOBE Trainer holding a Secchi disk and the bottom cap of a transparency tube, both showing similar black and white cross pattern. A second photo is of a clipboard holding a GLOBE data sheet.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808133" y="1743338"/>
            <a:ext cx="2819234" cy="4355230"/>
          </a:xfrm>
        </p:spPr>
      </p:pic>
    </p:spTree>
    <p:extLst>
      <p:ext uri="{BB962C8B-B14F-4D97-AF65-F5344CB8AC3E}">
        <p14:creationId xmlns:p14="http://schemas.microsoft.com/office/powerpoint/2010/main" val="17887714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1302235-4686-FA4D-82D3-9660211AF392}" type="slidenum">
              <a:rPr lang="en-US" smtClean="0"/>
              <a:t>28</a:t>
            </a:fld>
            <a:endParaRPr lang="en-US"/>
          </a:p>
        </p:txBody>
      </p:sp>
      <p:pic>
        <p:nvPicPr>
          <p:cNvPr id="4" name="Picture 3" descr="Banner: Water Transparency"/>
          <p:cNvPicPr>
            <a:picLocks noChangeAspect="1"/>
          </p:cNvPicPr>
          <p:nvPr/>
        </p:nvPicPr>
        <p:blipFill>
          <a:blip r:embed="rId2"/>
          <a:stretch>
            <a:fillRect/>
          </a:stretch>
        </p:blipFill>
        <p:spPr>
          <a:xfrm>
            <a:off x="1168384" y="0"/>
            <a:ext cx="7975615" cy="1026845"/>
          </a:xfrm>
          <a:prstGeom prst="rect">
            <a:avLst/>
          </a:prstGeom>
        </p:spPr>
      </p:pic>
      <p:pic>
        <p:nvPicPr>
          <p:cNvPr id="5" name="Picture 4"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8" y="-21991"/>
            <a:ext cx="1195693" cy="6879991"/>
          </a:xfrm>
          <a:prstGeom prst="rect">
            <a:avLst/>
          </a:prstGeom>
        </p:spPr>
      </p:pic>
      <p:sp>
        <p:nvSpPr>
          <p:cNvPr id="2" name="Title 1"/>
          <p:cNvSpPr>
            <a:spLocks noGrp="1"/>
          </p:cNvSpPr>
          <p:nvPr>
            <p:ph type="title"/>
          </p:nvPr>
        </p:nvSpPr>
        <p:spPr>
          <a:xfrm>
            <a:off x="1270832" y="709867"/>
            <a:ext cx="7690037" cy="1209080"/>
          </a:xfrm>
        </p:spPr>
        <p:txBody>
          <a:bodyPr>
            <a:noAutofit/>
          </a:bodyPr>
          <a:lstStyle/>
          <a:p>
            <a:pPr>
              <a:spcAft>
                <a:spcPts val="600"/>
              </a:spcAft>
            </a:pPr>
            <a:r>
              <a:rPr lang="en-US" sz="2400" b="1" dirty="0">
                <a:solidFill>
                  <a:srgbClr val="000072"/>
                </a:solidFill>
              </a:rPr>
              <a:t>Time Requirements for Secchi Disk Method</a:t>
            </a:r>
          </a:p>
        </p:txBody>
      </p:sp>
      <p:sp>
        <p:nvSpPr>
          <p:cNvPr id="3" name="Content Placeholder 2"/>
          <p:cNvSpPr>
            <a:spLocks noGrp="1"/>
          </p:cNvSpPr>
          <p:nvPr>
            <p:ph sz="half" idx="1"/>
          </p:nvPr>
        </p:nvSpPr>
        <p:spPr>
          <a:xfrm>
            <a:off x="1280480" y="1743337"/>
            <a:ext cx="4172053" cy="4742129"/>
          </a:xfrm>
        </p:spPr>
        <p:txBody>
          <a:bodyPr>
            <a:normAutofit/>
          </a:bodyPr>
          <a:lstStyle/>
          <a:p>
            <a:pPr marL="0" indent="0">
              <a:buNone/>
            </a:pPr>
            <a:r>
              <a:rPr lang="en-US" sz="1800" b="1" dirty="0">
                <a:solidFill>
                  <a:srgbClr val="000090"/>
                </a:solidFill>
              </a:rPr>
              <a:t>Time to complete protocol: </a:t>
            </a:r>
            <a:r>
              <a:rPr lang="en-US" sz="1800" dirty="0"/>
              <a:t>About 10 minutes</a:t>
            </a:r>
          </a:p>
          <a:p>
            <a:pPr marL="0" indent="0">
              <a:buNone/>
            </a:pPr>
            <a:endParaRPr lang="en-US" sz="1800" dirty="0"/>
          </a:p>
          <a:p>
            <a:pPr marL="0" indent="0">
              <a:buNone/>
            </a:pPr>
            <a:r>
              <a:rPr lang="en-US" sz="1800" b="1" dirty="0">
                <a:solidFill>
                  <a:srgbClr val="000090"/>
                </a:solidFill>
              </a:rPr>
              <a:t>Frequency: </a:t>
            </a:r>
            <a:r>
              <a:rPr lang="en-US" sz="1800" dirty="0"/>
              <a:t>Ideally, weekly measurements at the same sampling site</a:t>
            </a:r>
          </a:p>
          <a:p>
            <a:pPr marL="0" indent="0">
              <a:buNone/>
            </a:pPr>
            <a:endParaRPr lang="en-US" sz="1800" dirty="0"/>
          </a:p>
          <a:p>
            <a:pPr marL="0" indent="0">
              <a:buNone/>
            </a:pPr>
            <a:r>
              <a:rPr lang="en-US" sz="1800" b="1" dirty="0">
                <a:solidFill>
                  <a:srgbClr val="000090"/>
                </a:solidFill>
              </a:rPr>
              <a:t>Ease of Protocol:  </a:t>
            </a:r>
            <a:r>
              <a:rPr lang="en-US" sz="1800" dirty="0"/>
              <a:t>Beginner Level</a:t>
            </a:r>
          </a:p>
        </p:txBody>
      </p:sp>
      <p:pic>
        <p:nvPicPr>
          <p:cNvPr id="9" name="Content Placeholder 8" descr="Photo of Secchi disk, connected to a rope by a metal coupling in the middle.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452533" y="1743337"/>
            <a:ext cx="2969772" cy="3044766"/>
          </a:xfrm>
          <a:prstGeom prst="rect">
            <a:avLst/>
          </a:prstGeom>
        </p:spPr>
      </p:pic>
    </p:spTree>
    <p:extLst>
      <p:ext uri="{BB962C8B-B14F-4D97-AF65-F5344CB8AC3E}">
        <p14:creationId xmlns:p14="http://schemas.microsoft.com/office/powerpoint/2010/main" val="30864797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2</a:t>
            </a:fld>
            <a:endParaRPr lang="en-US" dirty="0"/>
          </a:p>
        </p:txBody>
      </p:sp>
      <p:pic>
        <p:nvPicPr>
          <p:cNvPr id="11" name="Picture 10" descr="Banner: Water Transparency"/>
          <p:cNvPicPr>
            <a:picLocks noChangeAspect="1"/>
          </p:cNvPicPr>
          <p:nvPr/>
        </p:nvPicPr>
        <p:blipFill>
          <a:blip r:embed="rId2"/>
          <a:stretch>
            <a:fillRect/>
          </a:stretch>
        </p:blipFill>
        <p:spPr>
          <a:xfrm>
            <a:off x="1178847" y="-4894"/>
            <a:ext cx="7965153" cy="1024398"/>
          </a:xfrm>
          <a:prstGeom prst="rect">
            <a:avLst/>
          </a:prstGeom>
        </p:spPr>
      </p:pic>
      <p:pic>
        <p:nvPicPr>
          <p:cNvPr id="7" name="Picture 6" descr="Menu: What is water transparenc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183341" cy="6919258"/>
          </a:xfrm>
          <a:prstGeom prst="rect">
            <a:avLst/>
          </a:prstGeom>
        </p:spPr>
      </p:pic>
      <p:sp>
        <p:nvSpPr>
          <p:cNvPr id="2" name="Title 1"/>
          <p:cNvSpPr>
            <a:spLocks noGrp="1"/>
          </p:cNvSpPr>
          <p:nvPr>
            <p:ph type="title"/>
          </p:nvPr>
        </p:nvSpPr>
        <p:spPr>
          <a:xfrm>
            <a:off x="1298702" y="986397"/>
            <a:ext cx="7333854" cy="735948"/>
          </a:xfrm>
        </p:spPr>
        <p:txBody>
          <a:bodyPr>
            <a:normAutofit fontScale="90000"/>
          </a:bodyPr>
          <a:lstStyle/>
          <a:p>
            <a:r>
              <a:rPr lang="en-US" sz="3200" b="1" dirty="0">
                <a:solidFill>
                  <a:srgbClr val="002060"/>
                </a:solidFill>
              </a:rPr>
              <a:t>The Hydrosphere as part of the Earth System</a:t>
            </a:r>
          </a:p>
        </p:txBody>
      </p:sp>
      <p:sp>
        <p:nvSpPr>
          <p:cNvPr id="3" name="Content Placeholder 2"/>
          <p:cNvSpPr>
            <a:spLocks noGrp="1"/>
          </p:cNvSpPr>
          <p:nvPr>
            <p:ph sz="half" idx="1"/>
          </p:nvPr>
        </p:nvSpPr>
        <p:spPr>
          <a:xfrm>
            <a:off x="1422886" y="1722345"/>
            <a:ext cx="4126439" cy="4351338"/>
          </a:xfrm>
        </p:spPr>
        <p:txBody>
          <a:bodyPr>
            <a:noAutofit/>
          </a:bodyPr>
          <a:lstStyle/>
          <a:p>
            <a:pPr marL="0" indent="0" algn="just">
              <a:buNone/>
            </a:pPr>
            <a:r>
              <a:rPr lang="en-US" sz="1600" dirty="0"/>
              <a:t>The hydrosphere is the part of the Earth system that includes water, ice and water vapor. Water participates in many important natural chemical reactions and is a good solvent. Changing any part of the Earth system, such as the amount or type of vegetation in a region or from natural land cover to an impervious one, can affect the rest of the system. Rain and snow capture aerosols from the air. Acidic water slowly dissolves rocks, placing dissolved solids in water. Dissolved or suspended impurities determine water's chemical composition.</a:t>
            </a:r>
          </a:p>
          <a:p>
            <a:pPr marL="0" indent="0" algn="just">
              <a:buNone/>
            </a:pPr>
            <a:r>
              <a:rPr lang="en-US" sz="1600" dirty="0"/>
              <a:t>Current measurement programs in many areas of the world cover only a few water bodies a few times during the year. GLOBE Hydrosphere protocols will allow you to collect valuable data to help fill these gaps and improve our understanding of Earth's natural waters.</a:t>
            </a:r>
          </a:p>
        </p:txBody>
      </p:sp>
      <p:pic>
        <p:nvPicPr>
          <p:cNvPr id="8" name="Content Placeholder 7" descr="Earth system diagram: Energy flows and matter cycles through the Earth's biosphere, hydrosphere, atmosphere and pedosphere (soil). The cycles are powered by the Sun's energy.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549325" y="1790895"/>
            <a:ext cx="3281321" cy="3337468"/>
          </a:xfrm>
          <a:prstGeom prst="rect">
            <a:avLst/>
          </a:prstGeom>
        </p:spPr>
      </p:pic>
      <p:sp>
        <p:nvSpPr>
          <p:cNvPr id="9" name="Rectangle 8"/>
          <p:cNvSpPr/>
          <p:nvPr/>
        </p:nvSpPr>
        <p:spPr>
          <a:xfrm>
            <a:off x="5978047" y="5128363"/>
            <a:ext cx="3054098" cy="523220"/>
          </a:xfrm>
          <a:prstGeom prst="rect">
            <a:avLst/>
          </a:prstGeom>
        </p:spPr>
        <p:txBody>
          <a:bodyPr wrap="square">
            <a:spAutoFit/>
          </a:bodyPr>
          <a:lstStyle/>
          <a:p>
            <a:r>
              <a:rPr lang="en-US" sz="1400" i="1" dirty="0"/>
              <a:t>The Earth System:</a:t>
            </a:r>
          </a:p>
          <a:p>
            <a:r>
              <a:rPr lang="en-US" sz="1400" i="1" dirty="0"/>
              <a:t> Energy flows and matter cycles. </a:t>
            </a:r>
          </a:p>
        </p:txBody>
      </p:sp>
    </p:spTree>
    <p:extLst>
      <p:ext uri="{BB962C8B-B14F-4D97-AF65-F5344CB8AC3E}">
        <p14:creationId xmlns:p14="http://schemas.microsoft.com/office/powerpoint/2010/main" val="1314921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1302235-4686-FA4D-82D3-9660211AF392}" type="slidenum">
              <a:rPr lang="en-US" smtClean="0"/>
              <a:t>29</a:t>
            </a:fld>
            <a:endParaRPr lang="en-US"/>
          </a:p>
        </p:txBody>
      </p:sp>
      <p:pic>
        <p:nvPicPr>
          <p:cNvPr id="4" name="Picture 3" descr="Banner: Water Transparency"/>
          <p:cNvPicPr>
            <a:picLocks noChangeAspect="1"/>
          </p:cNvPicPr>
          <p:nvPr/>
        </p:nvPicPr>
        <p:blipFill>
          <a:blip r:embed="rId2"/>
          <a:stretch>
            <a:fillRect/>
          </a:stretch>
        </p:blipFill>
        <p:spPr>
          <a:xfrm>
            <a:off x="1168384" y="-1551"/>
            <a:ext cx="7975615" cy="1026845"/>
          </a:xfrm>
          <a:prstGeom prst="rect">
            <a:avLst/>
          </a:prstGeom>
        </p:spPr>
      </p:pic>
      <p:pic>
        <p:nvPicPr>
          <p:cNvPr id="5" name="Picture 4"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8" y="-21991"/>
            <a:ext cx="1195693" cy="6879991"/>
          </a:xfrm>
          <a:prstGeom prst="rect">
            <a:avLst/>
          </a:prstGeom>
        </p:spPr>
      </p:pic>
      <p:sp>
        <p:nvSpPr>
          <p:cNvPr id="2" name="Title 1"/>
          <p:cNvSpPr>
            <a:spLocks noGrp="1"/>
          </p:cNvSpPr>
          <p:nvPr>
            <p:ph type="title"/>
          </p:nvPr>
        </p:nvSpPr>
        <p:spPr>
          <a:xfrm>
            <a:off x="1270832" y="709867"/>
            <a:ext cx="7690037" cy="1209080"/>
          </a:xfrm>
        </p:spPr>
        <p:txBody>
          <a:bodyPr>
            <a:noAutofit/>
          </a:bodyPr>
          <a:lstStyle/>
          <a:p>
            <a:pPr>
              <a:spcAft>
                <a:spcPts val="600"/>
              </a:spcAft>
            </a:pPr>
            <a:r>
              <a:rPr lang="en-US" sz="2400" b="1" dirty="0">
                <a:solidFill>
                  <a:srgbClr val="000072"/>
                </a:solidFill>
              </a:rPr>
              <a:t>Assemble Field Equipment for Secchi Disk Method</a:t>
            </a:r>
          </a:p>
        </p:txBody>
      </p:sp>
      <p:pic>
        <p:nvPicPr>
          <p:cNvPr id="10" name="Content Placeholder 9" descr="Illustration of Field Equipment: Secchi Disk, with rope attached, meter stick, clothespins, meter tape, pens and pencils, gloves and protective gear.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504547" y="1656284"/>
            <a:ext cx="7222606" cy="4882629"/>
          </a:xfrm>
        </p:spPr>
      </p:pic>
      <p:pic>
        <p:nvPicPr>
          <p:cNvPr id="6" name="Picture 5" descr="Safety goggle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4297" y="2559089"/>
            <a:ext cx="1522965" cy="1161324"/>
          </a:xfrm>
          <a:prstGeom prst="rect">
            <a:avLst/>
          </a:prstGeom>
        </p:spPr>
      </p:pic>
    </p:spTree>
    <p:extLst>
      <p:ext uri="{BB962C8B-B14F-4D97-AF65-F5344CB8AC3E}">
        <p14:creationId xmlns:p14="http://schemas.microsoft.com/office/powerpoint/2010/main" val="3801607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F1302235-4686-FA4D-82D3-9660211AF392}" type="slidenum">
              <a:rPr lang="en-US" smtClean="0"/>
              <a:t>30</a:t>
            </a:fld>
            <a:endParaRPr lang="en-US"/>
          </a:p>
        </p:txBody>
      </p:sp>
      <p:pic>
        <p:nvPicPr>
          <p:cNvPr id="4" name="Picture 3" descr="Banner: Water Transparency"/>
          <p:cNvPicPr>
            <a:picLocks noChangeAspect="1"/>
          </p:cNvPicPr>
          <p:nvPr/>
        </p:nvPicPr>
        <p:blipFill>
          <a:blip r:embed="rId3"/>
          <a:stretch>
            <a:fillRect/>
          </a:stretch>
        </p:blipFill>
        <p:spPr>
          <a:xfrm>
            <a:off x="1168384" y="0"/>
            <a:ext cx="7975615" cy="1026845"/>
          </a:xfrm>
          <a:prstGeom prst="rect">
            <a:avLst/>
          </a:prstGeom>
        </p:spPr>
      </p:pic>
      <p:pic>
        <p:nvPicPr>
          <p:cNvPr id="5" name="Picture 4" descr="Menu: How to collect your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08" y="-21991"/>
            <a:ext cx="1195693" cy="6879991"/>
          </a:xfrm>
          <a:prstGeom prst="rect">
            <a:avLst/>
          </a:prstGeom>
        </p:spPr>
      </p:pic>
      <p:sp>
        <p:nvSpPr>
          <p:cNvPr id="2" name="Title 1"/>
          <p:cNvSpPr>
            <a:spLocks noGrp="1"/>
          </p:cNvSpPr>
          <p:nvPr>
            <p:ph type="title"/>
          </p:nvPr>
        </p:nvSpPr>
        <p:spPr>
          <a:xfrm>
            <a:off x="1270832" y="709867"/>
            <a:ext cx="7690037" cy="1209080"/>
          </a:xfrm>
        </p:spPr>
        <p:txBody>
          <a:bodyPr>
            <a:noAutofit/>
          </a:bodyPr>
          <a:lstStyle/>
          <a:p>
            <a:pPr>
              <a:spcAft>
                <a:spcPts val="600"/>
              </a:spcAft>
            </a:pPr>
            <a:r>
              <a:rPr lang="en-US" sz="2400" b="1" dirty="0">
                <a:solidFill>
                  <a:srgbClr val="000072"/>
                </a:solidFill>
              </a:rPr>
              <a:t>Proper Technique Using the Secchi Disk</a:t>
            </a:r>
          </a:p>
        </p:txBody>
      </p:sp>
      <p:sp>
        <p:nvSpPr>
          <p:cNvPr id="6" name="Content Placeholder 5"/>
          <p:cNvSpPr>
            <a:spLocks noGrp="1"/>
          </p:cNvSpPr>
          <p:nvPr>
            <p:ph sz="half" idx="1"/>
          </p:nvPr>
        </p:nvSpPr>
        <p:spPr>
          <a:xfrm>
            <a:off x="1396482" y="1743338"/>
            <a:ext cx="3107785" cy="3866201"/>
          </a:xfrm>
        </p:spPr>
        <p:txBody>
          <a:bodyPr>
            <a:noAutofit/>
          </a:bodyPr>
          <a:lstStyle/>
          <a:p>
            <a:pPr marL="0" indent="0" algn="just">
              <a:buNone/>
            </a:pPr>
            <a:r>
              <a:rPr lang="en-US" sz="2000" dirty="0"/>
              <a:t>Stand so that the </a:t>
            </a:r>
            <a:r>
              <a:rPr lang="en-US" sz="2000" b="1" dirty="0">
                <a:solidFill>
                  <a:srgbClr val="000072"/>
                </a:solidFill>
              </a:rPr>
              <a:t>Secchi disk </a:t>
            </a:r>
            <a:r>
              <a:rPr lang="en-US" sz="2000" dirty="0"/>
              <a:t>will be shaded or use an </a:t>
            </a:r>
            <a:r>
              <a:rPr lang="en-US" sz="2000" b="1" dirty="0">
                <a:solidFill>
                  <a:srgbClr val="000072"/>
                </a:solidFill>
              </a:rPr>
              <a:t>umbrella or cardboard </a:t>
            </a:r>
            <a:r>
              <a:rPr lang="en-US" sz="2000" dirty="0"/>
              <a:t>to shade the measurement area.</a:t>
            </a:r>
          </a:p>
          <a:p>
            <a:pPr marL="0" indent="0" algn="just">
              <a:buNone/>
            </a:pPr>
            <a:r>
              <a:rPr lang="en-US" sz="2000" dirty="0"/>
              <a:t>If you cannot reach the water surface, establish a reference height. This can be a railing, a person’s hip, or the edge of a dock. All measurements should be taken from this point.</a:t>
            </a:r>
          </a:p>
        </p:txBody>
      </p:sp>
      <p:pic>
        <p:nvPicPr>
          <p:cNvPr id="9" name="Content Placeholder 8" descr="Artist illustration of girl making Secchi measurement off a dock"/>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4571312" y="1918947"/>
            <a:ext cx="4144671" cy="3081181"/>
          </a:xfrm>
          <a:prstGeom prst="rect">
            <a:avLst/>
          </a:prstGeom>
          <a:ln>
            <a:noFill/>
          </a:ln>
          <a:effectLst>
            <a:outerShdw blurRad="292100" dist="139700" dir="2700000" algn="tl" rotWithShape="0">
              <a:srgbClr val="333333">
                <a:alpha val="65000"/>
              </a:srgbClr>
            </a:outerShdw>
          </a:effectLst>
        </p:spPr>
      </p:pic>
      <p:pic>
        <p:nvPicPr>
          <p:cNvPr id="8" name="Picture 7" descr="Caution icon and image of safety gloves and glasses - text says to be sure to wear gloves and goggles during your investigations.">
            <a:extLst>
              <a:ext uri="{FF2B5EF4-FFF2-40B4-BE49-F238E27FC236}">
                <a16:creationId xmlns:a16="http://schemas.microsoft.com/office/drawing/2014/main" id="{D2F07BA4-0DA0-4B84-B051-6E357752031A}"/>
              </a:ext>
            </a:extLst>
          </p:cNvPr>
          <p:cNvPicPr>
            <a:picLocks noChangeAspect="1"/>
          </p:cNvPicPr>
          <p:nvPr/>
        </p:nvPicPr>
        <p:blipFill>
          <a:blip r:embed="rId6"/>
          <a:stretch>
            <a:fillRect/>
          </a:stretch>
        </p:blipFill>
        <p:spPr>
          <a:xfrm>
            <a:off x="1396482" y="5315362"/>
            <a:ext cx="7747518" cy="1163496"/>
          </a:xfrm>
          <a:prstGeom prst="rect">
            <a:avLst/>
          </a:prstGeom>
        </p:spPr>
      </p:pic>
    </p:spTree>
    <p:extLst>
      <p:ext uri="{BB962C8B-B14F-4D97-AF65-F5344CB8AC3E}">
        <p14:creationId xmlns:p14="http://schemas.microsoft.com/office/powerpoint/2010/main" val="42940036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1302235-4686-FA4D-82D3-9660211AF392}" type="slidenum">
              <a:rPr lang="en-US" smtClean="0"/>
              <a:t>31</a:t>
            </a:fld>
            <a:endParaRPr lang="en-US"/>
          </a:p>
        </p:txBody>
      </p:sp>
      <p:pic>
        <p:nvPicPr>
          <p:cNvPr id="4" name="Picture 3" descr="Banner: Water Transparency"/>
          <p:cNvPicPr>
            <a:picLocks noChangeAspect="1"/>
          </p:cNvPicPr>
          <p:nvPr/>
        </p:nvPicPr>
        <p:blipFill>
          <a:blip r:embed="rId2"/>
          <a:stretch>
            <a:fillRect/>
          </a:stretch>
        </p:blipFill>
        <p:spPr>
          <a:xfrm>
            <a:off x="1168384" y="0"/>
            <a:ext cx="7975615" cy="1026845"/>
          </a:xfrm>
          <a:prstGeom prst="rect">
            <a:avLst/>
          </a:prstGeom>
        </p:spPr>
      </p:pic>
      <p:pic>
        <p:nvPicPr>
          <p:cNvPr id="5" name="Picture 4"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8" y="-21991"/>
            <a:ext cx="1195693" cy="6879991"/>
          </a:xfrm>
          <a:prstGeom prst="rect">
            <a:avLst/>
          </a:prstGeom>
        </p:spPr>
      </p:pic>
      <p:sp>
        <p:nvSpPr>
          <p:cNvPr id="2" name="Title 1"/>
          <p:cNvSpPr>
            <a:spLocks noGrp="1"/>
          </p:cNvSpPr>
          <p:nvPr>
            <p:ph type="title"/>
          </p:nvPr>
        </p:nvSpPr>
        <p:spPr>
          <a:xfrm>
            <a:off x="1270832" y="709867"/>
            <a:ext cx="7690037" cy="1209080"/>
          </a:xfrm>
        </p:spPr>
        <p:txBody>
          <a:bodyPr>
            <a:noAutofit/>
          </a:bodyPr>
          <a:lstStyle/>
          <a:p>
            <a:pPr>
              <a:spcAft>
                <a:spcPts val="600"/>
              </a:spcAft>
            </a:pPr>
            <a:r>
              <a:rPr lang="en-US" sz="2400" b="1" dirty="0">
                <a:solidFill>
                  <a:srgbClr val="000072"/>
                </a:solidFill>
              </a:rPr>
              <a:t>Lower the Secchi Disk until it disappears under the water</a:t>
            </a:r>
          </a:p>
        </p:txBody>
      </p:sp>
      <p:sp>
        <p:nvSpPr>
          <p:cNvPr id="6" name="Content Placeholder 5"/>
          <p:cNvSpPr>
            <a:spLocks noGrp="1"/>
          </p:cNvSpPr>
          <p:nvPr>
            <p:ph sz="half" idx="1"/>
          </p:nvPr>
        </p:nvSpPr>
        <p:spPr>
          <a:xfrm>
            <a:off x="1646305" y="1918947"/>
            <a:ext cx="2922599" cy="3866201"/>
          </a:xfrm>
        </p:spPr>
        <p:txBody>
          <a:bodyPr>
            <a:noAutofit/>
          </a:bodyPr>
          <a:lstStyle/>
          <a:p>
            <a:pPr marL="0" indent="0" algn="just">
              <a:buNone/>
            </a:pPr>
            <a:r>
              <a:rPr lang="en-US" sz="1800" dirty="0"/>
              <a:t>Lower the Secchi disk gradually. As it is lowered, the black cross will become less visible.  Eventually it will disappear completely. </a:t>
            </a:r>
          </a:p>
          <a:p>
            <a:pPr marL="0" indent="0" algn="just">
              <a:buNone/>
            </a:pPr>
            <a:endParaRPr lang="en-US" sz="1800" dirty="0"/>
          </a:p>
          <a:p>
            <a:pPr marL="0" indent="0" algn="just">
              <a:buNone/>
            </a:pPr>
            <a:r>
              <a:rPr lang="en-US" sz="1800" dirty="0"/>
              <a:t>Note: You will need to remove sunglasses/goggles when lowering the Secchi Disk, so you can identify the extinction depth correctly.  Replace your goggles before you pull up the Secchi disk. </a:t>
            </a:r>
          </a:p>
        </p:txBody>
      </p:sp>
      <p:pic>
        <p:nvPicPr>
          <p:cNvPr id="7" name="Content Placeholder 6" descr="A series of three photographs that show how the Secchi disk disappears from sight as it is lowered into the water.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752035" y="1602034"/>
            <a:ext cx="3045567" cy="4936879"/>
          </a:xfrm>
        </p:spPr>
      </p:pic>
    </p:spTree>
    <p:extLst>
      <p:ext uri="{BB962C8B-B14F-4D97-AF65-F5344CB8AC3E}">
        <p14:creationId xmlns:p14="http://schemas.microsoft.com/office/powerpoint/2010/main" val="5698321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1302235-4686-FA4D-82D3-9660211AF392}" type="slidenum">
              <a:rPr lang="en-US" smtClean="0"/>
              <a:t>32</a:t>
            </a:fld>
            <a:endParaRPr lang="en-US"/>
          </a:p>
        </p:txBody>
      </p:sp>
      <p:pic>
        <p:nvPicPr>
          <p:cNvPr id="4" name="Picture 3" descr="Banner: Water Transparency"/>
          <p:cNvPicPr>
            <a:picLocks noChangeAspect="1"/>
          </p:cNvPicPr>
          <p:nvPr/>
        </p:nvPicPr>
        <p:blipFill>
          <a:blip r:embed="rId2"/>
          <a:stretch>
            <a:fillRect/>
          </a:stretch>
        </p:blipFill>
        <p:spPr>
          <a:xfrm>
            <a:off x="1168384" y="0"/>
            <a:ext cx="7975615" cy="1026845"/>
          </a:xfrm>
          <a:prstGeom prst="rect">
            <a:avLst/>
          </a:prstGeom>
        </p:spPr>
      </p:pic>
      <p:pic>
        <p:nvPicPr>
          <p:cNvPr id="5" name="Picture 4"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8" y="-21991"/>
            <a:ext cx="1195693" cy="6879991"/>
          </a:xfrm>
          <a:prstGeom prst="rect">
            <a:avLst/>
          </a:prstGeom>
        </p:spPr>
      </p:pic>
      <p:sp>
        <p:nvSpPr>
          <p:cNvPr id="2" name="Title 1"/>
          <p:cNvSpPr>
            <a:spLocks noGrp="1"/>
          </p:cNvSpPr>
          <p:nvPr>
            <p:ph type="title"/>
          </p:nvPr>
        </p:nvSpPr>
        <p:spPr>
          <a:xfrm>
            <a:off x="1270832" y="709867"/>
            <a:ext cx="7690037" cy="1209080"/>
          </a:xfrm>
        </p:spPr>
        <p:txBody>
          <a:bodyPr>
            <a:noAutofit/>
          </a:bodyPr>
          <a:lstStyle/>
          <a:p>
            <a:pPr>
              <a:spcAft>
                <a:spcPts val="600"/>
              </a:spcAft>
            </a:pPr>
            <a:r>
              <a:rPr lang="en-US" sz="2400" b="1" dirty="0">
                <a:solidFill>
                  <a:srgbClr val="000072"/>
                </a:solidFill>
              </a:rPr>
              <a:t>Marking the Secchi Depth</a:t>
            </a:r>
          </a:p>
        </p:txBody>
      </p:sp>
      <p:pic>
        <p:nvPicPr>
          <p:cNvPr id="8" name="Content Placeholder 7" descr="Illustration of steps: 1. Lower disk into the water until it just disappears. 2. At the water surface, mark rope with clothespin. 3. Lower disk again another 10 cm. 4. Raise disk until it just reappears in sight. If you can't reach the water surface from where you are standing, mark the rope with a clothespin at your reference height (such as a dock). "/>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513012" y="1918947"/>
            <a:ext cx="6629400" cy="4428884"/>
          </a:xfrm>
        </p:spPr>
      </p:pic>
    </p:spTree>
    <p:extLst>
      <p:ext uri="{BB962C8B-B14F-4D97-AF65-F5344CB8AC3E}">
        <p14:creationId xmlns:p14="http://schemas.microsoft.com/office/powerpoint/2010/main" val="15965359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1302235-4686-FA4D-82D3-9660211AF392}" type="slidenum">
              <a:rPr lang="en-US" smtClean="0"/>
              <a:t>33</a:t>
            </a:fld>
            <a:endParaRPr lang="en-US"/>
          </a:p>
        </p:txBody>
      </p:sp>
      <p:pic>
        <p:nvPicPr>
          <p:cNvPr id="4" name="Picture 3" descr="Banner: Water Transparency"/>
          <p:cNvPicPr>
            <a:picLocks noChangeAspect="1"/>
          </p:cNvPicPr>
          <p:nvPr/>
        </p:nvPicPr>
        <p:blipFill>
          <a:blip r:embed="rId2"/>
          <a:stretch>
            <a:fillRect/>
          </a:stretch>
        </p:blipFill>
        <p:spPr>
          <a:xfrm>
            <a:off x="1168385" y="0"/>
            <a:ext cx="7975615" cy="1026845"/>
          </a:xfrm>
          <a:prstGeom prst="rect">
            <a:avLst/>
          </a:prstGeom>
        </p:spPr>
      </p:pic>
      <p:pic>
        <p:nvPicPr>
          <p:cNvPr id="5" name="Picture 4"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8" y="-21991"/>
            <a:ext cx="1195693" cy="6879991"/>
          </a:xfrm>
          <a:prstGeom prst="rect">
            <a:avLst/>
          </a:prstGeom>
        </p:spPr>
      </p:pic>
      <p:sp>
        <p:nvSpPr>
          <p:cNvPr id="2" name="Title 1"/>
          <p:cNvSpPr>
            <a:spLocks noGrp="1"/>
          </p:cNvSpPr>
          <p:nvPr>
            <p:ph type="title"/>
          </p:nvPr>
        </p:nvSpPr>
        <p:spPr>
          <a:xfrm>
            <a:off x="1270832" y="709867"/>
            <a:ext cx="7690037" cy="1209080"/>
          </a:xfrm>
        </p:spPr>
        <p:txBody>
          <a:bodyPr>
            <a:noAutofit/>
          </a:bodyPr>
          <a:lstStyle/>
          <a:p>
            <a:pPr>
              <a:spcAft>
                <a:spcPts val="600"/>
              </a:spcAft>
            </a:pPr>
            <a:r>
              <a:rPr lang="en-US" sz="2400" b="1" dirty="0">
                <a:solidFill>
                  <a:srgbClr val="000072"/>
                </a:solidFill>
              </a:rPr>
              <a:t>Measure the length of rope</a:t>
            </a:r>
          </a:p>
        </p:txBody>
      </p:sp>
      <p:sp>
        <p:nvSpPr>
          <p:cNvPr id="6" name="Content Placeholder 5"/>
          <p:cNvSpPr>
            <a:spLocks noGrp="1"/>
          </p:cNvSpPr>
          <p:nvPr>
            <p:ph sz="half" idx="1"/>
          </p:nvPr>
        </p:nvSpPr>
        <p:spPr>
          <a:xfrm>
            <a:off x="1270832" y="1657876"/>
            <a:ext cx="7256451" cy="3866201"/>
          </a:xfrm>
        </p:spPr>
        <p:txBody>
          <a:bodyPr>
            <a:noAutofit/>
          </a:bodyPr>
          <a:lstStyle/>
          <a:p>
            <a:pPr marL="285750" indent="-285750">
              <a:spcAft>
                <a:spcPts val="600"/>
              </a:spcAft>
              <a:buFont typeface="Arial"/>
              <a:buChar char="•"/>
            </a:pPr>
            <a:r>
              <a:rPr lang="en-US" sz="1800" dirty="0"/>
              <a:t>There should now be </a:t>
            </a:r>
            <a:r>
              <a:rPr lang="en-US" sz="1800" b="1" dirty="0">
                <a:solidFill>
                  <a:srgbClr val="000072"/>
                </a:solidFill>
              </a:rPr>
              <a:t>two points marked on the rope</a:t>
            </a:r>
            <a:r>
              <a:rPr lang="en-US" sz="1800" dirty="0"/>
              <a:t>. Record the length of the rope between each mark and the </a:t>
            </a:r>
            <a:r>
              <a:rPr lang="en-US" sz="1800" b="1" dirty="0">
                <a:solidFill>
                  <a:srgbClr val="000072"/>
                </a:solidFill>
              </a:rPr>
              <a:t>Secchi disk </a:t>
            </a:r>
            <a:r>
              <a:rPr lang="en-US" sz="1800" dirty="0"/>
              <a:t>on your </a:t>
            </a:r>
            <a:r>
              <a:rPr lang="en-US" sz="1800" b="1" dirty="0">
                <a:solidFill>
                  <a:srgbClr val="000072"/>
                </a:solidFill>
              </a:rPr>
              <a:t>Hydrosphere Investigation Data Sheet</a:t>
            </a:r>
            <a:r>
              <a:rPr lang="en-US" sz="1800" dirty="0">
                <a:solidFill>
                  <a:srgbClr val="000072"/>
                </a:solidFill>
              </a:rPr>
              <a:t> </a:t>
            </a:r>
            <a:r>
              <a:rPr lang="en-US" sz="1800" dirty="0"/>
              <a:t>to the nearest cm.</a:t>
            </a:r>
          </a:p>
          <a:p>
            <a:pPr marL="285750" indent="-285750">
              <a:spcAft>
                <a:spcPts val="600"/>
              </a:spcAft>
              <a:buFont typeface="Arial"/>
              <a:buChar char="•"/>
            </a:pPr>
            <a:r>
              <a:rPr lang="en-US" sz="1800" dirty="0"/>
              <a:t>If you marked the rope at the water surface, record “0” as the distance between the observer and the water surface.</a:t>
            </a:r>
          </a:p>
          <a:p>
            <a:pPr marL="285750" indent="-285750">
              <a:buFont typeface="Arial"/>
              <a:buChar char="•"/>
            </a:pPr>
            <a:r>
              <a:rPr lang="en-US" sz="1800" dirty="0"/>
              <a:t>If you marked the rope at a reference point, lower the disk until it reaches the surface of the water and mark the rope at the reference point. Record the length of the rope between the mark and the Secchi disk as the distance between the observer and the water surface. </a:t>
            </a:r>
          </a:p>
        </p:txBody>
      </p:sp>
      <p:pic>
        <p:nvPicPr>
          <p:cNvPr id="8" name="Content Placeholder 7" descr="Diagram of the rope laid out on the doc so that it can be measured using a meter tape.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2393948" y="4360284"/>
            <a:ext cx="5175252" cy="2004033"/>
          </a:xfrm>
        </p:spPr>
      </p:pic>
    </p:spTree>
    <p:extLst>
      <p:ext uri="{BB962C8B-B14F-4D97-AF65-F5344CB8AC3E}">
        <p14:creationId xmlns:p14="http://schemas.microsoft.com/office/powerpoint/2010/main" val="18100893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1302235-4686-FA4D-82D3-9660211AF392}" type="slidenum">
              <a:rPr lang="en-US" smtClean="0"/>
              <a:t>34</a:t>
            </a:fld>
            <a:endParaRPr lang="en-US"/>
          </a:p>
        </p:txBody>
      </p:sp>
      <p:pic>
        <p:nvPicPr>
          <p:cNvPr id="4" name="Picture 3" descr="Banner: Water Transparency"/>
          <p:cNvPicPr>
            <a:picLocks noChangeAspect="1"/>
          </p:cNvPicPr>
          <p:nvPr/>
        </p:nvPicPr>
        <p:blipFill>
          <a:blip r:embed="rId2"/>
          <a:stretch>
            <a:fillRect/>
          </a:stretch>
        </p:blipFill>
        <p:spPr>
          <a:xfrm>
            <a:off x="1168384" y="3313"/>
            <a:ext cx="7975615" cy="1026845"/>
          </a:xfrm>
          <a:prstGeom prst="rect">
            <a:avLst/>
          </a:prstGeom>
        </p:spPr>
      </p:pic>
      <p:pic>
        <p:nvPicPr>
          <p:cNvPr id="5" name="Picture 4"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8" y="-21991"/>
            <a:ext cx="1195693" cy="6879991"/>
          </a:xfrm>
          <a:prstGeom prst="rect">
            <a:avLst/>
          </a:prstGeom>
        </p:spPr>
      </p:pic>
      <p:sp>
        <p:nvSpPr>
          <p:cNvPr id="2" name="Title 1"/>
          <p:cNvSpPr>
            <a:spLocks noGrp="1"/>
          </p:cNvSpPr>
          <p:nvPr>
            <p:ph type="title"/>
          </p:nvPr>
        </p:nvSpPr>
        <p:spPr>
          <a:xfrm>
            <a:off x="1270832" y="709867"/>
            <a:ext cx="7873167" cy="1209080"/>
          </a:xfrm>
        </p:spPr>
        <p:txBody>
          <a:bodyPr>
            <a:noAutofit/>
          </a:bodyPr>
          <a:lstStyle/>
          <a:p>
            <a:pPr>
              <a:spcAft>
                <a:spcPts val="600"/>
              </a:spcAft>
            </a:pPr>
            <a:r>
              <a:rPr lang="en-US" sz="2200" b="1" dirty="0">
                <a:solidFill>
                  <a:srgbClr val="000072"/>
                </a:solidFill>
              </a:rPr>
              <a:t>Repeat measurement 3 X for Secchi Disk Method and </a:t>
            </a:r>
            <a:r>
              <a:rPr lang="en-US" sz="2200" b="1" dirty="0">
                <a:solidFill>
                  <a:srgbClr val="FF0000"/>
                </a:solidFill>
              </a:rPr>
              <a:t>you are done! </a:t>
            </a:r>
          </a:p>
        </p:txBody>
      </p:sp>
      <p:pic>
        <p:nvPicPr>
          <p:cNvPr id="11" name="Content Placeholder 10" descr="Screen shot of the Hydrosphere Investigation data sheet. You will repeat the Secchi disk measurement for a total of 3x and record your data.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615017" y="1590938"/>
            <a:ext cx="6597650" cy="5057726"/>
          </a:xfrm>
        </p:spPr>
      </p:pic>
    </p:spTree>
    <p:extLst>
      <p:ext uri="{BB962C8B-B14F-4D97-AF65-F5344CB8AC3E}">
        <p14:creationId xmlns:p14="http://schemas.microsoft.com/office/powerpoint/2010/main" val="15407139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1302235-4686-FA4D-82D3-9660211AF392}" type="slidenum">
              <a:rPr lang="en-US" smtClean="0"/>
              <a:t>35</a:t>
            </a:fld>
            <a:endParaRPr lang="en-US"/>
          </a:p>
        </p:txBody>
      </p:sp>
      <p:pic>
        <p:nvPicPr>
          <p:cNvPr id="4" name="Picture 3" descr="Banner: Water Transparency"/>
          <p:cNvPicPr>
            <a:picLocks noChangeAspect="1"/>
          </p:cNvPicPr>
          <p:nvPr/>
        </p:nvPicPr>
        <p:blipFill>
          <a:blip r:embed="rId2"/>
          <a:stretch>
            <a:fillRect/>
          </a:stretch>
        </p:blipFill>
        <p:spPr>
          <a:xfrm>
            <a:off x="1168384" y="19470"/>
            <a:ext cx="7975615" cy="1026845"/>
          </a:xfrm>
          <a:prstGeom prst="rect">
            <a:avLst/>
          </a:prstGeom>
        </p:spPr>
      </p:pic>
      <p:pic>
        <p:nvPicPr>
          <p:cNvPr id="5" name="Picture 4"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8" y="-21991"/>
            <a:ext cx="1195693" cy="6879991"/>
          </a:xfrm>
          <a:prstGeom prst="rect">
            <a:avLst/>
          </a:prstGeom>
        </p:spPr>
      </p:pic>
      <p:sp>
        <p:nvSpPr>
          <p:cNvPr id="2" name="Title 1"/>
          <p:cNvSpPr>
            <a:spLocks noGrp="1"/>
          </p:cNvSpPr>
          <p:nvPr>
            <p:ph type="title"/>
          </p:nvPr>
        </p:nvSpPr>
        <p:spPr>
          <a:xfrm>
            <a:off x="1466849" y="2576767"/>
            <a:ext cx="7324725" cy="1209080"/>
          </a:xfrm>
        </p:spPr>
        <p:txBody>
          <a:bodyPr>
            <a:noAutofit/>
          </a:bodyPr>
          <a:lstStyle/>
          <a:p>
            <a:pPr>
              <a:spcAft>
                <a:spcPts val="600"/>
              </a:spcAft>
            </a:pPr>
            <a:r>
              <a:rPr lang="en-US" sz="2400" b="1" dirty="0">
                <a:solidFill>
                  <a:srgbClr val="000072"/>
                </a:solidFill>
              </a:rPr>
              <a:t>II. Water Transparency Protocol Using a Transparency Tube</a:t>
            </a:r>
          </a:p>
        </p:txBody>
      </p:sp>
    </p:spTree>
    <p:extLst>
      <p:ext uri="{BB962C8B-B14F-4D97-AF65-F5344CB8AC3E}">
        <p14:creationId xmlns:p14="http://schemas.microsoft.com/office/powerpoint/2010/main" val="36060678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36</a:t>
            </a:fld>
            <a:endParaRPr lang="en-US" dirty="0"/>
          </a:p>
        </p:txBody>
      </p:sp>
      <p:pic>
        <p:nvPicPr>
          <p:cNvPr id="14" name="Picture 13" descr="Banner: Water Transparency"/>
          <p:cNvPicPr>
            <a:picLocks noChangeAspect="1"/>
          </p:cNvPicPr>
          <p:nvPr/>
        </p:nvPicPr>
        <p:blipFill>
          <a:blip r:embed="rId2"/>
          <a:stretch>
            <a:fillRect/>
          </a:stretch>
        </p:blipFill>
        <p:spPr>
          <a:xfrm>
            <a:off x="1163678" y="159"/>
            <a:ext cx="8069052" cy="1028470"/>
          </a:xfrm>
          <a:prstGeom prst="rect">
            <a:avLst/>
          </a:prstGeom>
        </p:spPr>
      </p:pic>
      <p:pic>
        <p:nvPicPr>
          <p:cNvPr id="5" name="Picture 4"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8" y="-21991"/>
            <a:ext cx="1195693" cy="6879991"/>
          </a:xfrm>
          <a:prstGeom prst="rect">
            <a:avLst/>
          </a:prstGeom>
        </p:spPr>
      </p:pic>
      <p:sp>
        <p:nvSpPr>
          <p:cNvPr id="2" name="Title 1"/>
          <p:cNvSpPr>
            <a:spLocks noGrp="1"/>
          </p:cNvSpPr>
          <p:nvPr>
            <p:ph type="title"/>
          </p:nvPr>
        </p:nvSpPr>
        <p:spPr>
          <a:xfrm>
            <a:off x="1270832" y="709867"/>
            <a:ext cx="7690037" cy="1209080"/>
          </a:xfrm>
        </p:spPr>
        <p:txBody>
          <a:bodyPr>
            <a:noAutofit/>
          </a:bodyPr>
          <a:lstStyle/>
          <a:p>
            <a:pPr>
              <a:spcAft>
                <a:spcPts val="600"/>
              </a:spcAft>
            </a:pPr>
            <a:r>
              <a:rPr lang="en-US" sz="2400" b="1" dirty="0">
                <a:solidFill>
                  <a:srgbClr val="000072"/>
                </a:solidFill>
              </a:rPr>
              <a:t>Transparency Tube Protocol Overview</a:t>
            </a:r>
          </a:p>
        </p:txBody>
      </p:sp>
      <p:sp>
        <p:nvSpPr>
          <p:cNvPr id="3" name="Content Placeholder 2"/>
          <p:cNvSpPr>
            <a:spLocks noGrp="1"/>
          </p:cNvSpPr>
          <p:nvPr>
            <p:ph sz="half" idx="1"/>
          </p:nvPr>
        </p:nvSpPr>
        <p:spPr>
          <a:xfrm>
            <a:off x="1280479" y="1743337"/>
            <a:ext cx="4390181" cy="4742129"/>
          </a:xfrm>
        </p:spPr>
        <p:txBody>
          <a:bodyPr>
            <a:normAutofit/>
          </a:bodyPr>
          <a:lstStyle/>
          <a:p>
            <a:pPr marL="285750" indent="-285750" algn="just">
              <a:buFont typeface="Arial"/>
              <a:buChar char="•"/>
            </a:pPr>
            <a:r>
              <a:rPr lang="en-US" sz="1800" dirty="0"/>
              <a:t>Assemble field equipment</a:t>
            </a:r>
          </a:p>
          <a:p>
            <a:pPr marL="285750" indent="-285750" algn="just">
              <a:buFont typeface="Arial"/>
              <a:buChar char="•"/>
            </a:pPr>
            <a:r>
              <a:rPr lang="en-US" sz="1800" dirty="0"/>
              <a:t>Collect site data</a:t>
            </a:r>
          </a:p>
          <a:p>
            <a:pPr marL="285750" indent="-285750" algn="just">
              <a:buFont typeface="Arial"/>
              <a:buChar char="•"/>
            </a:pPr>
            <a:r>
              <a:rPr lang="en-US" sz="1800" dirty="0"/>
              <a:t>Conduct cloud type and cloud cover measurements</a:t>
            </a:r>
          </a:p>
          <a:p>
            <a:pPr marL="285750" indent="-285750" algn="just">
              <a:buFont typeface="Arial"/>
              <a:buChar char="•"/>
            </a:pPr>
            <a:r>
              <a:rPr lang="en-US" sz="1800" dirty="0"/>
              <a:t>In the Field: Take the measurements using a transparency tube</a:t>
            </a:r>
          </a:p>
          <a:p>
            <a:pPr marL="285750" indent="-285750" algn="just">
              <a:buFont typeface="Arial"/>
              <a:buChar char="•"/>
            </a:pPr>
            <a:r>
              <a:rPr lang="en-US" sz="1800" dirty="0"/>
              <a:t>Repeat 3 times to ensure accuracy and precision</a:t>
            </a:r>
          </a:p>
          <a:p>
            <a:pPr marL="285750" indent="-285750" algn="just">
              <a:buFont typeface="Arial"/>
              <a:buChar char="•"/>
            </a:pPr>
            <a:r>
              <a:rPr lang="en-US" sz="1800" dirty="0"/>
              <a:t>Verify that the data from the three measurements are within </a:t>
            </a:r>
            <a:r>
              <a:rPr lang="en-US" sz="1800" b="1" dirty="0">
                <a:solidFill>
                  <a:srgbClr val="000090"/>
                </a:solidFill>
                <a:latin typeface="Calibri" charset="0"/>
              </a:rPr>
              <a:t>10 cm </a:t>
            </a:r>
            <a:r>
              <a:rPr lang="en-US" sz="1800" dirty="0">
                <a:latin typeface="Calibri" charset="0"/>
              </a:rPr>
              <a:t>of the mean, (but do not average your data for reporting)</a:t>
            </a:r>
          </a:p>
          <a:p>
            <a:pPr marL="285750" indent="-285750" algn="just">
              <a:buFont typeface="Arial"/>
              <a:buChar char="•"/>
            </a:pPr>
            <a:r>
              <a:rPr lang="en-US" sz="1800" dirty="0">
                <a:latin typeface="Calibri" charset="0"/>
              </a:rPr>
              <a:t>Report your data to the GLOBE website </a:t>
            </a:r>
          </a:p>
        </p:txBody>
      </p:sp>
      <p:pic>
        <p:nvPicPr>
          <p:cNvPr id="7" name="Content Placeholder 6" descr="Photograph of a transparency tube"/>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418581" y="1738655"/>
            <a:ext cx="1794366" cy="4528639"/>
          </a:xfrm>
        </p:spPr>
      </p:pic>
    </p:spTree>
    <p:extLst>
      <p:ext uri="{BB962C8B-B14F-4D97-AF65-F5344CB8AC3E}">
        <p14:creationId xmlns:p14="http://schemas.microsoft.com/office/powerpoint/2010/main" val="17130327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37</a:t>
            </a:fld>
            <a:endParaRPr lang="en-US" dirty="0"/>
          </a:p>
        </p:txBody>
      </p:sp>
      <p:pic>
        <p:nvPicPr>
          <p:cNvPr id="10" name="Picture 9" descr="Banner: Water Transparency"/>
          <p:cNvPicPr>
            <a:picLocks noChangeAspect="1"/>
          </p:cNvPicPr>
          <p:nvPr/>
        </p:nvPicPr>
        <p:blipFill>
          <a:blip r:embed="rId2"/>
          <a:stretch>
            <a:fillRect/>
          </a:stretch>
        </p:blipFill>
        <p:spPr>
          <a:xfrm>
            <a:off x="1163678" y="159"/>
            <a:ext cx="8069052" cy="1028470"/>
          </a:xfrm>
          <a:prstGeom prst="rect">
            <a:avLst/>
          </a:prstGeom>
        </p:spPr>
      </p:pic>
      <p:pic>
        <p:nvPicPr>
          <p:cNvPr id="5" name="Picture 4"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8" y="-21991"/>
            <a:ext cx="1195693" cy="6879991"/>
          </a:xfrm>
          <a:prstGeom prst="rect">
            <a:avLst/>
          </a:prstGeom>
        </p:spPr>
      </p:pic>
      <p:sp>
        <p:nvSpPr>
          <p:cNvPr id="2" name="Title 1"/>
          <p:cNvSpPr>
            <a:spLocks noGrp="1"/>
          </p:cNvSpPr>
          <p:nvPr>
            <p:ph type="title"/>
          </p:nvPr>
        </p:nvSpPr>
        <p:spPr>
          <a:xfrm>
            <a:off x="1270832" y="709867"/>
            <a:ext cx="7690037" cy="1209080"/>
          </a:xfrm>
        </p:spPr>
        <p:txBody>
          <a:bodyPr>
            <a:noAutofit/>
          </a:bodyPr>
          <a:lstStyle/>
          <a:p>
            <a:r>
              <a:rPr lang="en-US" sz="2400" b="1" dirty="0">
                <a:solidFill>
                  <a:srgbClr val="000072"/>
                </a:solidFill>
              </a:rPr>
              <a:t>Using the Transparency Tube</a:t>
            </a:r>
          </a:p>
        </p:txBody>
      </p:sp>
      <p:sp>
        <p:nvSpPr>
          <p:cNvPr id="3" name="Content Placeholder 2"/>
          <p:cNvSpPr>
            <a:spLocks noGrp="1"/>
          </p:cNvSpPr>
          <p:nvPr>
            <p:ph sz="half" idx="1"/>
          </p:nvPr>
        </p:nvSpPr>
        <p:spPr>
          <a:xfrm>
            <a:off x="1280479" y="1743337"/>
            <a:ext cx="7377137" cy="4742129"/>
          </a:xfrm>
        </p:spPr>
        <p:txBody>
          <a:bodyPr>
            <a:normAutofit/>
          </a:bodyPr>
          <a:lstStyle/>
          <a:p>
            <a:pPr marL="0" indent="0">
              <a:buNone/>
            </a:pPr>
            <a:r>
              <a:rPr lang="en-US" sz="1600" dirty="0"/>
              <a:t>The transparency tube measures light penetration through surface waters.</a:t>
            </a:r>
          </a:p>
        </p:txBody>
      </p:sp>
      <p:pic>
        <p:nvPicPr>
          <p:cNvPr id="7" name="Content Placeholder 6" descr="Diagram of a transparency tube, with light entering from the top and the sides. Transparency varies with the amount of suspended particles in the water. Light penetrates through the water sample, coming in through the top and sides of the transparency tube."/>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280480" y="2561105"/>
            <a:ext cx="6499293" cy="3924361"/>
          </a:xfrm>
        </p:spPr>
      </p:pic>
    </p:spTree>
    <p:extLst>
      <p:ext uri="{BB962C8B-B14F-4D97-AF65-F5344CB8AC3E}">
        <p14:creationId xmlns:p14="http://schemas.microsoft.com/office/powerpoint/2010/main" val="6005807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38</a:t>
            </a:fld>
            <a:endParaRPr lang="en-US" dirty="0"/>
          </a:p>
        </p:txBody>
      </p:sp>
      <p:pic>
        <p:nvPicPr>
          <p:cNvPr id="13" name="Picture 12" descr="Banner: Water Transparency"/>
          <p:cNvPicPr>
            <a:picLocks noChangeAspect="1"/>
          </p:cNvPicPr>
          <p:nvPr/>
        </p:nvPicPr>
        <p:blipFill>
          <a:blip r:embed="rId2"/>
          <a:stretch>
            <a:fillRect/>
          </a:stretch>
        </p:blipFill>
        <p:spPr>
          <a:xfrm>
            <a:off x="1163678" y="159"/>
            <a:ext cx="8069052" cy="1028470"/>
          </a:xfrm>
          <a:prstGeom prst="rect">
            <a:avLst/>
          </a:prstGeom>
        </p:spPr>
      </p:pic>
      <p:pic>
        <p:nvPicPr>
          <p:cNvPr id="5" name="Picture 4"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8" y="-21991"/>
            <a:ext cx="1195693" cy="6879991"/>
          </a:xfrm>
          <a:prstGeom prst="rect">
            <a:avLst/>
          </a:prstGeom>
        </p:spPr>
      </p:pic>
      <p:sp>
        <p:nvSpPr>
          <p:cNvPr id="2" name="Title 1"/>
          <p:cNvSpPr>
            <a:spLocks noGrp="1"/>
          </p:cNvSpPr>
          <p:nvPr>
            <p:ph type="title"/>
          </p:nvPr>
        </p:nvSpPr>
        <p:spPr>
          <a:xfrm>
            <a:off x="1270832" y="709867"/>
            <a:ext cx="7690037" cy="1209080"/>
          </a:xfrm>
        </p:spPr>
        <p:txBody>
          <a:bodyPr>
            <a:noAutofit/>
          </a:bodyPr>
          <a:lstStyle/>
          <a:p>
            <a:pPr>
              <a:spcAft>
                <a:spcPts val="600"/>
              </a:spcAft>
            </a:pPr>
            <a:r>
              <a:rPr lang="en-US" sz="2400" b="1" dirty="0">
                <a:solidFill>
                  <a:srgbClr val="000072"/>
                </a:solidFill>
              </a:rPr>
              <a:t>Time Requirements for Transparency Tube Method</a:t>
            </a:r>
          </a:p>
        </p:txBody>
      </p:sp>
      <p:sp>
        <p:nvSpPr>
          <p:cNvPr id="3" name="Content Placeholder 2"/>
          <p:cNvSpPr>
            <a:spLocks noGrp="1"/>
          </p:cNvSpPr>
          <p:nvPr>
            <p:ph sz="half" idx="1"/>
          </p:nvPr>
        </p:nvSpPr>
        <p:spPr>
          <a:xfrm>
            <a:off x="1280480" y="1743337"/>
            <a:ext cx="3416325" cy="4742129"/>
          </a:xfrm>
        </p:spPr>
        <p:txBody>
          <a:bodyPr>
            <a:normAutofit/>
          </a:bodyPr>
          <a:lstStyle/>
          <a:p>
            <a:pPr marL="0" indent="0">
              <a:buNone/>
            </a:pPr>
            <a:r>
              <a:rPr lang="en-US" sz="1800" b="1" dirty="0">
                <a:solidFill>
                  <a:srgbClr val="000090"/>
                </a:solidFill>
              </a:rPr>
              <a:t>Time to complete protocol: </a:t>
            </a:r>
            <a:r>
              <a:rPr lang="en-US" sz="1800" dirty="0"/>
              <a:t>About 10 minutes</a:t>
            </a:r>
          </a:p>
          <a:p>
            <a:pPr marL="0" indent="0">
              <a:buNone/>
            </a:pPr>
            <a:endParaRPr lang="en-US" sz="1800" dirty="0"/>
          </a:p>
          <a:p>
            <a:pPr marL="0" indent="0">
              <a:buNone/>
            </a:pPr>
            <a:r>
              <a:rPr lang="en-US" sz="1800" b="1" dirty="0">
                <a:solidFill>
                  <a:srgbClr val="000090"/>
                </a:solidFill>
              </a:rPr>
              <a:t>Frequency: </a:t>
            </a:r>
            <a:r>
              <a:rPr lang="en-US" sz="1800" dirty="0"/>
              <a:t>Ideally, weekly measurements at the same sampling site</a:t>
            </a:r>
          </a:p>
          <a:p>
            <a:pPr marL="0" indent="0">
              <a:buNone/>
            </a:pPr>
            <a:endParaRPr lang="en-US" sz="1800" dirty="0"/>
          </a:p>
          <a:p>
            <a:pPr marL="0" indent="0">
              <a:buNone/>
            </a:pPr>
            <a:r>
              <a:rPr lang="en-US" sz="1800" b="1" dirty="0">
                <a:solidFill>
                  <a:srgbClr val="000090"/>
                </a:solidFill>
              </a:rPr>
              <a:t>Ease of Protocol:  </a:t>
            </a:r>
            <a:r>
              <a:rPr lang="en-US" sz="1800" dirty="0"/>
              <a:t>Beginner Level</a:t>
            </a:r>
          </a:p>
        </p:txBody>
      </p:sp>
      <p:pic>
        <p:nvPicPr>
          <p:cNvPr id="11" name="Content Placeholder 10" descr="Photo of a group of students ready to use their transparency tube. The student holding the tube has her back to the sun."/>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976650" y="1738655"/>
            <a:ext cx="3704373" cy="2778280"/>
          </a:xfrm>
          <a:prstGeom prst="rect">
            <a:avLst/>
          </a:prstGeom>
        </p:spPr>
      </p:pic>
    </p:spTree>
    <p:extLst>
      <p:ext uri="{BB962C8B-B14F-4D97-AF65-F5344CB8AC3E}">
        <p14:creationId xmlns:p14="http://schemas.microsoft.com/office/powerpoint/2010/main" val="130007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3</a:t>
            </a:fld>
            <a:endParaRPr lang="en-US" dirty="0"/>
          </a:p>
        </p:txBody>
      </p:sp>
      <p:pic>
        <p:nvPicPr>
          <p:cNvPr id="9" name="Picture 8" descr="Banner: Water Transparency"/>
          <p:cNvPicPr>
            <a:picLocks noChangeAspect="1"/>
          </p:cNvPicPr>
          <p:nvPr/>
        </p:nvPicPr>
        <p:blipFill>
          <a:blip r:embed="rId2"/>
          <a:stretch>
            <a:fillRect/>
          </a:stretch>
        </p:blipFill>
        <p:spPr>
          <a:xfrm>
            <a:off x="1178847" y="-4895"/>
            <a:ext cx="7965153" cy="990880"/>
          </a:xfrm>
          <a:prstGeom prst="rect">
            <a:avLst/>
          </a:prstGeom>
        </p:spPr>
      </p:pic>
      <p:pic>
        <p:nvPicPr>
          <p:cNvPr id="7" name="Picture 6" descr="Menu: What is water transparenc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183341" cy="6919258"/>
          </a:xfrm>
          <a:prstGeom prst="rect">
            <a:avLst/>
          </a:prstGeom>
        </p:spPr>
      </p:pic>
      <p:sp>
        <p:nvSpPr>
          <p:cNvPr id="2" name="Title 1"/>
          <p:cNvSpPr>
            <a:spLocks noGrp="1"/>
          </p:cNvSpPr>
          <p:nvPr>
            <p:ph type="title"/>
          </p:nvPr>
        </p:nvSpPr>
        <p:spPr>
          <a:xfrm>
            <a:off x="1471106" y="986396"/>
            <a:ext cx="6350374" cy="735948"/>
          </a:xfrm>
        </p:spPr>
        <p:txBody>
          <a:bodyPr>
            <a:normAutofit/>
          </a:bodyPr>
          <a:lstStyle/>
          <a:p>
            <a:r>
              <a:rPr lang="en-US" sz="3200" b="1" dirty="0">
                <a:solidFill>
                  <a:srgbClr val="000072"/>
                </a:solidFill>
              </a:rPr>
              <a:t>Hydrosphere Protocols</a:t>
            </a:r>
          </a:p>
        </p:txBody>
      </p:sp>
      <p:sp>
        <p:nvSpPr>
          <p:cNvPr id="3" name="Content Placeholder 2"/>
          <p:cNvSpPr>
            <a:spLocks noGrp="1"/>
          </p:cNvSpPr>
          <p:nvPr>
            <p:ph sz="half" idx="1"/>
          </p:nvPr>
        </p:nvSpPr>
        <p:spPr>
          <a:xfrm>
            <a:off x="1540933" y="1722344"/>
            <a:ext cx="4318000" cy="4351338"/>
          </a:xfrm>
        </p:spPr>
        <p:txBody>
          <a:bodyPr>
            <a:noAutofit/>
          </a:bodyPr>
          <a:lstStyle/>
          <a:p>
            <a:pPr marL="0" indent="0" algn="just">
              <a:buNone/>
            </a:pPr>
            <a:r>
              <a:rPr lang="en-US" sz="1600" dirty="0"/>
              <a:t>What is the condition of Earth’s many surface waters – the streams, rivers, lakes, and coastal waters? How do these conditions vary over the year? Are these conditions changing from year to year? These are questions that are answered by the hydrosphere investigations in the GLOBE program.</a:t>
            </a:r>
            <a:endParaRPr lang="en-US" sz="1600" b="1" dirty="0">
              <a:solidFill>
                <a:srgbClr val="000072"/>
              </a:solidFill>
            </a:endParaRPr>
          </a:p>
          <a:p>
            <a:pPr marL="0" indent="0" algn="just">
              <a:buNone/>
            </a:pPr>
            <a:r>
              <a:rPr lang="en-US" sz="1600" b="1" dirty="0">
                <a:solidFill>
                  <a:srgbClr val="000072"/>
                </a:solidFill>
              </a:rPr>
              <a:t>Water Transparency </a:t>
            </a:r>
            <a:r>
              <a:rPr lang="en-US" sz="1600" dirty="0"/>
              <a:t>is one of the measurements used by GLOBE to describe the status of a water body. </a:t>
            </a:r>
            <a:r>
              <a:rPr lang="en-US" sz="1600" b="1" dirty="0">
                <a:solidFill>
                  <a:srgbClr val="000072"/>
                </a:solidFill>
              </a:rPr>
              <a:t>Water Transparency </a:t>
            </a:r>
            <a:r>
              <a:rPr lang="en-US" sz="1600" dirty="0"/>
              <a:t>measures depth of light penetration into the water. </a:t>
            </a:r>
            <a:endParaRPr lang="en-US" sz="1600" b="1" dirty="0">
              <a:solidFill>
                <a:srgbClr val="000072"/>
              </a:solidFill>
            </a:endParaRPr>
          </a:p>
          <a:p>
            <a:pPr marL="0" indent="0" algn="just">
              <a:buNone/>
            </a:pPr>
            <a:r>
              <a:rPr lang="en-US" sz="1600" dirty="0"/>
              <a:t>Water transparency depends on the amount of suspended particles. These can be organic, such as phytoplankton and algae, or inorganic, such as sediments, as well as other dissolved impurities such as organic or inorganic carbonates. These particles contribute to both the color and the transparency of the water. </a:t>
            </a:r>
          </a:p>
        </p:txBody>
      </p:sp>
      <p:pic>
        <p:nvPicPr>
          <p:cNvPr id="5" name="Content Placeholder 4" descr="List of GLOBE Hydrosphere measurements: Hydrosphere Study Site, Water Temperature, Water Transparency-(this protocol), Conductivity, pH, Mosquito, Alkalinity, Dissolved Oxygen, Salinity, Nitrates and Freshwater Invertebrates."/>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146699" y="1354370"/>
            <a:ext cx="2582967" cy="4995629"/>
          </a:xfrm>
        </p:spPr>
      </p:pic>
    </p:spTree>
    <p:extLst>
      <p:ext uri="{BB962C8B-B14F-4D97-AF65-F5344CB8AC3E}">
        <p14:creationId xmlns:p14="http://schemas.microsoft.com/office/powerpoint/2010/main" val="21354641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1302235-4686-FA4D-82D3-9660211AF392}" type="slidenum">
              <a:rPr lang="en-US" smtClean="0"/>
              <a:t>39</a:t>
            </a:fld>
            <a:endParaRPr lang="en-US" dirty="0"/>
          </a:p>
        </p:txBody>
      </p:sp>
      <p:pic>
        <p:nvPicPr>
          <p:cNvPr id="11" name="Picture 10" descr="Banner: Water Transparency"/>
          <p:cNvPicPr>
            <a:picLocks noChangeAspect="1"/>
          </p:cNvPicPr>
          <p:nvPr/>
        </p:nvPicPr>
        <p:blipFill>
          <a:blip r:embed="rId2"/>
          <a:stretch>
            <a:fillRect/>
          </a:stretch>
        </p:blipFill>
        <p:spPr>
          <a:xfrm>
            <a:off x="1163678" y="159"/>
            <a:ext cx="8069052" cy="1028470"/>
          </a:xfrm>
          <a:prstGeom prst="rect">
            <a:avLst/>
          </a:prstGeom>
        </p:spPr>
      </p:pic>
      <p:pic>
        <p:nvPicPr>
          <p:cNvPr id="5" name="Picture 4"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8" y="-21991"/>
            <a:ext cx="1195693" cy="6879991"/>
          </a:xfrm>
          <a:prstGeom prst="rect">
            <a:avLst/>
          </a:prstGeom>
        </p:spPr>
      </p:pic>
      <p:sp>
        <p:nvSpPr>
          <p:cNvPr id="2" name="Title 1"/>
          <p:cNvSpPr>
            <a:spLocks noGrp="1"/>
          </p:cNvSpPr>
          <p:nvPr>
            <p:ph type="title"/>
          </p:nvPr>
        </p:nvSpPr>
        <p:spPr>
          <a:xfrm>
            <a:off x="1270832" y="709867"/>
            <a:ext cx="7690037" cy="1209080"/>
          </a:xfrm>
        </p:spPr>
        <p:txBody>
          <a:bodyPr>
            <a:noAutofit/>
          </a:bodyPr>
          <a:lstStyle/>
          <a:p>
            <a:pPr>
              <a:spcAft>
                <a:spcPts val="600"/>
              </a:spcAft>
            </a:pPr>
            <a:r>
              <a:rPr lang="en-US" sz="2400" b="1" dirty="0">
                <a:solidFill>
                  <a:srgbClr val="000072"/>
                </a:solidFill>
              </a:rPr>
              <a:t>Assemble Field Equipment for Transparency Tube Method</a:t>
            </a:r>
          </a:p>
        </p:txBody>
      </p:sp>
      <p:pic>
        <p:nvPicPr>
          <p:cNvPr id="7" name="Content Placeholder 6" descr="Image showing the field equipment needed.&#10;Bucket and rope&#10;Latex or Nitrile gloves&#10;Permanent marker or pencil&#10;Meter stick&#10;Transparency tube."/>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812991" y="1855197"/>
            <a:ext cx="6148518" cy="4049795"/>
          </a:xfrm>
        </p:spPr>
      </p:pic>
    </p:spTree>
    <p:extLst>
      <p:ext uri="{BB962C8B-B14F-4D97-AF65-F5344CB8AC3E}">
        <p14:creationId xmlns:p14="http://schemas.microsoft.com/office/powerpoint/2010/main" val="15622442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1302235-4686-FA4D-82D3-9660211AF392}" type="slidenum">
              <a:rPr lang="en-US" smtClean="0"/>
              <a:t>40</a:t>
            </a:fld>
            <a:endParaRPr lang="en-US" dirty="0"/>
          </a:p>
        </p:txBody>
      </p:sp>
      <p:pic>
        <p:nvPicPr>
          <p:cNvPr id="11" name="Picture 10" descr="Banner: Water Transparency"/>
          <p:cNvPicPr>
            <a:picLocks noChangeAspect="1"/>
          </p:cNvPicPr>
          <p:nvPr/>
        </p:nvPicPr>
        <p:blipFill>
          <a:blip r:embed="rId2"/>
          <a:stretch>
            <a:fillRect/>
          </a:stretch>
        </p:blipFill>
        <p:spPr>
          <a:xfrm>
            <a:off x="1154800" y="159"/>
            <a:ext cx="8069052" cy="1028470"/>
          </a:xfrm>
          <a:prstGeom prst="rect">
            <a:avLst/>
          </a:prstGeom>
        </p:spPr>
      </p:pic>
      <p:pic>
        <p:nvPicPr>
          <p:cNvPr id="5" name="Picture 4"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8" y="-21991"/>
            <a:ext cx="1195693" cy="6879991"/>
          </a:xfrm>
          <a:prstGeom prst="rect">
            <a:avLst/>
          </a:prstGeom>
        </p:spPr>
      </p:pic>
      <p:sp>
        <p:nvSpPr>
          <p:cNvPr id="2" name="Title 1"/>
          <p:cNvSpPr>
            <a:spLocks noGrp="1"/>
          </p:cNvSpPr>
          <p:nvPr>
            <p:ph type="title"/>
          </p:nvPr>
        </p:nvSpPr>
        <p:spPr>
          <a:xfrm>
            <a:off x="1270832" y="709867"/>
            <a:ext cx="7690037" cy="1209080"/>
          </a:xfrm>
        </p:spPr>
        <p:txBody>
          <a:bodyPr>
            <a:noAutofit/>
          </a:bodyPr>
          <a:lstStyle/>
          <a:p>
            <a:r>
              <a:rPr lang="en-US" sz="2000" b="1" dirty="0">
                <a:solidFill>
                  <a:srgbClr val="000072"/>
                </a:solidFill>
              </a:rPr>
              <a:t>Instrument Construction Instructions for Making a Transparency Tube</a:t>
            </a:r>
          </a:p>
        </p:txBody>
      </p:sp>
      <p:sp>
        <p:nvSpPr>
          <p:cNvPr id="6" name="Content Placeholder 5"/>
          <p:cNvSpPr>
            <a:spLocks noGrp="1"/>
          </p:cNvSpPr>
          <p:nvPr>
            <p:ph sz="half" idx="1"/>
          </p:nvPr>
        </p:nvSpPr>
        <p:spPr>
          <a:xfrm>
            <a:off x="1333657" y="1564773"/>
            <a:ext cx="5203330" cy="5114662"/>
          </a:xfrm>
        </p:spPr>
        <p:txBody>
          <a:bodyPr>
            <a:normAutofit fontScale="25000" lnSpcReduction="20000"/>
          </a:bodyPr>
          <a:lstStyle/>
          <a:p>
            <a:pPr marL="0" indent="0">
              <a:buNone/>
            </a:pPr>
            <a:r>
              <a:rPr lang="en-US" sz="5600" b="1" dirty="0">
                <a:solidFill>
                  <a:srgbClr val="000090"/>
                </a:solidFill>
              </a:rPr>
              <a:t>Materials:</a:t>
            </a:r>
          </a:p>
          <a:p>
            <a:r>
              <a:rPr lang="en-US" sz="5600" dirty="0"/>
              <a:t>*Clear tube approximately 4.5 cm x 120 cm</a:t>
            </a:r>
          </a:p>
          <a:p>
            <a:r>
              <a:rPr lang="en-US" sz="5600" dirty="0"/>
              <a:t>PVC cap (to fit snugly over one end of the tube)</a:t>
            </a:r>
          </a:p>
          <a:p>
            <a:r>
              <a:rPr lang="en-US" sz="5600" dirty="0"/>
              <a:t>Permanent black marker</a:t>
            </a:r>
          </a:p>
          <a:p>
            <a:r>
              <a:rPr lang="en-US" sz="5600" dirty="0"/>
              <a:t>Meter stick or meter tape</a:t>
            </a:r>
          </a:p>
          <a:p>
            <a:pPr marL="0" indent="0">
              <a:buNone/>
            </a:pPr>
            <a:r>
              <a:rPr lang="en-US" sz="5600" b="1" dirty="0">
                <a:solidFill>
                  <a:srgbClr val="000090"/>
                </a:solidFill>
              </a:rPr>
              <a:t>Construction:</a:t>
            </a:r>
          </a:p>
          <a:p>
            <a:pPr marL="0" indent="0" algn="just">
              <a:buNone/>
            </a:pPr>
            <a:r>
              <a:rPr lang="en-US" sz="5600" dirty="0"/>
              <a:t>1. On the bottom of the inside of the PVC cap, draw a Secchi disk pattern (alternating black and white quadrants) with the black permanent marker.</a:t>
            </a:r>
          </a:p>
          <a:p>
            <a:pPr marL="0" indent="0" algn="just">
              <a:buNone/>
            </a:pPr>
            <a:r>
              <a:rPr lang="en-US" sz="5600" dirty="0"/>
              <a:t>2. Put the PVC cap over one end of the tube. Cap should fit tightly so water cannot leak out.</a:t>
            </a:r>
          </a:p>
          <a:p>
            <a:pPr marL="0" indent="0" algn="just">
              <a:buNone/>
            </a:pPr>
            <a:r>
              <a:rPr lang="en-US" sz="5600" dirty="0"/>
              <a:t>3. Use the marker and meter stick to draw a scale on the side of the tube. The bottom of  the inside of the PVC cap where the Secchi disk pattern is drawn is 0 cm. Mark every cm up from that point. </a:t>
            </a:r>
          </a:p>
          <a:p>
            <a:pPr marL="0" indent="0" algn="just">
              <a:buNone/>
            </a:pPr>
            <a:r>
              <a:rPr lang="en-US" sz="5600" dirty="0"/>
              <a:t>4. A shutoff valve can be installed near the bottom of the tube to allow water to escape in a controlled manner; this would resemble commercially-available transparency tubes. You can also drill a small hole  near the bottom that you can plug with your finger when you are making measurements.</a:t>
            </a:r>
          </a:p>
          <a:p>
            <a:pPr marL="0" indent="0">
              <a:buNone/>
            </a:pPr>
            <a:endParaRPr lang="en-US" dirty="0"/>
          </a:p>
        </p:txBody>
      </p:sp>
      <p:pic>
        <p:nvPicPr>
          <p:cNvPr id="8" name="Content Placeholder 7" descr="Diagram of a transparency tube. You need a clear tube, 4.5 cm x 120 cm. Mark off in one cm increments. The bottom has a PVC cap with a black and white cross pattern.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702259" y="2224244"/>
            <a:ext cx="2320539" cy="2711419"/>
          </a:xfrm>
          <a:prstGeom prst="rect">
            <a:avLst/>
          </a:prstGeom>
        </p:spPr>
      </p:pic>
      <p:sp>
        <p:nvSpPr>
          <p:cNvPr id="9" name="TextBox 8"/>
          <p:cNvSpPr txBox="1"/>
          <p:nvPr/>
        </p:nvSpPr>
        <p:spPr>
          <a:xfrm>
            <a:off x="1394411" y="6110279"/>
            <a:ext cx="7566457" cy="923330"/>
          </a:xfrm>
          <a:prstGeom prst="rect">
            <a:avLst/>
          </a:prstGeom>
          <a:noFill/>
        </p:spPr>
        <p:txBody>
          <a:bodyPr wrap="square" rtlCol="0">
            <a:spAutoFit/>
          </a:bodyPr>
          <a:lstStyle/>
          <a:p>
            <a:r>
              <a:rPr lang="en-US" sz="1200" i="1" dirty="0"/>
              <a:t>*Many hardware stores carry long tubes for protecting fluorescent light bulbs. These are inexpensive and make excellent transparency tubes. If these are not available, any long, clear plastic tube may be used: the length is more important than the diameter. </a:t>
            </a:r>
          </a:p>
          <a:p>
            <a:endParaRPr lang="en-US" dirty="0"/>
          </a:p>
        </p:txBody>
      </p:sp>
    </p:spTree>
    <p:extLst>
      <p:ext uri="{BB962C8B-B14F-4D97-AF65-F5344CB8AC3E}">
        <p14:creationId xmlns:p14="http://schemas.microsoft.com/office/powerpoint/2010/main" val="9336059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1302235-4686-FA4D-82D3-9660211AF392}" type="slidenum">
              <a:rPr lang="en-US" smtClean="0"/>
              <a:t>41</a:t>
            </a:fld>
            <a:endParaRPr lang="en-US" dirty="0"/>
          </a:p>
        </p:txBody>
      </p:sp>
      <p:pic>
        <p:nvPicPr>
          <p:cNvPr id="19" name="Picture 18" descr="Banner: Water Transparency"/>
          <p:cNvPicPr>
            <a:picLocks noChangeAspect="1"/>
          </p:cNvPicPr>
          <p:nvPr/>
        </p:nvPicPr>
        <p:blipFill>
          <a:blip r:embed="rId3"/>
          <a:stretch>
            <a:fillRect/>
          </a:stretch>
        </p:blipFill>
        <p:spPr>
          <a:xfrm>
            <a:off x="1163678" y="159"/>
            <a:ext cx="8069052" cy="1028470"/>
          </a:xfrm>
          <a:prstGeom prst="rect">
            <a:avLst/>
          </a:prstGeom>
        </p:spPr>
      </p:pic>
      <p:pic>
        <p:nvPicPr>
          <p:cNvPr id="5" name="Picture 4" descr="Menu: How to collect your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08" y="-21991"/>
            <a:ext cx="1195693" cy="6879991"/>
          </a:xfrm>
          <a:prstGeom prst="rect">
            <a:avLst/>
          </a:prstGeom>
        </p:spPr>
      </p:pic>
      <p:sp>
        <p:nvSpPr>
          <p:cNvPr id="2" name="Title 1"/>
          <p:cNvSpPr>
            <a:spLocks noGrp="1"/>
          </p:cNvSpPr>
          <p:nvPr>
            <p:ph type="title"/>
          </p:nvPr>
        </p:nvSpPr>
        <p:spPr>
          <a:xfrm>
            <a:off x="1270832" y="676164"/>
            <a:ext cx="7690037" cy="1209080"/>
          </a:xfrm>
        </p:spPr>
        <p:txBody>
          <a:bodyPr>
            <a:noAutofit/>
          </a:bodyPr>
          <a:lstStyle/>
          <a:p>
            <a:r>
              <a:rPr lang="en-US" sz="2400" b="1" dirty="0">
                <a:solidFill>
                  <a:srgbClr val="000090"/>
                </a:solidFill>
              </a:rPr>
              <a:t>In the Field: Collect Your Water Sample</a:t>
            </a:r>
          </a:p>
        </p:txBody>
      </p:sp>
      <p:sp>
        <p:nvSpPr>
          <p:cNvPr id="6" name="Content Placeholder 5"/>
          <p:cNvSpPr>
            <a:spLocks noGrp="1"/>
          </p:cNvSpPr>
          <p:nvPr>
            <p:ph sz="half" idx="1"/>
          </p:nvPr>
        </p:nvSpPr>
        <p:spPr>
          <a:xfrm>
            <a:off x="1270831" y="1709635"/>
            <a:ext cx="4459569" cy="4796268"/>
          </a:xfrm>
        </p:spPr>
        <p:txBody>
          <a:bodyPr>
            <a:noAutofit/>
          </a:bodyPr>
          <a:lstStyle/>
          <a:p>
            <a:pPr algn="just">
              <a:spcAft>
                <a:spcPts val="600"/>
              </a:spcAft>
            </a:pPr>
            <a:r>
              <a:rPr lang="en-US" sz="1800" dirty="0"/>
              <a:t>Put on  protective gloves</a:t>
            </a:r>
          </a:p>
          <a:p>
            <a:pPr algn="just">
              <a:spcAft>
                <a:spcPts val="600"/>
              </a:spcAft>
            </a:pPr>
            <a:r>
              <a:rPr lang="en-US" sz="1800" dirty="0"/>
              <a:t>Collect a surface water sample as follows: </a:t>
            </a:r>
          </a:p>
          <a:p>
            <a:pPr lvl="1" algn="just">
              <a:spcAft>
                <a:spcPts val="600"/>
              </a:spcAft>
              <a:buFont typeface="Courier New" panose="02070309020205020404" pitchFamily="49" charset="0"/>
              <a:buChar char="o"/>
            </a:pPr>
            <a:r>
              <a:rPr lang="en-US" sz="1400" dirty="0"/>
              <a:t>Rinse bucket with water from the site to avoid contamination. Do not use distilled water to clean the bucket.</a:t>
            </a:r>
          </a:p>
          <a:p>
            <a:pPr lvl="1" algn="just">
              <a:buFont typeface="Courier New" panose="02070309020205020404" pitchFamily="49" charset="0"/>
              <a:buChar char="o"/>
            </a:pPr>
            <a:r>
              <a:rPr lang="en-US" sz="1400" dirty="0"/>
              <a:t>Hold tightly onto the rope. </a:t>
            </a:r>
          </a:p>
          <a:p>
            <a:pPr lvl="1" algn="just">
              <a:buFont typeface="Courier New" panose="02070309020205020404" pitchFamily="49" charset="0"/>
              <a:buChar char="o"/>
            </a:pPr>
            <a:r>
              <a:rPr lang="en-US" sz="1400" dirty="0"/>
              <a:t>If your sampling site is a stream, throw the bucket out to a well-mixed area (a riffle), a little distance from the shore. Ideally, the water should be flowing at least slightly. If you are sampling from a lake, bay, or the ocean, stand on the shore and throw the bucket as far out as possible to collect your sample.</a:t>
            </a:r>
          </a:p>
          <a:p>
            <a:pPr lvl="1">
              <a:buFont typeface="Courier New" panose="02070309020205020404" pitchFamily="49" charset="0"/>
              <a:buChar char="o"/>
            </a:pPr>
            <a:r>
              <a:rPr lang="en-US" sz="1400" dirty="0"/>
              <a:t>If the bucket floats, jostle the rope until some water enters the bucket. </a:t>
            </a:r>
          </a:p>
          <a:p>
            <a:pPr lvl="1">
              <a:buFont typeface="Courier New" panose="02070309020205020404" pitchFamily="49" charset="0"/>
              <a:buChar char="o"/>
            </a:pPr>
            <a:r>
              <a:rPr lang="en-US" sz="1400" dirty="0"/>
              <a:t>You should always take a sample from the top surface water. Be careful not to let the bucket sink to the bottom or stir up bottom sediment. </a:t>
            </a:r>
          </a:p>
          <a:p>
            <a:pPr lvl="1">
              <a:buFont typeface="Courier New" panose="02070309020205020404" pitchFamily="49" charset="0"/>
              <a:buChar char="o"/>
            </a:pPr>
            <a:r>
              <a:rPr lang="en-US" sz="1400" dirty="0"/>
              <a:t>Allow the bucket to fill about 2/3 to 3/4 full and pull it back in with the rope.</a:t>
            </a:r>
          </a:p>
        </p:txBody>
      </p:sp>
      <p:pic>
        <p:nvPicPr>
          <p:cNvPr id="18" name="Content Placeholder 17" descr="Photos of sampling using a bucket with a rope. The bucket is lowered into the water, and a sample is collected and pulled up using the rope."/>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5901342" y="1709635"/>
            <a:ext cx="2810765" cy="4280446"/>
          </a:xfrm>
        </p:spPr>
      </p:pic>
      <p:pic>
        <p:nvPicPr>
          <p:cNvPr id="16" name="Picture 15" descr="Caution ico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27178" y="6095539"/>
            <a:ext cx="287095" cy="294259"/>
          </a:xfrm>
          <a:prstGeom prst="rect">
            <a:avLst/>
          </a:prstGeom>
          <a:ln>
            <a:noFill/>
          </a:ln>
          <a:effectLst>
            <a:outerShdw blurRad="292100" dist="139700" dir="2700000" algn="tl" rotWithShape="0">
              <a:srgbClr val="333333">
                <a:alpha val="65000"/>
              </a:srgbClr>
            </a:outerShdw>
          </a:effectLst>
        </p:spPr>
      </p:pic>
      <p:sp>
        <p:nvSpPr>
          <p:cNvPr id="17" name="TextBox 16"/>
          <p:cNvSpPr txBox="1"/>
          <p:nvPr/>
        </p:nvSpPr>
        <p:spPr>
          <a:xfrm>
            <a:off x="6211225" y="6115307"/>
            <a:ext cx="2932775" cy="276999"/>
          </a:xfrm>
          <a:prstGeom prst="rect">
            <a:avLst/>
          </a:prstGeom>
          <a:noFill/>
        </p:spPr>
        <p:txBody>
          <a:bodyPr wrap="square" rtlCol="0">
            <a:spAutoFit/>
          </a:bodyPr>
          <a:lstStyle/>
          <a:p>
            <a:r>
              <a:rPr lang="en-US" sz="1200" dirty="0">
                <a:solidFill>
                  <a:srgbClr val="002060"/>
                </a:solidFill>
              </a:rPr>
              <a:t>Be sure to rinse bucket with sample water</a:t>
            </a:r>
          </a:p>
        </p:txBody>
      </p:sp>
    </p:spTree>
    <p:extLst>
      <p:ext uri="{BB962C8B-B14F-4D97-AF65-F5344CB8AC3E}">
        <p14:creationId xmlns:p14="http://schemas.microsoft.com/office/powerpoint/2010/main" val="19831235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1302235-4686-FA4D-82D3-9660211AF392}" type="slidenum">
              <a:rPr lang="en-US" smtClean="0"/>
              <a:t>42</a:t>
            </a:fld>
            <a:endParaRPr lang="en-US" dirty="0"/>
          </a:p>
        </p:txBody>
      </p:sp>
      <p:pic>
        <p:nvPicPr>
          <p:cNvPr id="18" name="Picture 17" descr="Banner: Water Transparency"/>
          <p:cNvPicPr>
            <a:picLocks noChangeAspect="1"/>
          </p:cNvPicPr>
          <p:nvPr/>
        </p:nvPicPr>
        <p:blipFill>
          <a:blip r:embed="rId2"/>
          <a:stretch>
            <a:fillRect/>
          </a:stretch>
        </p:blipFill>
        <p:spPr>
          <a:xfrm>
            <a:off x="1163678" y="159"/>
            <a:ext cx="8069052" cy="1028470"/>
          </a:xfrm>
          <a:prstGeom prst="rect">
            <a:avLst/>
          </a:prstGeom>
        </p:spPr>
      </p:pic>
      <p:pic>
        <p:nvPicPr>
          <p:cNvPr id="5" name="Picture 4"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8" y="-21991"/>
            <a:ext cx="1195693" cy="6879991"/>
          </a:xfrm>
          <a:prstGeom prst="rect">
            <a:avLst/>
          </a:prstGeom>
        </p:spPr>
      </p:pic>
      <p:sp>
        <p:nvSpPr>
          <p:cNvPr id="2" name="Title 1"/>
          <p:cNvSpPr>
            <a:spLocks noGrp="1"/>
          </p:cNvSpPr>
          <p:nvPr>
            <p:ph type="title"/>
          </p:nvPr>
        </p:nvSpPr>
        <p:spPr>
          <a:xfrm>
            <a:off x="1270832" y="709867"/>
            <a:ext cx="7690037" cy="1209080"/>
          </a:xfrm>
        </p:spPr>
        <p:txBody>
          <a:bodyPr>
            <a:noAutofit/>
          </a:bodyPr>
          <a:lstStyle/>
          <a:p>
            <a:pPr>
              <a:spcAft>
                <a:spcPts val="600"/>
              </a:spcAft>
            </a:pPr>
            <a:r>
              <a:rPr lang="en-US" sz="2400" b="1" dirty="0">
                <a:solidFill>
                  <a:srgbClr val="000072"/>
                </a:solidFill>
              </a:rPr>
              <a:t>Filling the Transparency Tube with water sample</a:t>
            </a:r>
          </a:p>
        </p:txBody>
      </p:sp>
      <p:sp>
        <p:nvSpPr>
          <p:cNvPr id="6" name="Content Placeholder 5"/>
          <p:cNvSpPr>
            <a:spLocks noGrp="1"/>
          </p:cNvSpPr>
          <p:nvPr>
            <p:ph sz="half" idx="1"/>
          </p:nvPr>
        </p:nvSpPr>
        <p:spPr>
          <a:xfrm>
            <a:off x="1396482" y="1829090"/>
            <a:ext cx="3495056" cy="3866201"/>
          </a:xfrm>
        </p:spPr>
        <p:txBody>
          <a:bodyPr>
            <a:noAutofit/>
          </a:bodyPr>
          <a:lstStyle/>
          <a:p>
            <a:pPr algn="just">
              <a:spcAft>
                <a:spcPts val="600"/>
              </a:spcAft>
            </a:pPr>
            <a:r>
              <a:rPr lang="en-US" sz="1800" dirty="0"/>
              <a:t>Stand with your back to the sun, so that the transparency tube is shaded. </a:t>
            </a:r>
          </a:p>
          <a:p>
            <a:pPr algn="just">
              <a:spcAft>
                <a:spcPts val="600"/>
              </a:spcAft>
            </a:pPr>
            <a:r>
              <a:rPr lang="en-US" sz="1800" dirty="0"/>
              <a:t>Pour sample water slowly into the tube using a cup. Look straight down into the tube with your eye close to its opening.</a:t>
            </a:r>
          </a:p>
          <a:p>
            <a:pPr algn="just">
              <a:spcAft>
                <a:spcPts val="600"/>
              </a:spcAft>
            </a:pPr>
            <a:r>
              <a:rPr lang="en-US" sz="1800" dirty="0"/>
              <a:t>Stop adding water when you can’t see the Secchi pattern at tube’s bottom.</a:t>
            </a:r>
          </a:p>
        </p:txBody>
      </p:sp>
      <p:pic>
        <p:nvPicPr>
          <p:cNvPr id="17" name="Content Placeholder 16" descr="Photo of a group of students pouring a bucket of water into the transparency tube."/>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091243" y="1918947"/>
            <a:ext cx="3631273" cy="2723455"/>
          </a:xfrm>
          <a:prstGeom prst="rect">
            <a:avLst/>
          </a:prstGeom>
        </p:spPr>
      </p:pic>
      <p:pic>
        <p:nvPicPr>
          <p:cNvPr id="15" name="Picture 14" descr="Caution ico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1538" y="5015370"/>
            <a:ext cx="399410" cy="409377"/>
          </a:xfrm>
          <a:prstGeom prst="rect">
            <a:avLst/>
          </a:prstGeom>
          <a:ln>
            <a:noFill/>
          </a:ln>
          <a:effectLst>
            <a:outerShdw blurRad="292100" dist="139700" dir="2700000" algn="tl" rotWithShape="0">
              <a:srgbClr val="333333">
                <a:alpha val="65000"/>
              </a:srgbClr>
            </a:outerShdw>
          </a:effectLst>
        </p:spPr>
      </p:pic>
      <p:sp>
        <p:nvSpPr>
          <p:cNvPr id="16" name="TextBox 15"/>
          <p:cNvSpPr txBox="1"/>
          <p:nvPr/>
        </p:nvSpPr>
        <p:spPr>
          <a:xfrm>
            <a:off x="5321733" y="5015370"/>
            <a:ext cx="3414824" cy="1015663"/>
          </a:xfrm>
          <a:prstGeom prst="rect">
            <a:avLst/>
          </a:prstGeom>
          <a:noFill/>
        </p:spPr>
        <p:txBody>
          <a:bodyPr wrap="square" rtlCol="0">
            <a:spAutoFit/>
          </a:bodyPr>
          <a:lstStyle/>
          <a:p>
            <a:r>
              <a:rPr lang="en-US" sz="1400" b="1" dirty="0">
                <a:solidFill>
                  <a:srgbClr val="002060"/>
                </a:solidFill>
              </a:rPr>
              <a:t>Measurement of water transparency must be done in the shade to avoid sun glare and differences in visibility. </a:t>
            </a:r>
          </a:p>
          <a:p>
            <a:endParaRPr lang="en-US" dirty="0"/>
          </a:p>
        </p:txBody>
      </p:sp>
    </p:spTree>
    <p:extLst>
      <p:ext uri="{BB962C8B-B14F-4D97-AF65-F5344CB8AC3E}">
        <p14:creationId xmlns:p14="http://schemas.microsoft.com/office/powerpoint/2010/main" val="7896351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1302235-4686-FA4D-82D3-9660211AF392}" type="slidenum">
              <a:rPr lang="en-US" smtClean="0"/>
              <a:t>43</a:t>
            </a:fld>
            <a:endParaRPr lang="en-US" dirty="0"/>
          </a:p>
        </p:txBody>
      </p:sp>
      <p:pic>
        <p:nvPicPr>
          <p:cNvPr id="20" name="Picture 19" descr="Banner: Water Transparency"/>
          <p:cNvPicPr>
            <a:picLocks noChangeAspect="1"/>
          </p:cNvPicPr>
          <p:nvPr/>
        </p:nvPicPr>
        <p:blipFill>
          <a:blip r:embed="rId2"/>
          <a:stretch>
            <a:fillRect/>
          </a:stretch>
        </p:blipFill>
        <p:spPr>
          <a:xfrm>
            <a:off x="1154800" y="159"/>
            <a:ext cx="8069052" cy="1028470"/>
          </a:xfrm>
          <a:prstGeom prst="rect">
            <a:avLst/>
          </a:prstGeom>
        </p:spPr>
      </p:pic>
      <p:pic>
        <p:nvPicPr>
          <p:cNvPr id="5" name="Picture 4" descr="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8" y="-21991"/>
            <a:ext cx="1195693" cy="6879991"/>
          </a:xfrm>
          <a:prstGeom prst="rect">
            <a:avLst/>
          </a:prstGeom>
        </p:spPr>
      </p:pic>
      <p:sp>
        <p:nvSpPr>
          <p:cNvPr id="2" name="Title 1"/>
          <p:cNvSpPr>
            <a:spLocks noGrp="1"/>
          </p:cNvSpPr>
          <p:nvPr>
            <p:ph type="title"/>
          </p:nvPr>
        </p:nvSpPr>
        <p:spPr>
          <a:xfrm>
            <a:off x="1270832" y="709867"/>
            <a:ext cx="7690037" cy="1209080"/>
          </a:xfrm>
        </p:spPr>
        <p:txBody>
          <a:bodyPr>
            <a:noAutofit/>
          </a:bodyPr>
          <a:lstStyle/>
          <a:p>
            <a:r>
              <a:rPr lang="en-US" sz="2400" b="1" dirty="0">
                <a:solidFill>
                  <a:srgbClr val="000090"/>
                </a:solidFill>
              </a:rPr>
              <a:t>Collect your Data Using the Transparency Tube</a:t>
            </a:r>
          </a:p>
        </p:txBody>
      </p:sp>
      <p:sp>
        <p:nvSpPr>
          <p:cNvPr id="11" name="Rectangle 10"/>
          <p:cNvSpPr/>
          <p:nvPr/>
        </p:nvSpPr>
        <p:spPr>
          <a:xfrm>
            <a:off x="1270832" y="2370374"/>
            <a:ext cx="3262257" cy="2308324"/>
          </a:xfrm>
          <a:prstGeom prst="rect">
            <a:avLst/>
          </a:prstGeom>
        </p:spPr>
        <p:txBody>
          <a:bodyPr wrap="square">
            <a:spAutoFit/>
          </a:bodyPr>
          <a:lstStyle/>
          <a:p>
            <a:pPr marL="285750" indent="-285750" algn="just">
              <a:buFont typeface="Arial" panose="020B0604020202020204" pitchFamily="34" charset="0"/>
              <a:buChar char="•"/>
            </a:pPr>
            <a:r>
              <a:rPr lang="en-US" dirty="0"/>
              <a:t>Rotate the tube slowly as you look to ensure that you can’t see the Secchi pattern. The Secchi pattern at the bottom of the tube should be completely unrecognizable when you look through the tube.</a:t>
            </a:r>
          </a:p>
        </p:txBody>
      </p:sp>
      <p:pic>
        <p:nvPicPr>
          <p:cNvPr id="12" name="Content Placeholder 11" descr="Illustration of man looking down through the top of the transparency tube"/>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4831573" y="2154747"/>
            <a:ext cx="3886200" cy="3108960"/>
          </a:xfrm>
          <a:prstGeom prst="rect">
            <a:avLst/>
          </a:prstGeom>
          <a:ln>
            <a:noFill/>
          </a:ln>
          <a:effectLst>
            <a:outerShdw blurRad="292100" dist="139700" dir="2700000" algn="tl" rotWithShape="0">
              <a:srgbClr val="333333">
                <a:alpha val="65000"/>
              </a:srgbClr>
            </a:outerShdw>
          </a:effectLst>
        </p:spPr>
      </p:pic>
      <p:cxnSp>
        <p:nvCxnSpPr>
          <p:cNvPr id="13" name="Straight Arrow Connector 12" descr="Arrow point from text to image of secchi pattern.  A circle divided into 4 quadrants alternating black and white."/>
          <p:cNvCxnSpPr/>
          <p:nvPr/>
        </p:nvCxnSpPr>
        <p:spPr>
          <a:xfrm>
            <a:off x="3946099" y="4513634"/>
            <a:ext cx="1443024" cy="165064"/>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665968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1302235-4686-FA4D-82D3-9660211AF392}" type="slidenum">
              <a:rPr lang="en-US" smtClean="0"/>
              <a:t>44</a:t>
            </a:fld>
            <a:endParaRPr lang="en-US" dirty="0"/>
          </a:p>
        </p:txBody>
      </p:sp>
      <p:pic>
        <p:nvPicPr>
          <p:cNvPr id="12" name="Picture 11" descr="Banner: Water Transparency"/>
          <p:cNvPicPr>
            <a:picLocks noChangeAspect="1"/>
          </p:cNvPicPr>
          <p:nvPr/>
        </p:nvPicPr>
        <p:blipFill>
          <a:blip r:embed="rId2"/>
          <a:stretch>
            <a:fillRect/>
          </a:stretch>
        </p:blipFill>
        <p:spPr>
          <a:xfrm>
            <a:off x="1163678" y="159"/>
            <a:ext cx="8069052" cy="1028470"/>
          </a:xfrm>
          <a:prstGeom prst="rect">
            <a:avLst/>
          </a:prstGeom>
        </p:spPr>
      </p:pic>
      <p:pic>
        <p:nvPicPr>
          <p:cNvPr id="5" name="Picture 4"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8" y="-21991"/>
            <a:ext cx="1195693" cy="6879991"/>
          </a:xfrm>
          <a:prstGeom prst="rect">
            <a:avLst/>
          </a:prstGeom>
        </p:spPr>
      </p:pic>
      <p:sp>
        <p:nvSpPr>
          <p:cNvPr id="2" name="Title 1"/>
          <p:cNvSpPr>
            <a:spLocks noGrp="1"/>
          </p:cNvSpPr>
          <p:nvPr>
            <p:ph type="title"/>
          </p:nvPr>
        </p:nvSpPr>
        <p:spPr>
          <a:xfrm>
            <a:off x="1270832" y="709867"/>
            <a:ext cx="7690037" cy="1209080"/>
          </a:xfrm>
        </p:spPr>
        <p:txBody>
          <a:bodyPr>
            <a:noAutofit/>
          </a:bodyPr>
          <a:lstStyle/>
          <a:p>
            <a:pPr>
              <a:spcAft>
                <a:spcPts val="600"/>
              </a:spcAft>
            </a:pPr>
            <a:r>
              <a:rPr lang="en-US" sz="2200" b="1" dirty="0">
                <a:solidFill>
                  <a:srgbClr val="000072"/>
                </a:solidFill>
              </a:rPr>
              <a:t>Repeat measurement 3 X for Transparency Tube Method and </a:t>
            </a:r>
            <a:r>
              <a:rPr lang="en-US" sz="2200" b="1" dirty="0">
                <a:solidFill>
                  <a:srgbClr val="FF0000"/>
                </a:solidFill>
              </a:rPr>
              <a:t>you are done! </a:t>
            </a:r>
            <a:endParaRPr lang="en-US" sz="2200" b="1" dirty="0">
              <a:solidFill>
                <a:srgbClr val="000072"/>
              </a:solidFill>
            </a:endParaRPr>
          </a:p>
        </p:txBody>
      </p:sp>
      <p:pic>
        <p:nvPicPr>
          <p:cNvPr id="14" name="Content Placeholder 13" descr="Screen shot of the Hydrosphere Investigation data sheet. You will repeat the Transparency Tube measurement for a total of 3x and record your data. ">
            <a:extLst>
              <a:ext uri="{FF2B5EF4-FFF2-40B4-BE49-F238E27FC236}">
                <a16:creationId xmlns:a16="http://schemas.microsoft.com/office/drawing/2014/main" id="{56591DA0-671D-4BF8-A51A-8EAFAFAC5FB2}"/>
              </a:ext>
            </a:extLst>
          </p:cNvPr>
          <p:cNvPicPr>
            <a:picLocks noGrp="1" noChangeAspect="1"/>
          </p:cNvPicPr>
          <p:nvPr>
            <p:ph sz="half" idx="2"/>
          </p:nvPr>
        </p:nvPicPr>
        <p:blipFill>
          <a:blip r:embed="rId4"/>
          <a:stretch>
            <a:fillRect/>
          </a:stretch>
        </p:blipFill>
        <p:spPr>
          <a:xfrm>
            <a:off x="2099706" y="1587635"/>
            <a:ext cx="5773462" cy="4648761"/>
          </a:xfrm>
        </p:spPr>
      </p:pic>
    </p:spTree>
    <p:extLst>
      <p:ext uri="{BB962C8B-B14F-4D97-AF65-F5344CB8AC3E}">
        <p14:creationId xmlns:p14="http://schemas.microsoft.com/office/powerpoint/2010/main" val="114779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45</a:t>
            </a:fld>
            <a:endParaRPr lang="en-US" dirty="0"/>
          </a:p>
        </p:txBody>
      </p:sp>
      <p:pic>
        <p:nvPicPr>
          <p:cNvPr id="6" name="Picture 5" descr="Banner: Water Transparency"/>
          <p:cNvPicPr>
            <a:picLocks noChangeAspect="1"/>
          </p:cNvPicPr>
          <p:nvPr/>
        </p:nvPicPr>
        <p:blipFill>
          <a:blip r:embed="rId2"/>
          <a:stretch>
            <a:fillRect/>
          </a:stretch>
        </p:blipFill>
        <p:spPr>
          <a:xfrm>
            <a:off x="1168385" y="159"/>
            <a:ext cx="8069052" cy="1028470"/>
          </a:xfrm>
          <a:prstGeom prst="rect">
            <a:avLst/>
          </a:prstGeom>
        </p:spPr>
      </p:pic>
      <p:pic>
        <p:nvPicPr>
          <p:cNvPr id="5" name="Picture 4"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8" y="-21991"/>
            <a:ext cx="1195693" cy="6879991"/>
          </a:xfrm>
          <a:prstGeom prst="rect">
            <a:avLst/>
          </a:prstGeom>
        </p:spPr>
      </p:pic>
      <p:sp>
        <p:nvSpPr>
          <p:cNvPr id="2" name="Title 1"/>
          <p:cNvSpPr>
            <a:spLocks noGrp="1"/>
          </p:cNvSpPr>
          <p:nvPr>
            <p:ph type="title"/>
          </p:nvPr>
        </p:nvSpPr>
        <p:spPr>
          <a:xfrm>
            <a:off x="1199190" y="869328"/>
            <a:ext cx="7690037" cy="1209080"/>
          </a:xfrm>
        </p:spPr>
        <p:txBody>
          <a:bodyPr>
            <a:noAutofit/>
          </a:bodyPr>
          <a:lstStyle/>
          <a:p>
            <a:pPr>
              <a:spcAft>
                <a:spcPts val="600"/>
              </a:spcAft>
            </a:pPr>
            <a:r>
              <a:rPr lang="en-US" sz="2400" b="1" dirty="0">
                <a:solidFill>
                  <a:srgbClr val="000072"/>
                </a:solidFill>
              </a:rPr>
              <a:t>Let’s do a quick review before moving to GLOBE data reporting and visualization! Question 3</a:t>
            </a:r>
          </a:p>
        </p:txBody>
      </p:sp>
      <p:sp>
        <p:nvSpPr>
          <p:cNvPr id="3" name="Content Placeholder 2"/>
          <p:cNvSpPr>
            <a:spLocks noGrp="1"/>
          </p:cNvSpPr>
          <p:nvPr>
            <p:ph sz="half" idx="2"/>
          </p:nvPr>
        </p:nvSpPr>
        <p:spPr>
          <a:xfrm>
            <a:off x="1386128" y="2078408"/>
            <a:ext cx="7316160" cy="4351338"/>
          </a:xfrm>
        </p:spPr>
        <p:txBody>
          <a:bodyPr>
            <a:normAutofit/>
          </a:bodyPr>
          <a:lstStyle/>
          <a:p>
            <a:pPr marL="0" indent="0">
              <a:buNone/>
            </a:pPr>
            <a:r>
              <a:rPr lang="en-US" sz="2000" b="1" dirty="0">
                <a:solidFill>
                  <a:srgbClr val="002060"/>
                </a:solidFill>
              </a:rPr>
              <a:t>If you have deep, still water, what is the water transparency method of preference in GLOBE Hydrosphere investigations?</a:t>
            </a:r>
          </a:p>
          <a:p>
            <a:pPr marL="0" indent="0">
              <a:buNone/>
            </a:pPr>
            <a:endParaRPr lang="en-US" sz="2000" b="1" dirty="0">
              <a:solidFill>
                <a:srgbClr val="002060"/>
              </a:solidFill>
            </a:endParaRPr>
          </a:p>
          <a:p>
            <a:pPr marL="457200" indent="-457200">
              <a:buFont typeface="+mj-lt"/>
              <a:buAutoNum type="alphaUcPeriod"/>
            </a:pPr>
            <a:r>
              <a:rPr lang="en-US" sz="2000" dirty="0"/>
              <a:t>Secchi Disk Method</a:t>
            </a:r>
          </a:p>
          <a:p>
            <a:pPr marL="457200" indent="-457200">
              <a:buFont typeface="+mj-lt"/>
              <a:buAutoNum type="alphaUcPeriod"/>
            </a:pPr>
            <a:r>
              <a:rPr lang="en-US" sz="2000" dirty="0"/>
              <a:t>Transparency Tube (also called turbidity tube) method</a:t>
            </a:r>
          </a:p>
          <a:p>
            <a:pPr marL="457200" indent="-457200">
              <a:buFont typeface="+mj-lt"/>
              <a:buAutoNum type="alphaUcPeriod"/>
            </a:pPr>
            <a:endParaRPr lang="en-US" sz="2000" dirty="0"/>
          </a:p>
          <a:p>
            <a:pPr marL="0" indent="0">
              <a:buNone/>
            </a:pPr>
            <a:r>
              <a:rPr lang="en-US" sz="2000" b="1" dirty="0">
                <a:solidFill>
                  <a:srgbClr val="FF0000"/>
                </a:solidFill>
              </a:rPr>
              <a:t>What is the answer?</a:t>
            </a:r>
          </a:p>
          <a:p>
            <a:endParaRPr lang="en-US" dirty="0"/>
          </a:p>
        </p:txBody>
      </p:sp>
    </p:spTree>
    <p:extLst>
      <p:ext uri="{BB962C8B-B14F-4D97-AF65-F5344CB8AC3E}">
        <p14:creationId xmlns:p14="http://schemas.microsoft.com/office/powerpoint/2010/main" val="18471473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46</a:t>
            </a:fld>
            <a:endParaRPr lang="en-US" dirty="0"/>
          </a:p>
        </p:txBody>
      </p:sp>
      <p:pic>
        <p:nvPicPr>
          <p:cNvPr id="6" name="Picture 5" descr="Banner: Water Transparency"/>
          <p:cNvPicPr>
            <a:picLocks noChangeAspect="1"/>
          </p:cNvPicPr>
          <p:nvPr/>
        </p:nvPicPr>
        <p:blipFill>
          <a:blip r:embed="rId2"/>
          <a:stretch>
            <a:fillRect/>
          </a:stretch>
        </p:blipFill>
        <p:spPr>
          <a:xfrm>
            <a:off x="1159507" y="159"/>
            <a:ext cx="8069052" cy="1028470"/>
          </a:xfrm>
          <a:prstGeom prst="rect">
            <a:avLst/>
          </a:prstGeom>
        </p:spPr>
      </p:pic>
      <p:pic>
        <p:nvPicPr>
          <p:cNvPr id="5" name="Picture 4"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8" y="-21991"/>
            <a:ext cx="1195693" cy="6879991"/>
          </a:xfrm>
          <a:prstGeom prst="rect">
            <a:avLst/>
          </a:prstGeom>
        </p:spPr>
      </p:pic>
      <p:sp>
        <p:nvSpPr>
          <p:cNvPr id="2" name="Title 1"/>
          <p:cNvSpPr>
            <a:spLocks noGrp="1"/>
          </p:cNvSpPr>
          <p:nvPr>
            <p:ph type="title"/>
          </p:nvPr>
        </p:nvSpPr>
        <p:spPr>
          <a:xfrm>
            <a:off x="1199190" y="869328"/>
            <a:ext cx="7690037" cy="1209080"/>
          </a:xfrm>
        </p:spPr>
        <p:txBody>
          <a:bodyPr>
            <a:noAutofit/>
          </a:bodyPr>
          <a:lstStyle/>
          <a:p>
            <a:pPr>
              <a:spcAft>
                <a:spcPts val="600"/>
              </a:spcAft>
            </a:pPr>
            <a:r>
              <a:rPr lang="en-US" sz="2400" b="1" dirty="0">
                <a:solidFill>
                  <a:srgbClr val="000072"/>
                </a:solidFill>
              </a:rPr>
              <a:t>Let’s do a quick review before moving to GLOBE data reporting and visualization! Answer to Question 3</a:t>
            </a:r>
          </a:p>
        </p:txBody>
      </p:sp>
      <p:sp>
        <p:nvSpPr>
          <p:cNvPr id="3" name="Content Placeholder 2"/>
          <p:cNvSpPr>
            <a:spLocks noGrp="1"/>
          </p:cNvSpPr>
          <p:nvPr>
            <p:ph sz="half" idx="2"/>
          </p:nvPr>
        </p:nvSpPr>
        <p:spPr>
          <a:xfrm>
            <a:off x="1386128" y="2078408"/>
            <a:ext cx="7316160" cy="4351338"/>
          </a:xfrm>
        </p:spPr>
        <p:txBody>
          <a:bodyPr>
            <a:normAutofit/>
          </a:bodyPr>
          <a:lstStyle/>
          <a:p>
            <a:pPr marL="0" indent="0">
              <a:buNone/>
            </a:pPr>
            <a:r>
              <a:rPr lang="en-US" sz="2000" b="1" dirty="0">
                <a:solidFill>
                  <a:srgbClr val="002060"/>
                </a:solidFill>
              </a:rPr>
              <a:t>If you have deep, still water, what is the water transparency method of preference in GLOBE Hydrosphere investigations?</a:t>
            </a:r>
          </a:p>
          <a:p>
            <a:pPr marL="0" indent="0">
              <a:buNone/>
            </a:pPr>
            <a:endParaRPr lang="en-US" sz="2000" b="1" dirty="0">
              <a:solidFill>
                <a:srgbClr val="002060"/>
              </a:solidFill>
            </a:endParaRPr>
          </a:p>
          <a:p>
            <a:pPr marL="457200" indent="-457200">
              <a:buFont typeface="+mj-lt"/>
              <a:buAutoNum type="alphaUcPeriod"/>
            </a:pPr>
            <a:r>
              <a:rPr lang="en-US" sz="2000" b="1" dirty="0"/>
              <a:t>Secchi Disk Method </a:t>
            </a:r>
            <a:r>
              <a:rPr lang="en-US" sz="2000" b="1" dirty="0">
                <a:solidFill>
                  <a:srgbClr val="FF0000"/>
                </a:solidFill>
                <a:sym typeface="Wingdings"/>
              </a:rPr>
              <a:t> Correct!</a:t>
            </a:r>
            <a:endParaRPr lang="en-US" sz="2000" b="1" dirty="0">
              <a:solidFill>
                <a:srgbClr val="FF0000"/>
              </a:solidFill>
            </a:endParaRPr>
          </a:p>
          <a:p>
            <a:pPr marL="457200" indent="-457200">
              <a:buFont typeface="+mj-lt"/>
              <a:buAutoNum type="alphaUcPeriod"/>
            </a:pPr>
            <a:r>
              <a:rPr lang="en-US" sz="2000" dirty="0"/>
              <a:t>Transparency Tube (also called turbidity tube) method</a:t>
            </a:r>
          </a:p>
          <a:p>
            <a:pPr marL="457200" indent="-457200">
              <a:buFont typeface="+mj-lt"/>
              <a:buAutoNum type="alphaUcPeriod"/>
            </a:pPr>
            <a:endParaRPr lang="en-US" sz="2000" dirty="0"/>
          </a:p>
          <a:p>
            <a:pPr marL="0" indent="0">
              <a:buNone/>
            </a:pPr>
            <a:r>
              <a:rPr lang="en-US" sz="2000" b="1" dirty="0">
                <a:solidFill>
                  <a:srgbClr val="FF0000"/>
                </a:solidFill>
              </a:rPr>
              <a:t>Were you correct? </a:t>
            </a:r>
          </a:p>
          <a:p>
            <a:endParaRPr lang="en-US" dirty="0"/>
          </a:p>
        </p:txBody>
      </p:sp>
    </p:spTree>
    <p:extLst>
      <p:ext uri="{BB962C8B-B14F-4D97-AF65-F5344CB8AC3E}">
        <p14:creationId xmlns:p14="http://schemas.microsoft.com/office/powerpoint/2010/main" val="7384915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47</a:t>
            </a:fld>
            <a:endParaRPr lang="en-US" dirty="0"/>
          </a:p>
        </p:txBody>
      </p:sp>
      <p:pic>
        <p:nvPicPr>
          <p:cNvPr id="6" name="Picture 5" descr="Banner: Water Transparency"/>
          <p:cNvPicPr>
            <a:picLocks noChangeAspect="1"/>
          </p:cNvPicPr>
          <p:nvPr/>
        </p:nvPicPr>
        <p:blipFill>
          <a:blip r:embed="rId2"/>
          <a:stretch>
            <a:fillRect/>
          </a:stretch>
        </p:blipFill>
        <p:spPr>
          <a:xfrm>
            <a:off x="1150629" y="159"/>
            <a:ext cx="8069052" cy="1028470"/>
          </a:xfrm>
          <a:prstGeom prst="rect">
            <a:avLst/>
          </a:prstGeom>
        </p:spPr>
      </p:pic>
      <p:pic>
        <p:nvPicPr>
          <p:cNvPr id="5" name="Picture 4"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8" y="-21991"/>
            <a:ext cx="1195693" cy="6879991"/>
          </a:xfrm>
          <a:prstGeom prst="rect">
            <a:avLst/>
          </a:prstGeom>
        </p:spPr>
      </p:pic>
      <p:sp>
        <p:nvSpPr>
          <p:cNvPr id="2" name="Title 1"/>
          <p:cNvSpPr>
            <a:spLocks noGrp="1"/>
          </p:cNvSpPr>
          <p:nvPr>
            <p:ph type="title"/>
          </p:nvPr>
        </p:nvSpPr>
        <p:spPr>
          <a:xfrm>
            <a:off x="1199190" y="869328"/>
            <a:ext cx="7690037" cy="1209080"/>
          </a:xfrm>
        </p:spPr>
        <p:txBody>
          <a:bodyPr>
            <a:noAutofit/>
          </a:bodyPr>
          <a:lstStyle/>
          <a:p>
            <a:pPr>
              <a:spcAft>
                <a:spcPts val="600"/>
              </a:spcAft>
            </a:pPr>
            <a:r>
              <a:rPr lang="en-US" sz="2400" b="1" dirty="0">
                <a:solidFill>
                  <a:srgbClr val="000072"/>
                </a:solidFill>
              </a:rPr>
              <a:t>Let’s do a quick review before moving to GLOBE data reporting and visualization!  Question 4</a:t>
            </a:r>
          </a:p>
        </p:txBody>
      </p:sp>
      <p:sp>
        <p:nvSpPr>
          <p:cNvPr id="3" name="Content Placeholder 2"/>
          <p:cNvSpPr>
            <a:spLocks noGrp="1"/>
          </p:cNvSpPr>
          <p:nvPr>
            <p:ph sz="half" idx="2"/>
          </p:nvPr>
        </p:nvSpPr>
        <p:spPr>
          <a:xfrm>
            <a:off x="1386128" y="2078408"/>
            <a:ext cx="7316160" cy="4351338"/>
          </a:xfrm>
        </p:spPr>
        <p:txBody>
          <a:bodyPr>
            <a:normAutofit/>
          </a:bodyPr>
          <a:lstStyle/>
          <a:p>
            <a:pPr marL="0" indent="0">
              <a:buNone/>
            </a:pPr>
            <a:r>
              <a:rPr lang="en-US" sz="2000" b="1" dirty="0">
                <a:solidFill>
                  <a:srgbClr val="002060"/>
                </a:solidFill>
              </a:rPr>
              <a:t>How many replicate measurements should you make to ensure your data are reliable? </a:t>
            </a:r>
          </a:p>
          <a:p>
            <a:pPr marL="0" indent="0">
              <a:buNone/>
            </a:pPr>
            <a:endParaRPr lang="en-US" sz="2000" b="1" dirty="0">
              <a:solidFill>
                <a:srgbClr val="002060"/>
              </a:solidFill>
            </a:endParaRPr>
          </a:p>
          <a:p>
            <a:pPr marL="457200" indent="-457200">
              <a:buFont typeface="+mj-lt"/>
              <a:buAutoNum type="alphaUcPeriod"/>
            </a:pPr>
            <a:r>
              <a:rPr lang="en-US" sz="2000" dirty="0"/>
              <a:t>Only once, since it is a very straightforward protocol and since there are no chemical measurements; there is less chance of human error. </a:t>
            </a:r>
          </a:p>
          <a:p>
            <a:pPr marL="457200" indent="-457200">
              <a:buFont typeface="+mj-lt"/>
              <a:buAutoNum type="alphaUcPeriod"/>
            </a:pPr>
            <a:r>
              <a:rPr lang="en-US" sz="2000" dirty="0"/>
              <a:t>Three times, report the average of the three measurements.</a:t>
            </a:r>
          </a:p>
          <a:p>
            <a:pPr marL="457200" indent="-457200">
              <a:buFont typeface="+mj-lt"/>
              <a:buAutoNum type="alphaUcPeriod"/>
            </a:pPr>
            <a:r>
              <a:rPr lang="en-US" sz="2000" dirty="0"/>
              <a:t>Three times, report all three measurements.</a:t>
            </a:r>
          </a:p>
          <a:p>
            <a:pPr marL="457200" indent="-457200">
              <a:buFont typeface="+mj-lt"/>
              <a:buAutoNum type="alphaUcPeriod"/>
            </a:pPr>
            <a:endParaRPr lang="en-US" sz="2400" dirty="0"/>
          </a:p>
          <a:p>
            <a:pPr marL="0" indent="0">
              <a:buNone/>
            </a:pPr>
            <a:r>
              <a:rPr lang="en-US" sz="2400" b="1" dirty="0">
                <a:solidFill>
                  <a:srgbClr val="FF0000"/>
                </a:solidFill>
              </a:rPr>
              <a:t>What is the answer?</a:t>
            </a:r>
          </a:p>
          <a:p>
            <a:endParaRPr lang="en-US" dirty="0"/>
          </a:p>
        </p:txBody>
      </p:sp>
    </p:spTree>
    <p:extLst>
      <p:ext uri="{BB962C8B-B14F-4D97-AF65-F5344CB8AC3E}">
        <p14:creationId xmlns:p14="http://schemas.microsoft.com/office/powerpoint/2010/main" val="17220830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48</a:t>
            </a:fld>
            <a:endParaRPr lang="en-US" dirty="0"/>
          </a:p>
        </p:txBody>
      </p:sp>
      <p:pic>
        <p:nvPicPr>
          <p:cNvPr id="6" name="Picture 5" descr="Banner: Water Transparency"/>
          <p:cNvPicPr>
            <a:picLocks noChangeAspect="1"/>
          </p:cNvPicPr>
          <p:nvPr/>
        </p:nvPicPr>
        <p:blipFill>
          <a:blip r:embed="rId2"/>
          <a:stretch>
            <a:fillRect/>
          </a:stretch>
        </p:blipFill>
        <p:spPr>
          <a:xfrm>
            <a:off x="1168385" y="159"/>
            <a:ext cx="8069052" cy="1028470"/>
          </a:xfrm>
          <a:prstGeom prst="rect">
            <a:avLst/>
          </a:prstGeom>
        </p:spPr>
      </p:pic>
      <p:pic>
        <p:nvPicPr>
          <p:cNvPr id="5" name="Picture 4"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8" y="-21991"/>
            <a:ext cx="1195693" cy="6879991"/>
          </a:xfrm>
          <a:prstGeom prst="rect">
            <a:avLst/>
          </a:prstGeom>
        </p:spPr>
      </p:pic>
      <p:sp>
        <p:nvSpPr>
          <p:cNvPr id="2" name="Title 1"/>
          <p:cNvSpPr>
            <a:spLocks noGrp="1"/>
          </p:cNvSpPr>
          <p:nvPr>
            <p:ph type="title"/>
          </p:nvPr>
        </p:nvSpPr>
        <p:spPr>
          <a:xfrm>
            <a:off x="1199190" y="869328"/>
            <a:ext cx="7690037" cy="1209080"/>
          </a:xfrm>
        </p:spPr>
        <p:txBody>
          <a:bodyPr>
            <a:noAutofit/>
          </a:bodyPr>
          <a:lstStyle/>
          <a:p>
            <a:pPr>
              <a:spcAft>
                <a:spcPts val="600"/>
              </a:spcAft>
            </a:pPr>
            <a:r>
              <a:rPr lang="en-US" sz="2400" b="1" dirty="0">
                <a:solidFill>
                  <a:srgbClr val="000072"/>
                </a:solidFill>
              </a:rPr>
              <a:t>Let’s do a quick review before moving to GLOBE data reporting and visualization! Answer to Question 4</a:t>
            </a:r>
          </a:p>
        </p:txBody>
      </p:sp>
      <p:sp>
        <p:nvSpPr>
          <p:cNvPr id="3" name="Content Placeholder 2"/>
          <p:cNvSpPr>
            <a:spLocks noGrp="1"/>
          </p:cNvSpPr>
          <p:nvPr>
            <p:ph sz="half" idx="2"/>
          </p:nvPr>
        </p:nvSpPr>
        <p:spPr>
          <a:xfrm>
            <a:off x="1386128" y="2078408"/>
            <a:ext cx="7316160" cy="4351338"/>
          </a:xfrm>
        </p:spPr>
        <p:txBody>
          <a:bodyPr>
            <a:normAutofit/>
          </a:bodyPr>
          <a:lstStyle/>
          <a:p>
            <a:pPr marL="0" indent="0">
              <a:buNone/>
            </a:pPr>
            <a:r>
              <a:rPr lang="en-US" sz="2000" b="1" dirty="0">
                <a:solidFill>
                  <a:srgbClr val="002060"/>
                </a:solidFill>
              </a:rPr>
              <a:t>How many replicate measurements should you make to ensure your data are reliable? </a:t>
            </a:r>
          </a:p>
          <a:p>
            <a:pPr marL="0" indent="0">
              <a:buNone/>
            </a:pPr>
            <a:endParaRPr lang="en-US" sz="2000" b="1" dirty="0">
              <a:solidFill>
                <a:srgbClr val="002060"/>
              </a:solidFill>
            </a:endParaRPr>
          </a:p>
          <a:p>
            <a:pPr marL="457200" indent="-457200">
              <a:buFont typeface="+mj-lt"/>
              <a:buAutoNum type="alphaUcPeriod"/>
            </a:pPr>
            <a:r>
              <a:rPr lang="en-US" sz="2000" dirty="0"/>
              <a:t>Only once, since it is a very straightforward protocol and since there are no chemical measurements; there is less chance of human error. </a:t>
            </a:r>
          </a:p>
          <a:p>
            <a:pPr marL="457200" indent="-457200">
              <a:buFont typeface="+mj-lt"/>
              <a:buAutoNum type="alphaUcPeriod"/>
            </a:pPr>
            <a:r>
              <a:rPr lang="en-US" sz="2000" dirty="0"/>
              <a:t>Three times, report the average of the three measurements.</a:t>
            </a:r>
          </a:p>
          <a:p>
            <a:pPr marL="457200" indent="-457200">
              <a:buFont typeface="+mj-lt"/>
              <a:buAutoNum type="alphaUcPeriod"/>
            </a:pPr>
            <a:r>
              <a:rPr lang="en-US" sz="2000" b="1" dirty="0"/>
              <a:t>Three times, report all three measurements. </a:t>
            </a:r>
            <a:r>
              <a:rPr lang="en-US" sz="2000" b="1" dirty="0">
                <a:solidFill>
                  <a:srgbClr val="FF0000"/>
                </a:solidFill>
                <a:sym typeface="Wingdings"/>
              </a:rPr>
              <a:t> Correct! </a:t>
            </a:r>
            <a:endParaRPr lang="en-US" sz="2000" b="1" dirty="0">
              <a:solidFill>
                <a:srgbClr val="FF0000"/>
              </a:solidFill>
            </a:endParaRPr>
          </a:p>
          <a:p>
            <a:pPr marL="457200" indent="-457200">
              <a:buFont typeface="+mj-lt"/>
              <a:buAutoNum type="alphaUcPeriod"/>
            </a:pPr>
            <a:endParaRPr lang="en-US" sz="2400" dirty="0"/>
          </a:p>
          <a:p>
            <a:pPr marL="0" indent="0">
              <a:buNone/>
            </a:pPr>
            <a:r>
              <a:rPr lang="en-US" sz="2400" b="1" dirty="0">
                <a:solidFill>
                  <a:srgbClr val="FF0000"/>
                </a:solidFill>
              </a:rPr>
              <a:t>Were you correct?  </a:t>
            </a:r>
            <a:endParaRPr lang="en-US" sz="2400" dirty="0"/>
          </a:p>
        </p:txBody>
      </p:sp>
    </p:spTree>
    <p:extLst>
      <p:ext uri="{BB962C8B-B14F-4D97-AF65-F5344CB8AC3E}">
        <p14:creationId xmlns:p14="http://schemas.microsoft.com/office/powerpoint/2010/main" val="618565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4</a:t>
            </a:fld>
            <a:endParaRPr lang="en-US" dirty="0"/>
          </a:p>
        </p:txBody>
      </p:sp>
      <p:pic>
        <p:nvPicPr>
          <p:cNvPr id="10" name="Picture 9" descr="Banner: Water Transparency"/>
          <p:cNvPicPr>
            <a:picLocks noChangeAspect="1"/>
          </p:cNvPicPr>
          <p:nvPr/>
        </p:nvPicPr>
        <p:blipFill>
          <a:blip r:embed="rId3"/>
          <a:stretch>
            <a:fillRect/>
          </a:stretch>
        </p:blipFill>
        <p:spPr>
          <a:xfrm>
            <a:off x="1178847" y="-4895"/>
            <a:ext cx="7965153" cy="990880"/>
          </a:xfrm>
          <a:prstGeom prst="rect">
            <a:avLst/>
          </a:prstGeom>
        </p:spPr>
      </p:pic>
      <p:pic>
        <p:nvPicPr>
          <p:cNvPr id="7" name="Picture 6" descr="Menu: What is water transparenc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183341" cy="6919258"/>
          </a:xfrm>
          <a:prstGeom prst="rect">
            <a:avLst/>
          </a:prstGeom>
        </p:spPr>
      </p:pic>
      <p:sp>
        <p:nvSpPr>
          <p:cNvPr id="2" name="Title 1"/>
          <p:cNvSpPr>
            <a:spLocks noGrp="1"/>
          </p:cNvSpPr>
          <p:nvPr>
            <p:ph type="title"/>
          </p:nvPr>
        </p:nvSpPr>
        <p:spPr>
          <a:xfrm>
            <a:off x="1352673" y="924034"/>
            <a:ext cx="7621993" cy="735948"/>
          </a:xfrm>
        </p:spPr>
        <p:txBody>
          <a:bodyPr>
            <a:normAutofit/>
          </a:bodyPr>
          <a:lstStyle/>
          <a:p>
            <a:r>
              <a:rPr lang="en-US" sz="3200" b="1" dirty="0">
                <a:solidFill>
                  <a:srgbClr val="000072"/>
                </a:solidFill>
              </a:rPr>
              <a:t>Water Transparency Describes Water Clarity</a:t>
            </a:r>
          </a:p>
        </p:txBody>
      </p:sp>
      <p:sp>
        <p:nvSpPr>
          <p:cNvPr id="3" name="Content Placeholder 2"/>
          <p:cNvSpPr>
            <a:spLocks noGrp="1"/>
          </p:cNvSpPr>
          <p:nvPr>
            <p:ph sz="half" idx="1"/>
          </p:nvPr>
        </p:nvSpPr>
        <p:spPr>
          <a:xfrm>
            <a:off x="1352673" y="1915804"/>
            <a:ext cx="3234825" cy="4832783"/>
          </a:xfrm>
        </p:spPr>
        <p:txBody>
          <a:bodyPr>
            <a:noAutofit/>
          </a:bodyPr>
          <a:lstStyle/>
          <a:p>
            <a:pPr marL="0" indent="0" algn="just">
              <a:buNone/>
            </a:pPr>
            <a:r>
              <a:rPr lang="en-US" sz="1800" dirty="0"/>
              <a:t>Water transparency is measured by determining the depth of light penetration into the water column from the surface. </a:t>
            </a:r>
            <a:r>
              <a:rPr lang="en-US" sz="1800" b="1" dirty="0"/>
              <a:t>Algal blooms </a:t>
            </a:r>
            <a:r>
              <a:rPr lang="en-US" sz="1800" dirty="0"/>
              <a:t>such as this, significantly reduce water transparency and contaminate  onshore drinking water. The Operational Land Imager (OLI) on the Landsat 8 satellite captured this view of an algae bloom, on Lake Erie, in August 2014. </a:t>
            </a:r>
            <a:r>
              <a:rPr lang="en-US" sz="1800" dirty="0">
                <a:hlinkClick r:id="rId5"/>
              </a:rPr>
              <a:t>More</a:t>
            </a:r>
            <a:endParaRPr lang="en-US" sz="1800" dirty="0"/>
          </a:p>
          <a:p>
            <a:pPr marL="0" indent="0">
              <a:buNone/>
            </a:pPr>
            <a:endParaRPr lang="en-US" sz="1600" dirty="0">
              <a:solidFill>
                <a:schemeClr val="tx2">
                  <a:lumMod val="75000"/>
                </a:schemeClr>
              </a:solidFill>
            </a:endParaRPr>
          </a:p>
          <a:p>
            <a:pPr marL="0" indent="0">
              <a:buNone/>
            </a:pPr>
            <a:endParaRPr lang="en-US" sz="1600" dirty="0">
              <a:solidFill>
                <a:schemeClr val="tx2">
                  <a:lumMod val="75000"/>
                </a:schemeClr>
              </a:solidFill>
            </a:endParaRPr>
          </a:p>
          <a:p>
            <a:pPr marL="0" indent="0">
              <a:buNone/>
            </a:pPr>
            <a:r>
              <a:rPr lang="en-US" sz="1600" dirty="0"/>
              <a:t> </a:t>
            </a:r>
          </a:p>
          <a:p>
            <a:pPr marL="0" indent="0">
              <a:buNone/>
            </a:pPr>
            <a:endParaRPr lang="en-US" sz="1600" dirty="0"/>
          </a:p>
          <a:p>
            <a:endParaRPr lang="en-US" sz="1600" dirty="0"/>
          </a:p>
          <a:p>
            <a:endParaRPr lang="en-US" sz="1600" dirty="0"/>
          </a:p>
        </p:txBody>
      </p:sp>
      <p:pic>
        <p:nvPicPr>
          <p:cNvPr id="9" name="Content Placeholder 8" descr="Landsat image of an algae bloom."/>
          <p:cNvPicPr>
            <a:picLocks noGrp="1" noChangeAspect="1"/>
          </p:cNvPicPr>
          <p:nvPr>
            <p:ph sz="half" idx="2"/>
          </p:nvPr>
        </p:nvPicPr>
        <p:blipFill>
          <a:blip r:embed="rId6"/>
          <a:stretch>
            <a:fillRect/>
          </a:stretch>
        </p:blipFill>
        <p:spPr>
          <a:xfrm>
            <a:off x="4707590" y="1836979"/>
            <a:ext cx="3996143" cy="3996143"/>
          </a:xfrm>
          <a:prstGeom prst="rect">
            <a:avLst/>
          </a:prstGeom>
        </p:spPr>
      </p:pic>
      <p:sp>
        <p:nvSpPr>
          <p:cNvPr id="5" name="TextBox 4"/>
          <p:cNvSpPr txBox="1"/>
          <p:nvPr/>
        </p:nvSpPr>
        <p:spPr>
          <a:xfrm>
            <a:off x="6541282" y="5871619"/>
            <a:ext cx="2162451" cy="276999"/>
          </a:xfrm>
          <a:prstGeom prst="rect">
            <a:avLst/>
          </a:prstGeom>
          <a:noFill/>
        </p:spPr>
        <p:txBody>
          <a:bodyPr wrap="none" rtlCol="0">
            <a:spAutoFit/>
          </a:bodyPr>
          <a:lstStyle/>
          <a:p>
            <a:r>
              <a:rPr lang="en-US" sz="1200"/>
              <a:t>Image: NASA Earth Observatory</a:t>
            </a:r>
            <a:endParaRPr lang="en-US" sz="1200" dirty="0"/>
          </a:p>
        </p:txBody>
      </p:sp>
    </p:spTree>
    <p:extLst>
      <p:ext uri="{BB962C8B-B14F-4D97-AF65-F5344CB8AC3E}">
        <p14:creationId xmlns:p14="http://schemas.microsoft.com/office/powerpoint/2010/main" val="15085876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49</a:t>
            </a:fld>
            <a:endParaRPr lang="en-US" dirty="0"/>
          </a:p>
        </p:txBody>
      </p:sp>
      <p:pic>
        <p:nvPicPr>
          <p:cNvPr id="6" name="Picture 5" descr="Banner: Water Transparency"/>
          <p:cNvPicPr>
            <a:picLocks noChangeAspect="1"/>
          </p:cNvPicPr>
          <p:nvPr/>
        </p:nvPicPr>
        <p:blipFill>
          <a:blip r:embed="rId2"/>
          <a:stretch>
            <a:fillRect/>
          </a:stretch>
        </p:blipFill>
        <p:spPr>
          <a:xfrm>
            <a:off x="1150629" y="159"/>
            <a:ext cx="8069052" cy="1028470"/>
          </a:xfrm>
          <a:prstGeom prst="rect">
            <a:avLst/>
          </a:prstGeom>
        </p:spPr>
      </p:pic>
      <p:pic>
        <p:nvPicPr>
          <p:cNvPr id="5" name="Picture 4"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8" y="-21991"/>
            <a:ext cx="1195693" cy="6879991"/>
          </a:xfrm>
          <a:prstGeom prst="rect">
            <a:avLst/>
          </a:prstGeom>
        </p:spPr>
      </p:pic>
      <p:sp>
        <p:nvSpPr>
          <p:cNvPr id="2" name="Title 1"/>
          <p:cNvSpPr>
            <a:spLocks noGrp="1"/>
          </p:cNvSpPr>
          <p:nvPr>
            <p:ph type="title"/>
          </p:nvPr>
        </p:nvSpPr>
        <p:spPr>
          <a:xfrm>
            <a:off x="1199190" y="869328"/>
            <a:ext cx="7690037" cy="1209080"/>
          </a:xfrm>
        </p:spPr>
        <p:txBody>
          <a:bodyPr>
            <a:noAutofit/>
          </a:bodyPr>
          <a:lstStyle/>
          <a:p>
            <a:pPr>
              <a:spcAft>
                <a:spcPts val="600"/>
              </a:spcAft>
            </a:pPr>
            <a:r>
              <a:rPr lang="en-US" sz="2400" b="1" dirty="0">
                <a:solidFill>
                  <a:srgbClr val="000072"/>
                </a:solidFill>
              </a:rPr>
              <a:t>Let’s do a quick review before moving to GLOBE data reporting and visualization! Question 5</a:t>
            </a:r>
          </a:p>
        </p:txBody>
      </p:sp>
      <p:sp>
        <p:nvSpPr>
          <p:cNvPr id="3" name="Content Placeholder 2"/>
          <p:cNvSpPr>
            <a:spLocks noGrp="1"/>
          </p:cNvSpPr>
          <p:nvPr>
            <p:ph sz="half" idx="2"/>
          </p:nvPr>
        </p:nvSpPr>
        <p:spPr>
          <a:xfrm>
            <a:off x="1386128" y="2078408"/>
            <a:ext cx="7316160" cy="4351338"/>
          </a:xfrm>
        </p:spPr>
        <p:txBody>
          <a:bodyPr>
            <a:normAutofit/>
          </a:bodyPr>
          <a:lstStyle/>
          <a:p>
            <a:pPr marL="0" indent="0">
              <a:buNone/>
            </a:pPr>
            <a:r>
              <a:rPr lang="en-US" sz="2000" b="1" dirty="0">
                <a:solidFill>
                  <a:srgbClr val="002060"/>
                </a:solidFill>
              </a:rPr>
              <a:t>When scientists take water transparency measurements, they also describe other conditions that may affect their measurements. What are they?</a:t>
            </a:r>
          </a:p>
          <a:p>
            <a:pPr marL="0" indent="0">
              <a:buNone/>
            </a:pPr>
            <a:endParaRPr lang="en-US" sz="2000" b="1" dirty="0">
              <a:solidFill>
                <a:srgbClr val="002060"/>
              </a:solidFill>
            </a:endParaRPr>
          </a:p>
          <a:p>
            <a:pPr marL="457200" indent="-457200">
              <a:buFont typeface="+mj-lt"/>
              <a:buAutoNum type="alphaUcPeriod"/>
            </a:pPr>
            <a:r>
              <a:rPr lang="en-US" sz="2000" dirty="0"/>
              <a:t>Lithosphere-the local rock types</a:t>
            </a:r>
          </a:p>
          <a:p>
            <a:pPr marL="457200" indent="-457200">
              <a:buFont typeface="+mj-lt"/>
              <a:buAutoNum type="alphaUcPeriod"/>
            </a:pPr>
            <a:r>
              <a:rPr lang="en-US" sz="2000" dirty="0"/>
              <a:t>Atmosphere-the cloud conditions</a:t>
            </a:r>
          </a:p>
          <a:p>
            <a:pPr marL="457200" indent="-457200">
              <a:buFont typeface="+mj-lt"/>
              <a:buAutoNum type="alphaUcPeriod"/>
            </a:pPr>
            <a:r>
              <a:rPr lang="en-US" sz="2000" dirty="0"/>
              <a:t>Biosphere-the plants found by the side of the water</a:t>
            </a:r>
          </a:p>
          <a:p>
            <a:pPr marL="457200" indent="-457200">
              <a:buFont typeface="+mj-lt"/>
              <a:buAutoNum type="alphaUcPeriod"/>
            </a:pPr>
            <a:endParaRPr lang="en-US" sz="2400" dirty="0"/>
          </a:p>
          <a:p>
            <a:pPr marL="0" indent="0">
              <a:buNone/>
            </a:pPr>
            <a:r>
              <a:rPr lang="en-US" sz="2400" b="1" dirty="0">
                <a:solidFill>
                  <a:srgbClr val="FF0000"/>
                </a:solidFill>
              </a:rPr>
              <a:t>What is the answer? </a:t>
            </a:r>
            <a:endParaRPr lang="en-US" sz="2400" dirty="0"/>
          </a:p>
        </p:txBody>
      </p:sp>
    </p:spTree>
    <p:extLst>
      <p:ext uri="{BB962C8B-B14F-4D97-AF65-F5344CB8AC3E}">
        <p14:creationId xmlns:p14="http://schemas.microsoft.com/office/powerpoint/2010/main" val="19805087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50</a:t>
            </a:fld>
            <a:endParaRPr lang="en-US" dirty="0"/>
          </a:p>
        </p:txBody>
      </p:sp>
      <p:pic>
        <p:nvPicPr>
          <p:cNvPr id="6" name="Picture 5" descr="Banner: Water Transparency"/>
          <p:cNvPicPr>
            <a:picLocks noChangeAspect="1"/>
          </p:cNvPicPr>
          <p:nvPr/>
        </p:nvPicPr>
        <p:blipFill>
          <a:blip r:embed="rId2"/>
          <a:stretch>
            <a:fillRect/>
          </a:stretch>
        </p:blipFill>
        <p:spPr>
          <a:xfrm>
            <a:off x="1150629" y="159"/>
            <a:ext cx="8069052" cy="1028470"/>
          </a:xfrm>
          <a:prstGeom prst="rect">
            <a:avLst/>
          </a:prstGeom>
        </p:spPr>
      </p:pic>
      <p:pic>
        <p:nvPicPr>
          <p:cNvPr id="5" name="Picture 4"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8" y="-21991"/>
            <a:ext cx="1195693" cy="6879991"/>
          </a:xfrm>
          <a:prstGeom prst="rect">
            <a:avLst/>
          </a:prstGeom>
        </p:spPr>
      </p:pic>
      <p:sp>
        <p:nvSpPr>
          <p:cNvPr id="2" name="Title 1"/>
          <p:cNvSpPr>
            <a:spLocks noGrp="1"/>
          </p:cNvSpPr>
          <p:nvPr>
            <p:ph type="title"/>
          </p:nvPr>
        </p:nvSpPr>
        <p:spPr>
          <a:xfrm>
            <a:off x="1199190" y="869328"/>
            <a:ext cx="7690037" cy="1209080"/>
          </a:xfrm>
        </p:spPr>
        <p:txBody>
          <a:bodyPr>
            <a:noAutofit/>
          </a:bodyPr>
          <a:lstStyle/>
          <a:p>
            <a:pPr>
              <a:spcAft>
                <a:spcPts val="600"/>
              </a:spcAft>
            </a:pPr>
            <a:r>
              <a:rPr lang="en-US" sz="2400" b="1" dirty="0">
                <a:solidFill>
                  <a:srgbClr val="000072"/>
                </a:solidFill>
              </a:rPr>
              <a:t>Let’s do a quick review before moving to GLOBE data reporting and visualization! Answer to Question 5</a:t>
            </a:r>
          </a:p>
        </p:txBody>
      </p:sp>
      <p:sp>
        <p:nvSpPr>
          <p:cNvPr id="3" name="Content Placeholder 2"/>
          <p:cNvSpPr>
            <a:spLocks noGrp="1"/>
          </p:cNvSpPr>
          <p:nvPr>
            <p:ph sz="half" idx="2"/>
          </p:nvPr>
        </p:nvSpPr>
        <p:spPr>
          <a:xfrm>
            <a:off x="1386128" y="2078408"/>
            <a:ext cx="7316160" cy="4351338"/>
          </a:xfrm>
        </p:spPr>
        <p:txBody>
          <a:bodyPr>
            <a:normAutofit/>
          </a:bodyPr>
          <a:lstStyle/>
          <a:p>
            <a:pPr marL="0" indent="0">
              <a:buNone/>
            </a:pPr>
            <a:r>
              <a:rPr lang="en-US" sz="2000" b="1" dirty="0">
                <a:solidFill>
                  <a:srgbClr val="002060"/>
                </a:solidFill>
              </a:rPr>
              <a:t>When scientists take water transparency measurements, they also describe other conditions that may affect their measurements. What are they?</a:t>
            </a:r>
          </a:p>
          <a:p>
            <a:pPr marL="0" indent="0">
              <a:buNone/>
            </a:pPr>
            <a:endParaRPr lang="en-US" sz="2000" b="1" dirty="0">
              <a:solidFill>
                <a:srgbClr val="002060"/>
              </a:solidFill>
            </a:endParaRPr>
          </a:p>
          <a:p>
            <a:pPr marL="457200" indent="-457200">
              <a:buFont typeface="+mj-lt"/>
              <a:buAutoNum type="alphaUcPeriod"/>
            </a:pPr>
            <a:r>
              <a:rPr lang="en-US" sz="2000" dirty="0"/>
              <a:t>Lithosphere-the local rock types</a:t>
            </a:r>
          </a:p>
          <a:p>
            <a:pPr marL="457200" indent="-457200">
              <a:buFont typeface="+mj-lt"/>
              <a:buAutoNum type="alphaUcPeriod"/>
            </a:pPr>
            <a:r>
              <a:rPr lang="en-US" sz="2000" b="1" dirty="0"/>
              <a:t>Atmosphere-the cloud conditions </a:t>
            </a:r>
            <a:r>
              <a:rPr lang="en-US" sz="2000" b="1" dirty="0">
                <a:solidFill>
                  <a:srgbClr val="FF0000"/>
                </a:solidFill>
                <a:sym typeface="Wingdings"/>
              </a:rPr>
              <a:t> Correct!</a:t>
            </a:r>
            <a:endParaRPr lang="en-US" sz="2000" b="1" dirty="0">
              <a:solidFill>
                <a:srgbClr val="FF0000"/>
              </a:solidFill>
            </a:endParaRPr>
          </a:p>
          <a:p>
            <a:pPr marL="457200" indent="-457200">
              <a:buFont typeface="+mj-lt"/>
              <a:buAutoNum type="alphaUcPeriod"/>
            </a:pPr>
            <a:r>
              <a:rPr lang="en-US" sz="2000" dirty="0"/>
              <a:t>Biosphere-the plants found by the side of the water</a:t>
            </a:r>
          </a:p>
          <a:p>
            <a:pPr marL="457200" indent="-457200">
              <a:buFont typeface="+mj-lt"/>
              <a:buAutoNum type="alphaUcPeriod"/>
            </a:pPr>
            <a:endParaRPr lang="en-US" sz="2400" dirty="0"/>
          </a:p>
          <a:p>
            <a:pPr marL="0" indent="0">
              <a:buNone/>
            </a:pPr>
            <a:r>
              <a:rPr lang="en-US" sz="2400" b="1" dirty="0">
                <a:solidFill>
                  <a:srgbClr val="FF0000"/>
                </a:solidFill>
              </a:rPr>
              <a:t>Were you correct?  </a:t>
            </a:r>
            <a:endParaRPr lang="en-US" sz="2400" dirty="0"/>
          </a:p>
        </p:txBody>
      </p:sp>
    </p:spTree>
    <p:extLst>
      <p:ext uri="{BB962C8B-B14F-4D97-AF65-F5344CB8AC3E}">
        <p14:creationId xmlns:p14="http://schemas.microsoft.com/office/powerpoint/2010/main" val="15196587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51</a:t>
            </a:fld>
            <a:endParaRPr lang="en-US" dirty="0"/>
          </a:p>
        </p:txBody>
      </p:sp>
      <p:pic>
        <p:nvPicPr>
          <p:cNvPr id="6" name="Picture 5" descr="Banner: Water Transparency"/>
          <p:cNvPicPr>
            <a:picLocks noChangeAspect="1"/>
          </p:cNvPicPr>
          <p:nvPr/>
        </p:nvPicPr>
        <p:blipFill>
          <a:blip r:embed="rId2"/>
          <a:stretch>
            <a:fillRect/>
          </a:stretch>
        </p:blipFill>
        <p:spPr>
          <a:xfrm>
            <a:off x="1150629" y="159"/>
            <a:ext cx="8069052" cy="1028470"/>
          </a:xfrm>
          <a:prstGeom prst="rect">
            <a:avLst/>
          </a:prstGeom>
        </p:spPr>
      </p:pic>
      <p:pic>
        <p:nvPicPr>
          <p:cNvPr id="5" name="Picture 4"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8" y="-21991"/>
            <a:ext cx="1195693" cy="6879991"/>
          </a:xfrm>
          <a:prstGeom prst="rect">
            <a:avLst/>
          </a:prstGeom>
        </p:spPr>
      </p:pic>
      <p:sp>
        <p:nvSpPr>
          <p:cNvPr id="2" name="Title 1"/>
          <p:cNvSpPr>
            <a:spLocks noGrp="1"/>
          </p:cNvSpPr>
          <p:nvPr>
            <p:ph type="title"/>
          </p:nvPr>
        </p:nvSpPr>
        <p:spPr>
          <a:xfrm>
            <a:off x="1199190" y="869328"/>
            <a:ext cx="7690037" cy="1209080"/>
          </a:xfrm>
        </p:spPr>
        <p:txBody>
          <a:bodyPr>
            <a:noAutofit/>
          </a:bodyPr>
          <a:lstStyle/>
          <a:p>
            <a:pPr>
              <a:spcAft>
                <a:spcPts val="600"/>
              </a:spcAft>
            </a:pPr>
            <a:r>
              <a:rPr lang="en-US" sz="2400" b="1" dirty="0">
                <a:solidFill>
                  <a:srgbClr val="000072"/>
                </a:solidFill>
              </a:rPr>
              <a:t>Let’s do a quick review before moving to GLOBE data reporting and visualization! Question 6</a:t>
            </a:r>
          </a:p>
        </p:txBody>
      </p:sp>
      <p:sp>
        <p:nvSpPr>
          <p:cNvPr id="3" name="Content Placeholder 2"/>
          <p:cNvSpPr>
            <a:spLocks noGrp="1"/>
          </p:cNvSpPr>
          <p:nvPr>
            <p:ph sz="half" idx="2"/>
          </p:nvPr>
        </p:nvSpPr>
        <p:spPr>
          <a:xfrm>
            <a:off x="1386128" y="2078408"/>
            <a:ext cx="7316160" cy="4351338"/>
          </a:xfrm>
        </p:spPr>
        <p:txBody>
          <a:bodyPr>
            <a:normAutofit/>
          </a:bodyPr>
          <a:lstStyle/>
          <a:p>
            <a:pPr marL="0" indent="0">
              <a:buNone/>
            </a:pPr>
            <a:r>
              <a:rPr lang="en-US" sz="2000" b="1" dirty="0">
                <a:solidFill>
                  <a:srgbClr val="002060"/>
                </a:solidFill>
              </a:rPr>
              <a:t>What safety precautions should you take in the field with your students? </a:t>
            </a:r>
          </a:p>
          <a:p>
            <a:pPr marL="0" indent="0">
              <a:buNone/>
            </a:pPr>
            <a:endParaRPr lang="en-US" sz="2000" b="1" dirty="0">
              <a:solidFill>
                <a:srgbClr val="002060"/>
              </a:solidFill>
            </a:endParaRPr>
          </a:p>
          <a:p>
            <a:pPr marL="457200" indent="-457200">
              <a:buFont typeface="+mj-lt"/>
              <a:buAutoNum type="alphaUcPeriod"/>
            </a:pPr>
            <a:r>
              <a:rPr lang="en-US" sz="2000" dirty="0"/>
              <a:t>Students should wear protective gloves and eyewear</a:t>
            </a:r>
          </a:p>
          <a:p>
            <a:pPr marL="457200" indent="-457200">
              <a:buFont typeface="+mj-lt"/>
              <a:buAutoNum type="alphaUcPeriod"/>
            </a:pPr>
            <a:r>
              <a:rPr lang="en-US" sz="2000" dirty="0"/>
              <a:t>Protection from biting insects, such as wearing clothes that limit skin exposure and using insect repellent </a:t>
            </a:r>
          </a:p>
          <a:p>
            <a:pPr marL="457200" indent="-457200">
              <a:buFont typeface="+mj-lt"/>
              <a:buAutoNum type="alphaUcPeriod"/>
            </a:pPr>
            <a:r>
              <a:rPr lang="en-US" sz="2000" dirty="0"/>
              <a:t>For this protocol, it is not necessary, because the Water Transparency methods do not use dangerous chemicals </a:t>
            </a:r>
          </a:p>
          <a:p>
            <a:pPr marL="457200" indent="-457200">
              <a:buFont typeface="+mj-lt"/>
              <a:buAutoNum type="alphaUcPeriod"/>
            </a:pPr>
            <a:r>
              <a:rPr lang="en-US" sz="2000" dirty="0"/>
              <a:t>A and B</a:t>
            </a:r>
          </a:p>
          <a:p>
            <a:pPr marL="457200" indent="-457200">
              <a:buFont typeface="+mj-lt"/>
              <a:buAutoNum type="alphaUcPeriod"/>
            </a:pPr>
            <a:endParaRPr lang="en-US" sz="2400" dirty="0"/>
          </a:p>
          <a:p>
            <a:pPr marL="0" indent="0">
              <a:buNone/>
            </a:pPr>
            <a:r>
              <a:rPr lang="en-US" sz="2400" b="1" dirty="0">
                <a:solidFill>
                  <a:srgbClr val="FF0000"/>
                </a:solidFill>
              </a:rPr>
              <a:t>What is the answer? </a:t>
            </a:r>
            <a:endParaRPr lang="en-US" sz="2400" dirty="0"/>
          </a:p>
        </p:txBody>
      </p:sp>
    </p:spTree>
    <p:extLst>
      <p:ext uri="{BB962C8B-B14F-4D97-AF65-F5344CB8AC3E}">
        <p14:creationId xmlns:p14="http://schemas.microsoft.com/office/powerpoint/2010/main" val="16151048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52</a:t>
            </a:fld>
            <a:endParaRPr lang="en-US" dirty="0"/>
          </a:p>
        </p:txBody>
      </p:sp>
      <p:pic>
        <p:nvPicPr>
          <p:cNvPr id="6" name="Picture 5" descr="Banner: Water Transparency"/>
          <p:cNvPicPr>
            <a:picLocks noChangeAspect="1"/>
          </p:cNvPicPr>
          <p:nvPr/>
        </p:nvPicPr>
        <p:blipFill>
          <a:blip r:embed="rId2"/>
          <a:stretch>
            <a:fillRect/>
          </a:stretch>
        </p:blipFill>
        <p:spPr>
          <a:xfrm>
            <a:off x="1150629" y="159"/>
            <a:ext cx="8069052" cy="1028470"/>
          </a:xfrm>
          <a:prstGeom prst="rect">
            <a:avLst/>
          </a:prstGeom>
        </p:spPr>
      </p:pic>
      <p:pic>
        <p:nvPicPr>
          <p:cNvPr id="5" name="Picture 4"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8" y="-21991"/>
            <a:ext cx="1195693" cy="6879991"/>
          </a:xfrm>
          <a:prstGeom prst="rect">
            <a:avLst/>
          </a:prstGeom>
        </p:spPr>
      </p:pic>
      <p:sp>
        <p:nvSpPr>
          <p:cNvPr id="2" name="Title 1"/>
          <p:cNvSpPr>
            <a:spLocks noGrp="1"/>
          </p:cNvSpPr>
          <p:nvPr>
            <p:ph type="title"/>
          </p:nvPr>
        </p:nvSpPr>
        <p:spPr>
          <a:xfrm>
            <a:off x="1199190" y="869328"/>
            <a:ext cx="7690037" cy="1209080"/>
          </a:xfrm>
        </p:spPr>
        <p:txBody>
          <a:bodyPr>
            <a:noAutofit/>
          </a:bodyPr>
          <a:lstStyle/>
          <a:p>
            <a:pPr>
              <a:spcAft>
                <a:spcPts val="600"/>
              </a:spcAft>
            </a:pPr>
            <a:r>
              <a:rPr lang="en-US" sz="2400" b="1" dirty="0">
                <a:solidFill>
                  <a:srgbClr val="000072"/>
                </a:solidFill>
              </a:rPr>
              <a:t>Let’s do a quick review before moving to GLOBE data reporting and visualization! Answer to Question 6</a:t>
            </a:r>
          </a:p>
        </p:txBody>
      </p:sp>
      <p:sp>
        <p:nvSpPr>
          <p:cNvPr id="3" name="Content Placeholder 2"/>
          <p:cNvSpPr>
            <a:spLocks noGrp="1"/>
          </p:cNvSpPr>
          <p:nvPr>
            <p:ph sz="half" idx="2"/>
          </p:nvPr>
        </p:nvSpPr>
        <p:spPr>
          <a:xfrm>
            <a:off x="1386128" y="2078408"/>
            <a:ext cx="7316160" cy="4351338"/>
          </a:xfrm>
        </p:spPr>
        <p:txBody>
          <a:bodyPr>
            <a:normAutofit lnSpcReduction="10000"/>
          </a:bodyPr>
          <a:lstStyle/>
          <a:p>
            <a:pPr marL="0" indent="0">
              <a:buNone/>
            </a:pPr>
            <a:r>
              <a:rPr lang="en-US" sz="2000" b="1" dirty="0">
                <a:solidFill>
                  <a:srgbClr val="002060"/>
                </a:solidFill>
              </a:rPr>
              <a:t>What safety precautions should you take in the field with your students? </a:t>
            </a:r>
          </a:p>
          <a:p>
            <a:pPr marL="0" indent="0">
              <a:buNone/>
            </a:pPr>
            <a:endParaRPr lang="en-US" sz="2000" b="1" dirty="0">
              <a:solidFill>
                <a:srgbClr val="002060"/>
              </a:solidFill>
            </a:endParaRPr>
          </a:p>
          <a:p>
            <a:pPr marL="457200" indent="-457200">
              <a:buFont typeface="+mj-lt"/>
              <a:buAutoNum type="alphaUcPeriod"/>
            </a:pPr>
            <a:r>
              <a:rPr lang="en-US" sz="2000" dirty="0"/>
              <a:t>Students should wear protective gloves and eyewear</a:t>
            </a:r>
          </a:p>
          <a:p>
            <a:pPr marL="457200" indent="-457200">
              <a:buFont typeface="+mj-lt"/>
              <a:buAutoNum type="alphaUcPeriod"/>
            </a:pPr>
            <a:r>
              <a:rPr lang="en-US" sz="2000" dirty="0"/>
              <a:t>Protection from biting insects, such as wearing clothes that limit skin exposure and using insect repellent </a:t>
            </a:r>
          </a:p>
          <a:p>
            <a:pPr marL="457200" indent="-457200">
              <a:buFont typeface="+mj-lt"/>
              <a:buAutoNum type="alphaUcPeriod"/>
            </a:pPr>
            <a:r>
              <a:rPr lang="en-US" sz="2000" dirty="0"/>
              <a:t>For this protocol, it is not necessary, because the Water Transparency methods do not use dangerous chemicals </a:t>
            </a:r>
          </a:p>
          <a:p>
            <a:pPr marL="457200" indent="-457200">
              <a:buFont typeface="+mj-lt"/>
              <a:buAutoNum type="alphaUcPeriod"/>
            </a:pPr>
            <a:r>
              <a:rPr lang="en-US" sz="2000" b="1" dirty="0"/>
              <a:t>A and B </a:t>
            </a:r>
            <a:r>
              <a:rPr lang="en-US" sz="2000" b="1" dirty="0">
                <a:solidFill>
                  <a:srgbClr val="FF0000"/>
                </a:solidFill>
                <a:sym typeface="Wingdings"/>
              </a:rPr>
              <a:t> Correct!</a:t>
            </a:r>
            <a:endParaRPr lang="en-US" sz="2000" b="1" dirty="0">
              <a:solidFill>
                <a:srgbClr val="FF0000"/>
              </a:solidFill>
            </a:endParaRPr>
          </a:p>
          <a:p>
            <a:pPr marL="457200" indent="-457200">
              <a:buFont typeface="+mj-lt"/>
              <a:buAutoNum type="alphaUcPeriod"/>
            </a:pPr>
            <a:endParaRPr lang="en-US" sz="2400" dirty="0"/>
          </a:p>
          <a:p>
            <a:pPr marL="0" indent="0">
              <a:buNone/>
            </a:pPr>
            <a:r>
              <a:rPr lang="en-US" sz="2400" b="1" dirty="0">
                <a:solidFill>
                  <a:srgbClr val="FF0000"/>
                </a:solidFill>
              </a:rPr>
              <a:t>Were you correct?  Now let’s review the procedure for reporting and visualizing GLOBE data.</a:t>
            </a:r>
          </a:p>
        </p:txBody>
      </p:sp>
    </p:spTree>
    <p:extLst>
      <p:ext uri="{BB962C8B-B14F-4D97-AF65-F5344CB8AC3E}">
        <p14:creationId xmlns:p14="http://schemas.microsoft.com/office/powerpoint/2010/main" val="17772301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53</a:t>
            </a:fld>
            <a:endParaRPr lang="en-US" dirty="0"/>
          </a:p>
        </p:txBody>
      </p:sp>
      <p:pic>
        <p:nvPicPr>
          <p:cNvPr id="11" name="Picture 10" descr="Banner: Water Transparency"/>
          <p:cNvPicPr>
            <a:picLocks noChangeAspect="1"/>
          </p:cNvPicPr>
          <p:nvPr/>
        </p:nvPicPr>
        <p:blipFill>
          <a:blip r:embed="rId2"/>
          <a:stretch>
            <a:fillRect/>
          </a:stretch>
        </p:blipFill>
        <p:spPr>
          <a:xfrm>
            <a:off x="1167066" y="0"/>
            <a:ext cx="7935761" cy="1021309"/>
          </a:xfrm>
          <a:prstGeom prst="rect">
            <a:avLst/>
          </a:prstGeom>
        </p:spPr>
      </p:pic>
      <p:pic>
        <p:nvPicPr>
          <p:cNvPr id="7" name="Picture 6" descr="Menu: Entering data on GLOBE Websit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156"/>
            <a:ext cx="1196918" cy="6841843"/>
          </a:xfrm>
          <a:prstGeom prst="rect">
            <a:avLst/>
          </a:prstGeom>
        </p:spPr>
      </p:pic>
      <p:sp>
        <p:nvSpPr>
          <p:cNvPr id="2" name="Title 1"/>
          <p:cNvSpPr>
            <a:spLocks noGrp="1"/>
          </p:cNvSpPr>
          <p:nvPr>
            <p:ph type="title"/>
          </p:nvPr>
        </p:nvSpPr>
        <p:spPr>
          <a:xfrm>
            <a:off x="1196918" y="1032656"/>
            <a:ext cx="6350374" cy="735948"/>
          </a:xfrm>
        </p:spPr>
        <p:txBody>
          <a:bodyPr>
            <a:normAutofit/>
          </a:bodyPr>
          <a:lstStyle/>
          <a:p>
            <a:r>
              <a:rPr lang="en-US" sz="3200" b="1" dirty="0">
                <a:solidFill>
                  <a:srgbClr val="000072"/>
                </a:solidFill>
              </a:rPr>
              <a:t>Submitting your data to GLOBE</a:t>
            </a:r>
          </a:p>
        </p:txBody>
      </p:sp>
      <p:sp>
        <p:nvSpPr>
          <p:cNvPr id="3" name="Content Placeholder 2"/>
          <p:cNvSpPr>
            <a:spLocks noGrp="1"/>
          </p:cNvSpPr>
          <p:nvPr>
            <p:ph sz="half" idx="1"/>
          </p:nvPr>
        </p:nvSpPr>
        <p:spPr>
          <a:xfrm>
            <a:off x="1331323" y="2005893"/>
            <a:ext cx="3886200" cy="4351338"/>
          </a:xfrm>
        </p:spPr>
        <p:txBody>
          <a:bodyPr>
            <a:normAutofit fontScale="92500" lnSpcReduction="10000"/>
          </a:bodyPr>
          <a:lstStyle/>
          <a:p>
            <a:r>
              <a:rPr lang="en-US" sz="2000" b="1" dirty="0">
                <a:hlinkClick r:id="rId4"/>
              </a:rPr>
              <a:t>Live Data Entry</a:t>
            </a:r>
            <a:r>
              <a:rPr lang="en-US" sz="2000" dirty="0"/>
              <a:t>: Upload your data to the official</a:t>
            </a:r>
          </a:p>
          <a:p>
            <a:endParaRPr lang="en-US" sz="2000" dirty="0"/>
          </a:p>
          <a:p>
            <a:r>
              <a:rPr lang="en-US" sz="2000" b="1" dirty="0"/>
              <a:t>Email Data Entry</a:t>
            </a:r>
            <a:r>
              <a:rPr lang="en-US" sz="2000" dirty="0"/>
              <a:t>: Send data in the body of your email (not as an attachment) to </a:t>
            </a:r>
            <a:r>
              <a:rPr lang="en-US" sz="2000" b="1" dirty="0">
                <a:hlinkClick r:id="rId5"/>
              </a:rPr>
              <a:t>DATA@GLOBE.GOV</a:t>
            </a:r>
            <a:endParaRPr lang="en-US" sz="2000" b="1" dirty="0"/>
          </a:p>
          <a:p>
            <a:endParaRPr lang="en-US" sz="2000" b="1" dirty="0"/>
          </a:p>
          <a:p>
            <a:r>
              <a:rPr lang="en-US" sz="2000" b="1" dirty="0"/>
              <a:t>Mobile Data App: </a:t>
            </a:r>
            <a:r>
              <a:rPr lang="en-US" sz="2000" dirty="0"/>
              <a:t>Download the GLOBE Science Data Entry app to your mobile device and select the right option.</a:t>
            </a:r>
          </a:p>
          <a:p>
            <a:pPr lvl="1">
              <a:buFont typeface="Courier New" panose="02070309020205020404" pitchFamily="49" charset="0"/>
              <a:buChar char="o"/>
            </a:pPr>
            <a:r>
              <a:rPr lang="en-US" sz="1600" b="1" dirty="0"/>
              <a:t>For Android </a:t>
            </a:r>
            <a:r>
              <a:rPr lang="en-US" sz="1600" dirty="0"/>
              <a:t>via </a:t>
            </a:r>
            <a:r>
              <a:rPr lang="en-US" sz="1600" b="1" dirty="0">
                <a:hlinkClick r:id="rId6"/>
              </a:rPr>
              <a:t>Google Play</a:t>
            </a:r>
            <a:endParaRPr lang="en-US" sz="1600" b="1" dirty="0"/>
          </a:p>
          <a:p>
            <a:pPr lvl="1">
              <a:buFont typeface="Courier New" panose="02070309020205020404" pitchFamily="49" charset="0"/>
              <a:buChar char="o"/>
            </a:pPr>
            <a:r>
              <a:rPr lang="en-US" sz="1600" b="1" dirty="0"/>
              <a:t>For IOS </a:t>
            </a:r>
            <a:r>
              <a:rPr lang="en-US" sz="1600" dirty="0"/>
              <a:t>via the </a:t>
            </a:r>
            <a:r>
              <a:rPr lang="en-US" sz="1600" b="1" dirty="0">
                <a:hlinkClick r:id="rId7"/>
              </a:rPr>
              <a:t>App Store</a:t>
            </a:r>
            <a:r>
              <a:rPr lang="en-US" sz="1600" b="1" dirty="0"/>
              <a:t> </a:t>
            </a:r>
            <a:endParaRPr lang="en-US" sz="1600" dirty="0"/>
          </a:p>
          <a:p>
            <a:pPr marL="0" indent="0">
              <a:buNone/>
            </a:pPr>
            <a:r>
              <a:rPr lang="en-US" sz="2000" b="1" dirty="0">
                <a:solidFill>
                  <a:schemeClr val="tx2"/>
                </a:solidFill>
              </a:rPr>
              <a:t>  </a:t>
            </a:r>
          </a:p>
          <a:p>
            <a:endParaRPr lang="en-US" sz="2000" b="1" dirty="0">
              <a:solidFill>
                <a:schemeClr val="tx2"/>
              </a:solidFill>
            </a:endParaRPr>
          </a:p>
        </p:txBody>
      </p:sp>
      <p:pic>
        <p:nvPicPr>
          <p:cNvPr id="10" name="Content Placeholder 9" descr="Screen Shot of GLOBE Science Data Entry App"/>
          <p:cNvPicPr>
            <a:picLocks noGrp="1" noChangeAspect="1"/>
          </p:cNvPicPr>
          <p:nvPr>
            <p:ph sz="half" idx="2"/>
          </p:nvPr>
        </p:nvPicPr>
        <p:blipFill>
          <a:blip r:embed="rId8">
            <a:extLst>
              <a:ext uri="{28A0092B-C50C-407E-A947-70E740481C1C}">
                <a14:useLocalDpi xmlns:a14="http://schemas.microsoft.com/office/drawing/2010/main" val="0"/>
              </a:ext>
            </a:extLst>
          </a:blip>
          <a:stretch>
            <a:fillRect/>
          </a:stretch>
        </p:blipFill>
        <p:spPr>
          <a:xfrm>
            <a:off x="5434525" y="1768604"/>
            <a:ext cx="2958186" cy="4351338"/>
          </a:xfrm>
          <a:prstGeom prst="rect">
            <a:avLst/>
          </a:prstGeom>
        </p:spPr>
      </p:pic>
    </p:spTree>
    <p:extLst>
      <p:ext uri="{BB962C8B-B14F-4D97-AF65-F5344CB8AC3E}">
        <p14:creationId xmlns:p14="http://schemas.microsoft.com/office/powerpoint/2010/main" val="20056189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1302235-4686-FA4D-82D3-9660211AF392}" type="slidenum">
              <a:rPr lang="en-US" smtClean="0"/>
              <a:t>54</a:t>
            </a:fld>
            <a:endParaRPr lang="en-US" dirty="0"/>
          </a:p>
        </p:txBody>
      </p:sp>
      <p:pic>
        <p:nvPicPr>
          <p:cNvPr id="6" name="Picture 5" descr="Banner: Water Transparency"/>
          <p:cNvPicPr>
            <a:picLocks noChangeAspect="1"/>
          </p:cNvPicPr>
          <p:nvPr/>
        </p:nvPicPr>
        <p:blipFill>
          <a:blip r:embed="rId2"/>
          <a:stretch>
            <a:fillRect/>
          </a:stretch>
        </p:blipFill>
        <p:spPr>
          <a:xfrm>
            <a:off x="1202578" y="0"/>
            <a:ext cx="7935761" cy="1021309"/>
          </a:xfrm>
          <a:prstGeom prst="rect">
            <a:avLst/>
          </a:prstGeom>
        </p:spPr>
      </p:pic>
      <p:pic>
        <p:nvPicPr>
          <p:cNvPr id="7" name="Picture 6" descr="Menu: Entering data on GLOBE Websit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156"/>
            <a:ext cx="1196918" cy="6841843"/>
          </a:xfrm>
          <a:prstGeom prst="rect">
            <a:avLst/>
          </a:prstGeom>
        </p:spPr>
      </p:pic>
      <p:sp>
        <p:nvSpPr>
          <p:cNvPr id="2" name="Title 1"/>
          <p:cNvSpPr>
            <a:spLocks noGrp="1"/>
          </p:cNvSpPr>
          <p:nvPr>
            <p:ph type="title"/>
          </p:nvPr>
        </p:nvSpPr>
        <p:spPr>
          <a:xfrm>
            <a:off x="1331323" y="1168068"/>
            <a:ext cx="7591482" cy="735948"/>
          </a:xfrm>
        </p:spPr>
        <p:txBody>
          <a:bodyPr>
            <a:normAutofit fontScale="90000"/>
          </a:bodyPr>
          <a:lstStyle/>
          <a:p>
            <a:r>
              <a:rPr lang="en-US" sz="3200" b="1" dirty="0">
                <a:solidFill>
                  <a:srgbClr val="000090"/>
                </a:solidFill>
              </a:rPr>
              <a:t>Entering your data via Live Data Entry or Data Entry Mobile App- Step 1 </a:t>
            </a:r>
          </a:p>
        </p:txBody>
      </p:sp>
      <p:pic>
        <p:nvPicPr>
          <p:cNvPr id="9" name="Content Placeholder 8" descr="Screen shot of the GLOBE data Entry site. Identify your sampling site, and select &quot;integrated hydrology&quot; and &quot;new observation&quot;"/>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507067" y="1856156"/>
            <a:ext cx="6502400" cy="4873542"/>
          </a:xfrm>
        </p:spPr>
      </p:pic>
    </p:spTree>
    <p:extLst>
      <p:ext uri="{BB962C8B-B14F-4D97-AF65-F5344CB8AC3E}">
        <p14:creationId xmlns:p14="http://schemas.microsoft.com/office/powerpoint/2010/main" val="17264772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1302235-4686-FA4D-82D3-9660211AF392}" type="slidenum">
              <a:rPr lang="en-US" smtClean="0"/>
              <a:t>55</a:t>
            </a:fld>
            <a:endParaRPr lang="en-US" dirty="0"/>
          </a:p>
        </p:txBody>
      </p:sp>
      <p:pic>
        <p:nvPicPr>
          <p:cNvPr id="16" name="Picture 15" descr="Banner: Water Transparency"/>
          <p:cNvPicPr>
            <a:picLocks noChangeAspect="1"/>
          </p:cNvPicPr>
          <p:nvPr/>
        </p:nvPicPr>
        <p:blipFill>
          <a:blip r:embed="rId2"/>
          <a:stretch>
            <a:fillRect/>
          </a:stretch>
        </p:blipFill>
        <p:spPr>
          <a:xfrm>
            <a:off x="1170238" y="0"/>
            <a:ext cx="7973762" cy="1021309"/>
          </a:xfrm>
          <a:prstGeom prst="rect">
            <a:avLst/>
          </a:prstGeom>
        </p:spPr>
      </p:pic>
      <p:pic>
        <p:nvPicPr>
          <p:cNvPr id="7" name="Picture 6" descr="Menu: Entering data on GLOBE Websit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96918" cy="6858000"/>
          </a:xfrm>
          <a:prstGeom prst="rect">
            <a:avLst/>
          </a:prstGeom>
        </p:spPr>
      </p:pic>
      <p:sp>
        <p:nvSpPr>
          <p:cNvPr id="2" name="Title 1"/>
          <p:cNvSpPr>
            <a:spLocks noGrp="1"/>
          </p:cNvSpPr>
          <p:nvPr>
            <p:ph type="title"/>
          </p:nvPr>
        </p:nvSpPr>
        <p:spPr>
          <a:xfrm>
            <a:off x="1331323" y="1168068"/>
            <a:ext cx="7591482" cy="735948"/>
          </a:xfrm>
        </p:spPr>
        <p:txBody>
          <a:bodyPr>
            <a:normAutofit fontScale="90000"/>
          </a:bodyPr>
          <a:lstStyle/>
          <a:p>
            <a:r>
              <a:rPr lang="en-US" sz="3200" b="1" dirty="0">
                <a:solidFill>
                  <a:srgbClr val="000090"/>
                </a:solidFill>
              </a:rPr>
              <a:t>Entering your data via Live Data Entry or Data Entry Mobile App- Step 2 </a:t>
            </a:r>
          </a:p>
        </p:txBody>
      </p:sp>
      <p:pic>
        <p:nvPicPr>
          <p:cNvPr id="15" name="Content Placeholder 14" descr="Screenshot of second screen. You select water body state, select the protocol. Enter each measurement and click &quot;add&quot;. Be sure to enter data as &quot;Transparency Tube&quot;or &quot;Secchi Disk&quot; as appropriate. Click to send data. Now you are done. Want to check who else has submitted transparency data using the GLOBE Visualization System? "/>
          <p:cNvPicPr>
            <a:picLocks noGrp="1" noChangeAspect="1"/>
          </p:cNvPicPr>
          <p:nvPr>
            <p:ph sz="half" idx="2"/>
          </p:nvPr>
        </p:nvPicPr>
        <p:blipFill>
          <a:blip r:embed="rId4"/>
          <a:stretch>
            <a:fillRect/>
          </a:stretch>
        </p:blipFill>
        <p:spPr>
          <a:xfrm>
            <a:off x="1769217" y="2079541"/>
            <a:ext cx="6538204" cy="4348344"/>
          </a:xfrm>
        </p:spPr>
      </p:pic>
    </p:spTree>
    <p:extLst>
      <p:ext uri="{BB962C8B-B14F-4D97-AF65-F5344CB8AC3E}">
        <p14:creationId xmlns:p14="http://schemas.microsoft.com/office/powerpoint/2010/main" val="5534513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56</a:t>
            </a:fld>
            <a:endParaRPr lang="en-US" dirty="0"/>
          </a:p>
        </p:txBody>
      </p:sp>
      <p:pic>
        <p:nvPicPr>
          <p:cNvPr id="13" name="Picture 12" descr="Banner: Water Transparency"/>
          <p:cNvPicPr>
            <a:picLocks noChangeAspect="1"/>
          </p:cNvPicPr>
          <p:nvPr/>
        </p:nvPicPr>
        <p:blipFill>
          <a:blip r:embed="rId2"/>
          <a:stretch>
            <a:fillRect/>
          </a:stretch>
        </p:blipFill>
        <p:spPr>
          <a:xfrm>
            <a:off x="1105232" y="1"/>
            <a:ext cx="8035391" cy="983796"/>
          </a:xfrm>
          <a:prstGeom prst="rect">
            <a:avLst/>
          </a:prstGeom>
        </p:spPr>
      </p:pic>
      <p:pic>
        <p:nvPicPr>
          <p:cNvPr id="10" name="Picture 9" descr="Menu: Understand the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4" y="0"/>
            <a:ext cx="1148395" cy="6858000"/>
          </a:xfrm>
          <a:prstGeom prst="rect">
            <a:avLst/>
          </a:prstGeom>
        </p:spPr>
      </p:pic>
      <p:sp>
        <p:nvSpPr>
          <p:cNvPr id="2" name="Title 1"/>
          <p:cNvSpPr>
            <a:spLocks noGrp="1"/>
          </p:cNvSpPr>
          <p:nvPr>
            <p:ph type="title"/>
          </p:nvPr>
        </p:nvSpPr>
        <p:spPr>
          <a:xfrm>
            <a:off x="1196918" y="1032656"/>
            <a:ext cx="6350374" cy="735948"/>
          </a:xfrm>
        </p:spPr>
        <p:txBody>
          <a:bodyPr>
            <a:normAutofit/>
          </a:bodyPr>
          <a:lstStyle/>
          <a:p>
            <a:pPr>
              <a:spcAft>
                <a:spcPts val="600"/>
              </a:spcAft>
            </a:pPr>
            <a:r>
              <a:rPr lang="en-US" sz="3200" b="1" dirty="0">
                <a:solidFill>
                  <a:srgbClr val="000072"/>
                </a:solidFill>
              </a:rPr>
              <a:t>Visualize and Retrieve Data- Step 1</a:t>
            </a:r>
          </a:p>
        </p:txBody>
      </p:sp>
      <p:sp>
        <p:nvSpPr>
          <p:cNvPr id="3" name="Content Placeholder 2"/>
          <p:cNvSpPr>
            <a:spLocks noGrp="1"/>
          </p:cNvSpPr>
          <p:nvPr>
            <p:ph sz="half" idx="1"/>
          </p:nvPr>
        </p:nvSpPr>
        <p:spPr>
          <a:xfrm>
            <a:off x="1196918" y="1664858"/>
            <a:ext cx="7591482" cy="4351338"/>
          </a:xfrm>
        </p:spPr>
        <p:txBody>
          <a:bodyPr>
            <a:normAutofit/>
          </a:bodyPr>
          <a:lstStyle/>
          <a:p>
            <a:pPr marL="0" indent="0" algn="just">
              <a:spcAft>
                <a:spcPts val="600"/>
              </a:spcAft>
              <a:buNone/>
            </a:pPr>
            <a:r>
              <a:rPr lang="en-US" sz="2000" dirty="0"/>
              <a:t>GLOBE provides the ability to view and interact with data measured across the world. Select GLOBE’s </a:t>
            </a:r>
            <a:r>
              <a:rPr lang="en-US" sz="2000" dirty="0">
                <a:hlinkClick r:id="rId4"/>
              </a:rPr>
              <a:t>Visualization</a:t>
            </a:r>
            <a:r>
              <a:rPr lang="en-US" sz="2000" dirty="0"/>
              <a:t> System to map, graph, filter and export transparency tube data that have been measured across GLOBE protocols since 1995. Note that the terms Transparency Tube and Turbidity Tube are interchangeable. </a:t>
            </a:r>
          </a:p>
        </p:txBody>
      </p:sp>
      <p:pic>
        <p:nvPicPr>
          <p:cNvPr id="12" name="Content Placeholder 11" descr="Screen Shot of the map interface on the GLOBE Visualization System. Select Turbidity Tube Transparency from drop down menu."/>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2079132" y="3125705"/>
            <a:ext cx="5468160" cy="2890491"/>
          </a:xfrm>
        </p:spPr>
      </p:pic>
      <p:sp>
        <p:nvSpPr>
          <p:cNvPr id="6" name="Rectangle 5"/>
          <p:cNvSpPr/>
          <p:nvPr/>
        </p:nvSpPr>
        <p:spPr>
          <a:xfrm>
            <a:off x="1505450" y="6148149"/>
            <a:ext cx="7282950" cy="369332"/>
          </a:xfrm>
          <a:prstGeom prst="rect">
            <a:avLst/>
          </a:prstGeom>
        </p:spPr>
        <p:txBody>
          <a:bodyPr wrap="square">
            <a:spAutoFit/>
          </a:bodyPr>
          <a:lstStyle/>
          <a:p>
            <a:r>
              <a:rPr lang="en-US" dirty="0">
                <a:hlinkClick r:id="rId6"/>
              </a:rPr>
              <a:t>Link</a:t>
            </a:r>
            <a:r>
              <a:rPr lang="en-US" dirty="0"/>
              <a:t> to step-by-step tutorial on using the GLOBE Data Visualization System</a:t>
            </a:r>
          </a:p>
        </p:txBody>
      </p:sp>
    </p:spTree>
    <p:extLst>
      <p:ext uri="{BB962C8B-B14F-4D97-AF65-F5344CB8AC3E}">
        <p14:creationId xmlns:p14="http://schemas.microsoft.com/office/powerpoint/2010/main" val="1267815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57</a:t>
            </a:fld>
            <a:endParaRPr lang="en-US" dirty="0"/>
          </a:p>
        </p:txBody>
      </p:sp>
      <p:pic>
        <p:nvPicPr>
          <p:cNvPr id="9" name="Picture 8" descr="Banner: Water Transparency"/>
          <p:cNvPicPr>
            <a:picLocks noChangeAspect="1"/>
          </p:cNvPicPr>
          <p:nvPr/>
        </p:nvPicPr>
        <p:blipFill>
          <a:blip r:embed="rId2"/>
          <a:stretch>
            <a:fillRect/>
          </a:stretch>
        </p:blipFill>
        <p:spPr>
          <a:xfrm>
            <a:off x="1148394" y="0"/>
            <a:ext cx="7995605" cy="1007397"/>
          </a:xfrm>
          <a:prstGeom prst="rect">
            <a:avLst/>
          </a:prstGeom>
        </p:spPr>
      </p:pic>
      <p:pic>
        <p:nvPicPr>
          <p:cNvPr id="10" name="Picture 9" descr="Menu: Understand the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4" y="0"/>
            <a:ext cx="1148395" cy="6858000"/>
          </a:xfrm>
          <a:prstGeom prst="rect">
            <a:avLst/>
          </a:prstGeom>
        </p:spPr>
      </p:pic>
      <p:sp>
        <p:nvSpPr>
          <p:cNvPr id="2" name="Title 1"/>
          <p:cNvSpPr>
            <a:spLocks noGrp="1"/>
          </p:cNvSpPr>
          <p:nvPr>
            <p:ph type="title"/>
          </p:nvPr>
        </p:nvSpPr>
        <p:spPr>
          <a:xfrm>
            <a:off x="1196918" y="1032656"/>
            <a:ext cx="6350374" cy="735948"/>
          </a:xfrm>
        </p:spPr>
        <p:txBody>
          <a:bodyPr>
            <a:normAutofit/>
          </a:bodyPr>
          <a:lstStyle/>
          <a:p>
            <a:r>
              <a:rPr lang="en-US" sz="3200" b="1" dirty="0">
                <a:solidFill>
                  <a:srgbClr val="000072"/>
                </a:solidFill>
              </a:rPr>
              <a:t>Visualize and Retrieve Data- Step 2</a:t>
            </a:r>
          </a:p>
        </p:txBody>
      </p:sp>
      <p:sp>
        <p:nvSpPr>
          <p:cNvPr id="3" name="Content Placeholder 2"/>
          <p:cNvSpPr>
            <a:spLocks noGrp="1"/>
          </p:cNvSpPr>
          <p:nvPr>
            <p:ph sz="half" idx="1"/>
          </p:nvPr>
        </p:nvSpPr>
        <p:spPr>
          <a:xfrm>
            <a:off x="1196917" y="1825625"/>
            <a:ext cx="7574549" cy="4351338"/>
          </a:xfrm>
        </p:spPr>
        <p:txBody>
          <a:bodyPr>
            <a:normAutofit/>
          </a:bodyPr>
          <a:lstStyle/>
          <a:p>
            <a:pPr marL="0" indent="0">
              <a:buNone/>
            </a:pPr>
            <a:r>
              <a:rPr lang="en-US" sz="2000" dirty="0"/>
              <a:t>Select the date for which you need Transparency data, add layer and you can see where data is available.</a:t>
            </a:r>
          </a:p>
        </p:txBody>
      </p:sp>
      <p:pic>
        <p:nvPicPr>
          <p:cNvPr id="12" name="Content Placeholder 11" descr="Screen shot of map interface of GLOBE Visualization System. When you select a date or range of dates, icons will appear in locations  where data have been collected."/>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432584" y="2558358"/>
            <a:ext cx="7382010" cy="3675626"/>
          </a:xfrm>
        </p:spPr>
      </p:pic>
    </p:spTree>
    <p:extLst>
      <p:ext uri="{BB962C8B-B14F-4D97-AF65-F5344CB8AC3E}">
        <p14:creationId xmlns:p14="http://schemas.microsoft.com/office/powerpoint/2010/main" val="16811218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58</a:t>
            </a:fld>
            <a:endParaRPr lang="en-US" dirty="0"/>
          </a:p>
        </p:txBody>
      </p:sp>
      <p:pic>
        <p:nvPicPr>
          <p:cNvPr id="10" name="Picture 9" descr="Menu: Understand the dat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4" y="0"/>
            <a:ext cx="1148395" cy="6858000"/>
          </a:xfrm>
          <a:prstGeom prst="rect">
            <a:avLst/>
          </a:prstGeom>
        </p:spPr>
      </p:pic>
      <p:pic>
        <p:nvPicPr>
          <p:cNvPr id="14" name="Picture 13" descr="Banner: Water Transparency"/>
          <p:cNvPicPr>
            <a:picLocks noChangeAspect="1"/>
          </p:cNvPicPr>
          <p:nvPr/>
        </p:nvPicPr>
        <p:blipFill>
          <a:blip r:embed="rId3"/>
          <a:stretch>
            <a:fillRect/>
          </a:stretch>
        </p:blipFill>
        <p:spPr>
          <a:xfrm>
            <a:off x="1153789" y="0"/>
            <a:ext cx="7995605" cy="978924"/>
          </a:xfrm>
          <a:prstGeom prst="rect">
            <a:avLst/>
          </a:prstGeom>
        </p:spPr>
      </p:pic>
      <p:sp>
        <p:nvSpPr>
          <p:cNvPr id="2" name="Title 1"/>
          <p:cNvSpPr>
            <a:spLocks noGrp="1"/>
          </p:cNvSpPr>
          <p:nvPr>
            <p:ph type="title"/>
          </p:nvPr>
        </p:nvSpPr>
        <p:spPr>
          <a:xfrm>
            <a:off x="1196918" y="1032656"/>
            <a:ext cx="6350374" cy="735948"/>
          </a:xfrm>
        </p:spPr>
        <p:txBody>
          <a:bodyPr>
            <a:normAutofit/>
          </a:bodyPr>
          <a:lstStyle/>
          <a:p>
            <a:pPr>
              <a:spcAft>
                <a:spcPts val="600"/>
              </a:spcAft>
            </a:pPr>
            <a:r>
              <a:rPr lang="en-US" sz="3200" b="1" dirty="0">
                <a:solidFill>
                  <a:srgbClr val="000072"/>
                </a:solidFill>
              </a:rPr>
              <a:t>Visualize and Retrieve Data- Step 3</a:t>
            </a:r>
          </a:p>
        </p:txBody>
      </p:sp>
      <p:sp>
        <p:nvSpPr>
          <p:cNvPr id="3" name="Content Placeholder 2"/>
          <p:cNvSpPr>
            <a:spLocks noGrp="1"/>
          </p:cNvSpPr>
          <p:nvPr>
            <p:ph sz="half" idx="1"/>
          </p:nvPr>
        </p:nvSpPr>
        <p:spPr>
          <a:xfrm>
            <a:off x="1367388" y="1768604"/>
            <a:ext cx="7557615" cy="4351338"/>
          </a:xfrm>
        </p:spPr>
        <p:txBody>
          <a:bodyPr>
            <a:normAutofit/>
          </a:bodyPr>
          <a:lstStyle/>
          <a:p>
            <a:pPr marL="0" indent="0">
              <a:spcAft>
                <a:spcPts val="600"/>
              </a:spcAft>
              <a:buNone/>
            </a:pPr>
            <a:r>
              <a:rPr lang="en-US" sz="2000" dirty="0"/>
              <a:t>Select the sampling site for which you need Transparency data, and a box will open with a data summary for that site. </a:t>
            </a:r>
          </a:p>
        </p:txBody>
      </p:sp>
      <p:pic>
        <p:nvPicPr>
          <p:cNvPr id="12" name="Content Placeholder 11" descr="Clicking on a location with an icon will open to a map note providing Turbidity Tube transparency data for that location and time. Follow the instructions in the tutorial to download data as a .csv file for analysis in a spreadsheet application."/>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778796" y="2759440"/>
            <a:ext cx="5283076" cy="2793218"/>
          </a:xfrm>
        </p:spPr>
      </p:pic>
      <p:sp>
        <p:nvSpPr>
          <p:cNvPr id="13" name="TextBox 12"/>
          <p:cNvSpPr txBox="1"/>
          <p:nvPr/>
        </p:nvSpPr>
        <p:spPr>
          <a:xfrm>
            <a:off x="7061872" y="3429000"/>
            <a:ext cx="1618342" cy="1938992"/>
          </a:xfrm>
          <a:prstGeom prst="rect">
            <a:avLst/>
          </a:prstGeom>
          <a:noFill/>
        </p:spPr>
        <p:txBody>
          <a:bodyPr wrap="square" rtlCol="0">
            <a:spAutoFit/>
          </a:bodyPr>
          <a:lstStyle/>
          <a:p>
            <a:r>
              <a:rPr lang="en-US" sz="1200" b="1" dirty="0"/>
              <a:t>Clicking on a location will open to a map note providing Transparency data for that location and time.  Follow instructions in the tutorial to download data as a .csv file for analysis.</a:t>
            </a:r>
          </a:p>
        </p:txBody>
      </p:sp>
    </p:spTree>
    <p:extLst>
      <p:ext uri="{BB962C8B-B14F-4D97-AF65-F5344CB8AC3E}">
        <p14:creationId xmlns:p14="http://schemas.microsoft.com/office/powerpoint/2010/main" val="9847376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5</a:t>
            </a:fld>
            <a:endParaRPr lang="en-US" dirty="0"/>
          </a:p>
        </p:txBody>
      </p:sp>
      <p:pic>
        <p:nvPicPr>
          <p:cNvPr id="12" name="Picture 11" descr="Banner: Water Transparency"/>
          <p:cNvPicPr>
            <a:picLocks noChangeAspect="1"/>
          </p:cNvPicPr>
          <p:nvPr/>
        </p:nvPicPr>
        <p:blipFill>
          <a:blip r:embed="rId2"/>
          <a:stretch>
            <a:fillRect/>
          </a:stretch>
        </p:blipFill>
        <p:spPr>
          <a:xfrm>
            <a:off x="1178847" y="-4895"/>
            <a:ext cx="7965153" cy="990880"/>
          </a:xfrm>
          <a:prstGeom prst="rect">
            <a:avLst/>
          </a:prstGeom>
        </p:spPr>
      </p:pic>
      <p:pic>
        <p:nvPicPr>
          <p:cNvPr id="7" name="Picture 6" descr="Menu: What is water transparenc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183341" cy="6919258"/>
          </a:xfrm>
          <a:prstGeom prst="rect">
            <a:avLst/>
          </a:prstGeom>
        </p:spPr>
      </p:pic>
      <p:sp>
        <p:nvSpPr>
          <p:cNvPr id="2" name="Title 1"/>
          <p:cNvSpPr>
            <a:spLocks noGrp="1"/>
          </p:cNvSpPr>
          <p:nvPr>
            <p:ph type="title"/>
          </p:nvPr>
        </p:nvSpPr>
        <p:spPr>
          <a:xfrm>
            <a:off x="1352673" y="1052202"/>
            <a:ext cx="7621993" cy="735948"/>
          </a:xfrm>
        </p:spPr>
        <p:txBody>
          <a:bodyPr>
            <a:normAutofit/>
          </a:bodyPr>
          <a:lstStyle/>
          <a:p>
            <a:pPr>
              <a:spcAft>
                <a:spcPts val="600"/>
              </a:spcAft>
            </a:pPr>
            <a:r>
              <a:rPr lang="en-US" sz="3200" b="1" dirty="0">
                <a:solidFill>
                  <a:srgbClr val="000072"/>
                </a:solidFill>
              </a:rPr>
              <a:t>What is Water Transparency?</a:t>
            </a:r>
          </a:p>
        </p:txBody>
      </p:sp>
      <p:sp>
        <p:nvSpPr>
          <p:cNvPr id="3" name="Content Placeholder 2"/>
          <p:cNvSpPr>
            <a:spLocks noGrp="1"/>
          </p:cNvSpPr>
          <p:nvPr>
            <p:ph sz="half" idx="1"/>
          </p:nvPr>
        </p:nvSpPr>
        <p:spPr>
          <a:xfrm>
            <a:off x="1454273" y="5564284"/>
            <a:ext cx="7418794" cy="4832783"/>
          </a:xfrm>
        </p:spPr>
        <p:txBody>
          <a:bodyPr>
            <a:noAutofit/>
          </a:bodyPr>
          <a:lstStyle/>
          <a:p>
            <a:pPr marL="0" indent="0" algn="just">
              <a:buNone/>
            </a:pPr>
            <a:r>
              <a:rPr lang="en-US" sz="1600" dirty="0"/>
              <a:t>Particles in the water will reflect, absorb or scatter light, thus determining the depth at which light can no longer penetrate. This is called the </a:t>
            </a:r>
            <a:r>
              <a:rPr lang="en-US" sz="1600" b="1" dirty="0">
                <a:solidFill>
                  <a:srgbClr val="002060"/>
                </a:solidFill>
              </a:rPr>
              <a:t>extinction depth</a:t>
            </a:r>
            <a:r>
              <a:rPr lang="en-US" sz="1600" dirty="0"/>
              <a:t>. The Water Transparency Protocol measures the light extinction depth of the water in your selected Hydrosphere Study Site.</a:t>
            </a:r>
          </a:p>
          <a:p>
            <a:pPr marL="0" indent="0">
              <a:buNone/>
            </a:pPr>
            <a:endParaRPr lang="en-US" sz="1600" dirty="0">
              <a:solidFill>
                <a:schemeClr val="tx2">
                  <a:lumMod val="75000"/>
                </a:schemeClr>
              </a:solidFill>
            </a:endParaRPr>
          </a:p>
          <a:p>
            <a:pPr marL="0" indent="0">
              <a:buNone/>
            </a:pPr>
            <a:endParaRPr lang="en-US" sz="1600" dirty="0">
              <a:solidFill>
                <a:schemeClr val="tx2">
                  <a:lumMod val="75000"/>
                </a:schemeClr>
              </a:solidFill>
            </a:endParaRPr>
          </a:p>
          <a:p>
            <a:pPr marL="0" indent="0">
              <a:buNone/>
            </a:pPr>
            <a:r>
              <a:rPr lang="en-US" sz="1600" dirty="0"/>
              <a:t> </a:t>
            </a:r>
          </a:p>
          <a:p>
            <a:pPr marL="0" indent="0">
              <a:buNone/>
            </a:pPr>
            <a:endParaRPr lang="en-US" sz="1600" dirty="0"/>
          </a:p>
          <a:p>
            <a:endParaRPr lang="en-US" sz="1600" dirty="0"/>
          </a:p>
          <a:p>
            <a:endParaRPr lang="en-US" sz="1600" dirty="0"/>
          </a:p>
        </p:txBody>
      </p:sp>
      <p:pic>
        <p:nvPicPr>
          <p:cNvPr id="11" name="Content Placeholder 10" descr="Diagram illustrating how sunlight reflects, scatters and is absorbed by particulates in the water column."/>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2533650" y="1831822"/>
            <a:ext cx="5221817" cy="34986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442127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59</a:t>
            </a:fld>
            <a:endParaRPr lang="en-US" dirty="0"/>
          </a:p>
        </p:txBody>
      </p:sp>
      <p:pic>
        <p:nvPicPr>
          <p:cNvPr id="13" name="Picture 12" descr="Banner: Water Transparency"/>
          <p:cNvPicPr>
            <a:picLocks noChangeAspect="1"/>
          </p:cNvPicPr>
          <p:nvPr/>
        </p:nvPicPr>
        <p:blipFill>
          <a:blip r:embed="rId2"/>
          <a:stretch>
            <a:fillRect/>
          </a:stretch>
        </p:blipFill>
        <p:spPr>
          <a:xfrm>
            <a:off x="1178848" y="491"/>
            <a:ext cx="7965152" cy="1028990"/>
          </a:xfrm>
          <a:prstGeom prst="rect">
            <a:avLst/>
          </a:prstGeom>
        </p:spPr>
      </p:pic>
      <p:pic>
        <p:nvPicPr>
          <p:cNvPr id="7" name="Picture 6" descr="Menu: Quiz yoursel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6"/>
            <a:ext cx="1180745" cy="6858026"/>
          </a:xfrm>
          <a:prstGeom prst="rect">
            <a:avLst/>
          </a:prstGeom>
        </p:spPr>
      </p:pic>
      <p:sp>
        <p:nvSpPr>
          <p:cNvPr id="2" name="Title 1"/>
          <p:cNvSpPr>
            <a:spLocks noGrp="1"/>
          </p:cNvSpPr>
          <p:nvPr>
            <p:ph type="title"/>
          </p:nvPr>
        </p:nvSpPr>
        <p:spPr>
          <a:xfrm>
            <a:off x="1180745" y="1164895"/>
            <a:ext cx="7353656" cy="735948"/>
          </a:xfrm>
        </p:spPr>
        <p:txBody>
          <a:bodyPr>
            <a:noAutofit/>
          </a:bodyPr>
          <a:lstStyle/>
          <a:p>
            <a:r>
              <a:rPr lang="en-US" sz="2400" b="1" dirty="0">
                <a:solidFill>
                  <a:srgbClr val="000090"/>
                </a:solidFill>
              </a:rPr>
              <a:t>Review questions to help you prepare to measure Water Transparency at your Hydrosphere Study Site </a:t>
            </a:r>
          </a:p>
        </p:txBody>
      </p:sp>
      <p:sp>
        <p:nvSpPr>
          <p:cNvPr id="3" name="Content Placeholder 2"/>
          <p:cNvSpPr>
            <a:spLocks noGrp="1"/>
          </p:cNvSpPr>
          <p:nvPr>
            <p:ph sz="half" idx="1"/>
          </p:nvPr>
        </p:nvSpPr>
        <p:spPr>
          <a:xfrm>
            <a:off x="1343834" y="2020497"/>
            <a:ext cx="7664699" cy="4549635"/>
          </a:xfrm>
        </p:spPr>
        <p:txBody>
          <a:bodyPr>
            <a:normAutofit fontScale="92500" lnSpcReduction="20000"/>
          </a:bodyPr>
          <a:lstStyle/>
          <a:p>
            <a:pPr>
              <a:buFont typeface="+mj-lt"/>
              <a:buAutoNum type="arabicPeriod"/>
            </a:pPr>
            <a:r>
              <a:rPr lang="en-US" sz="2000" b="1" dirty="0"/>
              <a:t>What does water transparency measure?</a:t>
            </a:r>
          </a:p>
          <a:p>
            <a:pPr>
              <a:buFont typeface="+mj-lt"/>
              <a:buAutoNum type="arabicPeriod"/>
            </a:pPr>
            <a:r>
              <a:rPr lang="en-US" sz="2000" b="1" dirty="0"/>
              <a:t>What kind of suspended particles are found in water bodies?</a:t>
            </a:r>
          </a:p>
          <a:p>
            <a:pPr>
              <a:buFont typeface="+mj-lt"/>
              <a:buAutoNum type="arabicPeriod"/>
            </a:pPr>
            <a:r>
              <a:rPr lang="en-US" sz="2000" b="1" dirty="0"/>
              <a:t>The absolute depth at which light can penetrate through a water column is called  ______?</a:t>
            </a:r>
          </a:p>
          <a:p>
            <a:pPr>
              <a:buFont typeface="+mj-lt"/>
              <a:buAutoNum type="arabicPeriod"/>
            </a:pPr>
            <a:r>
              <a:rPr lang="en-US" sz="2000" b="1" dirty="0"/>
              <a:t>The more suspended particles, the (more/less) transparency.</a:t>
            </a:r>
          </a:p>
          <a:p>
            <a:pPr>
              <a:buFont typeface="+mj-lt"/>
              <a:buAutoNum type="arabicPeriod"/>
            </a:pPr>
            <a:r>
              <a:rPr lang="en-US" sz="2000" b="1" dirty="0"/>
              <a:t>When water is still and deep, the appropriate transparency instrument is (Secchi disk/Transparency Tube). </a:t>
            </a:r>
          </a:p>
          <a:p>
            <a:pPr>
              <a:buFont typeface="+mj-lt"/>
              <a:buAutoNum type="arabicPeriod"/>
            </a:pPr>
            <a:r>
              <a:rPr lang="en-US" sz="2000" b="1" dirty="0"/>
              <a:t>Your three replicate measurements should be within _______cm of the mean. </a:t>
            </a:r>
          </a:p>
          <a:p>
            <a:pPr>
              <a:buFont typeface="+mj-lt"/>
              <a:buAutoNum type="arabicPeriod"/>
            </a:pPr>
            <a:r>
              <a:rPr lang="en-US" sz="2000" b="1" dirty="0"/>
              <a:t>Why do you need to take your transparency measurement in the shade? </a:t>
            </a:r>
          </a:p>
          <a:p>
            <a:pPr>
              <a:buFont typeface="+mj-lt"/>
              <a:buAutoNum type="arabicPeriod"/>
            </a:pPr>
            <a:r>
              <a:rPr lang="en-US" sz="2000" b="1" dirty="0"/>
              <a:t>Why is it necessary to describe cloud cover when taking transparency measurements?</a:t>
            </a:r>
          </a:p>
          <a:p>
            <a:pPr>
              <a:buFont typeface="+mj-lt"/>
              <a:buAutoNum type="arabicPeriod"/>
            </a:pPr>
            <a:r>
              <a:rPr lang="en-US" sz="2000" b="1" dirty="0"/>
              <a:t>What are some reasons water transparency measurements may change over the course of a year? </a:t>
            </a:r>
          </a:p>
          <a:p>
            <a:pPr>
              <a:buFont typeface="+mj-lt"/>
              <a:buAutoNum type="arabicPeriod"/>
            </a:pPr>
            <a:r>
              <a:rPr lang="en-US" sz="2000" b="1" dirty="0"/>
              <a:t>What safety precautions should you take prior to conducting any of GLOBE’s hydrosphere protocols?</a:t>
            </a:r>
          </a:p>
        </p:txBody>
      </p:sp>
      <p:pic>
        <p:nvPicPr>
          <p:cNvPr id="12" name="Picture 11" descr="watermark of student with turbidity tube."/>
          <p:cNvPicPr>
            <a:picLocks noChangeAspect="1"/>
          </p:cNvPicPr>
          <p:nvPr/>
        </p:nvPicPr>
        <p:blipFill>
          <a:blip r:embed="rId4">
            <a:alphaModFix amt="10000"/>
            <a:extLst>
              <a:ext uri="{28A0092B-C50C-407E-A947-70E740481C1C}">
                <a14:useLocalDpi xmlns:a14="http://schemas.microsoft.com/office/drawing/2010/main" val="0"/>
              </a:ext>
            </a:extLst>
          </a:blip>
          <a:stretch>
            <a:fillRect/>
          </a:stretch>
        </p:blipFill>
        <p:spPr>
          <a:xfrm>
            <a:off x="1178848" y="2714082"/>
            <a:ext cx="7965151" cy="4196392"/>
          </a:xfrm>
          <a:prstGeom prst="rect">
            <a:avLst/>
          </a:prstGeom>
        </p:spPr>
      </p:pic>
    </p:spTree>
    <p:extLst>
      <p:ext uri="{BB962C8B-B14F-4D97-AF65-F5344CB8AC3E}">
        <p14:creationId xmlns:p14="http://schemas.microsoft.com/office/powerpoint/2010/main" val="18403604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60</a:t>
            </a:fld>
            <a:endParaRPr lang="en-US" dirty="0"/>
          </a:p>
        </p:txBody>
      </p:sp>
      <p:pic>
        <p:nvPicPr>
          <p:cNvPr id="10" name="Picture 9" descr="Banner: Water Transparency"/>
          <p:cNvPicPr>
            <a:picLocks noChangeAspect="1"/>
          </p:cNvPicPr>
          <p:nvPr/>
        </p:nvPicPr>
        <p:blipFill>
          <a:blip r:embed="rId2"/>
          <a:stretch>
            <a:fillRect/>
          </a:stretch>
        </p:blipFill>
        <p:spPr>
          <a:xfrm>
            <a:off x="1178848" y="491"/>
            <a:ext cx="7965152" cy="1028990"/>
          </a:xfrm>
          <a:prstGeom prst="rect">
            <a:avLst/>
          </a:prstGeom>
        </p:spPr>
      </p:pic>
      <p:pic>
        <p:nvPicPr>
          <p:cNvPr id="7" name="Picture 6" descr="Menu: Quiz yoursel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
            <a:ext cx="1180744" cy="6858020"/>
          </a:xfrm>
          <a:prstGeom prst="rect">
            <a:avLst/>
          </a:prstGeom>
        </p:spPr>
      </p:pic>
      <p:sp>
        <p:nvSpPr>
          <p:cNvPr id="2" name="Title 1"/>
          <p:cNvSpPr>
            <a:spLocks noGrp="1"/>
          </p:cNvSpPr>
          <p:nvPr>
            <p:ph type="title"/>
          </p:nvPr>
        </p:nvSpPr>
        <p:spPr>
          <a:xfrm>
            <a:off x="1180744" y="1027436"/>
            <a:ext cx="7353656" cy="735948"/>
          </a:xfrm>
        </p:spPr>
        <p:txBody>
          <a:bodyPr>
            <a:noAutofit/>
          </a:bodyPr>
          <a:lstStyle/>
          <a:p>
            <a:r>
              <a:rPr lang="en-US" sz="2800" b="1" dirty="0">
                <a:solidFill>
                  <a:srgbClr val="000090"/>
                </a:solidFill>
              </a:rPr>
              <a:t>Are you ready to take your quiz?</a:t>
            </a:r>
          </a:p>
        </p:txBody>
      </p:sp>
      <p:sp>
        <p:nvSpPr>
          <p:cNvPr id="3" name="Content Placeholder 2"/>
          <p:cNvSpPr>
            <a:spLocks noGrp="1"/>
          </p:cNvSpPr>
          <p:nvPr>
            <p:ph sz="half" idx="1"/>
          </p:nvPr>
        </p:nvSpPr>
        <p:spPr>
          <a:xfrm>
            <a:off x="1343834" y="2020497"/>
            <a:ext cx="7664699" cy="4549635"/>
          </a:xfrm>
        </p:spPr>
        <p:txBody>
          <a:bodyPr>
            <a:normAutofit/>
          </a:bodyPr>
          <a:lstStyle/>
          <a:p>
            <a:r>
              <a:rPr lang="en-US" sz="2000" dirty="0">
                <a:solidFill>
                  <a:srgbClr val="000000"/>
                </a:solidFill>
              </a:rPr>
              <a:t>You have now completed the slide stack. If you are ready to take the quiz, sign on and take the quiz corresponding to </a:t>
            </a:r>
            <a:r>
              <a:rPr lang="en-US" sz="2000" b="1" dirty="0">
                <a:solidFill>
                  <a:srgbClr val="000072"/>
                </a:solidFill>
              </a:rPr>
              <a:t>Water Transparency Transparency Tube Protocol</a:t>
            </a:r>
            <a:r>
              <a:rPr lang="en-US" sz="2000" b="1" dirty="0">
                <a:solidFill>
                  <a:srgbClr val="055000"/>
                </a:solidFill>
              </a:rPr>
              <a:t>.</a:t>
            </a:r>
          </a:p>
          <a:p>
            <a:endParaRPr lang="en-US" sz="2000" dirty="0">
              <a:solidFill>
                <a:srgbClr val="000000"/>
              </a:solidFill>
            </a:endParaRPr>
          </a:p>
          <a:p>
            <a:r>
              <a:rPr lang="en-US" sz="2000" dirty="0">
                <a:solidFill>
                  <a:srgbClr val="000000"/>
                </a:solidFill>
              </a:rPr>
              <a:t>When you pass the quiz, you are ready to take </a:t>
            </a:r>
            <a:r>
              <a:rPr lang="en-US" sz="2000" b="1" dirty="0">
                <a:solidFill>
                  <a:srgbClr val="000072"/>
                </a:solidFill>
              </a:rPr>
              <a:t>Water Transparency Tube Protocol </a:t>
            </a:r>
            <a:r>
              <a:rPr lang="en-US" sz="2000" dirty="0">
                <a:solidFill>
                  <a:srgbClr val="000000"/>
                </a:solidFill>
              </a:rPr>
              <a:t>measurements! </a:t>
            </a:r>
          </a:p>
        </p:txBody>
      </p:sp>
      <p:pic>
        <p:nvPicPr>
          <p:cNvPr id="9" name="Picture 8" descr="watermark of student with turbidity tube."/>
          <p:cNvPicPr>
            <a:picLocks noChangeAspect="1"/>
          </p:cNvPicPr>
          <p:nvPr/>
        </p:nvPicPr>
        <p:blipFill>
          <a:blip r:embed="rId4">
            <a:alphaModFix amt="10000"/>
            <a:extLst>
              <a:ext uri="{28A0092B-C50C-407E-A947-70E740481C1C}">
                <a14:useLocalDpi xmlns:a14="http://schemas.microsoft.com/office/drawing/2010/main" val="0"/>
              </a:ext>
            </a:extLst>
          </a:blip>
          <a:stretch>
            <a:fillRect/>
          </a:stretch>
        </p:blipFill>
        <p:spPr>
          <a:xfrm>
            <a:off x="1178848" y="2714082"/>
            <a:ext cx="7965151" cy="4196392"/>
          </a:xfrm>
          <a:prstGeom prst="rect">
            <a:avLst/>
          </a:prstGeom>
        </p:spPr>
      </p:pic>
    </p:spTree>
    <p:extLst>
      <p:ext uri="{BB962C8B-B14F-4D97-AF65-F5344CB8AC3E}">
        <p14:creationId xmlns:p14="http://schemas.microsoft.com/office/powerpoint/2010/main" val="6876654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1302235-4686-FA4D-82D3-9660211AF392}" type="slidenum">
              <a:rPr lang="en-US" smtClean="0"/>
              <a:t>61</a:t>
            </a:fld>
            <a:endParaRPr lang="en-US" dirty="0"/>
          </a:p>
        </p:txBody>
      </p:sp>
      <p:pic>
        <p:nvPicPr>
          <p:cNvPr id="11" name="Picture 10" descr="Banner: Water Transparency"/>
          <p:cNvPicPr>
            <a:picLocks noChangeAspect="1"/>
          </p:cNvPicPr>
          <p:nvPr/>
        </p:nvPicPr>
        <p:blipFill>
          <a:blip r:embed="rId2"/>
          <a:stretch>
            <a:fillRect/>
          </a:stretch>
        </p:blipFill>
        <p:spPr>
          <a:xfrm>
            <a:off x="1178847" y="-52446"/>
            <a:ext cx="7965152" cy="1054398"/>
          </a:xfrm>
          <a:prstGeom prst="rect">
            <a:avLst/>
          </a:prstGeom>
        </p:spPr>
      </p:pic>
      <p:pic>
        <p:nvPicPr>
          <p:cNvPr id="4" name="Picture 3" descr="Menu: Additional resourc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96" y="-52446"/>
            <a:ext cx="1249753" cy="6910446"/>
          </a:xfrm>
          <a:prstGeom prst="rect">
            <a:avLst/>
          </a:prstGeom>
        </p:spPr>
      </p:pic>
      <p:sp>
        <p:nvSpPr>
          <p:cNvPr id="2" name="Title 1"/>
          <p:cNvSpPr>
            <a:spLocks noGrp="1"/>
          </p:cNvSpPr>
          <p:nvPr>
            <p:ph type="title"/>
          </p:nvPr>
        </p:nvSpPr>
        <p:spPr>
          <a:xfrm>
            <a:off x="1226372" y="1067558"/>
            <a:ext cx="6350374" cy="735948"/>
          </a:xfrm>
        </p:spPr>
        <p:txBody>
          <a:bodyPr>
            <a:normAutofit/>
          </a:bodyPr>
          <a:lstStyle/>
          <a:p>
            <a:r>
              <a:rPr lang="en-US" sz="3200" b="1" dirty="0">
                <a:solidFill>
                  <a:srgbClr val="000072"/>
                </a:solidFill>
              </a:rPr>
              <a:t>Frequently Asked Questions- FAQs</a:t>
            </a:r>
          </a:p>
        </p:txBody>
      </p:sp>
      <p:sp>
        <p:nvSpPr>
          <p:cNvPr id="3" name="Content Placeholder 2"/>
          <p:cNvSpPr>
            <a:spLocks noGrp="1"/>
          </p:cNvSpPr>
          <p:nvPr>
            <p:ph sz="half" idx="1"/>
          </p:nvPr>
        </p:nvSpPr>
        <p:spPr>
          <a:xfrm>
            <a:off x="1250726" y="1435531"/>
            <a:ext cx="7450666" cy="5151535"/>
          </a:xfrm>
        </p:spPr>
        <p:txBody>
          <a:bodyPr>
            <a:normAutofit/>
          </a:bodyPr>
          <a:lstStyle/>
          <a:p>
            <a:endParaRPr lang="en-US" sz="3200" b="1" dirty="0">
              <a:solidFill>
                <a:srgbClr val="000072"/>
              </a:solidFill>
            </a:endParaRPr>
          </a:p>
          <a:p>
            <a:pPr marL="0" indent="0">
              <a:buNone/>
            </a:pPr>
            <a:r>
              <a:rPr lang="en-US" sz="1600" b="1" dirty="0">
                <a:solidFill>
                  <a:srgbClr val="000072"/>
                </a:solidFill>
              </a:rPr>
              <a:t>When comparing data between sites, do you need to make an adjustment for data taken at the water surface compared to data taken from a bridge or dock? </a:t>
            </a:r>
          </a:p>
          <a:p>
            <a:pPr marL="0" indent="0">
              <a:buNone/>
            </a:pPr>
            <a:r>
              <a:rPr lang="en-US" sz="1600" dirty="0"/>
              <a:t>This distance is not used to adjust the Secchi disk data. However, reporting the distance between the observer and the water helps in data interpretation. </a:t>
            </a:r>
          </a:p>
          <a:p>
            <a:pPr marL="0" indent="0">
              <a:buNone/>
            </a:pPr>
            <a:endParaRPr lang="en-US" sz="1600" dirty="0"/>
          </a:p>
          <a:p>
            <a:pPr marL="0" indent="0">
              <a:buNone/>
            </a:pPr>
            <a:r>
              <a:rPr lang="en-US" sz="1600" b="1" dirty="0">
                <a:solidFill>
                  <a:srgbClr val="000072"/>
                </a:solidFill>
              </a:rPr>
              <a:t>My students are using a pond for our hydrosphere measurements. They go out in a boat and use a Secchi disk for the transparency. We are not sure of the two measurements we are asked to give. They measure the line at the surface of the water to the top of the disk when it disappears and reappears. What is the other measurement? </a:t>
            </a:r>
          </a:p>
          <a:p>
            <a:pPr marL="0" indent="0">
              <a:buNone/>
            </a:pPr>
            <a:r>
              <a:rPr lang="en-US" sz="1600" dirty="0"/>
              <a:t>For the other measurement, distance from where you read the line to the water surface, you should enter zero. Some schools will make Secchi disk readings from a bridge or pier, and report the depth measured using a reference level that is not the water surface, but some distance above the water surface. So they need to also enter the distance from the pier to the water. That way we have all of the raw data in the database. </a:t>
            </a:r>
          </a:p>
        </p:txBody>
      </p:sp>
    </p:spTree>
    <p:extLst>
      <p:ext uri="{BB962C8B-B14F-4D97-AF65-F5344CB8AC3E}">
        <p14:creationId xmlns:p14="http://schemas.microsoft.com/office/powerpoint/2010/main" val="19020611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1302235-4686-FA4D-82D3-9660211AF392}" type="slidenum">
              <a:rPr lang="en-US" smtClean="0"/>
              <a:t>62</a:t>
            </a:fld>
            <a:endParaRPr lang="en-US" dirty="0"/>
          </a:p>
        </p:txBody>
      </p:sp>
      <p:pic>
        <p:nvPicPr>
          <p:cNvPr id="11" name="Picture 10" descr="Banner: Water Transparency"/>
          <p:cNvPicPr>
            <a:picLocks noChangeAspect="1"/>
          </p:cNvPicPr>
          <p:nvPr/>
        </p:nvPicPr>
        <p:blipFill>
          <a:blip r:embed="rId2"/>
          <a:stretch>
            <a:fillRect/>
          </a:stretch>
        </p:blipFill>
        <p:spPr>
          <a:xfrm>
            <a:off x="1178847" y="-52446"/>
            <a:ext cx="7965152" cy="1054398"/>
          </a:xfrm>
          <a:prstGeom prst="rect">
            <a:avLst/>
          </a:prstGeom>
        </p:spPr>
      </p:pic>
      <p:pic>
        <p:nvPicPr>
          <p:cNvPr id="4" name="Picture 3" descr="Menu: Additional resourc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9" y="-52446"/>
            <a:ext cx="1235751" cy="6910446"/>
          </a:xfrm>
          <a:prstGeom prst="rect">
            <a:avLst/>
          </a:prstGeom>
        </p:spPr>
      </p:pic>
      <p:sp>
        <p:nvSpPr>
          <p:cNvPr id="2" name="Title 1"/>
          <p:cNvSpPr>
            <a:spLocks noGrp="1"/>
          </p:cNvSpPr>
          <p:nvPr>
            <p:ph type="title"/>
          </p:nvPr>
        </p:nvSpPr>
        <p:spPr>
          <a:xfrm>
            <a:off x="1442794" y="1134999"/>
            <a:ext cx="7280291" cy="735948"/>
          </a:xfrm>
        </p:spPr>
        <p:txBody>
          <a:bodyPr>
            <a:noAutofit/>
          </a:bodyPr>
          <a:lstStyle/>
          <a:p>
            <a:r>
              <a:rPr lang="en-US" sz="2400" b="1" dirty="0">
                <a:solidFill>
                  <a:srgbClr val="002060"/>
                </a:solidFill>
              </a:rPr>
              <a:t>Connections to the Classroom: Suggested Sequence of  Learning Activities from the </a:t>
            </a:r>
            <a:r>
              <a:rPr lang="en-US" sz="2400" b="1" dirty="0">
                <a:solidFill>
                  <a:srgbClr val="002060"/>
                </a:solidFill>
                <a:hlinkClick r:id="rId4"/>
              </a:rPr>
              <a:t>GLOBE Teacher’s Guide</a:t>
            </a:r>
            <a:endParaRPr lang="en-US" sz="2400" b="1" dirty="0">
              <a:solidFill>
                <a:srgbClr val="002060"/>
              </a:solidFill>
            </a:endParaRPr>
          </a:p>
        </p:txBody>
      </p:sp>
      <p:sp>
        <p:nvSpPr>
          <p:cNvPr id="3" name="Content Placeholder 2"/>
          <p:cNvSpPr>
            <a:spLocks noGrp="1"/>
          </p:cNvSpPr>
          <p:nvPr>
            <p:ph sz="half" idx="1"/>
          </p:nvPr>
        </p:nvSpPr>
        <p:spPr>
          <a:xfrm>
            <a:off x="1544395" y="2067501"/>
            <a:ext cx="6820671" cy="6539629"/>
          </a:xfrm>
        </p:spPr>
        <p:txBody>
          <a:bodyPr>
            <a:normAutofit/>
          </a:bodyPr>
          <a:lstStyle/>
          <a:p>
            <a:pPr marL="0" indent="0">
              <a:buNone/>
            </a:pPr>
            <a:r>
              <a:rPr lang="en-US" sz="1400" dirty="0">
                <a:solidFill>
                  <a:srgbClr val="000000"/>
                </a:solidFill>
              </a:rPr>
              <a:t>• The </a:t>
            </a:r>
            <a:r>
              <a:rPr lang="en-US" sz="1400" dirty="0">
                <a:solidFill>
                  <a:srgbClr val="215E9F"/>
                </a:solidFill>
              </a:rPr>
              <a:t>Water Walk Learning Activity </a:t>
            </a:r>
            <a:r>
              <a:rPr lang="en-US" sz="1400" dirty="0">
                <a:solidFill>
                  <a:srgbClr val="000000"/>
                </a:solidFill>
              </a:rPr>
              <a:t>sets the stage for developing a baseline knowledge and interest in your Hydrosphere Study Site.</a:t>
            </a:r>
          </a:p>
          <a:p>
            <a:pPr marL="0" indent="0">
              <a:buNone/>
            </a:pPr>
            <a:r>
              <a:rPr lang="en-US" sz="1400" dirty="0">
                <a:solidFill>
                  <a:srgbClr val="000000"/>
                </a:solidFill>
              </a:rPr>
              <a:t>• The </a:t>
            </a:r>
            <a:r>
              <a:rPr lang="en-US" sz="1400" dirty="0">
                <a:solidFill>
                  <a:srgbClr val="215E9F"/>
                </a:solidFill>
              </a:rPr>
              <a:t>Model a Catchment Basin Learning Activity </a:t>
            </a:r>
            <a:r>
              <a:rPr lang="en-US" sz="1400" dirty="0">
                <a:solidFill>
                  <a:srgbClr val="000000"/>
                </a:solidFill>
              </a:rPr>
              <a:t>provides the big picture view of the students’ watershed and the water and study site in relation to this watershed.</a:t>
            </a:r>
          </a:p>
          <a:p>
            <a:pPr marL="0" indent="0">
              <a:buNone/>
            </a:pPr>
            <a:r>
              <a:rPr lang="en-US" sz="1400" dirty="0">
                <a:solidFill>
                  <a:srgbClr val="000000"/>
                </a:solidFill>
              </a:rPr>
              <a:t>• Map Your Hydrosphere Study Site. At the beginning of your study as part of defining your site, and once each year thereafter, create a map of the Hydrosphere Site and take photographs.</a:t>
            </a:r>
          </a:p>
          <a:p>
            <a:pPr marL="0" indent="0">
              <a:buNone/>
            </a:pPr>
            <a:r>
              <a:rPr lang="en-US" sz="1400" dirty="0">
                <a:solidFill>
                  <a:srgbClr val="000000"/>
                </a:solidFill>
              </a:rPr>
              <a:t>• The </a:t>
            </a:r>
            <a:r>
              <a:rPr lang="en-US" sz="1400" dirty="0">
                <a:solidFill>
                  <a:srgbClr val="215E9F"/>
                </a:solidFill>
              </a:rPr>
              <a:t>Practicing Your Protocols Learning Activity </a:t>
            </a:r>
            <a:r>
              <a:rPr lang="en-US" sz="1400" dirty="0">
                <a:solidFill>
                  <a:srgbClr val="000000"/>
                </a:solidFill>
              </a:rPr>
              <a:t>guides students through learning how to use the instruments and following the protocols so they collect reliable data.</a:t>
            </a:r>
          </a:p>
          <a:p>
            <a:pPr marL="0" indent="0">
              <a:buNone/>
            </a:pPr>
            <a:r>
              <a:rPr lang="en-US" sz="1400" dirty="0">
                <a:solidFill>
                  <a:srgbClr val="000000"/>
                </a:solidFill>
              </a:rPr>
              <a:t>• Begin Field Sampling. Go to the site and begin the weekly measurements for water.</a:t>
            </a:r>
          </a:p>
          <a:p>
            <a:pPr marL="0" indent="0">
              <a:buNone/>
            </a:pPr>
            <a:r>
              <a:rPr lang="en-US" sz="1400" dirty="0">
                <a:solidFill>
                  <a:srgbClr val="000000"/>
                </a:solidFill>
              </a:rPr>
              <a:t>• Use the Looking at Data section at the end of each protocol as a guide to examine your data, ask questions and interpret what you find. Start linking water data to other GLOBE measurements.</a:t>
            </a:r>
          </a:p>
          <a:p>
            <a:pPr marL="0" indent="0">
              <a:buNone/>
            </a:pPr>
            <a:r>
              <a:rPr lang="en-US" sz="1400" dirty="0">
                <a:solidFill>
                  <a:srgbClr val="000000"/>
                </a:solidFill>
              </a:rPr>
              <a:t>• Focus on Key Science Ideas by performing the following Learning Activities:</a:t>
            </a:r>
          </a:p>
          <a:p>
            <a:pPr marL="0" indent="0">
              <a:buNone/>
            </a:pPr>
            <a:r>
              <a:rPr lang="en-US" sz="1400" dirty="0">
                <a:solidFill>
                  <a:srgbClr val="000000"/>
                </a:solidFill>
              </a:rPr>
              <a:t>- </a:t>
            </a:r>
            <a:r>
              <a:rPr lang="en-US" sz="1400" dirty="0">
                <a:solidFill>
                  <a:srgbClr val="215E9F"/>
                </a:solidFill>
              </a:rPr>
              <a:t>Water Detectives </a:t>
            </a:r>
            <a:r>
              <a:rPr lang="en-US" sz="1400" dirty="0">
                <a:solidFill>
                  <a:srgbClr val="000000"/>
                </a:solidFill>
              </a:rPr>
              <a:t>and </a:t>
            </a:r>
            <a:r>
              <a:rPr lang="en-US" sz="1400" dirty="0">
                <a:solidFill>
                  <a:srgbClr val="215E9F"/>
                </a:solidFill>
              </a:rPr>
              <a:t>The pH Game </a:t>
            </a:r>
            <a:r>
              <a:rPr lang="en-US" sz="1400" dirty="0">
                <a:solidFill>
                  <a:srgbClr val="000000"/>
                </a:solidFill>
              </a:rPr>
              <a:t>introduce students to key water chemistry variables and to the need of using instruments to take certain measurements.</a:t>
            </a:r>
          </a:p>
          <a:p>
            <a:pPr marL="0" indent="0">
              <a:buNone/>
            </a:pPr>
            <a:r>
              <a:rPr lang="en-US" sz="1400" dirty="0">
                <a:solidFill>
                  <a:srgbClr val="000000"/>
                </a:solidFill>
              </a:rPr>
              <a:t>- </a:t>
            </a:r>
            <a:r>
              <a:rPr lang="en-US" sz="1400" dirty="0">
                <a:solidFill>
                  <a:srgbClr val="215E9F"/>
                </a:solidFill>
              </a:rPr>
              <a:t>Modeling Your Water Balance </a:t>
            </a:r>
            <a:r>
              <a:rPr lang="en-US" sz="1400" dirty="0">
                <a:solidFill>
                  <a:srgbClr val="000000"/>
                </a:solidFill>
              </a:rPr>
              <a:t>lets students explore how to use their data for modeling.</a:t>
            </a:r>
            <a:endParaRPr lang="en-US" sz="1400" dirty="0"/>
          </a:p>
          <a:p>
            <a:endParaRPr lang="en-US" sz="2000" dirty="0">
              <a:solidFill>
                <a:srgbClr val="000000"/>
              </a:solidFill>
              <a:latin typeface=""/>
            </a:endParaRPr>
          </a:p>
        </p:txBody>
      </p:sp>
    </p:spTree>
    <p:extLst>
      <p:ext uri="{BB962C8B-B14F-4D97-AF65-F5344CB8AC3E}">
        <p14:creationId xmlns:p14="http://schemas.microsoft.com/office/powerpoint/2010/main" val="20583716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watermark of student with turbidity tube."/>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1178847" y="2714081"/>
            <a:ext cx="7965151" cy="4196392"/>
          </a:xfrm>
          <a:prstGeom prst="rect">
            <a:avLst/>
          </a:prstGeom>
        </p:spPr>
      </p:pic>
      <p:sp>
        <p:nvSpPr>
          <p:cNvPr id="5" name="Slide Number Placeholder 4"/>
          <p:cNvSpPr>
            <a:spLocks noGrp="1"/>
          </p:cNvSpPr>
          <p:nvPr>
            <p:ph type="sldNum" sz="quarter" idx="12"/>
          </p:nvPr>
        </p:nvSpPr>
        <p:spPr/>
        <p:txBody>
          <a:bodyPr/>
          <a:lstStyle/>
          <a:p>
            <a:fld id="{F1302235-4686-FA4D-82D3-9660211AF392}" type="slidenum">
              <a:rPr lang="en-US" smtClean="0"/>
              <a:t>63</a:t>
            </a:fld>
            <a:endParaRPr lang="en-US" dirty="0"/>
          </a:p>
        </p:txBody>
      </p:sp>
      <p:pic>
        <p:nvPicPr>
          <p:cNvPr id="10" name="Picture 9" descr="Banner: Water Transparency"/>
          <p:cNvPicPr>
            <a:picLocks noChangeAspect="1"/>
          </p:cNvPicPr>
          <p:nvPr/>
        </p:nvPicPr>
        <p:blipFill>
          <a:blip r:embed="rId3"/>
          <a:stretch>
            <a:fillRect/>
          </a:stretch>
        </p:blipFill>
        <p:spPr>
          <a:xfrm>
            <a:off x="1178847" y="-52446"/>
            <a:ext cx="7965152" cy="1054398"/>
          </a:xfrm>
          <a:prstGeom prst="rect">
            <a:avLst/>
          </a:prstGeom>
        </p:spPr>
      </p:pic>
      <p:pic>
        <p:nvPicPr>
          <p:cNvPr id="4" name="Picture 3" descr="Menu: Additional resourc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26372" cy="6858000"/>
          </a:xfrm>
          <a:prstGeom prst="rect">
            <a:avLst/>
          </a:prstGeom>
        </p:spPr>
      </p:pic>
      <p:sp>
        <p:nvSpPr>
          <p:cNvPr id="2" name="Title 1"/>
          <p:cNvSpPr>
            <a:spLocks noGrp="1"/>
          </p:cNvSpPr>
          <p:nvPr>
            <p:ph type="title"/>
          </p:nvPr>
        </p:nvSpPr>
        <p:spPr>
          <a:xfrm>
            <a:off x="1226372" y="1166040"/>
            <a:ext cx="7917627" cy="735948"/>
          </a:xfrm>
        </p:spPr>
        <p:txBody>
          <a:bodyPr>
            <a:noAutofit/>
          </a:bodyPr>
          <a:lstStyle/>
          <a:p>
            <a:r>
              <a:rPr lang="en-US" sz="1600" b="1" dirty="0">
                <a:latin typeface="+mn-lt"/>
              </a:rPr>
              <a:t>Please provide us with feedback about this module. This is a community project and we welcome your comments, suggestions and edits! Comment here: </a:t>
            </a:r>
            <a:r>
              <a:rPr lang="en-US" sz="1600" b="1" dirty="0">
                <a:latin typeface="+mn-lt"/>
                <a:hlinkClick r:id="rId5"/>
              </a:rPr>
              <a:t>eTraining Feedback</a:t>
            </a:r>
            <a:br>
              <a:rPr lang="en-US" sz="1600" b="1" dirty="0">
                <a:latin typeface="+mn-lt"/>
              </a:rPr>
            </a:br>
            <a:r>
              <a:rPr lang="en-US" sz="1600" b="1" dirty="0">
                <a:latin typeface="+mn-lt"/>
              </a:rPr>
              <a:t>Questions about the information in the module?  Contact </a:t>
            </a:r>
            <a:r>
              <a:rPr lang="en-US" sz="1600" b="1" dirty="0">
                <a:latin typeface="+mn-lt"/>
                <a:hlinkClick r:id="rId6"/>
              </a:rPr>
              <a:t>help@globe.gov</a:t>
            </a:r>
            <a:br>
              <a:rPr lang="en-US" sz="1600" b="1" dirty="0">
                <a:latin typeface="+mn-lt"/>
              </a:rPr>
            </a:br>
            <a:endParaRPr lang="en-US" sz="1600" b="1" dirty="0">
              <a:solidFill>
                <a:srgbClr val="002060"/>
              </a:solidFill>
              <a:latin typeface="+mn-lt"/>
            </a:endParaRPr>
          </a:p>
        </p:txBody>
      </p:sp>
      <p:sp>
        <p:nvSpPr>
          <p:cNvPr id="3" name="Content Placeholder 2"/>
          <p:cNvSpPr>
            <a:spLocks noGrp="1"/>
          </p:cNvSpPr>
          <p:nvPr>
            <p:ph sz="half" idx="1"/>
          </p:nvPr>
        </p:nvSpPr>
        <p:spPr>
          <a:xfrm>
            <a:off x="1300078" y="1992761"/>
            <a:ext cx="7722687" cy="6539629"/>
          </a:xfrm>
        </p:spPr>
        <p:txBody>
          <a:bodyPr>
            <a:normAutofit/>
          </a:bodyPr>
          <a:lstStyle/>
          <a:p>
            <a:pPr marL="0" indent="0">
              <a:buNone/>
            </a:pPr>
            <a:r>
              <a:rPr lang="en-US" sz="2400" b="1" dirty="0">
                <a:solidFill>
                  <a:srgbClr val="002060"/>
                </a:solidFill>
              </a:rPr>
              <a:t>Credits</a:t>
            </a:r>
            <a:endParaRPr lang="en-US" sz="2400" b="1" dirty="0"/>
          </a:p>
          <a:p>
            <a:pPr marL="0" indent="0">
              <a:buNone/>
            </a:pPr>
            <a:r>
              <a:rPr lang="en-US" sz="1600" b="1" dirty="0"/>
              <a:t>Slides:  </a:t>
            </a:r>
          </a:p>
          <a:p>
            <a:pPr marL="0" indent="0">
              <a:buNone/>
            </a:pPr>
            <a:r>
              <a:rPr lang="en-US" sz="1400" dirty="0"/>
              <a:t>Russanne Low, Ph.D., University of Nebraska-Lincoln, USA </a:t>
            </a:r>
          </a:p>
          <a:p>
            <a:pPr marL="0" indent="0">
              <a:buNone/>
            </a:pPr>
            <a:r>
              <a:rPr lang="en-US" sz="1400" dirty="0"/>
              <a:t>Rebecca Boger, Ph.D., Brooklyn College, NYC, USA</a:t>
            </a:r>
          </a:p>
          <a:p>
            <a:pPr marL="0" indent="0">
              <a:buNone/>
            </a:pPr>
            <a:r>
              <a:rPr lang="en-US" sz="1600" b="1" dirty="0"/>
              <a:t>Art and Illustrations:</a:t>
            </a:r>
          </a:p>
          <a:p>
            <a:pPr marL="0" indent="0">
              <a:buNone/>
            </a:pPr>
            <a:r>
              <a:rPr lang="en-US" sz="1400" dirty="0"/>
              <a:t>Jenn Glaser, </a:t>
            </a:r>
            <a:r>
              <a:rPr lang="en-US" sz="1400" i="1" dirty="0"/>
              <a:t>ScribeArts</a:t>
            </a:r>
          </a:p>
          <a:p>
            <a:pPr marL="0" indent="0">
              <a:buNone/>
            </a:pPr>
            <a:r>
              <a:rPr lang="en-US" sz="1600" b="1" dirty="0"/>
              <a:t>More Information:</a:t>
            </a:r>
          </a:p>
          <a:p>
            <a:pPr marL="0" indent="0">
              <a:buNone/>
            </a:pPr>
            <a:r>
              <a:rPr lang="en-US" sz="1400" b="1" dirty="0">
                <a:hlinkClick r:id="rId7"/>
              </a:rPr>
              <a:t>The GLOBE Program</a:t>
            </a:r>
            <a:endParaRPr lang="en-US" sz="1400" b="1" dirty="0"/>
          </a:p>
          <a:p>
            <a:pPr marL="0" indent="0">
              <a:buNone/>
            </a:pPr>
            <a:r>
              <a:rPr lang="en-US" sz="1400" b="1" dirty="0">
                <a:hlinkClick r:id="rId8"/>
              </a:rPr>
              <a:t>NASA Earth Science </a:t>
            </a:r>
            <a:endParaRPr lang="en-US" sz="1400" b="1" dirty="0"/>
          </a:p>
          <a:p>
            <a:pPr marL="0" indent="0">
              <a:buNone/>
            </a:pPr>
            <a:r>
              <a:rPr lang="en-US" sz="1400" b="1" dirty="0">
                <a:hlinkClick r:id="rId9"/>
              </a:rPr>
              <a:t>NASA Global Climate Change: Vital Signs of the Planet</a:t>
            </a:r>
            <a:endParaRPr lang="en-US" sz="1400" b="1" dirty="0"/>
          </a:p>
          <a:p>
            <a:pPr marL="0" indent="0">
              <a:buNone/>
            </a:pPr>
            <a:r>
              <a:rPr lang="en-US" sz="1600" b="1" dirty="0"/>
              <a:t>The GLOBE Program is sponsored by these organizations:</a:t>
            </a:r>
          </a:p>
          <a:p>
            <a:pPr marL="0" indent="0">
              <a:buNone/>
            </a:pPr>
            <a:endParaRPr lang="en-US" sz="1600" b="1" dirty="0"/>
          </a:p>
          <a:p>
            <a:pPr marL="0" indent="0">
              <a:buNone/>
            </a:pPr>
            <a:r>
              <a:rPr lang="en-US" altLang="en-US" sz="1600" i="1" dirty="0">
                <a:solidFill>
                  <a:srgbClr val="000000"/>
                </a:solidFill>
              </a:rPr>
              <a:t>Version  12/1/16. If you edit and modify this slide set for use for educational purposes,  please note “modified by (and your name and date)“  on this page. Thank you.</a:t>
            </a:r>
            <a:endParaRPr lang="en-US" sz="1600" b="1" dirty="0"/>
          </a:p>
          <a:p>
            <a:pPr marL="0" indent="0">
              <a:buNone/>
            </a:pPr>
            <a:r>
              <a:rPr lang="en-US" sz="1600" b="1" dirty="0"/>
              <a:t> </a:t>
            </a:r>
          </a:p>
          <a:p>
            <a:endParaRPr lang="en-US" sz="2000" dirty="0">
              <a:solidFill>
                <a:srgbClr val="000000"/>
              </a:solidFill>
              <a:latin typeface=""/>
            </a:endParaRPr>
          </a:p>
        </p:txBody>
      </p:sp>
      <p:pic>
        <p:nvPicPr>
          <p:cNvPr id="6" name="Picture 5" descr="Logos for NASA, NOAA, NSF and the U.S. Department of State."/>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66463" y="5645509"/>
            <a:ext cx="2118875" cy="443429"/>
          </a:xfrm>
          <a:prstGeom prst="rect">
            <a:avLst/>
          </a:prstGeom>
        </p:spPr>
      </p:pic>
    </p:spTree>
    <p:extLst>
      <p:ext uri="{BB962C8B-B14F-4D97-AF65-F5344CB8AC3E}">
        <p14:creationId xmlns:p14="http://schemas.microsoft.com/office/powerpoint/2010/main" val="275654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6</a:t>
            </a:fld>
            <a:endParaRPr lang="en-US" dirty="0"/>
          </a:p>
        </p:txBody>
      </p:sp>
      <p:pic>
        <p:nvPicPr>
          <p:cNvPr id="10" name="Picture 9" descr="Banner: Water Transparency"/>
          <p:cNvPicPr>
            <a:picLocks noChangeAspect="1"/>
          </p:cNvPicPr>
          <p:nvPr/>
        </p:nvPicPr>
        <p:blipFill>
          <a:blip r:embed="rId2"/>
          <a:stretch>
            <a:fillRect/>
          </a:stretch>
        </p:blipFill>
        <p:spPr>
          <a:xfrm>
            <a:off x="1178847" y="-4895"/>
            <a:ext cx="7965153" cy="990880"/>
          </a:xfrm>
          <a:prstGeom prst="rect">
            <a:avLst/>
          </a:prstGeom>
        </p:spPr>
      </p:pic>
      <p:pic>
        <p:nvPicPr>
          <p:cNvPr id="7" name="Picture 6" descr="Menu: What is water transparenc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183341" cy="6919258"/>
          </a:xfrm>
          <a:prstGeom prst="rect">
            <a:avLst/>
          </a:prstGeom>
        </p:spPr>
      </p:pic>
      <p:sp>
        <p:nvSpPr>
          <p:cNvPr id="2" name="Title 1"/>
          <p:cNvSpPr>
            <a:spLocks noGrp="1"/>
          </p:cNvSpPr>
          <p:nvPr>
            <p:ph type="title"/>
          </p:nvPr>
        </p:nvSpPr>
        <p:spPr>
          <a:xfrm>
            <a:off x="1352671" y="933668"/>
            <a:ext cx="7621993" cy="735948"/>
          </a:xfrm>
        </p:spPr>
        <p:txBody>
          <a:bodyPr>
            <a:normAutofit/>
          </a:bodyPr>
          <a:lstStyle/>
          <a:p>
            <a:pPr>
              <a:spcAft>
                <a:spcPts val="600"/>
              </a:spcAft>
            </a:pPr>
            <a:r>
              <a:rPr lang="en-US" sz="3200" b="1" dirty="0">
                <a:solidFill>
                  <a:srgbClr val="000072"/>
                </a:solidFill>
              </a:rPr>
              <a:t>Particles in water absorb and scatter light</a:t>
            </a:r>
          </a:p>
        </p:txBody>
      </p:sp>
      <p:sp>
        <p:nvSpPr>
          <p:cNvPr id="3" name="Content Placeholder 2"/>
          <p:cNvSpPr>
            <a:spLocks noGrp="1"/>
          </p:cNvSpPr>
          <p:nvPr>
            <p:ph sz="half" idx="1"/>
          </p:nvPr>
        </p:nvSpPr>
        <p:spPr>
          <a:xfrm>
            <a:off x="1352671" y="1669616"/>
            <a:ext cx="7469594" cy="4832783"/>
          </a:xfrm>
        </p:spPr>
        <p:txBody>
          <a:bodyPr>
            <a:noAutofit/>
          </a:bodyPr>
          <a:lstStyle/>
          <a:p>
            <a:pPr marL="0" indent="0" algn="just">
              <a:buNone/>
            </a:pPr>
            <a:r>
              <a:rPr lang="en-US" sz="1400" dirty="0"/>
              <a:t>Suspended particles in water behave similarly to dust in the atmosphere. They reduce the depth to which light can penetrate. Sunlight provides the energy for photosynthesis (the process by which plants grow by taking up carbon, nitrogen, phosphorus and other nutrients, and releasing oxygen). How deeply light penetrates into a water body determines the depth to which aquatic plants can grow.</a:t>
            </a:r>
          </a:p>
          <a:p>
            <a:pPr marL="0" indent="0" algn="just">
              <a:buNone/>
            </a:pPr>
            <a:r>
              <a:rPr lang="en-US" sz="1400" dirty="0"/>
              <a:t>Transparency decreases with the presence of molecules and particles that can absorb or scatter light. Dark or black material absorb most wavelengths of light, whereas white or light materials reflect most wavelengths of light. The size of a particle is important as well. Small particles (diameters less than 1 μm) can scatter light.</a:t>
            </a:r>
          </a:p>
          <a:p>
            <a:pPr marL="0" indent="0">
              <a:buNone/>
            </a:pPr>
            <a:endParaRPr lang="en-US" sz="1600" dirty="0">
              <a:solidFill>
                <a:schemeClr val="tx2">
                  <a:lumMod val="75000"/>
                </a:schemeClr>
              </a:solidFill>
            </a:endParaRPr>
          </a:p>
          <a:p>
            <a:pPr marL="0" indent="0">
              <a:buNone/>
            </a:pPr>
            <a:endParaRPr lang="en-US" sz="1600" dirty="0">
              <a:solidFill>
                <a:schemeClr val="tx2">
                  <a:lumMod val="75000"/>
                </a:schemeClr>
              </a:solidFill>
            </a:endParaRPr>
          </a:p>
          <a:p>
            <a:pPr marL="0" indent="0">
              <a:buNone/>
            </a:pPr>
            <a:r>
              <a:rPr lang="en-US" sz="1600" dirty="0"/>
              <a:t> </a:t>
            </a:r>
          </a:p>
          <a:p>
            <a:pPr marL="0" indent="0">
              <a:buNone/>
            </a:pPr>
            <a:endParaRPr lang="en-US" sz="1600" dirty="0"/>
          </a:p>
          <a:p>
            <a:endParaRPr lang="en-US" sz="1600" dirty="0"/>
          </a:p>
          <a:p>
            <a:endParaRPr lang="en-US" sz="1600" dirty="0"/>
          </a:p>
        </p:txBody>
      </p:sp>
      <p:pic>
        <p:nvPicPr>
          <p:cNvPr id="9" name="Content Placeholder 8" descr="Diagram illustrating how particles in the water column can cause changes in color and transparency."/>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3368591" y="3809999"/>
            <a:ext cx="3590155" cy="2692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3180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7</a:t>
            </a:fld>
            <a:endParaRPr lang="en-US" dirty="0"/>
          </a:p>
        </p:txBody>
      </p:sp>
      <p:pic>
        <p:nvPicPr>
          <p:cNvPr id="9" name="Picture 8" descr="Banner: Water Transparency"/>
          <p:cNvPicPr>
            <a:picLocks noChangeAspect="1"/>
          </p:cNvPicPr>
          <p:nvPr/>
        </p:nvPicPr>
        <p:blipFill>
          <a:blip r:embed="rId2"/>
          <a:stretch>
            <a:fillRect/>
          </a:stretch>
        </p:blipFill>
        <p:spPr>
          <a:xfrm>
            <a:off x="1207978" y="1622"/>
            <a:ext cx="7936022" cy="1003113"/>
          </a:xfrm>
          <a:prstGeom prst="rect">
            <a:avLst/>
          </a:prstGeom>
        </p:spPr>
      </p:pic>
      <p:pic>
        <p:nvPicPr>
          <p:cNvPr id="5" name="Picture 4" descr="Menu: Why collect  water transparency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174"/>
            <a:ext cx="1223683" cy="6885256"/>
          </a:xfrm>
          <a:prstGeom prst="rect">
            <a:avLst/>
          </a:prstGeom>
        </p:spPr>
      </p:pic>
      <p:sp>
        <p:nvSpPr>
          <p:cNvPr id="2" name="Title 1"/>
          <p:cNvSpPr>
            <a:spLocks noGrp="1"/>
          </p:cNvSpPr>
          <p:nvPr>
            <p:ph type="title"/>
          </p:nvPr>
        </p:nvSpPr>
        <p:spPr>
          <a:xfrm>
            <a:off x="1207979" y="925150"/>
            <a:ext cx="7683251" cy="735948"/>
          </a:xfrm>
        </p:spPr>
        <p:txBody>
          <a:bodyPr>
            <a:normAutofit/>
          </a:bodyPr>
          <a:lstStyle/>
          <a:p>
            <a:r>
              <a:rPr lang="en-US" sz="3200" b="1" dirty="0">
                <a:solidFill>
                  <a:srgbClr val="000072"/>
                </a:solidFill>
              </a:rPr>
              <a:t>Why Collect Water Transparency Data</a:t>
            </a:r>
            <a:r>
              <a:rPr lang="en-US" sz="2800" b="1" dirty="0">
                <a:solidFill>
                  <a:srgbClr val="000072"/>
                </a:solidFill>
              </a:rPr>
              <a:t>? </a:t>
            </a:r>
          </a:p>
        </p:txBody>
      </p:sp>
      <p:sp>
        <p:nvSpPr>
          <p:cNvPr id="3" name="Content Placeholder 2"/>
          <p:cNvSpPr>
            <a:spLocks noGrp="1"/>
          </p:cNvSpPr>
          <p:nvPr>
            <p:ph sz="half" idx="1"/>
          </p:nvPr>
        </p:nvSpPr>
        <p:spPr>
          <a:xfrm>
            <a:off x="2976064" y="1989766"/>
            <a:ext cx="3753568" cy="4913842"/>
          </a:xfrm>
        </p:spPr>
        <p:txBody>
          <a:bodyPr>
            <a:normAutofit/>
          </a:bodyPr>
          <a:lstStyle/>
          <a:p>
            <a:pPr marL="0" indent="0" algn="just">
              <a:buNone/>
            </a:pPr>
            <a:r>
              <a:rPr lang="en-US" sz="1600" dirty="0"/>
              <a:t>In most countries, current measurement programs cover only a few water bodies a few times during the year. As a consequence, the archives of GLOBE hydrosphere data provide important information about water chemistry and water quality not found elsewhere.</a:t>
            </a:r>
          </a:p>
          <a:p>
            <a:pPr marL="0" indent="0" algn="just">
              <a:buNone/>
            </a:pPr>
            <a:endParaRPr lang="en-US" sz="1600" dirty="0"/>
          </a:p>
          <a:p>
            <a:pPr marL="0" lvl="1" indent="0" algn="just">
              <a:buNone/>
            </a:pPr>
            <a:r>
              <a:rPr lang="en-US" sz="1600" dirty="0"/>
              <a:t>By taking measurements over time in multiple locations, it is often possible to determine the times of year and the source of pollution, for instance, and if necessary, remediate the situation to improve water quality.</a:t>
            </a:r>
          </a:p>
        </p:txBody>
      </p:sp>
    </p:spTree>
    <p:extLst>
      <p:ext uri="{BB962C8B-B14F-4D97-AF65-F5344CB8AC3E}">
        <p14:creationId xmlns:p14="http://schemas.microsoft.com/office/powerpoint/2010/main" val="7029120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8</a:t>
            </a:fld>
            <a:endParaRPr lang="en-US" dirty="0"/>
          </a:p>
        </p:txBody>
      </p:sp>
      <p:pic>
        <p:nvPicPr>
          <p:cNvPr id="7" name="Picture 6" descr="Banner: Water Transparency"/>
          <p:cNvPicPr>
            <a:picLocks noChangeAspect="1"/>
          </p:cNvPicPr>
          <p:nvPr/>
        </p:nvPicPr>
        <p:blipFill>
          <a:blip r:embed="rId2"/>
          <a:stretch>
            <a:fillRect/>
          </a:stretch>
        </p:blipFill>
        <p:spPr>
          <a:xfrm>
            <a:off x="1207978" y="4872"/>
            <a:ext cx="7936022" cy="1032178"/>
          </a:xfrm>
          <a:prstGeom prst="rect">
            <a:avLst/>
          </a:prstGeom>
        </p:spPr>
      </p:pic>
      <p:pic>
        <p:nvPicPr>
          <p:cNvPr id="5" name="Picture 4" descr="Menu: Why collect  water transparency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174"/>
            <a:ext cx="1223683" cy="6885256"/>
          </a:xfrm>
          <a:prstGeom prst="rect">
            <a:avLst/>
          </a:prstGeom>
        </p:spPr>
      </p:pic>
      <p:sp>
        <p:nvSpPr>
          <p:cNvPr id="2" name="Title 1"/>
          <p:cNvSpPr>
            <a:spLocks noGrp="1"/>
          </p:cNvSpPr>
          <p:nvPr>
            <p:ph type="title"/>
          </p:nvPr>
        </p:nvSpPr>
        <p:spPr>
          <a:xfrm>
            <a:off x="1207979" y="1141425"/>
            <a:ext cx="7683251" cy="735948"/>
          </a:xfrm>
        </p:spPr>
        <p:txBody>
          <a:bodyPr>
            <a:normAutofit fontScale="90000"/>
          </a:bodyPr>
          <a:lstStyle/>
          <a:p>
            <a:r>
              <a:rPr lang="en-US" sz="3200" b="1" dirty="0">
                <a:solidFill>
                  <a:srgbClr val="000072"/>
                </a:solidFill>
              </a:rPr>
              <a:t>Summary: Water transparency changes in response to environmental factors</a:t>
            </a:r>
          </a:p>
        </p:txBody>
      </p:sp>
      <p:sp>
        <p:nvSpPr>
          <p:cNvPr id="3" name="Content Placeholder 2"/>
          <p:cNvSpPr>
            <a:spLocks noGrp="1"/>
          </p:cNvSpPr>
          <p:nvPr>
            <p:ph sz="half" idx="1"/>
          </p:nvPr>
        </p:nvSpPr>
        <p:spPr>
          <a:xfrm>
            <a:off x="1261533" y="2011474"/>
            <a:ext cx="7645399" cy="4913842"/>
          </a:xfrm>
        </p:spPr>
        <p:txBody>
          <a:bodyPr>
            <a:normAutofit/>
          </a:bodyPr>
          <a:lstStyle/>
          <a:p>
            <a:pPr marL="0" indent="0">
              <a:buNone/>
            </a:pPr>
            <a:r>
              <a:rPr lang="en-US" sz="1600" b="1" dirty="0">
                <a:solidFill>
                  <a:srgbClr val="000072"/>
                </a:solidFill>
              </a:rPr>
              <a:t>Water transparency changes over time in response to environmental factors.</a:t>
            </a:r>
          </a:p>
          <a:p>
            <a:pPr marL="0" indent="0">
              <a:buNone/>
            </a:pPr>
            <a:r>
              <a:rPr lang="en-US" sz="1600" dirty="0"/>
              <a:t>Suspended particles such as phytoplankton, zooplankton, sediment, organic matter... are </a:t>
            </a:r>
            <a:r>
              <a:rPr lang="en-US" sz="1600" b="1" i="1" dirty="0">
                <a:solidFill>
                  <a:srgbClr val="000072"/>
                </a:solidFill>
              </a:rPr>
              <a:t>optically active components</a:t>
            </a:r>
            <a:r>
              <a:rPr lang="en-US" sz="1600" b="1" dirty="0">
                <a:solidFill>
                  <a:srgbClr val="000072"/>
                </a:solidFill>
              </a:rPr>
              <a:t> </a:t>
            </a:r>
            <a:r>
              <a:rPr lang="en-US" sz="1600" dirty="0"/>
              <a:t>and their density and distribution varies over time. Erosion and run off during a storm is one source of sediment particles. The influx of nutrients such as phosphorus into a water body can cause an algal bloom, greatly increasing the density of these organisms.   </a:t>
            </a:r>
          </a:p>
          <a:p>
            <a:pPr marL="285750" indent="-285750">
              <a:buFont typeface="Arial"/>
              <a:buChar char="•"/>
            </a:pPr>
            <a:r>
              <a:rPr lang="en-US" sz="1600" b="1" dirty="0">
                <a:solidFill>
                  <a:srgbClr val="000072"/>
                </a:solidFill>
              </a:rPr>
              <a:t>The more suspended particles, the less transparency</a:t>
            </a:r>
          </a:p>
          <a:p>
            <a:pPr marL="0" indent="0">
              <a:buNone/>
            </a:pPr>
            <a:r>
              <a:rPr lang="en-US" sz="1600" dirty="0"/>
              <a:t>An increase in suspended particles in a water body will decrease transparency, and light will be unable to penetrate into deeper water.</a:t>
            </a:r>
          </a:p>
          <a:p>
            <a:pPr marL="285750" indent="-285750">
              <a:buFont typeface="Arial"/>
              <a:buChar char="•"/>
            </a:pPr>
            <a:r>
              <a:rPr lang="en-US" sz="1600" b="1" dirty="0">
                <a:solidFill>
                  <a:srgbClr val="000072"/>
                </a:solidFill>
              </a:rPr>
              <a:t>Light energy is needed by plants to conduct photosynthesis</a:t>
            </a:r>
          </a:p>
          <a:p>
            <a:pPr marL="0" indent="0">
              <a:buNone/>
            </a:pPr>
            <a:r>
              <a:rPr lang="en-US" sz="1600" dirty="0"/>
              <a:t>Less light penetration into the water will affect the health of organisms living in the water body.</a:t>
            </a:r>
          </a:p>
          <a:p>
            <a:pPr marL="285750" indent="-285750">
              <a:buFont typeface="Arial"/>
              <a:buChar char="•"/>
            </a:pPr>
            <a:r>
              <a:rPr lang="en-US" sz="1600" b="1" dirty="0">
                <a:solidFill>
                  <a:srgbClr val="000072"/>
                </a:solidFill>
              </a:rPr>
              <a:t>Water transparency affects water quality</a:t>
            </a:r>
          </a:p>
          <a:p>
            <a:pPr marL="0" indent="0">
              <a:buNone/>
            </a:pPr>
            <a:r>
              <a:rPr lang="en-US" sz="1600" dirty="0"/>
              <a:t>Suspended particulates impact water quality, both for human consumption and for use by aquatic organisms.</a:t>
            </a:r>
          </a:p>
        </p:txBody>
      </p:sp>
    </p:spTree>
    <p:extLst>
      <p:ext uri="{BB962C8B-B14F-4D97-AF65-F5344CB8AC3E}">
        <p14:creationId xmlns:p14="http://schemas.microsoft.com/office/powerpoint/2010/main" val="110418475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1909</TotalTime>
  <Words>4994</Words>
  <Application>Microsoft Macintosh PowerPoint</Application>
  <PresentationFormat>On-screen Show (4:3)</PresentationFormat>
  <Paragraphs>463</Paragraphs>
  <Slides>64</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64</vt:i4>
      </vt:variant>
    </vt:vector>
  </HeadingPairs>
  <TitlesOfParts>
    <vt:vector size="70" baseType="lpstr">
      <vt:lpstr>Arial</vt:lpstr>
      <vt:lpstr>Calibri</vt:lpstr>
      <vt:lpstr>Calibri Light</vt:lpstr>
      <vt:lpstr>Courier New</vt:lpstr>
      <vt:lpstr>Wingdings</vt:lpstr>
      <vt:lpstr>Office Theme</vt:lpstr>
      <vt:lpstr>Intro SLide</vt:lpstr>
      <vt:lpstr>Overview</vt:lpstr>
      <vt:lpstr>The Hydrosphere as part of the Earth System</vt:lpstr>
      <vt:lpstr>Hydrosphere Protocols</vt:lpstr>
      <vt:lpstr>Water Transparency Describes Water Clarity</vt:lpstr>
      <vt:lpstr>What is Water Transparency?</vt:lpstr>
      <vt:lpstr>Particles in water absorb and scatter light</vt:lpstr>
      <vt:lpstr>Why Collect Water Transparency Data? </vt:lpstr>
      <vt:lpstr>Summary: Water transparency changes in response to environmental factors</vt:lpstr>
      <vt:lpstr>Scientists measure water transparency to determine water body health. </vt:lpstr>
      <vt:lpstr>How Your Measurements Can Help-1 </vt:lpstr>
      <vt:lpstr>How Your Measurements Can Help-2 </vt:lpstr>
      <vt:lpstr>Let’s do a quick review before moving onto data collection! Question 1</vt:lpstr>
      <vt:lpstr>Let’s do a quick review before moving onto data collection! Answer to Question 1</vt:lpstr>
      <vt:lpstr>Let’s do a quick review before moving onto data collection! Question 2</vt:lpstr>
      <vt:lpstr> Let’s do a quick review before moving onto data collection! Answer to Question 2</vt:lpstr>
      <vt:lpstr>Protocol at a Glance</vt:lpstr>
      <vt:lpstr>How to Collect Your Data</vt:lpstr>
      <vt:lpstr>Water Transparency Protocol Methods</vt:lpstr>
      <vt:lpstr>Determine Which is Appropriate for Your Water Body: Secchi Disk or Transparency Tube?</vt:lpstr>
      <vt:lpstr>How to Collect Your Data: Select Appropriate Instrument</vt:lpstr>
      <vt:lpstr>General requirements for both methods</vt:lpstr>
      <vt:lpstr>Assemble Documents Needed in the Field</vt:lpstr>
      <vt:lpstr>Safety Steps </vt:lpstr>
      <vt:lpstr>Hydrosphere Investigation Site Data</vt:lpstr>
      <vt:lpstr>Describe the sky conditions and clouds</vt:lpstr>
      <vt:lpstr>I. Water Transparency Protocol Using a Secchi Disk</vt:lpstr>
      <vt:lpstr>Secchi Disk Protocol Overview</vt:lpstr>
      <vt:lpstr>Time Requirements for Secchi Disk Method</vt:lpstr>
      <vt:lpstr>Assemble Field Equipment for Secchi Disk Method</vt:lpstr>
      <vt:lpstr>Proper Technique Using the Secchi Disk</vt:lpstr>
      <vt:lpstr>Lower the Secchi Disk until it disappears under the water</vt:lpstr>
      <vt:lpstr>Marking the Secchi Depth</vt:lpstr>
      <vt:lpstr>Measure the length of rope</vt:lpstr>
      <vt:lpstr>Repeat measurement 3 X for Secchi Disk Method and you are done! </vt:lpstr>
      <vt:lpstr>II. Water Transparency Protocol Using a Transparency Tube</vt:lpstr>
      <vt:lpstr>Transparency Tube Protocol Overview</vt:lpstr>
      <vt:lpstr>Using the Transparency Tube</vt:lpstr>
      <vt:lpstr>Time Requirements for Transparency Tube Method</vt:lpstr>
      <vt:lpstr>Assemble Field Equipment for Transparency Tube Method</vt:lpstr>
      <vt:lpstr>Instrument Construction Instructions for Making a Transparency Tube</vt:lpstr>
      <vt:lpstr>In the Field: Collect Your Water Sample</vt:lpstr>
      <vt:lpstr>Filling the Transparency Tube with water sample</vt:lpstr>
      <vt:lpstr>Collect your Data Using the Transparency Tube</vt:lpstr>
      <vt:lpstr>Repeat measurement 3 X for Transparency Tube Method and you are done! </vt:lpstr>
      <vt:lpstr>Let’s do a quick review before moving to GLOBE data reporting and visualization! Question 3</vt:lpstr>
      <vt:lpstr>Let’s do a quick review before moving to GLOBE data reporting and visualization! Answer to Question 3</vt:lpstr>
      <vt:lpstr>Let’s do a quick review before moving to GLOBE data reporting and visualization!  Question 4</vt:lpstr>
      <vt:lpstr>Let’s do a quick review before moving to GLOBE data reporting and visualization! Answer to Question 4</vt:lpstr>
      <vt:lpstr>Let’s do a quick review before moving to GLOBE data reporting and visualization! Question 5</vt:lpstr>
      <vt:lpstr>Let’s do a quick review before moving to GLOBE data reporting and visualization! Answer to Question 5</vt:lpstr>
      <vt:lpstr>Let’s do a quick review before moving to GLOBE data reporting and visualization! Question 6</vt:lpstr>
      <vt:lpstr>Let’s do a quick review before moving to GLOBE data reporting and visualization! Answer to Question 6</vt:lpstr>
      <vt:lpstr>Submitting your data to GLOBE</vt:lpstr>
      <vt:lpstr>Entering your data via Live Data Entry or Data Entry Mobile App- Step 1 </vt:lpstr>
      <vt:lpstr>Entering your data via Live Data Entry or Data Entry Mobile App- Step 2 </vt:lpstr>
      <vt:lpstr>Visualize and Retrieve Data- Step 1</vt:lpstr>
      <vt:lpstr>Visualize and Retrieve Data- Step 2</vt:lpstr>
      <vt:lpstr>Visualize and Retrieve Data- Step 3</vt:lpstr>
      <vt:lpstr>Review questions to help you prepare to measure Water Transparency at your Hydrosphere Study Site </vt:lpstr>
      <vt:lpstr>Are you ready to take your quiz?</vt:lpstr>
      <vt:lpstr>Frequently Asked Questions- FAQs</vt:lpstr>
      <vt:lpstr>Connections to the Classroom: Suggested Sequence of  Learning Activities from the GLOBE Teacher’s Guide</vt:lpstr>
      <vt:lpstr>Please provide us with feedback about this module. This is a community project and we welcome your comments, suggestions and edits! Comment here: eTraining Feedback Questions about the information in the module?  Contact help@globe.gov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rusty low</dc:creator>
  <cp:lastModifiedBy>Microsoft Office User</cp:lastModifiedBy>
  <cp:revision>193</cp:revision>
  <dcterms:created xsi:type="dcterms:W3CDTF">2016-04-05T18:25:17Z</dcterms:created>
  <dcterms:modified xsi:type="dcterms:W3CDTF">2020-05-11T22:53:49Z</dcterms:modified>
</cp:coreProperties>
</file>