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72" r:id="rId13"/>
    <p:sldMasterId id="2147483674" r:id="rId14"/>
    <p:sldMasterId id="2147483676" r:id="rId15"/>
    <p:sldMasterId id="2147483678" r:id="rId16"/>
    <p:sldMasterId id="2147483680" r:id="rId17"/>
    <p:sldMasterId id="2147483682" r:id="rId18"/>
  </p:sldMasterIdLst>
  <p:notesMasterIdLst>
    <p:notesMasterId r:id="rId53"/>
  </p:notesMasterIdLst>
  <p:sldIdLst>
    <p:sldId id="256" r:id="rId19"/>
    <p:sldId id="257"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 id="273" r:id="rId36"/>
    <p:sldId id="274" r:id="rId37"/>
    <p:sldId id="275" r:id="rId38"/>
    <p:sldId id="276" r:id="rId39"/>
    <p:sldId id="277" r:id="rId40"/>
    <p:sldId id="278" r:id="rId41"/>
    <p:sldId id="279" r:id="rId42"/>
    <p:sldId id="280" r:id="rId43"/>
    <p:sldId id="281" r:id="rId44"/>
    <p:sldId id="282" r:id="rId45"/>
    <p:sldId id="283" r:id="rId46"/>
    <p:sldId id="284" r:id="rId47"/>
    <p:sldId id="285" r:id="rId48"/>
    <p:sldId id="286" r:id="rId49"/>
    <p:sldId id="287" r:id="rId50"/>
    <p:sldId id="288" r:id="rId51"/>
    <p:sldId id="289" r:id="rId52"/>
  </p:sldIdLst>
  <p:sldSz cx="9144000" cy="6858000" type="screen4x3"/>
  <p:notesSz cx="6858000" cy="9144000"/>
  <p:embeddedFontLst>
    <p:embeddedFont>
      <p:font typeface="Short Stack" panose="020B0604020202020204" charset="0"/>
      <p:regular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g3glvyF0Jt674n5vYxozUiBaqV0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40D351-121C-418B-A537-AB2B6017DD84}" v="2" dt="2024-10-02T13:49:12.2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718" y="-1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63" Type="http://schemas.microsoft.com/office/2016/11/relationships/changesInfo" Target="changesInfos/changesInfo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notesMaster" Target="notesMasters/notesMaster1.xml"/><Relationship Id="rId58" Type="http://customschemas.google.com/relationships/presentationmetadata" Target="metadata"/><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64" Type="http://schemas.microsoft.com/office/2015/10/relationships/revisionInfo" Target="revisionInfo.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presProps" Target="presProps.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font" Target="fonts/font1.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ell Lewis" userId="f1efe6fb-81a3-4543-8c70-ba19aec2ba77" providerId="ADAL" clId="{B040D351-121C-418B-A537-AB2B6017DD84}"/>
    <pc:docChg chg="modSld">
      <pc:chgData name="Cornell Lewis" userId="f1efe6fb-81a3-4543-8c70-ba19aec2ba77" providerId="ADAL" clId="{B040D351-121C-418B-A537-AB2B6017DD84}" dt="2024-10-02T13:49:16.357" v="2" actId="20577"/>
      <pc:docMkLst>
        <pc:docMk/>
      </pc:docMkLst>
      <pc:sldChg chg="modSp mod">
        <pc:chgData name="Cornell Lewis" userId="f1efe6fb-81a3-4543-8c70-ba19aec2ba77" providerId="ADAL" clId="{B040D351-121C-418B-A537-AB2B6017DD84}" dt="2024-10-02T13:49:16.357" v="2" actId="20577"/>
        <pc:sldMkLst>
          <pc:docMk/>
          <pc:sldMk cId="0" sldId="281"/>
        </pc:sldMkLst>
        <pc:spChg chg="mod">
          <ac:chgData name="Cornell Lewis" userId="f1efe6fb-81a3-4543-8c70-ba19aec2ba77" providerId="ADAL" clId="{B040D351-121C-418B-A537-AB2B6017DD84}" dt="2024-10-02T13:49:16.357" v="2" actId="20577"/>
          <ac:spMkLst>
            <pc:docMk/>
            <pc:sldMk cId="0" sldId="281"/>
            <ac:spMk id="51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2" name="Google Shape;51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8" name="Google Shape;518;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7" name="Google Shape;527;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6" name="Google Shape;53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9" name="Google Shape;549;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5" name="Google Shape;555;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5" name="Google Shape;565;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5"/>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7"/>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9"/>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1"/>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3"/>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1"/>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6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9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globe.gov/" TargetMode="Externa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0.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1.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3.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4.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5.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6.xml"/><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7.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18.xml.rels><?xml version="1.0" encoding="UTF-8" standalone="yes"?>
<Relationships xmlns="http://schemas.openxmlformats.org/package/2006/relationships"><Relationship Id="rId3" Type="http://schemas.openxmlformats.org/officeDocument/2006/relationships/hyperlink" Target="https://www.globe.gov/documents/355050/ba6cd381-02be-4525-8fd4-f061515b9862" TargetMode="External"/><Relationship Id="rId2" Type="http://schemas.openxmlformats.org/officeDocument/2006/relationships/theme" Target="../theme/theme18.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8.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theme" Target="../theme/theme9.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5"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463" y="6479"/>
            <a:ext cx="9144000" cy="819058"/>
          </a:xfrm>
          <a:prstGeom prst="rect">
            <a:avLst/>
          </a:prstGeom>
          <a:noFill/>
          <a:ln>
            <a:noFill/>
          </a:ln>
        </p:spPr>
      </p:pic>
      <p:grpSp>
        <p:nvGrpSpPr>
          <p:cNvPr id="11" name="Google Shape;11;p35"/>
          <p:cNvGrpSpPr/>
          <p:nvPr/>
        </p:nvGrpSpPr>
        <p:grpSpPr>
          <a:xfrm>
            <a:off x="8463" y="-14974"/>
            <a:ext cx="6473396" cy="821267"/>
            <a:chOff x="0" y="57732"/>
            <a:chExt cx="6473396" cy="821267"/>
          </a:xfrm>
        </p:grpSpPr>
        <p:grpSp>
          <p:nvGrpSpPr>
            <p:cNvPr id="12" name="Google Shape;12;p35"/>
            <p:cNvGrpSpPr/>
            <p:nvPr/>
          </p:nvGrpSpPr>
          <p:grpSpPr>
            <a:xfrm>
              <a:off x="4775227" y="220325"/>
              <a:ext cx="1698169" cy="369332"/>
              <a:chOff x="4021664" y="999289"/>
              <a:chExt cx="1698169" cy="369332"/>
            </a:xfrm>
          </p:grpSpPr>
          <p:sp>
            <p:nvSpPr>
              <p:cNvPr id="13" name="Google Shape;13;p35"/>
              <p:cNvSpPr txBox="1"/>
              <p:nvPr/>
            </p:nvSpPr>
            <p:spPr>
              <a:xfrm>
                <a:off x="4021664" y="999289"/>
                <a:ext cx="158302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1A2659"/>
                    </a:solidFill>
                    <a:latin typeface="Calibri"/>
                    <a:ea typeface="Calibri"/>
                    <a:cs typeface="Calibri"/>
                    <a:sym typeface="Calibri"/>
                  </a:rPr>
                  <a:t>Hydrosphere</a:t>
                </a:r>
                <a:endParaRPr sz="1800" b="1">
                  <a:solidFill>
                    <a:srgbClr val="1A2659"/>
                  </a:solidFill>
                  <a:latin typeface="Calibri"/>
                  <a:ea typeface="Calibri"/>
                  <a:cs typeface="Calibri"/>
                  <a:sym typeface="Calibri"/>
                </a:endParaRPr>
              </a:p>
            </p:txBody>
          </p:sp>
          <p:sp>
            <p:nvSpPr>
              <p:cNvPr id="14" name="Google Shape;14;p35"/>
              <p:cNvSpPr/>
              <p:nvPr/>
            </p:nvSpPr>
            <p:spPr>
              <a:xfrm>
                <a:off x="5604686" y="1145467"/>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15" name="Google Shape;15;p35"/>
            <p:cNvSpPr/>
            <p:nvPr/>
          </p:nvSpPr>
          <p:spPr>
            <a:xfrm>
              <a:off x="0" y="57732"/>
              <a:ext cx="3674533" cy="821267"/>
            </a:xfrm>
            <a:prstGeom prst="rect">
              <a:avLst/>
            </a:prstGeom>
            <a:solidFill>
              <a:srgbClr val="1A2659"/>
            </a:solidFill>
            <a:ln w="9525" cap="flat" cmpd="sng">
              <a:solidFill>
                <a:srgbClr val="4A7DBA"/>
              </a:solidFill>
              <a:prstDash val="solid"/>
              <a:round/>
              <a:headEnd type="none" w="sm" len="sm"/>
              <a:tailEnd type="none" w="sm" len="sm"/>
            </a:ln>
            <a:effectLst>
              <a:outerShdw blurRad="346075" dist="635000" dir="2520000" sx="43000" sy="43000" algn="tl" rotWithShape="0">
                <a:srgbClr val="000000">
                  <a:alpha val="6392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 name="Google Shape;16;p35" descr="1b_GLOBE_FULL2011White.png">
              <a:hlinkClick r:id="rId4"/>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0879" y="101600"/>
              <a:ext cx="3073388" cy="401229"/>
            </a:xfrm>
            <a:prstGeom prst="rect">
              <a:avLst/>
            </a:prstGeom>
            <a:noFill/>
            <a:ln>
              <a:noFill/>
            </a:ln>
          </p:spPr>
        </p:pic>
        <p:sp>
          <p:nvSpPr>
            <p:cNvPr id="17" name="Google Shape;17;p35"/>
            <p:cNvSpPr txBox="1"/>
            <p:nvPr/>
          </p:nvSpPr>
          <p:spPr>
            <a:xfrm>
              <a:off x="601120" y="451743"/>
              <a:ext cx="2768613"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lt1"/>
                  </a:solidFill>
                  <a:latin typeface="Calibri"/>
                  <a:ea typeface="Calibri"/>
                  <a:cs typeface="Calibri"/>
                  <a:sym typeface="Calibri"/>
                </a:rPr>
                <a:t>A worldwide science and education program</a:t>
              </a:r>
              <a:endParaRPr sz="1100">
                <a:solidFill>
                  <a:schemeClr val="lt1"/>
                </a:solidFill>
                <a:latin typeface="Calibri"/>
                <a:ea typeface="Calibri"/>
                <a:cs typeface="Calibri"/>
                <a:sym typeface="Calibri"/>
              </a:endParaRPr>
            </a:p>
          </p:txBody>
        </p:sp>
        <p:pic>
          <p:nvPicPr>
            <p:cNvPr id="18" name="Google Shape;18;p35"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949695" y="107377"/>
              <a:ext cx="630768" cy="632169"/>
            </a:xfrm>
            <a:prstGeom prst="rect">
              <a:avLst/>
            </a:prstGeom>
            <a:noFill/>
            <a:ln>
              <a:noFill/>
            </a:ln>
            <a:effectLst>
              <a:outerShdw blurRad="292100" dist="139700" dir="2700000" algn="tl" rotWithShape="0">
                <a:srgbClr val="333333">
                  <a:alpha val="64705"/>
                </a:srgbClr>
              </a:outerShdw>
            </a:effectLst>
          </p:spPr>
        </p:pic>
      </p:grpSp>
      <p:pic>
        <p:nvPicPr>
          <p:cNvPr id="19" name="Google Shape;19;p35" descr="1_PPTHydro_PH_Final_12_15_Lo.jp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0" y="825537"/>
            <a:ext cx="9144000" cy="6213014"/>
          </a:xfrm>
          <a:prstGeom prst="rect">
            <a:avLst/>
          </a:prstGeom>
          <a:noFill/>
          <a:ln>
            <a:noFill/>
          </a:ln>
        </p:spPr>
      </p:pic>
      <p:sp>
        <p:nvSpPr>
          <p:cNvPr id="20" name="Google Shape;20;p35"/>
          <p:cNvSpPr/>
          <p:nvPr/>
        </p:nvSpPr>
        <p:spPr>
          <a:xfrm>
            <a:off x="6597299" y="157918"/>
            <a:ext cx="215512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pH Protocol </a:t>
            </a:r>
            <a:endParaRPr/>
          </a:p>
          <a:p>
            <a:pPr marL="0" marR="0" lvl="0" indent="0" algn="l" rtl="0">
              <a:spcBef>
                <a:spcPts val="0"/>
              </a:spcBef>
              <a:spcAft>
                <a:spcPts val="0"/>
              </a:spcAft>
              <a:buNone/>
            </a:pPr>
            <a:r>
              <a:rPr lang="en-US" sz="1800" b="1">
                <a:solidFill>
                  <a:srgbClr val="1A2659"/>
                </a:solidFill>
                <a:latin typeface="Calibri"/>
                <a:ea typeface="Calibri"/>
                <a:cs typeface="Calibri"/>
                <a:sym typeface="Calibri"/>
              </a:rPr>
              <a:t>Using a pH Meter</a:t>
            </a:r>
            <a:endParaRPr sz="1800" b="1">
              <a:solidFill>
                <a:srgbClr val="1A265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pic>
        <p:nvPicPr>
          <p:cNvPr id="121" name="Google Shape;121;p53"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122" name="Google Shape;122;p53"/>
          <p:cNvGrpSpPr/>
          <p:nvPr/>
        </p:nvGrpSpPr>
        <p:grpSpPr>
          <a:xfrm>
            <a:off x="7980619" y="51272"/>
            <a:ext cx="1103962" cy="873141"/>
            <a:chOff x="1375335" y="3781280"/>
            <a:chExt cx="1103962" cy="873141"/>
          </a:xfrm>
        </p:grpSpPr>
        <p:sp>
          <p:nvSpPr>
            <p:cNvPr id="123" name="Google Shape;123;p53"/>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53"/>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Additional</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INFO</a:t>
              </a:r>
              <a:endParaRPr/>
            </a:p>
          </p:txBody>
        </p:sp>
      </p:grpSp>
      <p:pic>
        <p:nvPicPr>
          <p:cNvPr id="125" name="Google Shape;125;p53"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26" name="Google Shape;126;p53"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27" name="Google Shape;127;p53"/>
          <p:cNvSpPr/>
          <p:nvPr/>
        </p:nvSpPr>
        <p:spPr>
          <a:xfrm>
            <a:off x="0" y="1229425"/>
            <a:ext cx="1153580" cy="48936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pH?</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pH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resources</a:t>
            </a:r>
            <a:endParaRPr sz="1200" b="1">
              <a:solidFill>
                <a:srgbClr val="000072"/>
              </a:solidFill>
              <a:latin typeface="Calibri"/>
              <a:ea typeface="Calibri"/>
              <a:cs typeface="Calibri"/>
              <a:sym typeface="Calibri"/>
            </a:endParaRPr>
          </a:p>
        </p:txBody>
      </p:sp>
      <p:pic>
        <p:nvPicPr>
          <p:cNvPr id="128" name="Google Shape;128;p53"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557185" y="231394"/>
            <a:ext cx="545060" cy="554609"/>
          </a:xfrm>
          <a:prstGeom prst="rect">
            <a:avLst/>
          </a:prstGeom>
          <a:noFill/>
          <a:ln>
            <a:noFill/>
          </a:ln>
          <a:effectLst>
            <a:outerShdw blurRad="292100" dist="139700" dir="2700000" algn="tl" rotWithShape="0">
              <a:srgbClr val="333333">
                <a:alpha val="64705"/>
              </a:srgbClr>
            </a:outerShdw>
          </a:effectLst>
        </p:spPr>
      </p:pic>
      <p:sp>
        <p:nvSpPr>
          <p:cNvPr id="129" name="Google Shape;129;p53"/>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     Hydrosphere</a:t>
            </a:r>
            <a:endParaRPr sz="1800" b="1">
              <a:solidFill>
                <a:srgbClr val="1A2659"/>
              </a:solidFill>
              <a:latin typeface="Calibri"/>
              <a:ea typeface="Calibri"/>
              <a:cs typeface="Calibri"/>
              <a:sym typeface="Calibri"/>
            </a:endParaRPr>
          </a:p>
        </p:txBody>
      </p:sp>
      <p:sp>
        <p:nvSpPr>
          <p:cNvPr id="130" name="Google Shape;130;p53"/>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pH Using pH Meter</a:t>
            </a: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pic>
        <p:nvPicPr>
          <p:cNvPr id="133" name="Google Shape;133;p55"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134" name="Google Shape;134;p55"/>
          <p:cNvGrpSpPr/>
          <p:nvPr/>
        </p:nvGrpSpPr>
        <p:grpSpPr>
          <a:xfrm>
            <a:off x="7923919" y="74081"/>
            <a:ext cx="1103962" cy="873142"/>
            <a:chOff x="3144060" y="3786557"/>
            <a:chExt cx="1103962" cy="873142"/>
          </a:xfrm>
        </p:grpSpPr>
        <p:sp>
          <p:nvSpPr>
            <p:cNvPr id="135" name="Google Shape;135;p55"/>
            <p:cNvSpPr/>
            <p:nvPr/>
          </p:nvSpPr>
          <p:spPr>
            <a:xfrm>
              <a:off x="3144060" y="3786557"/>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55"/>
            <p:cNvSpPr txBox="1"/>
            <p:nvPr/>
          </p:nvSpPr>
          <p:spPr>
            <a:xfrm>
              <a:off x="3253648" y="3905646"/>
              <a:ext cx="904934" cy="75405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GLOBAL</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perspectives</a:t>
              </a:r>
              <a:endParaRPr/>
            </a:p>
            <a:p>
              <a:pPr marL="0" marR="0" lvl="0" indent="0" algn="ctr" rtl="0">
                <a:spcBef>
                  <a:spcPts val="0"/>
                </a:spcBef>
                <a:spcAft>
                  <a:spcPts val="0"/>
                </a:spcAft>
                <a:buNone/>
              </a:pPr>
              <a:endParaRPr sz="1600" b="1">
                <a:solidFill>
                  <a:srgbClr val="FFFFFF"/>
                </a:solidFill>
                <a:latin typeface="Calibri"/>
                <a:ea typeface="Calibri"/>
                <a:cs typeface="Calibri"/>
                <a:sym typeface="Calibri"/>
              </a:endParaRPr>
            </a:p>
          </p:txBody>
        </p:sp>
      </p:grpSp>
      <p:pic>
        <p:nvPicPr>
          <p:cNvPr id="137" name="Google Shape;137;p55"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38" name="Google Shape;138;p55"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39" name="Google Shape;139;p55"/>
          <p:cNvSpPr/>
          <p:nvPr/>
        </p:nvSpPr>
        <p:spPr>
          <a:xfrm>
            <a:off x="0" y="1229425"/>
            <a:ext cx="1153580" cy="48936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000072"/>
                </a:solidFill>
                <a:latin typeface="Calibri"/>
                <a:ea typeface="Calibri"/>
                <a:cs typeface="Calibri"/>
                <a:sym typeface="Calibri"/>
              </a:rPr>
              <a:t>A. What is water pH?</a:t>
            </a:r>
            <a:br>
              <a:rPr lang="en-US" sz="1200" b="1">
                <a:solidFill>
                  <a:srgbClr val="000072"/>
                </a:solidFill>
                <a:latin typeface="Calibri"/>
                <a:ea typeface="Calibri"/>
                <a:cs typeface="Calibri"/>
                <a:sym typeface="Calibri"/>
              </a:rPr>
            </a:b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pH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pic>
        <p:nvPicPr>
          <p:cNvPr id="140" name="Google Shape;140;p55"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557185" y="231394"/>
            <a:ext cx="545060" cy="554609"/>
          </a:xfrm>
          <a:prstGeom prst="rect">
            <a:avLst/>
          </a:prstGeom>
          <a:noFill/>
          <a:ln>
            <a:noFill/>
          </a:ln>
          <a:effectLst>
            <a:outerShdw blurRad="292100" dist="139700" dir="2700000" algn="tl" rotWithShape="0">
              <a:srgbClr val="333333">
                <a:alpha val="64705"/>
              </a:srgbClr>
            </a:outerShdw>
          </a:effectLst>
        </p:spPr>
      </p:pic>
      <p:sp>
        <p:nvSpPr>
          <p:cNvPr id="141" name="Google Shape;141;p55"/>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     Hydrosphere</a:t>
            </a:r>
            <a:endParaRPr sz="1800" b="1">
              <a:solidFill>
                <a:srgbClr val="1A2659"/>
              </a:solidFill>
              <a:latin typeface="Calibri"/>
              <a:ea typeface="Calibri"/>
              <a:cs typeface="Calibri"/>
              <a:sym typeface="Calibri"/>
            </a:endParaRPr>
          </a:p>
        </p:txBody>
      </p:sp>
      <p:sp>
        <p:nvSpPr>
          <p:cNvPr id="142" name="Google Shape;142;p55"/>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pH Using pH Meter</a:t>
            </a: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pic>
        <p:nvPicPr>
          <p:cNvPr id="145" name="Google Shape;145;p57"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146" name="Google Shape;146;p57"/>
          <p:cNvGrpSpPr/>
          <p:nvPr/>
        </p:nvGrpSpPr>
        <p:grpSpPr>
          <a:xfrm>
            <a:off x="7919805" y="51272"/>
            <a:ext cx="1103962" cy="873141"/>
            <a:chOff x="2932656" y="872333"/>
            <a:chExt cx="1103962" cy="873141"/>
          </a:xfrm>
        </p:grpSpPr>
        <p:sp>
          <p:nvSpPr>
            <p:cNvPr id="147" name="Google Shape;147;p57"/>
            <p:cNvSpPr/>
            <p:nvPr/>
          </p:nvSpPr>
          <p:spPr>
            <a:xfrm>
              <a:off x="2932656" y="872333"/>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57"/>
            <p:cNvSpPr txBox="1"/>
            <p:nvPr/>
          </p:nvSpPr>
          <p:spPr>
            <a:xfrm>
              <a:off x="3002417" y="965650"/>
              <a:ext cx="963412"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TIME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requirements</a:t>
              </a:r>
              <a:endParaRPr/>
            </a:p>
          </p:txBody>
        </p:sp>
      </p:grpSp>
      <p:pic>
        <p:nvPicPr>
          <p:cNvPr id="149" name="Google Shape;149;p57"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50" name="Google Shape;150;p57"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51" name="Google Shape;151;p57"/>
          <p:cNvSpPr/>
          <p:nvPr/>
        </p:nvSpPr>
        <p:spPr>
          <a:xfrm>
            <a:off x="0" y="1287915"/>
            <a:ext cx="1153580" cy="48936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pH?</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pH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D. How to collect your data.</a:t>
            </a:r>
            <a:br>
              <a:rPr lang="en-US" sz="1200" b="1">
                <a:solidFill>
                  <a:srgbClr val="000072"/>
                </a:solidFill>
                <a:latin typeface="Calibri"/>
                <a:ea typeface="Calibri"/>
                <a:cs typeface="Calibri"/>
                <a:sym typeface="Calibri"/>
              </a:rPr>
            </a:b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pic>
        <p:nvPicPr>
          <p:cNvPr id="152" name="Google Shape;152;p57"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557185" y="231394"/>
            <a:ext cx="545060" cy="554609"/>
          </a:xfrm>
          <a:prstGeom prst="rect">
            <a:avLst/>
          </a:prstGeom>
          <a:noFill/>
          <a:ln>
            <a:noFill/>
          </a:ln>
          <a:effectLst>
            <a:outerShdw blurRad="292100" dist="139700" dir="2700000" algn="tl" rotWithShape="0">
              <a:srgbClr val="333333">
                <a:alpha val="64705"/>
              </a:srgbClr>
            </a:outerShdw>
          </a:effectLst>
        </p:spPr>
      </p:pic>
      <p:sp>
        <p:nvSpPr>
          <p:cNvPr id="153" name="Google Shape;153;p57"/>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     Hydrosphere</a:t>
            </a:r>
            <a:endParaRPr sz="1800" b="1">
              <a:solidFill>
                <a:srgbClr val="1A2659"/>
              </a:solidFill>
              <a:latin typeface="Calibri"/>
              <a:ea typeface="Calibri"/>
              <a:cs typeface="Calibri"/>
              <a:sym typeface="Calibri"/>
            </a:endParaRPr>
          </a:p>
        </p:txBody>
      </p:sp>
      <p:sp>
        <p:nvSpPr>
          <p:cNvPr id="154" name="Google Shape;154;p57"/>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pH Using pH Meter</a:t>
            </a: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pic>
        <p:nvPicPr>
          <p:cNvPr id="157" name="Google Shape;157;p59"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158" name="Google Shape;158;p59"/>
          <p:cNvGrpSpPr/>
          <p:nvPr/>
        </p:nvGrpSpPr>
        <p:grpSpPr>
          <a:xfrm>
            <a:off x="7909222" y="51272"/>
            <a:ext cx="1103962" cy="873142"/>
            <a:chOff x="4787671" y="3863282"/>
            <a:chExt cx="1103962" cy="873142"/>
          </a:xfrm>
        </p:grpSpPr>
        <p:sp>
          <p:nvSpPr>
            <p:cNvPr id="159" name="Google Shape;159;p59"/>
            <p:cNvSpPr/>
            <p:nvPr/>
          </p:nvSpPr>
          <p:spPr>
            <a:xfrm>
              <a:off x="4787671"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0" name="Google Shape;160;p59"/>
            <p:cNvSpPr txBox="1"/>
            <p:nvPr/>
          </p:nvSpPr>
          <p:spPr>
            <a:xfrm>
              <a:off x="4923968" y="3982371"/>
              <a:ext cx="851515"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SPECIES</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pic>
        <p:nvPicPr>
          <p:cNvPr id="161" name="Google Shape;161;p59"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62" name="Google Shape;162;p59"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63" name="Google Shape;163;p59"/>
          <p:cNvSpPr/>
          <p:nvPr/>
        </p:nvSpPr>
        <p:spPr>
          <a:xfrm>
            <a:off x="0" y="1287915"/>
            <a:ext cx="1153580" cy="48936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pH?</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pH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D. How to collect your data.</a:t>
            </a:r>
            <a:br>
              <a:rPr lang="en-US" sz="1200" b="1">
                <a:solidFill>
                  <a:srgbClr val="000072"/>
                </a:solidFill>
                <a:latin typeface="Calibri"/>
                <a:ea typeface="Calibri"/>
                <a:cs typeface="Calibri"/>
                <a:sym typeface="Calibri"/>
              </a:rPr>
            </a:b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pic>
        <p:nvPicPr>
          <p:cNvPr id="164" name="Google Shape;164;p59"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557185" y="231394"/>
            <a:ext cx="545060" cy="554609"/>
          </a:xfrm>
          <a:prstGeom prst="rect">
            <a:avLst/>
          </a:prstGeom>
          <a:noFill/>
          <a:ln>
            <a:noFill/>
          </a:ln>
          <a:effectLst>
            <a:outerShdw blurRad="292100" dist="139700" dir="2700000" algn="tl" rotWithShape="0">
              <a:srgbClr val="333333">
                <a:alpha val="64705"/>
              </a:srgbClr>
            </a:outerShdw>
          </a:effectLst>
        </p:spPr>
      </p:pic>
      <p:sp>
        <p:nvSpPr>
          <p:cNvPr id="165" name="Google Shape;165;p59"/>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     Hydrosphere</a:t>
            </a:r>
            <a:endParaRPr sz="1800" b="1">
              <a:solidFill>
                <a:srgbClr val="1A2659"/>
              </a:solidFill>
              <a:latin typeface="Calibri"/>
              <a:ea typeface="Calibri"/>
              <a:cs typeface="Calibri"/>
              <a:sym typeface="Calibri"/>
            </a:endParaRPr>
          </a:p>
        </p:txBody>
      </p:sp>
      <p:sp>
        <p:nvSpPr>
          <p:cNvPr id="166" name="Google Shape;166;p59"/>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pH Using pH Meter</a:t>
            </a: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pic>
        <p:nvPicPr>
          <p:cNvPr id="169" name="Google Shape;169;p61"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170" name="Google Shape;170;p61"/>
          <p:cNvGrpSpPr/>
          <p:nvPr/>
        </p:nvGrpSpPr>
        <p:grpSpPr>
          <a:xfrm>
            <a:off x="7932915" y="55980"/>
            <a:ext cx="1103962" cy="873142"/>
            <a:chOff x="6285205" y="3863282"/>
            <a:chExt cx="1103962" cy="873142"/>
          </a:xfrm>
        </p:grpSpPr>
        <p:sp>
          <p:nvSpPr>
            <p:cNvPr id="171" name="Google Shape;171;p61"/>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61"/>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pic>
        <p:nvPicPr>
          <p:cNvPr id="173" name="Google Shape;173;p61"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74" name="Google Shape;174;p61"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75" name="Google Shape;175;p61"/>
          <p:cNvSpPr/>
          <p:nvPr/>
        </p:nvSpPr>
        <p:spPr>
          <a:xfrm>
            <a:off x="0" y="1287915"/>
            <a:ext cx="1153580" cy="48936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pH?</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pH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D. How to collect your data.</a:t>
            </a:r>
            <a:br>
              <a:rPr lang="en-US" sz="1200" b="1">
                <a:solidFill>
                  <a:srgbClr val="000072"/>
                </a:solidFill>
                <a:latin typeface="Calibri"/>
                <a:ea typeface="Calibri"/>
                <a:cs typeface="Calibri"/>
                <a:sym typeface="Calibri"/>
              </a:rPr>
            </a:b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pic>
        <p:nvPicPr>
          <p:cNvPr id="176" name="Google Shape;176;p61"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557185" y="231394"/>
            <a:ext cx="545060" cy="554609"/>
          </a:xfrm>
          <a:prstGeom prst="rect">
            <a:avLst/>
          </a:prstGeom>
          <a:noFill/>
          <a:ln>
            <a:noFill/>
          </a:ln>
          <a:effectLst>
            <a:outerShdw blurRad="292100" dist="139700" dir="2700000" algn="tl" rotWithShape="0">
              <a:srgbClr val="333333">
                <a:alpha val="64705"/>
              </a:srgbClr>
            </a:outerShdw>
          </a:effectLst>
        </p:spPr>
      </p:pic>
      <p:sp>
        <p:nvSpPr>
          <p:cNvPr id="177" name="Google Shape;177;p61"/>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     Hydrosphere</a:t>
            </a:r>
            <a:endParaRPr sz="1800" b="1">
              <a:solidFill>
                <a:srgbClr val="1A2659"/>
              </a:solidFill>
              <a:latin typeface="Calibri"/>
              <a:ea typeface="Calibri"/>
              <a:cs typeface="Calibri"/>
              <a:sym typeface="Calibri"/>
            </a:endParaRPr>
          </a:p>
        </p:txBody>
      </p:sp>
      <p:sp>
        <p:nvSpPr>
          <p:cNvPr id="178" name="Google Shape;178;p61"/>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pH Using pH Meter</a:t>
            </a: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pic>
        <p:nvPicPr>
          <p:cNvPr id="181" name="Google Shape;181;p63"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182" name="Google Shape;182;p63"/>
          <p:cNvGrpSpPr/>
          <p:nvPr/>
        </p:nvGrpSpPr>
        <p:grpSpPr>
          <a:xfrm>
            <a:off x="7980619" y="51272"/>
            <a:ext cx="1103962" cy="873142"/>
            <a:chOff x="1375335" y="4888824"/>
            <a:chExt cx="1103962" cy="873142"/>
          </a:xfrm>
        </p:grpSpPr>
        <p:sp>
          <p:nvSpPr>
            <p:cNvPr id="183" name="Google Shape;183;p63"/>
            <p:cNvSpPr/>
            <p:nvPr/>
          </p:nvSpPr>
          <p:spPr>
            <a:xfrm>
              <a:off x="1375335" y="4888824"/>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63"/>
            <p:cNvSpPr txBox="1"/>
            <p:nvPr/>
          </p:nvSpPr>
          <p:spPr>
            <a:xfrm>
              <a:off x="1568782" y="5007913"/>
              <a:ext cx="737214"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definition</a:t>
              </a:r>
              <a:endParaRPr sz="1600" b="1">
                <a:solidFill>
                  <a:srgbClr val="FFFFFF"/>
                </a:solidFill>
                <a:latin typeface="Calibri"/>
                <a:ea typeface="Calibri"/>
                <a:cs typeface="Calibri"/>
                <a:sym typeface="Calibri"/>
              </a:endParaRPr>
            </a:p>
          </p:txBody>
        </p:sp>
      </p:grpSp>
      <p:pic>
        <p:nvPicPr>
          <p:cNvPr id="185" name="Google Shape;185;p63"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86" name="Google Shape;186;p63"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87" name="Google Shape;187;p63"/>
          <p:cNvSpPr/>
          <p:nvPr/>
        </p:nvSpPr>
        <p:spPr>
          <a:xfrm>
            <a:off x="0" y="1287915"/>
            <a:ext cx="1153580" cy="48936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pH?</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pH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D. How to collect your data.</a:t>
            </a:r>
            <a:br>
              <a:rPr lang="en-US" sz="1200" b="1">
                <a:solidFill>
                  <a:srgbClr val="000072"/>
                </a:solidFill>
                <a:latin typeface="Calibri"/>
                <a:ea typeface="Calibri"/>
                <a:cs typeface="Calibri"/>
                <a:sym typeface="Calibri"/>
              </a:rPr>
            </a:b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pic>
        <p:nvPicPr>
          <p:cNvPr id="188" name="Google Shape;188;p63"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557185" y="231394"/>
            <a:ext cx="545060" cy="554609"/>
          </a:xfrm>
          <a:prstGeom prst="rect">
            <a:avLst/>
          </a:prstGeom>
          <a:noFill/>
          <a:ln>
            <a:noFill/>
          </a:ln>
          <a:effectLst>
            <a:outerShdw blurRad="292100" dist="139700" dir="2700000" algn="tl" rotWithShape="0">
              <a:srgbClr val="333333">
                <a:alpha val="64705"/>
              </a:srgbClr>
            </a:outerShdw>
          </a:effectLst>
        </p:spPr>
      </p:pic>
      <p:sp>
        <p:nvSpPr>
          <p:cNvPr id="189" name="Google Shape;189;p63"/>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     Hydrosphere</a:t>
            </a:r>
            <a:endParaRPr sz="1800" b="1">
              <a:solidFill>
                <a:srgbClr val="1A2659"/>
              </a:solidFill>
              <a:latin typeface="Calibri"/>
              <a:ea typeface="Calibri"/>
              <a:cs typeface="Calibri"/>
              <a:sym typeface="Calibri"/>
            </a:endParaRPr>
          </a:p>
        </p:txBody>
      </p:sp>
      <p:sp>
        <p:nvSpPr>
          <p:cNvPr id="190" name="Google Shape;190;p63"/>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pH Using pH Meter</a:t>
            </a: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pic>
        <p:nvPicPr>
          <p:cNvPr id="193" name="Google Shape;193;p65"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194" name="Google Shape;194;p65"/>
          <p:cNvGrpSpPr/>
          <p:nvPr/>
        </p:nvGrpSpPr>
        <p:grpSpPr>
          <a:xfrm>
            <a:off x="7959841" y="51272"/>
            <a:ext cx="1103962" cy="873142"/>
            <a:chOff x="3038859" y="4998979"/>
            <a:chExt cx="1103962" cy="873142"/>
          </a:xfrm>
        </p:grpSpPr>
        <p:sp>
          <p:nvSpPr>
            <p:cNvPr id="195" name="Google Shape;195;p65"/>
            <p:cNvSpPr/>
            <p:nvPr/>
          </p:nvSpPr>
          <p:spPr>
            <a:xfrm>
              <a:off x="3038859" y="4998979"/>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65"/>
            <p:cNvSpPr txBox="1"/>
            <p:nvPr/>
          </p:nvSpPr>
          <p:spPr>
            <a:xfrm>
              <a:off x="3078977" y="5149817"/>
              <a:ext cx="1043876"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PLOTTING</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Your site</a:t>
              </a:r>
              <a:endParaRPr sz="1600" b="1">
                <a:solidFill>
                  <a:srgbClr val="FFFFFF"/>
                </a:solidFill>
                <a:latin typeface="Calibri"/>
                <a:ea typeface="Calibri"/>
                <a:cs typeface="Calibri"/>
                <a:sym typeface="Calibri"/>
              </a:endParaRPr>
            </a:p>
          </p:txBody>
        </p:sp>
      </p:grpSp>
      <p:pic>
        <p:nvPicPr>
          <p:cNvPr id="197" name="Google Shape;197;p65"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98" name="Google Shape;198;p65"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99" name="Google Shape;199;p65"/>
          <p:cNvSpPr/>
          <p:nvPr/>
        </p:nvSpPr>
        <p:spPr>
          <a:xfrm>
            <a:off x="0" y="1287915"/>
            <a:ext cx="1153580" cy="48936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pH?</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pH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D. How to collect your data.</a:t>
            </a:r>
            <a:br>
              <a:rPr lang="en-US" sz="1200" b="1">
                <a:solidFill>
                  <a:srgbClr val="000072"/>
                </a:solidFill>
                <a:latin typeface="Calibri"/>
                <a:ea typeface="Calibri"/>
                <a:cs typeface="Calibri"/>
                <a:sym typeface="Calibri"/>
              </a:rPr>
            </a:b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pic>
        <p:nvPicPr>
          <p:cNvPr id="200" name="Google Shape;200;p65"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557185" y="231394"/>
            <a:ext cx="545060" cy="554609"/>
          </a:xfrm>
          <a:prstGeom prst="rect">
            <a:avLst/>
          </a:prstGeom>
          <a:noFill/>
          <a:ln>
            <a:noFill/>
          </a:ln>
          <a:effectLst>
            <a:outerShdw blurRad="292100" dist="139700" dir="2700000" algn="tl" rotWithShape="0">
              <a:srgbClr val="333333">
                <a:alpha val="64705"/>
              </a:srgbClr>
            </a:outerShdw>
          </a:effectLst>
        </p:spPr>
      </p:pic>
      <p:sp>
        <p:nvSpPr>
          <p:cNvPr id="201" name="Google Shape;201;p65"/>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     Hydrosphere</a:t>
            </a:r>
            <a:endParaRPr sz="1800" b="1">
              <a:solidFill>
                <a:srgbClr val="1A2659"/>
              </a:solidFill>
              <a:latin typeface="Calibri"/>
              <a:ea typeface="Calibri"/>
              <a:cs typeface="Calibri"/>
              <a:sym typeface="Calibri"/>
            </a:endParaRPr>
          </a:p>
        </p:txBody>
      </p:sp>
      <p:sp>
        <p:nvSpPr>
          <p:cNvPr id="202" name="Google Shape;202;p65"/>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pH Using pH Meter</a:t>
            </a: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pic>
        <p:nvPicPr>
          <p:cNvPr id="205" name="Google Shape;205;p67"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pic>
        <p:nvPicPr>
          <p:cNvPr id="206" name="Google Shape;206;p67"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207" name="Google Shape;207;p67"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pic>
        <p:nvPicPr>
          <p:cNvPr id="208" name="Google Shape;208;p67"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557185" y="231394"/>
            <a:ext cx="545060" cy="554609"/>
          </a:xfrm>
          <a:prstGeom prst="rect">
            <a:avLst/>
          </a:prstGeom>
          <a:noFill/>
          <a:ln>
            <a:noFill/>
          </a:ln>
          <a:effectLst>
            <a:outerShdw blurRad="292100" dist="139700" dir="2700000" algn="tl" rotWithShape="0">
              <a:srgbClr val="333333">
                <a:alpha val="64705"/>
              </a:srgbClr>
            </a:outerShdw>
          </a:effectLst>
        </p:spPr>
      </p:pic>
      <p:sp>
        <p:nvSpPr>
          <p:cNvPr id="209" name="Google Shape;209;p67"/>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     Hydrosphere</a:t>
            </a:r>
            <a:endParaRPr sz="1800" b="1">
              <a:solidFill>
                <a:srgbClr val="1A2659"/>
              </a:solidFill>
              <a:latin typeface="Calibri"/>
              <a:ea typeface="Calibri"/>
              <a:cs typeface="Calibri"/>
              <a:sym typeface="Calibri"/>
            </a:endParaRPr>
          </a:p>
        </p:txBody>
      </p:sp>
      <p:sp>
        <p:nvSpPr>
          <p:cNvPr id="210" name="Google Shape;210;p67"/>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pH Using pH Meter</a:t>
            </a: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2"/>
        <p:cNvGrpSpPr/>
        <p:nvPr/>
      </p:nvGrpSpPr>
      <p:grpSpPr>
        <a:xfrm>
          <a:off x="0" y="0"/>
          <a:ext cx="0" cy="0"/>
          <a:chOff x="0" y="0"/>
          <a:chExt cx="0" cy="0"/>
        </a:xfrm>
      </p:grpSpPr>
      <p:grpSp>
        <p:nvGrpSpPr>
          <p:cNvPr id="213" name="Google Shape;213;p69"/>
          <p:cNvGrpSpPr/>
          <p:nvPr/>
        </p:nvGrpSpPr>
        <p:grpSpPr>
          <a:xfrm>
            <a:off x="1445312" y="854228"/>
            <a:ext cx="1122067" cy="887461"/>
            <a:chOff x="1445312" y="854228"/>
            <a:chExt cx="1122067" cy="887461"/>
          </a:xfrm>
        </p:grpSpPr>
        <p:sp>
          <p:nvSpPr>
            <p:cNvPr id="214" name="Google Shape;214;p69"/>
            <p:cNvSpPr/>
            <p:nvPr/>
          </p:nvSpPr>
          <p:spPr>
            <a:xfrm>
              <a:off x="1445312" y="854228"/>
              <a:ext cx="1122067" cy="88746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69"/>
            <p:cNvSpPr txBox="1"/>
            <p:nvPr/>
          </p:nvSpPr>
          <p:spPr>
            <a:xfrm>
              <a:off x="1587524" y="940377"/>
              <a:ext cx="853964"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a:solidFill>
                    <a:schemeClr val="lt1"/>
                  </a:solidFill>
                  <a:latin typeface="Calibri"/>
                  <a:ea typeface="Calibri"/>
                  <a:cs typeface="Calibri"/>
                  <a:sym typeface="Calibri"/>
                </a:rPr>
                <a:t>How to</a:t>
              </a:r>
              <a:endParaRPr/>
            </a:p>
            <a:p>
              <a:pPr marL="0" marR="0" lvl="0" indent="0" algn="ctr" rtl="0">
                <a:spcBef>
                  <a:spcPts val="0"/>
                </a:spcBef>
                <a:spcAft>
                  <a:spcPts val="0"/>
                </a:spcAft>
                <a:buNone/>
              </a:pPr>
              <a:r>
                <a:rPr lang="en-US" sz="1100" b="0">
                  <a:solidFill>
                    <a:schemeClr val="lt1"/>
                  </a:solidFill>
                  <a:latin typeface="Calibri"/>
                  <a:ea typeface="Calibri"/>
                  <a:cs typeface="Calibri"/>
                  <a:sym typeface="Calibri"/>
                </a:rPr>
                <a:t>collect your</a:t>
              </a:r>
              <a:endParaRPr/>
            </a:p>
            <a:p>
              <a:pPr marL="0" marR="0" lvl="0" indent="0" algn="ctr" rtl="0">
                <a:spcBef>
                  <a:spcPts val="0"/>
                </a:spcBef>
                <a:spcAft>
                  <a:spcPts val="0"/>
                </a:spcAft>
                <a:buNone/>
              </a:pPr>
              <a:r>
                <a:rPr lang="en-US" sz="1600" b="1">
                  <a:solidFill>
                    <a:schemeClr val="lt1"/>
                  </a:solidFill>
                  <a:latin typeface="Calibri"/>
                  <a:ea typeface="Calibri"/>
                  <a:cs typeface="Calibri"/>
                  <a:sym typeface="Calibri"/>
                </a:rPr>
                <a:t>DATA</a:t>
              </a:r>
              <a:endParaRPr sz="1600" b="1">
                <a:solidFill>
                  <a:srgbClr val="FFFFFF"/>
                </a:solidFill>
                <a:latin typeface="Calibri"/>
                <a:ea typeface="Calibri"/>
                <a:cs typeface="Calibri"/>
                <a:sym typeface="Calibri"/>
              </a:endParaRPr>
            </a:p>
          </p:txBody>
        </p:sp>
      </p:grpSp>
      <p:grpSp>
        <p:nvGrpSpPr>
          <p:cNvPr id="216" name="Google Shape;216;p69"/>
          <p:cNvGrpSpPr/>
          <p:nvPr/>
        </p:nvGrpSpPr>
        <p:grpSpPr>
          <a:xfrm>
            <a:off x="2932656" y="872333"/>
            <a:ext cx="1103962" cy="873141"/>
            <a:chOff x="2932656" y="872333"/>
            <a:chExt cx="1103962" cy="873141"/>
          </a:xfrm>
        </p:grpSpPr>
        <p:sp>
          <p:nvSpPr>
            <p:cNvPr id="217" name="Google Shape;217;p69"/>
            <p:cNvSpPr/>
            <p:nvPr/>
          </p:nvSpPr>
          <p:spPr>
            <a:xfrm>
              <a:off x="2932656" y="872333"/>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8" name="Google Shape;218;p69"/>
            <p:cNvSpPr txBox="1"/>
            <p:nvPr/>
          </p:nvSpPr>
          <p:spPr>
            <a:xfrm>
              <a:off x="3002417" y="965650"/>
              <a:ext cx="963412"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TIME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requirements</a:t>
              </a:r>
              <a:endParaRPr/>
            </a:p>
          </p:txBody>
        </p:sp>
      </p:grpSp>
      <p:grpSp>
        <p:nvGrpSpPr>
          <p:cNvPr id="219" name="Google Shape;219;p69"/>
          <p:cNvGrpSpPr/>
          <p:nvPr/>
        </p:nvGrpSpPr>
        <p:grpSpPr>
          <a:xfrm>
            <a:off x="4418556" y="967979"/>
            <a:ext cx="1103962" cy="873141"/>
            <a:chOff x="4418556" y="967979"/>
            <a:chExt cx="1103962" cy="873141"/>
          </a:xfrm>
        </p:grpSpPr>
        <p:sp>
          <p:nvSpPr>
            <p:cNvPr id="220" name="Google Shape;220;p69"/>
            <p:cNvSpPr/>
            <p:nvPr/>
          </p:nvSpPr>
          <p:spPr>
            <a:xfrm>
              <a:off x="4418556" y="967979"/>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69"/>
            <p:cNvSpPr txBox="1"/>
            <p:nvPr/>
          </p:nvSpPr>
          <p:spPr>
            <a:xfrm>
              <a:off x="4516379" y="1025602"/>
              <a:ext cx="928459"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WHAT IS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Water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pH?</a:t>
              </a:r>
              <a:endParaRPr/>
            </a:p>
          </p:txBody>
        </p:sp>
      </p:grpSp>
      <p:grpSp>
        <p:nvGrpSpPr>
          <p:cNvPr id="222" name="Google Shape;222;p69"/>
          <p:cNvGrpSpPr/>
          <p:nvPr/>
        </p:nvGrpSpPr>
        <p:grpSpPr>
          <a:xfrm>
            <a:off x="1410627" y="2455123"/>
            <a:ext cx="1103962" cy="893063"/>
            <a:chOff x="1410627" y="2455123"/>
            <a:chExt cx="1103962" cy="893063"/>
          </a:xfrm>
        </p:grpSpPr>
        <p:sp>
          <p:nvSpPr>
            <p:cNvPr id="223" name="Google Shape;223;p69"/>
            <p:cNvSpPr/>
            <p:nvPr/>
          </p:nvSpPr>
          <p:spPr>
            <a:xfrm>
              <a:off x="1410627" y="2475045"/>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69"/>
            <p:cNvSpPr txBox="1"/>
            <p:nvPr/>
          </p:nvSpPr>
          <p:spPr>
            <a:xfrm>
              <a:off x="1440510" y="2455123"/>
              <a:ext cx="1043174"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HOW</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measurements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can help</a:t>
              </a:r>
              <a:endParaRPr/>
            </a:p>
          </p:txBody>
        </p:sp>
      </p:grpSp>
      <p:grpSp>
        <p:nvGrpSpPr>
          <p:cNvPr id="225" name="Google Shape;225;p69"/>
          <p:cNvGrpSpPr/>
          <p:nvPr/>
        </p:nvGrpSpPr>
        <p:grpSpPr>
          <a:xfrm>
            <a:off x="2981189" y="2467920"/>
            <a:ext cx="1103962" cy="880267"/>
            <a:chOff x="2981189" y="2467920"/>
            <a:chExt cx="1103962" cy="880267"/>
          </a:xfrm>
        </p:grpSpPr>
        <p:sp>
          <p:nvSpPr>
            <p:cNvPr id="226" name="Google Shape;226;p69"/>
            <p:cNvSpPr/>
            <p:nvPr/>
          </p:nvSpPr>
          <p:spPr>
            <a:xfrm>
              <a:off x="2981189" y="2475046"/>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7" name="Google Shape;227;p69"/>
            <p:cNvSpPr txBox="1"/>
            <p:nvPr/>
          </p:nvSpPr>
          <p:spPr>
            <a:xfrm>
              <a:off x="3144060" y="2467920"/>
              <a:ext cx="756036"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Enter</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data on </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website</a:t>
              </a:r>
              <a:endParaRPr/>
            </a:p>
          </p:txBody>
        </p:sp>
      </p:grpSp>
      <p:grpSp>
        <p:nvGrpSpPr>
          <p:cNvPr id="228" name="Google Shape;228;p69"/>
          <p:cNvGrpSpPr/>
          <p:nvPr/>
        </p:nvGrpSpPr>
        <p:grpSpPr>
          <a:xfrm>
            <a:off x="4463231" y="2475168"/>
            <a:ext cx="1103962" cy="873141"/>
            <a:chOff x="4463231" y="2475168"/>
            <a:chExt cx="1103962" cy="873141"/>
          </a:xfrm>
        </p:grpSpPr>
        <p:sp>
          <p:nvSpPr>
            <p:cNvPr id="229" name="Google Shape;229;p69"/>
            <p:cNvSpPr/>
            <p:nvPr/>
          </p:nvSpPr>
          <p:spPr>
            <a:xfrm>
              <a:off x="4463231" y="2475168"/>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p69"/>
            <p:cNvSpPr txBox="1"/>
            <p:nvPr/>
          </p:nvSpPr>
          <p:spPr>
            <a:xfrm>
              <a:off x="4594786" y="2553957"/>
              <a:ext cx="860989"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Understand</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the</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DATA</a:t>
              </a:r>
              <a:endParaRPr/>
            </a:p>
          </p:txBody>
        </p:sp>
      </p:grpSp>
      <p:grpSp>
        <p:nvGrpSpPr>
          <p:cNvPr id="231" name="Google Shape;231;p69"/>
          <p:cNvGrpSpPr/>
          <p:nvPr/>
        </p:nvGrpSpPr>
        <p:grpSpPr>
          <a:xfrm>
            <a:off x="5902565" y="945552"/>
            <a:ext cx="1103962" cy="879786"/>
            <a:chOff x="5902565" y="945552"/>
            <a:chExt cx="1103962" cy="879786"/>
          </a:xfrm>
        </p:grpSpPr>
        <p:sp>
          <p:nvSpPr>
            <p:cNvPr id="232" name="Google Shape;232;p69"/>
            <p:cNvSpPr/>
            <p:nvPr/>
          </p:nvSpPr>
          <p:spPr>
            <a:xfrm>
              <a:off x="5902565" y="952197"/>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3" name="Google Shape;233;p69"/>
            <p:cNvSpPr txBox="1"/>
            <p:nvPr/>
          </p:nvSpPr>
          <p:spPr>
            <a:xfrm>
              <a:off x="6095497" y="945552"/>
              <a:ext cx="738247"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WHY</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Collect</a:t>
              </a:r>
              <a:endParaRPr sz="1100">
                <a:solidFill>
                  <a:srgbClr val="FFFFFF"/>
                </a:solidFill>
                <a:latin typeface="Calibri"/>
                <a:ea typeface="Calibri"/>
                <a:cs typeface="Calibri"/>
                <a:sym typeface="Calibri"/>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Water pH</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 data?</a:t>
              </a:r>
              <a:endParaRPr/>
            </a:p>
          </p:txBody>
        </p:sp>
      </p:grpSp>
      <p:grpSp>
        <p:nvGrpSpPr>
          <p:cNvPr id="234" name="Google Shape;234;p69"/>
          <p:cNvGrpSpPr/>
          <p:nvPr/>
        </p:nvGrpSpPr>
        <p:grpSpPr>
          <a:xfrm>
            <a:off x="1375335" y="3781280"/>
            <a:ext cx="1103962" cy="873141"/>
            <a:chOff x="1375335" y="3781280"/>
            <a:chExt cx="1103962" cy="873141"/>
          </a:xfrm>
        </p:grpSpPr>
        <p:sp>
          <p:nvSpPr>
            <p:cNvPr id="235" name="Google Shape;235;p69"/>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6" name="Google Shape;236;p69"/>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Additional</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INFO</a:t>
              </a:r>
              <a:endParaRPr/>
            </a:p>
          </p:txBody>
        </p:sp>
      </p:grpSp>
      <p:grpSp>
        <p:nvGrpSpPr>
          <p:cNvPr id="237" name="Google Shape;237;p69"/>
          <p:cNvGrpSpPr/>
          <p:nvPr/>
        </p:nvGrpSpPr>
        <p:grpSpPr>
          <a:xfrm>
            <a:off x="3144060" y="3786557"/>
            <a:ext cx="1103962" cy="873142"/>
            <a:chOff x="3144060" y="3786557"/>
            <a:chExt cx="1103962" cy="873142"/>
          </a:xfrm>
        </p:grpSpPr>
        <p:sp>
          <p:nvSpPr>
            <p:cNvPr id="238" name="Google Shape;238;p69"/>
            <p:cNvSpPr/>
            <p:nvPr/>
          </p:nvSpPr>
          <p:spPr>
            <a:xfrm>
              <a:off x="3144060" y="3786557"/>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 name="Google Shape;239;p69"/>
            <p:cNvSpPr txBox="1"/>
            <p:nvPr/>
          </p:nvSpPr>
          <p:spPr>
            <a:xfrm>
              <a:off x="3253648" y="3905646"/>
              <a:ext cx="904934" cy="75405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GLOBAL</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perspectives</a:t>
              </a:r>
              <a:endParaRPr/>
            </a:p>
            <a:p>
              <a:pPr marL="0" marR="0" lvl="0" indent="0" algn="ctr" rtl="0">
                <a:spcBef>
                  <a:spcPts val="0"/>
                </a:spcBef>
                <a:spcAft>
                  <a:spcPts val="0"/>
                </a:spcAft>
                <a:buNone/>
              </a:pPr>
              <a:endParaRPr sz="1600" b="1">
                <a:solidFill>
                  <a:srgbClr val="FFFFFF"/>
                </a:solidFill>
                <a:latin typeface="Calibri"/>
                <a:ea typeface="Calibri"/>
                <a:cs typeface="Calibri"/>
                <a:sym typeface="Calibri"/>
              </a:endParaRPr>
            </a:p>
          </p:txBody>
        </p:sp>
      </p:grpSp>
      <p:grpSp>
        <p:nvGrpSpPr>
          <p:cNvPr id="240" name="Google Shape;240;p69"/>
          <p:cNvGrpSpPr/>
          <p:nvPr/>
        </p:nvGrpSpPr>
        <p:grpSpPr>
          <a:xfrm>
            <a:off x="4787671" y="3863282"/>
            <a:ext cx="1103962" cy="873142"/>
            <a:chOff x="4787671" y="3863282"/>
            <a:chExt cx="1103962" cy="873142"/>
          </a:xfrm>
        </p:grpSpPr>
        <p:sp>
          <p:nvSpPr>
            <p:cNvPr id="241" name="Google Shape;241;p69"/>
            <p:cNvSpPr/>
            <p:nvPr/>
          </p:nvSpPr>
          <p:spPr>
            <a:xfrm>
              <a:off x="4787671"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p69"/>
            <p:cNvSpPr txBox="1"/>
            <p:nvPr/>
          </p:nvSpPr>
          <p:spPr>
            <a:xfrm>
              <a:off x="4923968" y="3982371"/>
              <a:ext cx="851515"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SPECIES</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grpSp>
        <p:nvGrpSpPr>
          <p:cNvPr id="243" name="Google Shape;243;p69"/>
          <p:cNvGrpSpPr/>
          <p:nvPr/>
        </p:nvGrpSpPr>
        <p:grpSpPr>
          <a:xfrm>
            <a:off x="6285205" y="3863282"/>
            <a:ext cx="1103962" cy="873142"/>
            <a:chOff x="6285205" y="3863282"/>
            <a:chExt cx="1103962" cy="873142"/>
          </a:xfrm>
        </p:grpSpPr>
        <p:sp>
          <p:nvSpPr>
            <p:cNvPr id="244" name="Google Shape;244;p69"/>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p69"/>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grpSp>
        <p:nvGrpSpPr>
          <p:cNvPr id="246" name="Google Shape;246;p69"/>
          <p:cNvGrpSpPr/>
          <p:nvPr/>
        </p:nvGrpSpPr>
        <p:grpSpPr>
          <a:xfrm>
            <a:off x="1375335" y="4888824"/>
            <a:ext cx="1103962" cy="873142"/>
            <a:chOff x="1375335" y="4888824"/>
            <a:chExt cx="1103962" cy="873142"/>
          </a:xfrm>
        </p:grpSpPr>
        <p:sp>
          <p:nvSpPr>
            <p:cNvPr id="247" name="Google Shape;247;p69"/>
            <p:cNvSpPr/>
            <p:nvPr/>
          </p:nvSpPr>
          <p:spPr>
            <a:xfrm>
              <a:off x="1375335" y="4888824"/>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69"/>
            <p:cNvSpPr txBox="1"/>
            <p:nvPr/>
          </p:nvSpPr>
          <p:spPr>
            <a:xfrm>
              <a:off x="1568782" y="5007913"/>
              <a:ext cx="737214"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definition</a:t>
              </a:r>
              <a:endParaRPr sz="1600" b="1">
                <a:solidFill>
                  <a:srgbClr val="FFFFFF"/>
                </a:solidFill>
                <a:latin typeface="Calibri"/>
                <a:ea typeface="Calibri"/>
                <a:cs typeface="Calibri"/>
                <a:sym typeface="Calibri"/>
              </a:endParaRPr>
            </a:p>
          </p:txBody>
        </p:sp>
      </p:grpSp>
      <p:grpSp>
        <p:nvGrpSpPr>
          <p:cNvPr id="249" name="Google Shape;249;p69"/>
          <p:cNvGrpSpPr/>
          <p:nvPr/>
        </p:nvGrpSpPr>
        <p:grpSpPr>
          <a:xfrm>
            <a:off x="4838174" y="5007913"/>
            <a:ext cx="1172116" cy="873142"/>
            <a:chOff x="4838174" y="5007913"/>
            <a:chExt cx="1172116" cy="873142"/>
          </a:xfrm>
        </p:grpSpPr>
        <p:sp>
          <p:nvSpPr>
            <p:cNvPr id="250" name="Google Shape;250;p69"/>
            <p:cNvSpPr/>
            <p:nvPr/>
          </p:nvSpPr>
          <p:spPr>
            <a:xfrm>
              <a:off x="4862177" y="5007913"/>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69"/>
            <p:cNvSpPr txBox="1"/>
            <p:nvPr/>
          </p:nvSpPr>
          <p:spPr>
            <a:xfrm>
              <a:off x="4838174" y="5232832"/>
              <a:ext cx="117211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MATERIALS</a:t>
              </a:r>
              <a:endParaRPr/>
            </a:p>
          </p:txBody>
        </p:sp>
      </p:grpSp>
      <p:grpSp>
        <p:nvGrpSpPr>
          <p:cNvPr id="252" name="Google Shape;252;p69"/>
          <p:cNvGrpSpPr/>
          <p:nvPr/>
        </p:nvGrpSpPr>
        <p:grpSpPr>
          <a:xfrm>
            <a:off x="3038859" y="4998979"/>
            <a:ext cx="1103962" cy="873142"/>
            <a:chOff x="3038859" y="4998979"/>
            <a:chExt cx="1103962" cy="873142"/>
          </a:xfrm>
        </p:grpSpPr>
        <p:sp>
          <p:nvSpPr>
            <p:cNvPr id="253" name="Google Shape;253;p69"/>
            <p:cNvSpPr/>
            <p:nvPr/>
          </p:nvSpPr>
          <p:spPr>
            <a:xfrm>
              <a:off x="3038859" y="4998979"/>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 name="Google Shape;254;p69"/>
            <p:cNvSpPr txBox="1"/>
            <p:nvPr/>
          </p:nvSpPr>
          <p:spPr>
            <a:xfrm>
              <a:off x="3078977" y="5149817"/>
              <a:ext cx="1043876"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PLOTTING</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Your site</a:t>
              </a:r>
              <a:endParaRPr sz="1600" b="1">
                <a:solidFill>
                  <a:srgbClr val="FFFFFF"/>
                </a:solidFill>
                <a:latin typeface="Calibri"/>
                <a:ea typeface="Calibri"/>
                <a:cs typeface="Calibri"/>
                <a:sym typeface="Calibri"/>
              </a:endParaRPr>
            </a:p>
          </p:txBody>
        </p:sp>
      </p:grpSp>
      <p:pic>
        <p:nvPicPr>
          <p:cNvPr id="255" name="Google Shape;255;p69" descr="1_LinkICON_8_14_15.png">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62157" y="1031436"/>
            <a:ext cx="430755" cy="430755"/>
          </a:xfrm>
          <a:prstGeom prst="rect">
            <a:avLst/>
          </a:prstGeom>
          <a:noFill/>
          <a:ln>
            <a:noFill/>
          </a:ln>
          <a:effectLst>
            <a:outerShdw blurRad="292100" dist="139700" dir="2700000" algn="tl" rotWithShape="0">
              <a:srgbClr val="333333">
                <a:alpha val="64705"/>
              </a:srgbClr>
            </a:outerShdw>
          </a:effectLst>
        </p:spPr>
      </p:pic>
      <p:pic>
        <p:nvPicPr>
          <p:cNvPr id="256" name="Google Shape;256;p69" descr="1_AttentionICON_8_14_15.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284653" y="1052814"/>
            <a:ext cx="399410" cy="409377"/>
          </a:xfrm>
          <a:prstGeom prst="rect">
            <a:avLst/>
          </a:prstGeom>
          <a:noFill/>
          <a:ln>
            <a:noFill/>
          </a:ln>
          <a:effectLst>
            <a:outerShdw blurRad="292100" dist="139700" dir="2700000" algn="tl" rotWithShape="0">
              <a:srgbClr val="333333">
                <a:alpha val="64705"/>
              </a:srgbClr>
            </a:outerShdw>
          </a:effectLst>
        </p:spPr>
      </p:pic>
      <p:grpSp>
        <p:nvGrpSpPr>
          <p:cNvPr id="257" name="Google Shape;257;p69"/>
          <p:cNvGrpSpPr/>
          <p:nvPr/>
        </p:nvGrpSpPr>
        <p:grpSpPr>
          <a:xfrm>
            <a:off x="6010290" y="2485874"/>
            <a:ext cx="1114462" cy="873141"/>
            <a:chOff x="6010290" y="2485874"/>
            <a:chExt cx="1114462" cy="873141"/>
          </a:xfrm>
        </p:grpSpPr>
        <p:grpSp>
          <p:nvGrpSpPr>
            <p:cNvPr id="258" name="Google Shape;258;p69"/>
            <p:cNvGrpSpPr/>
            <p:nvPr/>
          </p:nvGrpSpPr>
          <p:grpSpPr>
            <a:xfrm>
              <a:off x="6010290" y="2485874"/>
              <a:ext cx="1114462" cy="873141"/>
              <a:chOff x="6010290" y="2485874"/>
              <a:chExt cx="1114462" cy="873141"/>
            </a:xfrm>
          </p:grpSpPr>
          <p:sp>
            <p:nvSpPr>
              <p:cNvPr id="259" name="Google Shape;259;p69"/>
              <p:cNvSpPr/>
              <p:nvPr/>
            </p:nvSpPr>
            <p:spPr>
              <a:xfrm>
                <a:off x="6010290" y="2485874"/>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69"/>
              <p:cNvSpPr txBox="1"/>
              <p:nvPr/>
            </p:nvSpPr>
            <p:spPr>
              <a:xfrm>
                <a:off x="6019931" y="2510016"/>
                <a:ext cx="1104821"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TEST</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knowledge</a:t>
                </a:r>
                <a:endParaRPr/>
              </a:p>
            </p:txBody>
          </p:sp>
        </p:grpSp>
        <p:pic>
          <p:nvPicPr>
            <p:cNvPr id="261" name="Google Shape;261;p69" descr="Pencil.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rot="4613148">
              <a:off x="6510094" y="2564603"/>
              <a:ext cx="47238" cy="1063873"/>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8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pic>
        <p:nvPicPr>
          <p:cNvPr id="23" name="Google Shape;23;p37"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pic>
        <p:nvPicPr>
          <p:cNvPr id="24" name="Google Shape;24;p37"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25" name="Google Shape;25;p37"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26" name="Google Shape;26;p37"/>
          <p:cNvSpPr/>
          <p:nvPr/>
        </p:nvSpPr>
        <p:spPr>
          <a:xfrm>
            <a:off x="0" y="1229425"/>
            <a:ext cx="1153580" cy="48936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000072"/>
                </a:solidFill>
                <a:latin typeface="Calibri"/>
                <a:ea typeface="Calibri"/>
                <a:cs typeface="Calibri"/>
                <a:sym typeface="Calibri"/>
              </a:rPr>
              <a:t>A. What is water pH?</a:t>
            </a:r>
            <a:br>
              <a:rPr lang="en-US" sz="1200" b="1">
                <a:solidFill>
                  <a:srgbClr val="000072"/>
                </a:solidFill>
                <a:latin typeface="Calibri"/>
                <a:ea typeface="Calibri"/>
                <a:cs typeface="Calibri"/>
                <a:sym typeface="Calibri"/>
              </a:rPr>
            </a:b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pH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grpSp>
        <p:nvGrpSpPr>
          <p:cNvPr id="27" name="Google Shape;27;p37"/>
          <p:cNvGrpSpPr/>
          <p:nvPr/>
        </p:nvGrpSpPr>
        <p:grpSpPr>
          <a:xfrm>
            <a:off x="7893399" y="51272"/>
            <a:ext cx="1103962" cy="873141"/>
            <a:chOff x="4418556" y="967979"/>
            <a:chExt cx="1103962" cy="873141"/>
          </a:xfrm>
        </p:grpSpPr>
        <p:sp>
          <p:nvSpPr>
            <p:cNvPr id="28" name="Google Shape;28;p37"/>
            <p:cNvSpPr/>
            <p:nvPr/>
          </p:nvSpPr>
          <p:spPr>
            <a:xfrm>
              <a:off x="4418556" y="967979"/>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 name="Google Shape;29;p37"/>
            <p:cNvSpPr txBox="1"/>
            <p:nvPr/>
          </p:nvSpPr>
          <p:spPr>
            <a:xfrm>
              <a:off x="4516379" y="1025602"/>
              <a:ext cx="928459"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WHAT IS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Water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pH</a:t>
              </a:r>
              <a:endParaRPr/>
            </a:p>
          </p:txBody>
        </p:sp>
      </p:grpSp>
      <p:pic>
        <p:nvPicPr>
          <p:cNvPr id="30" name="Google Shape;30;p37"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557185" y="231394"/>
            <a:ext cx="545060" cy="554609"/>
          </a:xfrm>
          <a:prstGeom prst="rect">
            <a:avLst/>
          </a:prstGeom>
          <a:noFill/>
          <a:ln>
            <a:noFill/>
          </a:ln>
          <a:effectLst>
            <a:outerShdw blurRad="292100" dist="139700" dir="2700000" algn="tl" rotWithShape="0">
              <a:srgbClr val="333333">
                <a:alpha val="64705"/>
              </a:srgbClr>
            </a:outerShdw>
          </a:effectLst>
        </p:spPr>
      </p:pic>
      <p:sp>
        <p:nvSpPr>
          <p:cNvPr id="31" name="Google Shape;31;p37"/>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     Hydrosphere</a:t>
            </a:r>
            <a:endParaRPr sz="1800" b="1">
              <a:solidFill>
                <a:srgbClr val="1A2659"/>
              </a:solidFill>
              <a:latin typeface="Calibri"/>
              <a:ea typeface="Calibri"/>
              <a:cs typeface="Calibri"/>
              <a:sym typeface="Calibri"/>
            </a:endParaRPr>
          </a:p>
        </p:txBody>
      </p:sp>
      <p:sp>
        <p:nvSpPr>
          <p:cNvPr id="32" name="Google Shape;32;p37"/>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pH Using pH Meter</a:t>
            </a: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pic>
        <p:nvPicPr>
          <p:cNvPr id="35" name="Google Shape;35;p39"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36" name="Google Shape;36;p39"/>
          <p:cNvGrpSpPr/>
          <p:nvPr/>
        </p:nvGrpSpPr>
        <p:grpSpPr>
          <a:xfrm>
            <a:off x="7889899" y="52915"/>
            <a:ext cx="1103962" cy="879786"/>
            <a:chOff x="5902565" y="945552"/>
            <a:chExt cx="1103962" cy="879786"/>
          </a:xfrm>
        </p:grpSpPr>
        <p:sp>
          <p:nvSpPr>
            <p:cNvPr id="37" name="Google Shape;37;p39"/>
            <p:cNvSpPr/>
            <p:nvPr/>
          </p:nvSpPr>
          <p:spPr>
            <a:xfrm>
              <a:off x="5902565" y="952197"/>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8;p39"/>
            <p:cNvSpPr txBox="1"/>
            <p:nvPr/>
          </p:nvSpPr>
          <p:spPr>
            <a:xfrm>
              <a:off x="6095495" y="945552"/>
              <a:ext cx="738247"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WHY</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Collect</a:t>
              </a:r>
              <a:endParaRPr sz="1100">
                <a:solidFill>
                  <a:srgbClr val="FFFFFF"/>
                </a:solidFill>
                <a:latin typeface="Calibri"/>
                <a:ea typeface="Calibri"/>
                <a:cs typeface="Calibri"/>
                <a:sym typeface="Calibri"/>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Water pH</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data?</a:t>
              </a:r>
              <a:endParaRPr/>
            </a:p>
          </p:txBody>
        </p:sp>
      </p:grpSp>
      <p:pic>
        <p:nvPicPr>
          <p:cNvPr id="39" name="Google Shape;39;p39"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40" name="Google Shape;40;p39"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41" name="Google Shape;41;p39"/>
          <p:cNvSpPr/>
          <p:nvPr/>
        </p:nvSpPr>
        <p:spPr>
          <a:xfrm>
            <a:off x="0" y="1229425"/>
            <a:ext cx="1153580" cy="48936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pH?</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B. Why collect water pH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pic>
        <p:nvPicPr>
          <p:cNvPr id="42" name="Google Shape;42;p39"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557185" y="231394"/>
            <a:ext cx="545060" cy="554609"/>
          </a:xfrm>
          <a:prstGeom prst="rect">
            <a:avLst/>
          </a:prstGeom>
          <a:noFill/>
          <a:ln>
            <a:noFill/>
          </a:ln>
          <a:effectLst>
            <a:outerShdw blurRad="292100" dist="139700" dir="2700000" algn="tl" rotWithShape="0">
              <a:srgbClr val="333333">
                <a:alpha val="64705"/>
              </a:srgbClr>
            </a:outerShdw>
          </a:effectLst>
        </p:spPr>
      </p:pic>
      <p:sp>
        <p:nvSpPr>
          <p:cNvPr id="43" name="Google Shape;43;p39"/>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     Hydrosphere</a:t>
            </a:r>
            <a:endParaRPr sz="1800" b="1">
              <a:solidFill>
                <a:srgbClr val="1A2659"/>
              </a:solidFill>
              <a:latin typeface="Calibri"/>
              <a:ea typeface="Calibri"/>
              <a:cs typeface="Calibri"/>
              <a:sym typeface="Calibri"/>
            </a:endParaRPr>
          </a:p>
        </p:txBody>
      </p:sp>
      <p:sp>
        <p:nvSpPr>
          <p:cNvPr id="44" name="Google Shape;44;p39"/>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pH Using pH Meter</a:t>
            </a: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
        <p:cNvGrpSpPr/>
        <p:nvPr/>
      </p:nvGrpSpPr>
      <p:grpSpPr>
        <a:xfrm>
          <a:off x="0" y="0"/>
          <a:ext cx="0" cy="0"/>
          <a:chOff x="0" y="0"/>
          <a:chExt cx="0" cy="0"/>
        </a:xfrm>
      </p:grpSpPr>
      <p:pic>
        <p:nvPicPr>
          <p:cNvPr id="47" name="Google Shape;47;p41"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48" name="Google Shape;48;p41"/>
          <p:cNvGrpSpPr/>
          <p:nvPr/>
        </p:nvGrpSpPr>
        <p:grpSpPr>
          <a:xfrm>
            <a:off x="7912579" y="51272"/>
            <a:ext cx="1103962" cy="893063"/>
            <a:chOff x="1410627" y="2455123"/>
            <a:chExt cx="1103962" cy="893063"/>
          </a:xfrm>
        </p:grpSpPr>
        <p:sp>
          <p:nvSpPr>
            <p:cNvPr id="49" name="Google Shape;49;p41"/>
            <p:cNvSpPr/>
            <p:nvPr/>
          </p:nvSpPr>
          <p:spPr>
            <a:xfrm>
              <a:off x="1410627" y="2475045"/>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50;p41"/>
            <p:cNvSpPr txBox="1"/>
            <p:nvPr/>
          </p:nvSpPr>
          <p:spPr>
            <a:xfrm>
              <a:off x="1440510" y="2455123"/>
              <a:ext cx="1043174"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HOW</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measurements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can help</a:t>
              </a:r>
              <a:endParaRPr/>
            </a:p>
          </p:txBody>
        </p:sp>
      </p:grpSp>
      <p:pic>
        <p:nvPicPr>
          <p:cNvPr id="51" name="Google Shape;51;p41"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52" name="Google Shape;52;p41"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53" name="Google Shape;53;p41"/>
          <p:cNvSpPr/>
          <p:nvPr/>
        </p:nvSpPr>
        <p:spPr>
          <a:xfrm>
            <a:off x="0" y="1229425"/>
            <a:ext cx="1153580" cy="48936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pH?</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pH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C. How your measurements can help</a:t>
            </a:r>
            <a:br>
              <a:rPr lang="en-US" sz="1200" b="1">
                <a:solidFill>
                  <a:srgbClr val="000072"/>
                </a:solidFill>
                <a:latin typeface="Calibri"/>
                <a:ea typeface="Calibri"/>
                <a:cs typeface="Calibri"/>
                <a:sym typeface="Calibri"/>
              </a:rPr>
            </a:b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pic>
        <p:nvPicPr>
          <p:cNvPr id="54" name="Google Shape;54;p41"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557185" y="231394"/>
            <a:ext cx="545060" cy="554609"/>
          </a:xfrm>
          <a:prstGeom prst="rect">
            <a:avLst/>
          </a:prstGeom>
          <a:noFill/>
          <a:ln>
            <a:noFill/>
          </a:ln>
          <a:effectLst>
            <a:outerShdw blurRad="292100" dist="139700" dir="2700000" algn="tl" rotWithShape="0">
              <a:srgbClr val="333333">
                <a:alpha val="64705"/>
              </a:srgbClr>
            </a:outerShdw>
          </a:effectLst>
        </p:spPr>
      </p:pic>
      <p:sp>
        <p:nvSpPr>
          <p:cNvPr id="55" name="Google Shape;55;p41"/>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     Hydrosphere</a:t>
            </a:r>
            <a:endParaRPr sz="1800" b="1">
              <a:solidFill>
                <a:srgbClr val="1A2659"/>
              </a:solidFill>
              <a:latin typeface="Calibri"/>
              <a:ea typeface="Calibri"/>
              <a:cs typeface="Calibri"/>
              <a:sym typeface="Calibri"/>
            </a:endParaRPr>
          </a:p>
        </p:txBody>
      </p:sp>
      <p:sp>
        <p:nvSpPr>
          <p:cNvPr id="56" name="Google Shape;56;p41"/>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pH Using pH Meter</a:t>
            </a: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
        <p:cNvGrpSpPr/>
        <p:nvPr/>
      </p:nvGrpSpPr>
      <p:grpSpPr>
        <a:xfrm>
          <a:off x="0" y="0"/>
          <a:ext cx="0" cy="0"/>
          <a:chOff x="0" y="0"/>
          <a:chExt cx="0" cy="0"/>
        </a:xfrm>
      </p:grpSpPr>
      <p:pic>
        <p:nvPicPr>
          <p:cNvPr id="59" name="Google Shape;59;p43"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60" name="Google Shape;60;p43"/>
          <p:cNvGrpSpPr/>
          <p:nvPr/>
        </p:nvGrpSpPr>
        <p:grpSpPr>
          <a:xfrm>
            <a:off x="7884711" y="43872"/>
            <a:ext cx="1122067" cy="887461"/>
            <a:chOff x="1445312" y="854228"/>
            <a:chExt cx="1122067" cy="887461"/>
          </a:xfrm>
        </p:grpSpPr>
        <p:sp>
          <p:nvSpPr>
            <p:cNvPr id="61" name="Google Shape;61;p43"/>
            <p:cNvSpPr/>
            <p:nvPr/>
          </p:nvSpPr>
          <p:spPr>
            <a:xfrm>
              <a:off x="1445312" y="854228"/>
              <a:ext cx="1122067" cy="88746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 name="Google Shape;62;p43"/>
            <p:cNvSpPr txBox="1"/>
            <p:nvPr/>
          </p:nvSpPr>
          <p:spPr>
            <a:xfrm>
              <a:off x="1587524" y="940377"/>
              <a:ext cx="853964"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a:solidFill>
                    <a:schemeClr val="lt1"/>
                  </a:solidFill>
                  <a:latin typeface="Calibri"/>
                  <a:ea typeface="Calibri"/>
                  <a:cs typeface="Calibri"/>
                  <a:sym typeface="Calibri"/>
                </a:rPr>
                <a:t>How to</a:t>
              </a:r>
              <a:endParaRPr/>
            </a:p>
            <a:p>
              <a:pPr marL="0" marR="0" lvl="0" indent="0" algn="ctr" rtl="0">
                <a:spcBef>
                  <a:spcPts val="0"/>
                </a:spcBef>
                <a:spcAft>
                  <a:spcPts val="0"/>
                </a:spcAft>
                <a:buNone/>
              </a:pPr>
              <a:r>
                <a:rPr lang="en-US" sz="1100" b="0">
                  <a:solidFill>
                    <a:schemeClr val="lt1"/>
                  </a:solidFill>
                  <a:latin typeface="Calibri"/>
                  <a:ea typeface="Calibri"/>
                  <a:cs typeface="Calibri"/>
                  <a:sym typeface="Calibri"/>
                </a:rPr>
                <a:t>collect your</a:t>
              </a:r>
              <a:endParaRPr/>
            </a:p>
            <a:p>
              <a:pPr marL="0" marR="0" lvl="0" indent="0" algn="ctr" rtl="0">
                <a:spcBef>
                  <a:spcPts val="0"/>
                </a:spcBef>
                <a:spcAft>
                  <a:spcPts val="0"/>
                </a:spcAft>
                <a:buNone/>
              </a:pPr>
              <a:r>
                <a:rPr lang="en-US" sz="1600" b="1">
                  <a:solidFill>
                    <a:schemeClr val="lt1"/>
                  </a:solidFill>
                  <a:latin typeface="Calibri"/>
                  <a:ea typeface="Calibri"/>
                  <a:cs typeface="Calibri"/>
                  <a:sym typeface="Calibri"/>
                </a:rPr>
                <a:t>DATA</a:t>
              </a:r>
              <a:endParaRPr sz="1600" b="1">
                <a:solidFill>
                  <a:srgbClr val="FFFFFF"/>
                </a:solidFill>
                <a:latin typeface="Calibri"/>
                <a:ea typeface="Calibri"/>
                <a:cs typeface="Calibri"/>
                <a:sym typeface="Calibri"/>
              </a:endParaRPr>
            </a:p>
          </p:txBody>
        </p:sp>
      </p:grpSp>
      <p:pic>
        <p:nvPicPr>
          <p:cNvPr id="63" name="Google Shape;63;p43"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64" name="Google Shape;64;p43"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65" name="Google Shape;65;p43"/>
          <p:cNvSpPr/>
          <p:nvPr/>
        </p:nvSpPr>
        <p:spPr>
          <a:xfrm>
            <a:off x="0" y="1287915"/>
            <a:ext cx="1153580" cy="48936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pH?</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pH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D. How to collect your data.</a:t>
            </a:r>
            <a:br>
              <a:rPr lang="en-US" sz="1200" b="1">
                <a:solidFill>
                  <a:srgbClr val="000072"/>
                </a:solidFill>
                <a:latin typeface="Calibri"/>
                <a:ea typeface="Calibri"/>
                <a:cs typeface="Calibri"/>
                <a:sym typeface="Calibri"/>
              </a:rPr>
            </a:b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pic>
        <p:nvPicPr>
          <p:cNvPr id="66" name="Google Shape;66;p43"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557185" y="231394"/>
            <a:ext cx="545060" cy="554609"/>
          </a:xfrm>
          <a:prstGeom prst="rect">
            <a:avLst/>
          </a:prstGeom>
          <a:noFill/>
          <a:ln>
            <a:noFill/>
          </a:ln>
          <a:effectLst>
            <a:outerShdw blurRad="292100" dist="139700" dir="2700000" algn="tl" rotWithShape="0">
              <a:srgbClr val="333333">
                <a:alpha val="64705"/>
              </a:srgbClr>
            </a:outerShdw>
          </a:effectLst>
        </p:spPr>
      </p:pic>
      <p:sp>
        <p:nvSpPr>
          <p:cNvPr id="67" name="Google Shape;67;p43"/>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     Hydrosphere</a:t>
            </a:r>
            <a:endParaRPr sz="1800" b="1">
              <a:solidFill>
                <a:srgbClr val="1A2659"/>
              </a:solidFill>
              <a:latin typeface="Calibri"/>
              <a:ea typeface="Calibri"/>
              <a:cs typeface="Calibri"/>
              <a:sym typeface="Calibri"/>
            </a:endParaRPr>
          </a:p>
        </p:txBody>
      </p:sp>
      <p:sp>
        <p:nvSpPr>
          <p:cNvPr id="68" name="Google Shape;68;p43"/>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pH Using pH Meter</a:t>
            </a: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pic>
        <p:nvPicPr>
          <p:cNvPr id="71" name="Google Shape;71;p45"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72" name="Google Shape;72;p45"/>
          <p:cNvGrpSpPr/>
          <p:nvPr/>
        </p:nvGrpSpPr>
        <p:grpSpPr>
          <a:xfrm>
            <a:off x="7925433" y="51272"/>
            <a:ext cx="1172116" cy="873142"/>
            <a:chOff x="4838174" y="5007913"/>
            <a:chExt cx="1172116" cy="873142"/>
          </a:xfrm>
        </p:grpSpPr>
        <p:sp>
          <p:nvSpPr>
            <p:cNvPr id="73" name="Google Shape;73;p45"/>
            <p:cNvSpPr/>
            <p:nvPr/>
          </p:nvSpPr>
          <p:spPr>
            <a:xfrm>
              <a:off x="4862177" y="5007913"/>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 name="Google Shape;74;p45"/>
            <p:cNvSpPr txBox="1"/>
            <p:nvPr/>
          </p:nvSpPr>
          <p:spPr>
            <a:xfrm>
              <a:off x="4838174" y="5232832"/>
              <a:ext cx="117211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MATERIALS</a:t>
              </a:r>
              <a:endParaRPr/>
            </a:p>
          </p:txBody>
        </p:sp>
      </p:grpSp>
      <p:pic>
        <p:nvPicPr>
          <p:cNvPr id="75" name="Google Shape;75;p45"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76" name="Google Shape;76;p45"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77" name="Google Shape;77;p45"/>
          <p:cNvSpPr/>
          <p:nvPr/>
        </p:nvSpPr>
        <p:spPr>
          <a:xfrm>
            <a:off x="0" y="1287915"/>
            <a:ext cx="1153580" cy="48936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pH?</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pH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D. How to collect your data.</a:t>
            </a:r>
            <a:br>
              <a:rPr lang="en-US" sz="1200" b="1">
                <a:solidFill>
                  <a:srgbClr val="000072"/>
                </a:solidFill>
                <a:latin typeface="Calibri"/>
                <a:ea typeface="Calibri"/>
                <a:cs typeface="Calibri"/>
                <a:sym typeface="Calibri"/>
              </a:rPr>
            </a:b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pic>
        <p:nvPicPr>
          <p:cNvPr id="78" name="Google Shape;78;p45"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557185" y="231394"/>
            <a:ext cx="545060" cy="554609"/>
          </a:xfrm>
          <a:prstGeom prst="rect">
            <a:avLst/>
          </a:prstGeom>
          <a:noFill/>
          <a:ln>
            <a:noFill/>
          </a:ln>
          <a:effectLst>
            <a:outerShdw blurRad="292100" dist="139700" dir="2700000" algn="tl" rotWithShape="0">
              <a:srgbClr val="333333">
                <a:alpha val="64705"/>
              </a:srgbClr>
            </a:outerShdw>
          </a:effectLst>
        </p:spPr>
      </p:pic>
      <p:sp>
        <p:nvSpPr>
          <p:cNvPr id="79" name="Google Shape;79;p45"/>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     Hydrosphere</a:t>
            </a:r>
            <a:endParaRPr sz="1800" b="1">
              <a:solidFill>
                <a:srgbClr val="1A2659"/>
              </a:solidFill>
              <a:latin typeface="Calibri"/>
              <a:ea typeface="Calibri"/>
              <a:cs typeface="Calibri"/>
              <a:sym typeface="Calibri"/>
            </a:endParaRPr>
          </a:p>
        </p:txBody>
      </p:sp>
      <p:sp>
        <p:nvSpPr>
          <p:cNvPr id="80" name="Google Shape;80;p45"/>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pH Using pH Meter</a:t>
            </a: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pic>
        <p:nvPicPr>
          <p:cNvPr id="83" name="Google Shape;83;p47"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84" name="Google Shape;84;p47"/>
          <p:cNvGrpSpPr/>
          <p:nvPr/>
        </p:nvGrpSpPr>
        <p:grpSpPr>
          <a:xfrm>
            <a:off x="7948933" y="51272"/>
            <a:ext cx="1103962" cy="880267"/>
            <a:chOff x="2981189" y="2467920"/>
            <a:chExt cx="1103962" cy="880267"/>
          </a:xfrm>
        </p:grpSpPr>
        <p:sp>
          <p:nvSpPr>
            <p:cNvPr id="85" name="Google Shape;85;p47"/>
            <p:cNvSpPr/>
            <p:nvPr/>
          </p:nvSpPr>
          <p:spPr>
            <a:xfrm>
              <a:off x="2981189" y="2475046"/>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 name="Google Shape;86;p47"/>
            <p:cNvSpPr txBox="1"/>
            <p:nvPr/>
          </p:nvSpPr>
          <p:spPr>
            <a:xfrm>
              <a:off x="3144060" y="2467920"/>
              <a:ext cx="756036"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Enter</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data on </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website</a:t>
              </a:r>
              <a:endParaRPr/>
            </a:p>
          </p:txBody>
        </p:sp>
      </p:grpSp>
      <p:pic>
        <p:nvPicPr>
          <p:cNvPr id="87" name="Google Shape;87;p47"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88" name="Google Shape;88;p47"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89" name="Google Shape;89;p47"/>
          <p:cNvSpPr/>
          <p:nvPr/>
        </p:nvSpPr>
        <p:spPr>
          <a:xfrm>
            <a:off x="0" y="1287915"/>
            <a:ext cx="1153580" cy="48936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pH?</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pH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E. Entering data on GLOBE Website.</a:t>
            </a:r>
            <a:br>
              <a:rPr lang="en-US" sz="1200" b="1">
                <a:solidFill>
                  <a:srgbClr val="000072"/>
                </a:solidFill>
                <a:latin typeface="Calibri"/>
                <a:ea typeface="Calibri"/>
                <a:cs typeface="Calibri"/>
                <a:sym typeface="Calibri"/>
              </a:rPr>
            </a:b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pic>
        <p:nvPicPr>
          <p:cNvPr id="90" name="Google Shape;90;p47"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557185" y="231394"/>
            <a:ext cx="545060" cy="554609"/>
          </a:xfrm>
          <a:prstGeom prst="rect">
            <a:avLst/>
          </a:prstGeom>
          <a:noFill/>
          <a:ln>
            <a:noFill/>
          </a:ln>
          <a:effectLst>
            <a:outerShdw blurRad="292100" dist="139700" dir="2700000" algn="tl" rotWithShape="0">
              <a:srgbClr val="333333">
                <a:alpha val="64705"/>
              </a:srgbClr>
            </a:outerShdw>
          </a:effectLst>
        </p:spPr>
      </p:pic>
      <p:sp>
        <p:nvSpPr>
          <p:cNvPr id="91" name="Google Shape;91;p47"/>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     Hydrosphere</a:t>
            </a:r>
            <a:endParaRPr sz="1800" b="1">
              <a:solidFill>
                <a:srgbClr val="1A2659"/>
              </a:solidFill>
              <a:latin typeface="Calibri"/>
              <a:ea typeface="Calibri"/>
              <a:cs typeface="Calibri"/>
              <a:sym typeface="Calibri"/>
            </a:endParaRPr>
          </a:p>
        </p:txBody>
      </p:sp>
      <p:sp>
        <p:nvSpPr>
          <p:cNvPr id="92" name="Google Shape;92;p47"/>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pH Using pH Meter</a:t>
            </a: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pic>
        <p:nvPicPr>
          <p:cNvPr id="95" name="Google Shape;95;p49"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96" name="Google Shape;96;p49"/>
          <p:cNvGrpSpPr/>
          <p:nvPr/>
        </p:nvGrpSpPr>
        <p:grpSpPr>
          <a:xfrm>
            <a:off x="7946599" y="37026"/>
            <a:ext cx="1103962" cy="873141"/>
            <a:chOff x="4463231" y="2475168"/>
            <a:chExt cx="1103962" cy="873141"/>
          </a:xfrm>
        </p:grpSpPr>
        <p:sp>
          <p:nvSpPr>
            <p:cNvPr id="97" name="Google Shape;97;p49"/>
            <p:cNvSpPr/>
            <p:nvPr/>
          </p:nvSpPr>
          <p:spPr>
            <a:xfrm>
              <a:off x="4463231" y="2475168"/>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49"/>
            <p:cNvSpPr txBox="1"/>
            <p:nvPr/>
          </p:nvSpPr>
          <p:spPr>
            <a:xfrm>
              <a:off x="4594786" y="2553957"/>
              <a:ext cx="860989"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Understand</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the</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DATA</a:t>
              </a:r>
              <a:endParaRPr/>
            </a:p>
          </p:txBody>
        </p:sp>
      </p:grpSp>
      <p:pic>
        <p:nvPicPr>
          <p:cNvPr id="99" name="Google Shape;99;p49"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00" name="Google Shape;100;p49"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01" name="Google Shape;101;p49"/>
          <p:cNvSpPr/>
          <p:nvPr/>
        </p:nvSpPr>
        <p:spPr>
          <a:xfrm>
            <a:off x="0" y="1229425"/>
            <a:ext cx="1153580" cy="48936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pH?</a:t>
            </a:r>
            <a:br>
              <a:rPr lang="en-US" sz="1200" b="1">
                <a:solidFill>
                  <a:srgbClr val="000072"/>
                </a:solidFill>
                <a:latin typeface="Calibri"/>
                <a:ea typeface="Calibri"/>
                <a:cs typeface="Calibri"/>
                <a:sym typeface="Calibri"/>
              </a:rPr>
            </a:b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pH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F. Understand the data.</a:t>
            </a:r>
            <a:br>
              <a:rPr lang="en-US" sz="1200" b="1">
                <a:solidFill>
                  <a:srgbClr val="000072"/>
                </a:solidFill>
                <a:latin typeface="Calibri"/>
                <a:ea typeface="Calibri"/>
                <a:cs typeface="Calibri"/>
                <a:sym typeface="Calibri"/>
              </a:rPr>
            </a:b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pic>
        <p:nvPicPr>
          <p:cNvPr id="102" name="Google Shape;102;p49"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557185" y="231394"/>
            <a:ext cx="545060" cy="554609"/>
          </a:xfrm>
          <a:prstGeom prst="rect">
            <a:avLst/>
          </a:prstGeom>
          <a:noFill/>
          <a:ln>
            <a:noFill/>
          </a:ln>
          <a:effectLst>
            <a:outerShdw blurRad="292100" dist="139700" dir="2700000" algn="tl" rotWithShape="0">
              <a:srgbClr val="333333">
                <a:alpha val="64705"/>
              </a:srgbClr>
            </a:outerShdw>
          </a:effectLst>
        </p:spPr>
      </p:pic>
      <p:sp>
        <p:nvSpPr>
          <p:cNvPr id="103" name="Google Shape;103;p49"/>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     Hydrosphere</a:t>
            </a:r>
            <a:endParaRPr sz="1800" b="1">
              <a:solidFill>
                <a:srgbClr val="1A2659"/>
              </a:solidFill>
              <a:latin typeface="Calibri"/>
              <a:ea typeface="Calibri"/>
              <a:cs typeface="Calibri"/>
              <a:sym typeface="Calibri"/>
            </a:endParaRPr>
          </a:p>
        </p:txBody>
      </p:sp>
      <p:sp>
        <p:nvSpPr>
          <p:cNvPr id="104" name="Google Shape;104;p49"/>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pH Using pH Meter</a:t>
            </a: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pic>
        <p:nvPicPr>
          <p:cNvPr id="107" name="Google Shape;107;p51"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pic>
        <p:nvPicPr>
          <p:cNvPr id="108" name="Google Shape;108;p51"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09" name="Google Shape;109;p51"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10" name="Google Shape;110;p51"/>
          <p:cNvSpPr/>
          <p:nvPr/>
        </p:nvSpPr>
        <p:spPr>
          <a:xfrm>
            <a:off x="0" y="1229425"/>
            <a:ext cx="1153580" cy="48936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pH?</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pH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G. Quiz yourself</a:t>
            </a: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grpSp>
        <p:nvGrpSpPr>
          <p:cNvPr id="111" name="Google Shape;111;p51"/>
          <p:cNvGrpSpPr/>
          <p:nvPr/>
        </p:nvGrpSpPr>
        <p:grpSpPr>
          <a:xfrm>
            <a:off x="7628617" y="68009"/>
            <a:ext cx="1114462" cy="873141"/>
            <a:chOff x="6010290" y="2485874"/>
            <a:chExt cx="1114462" cy="873141"/>
          </a:xfrm>
        </p:grpSpPr>
        <p:grpSp>
          <p:nvGrpSpPr>
            <p:cNvPr id="112" name="Google Shape;112;p51"/>
            <p:cNvGrpSpPr/>
            <p:nvPr/>
          </p:nvGrpSpPr>
          <p:grpSpPr>
            <a:xfrm>
              <a:off x="6010290" y="2485874"/>
              <a:ext cx="1114462" cy="873141"/>
              <a:chOff x="6010290" y="2485874"/>
              <a:chExt cx="1114462" cy="873141"/>
            </a:xfrm>
          </p:grpSpPr>
          <p:sp>
            <p:nvSpPr>
              <p:cNvPr id="113" name="Google Shape;113;p51"/>
              <p:cNvSpPr/>
              <p:nvPr/>
            </p:nvSpPr>
            <p:spPr>
              <a:xfrm>
                <a:off x="6010290" y="2485874"/>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51"/>
              <p:cNvSpPr txBox="1"/>
              <p:nvPr/>
            </p:nvSpPr>
            <p:spPr>
              <a:xfrm>
                <a:off x="6019931" y="2510016"/>
                <a:ext cx="1104821"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TEST</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knowledge</a:t>
                </a:r>
                <a:endParaRPr/>
              </a:p>
            </p:txBody>
          </p:sp>
        </p:grpSp>
        <p:pic>
          <p:nvPicPr>
            <p:cNvPr id="115" name="Google Shape;115;p51" descr="Pencil.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rot="4613148">
              <a:off x="6510094" y="2564603"/>
              <a:ext cx="47238" cy="1063873"/>
            </a:xfrm>
            <a:prstGeom prst="rect">
              <a:avLst/>
            </a:prstGeom>
            <a:noFill/>
            <a:ln>
              <a:noFill/>
            </a:ln>
          </p:spPr>
        </p:pic>
      </p:grpSp>
      <p:pic>
        <p:nvPicPr>
          <p:cNvPr id="116" name="Google Shape;116;p51" descr="IconHydrosphereSM.pn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557185" y="231394"/>
            <a:ext cx="545060" cy="554609"/>
          </a:xfrm>
          <a:prstGeom prst="rect">
            <a:avLst/>
          </a:prstGeom>
          <a:noFill/>
          <a:ln>
            <a:noFill/>
          </a:ln>
          <a:effectLst>
            <a:outerShdw blurRad="292100" dist="139700" dir="2700000" algn="tl" rotWithShape="0">
              <a:srgbClr val="333333">
                <a:alpha val="64705"/>
              </a:srgbClr>
            </a:outerShdw>
          </a:effectLst>
        </p:spPr>
      </p:pic>
      <p:sp>
        <p:nvSpPr>
          <p:cNvPr id="117" name="Google Shape;117;p51"/>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     Hydrosphere</a:t>
            </a:r>
            <a:endParaRPr sz="1800" b="1">
              <a:solidFill>
                <a:srgbClr val="1A2659"/>
              </a:solidFill>
              <a:latin typeface="Calibri"/>
              <a:ea typeface="Calibri"/>
              <a:cs typeface="Calibri"/>
              <a:sym typeface="Calibri"/>
            </a:endParaRPr>
          </a:p>
        </p:txBody>
      </p:sp>
      <p:sp>
        <p:nvSpPr>
          <p:cNvPr id="118" name="Google Shape;118;p51"/>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pH Using pH Meter</a:t>
            </a: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globe.gov/documents/11865/f3841172-0e17-4e45-b52f-e68674a276e5"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www.globe.gov/documents/10157/380993/Tool+Kit"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hyperlink" Target="http://www.globe.gov/documents/11865/26f37835-c82a-4418-906d-23ec9f6c64a9" TargetMode="External"/><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notesSlide" Target="../notesSlides/notesSlide13.xml"/><Relationship Id="rId16"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hyperlink" Target="http://www.globe.gov/documents/11865/dfab0065-ed1c-4e37-a45d-f25fe0a7c241" TargetMode="External"/><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hyperlink" Target="http://www.globe.gov/documents/11865/0c711839-1cb7-423b-8974-7d19fcda15e0" TargetMode="External"/><Relationship Id="rId9" Type="http://schemas.openxmlformats.org/officeDocument/2006/relationships/image" Target="../media/image23.png"/><Relationship Id="rId1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5.png"/><Relationship Id="rId11" Type="http://schemas.openxmlformats.org/officeDocument/2006/relationships/image" Target="../media/image39.png"/><Relationship Id="rId5" Type="http://schemas.openxmlformats.org/officeDocument/2006/relationships/image" Target="../media/image11.png"/><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37.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2.png"/><Relationship Id="rId3" Type="http://schemas.openxmlformats.org/officeDocument/2006/relationships/hyperlink" Target="http://www.globe.gov/documents/11865/26f37835-c82a-4418-906d-23ec9f6c64a9" TargetMode="External"/><Relationship Id="rId7" Type="http://schemas.openxmlformats.org/officeDocument/2006/relationships/image" Target="../media/image34.png"/><Relationship Id="rId12"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33.png"/><Relationship Id="rId11" Type="http://schemas.openxmlformats.org/officeDocument/2006/relationships/image" Target="../media/image49.png"/><Relationship Id="rId5" Type="http://schemas.openxmlformats.org/officeDocument/2006/relationships/hyperlink" Target="http://www.globe.gov/documents/11865/4ec75029-d207-4c2a-ac27-9ebcf71fcd87" TargetMode="External"/><Relationship Id="rId10" Type="http://schemas.openxmlformats.org/officeDocument/2006/relationships/image" Target="../media/image48.png"/><Relationship Id="rId4" Type="http://schemas.openxmlformats.org/officeDocument/2006/relationships/hyperlink" Target="http://www.globe.gov/documents/11865/0c711839-1cb7-423b-8974-7d19fcda15e0" TargetMode="External"/><Relationship Id="rId9" Type="http://schemas.openxmlformats.org/officeDocument/2006/relationships/image" Target="../media/image36.png"/><Relationship Id="rId14"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33.png"/><Relationship Id="rId7"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11.png"/><Relationship Id="rId4" Type="http://schemas.openxmlformats.org/officeDocument/2006/relationships/image" Target="../media/image34.png"/><Relationship Id="rId9" Type="http://schemas.openxmlformats.org/officeDocument/2006/relationships/image" Target="../media/image44.png"/></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3.jpeg"/><Relationship Id="rId7" Type="http://schemas.openxmlformats.org/officeDocument/2006/relationships/image" Target="../media/image55.jpe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54.jpeg"/><Relationship Id="rId5" Type="http://schemas.openxmlformats.org/officeDocument/2006/relationships/image" Target="../media/image40.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hyperlink" Target="https://itunes.apple.com/us/app/globe-data-entry/id980592274?ls=1&amp;mt=8"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https://play.google.com/store/apps/details?id=gov.nasa.globe.deapp&amp;hl=en" TargetMode="External"/><Relationship Id="rId5" Type="http://schemas.openxmlformats.org/officeDocument/2006/relationships/hyperlink" Target="mailto:DATA@NASAGLOBE.ORG" TargetMode="External"/><Relationship Id="rId4" Type="http://schemas.openxmlformats.org/officeDocument/2006/relationships/hyperlink" Target="https://www.globe.gov/home?p_p_id=58&amp;p_p_lifecycle=0&amp;p_p_state=maximized&amp;p_p_mode=view&amp;p_p_col_id=column-2&amp;p_p_col_count=2&amp;_58_enter_data=1&amp;saveLastPath=0&amp;_58_struts_action=/login/login&amp;_58_redirect=https://data.globe.gov"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vis.globe.gov/GLOBE/"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 Id="rId5" Type="http://schemas.openxmlformats.org/officeDocument/2006/relationships/hyperlink" Target="http://www.globe.gov/documents/10157/7349361/Viz+tutorial.pdf" TargetMode="External"/><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hyperlink" Target="https://www.globe.gov/" TargetMode="External"/><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globe.gov/documents/11865/3464b426-6d54-4ba2-9cca-8d398fb38ef8"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www.globe.gov/documents/11865/26f37835-c82a-4418-906d-23ec9f6c64a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0"/>
          <p:cNvSpPr txBox="1"/>
          <p:nvPr/>
        </p:nvSpPr>
        <p:spPr>
          <a:xfrm>
            <a:off x="1323643" y="1192760"/>
            <a:ext cx="3510173" cy="49552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b="1">
              <a:solidFill>
                <a:srgbClr val="000072"/>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If the selected study site is a moving body of water (i.e. stream or river), locate your sampling site at a riffle area as opposed to still water or rapids. This will provide a more representative measurement of the water in the stream or river. If the selected study site is a still body of water i.e. a lake or reservoir), find a sampling site near the outlet area or along the middle of the water body.</a:t>
            </a:r>
            <a:endParaRPr/>
          </a:p>
          <a:p>
            <a:pPr marL="0" marR="0" lvl="0" indent="0" algn="just" rtl="0">
              <a:spcBef>
                <a:spcPts val="0"/>
              </a:spcBef>
              <a:spcAft>
                <a:spcPts val="0"/>
              </a:spcAft>
              <a:buNone/>
            </a:pPr>
            <a:endParaRPr sz="1400">
              <a:solidFill>
                <a:schemeClr val="dk1"/>
              </a:solidFill>
              <a:latin typeface="Calibri"/>
              <a:ea typeface="Calibri"/>
              <a:cs typeface="Calibri"/>
              <a:sym typeface="Calibri"/>
            </a:endParaRPr>
          </a:p>
          <a:p>
            <a:pPr marL="0" marR="0" lvl="0" indent="0" algn="just"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31" name="Google Shape;331;p10"/>
          <p:cNvGrpSpPr/>
          <p:nvPr/>
        </p:nvGrpSpPr>
        <p:grpSpPr>
          <a:xfrm>
            <a:off x="7874380" y="67732"/>
            <a:ext cx="1103962" cy="873142"/>
            <a:chOff x="6285205" y="3863282"/>
            <a:chExt cx="1103962" cy="873142"/>
          </a:xfrm>
        </p:grpSpPr>
        <p:sp>
          <p:nvSpPr>
            <p:cNvPr id="332" name="Google Shape;332;p10"/>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3" name="Google Shape;333;p10"/>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sp>
        <p:nvSpPr>
          <p:cNvPr id="334" name="Google Shape;334;p10"/>
          <p:cNvSpPr txBox="1"/>
          <p:nvPr/>
        </p:nvSpPr>
        <p:spPr>
          <a:xfrm>
            <a:off x="1236134" y="985958"/>
            <a:ext cx="8366567" cy="7386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000072"/>
                </a:solidFill>
                <a:latin typeface="Calibri"/>
                <a:ea typeface="Calibri"/>
                <a:cs typeface="Calibri"/>
                <a:sym typeface="Calibri"/>
              </a:rPr>
              <a:t>Site Selection and Sampling- Hydrosphere Study Site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35" name="Google Shape;335;p10" descr="bridge water site.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63752" y="1647646"/>
            <a:ext cx="3956870" cy="2967652"/>
          </a:xfrm>
          <a:prstGeom prst="rect">
            <a:avLst/>
          </a:prstGeom>
          <a:noFill/>
          <a:ln>
            <a:noFill/>
          </a:ln>
        </p:spPr>
      </p:pic>
      <p:sp>
        <p:nvSpPr>
          <p:cNvPr id="336" name="Google Shape;336;p10"/>
          <p:cNvSpPr txBox="1"/>
          <p:nvPr/>
        </p:nvSpPr>
        <p:spPr>
          <a:xfrm>
            <a:off x="1339311" y="5019184"/>
            <a:ext cx="7248882" cy="9233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Calibri"/>
                <a:ea typeface="Calibri"/>
                <a:cs typeface="Calibri"/>
                <a:sym typeface="Calibri"/>
              </a:rPr>
              <a:t> Avoid inlet areas. A bridge or a pier are good choices. If your water body is brackish or salty, you will need to know the times of high and low tide at a location as close as possible to your study site.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1"/>
          <p:cNvSpPr txBox="1"/>
          <p:nvPr/>
        </p:nvSpPr>
        <p:spPr>
          <a:xfrm>
            <a:off x="1354667" y="1276501"/>
            <a:ext cx="7408333" cy="49705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Overview of Water pH Protocol</a:t>
            </a:r>
            <a:endParaRPr sz="2400" b="1">
              <a:solidFill>
                <a:schemeClr val="dk2"/>
              </a:solidFill>
              <a:latin typeface="Calibri"/>
              <a:ea typeface="Calibri"/>
              <a:cs typeface="Calibri"/>
              <a:sym typeface="Calibri"/>
            </a:endParaRPr>
          </a:p>
          <a:p>
            <a:pPr marL="0" marR="0" lvl="0" indent="0" algn="just" rtl="0">
              <a:spcBef>
                <a:spcPts val="600"/>
              </a:spcBef>
              <a:spcAft>
                <a:spcPts val="0"/>
              </a:spcAft>
              <a:buNone/>
            </a:pPr>
            <a:r>
              <a:rPr lang="en-US" sz="1800">
                <a:solidFill>
                  <a:schemeClr val="dk1"/>
                </a:solidFill>
                <a:latin typeface="Calibri"/>
                <a:ea typeface="Calibri"/>
                <a:cs typeface="Calibri"/>
                <a:sym typeface="Calibri"/>
              </a:rPr>
              <a:t>pH of a water body can be measured using either a pH meter or pH paper. The accuracy of either method depends on the </a:t>
            </a:r>
            <a:r>
              <a:rPr lang="en-US" sz="1800" b="1">
                <a:solidFill>
                  <a:srgbClr val="000072"/>
                </a:solidFill>
                <a:latin typeface="Calibri"/>
                <a:ea typeface="Calibri"/>
                <a:cs typeface="Calibri"/>
                <a:sym typeface="Calibri"/>
              </a:rPr>
              <a:t>electrical conductivity </a:t>
            </a:r>
            <a:r>
              <a:rPr lang="en-US" sz="1800">
                <a:solidFill>
                  <a:schemeClr val="dk1"/>
                </a:solidFill>
                <a:latin typeface="Calibri"/>
                <a:ea typeface="Calibri"/>
                <a:cs typeface="Calibri"/>
                <a:sym typeface="Calibri"/>
              </a:rPr>
              <a:t>of the water. The electrical conductivity needs to be at least 200 µS/cm for these methods to report accurately.</a:t>
            </a:r>
            <a:endParaRPr/>
          </a:p>
          <a:p>
            <a:pPr marL="0" marR="0" lvl="0" indent="0" algn="just" rtl="0">
              <a:spcBef>
                <a:spcPts val="0"/>
              </a:spcBef>
              <a:spcAft>
                <a:spcPts val="0"/>
              </a:spcAft>
              <a:buNone/>
            </a:pPr>
            <a:endParaRPr sz="1800" b="1">
              <a:solidFill>
                <a:schemeClr val="dk2"/>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If you are sampling Ocean or brackish water, you can assume that the electrical conductivity of your sample is greater than 200 µS/cm. If you are not sure if the fresh water at your Hydrosphere Study Site has a conductivity value high enough for the measurement technique (paper or meter), you will need to measure the </a:t>
            </a:r>
            <a:r>
              <a:rPr lang="en-US" sz="1800" b="1">
                <a:solidFill>
                  <a:srgbClr val="000072"/>
                </a:solidFill>
                <a:latin typeface="Calibri"/>
                <a:ea typeface="Calibri"/>
                <a:cs typeface="Calibri"/>
                <a:sym typeface="Calibri"/>
              </a:rPr>
              <a:t>electrical conductivity </a:t>
            </a:r>
            <a:r>
              <a:rPr lang="en-US" sz="1800">
                <a:solidFill>
                  <a:schemeClr val="dk1"/>
                </a:solidFill>
                <a:latin typeface="Calibri"/>
                <a:ea typeface="Calibri"/>
                <a:cs typeface="Calibri"/>
                <a:sym typeface="Calibri"/>
              </a:rPr>
              <a:t>before taking your pH measurements. After you know the electrical conductivity value of the water, use the appropriate pH field guide. </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For more information, see the </a:t>
            </a:r>
            <a:r>
              <a:rPr lang="en-US" sz="1800" b="1">
                <a:solidFill>
                  <a:srgbClr val="000072"/>
                </a:solidFill>
                <a:latin typeface="Calibri"/>
                <a:ea typeface="Calibri"/>
                <a:cs typeface="Calibri"/>
                <a:sym typeface="Calibri"/>
              </a:rPr>
              <a:t>  </a:t>
            </a:r>
            <a:r>
              <a:rPr lang="en-US" sz="1800" b="1" u="sng">
                <a:solidFill>
                  <a:srgbClr val="00007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Electrical Conductivity Field Guide Protocol</a:t>
            </a:r>
            <a:endParaRPr sz="1800" b="1">
              <a:solidFill>
                <a:srgbClr val="000072"/>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2"/>
          <p:cNvSpPr/>
          <p:nvPr/>
        </p:nvSpPr>
        <p:spPr>
          <a:xfrm>
            <a:off x="1375737" y="1145080"/>
            <a:ext cx="749481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72"/>
                </a:solidFill>
                <a:latin typeface="Calibri"/>
                <a:ea typeface="Calibri"/>
                <a:cs typeface="Calibri"/>
                <a:sym typeface="Calibri"/>
              </a:rPr>
              <a:t>Sources for Equipment You Need for the pH Meter Protocol</a:t>
            </a:r>
            <a:endParaRPr sz="2000" b="1">
              <a:solidFill>
                <a:srgbClr val="055000"/>
              </a:solidFill>
              <a:latin typeface="Calibri"/>
              <a:ea typeface="Calibri"/>
              <a:cs typeface="Calibri"/>
              <a:sym typeface="Calibri"/>
            </a:endParaRPr>
          </a:p>
        </p:txBody>
      </p:sp>
      <p:sp>
        <p:nvSpPr>
          <p:cNvPr id="347" name="Google Shape;347;p12"/>
          <p:cNvSpPr/>
          <p:nvPr/>
        </p:nvSpPr>
        <p:spPr>
          <a:xfrm>
            <a:off x="1375737" y="1786527"/>
            <a:ext cx="4781191" cy="258532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The following resources summarize the measurements associated with each protocol, associated skill level, scientific specifications for the instruments, and how to access the equipment you need (purchase, build, or download). </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348" name="Google Shape;348;p12" descr="Screen Shot 2015-09-03 at 12.51.51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791986">
            <a:off x="6982323" y="1921330"/>
            <a:ext cx="1666623" cy="2133816"/>
          </a:xfrm>
          <a:prstGeom prst="rect">
            <a:avLst/>
          </a:prstGeom>
          <a:noFill/>
          <a:ln>
            <a:noFill/>
          </a:ln>
          <a:effectLst>
            <a:outerShdw blurRad="292100" dist="139700" dir="2700000" algn="tl" rotWithShape="0">
              <a:srgbClr val="333333">
                <a:alpha val="64705"/>
              </a:srgbClr>
            </a:outerShdw>
          </a:effectLst>
        </p:spPr>
      </p:pic>
      <p:sp>
        <p:nvSpPr>
          <p:cNvPr id="349" name="Google Shape;349;p12"/>
          <p:cNvSpPr txBox="1"/>
          <p:nvPr/>
        </p:nvSpPr>
        <p:spPr>
          <a:xfrm>
            <a:off x="1375737" y="4254430"/>
            <a:ext cx="7768263"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Where to find specifications for instruments used in GLOBE investigations</a:t>
            </a: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Where to find scientific instruments used in GLOBE investigations </a:t>
            </a:r>
            <a:endParaRPr sz="1800" b="1">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3"/>
          <p:cNvSpPr txBox="1"/>
          <p:nvPr/>
        </p:nvSpPr>
        <p:spPr>
          <a:xfrm>
            <a:off x="1132660" y="1064446"/>
            <a:ext cx="8046900" cy="6172200"/>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rgbClr val="000072"/>
              </a:buClr>
              <a:buSzPts val="2400"/>
              <a:buFont typeface="Calibri"/>
              <a:buAutoNum type="romanUcPeriod"/>
            </a:pPr>
            <a:r>
              <a:rPr lang="en-US" sz="2400" b="1">
                <a:solidFill>
                  <a:srgbClr val="000072"/>
                </a:solidFill>
                <a:latin typeface="Calibri"/>
                <a:ea typeface="Calibri"/>
                <a:cs typeface="Calibri"/>
                <a:sym typeface="Calibri"/>
              </a:rPr>
              <a:t>pH Water Protocol using </a:t>
            </a:r>
            <a:r>
              <a:rPr lang="en-US" sz="2400" b="1">
                <a:solidFill>
                  <a:srgbClr val="FF0000"/>
                </a:solidFill>
                <a:latin typeface="Calibri"/>
                <a:ea typeface="Calibri"/>
                <a:cs typeface="Calibri"/>
                <a:sym typeface="Calibri"/>
              </a:rPr>
              <a:t>a pH Meter</a:t>
            </a:r>
            <a:r>
              <a:rPr lang="en-US" sz="2400" b="1">
                <a:solidFill>
                  <a:srgbClr val="000072"/>
                </a:solidFill>
                <a:latin typeface="Calibri"/>
                <a:ea typeface="Calibri"/>
                <a:cs typeface="Calibri"/>
                <a:sym typeface="Calibri"/>
              </a:rPr>
              <a:t>  </a:t>
            </a:r>
            <a:endParaRPr/>
          </a:p>
          <a:p>
            <a:pPr marL="0" marR="0" lvl="0" indent="0" algn="l" rtl="0">
              <a:spcBef>
                <a:spcPts val="0"/>
              </a:spcBef>
              <a:spcAft>
                <a:spcPts val="0"/>
              </a:spcAft>
              <a:buNone/>
            </a:pPr>
            <a:r>
              <a:rPr lang="en-US" sz="2400" b="1">
                <a:solidFill>
                  <a:srgbClr val="000072"/>
                </a:solidFill>
                <a:latin typeface="Calibri"/>
                <a:ea typeface="Calibri"/>
                <a:cs typeface="Calibri"/>
                <a:sym typeface="Calibri"/>
              </a:rPr>
              <a:t>	Electrical Conductivity </a:t>
            </a:r>
            <a:r>
              <a:rPr lang="en-US" sz="2400" b="1">
                <a:solidFill>
                  <a:srgbClr val="FF0000"/>
                </a:solidFill>
                <a:latin typeface="Calibri"/>
                <a:ea typeface="Calibri"/>
                <a:cs typeface="Calibri"/>
                <a:sym typeface="Calibri"/>
              </a:rPr>
              <a:t>Less </a:t>
            </a:r>
            <a:r>
              <a:rPr lang="en-US" sz="2400" b="1">
                <a:solidFill>
                  <a:srgbClr val="000072"/>
                </a:solidFill>
                <a:latin typeface="Calibri"/>
                <a:ea typeface="Calibri"/>
                <a:cs typeface="Calibri"/>
                <a:sym typeface="Calibri"/>
              </a:rPr>
              <a:t>than 200 mS/cm (1/8)</a:t>
            </a:r>
            <a:endParaRPr/>
          </a:p>
          <a:p>
            <a:pPr marL="0" marR="0" lvl="0" indent="0" algn="l" rtl="0">
              <a:spcBef>
                <a:spcPts val="0"/>
              </a:spcBef>
              <a:spcAft>
                <a:spcPts val="0"/>
              </a:spcAft>
              <a:buNone/>
            </a:pPr>
            <a:endParaRPr sz="24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800" b="1">
                <a:solidFill>
                  <a:srgbClr val="000072"/>
                </a:solidFill>
                <a:latin typeface="Calibri"/>
                <a:ea typeface="Calibri"/>
                <a:cs typeface="Calibri"/>
                <a:sym typeface="Calibri"/>
              </a:rPr>
              <a:t>Time: </a:t>
            </a:r>
            <a:r>
              <a:rPr lang="en-US" sz="1800">
                <a:solidFill>
                  <a:srgbClr val="000000"/>
                </a:solidFill>
                <a:latin typeface="Calibri"/>
                <a:ea typeface="Calibri"/>
                <a:cs typeface="Calibri"/>
                <a:sym typeface="Calibri"/>
              </a:rPr>
              <a:t>10 minutes</a:t>
            </a:r>
            <a:endParaRPr/>
          </a:p>
          <a:p>
            <a:pPr marL="0" marR="0" lvl="0" indent="0" algn="l" rtl="0">
              <a:spcBef>
                <a:spcPts val="0"/>
              </a:spcBef>
              <a:spcAft>
                <a:spcPts val="0"/>
              </a:spcAft>
              <a:buNone/>
            </a:pPr>
            <a:r>
              <a:rPr lang="en-US" sz="1800" b="1">
                <a:solidFill>
                  <a:srgbClr val="000072"/>
                </a:solidFill>
                <a:latin typeface="Calibri"/>
                <a:ea typeface="Calibri"/>
                <a:cs typeface="Calibri"/>
                <a:sym typeface="Calibri"/>
              </a:rPr>
              <a:t>Suggested Frequency: </a:t>
            </a:r>
            <a:r>
              <a:rPr lang="en-US" sz="1800">
                <a:solidFill>
                  <a:schemeClr val="dk1"/>
                </a:solidFill>
                <a:latin typeface="Calibri"/>
                <a:ea typeface="Calibri"/>
                <a:cs typeface="Calibri"/>
                <a:sym typeface="Calibri"/>
              </a:rPr>
              <a:t>weekly</a:t>
            </a:r>
            <a:endParaRPr/>
          </a:p>
          <a:p>
            <a:pPr marL="0" marR="0" lvl="0" indent="0" algn="l" rtl="0">
              <a:spcBef>
                <a:spcPts val="0"/>
              </a:spcBef>
              <a:spcAft>
                <a:spcPts val="0"/>
              </a:spcAft>
              <a:buNone/>
            </a:pPr>
            <a:r>
              <a:rPr lang="en-US" sz="2000" b="1">
                <a:solidFill>
                  <a:srgbClr val="000072"/>
                </a:solidFill>
                <a:latin typeface="Calibri"/>
                <a:ea typeface="Calibri"/>
                <a:cs typeface="Calibri"/>
                <a:sym typeface="Calibri"/>
              </a:rPr>
              <a:t>Assemble Necessary Equipment:</a:t>
            </a: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endParaRPr sz="2400" b="1">
              <a:solidFill>
                <a:srgbClr val="000072"/>
              </a:solidFill>
              <a:latin typeface="Calibri"/>
              <a:ea typeface="Calibri"/>
              <a:cs typeface="Calibri"/>
              <a:sym typeface="Calibri"/>
            </a:endParaRPr>
          </a:p>
          <a:p>
            <a:pPr marL="0" marR="0" lvl="0" indent="0" algn="l" rtl="0">
              <a:spcBef>
                <a:spcPts val="600"/>
              </a:spcBef>
              <a:spcAft>
                <a:spcPts val="0"/>
              </a:spcAft>
              <a:buNone/>
            </a:pPr>
            <a:endParaRPr sz="2400" b="1">
              <a:solidFill>
                <a:srgbClr val="000072"/>
              </a:solidFill>
              <a:latin typeface="Calibri"/>
              <a:ea typeface="Calibri"/>
              <a:cs typeface="Calibri"/>
              <a:sym typeface="Calibri"/>
            </a:endParaRPr>
          </a:p>
          <a:p>
            <a:pPr marL="0" marR="0" lvl="0" indent="0" algn="l" rtl="0">
              <a:spcBef>
                <a:spcPts val="600"/>
              </a:spcBef>
              <a:spcAft>
                <a:spcPts val="0"/>
              </a:spcAft>
              <a:buNone/>
            </a:pPr>
            <a:endParaRPr sz="2400" b="1">
              <a:solidFill>
                <a:srgbClr val="000072"/>
              </a:solidFill>
              <a:latin typeface="Calibri"/>
              <a:ea typeface="Calibri"/>
              <a:cs typeface="Calibri"/>
              <a:sym typeface="Calibri"/>
            </a:endParaRPr>
          </a:p>
          <a:p>
            <a:pPr marL="0" marR="0" lvl="0" indent="0" algn="l" rtl="0">
              <a:spcBef>
                <a:spcPts val="600"/>
              </a:spcBef>
              <a:spcAft>
                <a:spcPts val="0"/>
              </a:spcAft>
              <a:buNone/>
            </a:pPr>
            <a:endParaRPr sz="1800" b="1">
              <a:solidFill>
                <a:srgbClr val="000072"/>
              </a:solidFill>
              <a:latin typeface="Calibri"/>
              <a:ea typeface="Calibri"/>
              <a:cs typeface="Calibri"/>
              <a:sym typeface="Calibri"/>
            </a:endParaRPr>
          </a:p>
          <a:p>
            <a:pPr marL="0" marR="0" lvl="0" indent="0" algn="l" rtl="0">
              <a:spcBef>
                <a:spcPts val="0"/>
              </a:spcBef>
              <a:spcAft>
                <a:spcPts val="0"/>
              </a:spcAft>
              <a:buNone/>
            </a:pPr>
            <a:endParaRPr sz="18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2000" b="1">
                <a:solidFill>
                  <a:srgbClr val="000072"/>
                </a:solidFill>
                <a:latin typeface="Calibri"/>
                <a:ea typeface="Calibri"/>
                <a:cs typeface="Calibri"/>
                <a:sym typeface="Calibri"/>
              </a:rPr>
              <a:t>Assemble Necessary Documents:</a:t>
            </a:r>
            <a:endParaRPr/>
          </a:p>
          <a:p>
            <a:pPr marL="0" marR="0" lvl="0" indent="0" algn="l" rtl="0">
              <a:spcBef>
                <a:spcPts val="0"/>
              </a:spcBef>
              <a:spcAft>
                <a:spcPts val="0"/>
              </a:spcAft>
              <a:buNone/>
            </a:pPr>
            <a:endParaRPr sz="18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600" b="1" u="sng">
                <a:solidFill>
                  <a:srgbClr val="00007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Hydrosphere Investigation Data Sheet</a:t>
            </a:r>
            <a:endParaRPr sz="16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600" b="1" u="sng">
                <a:solidFill>
                  <a:srgbClr val="00007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Electrical Conductivity Field Guide</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b="1" u="sng">
                <a:solidFill>
                  <a:srgbClr val="00007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pH Water Protocol using  pH Meter: </a:t>
            </a:r>
            <a:endParaRPr/>
          </a:p>
          <a:p>
            <a:pPr marL="0" marR="0" lvl="0" indent="0" algn="l" rtl="0">
              <a:spcBef>
                <a:spcPts val="0"/>
              </a:spcBef>
              <a:spcAft>
                <a:spcPts val="0"/>
              </a:spcAft>
              <a:buNone/>
            </a:pPr>
            <a:r>
              <a:rPr lang="en-US" sz="1600" b="1" u="sng">
                <a:solidFill>
                  <a:srgbClr val="00007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Electrical Conductivity Less than 200 mS/cm</a:t>
            </a:r>
            <a:endParaRPr sz="1600" b="1">
              <a:solidFill>
                <a:srgbClr val="000072"/>
              </a:solidFill>
              <a:latin typeface="Calibri"/>
              <a:ea typeface="Calibri"/>
              <a:cs typeface="Calibri"/>
              <a:sym typeface="Calibri"/>
            </a:endParaRPr>
          </a:p>
          <a:p>
            <a:pPr marL="0" marR="0" lvl="0" indent="0" algn="l" rtl="0">
              <a:spcBef>
                <a:spcPts val="0"/>
              </a:spcBef>
              <a:spcAft>
                <a:spcPts val="0"/>
              </a:spcAft>
              <a:buNone/>
            </a:pPr>
            <a:endParaRPr sz="2400" b="1">
              <a:solidFill>
                <a:srgbClr val="000072"/>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55" name="Google Shape;355;p13" descr="ClipboardandPaper.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611051" y="2113339"/>
            <a:ext cx="3036996" cy="4271759"/>
          </a:xfrm>
          <a:prstGeom prst="rect">
            <a:avLst/>
          </a:prstGeom>
          <a:noFill/>
          <a:ln>
            <a:noFill/>
          </a:ln>
          <a:effectLst>
            <a:outerShdw blurRad="292100" dist="139700" dir="2700000" algn="tl" rotWithShape="0">
              <a:srgbClr val="333333">
                <a:alpha val="64705"/>
              </a:srgbClr>
            </a:outerShdw>
          </a:effectLst>
        </p:spPr>
      </p:pic>
      <p:sp>
        <p:nvSpPr>
          <p:cNvPr id="356" name="Google Shape;356;p13"/>
          <p:cNvSpPr txBox="1"/>
          <p:nvPr/>
        </p:nvSpPr>
        <p:spPr>
          <a:xfrm>
            <a:off x="6060519" y="2934471"/>
            <a:ext cx="2212848" cy="3362460"/>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800"/>
              <a:buFont typeface="Arial"/>
              <a:buChar char="•"/>
            </a:pPr>
            <a:r>
              <a:rPr lang="en-US" sz="800">
                <a:solidFill>
                  <a:schemeClr val="dk1"/>
                </a:solidFill>
                <a:latin typeface="Short Stack"/>
                <a:ea typeface="Short Stack"/>
                <a:cs typeface="Short Stack"/>
                <a:sym typeface="Short Stack"/>
              </a:rPr>
              <a:t>pH meter</a:t>
            </a:r>
            <a:endParaRPr sz="800">
              <a:solidFill>
                <a:schemeClr val="dk1"/>
              </a:solidFill>
              <a:latin typeface="Short Stack"/>
              <a:ea typeface="Short Stack"/>
              <a:cs typeface="Short Stack"/>
              <a:sym typeface="Short Stack"/>
            </a:endParaRPr>
          </a:p>
          <a:p>
            <a:pPr marL="171450" marR="0" lvl="0" indent="-171450" algn="l" rtl="0">
              <a:spcBef>
                <a:spcPts val="0"/>
              </a:spcBef>
              <a:spcAft>
                <a:spcPts val="0"/>
              </a:spcAft>
              <a:buClr>
                <a:schemeClr val="dk1"/>
              </a:buClr>
              <a:buSzPts val="800"/>
              <a:buFont typeface="Arial"/>
              <a:buChar char="•"/>
            </a:pPr>
            <a:r>
              <a:rPr lang="en-US" sz="800">
                <a:solidFill>
                  <a:schemeClr val="dk1"/>
                </a:solidFill>
                <a:latin typeface="Short Stack"/>
                <a:ea typeface="Short Stack"/>
                <a:cs typeface="Short Stack"/>
                <a:sym typeface="Short Stack"/>
              </a:rPr>
              <a:t>Electrical conductivity meter</a:t>
            </a:r>
            <a:endParaRPr/>
          </a:p>
          <a:p>
            <a:pPr marL="171450" marR="0" lvl="0" indent="-171450" algn="l" rtl="0">
              <a:spcBef>
                <a:spcPts val="0"/>
              </a:spcBef>
              <a:spcAft>
                <a:spcPts val="0"/>
              </a:spcAft>
              <a:buClr>
                <a:schemeClr val="dk1"/>
              </a:buClr>
              <a:buSzPts val="800"/>
              <a:buFont typeface="Arial"/>
              <a:buChar char="•"/>
            </a:pPr>
            <a:r>
              <a:rPr lang="en-US" sz="800">
                <a:solidFill>
                  <a:schemeClr val="dk1"/>
                </a:solidFill>
                <a:latin typeface="Short Stack"/>
                <a:ea typeface="Short Stack"/>
                <a:cs typeface="Short Stack"/>
                <a:sym typeface="Short Stack"/>
              </a:rPr>
              <a:t>2 100-ml beakers or cups</a:t>
            </a:r>
            <a:endParaRPr/>
          </a:p>
          <a:p>
            <a:pPr marL="171450" marR="0" lvl="0" indent="-171450" algn="l" rtl="0">
              <a:spcBef>
                <a:spcPts val="0"/>
              </a:spcBef>
              <a:spcAft>
                <a:spcPts val="0"/>
              </a:spcAft>
              <a:buClr>
                <a:schemeClr val="dk1"/>
              </a:buClr>
              <a:buSzPts val="800"/>
              <a:buFont typeface="Arial"/>
              <a:buChar char="•"/>
            </a:pPr>
            <a:r>
              <a:rPr lang="en-US" sz="800">
                <a:solidFill>
                  <a:schemeClr val="dk1"/>
                </a:solidFill>
                <a:latin typeface="Short Stack"/>
                <a:ea typeface="Short Stack"/>
                <a:cs typeface="Short Stack"/>
                <a:sym typeface="Short Stack"/>
              </a:rPr>
              <a:t>Protective gloves and goggles</a:t>
            </a:r>
            <a:endParaRPr/>
          </a:p>
          <a:p>
            <a:pPr marL="171450" marR="0" lvl="0" indent="-171450" algn="l" rtl="0">
              <a:spcBef>
                <a:spcPts val="0"/>
              </a:spcBef>
              <a:spcAft>
                <a:spcPts val="0"/>
              </a:spcAft>
              <a:buClr>
                <a:schemeClr val="dk1"/>
              </a:buClr>
              <a:buSzPts val="800"/>
              <a:buFont typeface="Arial"/>
              <a:buChar char="•"/>
            </a:pPr>
            <a:r>
              <a:rPr lang="en-US" sz="800">
                <a:solidFill>
                  <a:schemeClr val="dk1"/>
                </a:solidFill>
                <a:latin typeface="Short Stack"/>
                <a:ea typeface="Short Stack"/>
                <a:cs typeface="Short Stack"/>
                <a:sym typeface="Short Stack"/>
              </a:rPr>
              <a:t>Thermometer</a:t>
            </a:r>
            <a:endParaRPr/>
          </a:p>
          <a:p>
            <a:pPr marL="171450" marR="0" lvl="0" indent="-171450" algn="l" rtl="0">
              <a:spcBef>
                <a:spcPts val="0"/>
              </a:spcBef>
              <a:spcAft>
                <a:spcPts val="0"/>
              </a:spcAft>
              <a:buClr>
                <a:schemeClr val="dk1"/>
              </a:buClr>
              <a:buSzPts val="800"/>
              <a:buFont typeface="Arial"/>
              <a:buChar char="•"/>
            </a:pPr>
            <a:r>
              <a:rPr lang="en-US" sz="800">
                <a:solidFill>
                  <a:schemeClr val="dk1"/>
                </a:solidFill>
                <a:latin typeface="Short Stack"/>
                <a:ea typeface="Short Stack"/>
                <a:cs typeface="Short Stack"/>
                <a:sym typeface="Short Stack"/>
              </a:rPr>
              <a:t>Tweezers</a:t>
            </a:r>
            <a:endParaRPr/>
          </a:p>
          <a:p>
            <a:pPr marL="171450" marR="0" lvl="0" indent="-171450" algn="l" rtl="0">
              <a:spcBef>
                <a:spcPts val="0"/>
              </a:spcBef>
              <a:spcAft>
                <a:spcPts val="0"/>
              </a:spcAft>
              <a:buClr>
                <a:schemeClr val="dk1"/>
              </a:buClr>
              <a:buSzPts val="800"/>
              <a:buFont typeface="Arial"/>
              <a:buChar char="•"/>
            </a:pPr>
            <a:r>
              <a:rPr lang="en-US" sz="800">
                <a:solidFill>
                  <a:schemeClr val="dk1"/>
                </a:solidFill>
                <a:latin typeface="Short Stack"/>
                <a:ea typeface="Short Stack"/>
                <a:cs typeface="Short Stack"/>
                <a:sym typeface="Short Stack"/>
              </a:rPr>
              <a:t>Stirring rod or spoon</a:t>
            </a:r>
            <a:endParaRPr/>
          </a:p>
          <a:p>
            <a:pPr marL="171450" marR="0" lvl="0" indent="-171450" algn="l" rtl="0">
              <a:spcBef>
                <a:spcPts val="0"/>
              </a:spcBef>
              <a:spcAft>
                <a:spcPts val="0"/>
              </a:spcAft>
              <a:buClr>
                <a:schemeClr val="dk1"/>
              </a:buClr>
              <a:buSzPts val="800"/>
              <a:buFont typeface="Arial"/>
              <a:buChar char="•"/>
            </a:pPr>
            <a:r>
              <a:rPr lang="en-US" sz="800">
                <a:solidFill>
                  <a:schemeClr val="dk1"/>
                </a:solidFill>
                <a:latin typeface="Short Stack"/>
                <a:ea typeface="Short Stack"/>
                <a:cs typeface="Short Stack"/>
                <a:sym typeface="Short Stack"/>
              </a:rPr>
              <a:t>Salt crystals or table salt</a:t>
            </a:r>
            <a:endParaRPr/>
          </a:p>
          <a:p>
            <a:pPr marL="171450" marR="0" lvl="0" indent="-171450" algn="l" rtl="0">
              <a:spcBef>
                <a:spcPts val="0"/>
              </a:spcBef>
              <a:spcAft>
                <a:spcPts val="0"/>
              </a:spcAft>
              <a:buClr>
                <a:schemeClr val="dk1"/>
              </a:buClr>
              <a:buSzPts val="800"/>
              <a:buFont typeface="Arial"/>
              <a:buChar char="•"/>
            </a:pPr>
            <a:r>
              <a:rPr lang="en-US" sz="800">
                <a:solidFill>
                  <a:schemeClr val="dk1"/>
                </a:solidFill>
                <a:latin typeface="Short Stack"/>
                <a:ea typeface="Short Stack"/>
                <a:cs typeface="Short Stack"/>
                <a:sym typeface="Short Stack"/>
              </a:rPr>
              <a:t>Distilled water in wash bottle</a:t>
            </a:r>
            <a:endParaRPr/>
          </a:p>
          <a:p>
            <a:pPr marL="171450" marR="0" lvl="0" indent="-171450" algn="l" rtl="0">
              <a:spcBef>
                <a:spcPts val="0"/>
              </a:spcBef>
              <a:spcAft>
                <a:spcPts val="0"/>
              </a:spcAft>
              <a:buClr>
                <a:schemeClr val="dk1"/>
              </a:buClr>
              <a:buSzPts val="800"/>
              <a:buFont typeface="Arial"/>
              <a:buChar char="•"/>
            </a:pPr>
            <a:r>
              <a:rPr lang="en-US" sz="800">
                <a:solidFill>
                  <a:schemeClr val="dk1"/>
                </a:solidFill>
                <a:latin typeface="Short Stack"/>
                <a:ea typeface="Short Stack"/>
                <a:cs typeface="Short Stack"/>
                <a:sym typeface="Short Stack"/>
              </a:rPr>
              <a:t>Paper towel or soft tissues</a:t>
            </a:r>
            <a:endParaRPr/>
          </a:p>
          <a:p>
            <a:pPr marL="171450" marR="0" lvl="0" indent="-171450" algn="l" rtl="0">
              <a:spcBef>
                <a:spcPts val="0"/>
              </a:spcBef>
              <a:spcAft>
                <a:spcPts val="0"/>
              </a:spcAft>
              <a:buClr>
                <a:schemeClr val="dk1"/>
              </a:buClr>
              <a:buSzPts val="800"/>
              <a:buFont typeface="Arial"/>
              <a:buChar char="•"/>
            </a:pPr>
            <a:r>
              <a:rPr lang="en-US" sz="800">
                <a:solidFill>
                  <a:schemeClr val="dk1"/>
                </a:solidFill>
                <a:latin typeface="Short Stack"/>
                <a:ea typeface="Short Stack"/>
                <a:cs typeface="Short Stack"/>
                <a:sym typeface="Short Stack"/>
              </a:rPr>
              <a:t>Pen or Pencil</a:t>
            </a:r>
            <a:endParaRPr/>
          </a:p>
          <a:p>
            <a:pPr marL="171450" marR="0" lvl="0" indent="-171450" algn="l" rtl="0">
              <a:spcBef>
                <a:spcPts val="0"/>
              </a:spcBef>
              <a:spcAft>
                <a:spcPts val="0"/>
              </a:spcAft>
              <a:buClr>
                <a:schemeClr val="dk1"/>
              </a:buClr>
              <a:buSzPts val="800"/>
              <a:buFont typeface="Arial"/>
              <a:buChar char="•"/>
            </a:pPr>
            <a:r>
              <a:rPr lang="en-US" sz="800">
                <a:solidFill>
                  <a:schemeClr val="dk1"/>
                </a:solidFill>
                <a:latin typeface="Short Stack"/>
                <a:ea typeface="Short Stack"/>
                <a:cs typeface="Short Stack"/>
                <a:sym typeface="Short Stack"/>
              </a:rPr>
              <a:t>Salt</a:t>
            </a:r>
            <a:endParaRPr/>
          </a:p>
          <a:p>
            <a:pPr marL="171450" marR="0" lvl="0" indent="-171450" algn="l" rtl="0">
              <a:spcBef>
                <a:spcPts val="0"/>
              </a:spcBef>
              <a:spcAft>
                <a:spcPts val="0"/>
              </a:spcAft>
              <a:buClr>
                <a:schemeClr val="dk1"/>
              </a:buClr>
              <a:buSzPts val="800"/>
              <a:buFont typeface="Arial"/>
              <a:buChar char="•"/>
            </a:pPr>
            <a:r>
              <a:rPr lang="en-US" sz="800">
                <a:solidFill>
                  <a:schemeClr val="dk1"/>
                </a:solidFill>
                <a:latin typeface="Short Stack"/>
                <a:ea typeface="Short Stack"/>
                <a:cs typeface="Short Stack"/>
                <a:sym typeface="Short Stack"/>
              </a:rPr>
              <a:t> mL of pH 4.0 buffer solution in a jar with a lid: labeled pH 4.0*</a:t>
            </a:r>
            <a:endParaRPr/>
          </a:p>
          <a:p>
            <a:pPr marL="171450" marR="0" lvl="0" indent="-171450" algn="l" rtl="0">
              <a:spcBef>
                <a:spcPts val="0"/>
              </a:spcBef>
              <a:spcAft>
                <a:spcPts val="0"/>
              </a:spcAft>
              <a:buClr>
                <a:schemeClr val="dk1"/>
              </a:buClr>
              <a:buSzPts val="800"/>
              <a:buFont typeface="Arial"/>
              <a:buChar char="•"/>
            </a:pPr>
            <a:r>
              <a:rPr lang="en-US" sz="800">
                <a:solidFill>
                  <a:schemeClr val="dk1"/>
                </a:solidFill>
                <a:latin typeface="Short Stack"/>
                <a:ea typeface="Short Stack"/>
                <a:cs typeface="Short Stack"/>
                <a:sym typeface="Short Stack"/>
              </a:rPr>
              <a:t>25 mL of pH 7.0 buffer solution in a jar with a lid: labeled pH 7.0</a:t>
            </a:r>
            <a:endParaRPr/>
          </a:p>
          <a:p>
            <a:pPr marL="171450" marR="0" lvl="0" indent="-171450" algn="l" rtl="0">
              <a:spcBef>
                <a:spcPts val="0"/>
              </a:spcBef>
              <a:spcAft>
                <a:spcPts val="0"/>
              </a:spcAft>
              <a:buClr>
                <a:schemeClr val="dk1"/>
              </a:buClr>
              <a:buSzPts val="800"/>
              <a:buFont typeface="Arial"/>
              <a:buChar char="•"/>
            </a:pPr>
            <a:r>
              <a:rPr lang="en-US" sz="800">
                <a:solidFill>
                  <a:schemeClr val="dk1"/>
                </a:solidFill>
                <a:latin typeface="Short Stack"/>
                <a:ea typeface="Short Stack"/>
                <a:cs typeface="Short Stack"/>
                <a:sym typeface="Short Stack"/>
              </a:rPr>
              <a:t>25 mL of pH 10.0 buffer solution in a jar with a lid: labeled pH 10.0</a:t>
            </a:r>
            <a:endParaRPr/>
          </a:p>
          <a:p>
            <a:pPr marL="171450" marR="0" lvl="0" indent="-171450" algn="l" rtl="0">
              <a:spcBef>
                <a:spcPts val="0"/>
              </a:spcBef>
              <a:spcAft>
                <a:spcPts val="0"/>
              </a:spcAft>
              <a:buClr>
                <a:schemeClr val="dk1"/>
              </a:buClr>
              <a:buSzPts val="800"/>
              <a:buFont typeface="Arial"/>
              <a:buChar char="•"/>
            </a:pPr>
            <a:r>
              <a:rPr lang="en-US" sz="800">
                <a:solidFill>
                  <a:schemeClr val="dk1"/>
                </a:solidFill>
                <a:latin typeface="Short Stack"/>
                <a:ea typeface="Short Stack"/>
                <a:cs typeface="Short Stack"/>
                <a:sym typeface="Short Stack"/>
              </a:rPr>
              <a:t>Standard solution for electrical conductivity tester</a:t>
            </a:r>
            <a:endParaRPr/>
          </a:p>
          <a:p>
            <a:pPr marL="171450" marR="0" lvl="0" indent="-104775" algn="l" rtl="0">
              <a:spcBef>
                <a:spcPts val="0"/>
              </a:spcBef>
              <a:spcAft>
                <a:spcPts val="0"/>
              </a:spcAft>
              <a:buClr>
                <a:schemeClr val="dk1"/>
              </a:buClr>
              <a:buSzPts val="1050"/>
              <a:buFont typeface="Arial"/>
              <a:buNone/>
            </a:pPr>
            <a:endParaRPr sz="1050">
              <a:solidFill>
                <a:schemeClr val="dk1"/>
              </a:solidFill>
              <a:latin typeface="Short Stack"/>
              <a:ea typeface="Short Stack"/>
              <a:cs typeface="Short Stack"/>
              <a:sym typeface="Short Stack"/>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57" name="Google Shape;357;p13"/>
          <p:cNvGrpSpPr/>
          <p:nvPr/>
        </p:nvGrpSpPr>
        <p:grpSpPr>
          <a:xfrm rot="-1521617">
            <a:off x="1480083" y="4179165"/>
            <a:ext cx="1266435" cy="639779"/>
            <a:chOff x="5110464" y="1424636"/>
            <a:chExt cx="2652904" cy="1213715"/>
          </a:xfrm>
        </p:grpSpPr>
        <p:pic>
          <p:nvPicPr>
            <p:cNvPr id="358" name="Google Shape;358;p13" descr="Gloves.pn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110464" y="1706466"/>
              <a:ext cx="1922850" cy="487834"/>
            </a:xfrm>
            <a:prstGeom prst="rect">
              <a:avLst/>
            </a:prstGeom>
            <a:noFill/>
            <a:ln>
              <a:noFill/>
            </a:ln>
          </p:spPr>
        </p:pic>
        <p:pic>
          <p:nvPicPr>
            <p:cNvPr id="359" name="Google Shape;359;p13" descr="Gloves.png"/>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rot="-900000">
              <a:off x="5316574" y="1725940"/>
              <a:ext cx="2408749" cy="611108"/>
            </a:xfrm>
            <a:prstGeom prst="rect">
              <a:avLst/>
            </a:prstGeom>
            <a:noFill/>
            <a:ln>
              <a:noFill/>
            </a:ln>
            <a:effectLst>
              <a:outerShdw blurRad="292100" dist="139700" dir="2700000" algn="tl" rotWithShape="0">
                <a:srgbClr val="333333">
                  <a:alpha val="64705"/>
                </a:srgbClr>
              </a:outerShdw>
            </a:effectLst>
          </p:spPr>
        </p:pic>
      </p:grpSp>
      <p:pic>
        <p:nvPicPr>
          <p:cNvPr id="360" name="Google Shape;360;p13" descr="Beaker3D100mlL.png"/>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273716" y="3255998"/>
            <a:ext cx="477131" cy="613141"/>
          </a:xfrm>
          <a:prstGeom prst="rect">
            <a:avLst/>
          </a:prstGeom>
          <a:noFill/>
          <a:ln>
            <a:noFill/>
          </a:ln>
          <a:effectLst>
            <a:outerShdw blurRad="292100" dist="139700" dir="2700000" algn="tl" rotWithShape="0">
              <a:srgbClr val="333333">
                <a:alpha val="64705"/>
              </a:srgbClr>
            </a:outerShdw>
          </a:effectLst>
        </p:spPr>
      </p:pic>
      <p:pic>
        <p:nvPicPr>
          <p:cNvPr id="361" name="Google Shape;361;p13" descr="Pencil.png"/>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rot="3937689" flipH="1">
            <a:off x="1782129" y="3529485"/>
            <a:ext cx="51027" cy="1149205"/>
          </a:xfrm>
          <a:prstGeom prst="rect">
            <a:avLst/>
          </a:prstGeom>
          <a:noFill/>
          <a:ln>
            <a:noFill/>
          </a:ln>
          <a:effectLst>
            <a:outerShdw blurRad="292100" dist="139700" dir="2700000" algn="tl" rotWithShape="0">
              <a:srgbClr val="333333">
                <a:alpha val="64705"/>
              </a:srgbClr>
            </a:outerShdw>
          </a:effectLst>
        </p:spPr>
      </p:pic>
      <p:pic>
        <p:nvPicPr>
          <p:cNvPr id="362" name="Google Shape;362;p13" descr="Goggles1whole.png"/>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4349887" y="2278067"/>
            <a:ext cx="794349" cy="605725"/>
          </a:xfrm>
          <a:prstGeom prst="rect">
            <a:avLst/>
          </a:prstGeom>
          <a:noFill/>
          <a:ln>
            <a:noFill/>
          </a:ln>
          <a:effectLst>
            <a:outerShdw blurRad="292100" dist="139700" dir="2700000" algn="tl" rotWithShape="0">
              <a:srgbClr val="333333">
                <a:alpha val="64705"/>
              </a:srgbClr>
            </a:outerShdw>
          </a:effectLst>
        </p:spPr>
      </p:pic>
      <p:pic>
        <p:nvPicPr>
          <p:cNvPr id="363" name="Google Shape;363;p13" descr="PermanentMarker.png"/>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rot="10800000" flipH="1">
            <a:off x="1295646" y="4024679"/>
            <a:ext cx="1053748" cy="158822"/>
          </a:xfrm>
          <a:prstGeom prst="rect">
            <a:avLst/>
          </a:prstGeom>
          <a:noFill/>
          <a:ln>
            <a:noFill/>
          </a:ln>
          <a:effectLst>
            <a:outerShdw blurRad="292100" dist="139700" dir="2700000" algn="tl" rotWithShape="0">
              <a:srgbClr val="333333">
                <a:alpha val="64705"/>
              </a:srgbClr>
            </a:outerShdw>
          </a:effectLst>
        </p:spPr>
      </p:pic>
      <p:pic>
        <p:nvPicPr>
          <p:cNvPr id="364" name="Google Shape;364;p13" descr="ClothSM.png"/>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3433828" y="4045357"/>
            <a:ext cx="812227" cy="500332"/>
          </a:xfrm>
          <a:prstGeom prst="rect">
            <a:avLst/>
          </a:prstGeom>
          <a:noFill/>
          <a:ln>
            <a:noFill/>
          </a:ln>
          <a:effectLst>
            <a:outerShdw blurRad="292100" dist="139700" dir="2700000" algn="tl" rotWithShape="0">
              <a:srgbClr val="333333">
                <a:alpha val="64705"/>
              </a:srgbClr>
            </a:outerShdw>
          </a:effectLst>
        </p:spPr>
      </p:pic>
      <p:pic>
        <p:nvPicPr>
          <p:cNvPr id="365" name="Google Shape;365;p13" descr="NalgeneWaterBottle.png"/>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3828656" y="3255998"/>
            <a:ext cx="417399" cy="789359"/>
          </a:xfrm>
          <a:prstGeom prst="rect">
            <a:avLst/>
          </a:prstGeom>
          <a:noFill/>
          <a:ln>
            <a:noFill/>
          </a:ln>
          <a:effectLst>
            <a:outerShdw blurRad="292100" dist="139700" dir="2700000" algn="tl" rotWithShape="0">
              <a:srgbClr val="333333">
                <a:alpha val="64705"/>
              </a:srgbClr>
            </a:outerShdw>
          </a:effectLst>
        </p:spPr>
      </p:pic>
      <p:pic>
        <p:nvPicPr>
          <p:cNvPr id="366" name="Google Shape;366;p13" descr="Washbottle.png"/>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4321068" y="3291150"/>
            <a:ext cx="531540" cy="1142246"/>
          </a:xfrm>
          <a:prstGeom prst="rect">
            <a:avLst/>
          </a:prstGeom>
          <a:noFill/>
          <a:ln>
            <a:noFill/>
          </a:ln>
          <a:effectLst>
            <a:outerShdw blurRad="292100" dist="139700" dir="2700000" algn="tl" rotWithShape="0">
              <a:srgbClr val="333333">
                <a:alpha val="64705"/>
              </a:srgbClr>
            </a:outerShdw>
          </a:effectLst>
        </p:spPr>
      </p:pic>
      <p:pic>
        <p:nvPicPr>
          <p:cNvPr id="367" name="Google Shape;367;p13" descr="Salt.png"/>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2738071" y="3472835"/>
            <a:ext cx="393915" cy="769072"/>
          </a:xfrm>
          <a:prstGeom prst="rect">
            <a:avLst/>
          </a:prstGeom>
          <a:noFill/>
          <a:ln>
            <a:noFill/>
          </a:ln>
          <a:effectLst>
            <a:outerShdw blurRad="292100" dist="139700" dir="2700000" algn="tl" rotWithShape="0">
              <a:srgbClr val="333333">
                <a:alpha val="64705"/>
              </a:srgbClr>
            </a:outerShdw>
          </a:effectLst>
        </p:spPr>
      </p:pic>
      <p:pic>
        <p:nvPicPr>
          <p:cNvPr id="368" name="Google Shape;368;p13" descr="ElectricalConductivityMeterMED.png"/>
          <p:cNvPicPr preferRelativeResize="0"/>
          <p:nvPr/>
        </p:nvPicPr>
        <p:blipFill rotWithShape="1">
          <a:blip r:embed="rId17" cstate="email">
            <a:alphaModFix/>
            <a:extLst>
              <a:ext uri="{28A0092B-C50C-407E-A947-70E740481C1C}">
                <a14:useLocalDpi xmlns:a14="http://schemas.microsoft.com/office/drawing/2010/main"/>
              </a:ext>
            </a:extLst>
          </a:blip>
          <a:srcRect/>
          <a:stretch/>
        </p:blipFill>
        <p:spPr>
          <a:xfrm rot="1403459">
            <a:off x="4768610" y="4214290"/>
            <a:ext cx="372077" cy="895773"/>
          </a:xfrm>
          <a:prstGeom prst="rect">
            <a:avLst/>
          </a:prstGeom>
          <a:noFill/>
          <a:ln>
            <a:noFill/>
          </a:ln>
        </p:spPr>
      </p:pic>
      <p:pic>
        <p:nvPicPr>
          <p:cNvPr id="369" name="Google Shape;369;p13" descr="SodiumHexpile.png"/>
          <p:cNvPicPr preferRelativeResize="0"/>
          <p:nvPr/>
        </p:nvPicPr>
        <p:blipFill rotWithShape="1">
          <a:blip r:embed="rId18" cstate="email">
            <a:alphaModFix/>
            <a:extLst>
              <a:ext uri="{28A0092B-C50C-407E-A947-70E740481C1C}">
                <a14:useLocalDpi xmlns:a14="http://schemas.microsoft.com/office/drawing/2010/main"/>
              </a:ext>
            </a:extLst>
          </a:blip>
          <a:srcRect/>
          <a:stretch/>
        </p:blipFill>
        <p:spPr>
          <a:xfrm>
            <a:off x="3272589" y="4149907"/>
            <a:ext cx="373929" cy="178314"/>
          </a:xfrm>
          <a:prstGeom prst="rect">
            <a:avLst/>
          </a:prstGeom>
          <a:noFill/>
          <a:ln>
            <a:noFill/>
          </a:ln>
        </p:spPr>
      </p:pic>
      <p:pic>
        <p:nvPicPr>
          <p:cNvPr id="370" name="Google Shape;370;p13" descr="Beaker3D100mlL.png"/>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062806" y="3203887"/>
            <a:ext cx="477131" cy="613141"/>
          </a:xfrm>
          <a:prstGeom prst="rect">
            <a:avLst/>
          </a:prstGeom>
          <a:noFill/>
          <a:ln>
            <a:noFill/>
          </a:ln>
          <a:effectLst>
            <a:outerShdw blurRad="292100" dist="139700" dir="2700000" algn="tl" rotWithShape="0">
              <a:srgbClr val="333333">
                <a:alpha val="64705"/>
              </a:srgbClr>
            </a:outerShdw>
          </a:effectLst>
        </p:spPr>
      </p:pic>
      <p:cxnSp>
        <p:nvCxnSpPr>
          <p:cNvPr id="371" name="Google Shape;371;p13"/>
          <p:cNvCxnSpPr/>
          <p:nvPr/>
        </p:nvCxnSpPr>
        <p:spPr>
          <a:xfrm rot="10800000">
            <a:off x="3427771" y="3242489"/>
            <a:ext cx="4150" cy="594880"/>
          </a:xfrm>
          <a:prstGeom prst="straightConnector1">
            <a:avLst/>
          </a:prstGeom>
          <a:noFill/>
          <a:ln w="9525" cap="flat" cmpd="sng">
            <a:solidFill>
              <a:srgbClr val="7F7F7F"/>
            </a:solidFill>
            <a:prstDash val="solid"/>
            <a:round/>
            <a:headEnd type="none" w="sm" len="sm"/>
            <a:tailEnd type="none" w="sm" len="sm"/>
          </a:ln>
          <a:effectLst>
            <a:outerShdw blurRad="40000" dist="20000" dir="5400000" rotWithShape="0">
              <a:srgbClr val="000000">
                <a:alpha val="37647"/>
              </a:srgbClr>
            </a:outerShdw>
          </a:effectLst>
        </p:spPr>
      </p:cxnSp>
      <p:cxnSp>
        <p:nvCxnSpPr>
          <p:cNvPr id="372" name="Google Shape;372;p13"/>
          <p:cNvCxnSpPr/>
          <p:nvPr/>
        </p:nvCxnSpPr>
        <p:spPr>
          <a:xfrm>
            <a:off x="2301372" y="4177240"/>
            <a:ext cx="575823" cy="663446"/>
          </a:xfrm>
          <a:prstGeom prst="straightConnector1">
            <a:avLst/>
          </a:prstGeom>
          <a:noFill/>
          <a:ln w="25400" cap="flat" cmpd="sng">
            <a:solidFill>
              <a:srgbClr val="938953"/>
            </a:solidFill>
            <a:prstDash val="solid"/>
            <a:round/>
            <a:headEnd type="none" w="sm" len="sm"/>
            <a:tailEnd type="none" w="sm" len="sm"/>
          </a:ln>
          <a:effectLst>
            <a:outerShdw blurRad="40000" dist="20000" dir="5400000" rotWithShape="0">
              <a:srgbClr val="000000">
                <a:alpha val="37647"/>
              </a:srgbClr>
            </a:outerShdw>
          </a:effectLst>
        </p:spPr>
      </p:cxnSp>
      <p:cxnSp>
        <p:nvCxnSpPr>
          <p:cNvPr id="373" name="Google Shape;373;p13"/>
          <p:cNvCxnSpPr/>
          <p:nvPr/>
        </p:nvCxnSpPr>
        <p:spPr>
          <a:xfrm rot="10800000">
            <a:off x="3451922" y="3239153"/>
            <a:ext cx="135646" cy="594878"/>
          </a:xfrm>
          <a:prstGeom prst="straightConnector1">
            <a:avLst/>
          </a:prstGeom>
          <a:noFill/>
          <a:ln w="9525" cap="flat" cmpd="sng">
            <a:solidFill>
              <a:srgbClr val="7F7F7F"/>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grpSp>
        <p:nvGrpSpPr>
          <p:cNvPr id="378" name="Google Shape;378;p14"/>
          <p:cNvGrpSpPr/>
          <p:nvPr/>
        </p:nvGrpSpPr>
        <p:grpSpPr>
          <a:xfrm>
            <a:off x="1652901" y="5912513"/>
            <a:ext cx="1558386" cy="696212"/>
            <a:chOff x="5110464" y="1424636"/>
            <a:chExt cx="2652904" cy="1213715"/>
          </a:xfrm>
        </p:grpSpPr>
        <p:pic>
          <p:nvPicPr>
            <p:cNvPr id="379" name="Google Shape;379;p14" descr="Gloves.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10464" y="1706466"/>
              <a:ext cx="1922850" cy="487834"/>
            </a:xfrm>
            <a:prstGeom prst="rect">
              <a:avLst/>
            </a:prstGeom>
            <a:noFill/>
            <a:ln>
              <a:noFill/>
            </a:ln>
          </p:spPr>
        </p:pic>
        <p:pic>
          <p:nvPicPr>
            <p:cNvPr id="380" name="Google Shape;380;p14" descr="Gloves.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900000">
              <a:off x="5316574" y="1725940"/>
              <a:ext cx="2408749" cy="611108"/>
            </a:xfrm>
            <a:prstGeom prst="rect">
              <a:avLst/>
            </a:prstGeom>
            <a:noFill/>
            <a:ln>
              <a:noFill/>
            </a:ln>
            <a:effectLst>
              <a:outerShdw blurRad="292100" dist="139700" dir="2700000" algn="tl" rotWithShape="0">
                <a:srgbClr val="333333">
                  <a:alpha val="64705"/>
                </a:srgbClr>
              </a:outerShdw>
            </a:effectLst>
          </p:spPr>
        </p:pic>
      </p:grpSp>
      <p:sp>
        <p:nvSpPr>
          <p:cNvPr id="381" name="Google Shape;381;p14"/>
          <p:cNvSpPr/>
          <p:nvPr/>
        </p:nvSpPr>
        <p:spPr>
          <a:xfrm>
            <a:off x="3378399" y="6117614"/>
            <a:ext cx="450521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1">
                <a:solidFill>
                  <a:schemeClr val="dk1"/>
                </a:solidFill>
                <a:latin typeface="Calibri"/>
                <a:ea typeface="Calibri"/>
                <a:cs typeface="Calibri"/>
                <a:sym typeface="Calibri"/>
              </a:rPr>
              <a:t>SAFTEY</a:t>
            </a:r>
            <a:r>
              <a:rPr lang="en-US" sz="1200" i="1">
                <a:solidFill>
                  <a:schemeClr val="dk1"/>
                </a:solidFill>
                <a:latin typeface="Calibri"/>
                <a:ea typeface="Calibri"/>
                <a:cs typeface="Calibri"/>
                <a:sym typeface="Calibri"/>
              </a:rPr>
              <a:t> be sure to wear gloves and goggles during your investigation</a:t>
            </a:r>
            <a:endParaRPr sz="1200" i="1">
              <a:solidFill>
                <a:schemeClr val="dk1"/>
              </a:solidFill>
              <a:latin typeface="Calibri"/>
              <a:ea typeface="Calibri"/>
              <a:cs typeface="Calibri"/>
              <a:sym typeface="Calibri"/>
            </a:endParaRPr>
          </a:p>
        </p:txBody>
      </p:sp>
      <p:pic>
        <p:nvPicPr>
          <p:cNvPr id="382" name="Google Shape;382;p14" descr="1_AttentionICON_8_14_15.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19471" y="5966739"/>
            <a:ext cx="399410" cy="409377"/>
          </a:xfrm>
          <a:prstGeom prst="rect">
            <a:avLst/>
          </a:prstGeom>
          <a:noFill/>
          <a:ln>
            <a:noFill/>
          </a:ln>
          <a:effectLst>
            <a:outerShdw blurRad="292100" dist="139700" dir="2700000" algn="tl" rotWithShape="0">
              <a:srgbClr val="333333">
                <a:alpha val="64705"/>
              </a:srgbClr>
            </a:outerShdw>
          </a:effectLst>
        </p:spPr>
      </p:pic>
      <p:sp>
        <p:nvSpPr>
          <p:cNvPr id="383" name="Google Shape;383;p14"/>
          <p:cNvSpPr txBox="1"/>
          <p:nvPr/>
        </p:nvSpPr>
        <p:spPr>
          <a:xfrm>
            <a:off x="1198222" y="1174473"/>
            <a:ext cx="6935400" cy="3263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1. pH Water Protocol using  </a:t>
            </a:r>
            <a:r>
              <a:rPr lang="en-US" sz="2400" b="1">
                <a:solidFill>
                  <a:srgbClr val="FF0000"/>
                </a:solidFill>
                <a:latin typeface="Calibri"/>
                <a:ea typeface="Calibri"/>
                <a:cs typeface="Calibri"/>
                <a:sym typeface="Calibri"/>
              </a:rPr>
              <a:t>a pH Meter</a:t>
            </a:r>
            <a:r>
              <a:rPr lang="en-US" sz="2400" b="1">
                <a:solidFill>
                  <a:srgbClr val="000072"/>
                </a:solidFill>
                <a:latin typeface="Calibri"/>
                <a:ea typeface="Calibri"/>
                <a:cs typeface="Calibri"/>
                <a:sym typeface="Calibri"/>
              </a:rPr>
              <a:t> Electrical Conductivity </a:t>
            </a:r>
            <a:r>
              <a:rPr lang="en-US" sz="2400" b="1">
                <a:solidFill>
                  <a:srgbClr val="FF0000"/>
                </a:solidFill>
                <a:latin typeface="Calibri"/>
                <a:ea typeface="Calibri"/>
                <a:cs typeface="Calibri"/>
                <a:sym typeface="Calibri"/>
              </a:rPr>
              <a:t>Less </a:t>
            </a:r>
            <a:r>
              <a:rPr lang="en-US" sz="2400" b="1">
                <a:solidFill>
                  <a:srgbClr val="000072"/>
                </a:solidFill>
                <a:latin typeface="Calibri"/>
                <a:ea typeface="Calibri"/>
                <a:cs typeface="Calibri"/>
                <a:sym typeface="Calibri"/>
              </a:rPr>
              <a:t>than 200 mS/cm (2/8)</a:t>
            </a:r>
            <a:endParaRPr sz="2400" b="1">
              <a:solidFill>
                <a:srgbClr val="000072"/>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Fill in the top part of the Hydrosphere Investigation,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and check the box next to “pH paper”</a:t>
            </a:r>
            <a:endParaRPr/>
          </a:p>
          <a:p>
            <a:pPr marL="0" marR="0" lvl="0" indent="0" algn="l" rtl="0">
              <a:spcBef>
                <a:spcPts val="0"/>
              </a:spcBef>
              <a:spcAft>
                <a:spcPts val="0"/>
              </a:spcAft>
              <a:buNone/>
            </a:pPr>
            <a:endParaRPr/>
          </a:p>
          <a:p>
            <a:pPr marL="0" marR="0" lvl="0" indent="0" algn="l" rtl="0">
              <a:spcBef>
                <a:spcPts val="0"/>
              </a:spcBef>
              <a:spcAft>
                <a:spcPts val="0"/>
              </a:spcAft>
              <a:buNone/>
            </a:pPr>
            <a:r>
              <a:rPr lang="en-US"/>
              <a:t>2.     </a:t>
            </a:r>
            <a:r>
              <a:rPr lang="en-US" sz="1800">
                <a:solidFill>
                  <a:schemeClr val="dk1"/>
                </a:solidFill>
                <a:latin typeface="Calibri"/>
                <a:ea typeface="Calibri"/>
                <a:cs typeface="Calibri"/>
                <a:sym typeface="Calibri"/>
              </a:rPr>
              <a:t>Put on protective gloves.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startAt="3"/>
            </a:pPr>
            <a:r>
              <a:rPr lang="en-US" sz="1800">
                <a:solidFill>
                  <a:schemeClr val="dk1"/>
                </a:solidFill>
                <a:latin typeface="Calibri"/>
                <a:ea typeface="Calibri"/>
                <a:cs typeface="Calibri"/>
                <a:sym typeface="Calibri"/>
              </a:rPr>
              <a:t>Rinse tweezers in sample water and dry with paper towel.</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startAt="3"/>
            </a:pPr>
            <a:r>
              <a:rPr lang="en-US" sz="1800">
                <a:solidFill>
                  <a:schemeClr val="dk1"/>
                </a:solidFill>
                <a:latin typeface="Calibri"/>
                <a:ea typeface="Calibri"/>
                <a:cs typeface="Calibri"/>
                <a:sym typeface="Calibri"/>
              </a:rPr>
              <a:t>Rinse two beakers or cups with sample water three times.</a:t>
            </a:r>
            <a:endParaRPr/>
          </a:p>
        </p:txBody>
      </p:sp>
      <p:pic>
        <p:nvPicPr>
          <p:cNvPr id="384" name="Google Shape;384;p14" descr="Beaker3D100mlL.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384312" y="3759199"/>
            <a:ext cx="422769" cy="543283"/>
          </a:xfrm>
          <a:prstGeom prst="rect">
            <a:avLst/>
          </a:prstGeom>
          <a:noFill/>
          <a:ln>
            <a:noFill/>
          </a:ln>
          <a:effectLst>
            <a:outerShdw blurRad="292100" dist="139700" dir="2700000" algn="tl" rotWithShape="0">
              <a:srgbClr val="333333">
                <a:alpha val="64705"/>
              </a:srgbClr>
            </a:outerShdw>
          </a:effectLst>
        </p:spPr>
      </p:pic>
      <p:pic>
        <p:nvPicPr>
          <p:cNvPr id="385" name="Google Shape;385;p14" descr="Goggles1whole.pn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224229" y="5543304"/>
            <a:ext cx="1116409" cy="851309"/>
          </a:xfrm>
          <a:prstGeom prst="rect">
            <a:avLst/>
          </a:prstGeom>
          <a:noFill/>
          <a:ln>
            <a:noFill/>
          </a:ln>
          <a:effectLst>
            <a:outerShdw blurRad="292100" dist="139700" dir="2700000" algn="tl" rotWithShape="0">
              <a:srgbClr val="333333">
                <a:alpha val="64705"/>
              </a:srgbClr>
            </a:outerShdw>
          </a:effectLst>
        </p:spPr>
      </p:pic>
      <p:pic>
        <p:nvPicPr>
          <p:cNvPr id="386" name="Google Shape;386;p14" descr="SodiumHexpile.png"/>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875678" y="2862829"/>
            <a:ext cx="373929" cy="178314"/>
          </a:xfrm>
          <a:prstGeom prst="rect">
            <a:avLst/>
          </a:prstGeom>
          <a:noFill/>
          <a:ln>
            <a:noFill/>
          </a:ln>
        </p:spPr>
      </p:pic>
      <p:pic>
        <p:nvPicPr>
          <p:cNvPr id="387" name="Google Shape;387;p14" descr="Salt.png"/>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7551371" y="2277452"/>
            <a:ext cx="582358" cy="1136985"/>
          </a:xfrm>
          <a:prstGeom prst="rect">
            <a:avLst/>
          </a:prstGeom>
          <a:noFill/>
          <a:ln>
            <a:noFill/>
          </a:ln>
          <a:effectLst>
            <a:outerShdw blurRad="292100" dist="139700" dir="2700000" algn="tl" rotWithShape="0">
              <a:srgbClr val="333333">
                <a:alpha val="64705"/>
              </a:srgbClr>
            </a:outerShdw>
          </a:effectLst>
        </p:spPr>
      </p:pic>
      <p:cxnSp>
        <p:nvCxnSpPr>
          <p:cNvPr id="388" name="Google Shape;388;p14"/>
          <p:cNvCxnSpPr/>
          <p:nvPr/>
        </p:nvCxnSpPr>
        <p:spPr>
          <a:xfrm>
            <a:off x="7595697" y="4608343"/>
            <a:ext cx="575823" cy="663446"/>
          </a:xfrm>
          <a:prstGeom prst="straightConnector1">
            <a:avLst/>
          </a:prstGeom>
          <a:noFill/>
          <a:ln w="25400" cap="flat" cmpd="sng">
            <a:solidFill>
              <a:srgbClr val="938953"/>
            </a:solidFill>
            <a:prstDash val="solid"/>
            <a:round/>
            <a:headEnd type="none" w="sm" len="sm"/>
            <a:tailEnd type="none" w="sm" len="sm"/>
          </a:ln>
          <a:effectLst>
            <a:outerShdw blurRad="40000" dist="20000" dir="5400000" rotWithShape="0">
              <a:srgbClr val="000000">
                <a:alpha val="37647"/>
              </a:srgbClr>
            </a:outerShdw>
          </a:effectLst>
        </p:spPr>
      </p:cxnSp>
      <p:pic>
        <p:nvPicPr>
          <p:cNvPr id="389" name="Google Shape;389;p14" descr="NalgeneWaterBottle.png"/>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8240506" y="3041143"/>
            <a:ext cx="575082" cy="1087558"/>
          </a:xfrm>
          <a:prstGeom prst="rect">
            <a:avLst/>
          </a:prstGeom>
          <a:noFill/>
          <a:ln>
            <a:noFill/>
          </a:ln>
          <a:effectLst>
            <a:outerShdw blurRad="292100" dist="139700" dir="2700000" algn="tl" rotWithShape="0">
              <a:srgbClr val="333333">
                <a:alpha val="64705"/>
              </a:srgbClr>
            </a:outerShdw>
          </a:effectLst>
        </p:spPr>
      </p:pic>
      <p:pic>
        <p:nvPicPr>
          <p:cNvPr id="390" name="Google Shape;390;p14" descr="Beaker3D100mlL.png"/>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7794642" y="4030841"/>
            <a:ext cx="468448" cy="601983"/>
          </a:xfrm>
          <a:prstGeom prst="rect">
            <a:avLst/>
          </a:prstGeom>
          <a:noFill/>
          <a:ln>
            <a:noFill/>
          </a:ln>
          <a:effectLst>
            <a:outerShdw blurRad="292100" dist="139700" dir="2700000" algn="tl" rotWithShape="0">
              <a:srgbClr val="333333">
                <a:alpha val="64705"/>
              </a:srgbClr>
            </a:outerShdw>
          </a:effectLst>
        </p:spPr>
      </p:pic>
      <p:cxnSp>
        <p:nvCxnSpPr>
          <p:cNvPr id="391" name="Google Shape;391;p14"/>
          <p:cNvCxnSpPr/>
          <p:nvPr/>
        </p:nvCxnSpPr>
        <p:spPr>
          <a:xfrm rot="10800000" flipH="1">
            <a:off x="7000837" y="2251385"/>
            <a:ext cx="76200" cy="566488"/>
          </a:xfrm>
          <a:prstGeom prst="straightConnector1">
            <a:avLst/>
          </a:prstGeom>
          <a:noFill/>
          <a:ln w="9525" cap="flat" cmpd="sng">
            <a:solidFill>
              <a:srgbClr val="7F7F7F"/>
            </a:solidFill>
            <a:prstDash val="solid"/>
            <a:round/>
            <a:headEnd type="none" w="sm" len="sm"/>
            <a:tailEnd type="none" w="sm" len="sm"/>
          </a:ln>
          <a:effectLst>
            <a:outerShdw blurRad="40000" dist="20000" dir="5400000" rotWithShape="0">
              <a:srgbClr val="000000">
                <a:alpha val="37647"/>
              </a:srgbClr>
            </a:outerShdw>
          </a:effectLst>
        </p:spPr>
      </p:cxnSp>
      <p:cxnSp>
        <p:nvCxnSpPr>
          <p:cNvPr id="392" name="Google Shape;392;p14"/>
          <p:cNvCxnSpPr/>
          <p:nvPr/>
        </p:nvCxnSpPr>
        <p:spPr>
          <a:xfrm rot="10800000">
            <a:off x="7077037" y="2251385"/>
            <a:ext cx="0" cy="649284"/>
          </a:xfrm>
          <a:prstGeom prst="straightConnector1">
            <a:avLst/>
          </a:prstGeom>
          <a:noFill/>
          <a:ln w="9525" cap="flat" cmpd="sng">
            <a:solidFill>
              <a:srgbClr val="7F7F7F"/>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15"/>
          <p:cNvSpPr txBox="1"/>
          <p:nvPr/>
        </p:nvSpPr>
        <p:spPr>
          <a:xfrm>
            <a:off x="1198222" y="1174473"/>
            <a:ext cx="6051385" cy="36317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1. pH Water Protocol using  </a:t>
            </a:r>
            <a:r>
              <a:rPr lang="en-US" sz="2400" b="1">
                <a:solidFill>
                  <a:srgbClr val="FF0000"/>
                </a:solidFill>
                <a:latin typeface="Calibri"/>
                <a:ea typeface="Calibri"/>
                <a:cs typeface="Calibri"/>
                <a:sym typeface="Calibri"/>
              </a:rPr>
              <a:t>a pH Meter</a:t>
            </a:r>
            <a:r>
              <a:rPr lang="en-US" sz="2400" b="1">
                <a:solidFill>
                  <a:srgbClr val="000072"/>
                </a:solidFill>
                <a:latin typeface="Calibri"/>
                <a:ea typeface="Calibri"/>
                <a:cs typeface="Calibri"/>
                <a:sym typeface="Calibri"/>
              </a:rPr>
              <a:t>: Electrical Conductivity </a:t>
            </a:r>
            <a:r>
              <a:rPr lang="en-US" sz="2400" b="1">
                <a:solidFill>
                  <a:srgbClr val="FF0000"/>
                </a:solidFill>
                <a:latin typeface="Calibri"/>
                <a:ea typeface="Calibri"/>
                <a:cs typeface="Calibri"/>
                <a:sym typeface="Calibri"/>
              </a:rPr>
              <a:t>Less </a:t>
            </a:r>
            <a:r>
              <a:rPr lang="en-US" sz="2400" b="1">
                <a:solidFill>
                  <a:srgbClr val="000072"/>
                </a:solidFill>
                <a:latin typeface="Calibri"/>
                <a:ea typeface="Calibri"/>
                <a:cs typeface="Calibri"/>
                <a:sym typeface="Calibri"/>
              </a:rPr>
              <a:t>than 200 mS/cm (3/8)</a:t>
            </a:r>
            <a:endParaRPr/>
          </a:p>
          <a:p>
            <a:pPr marL="0" marR="0" lvl="0" indent="0" algn="l" rtl="0">
              <a:spcBef>
                <a:spcPts val="0"/>
              </a:spcBef>
              <a:spcAft>
                <a:spcPts val="0"/>
              </a:spcAft>
              <a:buNone/>
            </a:pPr>
            <a:endParaRPr sz="1800" b="1">
              <a:solidFill>
                <a:srgbClr val="000072"/>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startAt="5"/>
            </a:pPr>
            <a:r>
              <a:rPr lang="en-US" sz="1800">
                <a:solidFill>
                  <a:schemeClr val="dk1"/>
                </a:solidFill>
                <a:latin typeface="Calibri"/>
                <a:ea typeface="Calibri"/>
                <a:cs typeface="Calibri"/>
                <a:sym typeface="Calibri"/>
              </a:rPr>
              <a:t>Fill one beaker or cup with about 50 mL of sample water</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startAt="5"/>
            </a:pPr>
            <a:r>
              <a:rPr lang="en-US" sz="1800">
                <a:solidFill>
                  <a:schemeClr val="dk1"/>
                </a:solidFill>
                <a:latin typeface="Calibri"/>
                <a:ea typeface="Calibri"/>
                <a:cs typeface="Calibri"/>
                <a:sym typeface="Calibri"/>
              </a:rPr>
              <a:t>Using the tweezers, place one crystal of salt in the sample water. (If you do not have salt crystals, use a few grains of table salt and pour that into the sample water)*</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startAt="5"/>
            </a:pPr>
            <a:r>
              <a:rPr lang="en-US" sz="1800">
                <a:solidFill>
                  <a:schemeClr val="dk1"/>
                </a:solidFill>
                <a:latin typeface="Calibri"/>
                <a:ea typeface="Calibri"/>
                <a:cs typeface="Calibri"/>
                <a:sym typeface="Calibri"/>
              </a:rPr>
              <a:t>Stir thoroughly with stirring rod or spoon.</a:t>
            </a:r>
            <a:endParaRPr sz="1800" b="1">
              <a:solidFill>
                <a:srgbClr val="000072"/>
              </a:solidFill>
              <a:latin typeface="Calibri"/>
              <a:ea typeface="Calibri"/>
              <a:cs typeface="Calibri"/>
              <a:sym typeface="Calibri"/>
            </a:endParaRPr>
          </a:p>
          <a:p>
            <a:pPr marL="342900" marR="0" lvl="0" indent="-254000" algn="l" rtl="0">
              <a:spcBef>
                <a:spcPts val="0"/>
              </a:spcBef>
              <a:spcAft>
                <a:spcPts val="0"/>
              </a:spcAft>
              <a:buClr>
                <a:schemeClr val="dk1"/>
              </a:buClr>
              <a:buSzPts val="1400"/>
              <a:buFont typeface="Calibri"/>
              <a:buNone/>
            </a:pPr>
            <a:endParaRPr sz="1400" b="1">
              <a:solidFill>
                <a:schemeClr val="dk1"/>
              </a:solidFill>
              <a:latin typeface="Calibri"/>
              <a:ea typeface="Calibri"/>
              <a:cs typeface="Calibri"/>
              <a:sym typeface="Calibri"/>
            </a:endParaRPr>
          </a:p>
        </p:txBody>
      </p:sp>
      <p:pic>
        <p:nvPicPr>
          <p:cNvPr id="398" name="Google Shape;398;p15" descr="Beaker3D100mlL.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84312" y="3759199"/>
            <a:ext cx="422769" cy="543283"/>
          </a:xfrm>
          <a:prstGeom prst="rect">
            <a:avLst/>
          </a:prstGeom>
          <a:noFill/>
          <a:ln>
            <a:noFill/>
          </a:ln>
          <a:effectLst>
            <a:outerShdw blurRad="292100" dist="139700" dir="2700000" algn="tl" rotWithShape="0">
              <a:srgbClr val="333333">
                <a:alpha val="64705"/>
              </a:srgbClr>
            </a:outerShdw>
          </a:effectLst>
        </p:spPr>
      </p:pic>
      <p:pic>
        <p:nvPicPr>
          <p:cNvPr id="399" name="Google Shape;399;p15" descr="SodiumHexpile.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875678" y="2862829"/>
            <a:ext cx="373929" cy="178314"/>
          </a:xfrm>
          <a:prstGeom prst="rect">
            <a:avLst/>
          </a:prstGeom>
          <a:noFill/>
          <a:ln>
            <a:noFill/>
          </a:ln>
        </p:spPr>
      </p:pic>
      <p:pic>
        <p:nvPicPr>
          <p:cNvPr id="400" name="Google Shape;400;p15" descr="Salt.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301251" y="1680888"/>
            <a:ext cx="582358" cy="1136985"/>
          </a:xfrm>
          <a:prstGeom prst="rect">
            <a:avLst/>
          </a:prstGeom>
          <a:noFill/>
          <a:ln>
            <a:noFill/>
          </a:ln>
          <a:effectLst>
            <a:outerShdw blurRad="292100" dist="139700" dir="2700000" algn="tl" rotWithShape="0">
              <a:srgbClr val="333333">
                <a:alpha val="64705"/>
              </a:srgbClr>
            </a:outerShdw>
          </a:effectLst>
        </p:spPr>
      </p:pic>
      <p:cxnSp>
        <p:nvCxnSpPr>
          <p:cNvPr id="401" name="Google Shape;401;p15"/>
          <p:cNvCxnSpPr/>
          <p:nvPr/>
        </p:nvCxnSpPr>
        <p:spPr>
          <a:xfrm>
            <a:off x="7595697" y="4608343"/>
            <a:ext cx="575823" cy="663446"/>
          </a:xfrm>
          <a:prstGeom prst="straightConnector1">
            <a:avLst/>
          </a:prstGeom>
          <a:noFill/>
          <a:ln w="25400" cap="flat" cmpd="sng">
            <a:solidFill>
              <a:srgbClr val="938953"/>
            </a:solidFill>
            <a:prstDash val="solid"/>
            <a:round/>
            <a:headEnd type="none" w="sm" len="sm"/>
            <a:tailEnd type="none" w="sm" len="sm"/>
          </a:ln>
          <a:effectLst>
            <a:outerShdw blurRad="40000" dist="20000" dir="5400000" rotWithShape="0">
              <a:srgbClr val="000000">
                <a:alpha val="37647"/>
              </a:srgbClr>
            </a:outerShdw>
          </a:effectLst>
        </p:spPr>
      </p:cxnSp>
      <p:pic>
        <p:nvPicPr>
          <p:cNvPr id="402" name="Google Shape;402;p15" descr="NalgeneWaterBottle.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028866" y="3041143"/>
            <a:ext cx="575082" cy="1087558"/>
          </a:xfrm>
          <a:prstGeom prst="rect">
            <a:avLst/>
          </a:prstGeom>
          <a:noFill/>
          <a:ln>
            <a:noFill/>
          </a:ln>
          <a:effectLst>
            <a:outerShdw blurRad="292100" dist="139700" dir="2700000" algn="tl" rotWithShape="0">
              <a:srgbClr val="333333">
                <a:alpha val="64705"/>
              </a:srgbClr>
            </a:outerShdw>
          </a:effectLst>
        </p:spPr>
      </p:pic>
      <p:pic>
        <p:nvPicPr>
          <p:cNvPr id="403" name="Google Shape;403;p15" descr="Beaker3D100mlL.pn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794642" y="4030841"/>
            <a:ext cx="468448" cy="601983"/>
          </a:xfrm>
          <a:prstGeom prst="rect">
            <a:avLst/>
          </a:prstGeom>
          <a:noFill/>
          <a:ln>
            <a:noFill/>
          </a:ln>
          <a:effectLst>
            <a:outerShdw blurRad="292100" dist="139700" dir="2700000" algn="tl" rotWithShape="0">
              <a:srgbClr val="333333">
                <a:alpha val="64705"/>
              </a:srgbClr>
            </a:outerShdw>
          </a:effectLst>
        </p:spPr>
      </p:pic>
      <p:cxnSp>
        <p:nvCxnSpPr>
          <p:cNvPr id="404" name="Google Shape;404;p15"/>
          <p:cNvCxnSpPr/>
          <p:nvPr/>
        </p:nvCxnSpPr>
        <p:spPr>
          <a:xfrm rot="10800000" flipH="1">
            <a:off x="7000837" y="2251385"/>
            <a:ext cx="76200" cy="566488"/>
          </a:xfrm>
          <a:prstGeom prst="straightConnector1">
            <a:avLst/>
          </a:prstGeom>
          <a:noFill/>
          <a:ln w="9525" cap="flat" cmpd="sng">
            <a:solidFill>
              <a:srgbClr val="7F7F7F"/>
            </a:solidFill>
            <a:prstDash val="solid"/>
            <a:round/>
            <a:headEnd type="none" w="sm" len="sm"/>
            <a:tailEnd type="none" w="sm" len="sm"/>
          </a:ln>
          <a:effectLst>
            <a:outerShdw blurRad="40000" dist="20000" dir="5400000" rotWithShape="0">
              <a:srgbClr val="000000">
                <a:alpha val="37647"/>
              </a:srgbClr>
            </a:outerShdw>
          </a:effectLst>
        </p:spPr>
      </p:cxnSp>
      <p:cxnSp>
        <p:nvCxnSpPr>
          <p:cNvPr id="405" name="Google Shape;405;p15"/>
          <p:cNvCxnSpPr/>
          <p:nvPr/>
        </p:nvCxnSpPr>
        <p:spPr>
          <a:xfrm rot="10800000">
            <a:off x="7077037" y="2251385"/>
            <a:ext cx="0" cy="649284"/>
          </a:xfrm>
          <a:prstGeom prst="straightConnector1">
            <a:avLst/>
          </a:prstGeom>
          <a:noFill/>
          <a:ln w="9525" cap="flat" cmpd="sng">
            <a:solidFill>
              <a:srgbClr val="7F7F7F"/>
            </a:solidFill>
            <a:prstDash val="solid"/>
            <a:round/>
            <a:headEnd type="none" w="sm" len="sm"/>
            <a:tailEnd type="none" w="sm" len="sm"/>
          </a:ln>
          <a:effectLst>
            <a:outerShdw blurRad="40000" dist="20000" dir="5400000" rotWithShape="0">
              <a:srgbClr val="000000">
                <a:alpha val="37647"/>
              </a:srgbClr>
            </a:outerShdw>
          </a:effectLst>
        </p:spPr>
      </p:cxnSp>
      <p:sp>
        <p:nvSpPr>
          <p:cNvPr id="406" name="Google Shape;406;p15"/>
          <p:cNvSpPr txBox="1"/>
          <p:nvPr/>
        </p:nvSpPr>
        <p:spPr>
          <a:xfrm>
            <a:off x="1635434" y="5615574"/>
            <a:ext cx="729211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1">
                <a:solidFill>
                  <a:schemeClr val="dk1"/>
                </a:solidFill>
                <a:latin typeface="Calibri"/>
                <a:ea typeface="Calibri"/>
                <a:cs typeface="Calibri"/>
                <a:sym typeface="Calibri"/>
              </a:rPr>
              <a:t>*Crystal of about 0.5 – 2.0 mm in diameter are much easier to work with than the very finely ground “table salt” used is some countries. In North America, the larger salt crystals are often marketed as “sea salt”</a:t>
            </a:r>
            <a:endParaRPr/>
          </a:p>
        </p:txBody>
      </p:sp>
      <p:pic>
        <p:nvPicPr>
          <p:cNvPr id="407" name="Google Shape;407;p15" descr="1_AttentionICON_8_14_15.png"/>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255264" y="5615574"/>
            <a:ext cx="399410" cy="409377"/>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6"/>
          <p:cNvSpPr txBox="1"/>
          <p:nvPr/>
        </p:nvSpPr>
        <p:spPr>
          <a:xfrm>
            <a:off x="1198223" y="1785933"/>
            <a:ext cx="5304178"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8. Measure the electrical conductivity of the treated sample water (with the added salt) using the </a:t>
            </a:r>
            <a:r>
              <a:rPr lang="en-US" sz="1800" b="1">
                <a:solidFill>
                  <a:srgbClr val="000072"/>
                </a:solidFill>
                <a:latin typeface="Calibri"/>
                <a:ea typeface="Calibri"/>
                <a:cs typeface="Calibri"/>
                <a:sym typeface="Calibri"/>
              </a:rPr>
              <a:t>Electrical Conductivity Protocol.</a:t>
            </a:r>
            <a:endParaRPr/>
          </a:p>
          <a:p>
            <a:pPr marL="0" marR="0" lvl="0" indent="0" algn="l" rtl="0">
              <a:spcBef>
                <a:spcPts val="0"/>
              </a:spcBef>
              <a:spcAft>
                <a:spcPts val="0"/>
              </a:spcAft>
              <a:buNone/>
            </a:pPr>
            <a:endParaRPr sz="18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a. If the electrical conductivity is at least 200 mS/cm, record value on Data Sheet. Go to </a:t>
            </a:r>
            <a:r>
              <a:rPr lang="en-US" sz="1800" b="1">
                <a:solidFill>
                  <a:srgbClr val="000072"/>
                </a:solidFill>
                <a:latin typeface="Calibri"/>
                <a:ea typeface="Calibri"/>
                <a:cs typeface="Calibri"/>
                <a:sym typeface="Calibri"/>
              </a:rPr>
              <a:t>step 9.</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b. If the electrical conductivity is still less than 200 mS/cm, go to </a:t>
            </a:r>
            <a:r>
              <a:rPr lang="en-US" sz="1800" b="1">
                <a:solidFill>
                  <a:srgbClr val="000072"/>
                </a:solidFill>
                <a:latin typeface="Calibri"/>
                <a:ea typeface="Calibri"/>
                <a:cs typeface="Calibri"/>
                <a:sym typeface="Calibri"/>
              </a:rPr>
              <a:t>step 6 </a:t>
            </a:r>
            <a:r>
              <a:rPr lang="en-US" sz="1800">
                <a:solidFill>
                  <a:schemeClr val="dk1"/>
                </a:solidFill>
                <a:latin typeface="Calibri"/>
                <a:ea typeface="Calibri"/>
                <a:cs typeface="Calibri"/>
                <a:sym typeface="Calibri"/>
              </a:rPr>
              <a:t>and repeat until you get a value that is at least 200 mS/cm. </a:t>
            </a:r>
            <a:endParaRPr/>
          </a:p>
        </p:txBody>
      </p:sp>
      <p:sp>
        <p:nvSpPr>
          <p:cNvPr id="413" name="Google Shape;413;p16"/>
          <p:cNvSpPr txBox="1"/>
          <p:nvPr/>
        </p:nvSpPr>
        <p:spPr>
          <a:xfrm>
            <a:off x="1198223" y="898691"/>
            <a:ext cx="6554088"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I. pH Water Protocol using  </a:t>
            </a:r>
            <a:r>
              <a:rPr lang="en-US" sz="2400" b="1">
                <a:solidFill>
                  <a:srgbClr val="FF0000"/>
                </a:solidFill>
                <a:latin typeface="Calibri"/>
                <a:ea typeface="Calibri"/>
                <a:cs typeface="Calibri"/>
                <a:sym typeface="Calibri"/>
              </a:rPr>
              <a:t>a pH Meter</a:t>
            </a:r>
            <a:r>
              <a:rPr lang="en-US" sz="2400" b="1">
                <a:solidFill>
                  <a:srgbClr val="000072"/>
                </a:solidFill>
                <a:latin typeface="Calibri"/>
                <a:ea typeface="Calibri"/>
                <a:cs typeface="Calibri"/>
                <a:sym typeface="Calibri"/>
              </a:rPr>
              <a:t>: Electrical Conductivity </a:t>
            </a:r>
            <a:r>
              <a:rPr lang="en-US" sz="2400" b="1">
                <a:solidFill>
                  <a:srgbClr val="FF0000"/>
                </a:solidFill>
                <a:latin typeface="Calibri"/>
                <a:ea typeface="Calibri"/>
                <a:cs typeface="Calibri"/>
                <a:sym typeface="Calibri"/>
              </a:rPr>
              <a:t>Less </a:t>
            </a:r>
            <a:r>
              <a:rPr lang="en-US" sz="2400" b="1">
                <a:solidFill>
                  <a:srgbClr val="000072"/>
                </a:solidFill>
                <a:latin typeface="Calibri"/>
                <a:ea typeface="Calibri"/>
                <a:cs typeface="Calibri"/>
                <a:sym typeface="Calibri"/>
              </a:rPr>
              <a:t>than 200 mS/cm (4/8)</a:t>
            </a:r>
            <a:endParaRPr sz="2400" b="1">
              <a:solidFill>
                <a:srgbClr val="000072"/>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14" name="Google Shape;414;p16" descr="ElectricalConductivityMeterMED.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flipH="1">
            <a:off x="6965367" y="2870244"/>
            <a:ext cx="359323" cy="1195826"/>
          </a:xfrm>
          <a:prstGeom prst="rect">
            <a:avLst/>
          </a:prstGeom>
          <a:noFill/>
          <a:ln>
            <a:noFill/>
          </a:ln>
        </p:spPr>
      </p:pic>
      <p:pic>
        <p:nvPicPr>
          <p:cNvPr id="415" name="Google Shape;415;p16" descr="SodiumHexpile.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874646" y="3151170"/>
            <a:ext cx="373929" cy="178314"/>
          </a:xfrm>
          <a:prstGeom prst="rect">
            <a:avLst/>
          </a:prstGeom>
          <a:noFill/>
          <a:ln>
            <a:noFill/>
          </a:ln>
        </p:spPr>
      </p:pic>
      <p:pic>
        <p:nvPicPr>
          <p:cNvPr id="416" name="Google Shape;416;p16" descr="Salt.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061611" y="1883576"/>
            <a:ext cx="582358" cy="1136985"/>
          </a:xfrm>
          <a:prstGeom prst="rect">
            <a:avLst/>
          </a:prstGeom>
          <a:noFill/>
          <a:ln>
            <a:noFill/>
          </a:ln>
          <a:effectLst>
            <a:outerShdw blurRad="292100" dist="139700" dir="2700000" algn="tl" rotWithShape="0">
              <a:srgbClr val="333333">
                <a:alpha val="64705"/>
              </a:srgbClr>
            </a:outerShdw>
          </a:effectLst>
        </p:spPr>
      </p:pic>
      <p:pic>
        <p:nvPicPr>
          <p:cNvPr id="417" name="Google Shape;417;p16" descr="Beaker3D100mlL.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764057" y="3468157"/>
            <a:ext cx="734498" cy="943872"/>
          </a:xfrm>
          <a:prstGeom prst="rect">
            <a:avLst/>
          </a:prstGeom>
          <a:noFill/>
          <a:ln>
            <a:noFill/>
          </a:ln>
          <a:effectLst>
            <a:outerShdw blurRad="292100" dist="139700" dir="2700000" algn="tl" rotWithShape="0">
              <a:srgbClr val="333333">
                <a:alpha val="64705"/>
              </a:srgbClr>
            </a:outerShdw>
          </a:effectLst>
        </p:spPr>
      </p:pic>
      <p:cxnSp>
        <p:nvCxnSpPr>
          <p:cNvPr id="418" name="Google Shape;418;p16"/>
          <p:cNvCxnSpPr/>
          <p:nvPr/>
        </p:nvCxnSpPr>
        <p:spPr>
          <a:xfrm>
            <a:off x="7672752" y="3329484"/>
            <a:ext cx="575823" cy="663446"/>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17"/>
          <p:cNvSpPr txBox="1"/>
          <p:nvPr/>
        </p:nvSpPr>
        <p:spPr>
          <a:xfrm>
            <a:off x="1219471" y="1196160"/>
            <a:ext cx="7479387" cy="41549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I. pH Water Protocol using  </a:t>
            </a:r>
            <a:r>
              <a:rPr lang="en-US" sz="2400" b="1">
                <a:solidFill>
                  <a:srgbClr val="FF0000"/>
                </a:solidFill>
                <a:latin typeface="Calibri"/>
                <a:ea typeface="Calibri"/>
                <a:cs typeface="Calibri"/>
                <a:sym typeface="Calibri"/>
              </a:rPr>
              <a:t>a pH Meter</a:t>
            </a:r>
            <a:r>
              <a:rPr lang="en-US" sz="2400" b="1">
                <a:solidFill>
                  <a:srgbClr val="000072"/>
                </a:solidFill>
                <a:latin typeface="Calibri"/>
                <a:ea typeface="Calibri"/>
                <a:cs typeface="Calibri"/>
                <a:sym typeface="Calibri"/>
              </a:rPr>
              <a:t>: Electrical Conductivity </a:t>
            </a:r>
            <a:r>
              <a:rPr lang="en-US" sz="2400" b="1">
                <a:solidFill>
                  <a:srgbClr val="FF0000"/>
                </a:solidFill>
                <a:latin typeface="Calibri"/>
                <a:ea typeface="Calibri"/>
                <a:cs typeface="Calibri"/>
                <a:sym typeface="Calibri"/>
              </a:rPr>
              <a:t>Less </a:t>
            </a:r>
            <a:r>
              <a:rPr lang="en-US" sz="2400" b="1">
                <a:solidFill>
                  <a:srgbClr val="000072"/>
                </a:solidFill>
                <a:latin typeface="Calibri"/>
                <a:ea typeface="Calibri"/>
                <a:cs typeface="Calibri"/>
                <a:sym typeface="Calibri"/>
              </a:rPr>
              <a:t>than 200 mS/cm (5/8)</a:t>
            </a:r>
            <a:endParaRPr sz="2400" b="1">
              <a:solidFill>
                <a:srgbClr val="000072"/>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a:solidFill>
                  <a:srgbClr val="000000"/>
                </a:solidFill>
                <a:latin typeface="Calibri"/>
                <a:ea typeface="Calibri"/>
                <a:cs typeface="Calibri"/>
                <a:sym typeface="Calibri"/>
              </a:rPr>
              <a:t>9. Remove the cap from the meter that covers the electrode (the glass bulb on the pH meter)</a:t>
            </a:r>
            <a:endParaRPr/>
          </a:p>
          <a:p>
            <a:pPr marL="342900" marR="0" lvl="0" indent="-228600" algn="l" rtl="0">
              <a:spcBef>
                <a:spcPts val="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a:solidFill>
                  <a:srgbClr val="000000"/>
                </a:solidFill>
                <a:latin typeface="Calibri"/>
                <a:ea typeface="Calibri"/>
                <a:cs typeface="Calibri"/>
                <a:sym typeface="Calibri"/>
              </a:rPr>
              <a:t>10.   Rinse the electrode on the meter and the area around it with distilled     water in the wash bottle. Blot the meter dry with a clean paper towel or tissue. Note: Do not rub the electrode or touch it with your fingers.</a:t>
            </a:r>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a:solidFill>
                  <a:srgbClr val="000000"/>
                </a:solidFill>
                <a:latin typeface="Calibri"/>
                <a:ea typeface="Calibri"/>
                <a:cs typeface="Calibri"/>
                <a:sym typeface="Calibri"/>
              </a:rPr>
              <a:t>11.   Rinse the electrode with distilled water and blot dry again.</a:t>
            </a:r>
            <a:endParaRPr sz="1800">
              <a:solidFill>
                <a:srgbClr val="000000"/>
              </a:solidFill>
              <a:latin typeface="Calibri"/>
              <a:ea typeface="Calibri"/>
              <a:cs typeface="Calibri"/>
              <a:sym typeface="Calibri"/>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24" name="Google Shape;424;p17" descr="Washbottle.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84178" y="4694708"/>
            <a:ext cx="668596" cy="1436770"/>
          </a:xfrm>
          <a:prstGeom prst="rect">
            <a:avLst/>
          </a:prstGeom>
          <a:noFill/>
          <a:ln>
            <a:noFill/>
          </a:ln>
          <a:effectLst>
            <a:outerShdw blurRad="292100" dist="139700" dir="2700000" algn="tl" rotWithShape="0">
              <a:srgbClr val="333333">
                <a:alpha val="64705"/>
              </a:srgbClr>
            </a:outerShdw>
          </a:effectLst>
        </p:spPr>
      </p:pic>
      <p:pic>
        <p:nvPicPr>
          <p:cNvPr id="425" name="Google Shape;425;p17" descr="ElectricalConductivityMeterMED.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7885137" flipH="1">
            <a:off x="7116599" y="4969525"/>
            <a:ext cx="473463" cy="1088422"/>
          </a:xfrm>
          <a:prstGeom prst="rect">
            <a:avLst/>
          </a:prstGeom>
          <a:noFill/>
          <a:ln>
            <a:noFill/>
          </a:ln>
        </p:spPr>
      </p:pic>
      <p:pic>
        <p:nvPicPr>
          <p:cNvPr id="426" name="Google Shape;426;p17" descr="ClothSM.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884474" y="5494335"/>
            <a:ext cx="904144" cy="556953"/>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18"/>
          <p:cNvSpPr txBox="1"/>
          <p:nvPr/>
        </p:nvSpPr>
        <p:spPr>
          <a:xfrm>
            <a:off x="1219471" y="1317485"/>
            <a:ext cx="595719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2"/>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 name="Google Shape;432;p18"/>
          <p:cNvSpPr txBox="1"/>
          <p:nvPr/>
        </p:nvSpPr>
        <p:spPr>
          <a:xfrm>
            <a:off x="1219472" y="1032933"/>
            <a:ext cx="7687462"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I. How to Collect your Data: pH Water Protocol using  </a:t>
            </a:r>
            <a:endParaRPr/>
          </a:p>
          <a:p>
            <a:pPr marL="0" marR="0" lvl="0" indent="0" algn="l" rtl="0">
              <a:spcBef>
                <a:spcPts val="0"/>
              </a:spcBef>
              <a:spcAft>
                <a:spcPts val="0"/>
              </a:spcAft>
              <a:buNone/>
            </a:pPr>
            <a:r>
              <a:rPr lang="en-US" sz="2400" b="1">
                <a:solidFill>
                  <a:srgbClr val="FF0000"/>
                </a:solidFill>
                <a:latin typeface="Calibri"/>
                <a:ea typeface="Calibri"/>
                <a:cs typeface="Calibri"/>
                <a:sym typeface="Calibri"/>
              </a:rPr>
              <a:t>a pH Meter</a:t>
            </a:r>
            <a:r>
              <a:rPr lang="en-US" sz="2400" b="1">
                <a:solidFill>
                  <a:srgbClr val="000072"/>
                </a:solidFill>
                <a:latin typeface="Calibri"/>
                <a:ea typeface="Calibri"/>
                <a:cs typeface="Calibri"/>
                <a:sym typeface="Calibri"/>
              </a:rPr>
              <a:t>: Electrical Conductivity </a:t>
            </a:r>
            <a:r>
              <a:rPr lang="en-US" sz="2400" b="1">
                <a:solidFill>
                  <a:srgbClr val="FF0000"/>
                </a:solidFill>
                <a:latin typeface="Calibri"/>
                <a:ea typeface="Calibri"/>
                <a:cs typeface="Calibri"/>
                <a:sym typeface="Calibri"/>
              </a:rPr>
              <a:t>Less </a:t>
            </a:r>
            <a:r>
              <a:rPr lang="en-US" sz="2400" b="1">
                <a:solidFill>
                  <a:srgbClr val="000072"/>
                </a:solidFill>
                <a:latin typeface="Calibri"/>
                <a:ea typeface="Calibri"/>
                <a:cs typeface="Calibri"/>
                <a:sym typeface="Calibri"/>
              </a:rPr>
              <a:t>than 200 mS/cm</a:t>
            </a:r>
            <a:endParaRPr/>
          </a:p>
          <a:p>
            <a:pPr marL="0" marR="0" lvl="0" indent="0" algn="l" rtl="0">
              <a:spcBef>
                <a:spcPts val="0"/>
              </a:spcBef>
              <a:spcAft>
                <a:spcPts val="0"/>
              </a:spcAft>
              <a:buNone/>
            </a:pPr>
            <a:r>
              <a:rPr lang="en-US" sz="2400" b="1">
                <a:solidFill>
                  <a:srgbClr val="000072"/>
                </a:solidFill>
                <a:latin typeface="Calibri"/>
                <a:ea typeface="Calibri"/>
                <a:cs typeface="Calibri"/>
                <a:sym typeface="Calibri"/>
              </a:rPr>
              <a:t>(6/8)</a:t>
            </a:r>
            <a:endParaRPr/>
          </a:p>
          <a:p>
            <a:pPr marL="0" marR="0" lvl="0" indent="0" algn="l" rtl="0">
              <a:spcBef>
                <a:spcPts val="0"/>
              </a:spcBef>
              <a:spcAft>
                <a:spcPts val="0"/>
              </a:spcAft>
              <a:buNone/>
            </a:pPr>
            <a:endParaRPr sz="2400" b="1">
              <a:solidFill>
                <a:srgbClr val="000072"/>
              </a:solidFill>
              <a:latin typeface="Calibri"/>
              <a:ea typeface="Calibri"/>
              <a:cs typeface="Calibri"/>
              <a:sym typeface="Calibri"/>
            </a:endParaRPr>
          </a:p>
        </p:txBody>
      </p:sp>
      <p:pic>
        <p:nvPicPr>
          <p:cNvPr id="433" name="Google Shape;433;p18" descr="conductivity 1.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91577" y="4901693"/>
            <a:ext cx="2201844" cy="1651383"/>
          </a:xfrm>
          <a:prstGeom prst="rect">
            <a:avLst/>
          </a:prstGeom>
          <a:noFill/>
          <a:ln>
            <a:noFill/>
          </a:ln>
        </p:spPr>
      </p:pic>
      <p:pic>
        <p:nvPicPr>
          <p:cNvPr id="434" name="Google Shape;434;p18" descr="pH meter.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691577" y="1932615"/>
            <a:ext cx="2201844" cy="2893386"/>
          </a:xfrm>
          <a:prstGeom prst="rect">
            <a:avLst/>
          </a:prstGeom>
          <a:noFill/>
          <a:ln>
            <a:noFill/>
          </a:ln>
        </p:spPr>
      </p:pic>
      <p:sp>
        <p:nvSpPr>
          <p:cNvPr id="435" name="Google Shape;435;p18"/>
          <p:cNvSpPr txBox="1"/>
          <p:nvPr/>
        </p:nvSpPr>
        <p:spPr>
          <a:xfrm>
            <a:off x="1219472" y="2233261"/>
            <a:ext cx="5206822"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12. Calibrate the pH meter according to the manufacturer’s directions, using the three buffer solutions.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a:solidFill>
                  <a:srgbClr val="000000"/>
                </a:solidFill>
                <a:latin typeface="Calibri"/>
                <a:ea typeface="Calibri"/>
                <a:cs typeface="Calibri"/>
                <a:sym typeface="Calibri"/>
              </a:rPr>
              <a:t>13. Put the electrode part of the meter into the water.</a:t>
            </a:r>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a:solidFill>
                  <a:srgbClr val="000000"/>
                </a:solidFill>
                <a:latin typeface="Calibri"/>
                <a:ea typeface="Calibri"/>
                <a:cs typeface="Calibri"/>
                <a:sym typeface="Calibri"/>
              </a:rPr>
              <a:t>14. Stir once with the meter. Do not let the  meter touch the bottom or sides of the beaker. Wait one minute.  If the pH meter is still changing number, </a:t>
            </a:r>
            <a:endParaRPr sz="180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a:solidFill>
                  <a:srgbClr val="000000"/>
                </a:solidFill>
                <a:latin typeface="Calibri"/>
                <a:ea typeface="Calibri"/>
                <a:cs typeface="Calibri"/>
                <a:sym typeface="Calibri"/>
              </a:rPr>
              <a:t>wait another minute.</a:t>
            </a:r>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19"/>
          <p:cNvSpPr txBox="1"/>
          <p:nvPr/>
        </p:nvSpPr>
        <p:spPr>
          <a:xfrm>
            <a:off x="1219471" y="943899"/>
            <a:ext cx="7684640" cy="51398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I. How to Collect your Data: pH Water Protocol using  </a:t>
            </a:r>
            <a:endParaRPr/>
          </a:p>
          <a:p>
            <a:pPr marL="0" marR="0" lvl="0" indent="0" algn="l" rtl="0">
              <a:spcBef>
                <a:spcPts val="0"/>
              </a:spcBef>
              <a:spcAft>
                <a:spcPts val="0"/>
              </a:spcAft>
              <a:buNone/>
            </a:pPr>
            <a:r>
              <a:rPr lang="en-US" sz="2400" b="1">
                <a:solidFill>
                  <a:srgbClr val="FF0000"/>
                </a:solidFill>
                <a:latin typeface="Calibri"/>
                <a:ea typeface="Calibri"/>
                <a:cs typeface="Calibri"/>
                <a:sym typeface="Calibri"/>
              </a:rPr>
              <a:t>a pH Meter</a:t>
            </a:r>
            <a:r>
              <a:rPr lang="en-US" sz="2400" b="1">
                <a:solidFill>
                  <a:srgbClr val="000072"/>
                </a:solidFill>
                <a:latin typeface="Calibri"/>
                <a:ea typeface="Calibri"/>
                <a:cs typeface="Calibri"/>
                <a:sym typeface="Calibri"/>
              </a:rPr>
              <a:t>: Electrical Conductivity </a:t>
            </a:r>
            <a:r>
              <a:rPr lang="en-US" sz="2400" b="1">
                <a:solidFill>
                  <a:srgbClr val="FF0000"/>
                </a:solidFill>
                <a:latin typeface="Calibri"/>
                <a:ea typeface="Calibri"/>
                <a:cs typeface="Calibri"/>
                <a:sym typeface="Calibri"/>
              </a:rPr>
              <a:t>Less </a:t>
            </a:r>
            <a:r>
              <a:rPr lang="en-US" sz="2400" b="1">
                <a:solidFill>
                  <a:srgbClr val="000072"/>
                </a:solidFill>
                <a:latin typeface="Calibri"/>
                <a:ea typeface="Calibri"/>
                <a:cs typeface="Calibri"/>
                <a:sym typeface="Calibri"/>
              </a:rPr>
              <a:t>than 200 mS/cm (7/8)</a:t>
            </a:r>
            <a:endParaRPr sz="2400" b="1">
              <a:solidFill>
                <a:srgbClr val="000072"/>
              </a:solidFill>
              <a:latin typeface="Calibri"/>
              <a:ea typeface="Calibri"/>
              <a:cs typeface="Calibri"/>
              <a:sym typeface="Calibri"/>
            </a:endParaRPr>
          </a:p>
          <a:p>
            <a:pPr marL="0" marR="0" lvl="0" indent="0" algn="l" rtl="0">
              <a:spcBef>
                <a:spcPts val="0"/>
              </a:spcBef>
              <a:spcAft>
                <a:spcPts val="0"/>
              </a:spcAft>
              <a:buNone/>
            </a:pPr>
            <a:endParaRPr sz="1600" b="1">
              <a:solidFill>
                <a:srgbClr val="000090"/>
              </a:solidFill>
              <a:latin typeface="Calibri"/>
              <a:ea typeface="Calibri"/>
              <a:cs typeface="Calibri"/>
              <a:sym typeface="Calibri"/>
            </a:endParaRPr>
          </a:p>
          <a:p>
            <a:pPr marL="0" marR="0" lvl="0" indent="0" algn="l" rtl="0">
              <a:spcBef>
                <a:spcPts val="0"/>
              </a:spcBef>
              <a:spcAft>
                <a:spcPts val="0"/>
              </a:spcAft>
              <a:buNone/>
            </a:pPr>
            <a:r>
              <a:rPr lang="en-US" sz="1600">
                <a:solidFill>
                  <a:srgbClr val="000000"/>
                </a:solidFill>
                <a:latin typeface="Calibri"/>
                <a:ea typeface="Calibri"/>
                <a:cs typeface="Calibri"/>
                <a:sym typeface="Calibri"/>
              </a:rPr>
              <a:t>15. Record the pH value on the Hydrosphere Data Sheet (see inset below).</a:t>
            </a:r>
            <a:endParaRPr/>
          </a:p>
          <a:p>
            <a:pPr marL="0" marR="0" lvl="0" indent="0" algn="l" rtl="0">
              <a:spcBef>
                <a:spcPts val="0"/>
              </a:spcBef>
              <a:spcAft>
                <a:spcPts val="0"/>
              </a:spcAft>
              <a:buNone/>
            </a:pPr>
            <a:endParaRPr sz="1600">
              <a:solidFill>
                <a:srgbClr val="000000"/>
              </a:solidFill>
              <a:latin typeface="Calibri"/>
              <a:ea typeface="Calibri"/>
              <a:cs typeface="Calibri"/>
              <a:sym typeface="Calibri"/>
            </a:endParaRPr>
          </a:p>
          <a:p>
            <a:pPr marL="0" marR="0" lvl="0" indent="0" algn="l" rtl="0">
              <a:spcBef>
                <a:spcPts val="0"/>
              </a:spcBef>
              <a:spcAft>
                <a:spcPts val="0"/>
              </a:spcAft>
              <a:buNone/>
            </a:pPr>
            <a:r>
              <a:rPr lang="en-US" sz="1600">
                <a:solidFill>
                  <a:srgbClr val="000000"/>
                </a:solidFill>
                <a:latin typeface="Calibri"/>
                <a:ea typeface="Calibri"/>
                <a:cs typeface="Calibri"/>
                <a:sym typeface="Calibri"/>
              </a:rPr>
              <a:t>16. Repeat steps 3-10 twice using new water samples. You do NOT need to calibrate the pH meter again. Record conductivity and pH values on the Data Sheet. </a:t>
            </a:r>
            <a:endParaRPr/>
          </a:p>
          <a:p>
            <a:pPr marL="0" marR="0" lvl="0" indent="0" algn="l" rtl="0">
              <a:spcBef>
                <a:spcPts val="0"/>
              </a:spcBef>
              <a:spcAft>
                <a:spcPts val="0"/>
              </a:spcAft>
              <a:buNone/>
            </a:pPr>
            <a:endParaRPr sz="1600">
              <a:solidFill>
                <a:srgbClr val="000000"/>
              </a:solidFill>
              <a:latin typeface="Calibri"/>
              <a:ea typeface="Calibri"/>
              <a:cs typeface="Calibri"/>
              <a:sym typeface="Calibri"/>
            </a:endParaRPr>
          </a:p>
          <a:p>
            <a:pPr marL="0" marR="0" lvl="0" indent="0" algn="l" rtl="0">
              <a:spcBef>
                <a:spcPts val="0"/>
              </a:spcBef>
              <a:spcAft>
                <a:spcPts val="0"/>
              </a:spcAft>
              <a:buNone/>
            </a:pPr>
            <a:r>
              <a:rPr lang="en-US" sz="1600">
                <a:solidFill>
                  <a:srgbClr val="000000"/>
                </a:solidFill>
                <a:latin typeface="Calibri"/>
                <a:ea typeface="Calibri"/>
                <a:cs typeface="Calibri"/>
                <a:sym typeface="Calibri"/>
              </a:rPr>
              <a:t>17. Check to see if each of the three observations is within 0.2 of the average. If all three are within 0.2, record the average on the Data Sheet.  If all three observations are not within  0.2, repeat the measurements. </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600" b="1">
              <a:solidFill>
                <a:srgbClr val="000072"/>
              </a:solidFill>
              <a:latin typeface="Calibri"/>
              <a:ea typeface="Calibri"/>
              <a:cs typeface="Calibri"/>
              <a:sym typeface="Calibri"/>
            </a:endParaRPr>
          </a:p>
          <a:p>
            <a:pPr marL="342900" marR="0" lvl="0" indent="-241300" algn="l" rtl="0">
              <a:spcBef>
                <a:spcPts val="0"/>
              </a:spcBef>
              <a:spcAft>
                <a:spcPts val="0"/>
              </a:spcAft>
              <a:buClr>
                <a:schemeClr val="dk1"/>
              </a:buClr>
              <a:buSzPts val="1600"/>
              <a:buFont typeface="Calibri"/>
              <a:buNone/>
            </a:pPr>
            <a:endParaRPr sz="1600">
              <a:solidFill>
                <a:srgbClr val="000000"/>
              </a:solidFill>
              <a:latin typeface="Calibri"/>
              <a:ea typeface="Calibri"/>
              <a:cs typeface="Calibri"/>
              <a:sym typeface="Calibri"/>
            </a:endParaRPr>
          </a:p>
          <a:p>
            <a:pPr marL="0" marR="0" lvl="0" indent="0" algn="l" rtl="0">
              <a:spcBef>
                <a:spcPts val="0"/>
              </a:spcBef>
              <a:spcAft>
                <a:spcPts val="0"/>
              </a:spcAft>
              <a:buNone/>
            </a:pPr>
            <a:endParaRPr sz="1600" b="1">
              <a:solidFill>
                <a:srgbClr val="000072"/>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pic>
        <p:nvPicPr>
          <p:cNvPr id="441" name="Google Shape;441;p19" descr="Screen Shot 2015-12-27 at 2.57.09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82011" y="4628326"/>
            <a:ext cx="5406099" cy="1968036"/>
          </a:xfrm>
          <a:prstGeom prst="rect">
            <a:avLst/>
          </a:prstGeom>
          <a:noFill/>
          <a:ln>
            <a:noFill/>
          </a:ln>
          <a:effectLst>
            <a:outerShdw blurRad="292100" dist="139700" dir="2700000" algn="tl" rotWithShape="0">
              <a:srgbClr val="333333">
                <a:alpha val="64705"/>
              </a:srgbClr>
            </a:outerShdw>
          </a:effectLst>
        </p:spPr>
      </p:pic>
      <p:sp>
        <p:nvSpPr>
          <p:cNvPr id="442" name="Google Shape;442;p19"/>
          <p:cNvSpPr txBox="1"/>
          <p:nvPr/>
        </p:nvSpPr>
        <p:spPr>
          <a:xfrm>
            <a:off x="5418667" y="4628326"/>
            <a:ext cx="254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x</a:t>
            </a:r>
            <a:endParaRPr sz="1800" b="1">
              <a:solidFill>
                <a:srgbClr val="FF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2" descr="1_PPTHydro_PH_Final_12_15_Lo.jpg"/>
          <p:cNvPicPr preferRelativeResize="0"/>
          <p:nvPr/>
        </p:nvPicPr>
        <p:blipFill rotWithShape="1">
          <a:blip r:embed="rId3" cstate="email">
            <a:alphaModFix amt="15000"/>
            <a:extLst>
              <a:ext uri="{28A0092B-C50C-407E-A947-70E740481C1C}">
                <a14:useLocalDpi xmlns:a14="http://schemas.microsoft.com/office/drawing/2010/main"/>
              </a:ext>
            </a:extLst>
          </a:blip>
          <a:srcRect/>
          <a:stretch/>
        </p:blipFill>
        <p:spPr>
          <a:xfrm>
            <a:off x="1164709" y="1449319"/>
            <a:ext cx="7960223" cy="5408681"/>
          </a:xfrm>
          <a:prstGeom prst="rect">
            <a:avLst/>
          </a:prstGeom>
          <a:noFill/>
          <a:ln>
            <a:noFill/>
          </a:ln>
        </p:spPr>
      </p:pic>
      <p:sp>
        <p:nvSpPr>
          <p:cNvPr id="273" name="Google Shape;273;p2"/>
          <p:cNvSpPr txBox="1"/>
          <p:nvPr/>
        </p:nvSpPr>
        <p:spPr>
          <a:xfrm>
            <a:off x="1164709" y="1018908"/>
            <a:ext cx="7959090" cy="49244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90"/>
                </a:solidFill>
                <a:latin typeface="Calibri"/>
                <a:ea typeface="Calibri"/>
                <a:cs typeface="Calibri"/>
                <a:sym typeface="Calibri"/>
              </a:rPr>
              <a:t>Overview</a:t>
            </a:r>
            <a:endParaRPr/>
          </a:p>
          <a:p>
            <a:pPr marL="0" marR="0" lvl="0" indent="0" algn="l" rtl="0">
              <a:spcBef>
                <a:spcPts val="0"/>
              </a:spcBef>
              <a:spcAft>
                <a:spcPts val="0"/>
              </a:spcAft>
              <a:buNone/>
            </a:pPr>
            <a:endParaRPr sz="10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rgbClr val="000090"/>
                </a:solidFill>
                <a:latin typeface="Calibri"/>
                <a:ea typeface="Calibri"/>
                <a:cs typeface="Calibri"/>
                <a:sym typeface="Calibri"/>
              </a:rPr>
              <a:t>This module: </a:t>
            </a:r>
            <a:endParaRPr sz="1800" b="1">
              <a:solidFill>
                <a:srgbClr val="000090"/>
              </a:solidFill>
              <a:latin typeface="Calibri"/>
              <a:ea typeface="Calibri"/>
              <a:cs typeface="Calibri"/>
              <a:sym typeface="Calibri"/>
            </a:endParaRPr>
          </a:p>
          <a:p>
            <a:pPr marL="0" marR="0" lvl="0" indent="0" algn="l" rtl="0">
              <a:spcBef>
                <a:spcPts val="0"/>
              </a:spcBef>
              <a:spcAft>
                <a:spcPts val="0"/>
              </a:spcAft>
              <a:buNone/>
            </a:pPr>
            <a:endParaRPr sz="1000">
              <a:solidFill>
                <a:schemeClr val="dk1"/>
              </a:solidFill>
              <a:latin typeface="Calibri"/>
              <a:ea typeface="Calibri"/>
              <a:cs typeface="Calibri"/>
              <a:sym typeface="Calibri"/>
            </a:endParaRPr>
          </a:p>
          <a:p>
            <a:pPr marL="342900" marR="0" lvl="0" indent="-34290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Reviews the selection of a GLOBE hydrology site </a:t>
            </a:r>
            <a:endParaRPr sz="1000">
              <a:solidFill>
                <a:schemeClr val="dk1"/>
              </a:solidFill>
              <a:latin typeface="Calibri"/>
              <a:ea typeface="Calibri"/>
              <a:cs typeface="Calibri"/>
              <a:sym typeface="Calibri"/>
            </a:endParaRPr>
          </a:p>
          <a:p>
            <a:pPr marL="342900" marR="0" lvl="0" indent="-34290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Reviews the water sampling technique used in GLOBE hydrology protocols</a:t>
            </a:r>
            <a:endParaRPr sz="1000">
              <a:solidFill>
                <a:schemeClr val="dk1"/>
              </a:solidFill>
              <a:latin typeface="Calibri"/>
              <a:ea typeface="Calibri"/>
              <a:cs typeface="Calibri"/>
              <a:sym typeface="Calibri"/>
            </a:endParaRPr>
          </a:p>
          <a:p>
            <a:pPr marL="342900" marR="0" lvl="0" indent="-34290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Provides a step by step introduction of the protocol method</a:t>
            </a:r>
            <a:endParaRPr/>
          </a:p>
          <a:p>
            <a:pPr marL="342900" marR="0" lvl="0" indent="-279400" algn="l" rtl="0">
              <a:spcBef>
                <a:spcPts val="0"/>
              </a:spcBef>
              <a:spcAft>
                <a:spcPts val="0"/>
              </a:spcAft>
              <a:buClr>
                <a:schemeClr val="dk1"/>
              </a:buClr>
              <a:buSzPts val="1000"/>
              <a:buFont typeface="Arial"/>
              <a:buNone/>
            </a:pPr>
            <a:endParaRPr sz="10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b="1">
                <a:solidFill>
                  <a:srgbClr val="000090"/>
                </a:solidFill>
                <a:latin typeface="Calibri"/>
                <a:ea typeface="Calibri"/>
                <a:cs typeface="Calibri"/>
                <a:sym typeface="Calibri"/>
              </a:rPr>
              <a:t>Learning Objectives</a:t>
            </a:r>
            <a:endParaRPr/>
          </a:p>
          <a:p>
            <a:pPr marL="0" marR="0" lvl="0" indent="0" algn="l" rtl="0">
              <a:spcBef>
                <a:spcPts val="0"/>
              </a:spcBef>
              <a:spcAft>
                <a:spcPts val="0"/>
              </a:spcAft>
              <a:buNone/>
            </a:pPr>
            <a:endParaRPr sz="10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rgbClr val="000090"/>
                </a:solidFill>
                <a:latin typeface="Calibri"/>
                <a:ea typeface="Calibri"/>
                <a:cs typeface="Calibri"/>
                <a:sym typeface="Calibri"/>
              </a:rPr>
              <a:t>After completing this module, you will be able to:</a:t>
            </a:r>
            <a:endParaRPr/>
          </a:p>
          <a:p>
            <a:pPr marL="0" marR="0" lvl="0" indent="0" algn="l" rtl="0">
              <a:spcBef>
                <a:spcPts val="0"/>
              </a:spcBef>
              <a:spcAft>
                <a:spcPts val="0"/>
              </a:spcAft>
              <a:buNone/>
            </a:pPr>
            <a:endParaRPr sz="1000">
              <a:solidFill>
                <a:schemeClr val="dk1"/>
              </a:solidFill>
              <a:latin typeface="Calibri"/>
              <a:ea typeface="Calibri"/>
              <a:cs typeface="Calibri"/>
              <a:sym typeface="Calibri"/>
            </a:endParaRPr>
          </a:p>
          <a:p>
            <a:pPr marL="342900" marR="0" lvl="0" indent="-34290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Define water pH and  explain how environmental variables result in different measurements</a:t>
            </a:r>
            <a:endParaRPr sz="1000">
              <a:solidFill>
                <a:schemeClr val="dk1"/>
              </a:solidFill>
              <a:latin typeface="Calibri"/>
              <a:ea typeface="Calibri"/>
              <a:cs typeface="Calibri"/>
              <a:sym typeface="Calibri"/>
            </a:endParaRPr>
          </a:p>
          <a:p>
            <a:pPr marL="342900" marR="0" lvl="0" indent="-34290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Describe the importance of instrument calibration in the the collection of accurate data</a:t>
            </a:r>
            <a:endParaRPr sz="1000">
              <a:solidFill>
                <a:schemeClr val="dk1"/>
              </a:solidFill>
              <a:latin typeface="Calibri"/>
              <a:ea typeface="Calibri"/>
              <a:cs typeface="Calibri"/>
              <a:sym typeface="Calibri"/>
            </a:endParaRPr>
          </a:p>
          <a:p>
            <a:pPr marL="342900" marR="0" lvl="0" indent="-34290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Conduct water pH measurements using a pH meter</a:t>
            </a:r>
            <a:endParaRPr sz="1000">
              <a:solidFill>
                <a:schemeClr val="dk1"/>
              </a:solidFill>
              <a:latin typeface="Calibri"/>
              <a:ea typeface="Calibri"/>
              <a:cs typeface="Calibri"/>
              <a:sym typeface="Calibri"/>
            </a:endParaRPr>
          </a:p>
          <a:p>
            <a:pPr marL="342900" marR="0" lvl="0" indent="-34290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Upload data to the GLOBE portal</a:t>
            </a:r>
            <a:endParaRPr sz="1000">
              <a:solidFill>
                <a:schemeClr val="dk1"/>
              </a:solidFill>
              <a:latin typeface="Calibri"/>
              <a:ea typeface="Calibri"/>
              <a:cs typeface="Calibri"/>
              <a:sym typeface="Calibri"/>
            </a:endParaRPr>
          </a:p>
          <a:p>
            <a:pPr marL="342900" marR="0" lvl="0" indent="-34290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Visualize data using GLOBE’s Visualization Site</a:t>
            </a:r>
            <a:endParaRPr sz="10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447" name="Google Shape;447;p20" descr="1_AttentionICON_8_14_15.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19471" y="5955371"/>
            <a:ext cx="399410" cy="409377"/>
          </a:xfrm>
          <a:prstGeom prst="rect">
            <a:avLst/>
          </a:prstGeom>
          <a:noFill/>
          <a:ln>
            <a:noFill/>
          </a:ln>
          <a:effectLst>
            <a:outerShdw blurRad="292100" dist="139700" dir="2700000" algn="tl" rotWithShape="0">
              <a:srgbClr val="333333">
                <a:alpha val="64705"/>
              </a:srgbClr>
            </a:outerShdw>
          </a:effectLst>
        </p:spPr>
      </p:pic>
      <p:sp>
        <p:nvSpPr>
          <p:cNvPr id="448" name="Google Shape;448;p20"/>
          <p:cNvSpPr txBox="1"/>
          <p:nvPr/>
        </p:nvSpPr>
        <p:spPr>
          <a:xfrm>
            <a:off x="1219471" y="943899"/>
            <a:ext cx="7810311" cy="42780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I. How to Collect your Data: pH Water Protocol using  </a:t>
            </a:r>
            <a:endParaRPr/>
          </a:p>
          <a:p>
            <a:pPr marL="0" marR="0" lvl="0" indent="0" algn="l" rtl="0">
              <a:spcBef>
                <a:spcPts val="0"/>
              </a:spcBef>
              <a:spcAft>
                <a:spcPts val="0"/>
              </a:spcAft>
              <a:buNone/>
            </a:pPr>
            <a:r>
              <a:rPr lang="en-US" sz="2400" b="1">
                <a:solidFill>
                  <a:srgbClr val="FF0000"/>
                </a:solidFill>
                <a:latin typeface="Calibri"/>
                <a:ea typeface="Calibri"/>
                <a:cs typeface="Calibri"/>
                <a:sym typeface="Calibri"/>
              </a:rPr>
              <a:t>a pH Meter</a:t>
            </a:r>
            <a:r>
              <a:rPr lang="en-US" sz="2400" b="1">
                <a:solidFill>
                  <a:srgbClr val="000072"/>
                </a:solidFill>
                <a:latin typeface="Calibri"/>
                <a:ea typeface="Calibri"/>
                <a:cs typeface="Calibri"/>
                <a:sym typeface="Calibri"/>
              </a:rPr>
              <a:t>: Electrical Conductivity </a:t>
            </a:r>
            <a:r>
              <a:rPr lang="en-US" sz="2400" b="1">
                <a:solidFill>
                  <a:srgbClr val="FF0000"/>
                </a:solidFill>
                <a:latin typeface="Calibri"/>
                <a:ea typeface="Calibri"/>
                <a:cs typeface="Calibri"/>
                <a:sym typeface="Calibri"/>
              </a:rPr>
              <a:t>Less </a:t>
            </a:r>
            <a:r>
              <a:rPr lang="en-US" sz="2400" b="1">
                <a:solidFill>
                  <a:srgbClr val="000072"/>
                </a:solidFill>
                <a:latin typeface="Calibri"/>
                <a:ea typeface="Calibri"/>
                <a:cs typeface="Calibri"/>
                <a:sym typeface="Calibri"/>
              </a:rPr>
              <a:t>than 200 mS/cm (8/8)</a:t>
            </a:r>
            <a:endParaRPr sz="2400" b="1">
              <a:solidFill>
                <a:srgbClr val="000072"/>
              </a:solidFill>
              <a:latin typeface="Calibri"/>
              <a:ea typeface="Calibri"/>
              <a:cs typeface="Calibri"/>
              <a:sym typeface="Calibri"/>
            </a:endParaRPr>
          </a:p>
          <a:p>
            <a:pPr marL="342900" marR="0" lvl="0" indent="-241300" algn="l" rtl="0">
              <a:spcBef>
                <a:spcPts val="0"/>
              </a:spcBef>
              <a:spcAft>
                <a:spcPts val="0"/>
              </a:spcAft>
              <a:buClr>
                <a:schemeClr val="dk1"/>
              </a:buClr>
              <a:buSzPts val="1600"/>
              <a:buFont typeface="Calibri"/>
              <a:buNone/>
            </a:pPr>
            <a:endParaRPr sz="1600">
              <a:solidFill>
                <a:srgbClr val="000000"/>
              </a:solidFill>
              <a:latin typeface="Calibri"/>
              <a:ea typeface="Calibri"/>
              <a:cs typeface="Calibri"/>
              <a:sym typeface="Calibri"/>
            </a:endParaRPr>
          </a:p>
          <a:p>
            <a:pPr marL="0" marR="0" lvl="0" indent="0" algn="l" rtl="0">
              <a:spcBef>
                <a:spcPts val="0"/>
              </a:spcBef>
              <a:spcAft>
                <a:spcPts val="0"/>
              </a:spcAft>
              <a:buNone/>
            </a:pPr>
            <a:r>
              <a:rPr lang="en-US" sz="1600">
                <a:solidFill>
                  <a:srgbClr val="000000"/>
                </a:solidFill>
                <a:latin typeface="Calibri"/>
                <a:ea typeface="Calibri"/>
                <a:cs typeface="Calibri"/>
                <a:sym typeface="Calibri"/>
              </a:rPr>
              <a:t>18. Calculate the average of the three observations and record on the Data Sheet. </a:t>
            </a:r>
            <a:endParaRPr/>
          </a:p>
          <a:p>
            <a:pPr marL="0" marR="0" lvl="0" indent="0" algn="l" rtl="0">
              <a:spcBef>
                <a:spcPts val="0"/>
              </a:spcBef>
              <a:spcAft>
                <a:spcPts val="0"/>
              </a:spcAft>
              <a:buNone/>
            </a:pPr>
            <a:endParaRPr sz="16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600" b="1">
                <a:solidFill>
                  <a:srgbClr val="000072"/>
                </a:solidFill>
                <a:latin typeface="Calibri"/>
                <a:ea typeface="Calibri"/>
                <a:cs typeface="Calibri"/>
                <a:sym typeface="Calibri"/>
              </a:rPr>
              <a:t>	Calculate Average:  </a:t>
            </a:r>
            <a:r>
              <a:rPr lang="en-US" sz="1600" b="1" u="sng">
                <a:solidFill>
                  <a:srgbClr val="000072"/>
                </a:solidFill>
                <a:latin typeface="Calibri"/>
                <a:ea typeface="Calibri"/>
                <a:cs typeface="Calibri"/>
                <a:sym typeface="Calibri"/>
              </a:rPr>
              <a:t>Observer 1 + Observer 2 + Observer 3</a:t>
            </a:r>
            <a:endParaRPr sz="16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600" b="1">
                <a:solidFill>
                  <a:srgbClr val="000072"/>
                </a:solidFill>
                <a:latin typeface="Calibri"/>
                <a:ea typeface="Calibri"/>
                <a:cs typeface="Calibri"/>
                <a:sym typeface="Calibri"/>
              </a:rPr>
              <a:t>								3</a:t>
            </a:r>
            <a:endParaRPr sz="1600">
              <a:solidFill>
                <a:srgbClr val="000000"/>
              </a:solidFill>
              <a:latin typeface="Calibri"/>
              <a:ea typeface="Calibri"/>
              <a:cs typeface="Calibri"/>
              <a:sym typeface="Calibri"/>
            </a:endParaRPr>
          </a:p>
          <a:p>
            <a:pPr marL="0" marR="0" lvl="0" indent="0" algn="l" rtl="0">
              <a:spcBef>
                <a:spcPts val="0"/>
              </a:spcBef>
              <a:spcAft>
                <a:spcPts val="0"/>
              </a:spcAft>
              <a:buNone/>
            </a:pPr>
            <a:r>
              <a:rPr lang="en-US" sz="1600">
                <a:solidFill>
                  <a:srgbClr val="000000"/>
                </a:solidFill>
                <a:latin typeface="Calibri"/>
                <a:ea typeface="Calibri"/>
                <a:cs typeface="Calibri"/>
                <a:sym typeface="Calibri"/>
              </a:rPr>
              <a:t>19. Rinse the electrode with distilled water and blot dry. Turn off the meter and put on cap to protect the electrode.</a:t>
            </a:r>
            <a:endParaRPr/>
          </a:p>
          <a:p>
            <a:pPr marL="0" marR="0" lvl="0" indent="0" algn="l" rtl="0">
              <a:spcBef>
                <a:spcPts val="0"/>
              </a:spcBef>
              <a:spcAft>
                <a:spcPts val="0"/>
              </a:spcAft>
              <a:buNone/>
            </a:pPr>
            <a:endParaRPr sz="1600">
              <a:solidFill>
                <a:srgbClr val="000000"/>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20. Enter your data on the GLOBE Website. </a:t>
            </a:r>
            <a:endParaRPr/>
          </a:p>
          <a:p>
            <a:pPr marL="0" marR="0" lvl="0" indent="0" algn="l" rtl="0">
              <a:spcBef>
                <a:spcPts val="0"/>
              </a:spcBef>
              <a:spcAft>
                <a:spcPts val="0"/>
              </a:spcAft>
              <a:buNone/>
            </a:pPr>
            <a:endParaRPr sz="2000" b="1">
              <a:solidFill>
                <a:srgbClr val="FF0000"/>
              </a:solidFill>
              <a:latin typeface="Calibri"/>
              <a:ea typeface="Calibri"/>
              <a:cs typeface="Calibri"/>
              <a:sym typeface="Calibri"/>
            </a:endParaRPr>
          </a:p>
          <a:p>
            <a:pPr marL="0" marR="0" lvl="0" indent="0" algn="l" rtl="0">
              <a:spcBef>
                <a:spcPts val="0"/>
              </a:spcBef>
              <a:spcAft>
                <a:spcPts val="0"/>
              </a:spcAft>
              <a:buNone/>
            </a:pPr>
            <a:r>
              <a:rPr lang="en-US" sz="2000" b="1">
                <a:solidFill>
                  <a:srgbClr val="FF0000"/>
                </a:solidFill>
                <a:latin typeface="Calibri"/>
                <a:ea typeface="Calibri"/>
                <a:cs typeface="Calibri"/>
                <a:sym typeface="Calibri"/>
              </a:rPr>
              <a:t>		 *End of  data collection for this pH Water Protocol*</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449" name="Google Shape;449;p20"/>
          <p:cNvSpPr txBox="1"/>
          <p:nvPr/>
        </p:nvSpPr>
        <p:spPr>
          <a:xfrm>
            <a:off x="1799548" y="5961631"/>
            <a:ext cx="707813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chemeClr val="dk1"/>
                </a:solidFill>
                <a:latin typeface="Calibri"/>
                <a:ea typeface="Calibri"/>
                <a:cs typeface="Calibri"/>
                <a:sym typeface="Calibri"/>
              </a:rPr>
              <a:t>If you cannot get all three measurements within 0.2 of one another, talk to a master trainer about possible problems  </a:t>
            </a:r>
            <a:endParaRPr sz="1400" b="1" i="1">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21"/>
          <p:cNvSpPr/>
          <p:nvPr/>
        </p:nvSpPr>
        <p:spPr>
          <a:xfrm>
            <a:off x="1164534" y="2082096"/>
            <a:ext cx="8109648" cy="44935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600" b="1">
                <a:solidFill>
                  <a:srgbClr val="000072"/>
                </a:solidFill>
                <a:latin typeface="Calibri"/>
                <a:ea typeface="Calibri"/>
                <a:cs typeface="Calibri"/>
                <a:sym typeface="Calibri"/>
              </a:rPr>
              <a:t>Assemble Water pH Equipment</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pH meter</a:t>
            </a:r>
            <a:endParaRPr sz="16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100-ml beaker</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Protective gloves</a:t>
            </a:r>
            <a:endParaRPr sz="16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Pen or Pencil</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Distilled water in wash bottle</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Clean paper towels or tissue</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 mL of pH 4.0 buffer solution in a jar with a lid: labeled pH 4.0</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25 mL of pH 7.0 buffer solution in a jar with a lid: labeled pH 7.0</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25 mL of pH 10.0 buffer solution in a jar with a lid: labeled pH 10.0</a:t>
            </a:r>
            <a:endParaRPr/>
          </a:p>
          <a:p>
            <a:pPr marL="0" marR="0" lvl="0" indent="0" algn="l" rtl="0">
              <a:spcBef>
                <a:spcPts val="0"/>
              </a:spcBef>
              <a:spcAft>
                <a:spcPts val="0"/>
              </a:spcAft>
              <a:buNone/>
            </a:pPr>
            <a:endParaRPr sz="1600" b="1">
              <a:solidFill>
                <a:srgbClr val="000072"/>
              </a:solidFill>
              <a:latin typeface="Calibri"/>
              <a:ea typeface="Calibri"/>
              <a:cs typeface="Calibri"/>
              <a:sym typeface="Calibri"/>
            </a:endParaRPr>
          </a:p>
          <a:p>
            <a:pPr marL="285750" marR="0" lvl="0" indent="-285750" algn="l" rtl="0">
              <a:spcBef>
                <a:spcPts val="0"/>
              </a:spcBef>
              <a:spcAft>
                <a:spcPts val="0"/>
              </a:spcAft>
              <a:buClr>
                <a:srgbClr val="000072"/>
              </a:buClr>
              <a:buSzPts val="1600"/>
              <a:buFont typeface="Arial"/>
              <a:buChar char="•"/>
            </a:pPr>
            <a:r>
              <a:rPr lang="en-US" sz="1600" b="1" u="sng">
                <a:solidFill>
                  <a:srgbClr val="00007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Hydrosphere Investigation Data Sheet</a:t>
            </a:r>
            <a:endParaRPr sz="1600" b="1">
              <a:solidFill>
                <a:srgbClr val="000072"/>
              </a:solidFill>
              <a:latin typeface="Calibri"/>
              <a:ea typeface="Calibri"/>
              <a:cs typeface="Calibri"/>
              <a:sym typeface="Calibri"/>
            </a:endParaRPr>
          </a:p>
          <a:p>
            <a:pPr marL="285750" marR="0" lvl="0" indent="-285750" algn="l" rtl="0">
              <a:spcBef>
                <a:spcPts val="0"/>
              </a:spcBef>
              <a:spcAft>
                <a:spcPts val="0"/>
              </a:spcAft>
              <a:buClr>
                <a:srgbClr val="000072"/>
              </a:buClr>
              <a:buSzPts val="1600"/>
              <a:buFont typeface="Arial"/>
              <a:buChar char="•"/>
            </a:pPr>
            <a:r>
              <a:rPr lang="en-US" sz="1600" b="1" u="sng">
                <a:solidFill>
                  <a:srgbClr val="00007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Electrical Conductivity Field Guide</a:t>
            </a:r>
            <a:endParaRPr sz="1600">
              <a:solidFill>
                <a:schemeClr val="dk1"/>
              </a:solidFill>
              <a:latin typeface="Calibri"/>
              <a:ea typeface="Calibri"/>
              <a:cs typeface="Calibri"/>
              <a:sym typeface="Calibri"/>
            </a:endParaRPr>
          </a:p>
          <a:p>
            <a:pPr marL="285750" marR="0" lvl="0" indent="-285750" algn="l" rtl="0">
              <a:spcBef>
                <a:spcPts val="0"/>
              </a:spcBef>
              <a:spcAft>
                <a:spcPts val="0"/>
              </a:spcAft>
              <a:buClr>
                <a:srgbClr val="000072"/>
              </a:buClr>
              <a:buSzPts val="1400"/>
              <a:buFont typeface="Arial"/>
              <a:buChar char="•"/>
            </a:pPr>
            <a:r>
              <a:rPr lang="en-US" sz="1400" b="1" u="sng">
                <a:solidFill>
                  <a:srgbClr val="00007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pH Water Protocol using  a pH Meter: Electrical Conductivity Greater than 200 mS/cm</a:t>
            </a:r>
            <a:endParaRPr sz="1400" b="1">
              <a:solidFill>
                <a:srgbClr val="000072"/>
              </a:solidFill>
              <a:latin typeface="Calibri"/>
              <a:ea typeface="Calibri"/>
              <a:cs typeface="Calibri"/>
              <a:sym typeface="Calibri"/>
            </a:endParaRPr>
          </a:p>
          <a:p>
            <a:pPr marL="0" marR="0" lvl="0" indent="0" algn="l" rtl="0">
              <a:spcBef>
                <a:spcPts val="0"/>
              </a:spcBef>
              <a:spcAft>
                <a:spcPts val="0"/>
              </a:spcAft>
              <a:buNone/>
            </a:pPr>
            <a:endParaRPr sz="1400" i="1">
              <a:solidFill>
                <a:schemeClr val="dk1"/>
              </a:solidFill>
              <a:latin typeface="Calibri"/>
              <a:ea typeface="Calibri"/>
              <a:cs typeface="Calibri"/>
              <a:sym typeface="Calibri"/>
            </a:endParaRPr>
          </a:p>
          <a:p>
            <a:pPr marL="0" marR="0" lvl="0" indent="0" algn="l" rtl="0">
              <a:spcBef>
                <a:spcPts val="0"/>
              </a:spcBef>
              <a:spcAft>
                <a:spcPts val="0"/>
              </a:spcAft>
              <a:buNone/>
            </a:pPr>
            <a:r>
              <a:rPr lang="en-US" sz="1400" i="1">
                <a:solidFill>
                  <a:schemeClr val="dk1"/>
                </a:solidFill>
                <a:latin typeface="Calibri"/>
                <a:ea typeface="Calibri"/>
                <a:cs typeface="Calibri"/>
                <a:sym typeface="Calibri"/>
              </a:rPr>
              <a:t>	</a:t>
            </a:r>
            <a:r>
              <a:rPr lang="en-US" sz="1400" b="1" i="1">
                <a:solidFill>
                  <a:schemeClr val="dk1"/>
                </a:solidFill>
                <a:latin typeface="Calibri"/>
                <a:ea typeface="Calibri"/>
                <a:cs typeface="Calibri"/>
                <a:sym typeface="Calibri"/>
              </a:rPr>
              <a:t>Note: jars should have an opening large enough to immerse the pH meter</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455" name="Google Shape;455;p21"/>
          <p:cNvSpPr/>
          <p:nvPr/>
        </p:nvSpPr>
        <p:spPr>
          <a:xfrm>
            <a:off x="1203684" y="972830"/>
            <a:ext cx="7940315"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II. pH Water Protocol using  </a:t>
            </a:r>
            <a:r>
              <a:rPr lang="en-US" sz="2400" b="1">
                <a:solidFill>
                  <a:srgbClr val="FF0000"/>
                </a:solidFill>
                <a:latin typeface="Calibri"/>
                <a:ea typeface="Calibri"/>
                <a:cs typeface="Calibri"/>
                <a:sym typeface="Calibri"/>
              </a:rPr>
              <a:t>a pH Meter</a:t>
            </a:r>
            <a:r>
              <a:rPr lang="en-US" sz="2400" b="1">
                <a:solidFill>
                  <a:srgbClr val="000072"/>
                </a:solidFill>
                <a:latin typeface="Calibri"/>
                <a:ea typeface="Calibri"/>
                <a:cs typeface="Calibri"/>
                <a:sym typeface="Calibri"/>
              </a:rPr>
              <a:t>: Electrical Conductivity </a:t>
            </a:r>
            <a:r>
              <a:rPr lang="en-US" sz="2400" b="1">
                <a:solidFill>
                  <a:srgbClr val="FF0000"/>
                </a:solidFill>
                <a:latin typeface="Calibri"/>
                <a:ea typeface="Calibri"/>
                <a:cs typeface="Calibri"/>
                <a:sym typeface="Calibri"/>
              </a:rPr>
              <a:t>Greater </a:t>
            </a:r>
            <a:r>
              <a:rPr lang="en-US" sz="2400" b="1">
                <a:solidFill>
                  <a:srgbClr val="000072"/>
                </a:solidFill>
                <a:latin typeface="Calibri"/>
                <a:ea typeface="Calibri"/>
                <a:cs typeface="Calibri"/>
                <a:sym typeface="Calibri"/>
              </a:rPr>
              <a:t>than 200 mS/cm (1/5 slides)</a:t>
            </a:r>
            <a:endParaRPr sz="2400" b="1">
              <a:solidFill>
                <a:srgbClr val="FF0000"/>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If your study site is brackish or the Ocean, you can assume that the Electrical Conductivity is Greater than 200 mS/cm.  </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600" b="1">
              <a:solidFill>
                <a:srgbClr val="FF0000"/>
              </a:solidFill>
              <a:latin typeface="Calibri"/>
              <a:ea typeface="Calibri"/>
              <a:cs typeface="Calibri"/>
              <a:sym typeface="Calibri"/>
            </a:endParaRPr>
          </a:p>
        </p:txBody>
      </p:sp>
      <p:grpSp>
        <p:nvGrpSpPr>
          <p:cNvPr id="456" name="Google Shape;456;p21"/>
          <p:cNvGrpSpPr/>
          <p:nvPr/>
        </p:nvGrpSpPr>
        <p:grpSpPr>
          <a:xfrm rot="-1521617">
            <a:off x="6648311" y="3562633"/>
            <a:ext cx="1558386" cy="696212"/>
            <a:chOff x="5110464" y="1424636"/>
            <a:chExt cx="2652904" cy="1213715"/>
          </a:xfrm>
        </p:grpSpPr>
        <p:pic>
          <p:nvPicPr>
            <p:cNvPr id="457" name="Google Shape;457;p21" descr="Gloves.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110464" y="1706466"/>
              <a:ext cx="1922850" cy="487834"/>
            </a:xfrm>
            <a:prstGeom prst="rect">
              <a:avLst/>
            </a:prstGeom>
            <a:noFill/>
            <a:ln>
              <a:noFill/>
            </a:ln>
          </p:spPr>
        </p:pic>
        <p:pic>
          <p:nvPicPr>
            <p:cNvPr id="458" name="Google Shape;458;p21" descr="Gloves.pn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rot="-900000">
              <a:off x="5316574" y="1725940"/>
              <a:ext cx="2408749" cy="611108"/>
            </a:xfrm>
            <a:prstGeom prst="rect">
              <a:avLst/>
            </a:prstGeom>
            <a:noFill/>
            <a:ln>
              <a:noFill/>
            </a:ln>
            <a:effectLst>
              <a:outerShdw blurRad="292100" dist="139700" dir="2700000" algn="tl" rotWithShape="0">
                <a:srgbClr val="333333">
                  <a:alpha val="64705"/>
                </a:srgbClr>
              </a:outerShdw>
            </a:effectLst>
          </p:spPr>
        </p:pic>
      </p:grpSp>
      <p:pic>
        <p:nvPicPr>
          <p:cNvPr id="459" name="Google Shape;459;p21" descr="Beaker3D100mlL.png"/>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514982" y="2571042"/>
            <a:ext cx="734498" cy="943872"/>
          </a:xfrm>
          <a:prstGeom prst="rect">
            <a:avLst/>
          </a:prstGeom>
          <a:noFill/>
          <a:ln>
            <a:noFill/>
          </a:ln>
          <a:effectLst>
            <a:outerShdw blurRad="292100" dist="139700" dir="2700000" algn="tl" rotWithShape="0">
              <a:srgbClr val="333333">
                <a:alpha val="64705"/>
              </a:srgbClr>
            </a:outerShdw>
          </a:effectLst>
        </p:spPr>
      </p:pic>
      <p:pic>
        <p:nvPicPr>
          <p:cNvPr id="460" name="Google Shape;460;p21" descr="Goggles1whole.png"/>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7264425" y="2450158"/>
            <a:ext cx="1116409" cy="851309"/>
          </a:xfrm>
          <a:prstGeom prst="rect">
            <a:avLst/>
          </a:prstGeom>
          <a:noFill/>
          <a:ln>
            <a:noFill/>
          </a:ln>
          <a:effectLst>
            <a:outerShdw blurRad="292100" dist="139700" dir="2700000" algn="tl" rotWithShape="0">
              <a:srgbClr val="333333">
                <a:alpha val="64705"/>
              </a:srgbClr>
            </a:outerShdw>
          </a:effectLst>
        </p:spPr>
      </p:pic>
      <p:pic>
        <p:nvPicPr>
          <p:cNvPr id="461" name="Google Shape;461;p21" descr="PermanentMarker.png"/>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4576635" y="3757960"/>
            <a:ext cx="1279476" cy="192845"/>
          </a:xfrm>
          <a:prstGeom prst="rect">
            <a:avLst/>
          </a:prstGeom>
          <a:noFill/>
          <a:ln>
            <a:noFill/>
          </a:ln>
          <a:effectLst>
            <a:outerShdw blurRad="292100" dist="139700" dir="2700000" algn="tl" rotWithShape="0">
              <a:srgbClr val="333333">
                <a:alpha val="64705"/>
              </a:srgbClr>
            </a:outerShdw>
          </a:effectLst>
        </p:spPr>
      </p:pic>
      <p:pic>
        <p:nvPicPr>
          <p:cNvPr id="462" name="Google Shape;462;p21" descr="ClothSM.png"/>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7039944" y="4757159"/>
            <a:ext cx="953170" cy="587153"/>
          </a:xfrm>
          <a:prstGeom prst="rect">
            <a:avLst/>
          </a:prstGeom>
          <a:noFill/>
          <a:ln>
            <a:noFill/>
          </a:ln>
          <a:effectLst>
            <a:outerShdw blurRad="292100" dist="139700" dir="2700000" algn="tl" rotWithShape="0">
              <a:srgbClr val="333333">
                <a:alpha val="64705"/>
              </a:srgbClr>
            </a:outerShdw>
          </a:effectLst>
        </p:spPr>
      </p:pic>
      <p:pic>
        <p:nvPicPr>
          <p:cNvPr id="463" name="Google Shape;463;p21" descr="NalgeneWaterBottle.png"/>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8010517" y="3362683"/>
            <a:ext cx="740634" cy="1400640"/>
          </a:xfrm>
          <a:prstGeom prst="rect">
            <a:avLst/>
          </a:prstGeom>
          <a:noFill/>
          <a:ln>
            <a:noFill/>
          </a:ln>
          <a:effectLst>
            <a:outerShdw blurRad="292100" dist="139700" dir="2700000" algn="tl" rotWithShape="0">
              <a:srgbClr val="333333">
                <a:alpha val="64705"/>
              </a:srgbClr>
            </a:outerShdw>
          </a:effectLst>
        </p:spPr>
      </p:pic>
      <p:pic>
        <p:nvPicPr>
          <p:cNvPr id="464" name="Google Shape;464;p21" descr="Washbottle.png"/>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6520164" y="2072245"/>
            <a:ext cx="668596" cy="1436770"/>
          </a:xfrm>
          <a:prstGeom prst="rect">
            <a:avLst/>
          </a:prstGeom>
          <a:noFill/>
          <a:ln>
            <a:noFill/>
          </a:ln>
          <a:effectLst>
            <a:outerShdw blurRad="292100" dist="139700" dir="2700000" algn="tl" rotWithShape="0">
              <a:srgbClr val="333333">
                <a:alpha val="64705"/>
              </a:srgbClr>
            </a:outerShdw>
          </a:effectLst>
        </p:spPr>
      </p:pic>
      <p:pic>
        <p:nvPicPr>
          <p:cNvPr id="465" name="Google Shape;465;p21" descr="1_AttentionICON_8_14_15.png"/>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1219471" y="6160059"/>
            <a:ext cx="399410" cy="409377"/>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grpSp>
        <p:nvGrpSpPr>
          <p:cNvPr id="470" name="Google Shape;470;p22"/>
          <p:cNvGrpSpPr/>
          <p:nvPr/>
        </p:nvGrpSpPr>
        <p:grpSpPr>
          <a:xfrm>
            <a:off x="1652901" y="5912513"/>
            <a:ext cx="1558386" cy="696212"/>
            <a:chOff x="5110464" y="1424636"/>
            <a:chExt cx="2652904" cy="1213715"/>
          </a:xfrm>
        </p:grpSpPr>
        <p:pic>
          <p:nvPicPr>
            <p:cNvPr id="471" name="Google Shape;471;p22" descr="Gloves.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10464" y="1706466"/>
              <a:ext cx="1922850" cy="487834"/>
            </a:xfrm>
            <a:prstGeom prst="rect">
              <a:avLst/>
            </a:prstGeom>
            <a:noFill/>
            <a:ln>
              <a:noFill/>
            </a:ln>
          </p:spPr>
        </p:pic>
        <p:pic>
          <p:nvPicPr>
            <p:cNvPr id="472" name="Google Shape;472;p22" descr="Gloves.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900000">
              <a:off x="5316574" y="1725940"/>
              <a:ext cx="2408749" cy="611108"/>
            </a:xfrm>
            <a:prstGeom prst="rect">
              <a:avLst/>
            </a:prstGeom>
            <a:noFill/>
            <a:ln>
              <a:noFill/>
            </a:ln>
            <a:effectLst>
              <a:outerShdw blurRad="292100" dist="139700" dir="2700000" algn="tl" rotWithShape="0">
                <a:srgbClr val="333333">
                  <a:alpha val="64705"/>
                </a:srgbClr>
              </a:outerShdw>
            </a:effectLst>
          </p:spPr>
        </p:pic>
      </p:grpSp>
      <p:sp>
        <p:nvSpPr>
          <p:cNvPr id="473" name="Google Shape;473;p22"/>
          <p:cNvSpPr/>
          <p:nvPr/>
        </p:nvSpPr>
        <p:spPr>
          <a:xfrm>
            <a:off x="3804467" y="6131478"/>
            <a:ext cx="450521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1">
                <a:solidFill>
                  <a:schemeClr val="dk1"/>
                </a:solidFill>
                <a:latin typeface="Calibri"/>
                <a:ea typeface="Calibri"/>
                <a:cs typeface="Calibri"/>
                <a:sym typeface="Calibri"/>
              </a:rPr>
              <a:t>SAFTEY</a:t>
            </a:r>
            <a:r>
              <a:rPr lang="en-US" sz="1200" i="1">
                <a:solidFill>
                  <a:schemeClr val="dk1"/>
                </a:solidFill>
                <a:latin typeface="Calibri"/>
                <a:ea typeface="Calibri"/>
                <a:cs typeface="Calibri"/>
                <a:sym typeface="Calibri"/>
              </a:rPr>
              <a:t> be sure to wear gloves and goggles during your investigation</a:t>
            </a:r>
            <a:endParaRPr sz="1200" i="1">
              <a:solidFill>
                <a:schemeClr val="dk1"/>
              </a:solidFill>
              <a:latin typeface="Calibri"/>
              <a:ea typeface="Calibri"/>
              <a:cs typeface="Calibri"/>
              <a:sym typeface="Calibri"/>
            </a:endParaRPr>
          </a:p>
        </p:txBody>
      </p:sp>
      <p:pic>
        <p:nvPicPr>
          <p:cNvPr id="474" name="Google Shape;474;p22" descr="1_AttentionICON_8_14_15.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19471" y="5966739"/>
            <a:ext cx="399410" cy="409377"/>
          </a:xfrm>
          <a:prstGeom prst="rect">
            <a:avLst/>
          </a:prstGeom>
          <a:noFill/>
          <a:ln>
            <a:noFill/>
          </a:ln>
          <a:effectLst>
            <a:outerShdw blurRad="292100" dist="139700" dir="2700000" algn="tl" rotWithShape="0">
              <a:srgbClr val="333333">
                <a:alpha val="64705"/>
              </a:srgbClr>
            </a:outerShdw>
          </a:effectLst>
        </p:spPr>
      </p:pic>
      <p:sp>
        <p:nvSpPr>
          <p:cNvPr id="475" name="Google Shape;475;p22"/>
          <p:cNvSpPr txBox="1"/>
          <p:nvPr/>
        </p:nvSpPr>
        <p:spPr>
          <a:xfrm>
            <a:off x="1219471" y="1196160"/>
            <a:ext cx="7479387" cy="54168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72"/>
                </a:solidFill>
                <a:latin typeface="Calibri"/>
                <a:ea typeface="Calibri"/>
                <a:cs typeface="Calibri"/>
                <a:sym typeface="Calibri"/>
              </a:rPr>
              <a:t>IV. pH Water Protocol using  </a:t>
            </a:r>
            <a:r>
              <a:rPr lang="en-US" sz="2000" b="1">
                <a:solidFill>
                  <a:srgbClr val="FF0000"/>
                </a:solidFill>
                <a:latin typeface="Calibri"/>
                <a:ea typeface="Calibri"/>
                <a:cs typeface="Calibri"/>
                <a:sym typeface="Calibri"/>
              </a:rPr>
              <a:t>a pH Meter</a:t>
            </a:r>
            <a:r>
              <a:rPr lang="en-US" sz="2000" b="1">
                <a:solidFill>
                  <a:srgbClr val="000072"/>
                </a:solidFill>
                <a:latin typeface="Calibri"/>
                <a:ea typeface="Calibri"/>
                <a:cs typeface="Calibri"/>
                <a:sym typeface="Calibri"/>
              </a:rPr>
              <a:t>: Electrical Conductivity </a:t>
            </a:r>
            <a:r>
              <a:rPr lang="en-US" sz="2000" b="1">
                <a:solidFill>
                  <a:srgbClr val="FF0000"/>
                </a:solidFill>
                <a:latin typeface="Calibri"/>
                <a:ea typeface="Calibri"/>
                <a:cs typeface="Calibri"/>
                <a:sym typeface="Calibri"/>
              </a:rPr>
              <a:t>Greater </a:t>
            </a:r>
            <a:r>
              <a:rPr lang="en-US" sz="2000" b="1">
                <a:solidFill>
                  <a:srgbClr val="000072"/>
                </a:solidFill>
                <a:latin typeface="Calibri"/>
                <a:ea typeface="Calibri"/>
                <a:cs typeface="Calibri"/>
                <a:sym typeface="Calibri"/>
              </a:rPr>
              <a:t>than 200 mS/cm (2/5)</a:t>
            </a: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rgbClr val="000000"/>
                </a:solidFill>
                <a:latin typeface="Calibri"/>
                <a:ea typeface="Calibri"/>
                <a:cs typeface="Calibri"/>
                <a:sym typeface="Calibri"/>
              </a:rPr>
              <a:t>1.. Fill in the top part of the Hydrosphere Investigation. In the pH section of the    Data Sheet, check the box next to “pH meter”.</a:t>
            </a:r>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a:solidFill>
                  <a:srgbClr val="000000"/>
                </a:solidFill>
                <a:latin typeface="Calibri"/>
                <a:ea typeface="Calibri"/>
                <a:cs typeface="Calibri"/>
                <a:sym typeface="Calibri"/>
              </a:rPr>
              <a:t>2. Put on protective gloves.</a:t>
            </a:r>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a:solidFill>
                  <a:srgbClr val="000000"/>
                </a:solidFill>
                <a:latin typeface="Calibri"/>
                <a:ea typeface="Calibri"/>
                <a:cs typeface="Calibri"/>
                <a:sym typeface="Calibri"/>
              </a:rPr>
              <a:t>3. Remove the cap from the meter that covers the electrode (the glass bulb on the pH meter)</a:t>
            </a:r>
            <a:endParaRPr/>
          </a:p>
          <a:p>
            <a:pPr marL="342900" marR="0" lvl="0" indent="-228600" algn="l" rtl="0">
              <a:spcBef>
                <a:spcPts val="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a:solidFill>
                  <a:srgbClr val="000000"/>
                </a:solidFill>
                <a:latin typeface="Calibri"/>
                <a:ea typeface="Calibri"/>
                <a:cs typeface="Calibri"/>
                <a:sym typeface="Calibri"/>
              </a:rPr>
              <a:t>4. Rinse the electrode on the meter and the area around it with distilled     water in the wash bottle. Blot the meter dry with a clean paper towel or tissue. Note: Do not rub the electrode or touch it with your fingers.</a:t>
            </a:r>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a:solidFill>
                  <a:srgbClr val="000000"/>
                </a:solidFill>
                <a:latin typeface="Calibri"/>
                <a:ea typeface="Calibri"/>
                <a:cs typeface="Calibri"/>
                <a:sym typeface="Calibri"/>
              </a:rPr>
              <a:t>5. Rinse the electrode with distilled water and blot dry again.</a:t>
            </a:r>
            <a:endParaRPr sz="1800">
              <a:solidFill>
                <a:srgbClr val="000000"/>
              </a:solidFill>
              <a:latin typeface="Calibri"/>
              <a:ea typeface="Calibri"/>
              <a:cs typeface="Calibri"/>
              <a:sym typeface="Calibri"/>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76" name="Google Shape;476;p22" descr="Goggles1whole.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53468" y="5727193"/>
            <a:ext cx="850999" cy="648923"/>
          </a:xfrm>
          <a:prstGeom prst="rect">
            <a:avLst/>
          </a:prstGeom>
          <a:noFill/>
          <a:ln>
            <a:noFill/>
          </a:ln>
          <a:effectLst>
            <a:outerShdw blurRad="292100" dist="139700" dir="2700000" algn="tl" rotWithShape="0">
              <a:srgbClr val="333333">
                <a:alpha val="64705"/>
              </a:srgbClr>
            </a:outerShdw>
          </a:effectLst>
        </p:spPr>
      </p:pic>
      <p:pic>
        <p:nvPicPr>
          <p:cNvPr id="477" name="Google Shape;477;p22" descr="Washbottle.pn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8030262" y="1901146"/>
            <a:ext cx="668596" cy="1436770"/>
          </a:xfrm>
          <a:prstGeom prst="rect">
            <a:avLst/>
          </a:prstGeom>
          <a:noFill/>
          <a:ln>
            <a:noFill/>
          </a:ln>
          <a:effectLst>
            <a:outerShdw blurRad="292100" dist="139700" dir="2700000" algn="tl" rotWithShape="0">
              <a:srgbClr val="333333">
                <a:alpha val="64705"/>
              </a:srgbClr>
            </a:outerShdw>
          </a:effectLst>
        </p:spPr>
      </p:pic>
      <p:pic>
        <p:nvPicPr>
          <p:cNvPr id="478" name="Google Shape;478;p22" descr="ElectricalConductivityMeterMED.png"/>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rot="-7885137" flipH="1">
            <a:off x="7634070" y="4963487"/>
            <a:ext cx="489564" cy="1088422"/>
          </a:xfrm>
          <a:prstGeom prst="rect">
            <a:avLst/>
          </a:prstGeom>
          <a:noFill/>
          <a:ln>
            <a:noFill/>
          </a:ln>
        </p:spPr>
      </p:pic>
      <p:pic>
        <p:nvPicPr>
          <p:cNvPr id="479" name="Google Shape;479;p22" descr="ClothSM.png"/>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6336546" y="2780963"/>
            <a:ext cx="904144" cy="556953"/>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23"/>
          <p:cNvSpPr txBox="1"/>
          <p:nvPr/>
        </p:nvSpPr>
        <p:spPr>
          <a:xfrm>
            <a:off x="1219472" y="1317485"/>
            <a:ext cx="4194859" cy="563231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b="1">
              <a:solidFill>
                <a:schemeClr val="dk2"/>
              </a:solidFill>
              <a:latin typeface="Calibri"/>
              <a:ea typeface="Calibri"/>
              <a:cs typeface="Calibri"/>
              <a:sym typeface="Calibri"/>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b="1">
                <a:solidFill>
                  <a:srgbClr val="000090"/>
                </a:solidFill>
                <a:latin typeface="Calibri"/>
                <a:ea typeface="Calibri"/>
                <a:cs typeface="Calibri"/>
                <a:sym typeface="Calibri"/>
              </a:rPr>
              <a:t>6. Calibrate</a:t>
            </a:r>
            <a:r>
              <a:rPr lang="en-US" sz="1600">
                <a:solidFill>
                  <a:srgbClr val="000000"/>
                </a:solidFill>
                <a:latin typeface="Calibri"/>
                <a:ea typeface="Calibri"/>
                <a:cs typeface="Calibri"/>
                <a:sym typeface="Calibri"/>
              </a:rPr>
              <a:t> the pH meter according to the manufacturer’s directions, using  the three buffer solutions.  </a:t>
            </a:r>
            <a:endParaRPr/>
          </a:p>
          <a:p>
            <a:pPr marL="0" marR="0" lvl="0" indent="0" algn="just" rtl="0">
              <a:spcBef>
                <a:spcPts val="0"/>
              </a:spcBef>
              <a:spcAft>
                <a:spcPts val="0"/>
              </a:spcAft>
              <a:buNone/>
            </a:pPr>
            <a:endParaRPr sz="16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600">
                <a:solidFill>
                  <a:srgbClr val="000000"/>
                </a:solidFill>
                <a:latin typeface="Calibri"/>
                <a:ea typeface="Calibri"/>
                <a:cs typeface="Calibri"/>
                <a:sym typeface="Calibri"/>
              </a:rPr>
              <a:t>7. Rinse a 100-mL beaker three times with sample water. </a:t>
            </a:r>
            <a:endParaRPr/>
          </a:p>
          <a:p>
            <a:pPr marL="0" marR="0" lvl="0" indent="0" algn="just" rtl="0">
              <a:spcBef>
                <a:spcPts val="0"/>
              </a:spcBef>
              <a:spcAft>
                <a:spcPts val="0"/>
              </a:spcAft>
              <a:buNone/>
            </a:pPr>
            <a:endParaRPr sz="16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600">
                <a:solidFill>
                  <a:srgbClr val="000000"/>
                </a:solidFill>
                <a:latin typeface="Calibri"/>
                <a:ea typeface="Calibri"/>
                <a:cs typeface="Calibri"/>
                <a:sym typeface="Calibri"/>
              </a:rPr>
              <a:t>8. Pour 50 mL of sample water into the  100-mL beaker. </a:t>
            </a:r>
            <a:endParaRPr/>
          </a:p>
          <a:p>
            <a:pPr marL="0" marR="0" lvl="0" indent="0" algn="just" rtl="0">
              <a:spcBef>
                <a:spcPts val="0"/>
              </a:spcBef>
              <a:spcAft>
                <a:spcPts val="0"/>
              </a:spcAft>
              <a:buNone/>
            </a:pPr>
            <a:endParaRPr sz="16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600">
                <a:solidFill>
                  <a:srgbClr val="000000"/>
                </a:solidFill>
                <a:latin typeface="Calibri"/>
                <a:ea typeface="Calibri"/>
                <a:cs typeface="Calibri"/>
                <a:sym typeface="Calibri"/>
              </a:rPr>
              <a:t>9. Put the electrode part of the meter  into the water.</a:t>
            </a:r>
            <a:endParaRPr/>
          </a:p>
          <a:p>
            <a:pPr marL="0" marR="0" lvl="0" indent="0" algn="just" rtl="0">
              <a:spcBef>
                <a:spcPts val="0"/>
              </a:spcBef>
              <a:spcAft>
                <a:spcPts val="0"/>
              </a:spcAft>
              <a:buNone/>
            </a:pPr>
            <a:endParaRPr sz="16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600">
                <a:solidFill>
                  <a:srgbClr val="000000"/>
                </a:solidFill>
                <a:latin typeface="Calibri"/>
                <a:ea typeface="Calibri"/>
                <a:cs typeface="Calibri"/>
                <a:sym typeface="Calibri"/>
              </a:rPr>
              <a:t>10. Stir once with the meter. Do not let the meter touch the bottom or sides of the beaker. Wait one minute.  If the pH  meter is still changing numbers, wait  another minute.</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485" name="Google Shape;485;p23"/>
          <p:cNvSpPr txBox="1"/>
          <p:nvPr/>
        </p:nvSpPr>
        <p:spPr>
          <a:xfrm>
            <a:off x="1219472" y="1032933"/>
            <a:ext cx="7687462"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72"/>
                </a:solidFill>
                <a:latin typeface="Calibri"/>
                <a:ea typeface="Calibri"/>
                <a:cs typeface="Calibri"/>
                <a:sym typeface="Calibri"/>
              </a:rPr>
              <a:t>II. How to Collect your Data: pH Water Protocol using  </a:t>
            </a:r>
            <a:endParaRPr/>
          </a:p>
          <a:p>
            <a:pPr marL="0" marR="0" lvl="0" indent="0" algn="l" rtl="0">
              <a:spcBef>
                <a:spcPts val="0"/>
              </a:spcBef>
              <a:spcAft>
                <a:spcPts val="0"/>
              </a:spcAft>
              <a:buNone/>
            </a:pPr>
            <a:r>
              <a:rPr lang="en-US" sz="2000" b="1">
                <a:solidFill>
                  <a:srgbClr val="FF0000"/>
                </a:solidFill>
                <a:latin typeface="Calibri"/>
                <a:ea typeface="Calibri"/>
                <a:cs typeface="Calibri"/>
                <a:sym typeface="Calibri"/>
              </a:rPr>
              <a:t>a pH Meter</a:t>
            </a:r>
            <a:r>
              <a:rPr lang="en-US" sz="2000" b="1">
                <a:solidFill>
                  <a:srgbClr val="000072"/>
                </a:solidFill>
                <a:latin typeface="Calibri"/>
                <a:ea typeface="Calibri"/>
                <a:cs typeface="Calibri"/>
                <a:sym typeface="Calibri"/>
              </a:rPr>
              <a:t>: Electrical Conductivity </a:t>
            </a:r>
            <a:r>
              <a:rPr lang="en-US" sz="2000" b="1">
                <a:solidFill>
                  <a:srgbClr val="FF0000"/>
                </a:solidFill>
                <a:latin typeface="Calibri"/>
                <a:ea typeface="Calibri"/>
                <a:cs typeface="Calibri"/>
                <a:sym typeface="Calibri"/>
              </a:rPr>
              <a:t>Greater</a:t>
            </a:r>
            <a:r>
              <a:rPr lang="en-US" sz="2000" b="1">
                <a:solidFill>
                  <a:srgbClr val="000072"/>
                </a:solidFill>
                <a:latin typeface="Calibri"/>
                <a:ea typeface="Calibri"/>
                <a:cs typeface="Calibri"/>
                <a:sym typeface="Calibri"/>
              </a:rPr>
              <a:t> than 200 mS/cm (3/5) </a:t>
            </a:r>
            <a:endParaRPr sz="2000" b="1">
              <a:solidFill>
                <a:srgbClr val="000072"/>
              </a:solidFill>
              <a:latin typeface="Calibri"/>
              <a:ea typeface="Calibri"/>
              <a:cs typeface="Calibri"/>
              <a:sym typeface="Calibri"/>
            </a:endParaRPr>
          </a:p>
        </p:txBody>
      </p:sp>
      <p:pic>
        <p:nvPicPr>
          <p:cNvPr id="486" name="Google Shape;486;p23" descr="conductivity 1.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747577" y="1974947"/>
            <a:ext cx="2190510" cy="1642883"/>
          </a:xfrm>
          <a:prstGeom prst="rect">
            <a:avLst/>
          </a:prstGeom>
          <a:noFill/>
          <a:ln>
            <a:noFill/>
          </a:ln>
        </p:spPr>
      </p:pic>
      <p:pic>
        <p:nvPicPr>
          <p:cNvPr id="487" name="Google Shape;487;p23" descr="Beaker3D100mlL.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393557" y="4210887"/>
            <a:ext cx="734498" cy="943872"/>
          </a:xfrm>
          <a:prstGeom prst="rect">
            <a:avLst/>
          </a:prstGeom>
          <a:noFill/>
          <a:ln>
            <a:noFill/>
          </a:ln>
          <a:effectLst>
            <a:outerShdw blurRad="292100" dist="139700" dir="2700000" algn="tl" rotWithShape="0">
              <a:srgbClr val="333333">
                <a:alpha val="64705"/>
              </a:srgbClr>
            </a:outerShdw>
          </a:effectLst>
        </p:spPr>
      </p:pic>
      <p:sp>
        <p:nvSpPr>
          <p:cNvPr id="488" name="Google Shape;488;p23"/>
          <p:cNvSpPr/>
          <p:nvPr/>
        </p:nvSpPr>
        <p:spPr>
          <a:xfrm>
            <a:off x="5480881" y="4616637"/>
            <a:ext cx="543998" cy="538122"/>
          </a:xfrm>
          <a:prstGeom prst="snip2SameRect">
            <a:avLst>
              <a:gd name="adj1" fmla="val 2911"/>
              <a:gd name="adj2" fmla="val 10317"/>
            </a:avLst>
          </a:prstGeom>
          <a:solidFill>
            <a:srgbClr val="DAE5F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89" name="Google Shape;489;p23" descr="ElectricalConductivityMeterMED.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flipH="1">
            <a:off x="5613977" y="3770077"/>
            <a:ext cx="359323" cy="1195826"/>
          </a:xfrm>
          <a:prstGeom prst="rect">
            <a:avLst/>
          </a:prstGeom>
          <a:noFill/>
          <a:ln>
            <a:noFill/>
          </a:ln>
        </p:spPr>
      </p:pic>
      <p:pic>
        <p:nvPicPr>
          <p:cNvPr id="490" name="Google Shape;490;p23" descr="pH meter.jp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414331" y="1974947"/>
            <a:ext cx="1250221" cy="1642883"/>
          </a:xfrm>
          <a:prstGeom prst="rect">
            <a:avLst/>
          </a:prstGeom>
          <a:noFill/>
          <a:ln>
            <a:noFill/>
          </a:ln>
        </p:spPr>
      </p:pic>
      <p:pic>
        <p:nvPicPr>
          <p:cNvPr id="491" name="Google Shape;491;p23" descr="Student measures water pH.jp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378222" y="3770077"/>
            <a:ext cx="2528712" cy="1896534"/>
          </a:xfrm>
          <a:prstGeom prst="rect">
            <a:avLst/>
          </a:prstGeom>
          <a:noFill/>
          <a:ln>
            <a:noFill/>
          </a:ln>
        </p:spPr>
      </p:pic>
      <p:sp>
        <p:nvSpPr>
          <p:cNvPr id="492" name="Google Shape;492;p23"/>
          <p:cNvSpPr txBox="1"/>
          <p:nvPr/>
        </p:nvSpPr>
        <p:spPr>
          <a:xfrm>
            <a:off x="1763933" y="6179895"/>
            <a:ext cx="714300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000090"/>
                </a:solidFill>
                <a:latin typeface="Calibri"/>
                <a:ea typeface="Calibri"/>
                <a:cs typeface="Calibri"/>
                <a:sym typeface="Calibri"/>
              </a:rPr>
              <a:t>Pay close attention to your calibration procedure. Without the calibration step your pH data will not be meaningful or comparable to data collected by others!  </a:t>
            </a:r>
            <a:endParaRPr sz="1400" b="1">
              <a:solidFill>
                <a:srgbClr val="000090"/>
              </a:solidFill>
              <a:latin typeface="Calibri"/>
              <a:ea typeface="Calibri"/>
              <a:cs typeface="Calibri"/>
              <a:sym typeface="Calibri"/>
            </a:endParaRPr>
          </a:p>
        </p:txBody>
      </p:sp>
      <p:pic>
        <p:nvPicPr>
          <p:cNvPr id="493" name="Google Shape;493;p23" descr="1_AttentionICON_8_14_15.png"/>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364523" y="6179895"/>
            <a:ext cx="399410" cy="409377"/>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24"/>
          <p:cNvSpPr txBox="1"/>
          <p:nvPr/>
        </p:nvSpPr>
        <p:spPr>
          <a:xfrm>
            <a:off x="1144748" y="966047"/>
            <a:ext cx="7416800" cy="20928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72"/>
                </a:solidFill>
                <a:latin typeface="Calibri"/>
                <a:ea typeface="Calibri"/>
                <a:cs typeface="Calibri"/>
                <a:sym typeface="Calibri"/>
              </a:rPr>
              <a:t>II. How to Collect your Data: pH Water Protocol using  </a:t>
            </a:r>
            <a:endParaRPr/>
          </a:p>
          <a:p>
            <a:pPr marL="0" marR="0" lvl="0" indent="0" algn="l" rtl="0">
              <a:spcBef>
                <a:spcPts val="0"/>
              </a:spcBef>
              <a:spcAft>
                <a:spcPts val="0"/>
              </a:spcAft>
              <a:buNone/>
            </a:pPr>
            <a:r>
              <a:rPr lang="en-US" sz="2000" b="1">
                <a:solidFill>
                  <a:srgbClr val="FF0000"/>
                </a:solidFill>
                <a:latin typeface="Calibri"/>
                <a:ea typeface="Calibri"/>
                <a:cs typeface="Calibri"/>
                <a:sym typeface="Calibri"/>
              </a:rPr>
              <a:t>a pH Meter</a:t>
            </a:r>
            <a:r>
              <a:rPr lang="en-US" sz="2000" b="1">
                <a:solidFill>
                  <a:srgbClr val="000072"/>
                </a:solidFill>
                <a:latin typeface="Calibri"/>
                <a:ea typeface="Calibri"/>
                <a:cs typeface="Calibri"/>
                <a:sym typeface="Calibri"/>
              </a:rPr>
              <a:t>: Electrical Conductivity </a:t>
            </a:r>
            <a:r>
              <a:rPr lang="en-US" sz="2000" b="1">
                <a:solidFill>
                  <a:srgbClr val="FF0000"/>
                </a:solidFill>
                <a:latin typeface="Calibri"/>
                <a:ea typeface="Calibri"/>
                <a:cs typeface="Calibri"/>
                <a:sym typeface="Calibri"/>
              </a:rPr>
              <a:t>Greater </a:t>
            </a:r>
            <a:r>
              <a:rPr lang="en-US" sz="2000" b="1">
                <a:solidFill>
                  <a:srgbClr val="000072"/>
                </a:solidFill>
                <a:latin typeface="Calibri"/>
                <a:ea typeface="Calibri"/>
                <a:cs typeface="Calibri"/>
                <a:sym typeface="Calibri"/>
              </a:rPr>
              <a:t>than 200 mS/cm (4/5)</a:t>
            </a: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 name="Google Shape;499;p24"/>
          <p:cNvSpPr txBox="1"/>
          <p:nvPr/>
        </p:nvSpPr>
        <p:spPr>
          <a:xfrm>
            <a:off x="1144748" y="1573045"/>
            <a:ext cx="7660585" cy="363176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a:solidFill>
                  <a:srgbClr val="000000"/>
                </a:solidFill>
                <a:latin typeface="Calibri"/>
                <a:ea typeface="Calibri"/>
                <a:cs typeface="Calibri"/>
                <a:sym typeface="Calibri"/>
              </a:rPr>
              <a:t>       </a:t>
            </a:r>
            <a:endParaRPr sz="1600">
              <a:solidFill>
                <a:srgbClr val="000000"/>
              </a:solidFill>
              <a:latin typeface="Calibri"/>
              <a:ea typeface="Calibri"/>
              <a:cs typeface="Calibri"/>
              <a:sym typeface="Calibri"/>
            </a:endParaRPr>
          </a:p>
          <a:p>
            <a:pPr marL="342900" marR="0" lvl="0" indent="-342900" algn="l" rtl="0">
              <a:spcBef>
                <a:spcPts val="0"/>
              </a:spcBef>
              <a:spcAft>
                <a:spcPts val="0"/>
              </a:spcAft>
              <a:buClr>
                <a:schemeClr val="dk1"/>
              </a:buClr>
              <a:buSzPts val="1600"/>
              <a:buFont typeface="Calibri"/>
              <a:buAutoNum type="arabicPeriod" startAt="11"/>
            </a:pPr>
            <a:r>
              <a:rPr lang="en-US" sz="1600">
                <a:solidFill>
                  <a:schemeClr val="dk1"/>
                </a:solidFill>
                <a:latin typeface="Calibri"/>
                <a:ea typeface="Calibri"/>
                <a:cs typeface="Calibri"/>
                <a:sym typeface="Calibri"/>
              </a:rPr>
              <a:t>Record your data from your first measurement on the Hydrology Data Sheet.</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12. . Repeat steps 3-10 using new water samples. You do NOT need to calibrate the pH meter again. Record conductivity and pH values on Data Sheet as Observer 2 and Observer 3.</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13. Check to see if each of the three observations is within 0.2 of the average. If all three are within 0.2, record the average on the Data Sheet If all three observations are not within 0.2, repeat the measurements.</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rgbClr val="000072"/>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00" name="Google Shape;500;p24" descr="Screen Shot 2015-12-27 at 2.57.09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82011" y="4178456"/>
            <a:ext cx="5406099" cy="1968036"/>
          </a:xfrm>
          <a:prstGeom prst="rect">
            <a:avLst/>
          </a:prstGeom>
          <a:noFill/>
          <a:ln>
            <a:noFill/>
          </a:ln>
          <a:effectLst>
            <a:outerShdw blurRad="292100" dist="139700" dir="2700000" algn="tl" rotWithShape="0">
              <a:srgbClr val="333333">
                <a:alpha val="64705"/>
              </a:srgbClr>
            </a:outerShdw>
          </a:effectLst>
        </p:spPr>
      </p:pic>
      <p:sp>
        <p:nvSpPr>
          <p:cNvPr id="501" name="Google Shape;501;p24"/>
          <p:cNvSpPr txBox="1"/>
          <p:nvPr/>
        </p:nvSpPr>
        <p:spPr>
          <a:xfrm>
            <a:off x="5390445" y="4196804"/>
            <a:ext cx="254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x</a:t>
            </a:r>
            <a:endParaRPr sz="1800" b="1">
              <a:solidFill>
                <a:srgbClr val="FF0000"/>
              </a:solidFill>
              <a:latin typeface="Calibri"/>
              <a:ea typeface="Calibri"/>
              <a:cs typeface="Calibri"/>
              <a:sym typeface="Calibri"/>
            </a:endParaRPr>
          </a:p>
        </p:txBody>
      </p:sp>
      <p:sp>
        <p:nvSpPr>
          <p:cNvPr id="502" name="Google Shape;502;p24"/>
          <p:cNvSpPr/>
          <p:nvPr/>
        </p:nvSpPr>
        <p:spPr>
          <a:xfrm>
            <a:off x="1818586" y="6357103"/>
            <a:ext cx="729934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1">
                <a:solidFill>
                  <a:schemeClr val="dk1"/>
                </a:solidFill>
                <a:latin typeface="Calibri"/>
                <a:ea typeface="Calibri"/>
                <a:cs typeface="Calibri"/>
                <a:sym typeface="Calibri"/>
              </a:rPr>
              <a:t>If you cannot get all three measurements within 0.2 of one another, contact a GLOBE Master Trainer</a:t>
            </a:r>
            <a:endParaRPr sz="1200" b="1" i="1">
              <a:solidFill>
                <a:schemeClr val="dk1"/>
              </a:solidFill>
              <a:latin typeface="Calibri"/>
              <a:ea typeface="Calibri"/>
              <a:cs typeface="Calibri"/>
              <a:sym typeface="Calibri"/>
            </a:endParaRPr>
          </a:p>
        </p:txBody>
      </p:sp>
      <p:pic>
        <p:nvPicPr>
          <p:cNvPr id="503" name="Google Shape;503;p24" descr="1_AttentionICON_8_14_15.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93104" y="6224725"/>
            <a:ext cx="399410" cy="409377"/>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25"/>
          <p:cNvSpPr txBox="1"/>
          <p:nvPr/>
        </p:nvSpPr>
        <p:spPr>
          <a:xfrm>
            <a:off x="1144748" y="966047"/>
            <a:ext cx="7416800" cy="20928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72"/>
                </a:solidFill>
                <a:latin typeface="Calibri"/>
                <a:ea typeface="Calibri"/>
                <a:cs typeface="Calibri"/>
                <a:sym typeface="Calibri"/>
              </a:rPr>
              <a:t>II. How to Collect your Data: pH Water Protocol using  </a:t>
            </a:r>
            <a:endParaRPr/>
          </a:p>
          <a:p>
            <a:pPr marL="0" marR="0" lvl="0" indent="0" algn="l" rtl="0">
              <a:spcBef>
                <a:spcPts val="0"/>
              </a:spcBef>
              <a:spcAft>
                <a:spcPts val="0"/>
              </a:spcAft>
              <a:buNone/>
            </a:pPr>
            <a:r>
              <a:rPr lang="en-US" sz="2000" b="1">
                <a:solidFill>
                  <a:srgbClr val="FF0000"/>
                </a:solidFill>
                <a:latin typeface="Calibri"/>
                <a:ea typeface="Calibri"/>
                <a:cs typeface="Calibri"/>
                <a:sym typeface="Calibri"/>
              </a:rPr>
              <a:t>a pH Meter</a:t>
            </a:r>
            <a:r>
              <a:rPr lang="en-US" sz="2000" b="1">
                <a:solidFill>
                  <a:srgbClr val="000072"/>
                </a:solidFill>
                <a:latin typeface="Calibri"/>
                <a:ea typeface="Calibri"/>
                <a:cs typeface="Calibri"/>
                <a:sym typeface="Calibri"/>
              </a:rPr>
              <a:t>: Electrical Conductivity </a:t>
            </a:r>
            <a:r>
              <a:rPr lang="en-US" sz="2000" b="1">
                <a:solidFill>
                  <a:srgbClr val="FF0000"/>
                </a:solidFill>
                <a:latin typeface="Calibri"/>
                <a:ea typeface="Calibri"/>
                <a:cs typeface="Calibri"/>
                <a:sym typeface="Calibri"/>
              </a:rPr>
              <a:t>Greater </a:t>
            </a:r>
            <a:r>
              <a:rPr lang="en-US" sz="2000" b="1">
                <a:solidFill>
                  <a:srgbClr val="000072"/>
                </a:solidFill>
                <a:latin typeface="Calibri"/>
                <a:ea typeface="Calibri"/>
                <a:cs typeface="Calibri"/>
                <a:sym typeface="Calibri"/>
              </a:rPr>
              <a:t>than 200 mS/cm (5/5)</a:t>
            </a: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 name="Google Shape;509;p25"/>
          <p:cNvSpPr txBox="1"/>
          <p:nvPr/>
        </p:nvSpPr>
        <p:spPr>
          <a:xfrm>
            <a:off x="1144748" y="1911711"/>
            <a:ext cx="7342077" cy="34470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14.. Calculate the average of the three observations and record on the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Data Sheet:</a:t>
            </a:r>
            <a:endParaRPr sz="16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600" b="1">
                <a:solidFill>
                  <a:srgbClr val="000072"/>
                </a:solidFill>
                <a:latin typeface="Calibri"/>
                <a:ea typeface="Calibri"/>
                <a:cs typeface="Calibri"/>
                <a:sym typeface="Calibri"/>
              </a:rPr>
              <a:t>		Calculate Average:  </a:t>
            </a:r>
            <a:r>
              <a:rPr lang="en-US" sz="1600" b="1" u="sng">
                <a:solidFill>
                  <a:srgbClr val="000072"/>
                </a:solidFill>
                <a:latin typeface="Calibri"/>
                <a:ea typeface="Calibri"/>
                <a:cs typeface="Calibri"/>
                <a:sym typeface="Calibri"/>
              </a:rPr>
              <a:t>Observer 1 + Observer 2 + Observer 3</a:t>
            </a:r>
            <a:endParaRPr sz="16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600" b="1">
                <a:solidFill>
                  <a:srgbClr val="000072"/>
                </a:solidFill>
                <a:latin typeface="Calibri"/>
                <a:ea typeface="Calibri"/>
                <a:cs typeface="Calibri"/>
                <a:sym typeface="Calibri"/>
              </a:rPr>
              <a:t>								3</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15. . Rinse the electrode with distilled water and blot dry. Turn off the meter. Put on the cap to protect the electrode</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16. Enter your data on the GLOBE Website</a:t>
            </a:r>
            <a:r>
              <a:rPr lang="en-US" sz="1800">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18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2000" b="1">
                <a:solidFill>
                  <a:srgbClr val="FF0000"/>
                </a:solidFill>
                <a:latin typeface="Calibri"/>
                <a:ea typeface="Calibri"/>
                <a:cs typeface="Calibri"/>
                <a:sym typeface="Calibri"/>
              </a:rPr>
              <a:t>*End of data collection for this pH Water Protocol*</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pic>
        <p:nvPicPr>
          <p:cNvPr id="514" name="Google Shape;514;p26" descr="Screen Shot 2015-08-26 at 2.12.31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27650" y="1215183"/>
            <a:ext cx="3322461" cy="4887167"/>
          </a:xfrm>
          <a:prstGeom prst="rect">
            <a:avLst/>
          </a:prstGeom>
          <a:noFill/>
          <a:ln>
            <a:noFill/>
          </a:ln>
        </p:spPr>
      </p:pic>
      <p:sp>
        <p:nvSpPr>
          <p:cNvPr id="515" name="Google Shape;515;p26"/>
          <p:cNvSpPr txBox="1"/>
          <p:nvPr/>
        </p:nvSpPr>
        <p:spPr>
          <a:xfrm>
            <a:off x="1284405" y="1287971"/>
            <a:ext cx="3930356" cy="81406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000072"/>
                </a:solidFill>
                <a:latin typeface="Calibri"/>
                <a:ea typeface="Calibri"/>
                <a:cs typeface="Calibri"/>
                <a:sym typeface="Calibri"/>
              </a:rPr>
              <a:t>Entering Data on the GLOBE Website</a:t>
            </a:r>
            <a:endParaRPr dirty="0"/>
          </a:p>
          <a:p>
            <a:pPr marL="0" marR="0" lvl="0" indent="0" algn="l" rtl="0">
              <a:spcBef>
                <a:spcPts val="600"/>
              </a:spcBef>
              <a:spcAft>
                <a:spcPts val="0"/>
              </a:spcAft>
              <a:buNone/>
            </a:pPr>
            <a:endParaRPr sz="16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endParaRPr>
          </a:p>
          <a:p>
            <a:pPr marL="0" marR="0" lvl="0" indent="0" algn="l" rtl="0">
              <a:spcBef>
                <a:spcPts val="0"/>
              </a:spcBef>
              <a:spcAft>
                <a:spcPts val="0"/>
              </a:spcAft>
              <a:buNone/>
            </a:pPr>
            <a:r>
              <a:rPr lang="en-US" sz="1600" b="1"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Live Data Entry</a:t>
            </a:r>
            <a:r>
              <a:rPr lang="en-US" sz="1600" b="1" dirty="0">
                <a:solidFill>
                  <a:schemeClr val="dk1"/>
                </a:solidFill>
                <a:latin typeface="Calibri"/>
                <a:ea typeface="Calibri"/>
                <a:cs typeface="Calibri"/>
                <a:sym typeface="Calibri"/>
              </a:rPr>
              <a:t>: </a:t>
            </a:r>
            <a:r>
              <a:rPr lang="en-US" sz="1600" dirty="0">
                <a:solidFill>
                  <a:schemeClr val="dk1"/>
                </a:solidFill>
                <a:latin typeface="Calibri"/>
                <a:ea typeface="Calibri"/>
                <a:cs typeface="Calibri"/>
                <a:sym typeface="Calibri"/>
              </a:rPr>
              <a:t>Upload your data to the official</a:t>
            </a:r>
            <a:endParaRPr dirty="0"/>
          </a:p>
          <a:p>
            <a:pPr marL="0" marR="0" lvl="0" indent="0" algn="l" rtl="0">
              <a:spcBef>
                <a:spcPts val="0"/>
              </a:spcBef>
              <a:spcAft>
                <a:spcPts val="0"/>
              </a:spcAft>
              <a:buNone/>
            </a:pPr>
            <a:r>
              <a:rPr lang="en-US" sz="1600" dirty="0">
                <a:solidFill>
                  <a:schemeClr val="dk1"/>
                </a:solidFill>
                <a:latin typeface="Calibri"/>
                <a:ea typeface="Calibri"/>
                <a:cs typeface="Calibri"/>
                <a:sym typeface="Calibri"/>
              </a:rPr>
              <a:t>GLOBE science database</a:t>
            </a:r>
            <a:endParaRPr dirty="0"/>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dirty="0">
                <a:solidFill>
                  <a:schemeClr val="dk1"/>
                </a:solidFill>
                <a:latin typeface="Calibri"/>
                <a:ea typeface="Calibri"/>
                <a:cs typeface="Calibri"/>
                <a:sym typeface="Calibri"/>
              </a:rPr>
              <a:t>Email Data Entry: Send data in the body of your email (not as an attachment) to </a:t>
            </a:r>
            <a:r>
              <a:rPr lang="en-US" sz="1600" b="1" u="sng" dirty="0">
                <a:solidFill>
                  <a:schemeClr val="hlink"/>
                </a:solidFill>
                <a:latin typeface="Calibri" panose="020F0502020204030204" pitchFamily="34" charset="0"/>
                <a:cs typeface="Calibri" panose="020F0502020204030204" pitchFamily="34" charset="0"/>
                <a:hlinkClick r:id="rId5"/>
              </a:rPr>
              <a:t>DATA@NASAGLOBE.ORG</a:t>
            </a:r>
            <a:endParaRPr lang="en-US" sz="1600" b="1"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6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dirty="0">
                <a:solidFill>
                  <a:schemeClr val="dk1"/>
                </a:solidFill>
                <a:latin typeface="Calibri"/>
                <a:ea typeface="Calibri"/>
                <a:cs typeface="Calibri"/>
                <a:sym typeface="Calibri"/>
              </a:rPr>
              <a:t>Mobile Data App: Download the GLOBE Science Data Entry app to your mobile device and select the right option.</a:t>
            </a:r>
            <a:endParaRPr dirty="0"/>
          </a:p>
          <a:p>
            <a:pPr marL="0" marR="0" lvl="0" indent="0" algn="l" rtl="0">
              <a:spcBef>
                <a:spcPts val="0"/>
              </a:spcBef>
              <a:spcAft>
                <a:spcPts val="0"/>
              </a:spcAft>
              <a:buNone/>
            </a:pPr>
            <a:r>
              <a:rPr lang="en-US" sz="1600" b="1" dirty="0">
                <a:solidFill>
                  <a:schemeClr val="dk1"/>
                </a:solidFill>
                <a:latin typeface="Calibri"/>
                <a:ea typeface="Calibri"/>
                <a:cs typeface="Calibri"/>
                <a:sym typeface="Calibri"/>
              </a:rPr>
              <a:t>For Android </a:t>
            </a:r>
            <a:r>
              <a:rPr lang="en-US" sz="1600" dirty="0">
                <a:solidFill>
                  <a:schemeClr val="dk1"/>
                </a:solidFill>
                <a:latin typeface="Calibri"/>
                <a:ea typeface="Calibri"/>
                <a:cs typeface="Calibri"/>
                <a:sym typeface="Calibri"/>
              </a:rPr>
              <a:t>via </a:t>
            </a:r>
            <a:r>
              <a:rPr lang="en-US" sz="1600" b="1"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Google Play</a:t>
            </a:r>
            <a:endParaRPr sz="16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b="1" dirty="0">
                <a:solidFill>
                  <a:schemeClr val="dk1"/>
                </a:solidFill>
                <a:latin typeface="Calibri"/>
                <a:ea typeface="Calibri"/>
                <a:cs typeface="Calibri"/>
                <a:sym typeface="Calibri"/>
              </a:rPr>
              <a:t>For IOS </a:t>
            </a:r>
            <a:r>
              <a:rPr lang="en-US" sz="1600" dirty="0">
                <a:solidFill>
                  <a:schemeClr val="dk1"/>
                </a:solidFill>
                <a:latin typeface="Calibri"/>
                <a:ea typeface="Calibri"/>
                <a:cs typeface="Calibri"/>
                <a:sym typeface="Calibri"/>
              </a:rPr>
              <a:t>via the </a:t>
            </a:r>
            <a:r>
              <a:rPr lang="en-US" sz="1600" b="1" u="sng" dirty="0">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App Store</a:t>
            </a:r>
            <a:r>
              <a:rPr lang="en-US" sz="1600" b="1"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2"/>
                </a:solidFill>
                <a:latin typeface="Calibri"/>
                <a:ea typeface="Calibri"/>
                <a:cs typeface="Calibri"/>
                <a:sym typeface="Calibri"/>
              </a:rPr>
              <a:t>   </a:t>
            </a:r>
            <a:endParaRPr dirty="0"/>
          </a:p>
          <a:p>
            <a:pPr marL="0" marR="0" lvl="0" indent="0" algn="l" rtl="0">
              <a:spcBef>
                <a:spcPts val="0"/>
              </a:spcBef>
              <a:spcAft>
                <a:spcPts val="0"/>
              </a:spcAft>
              <a:buNone/>
            </a:pPr>
            <a:endParaRPr sz="1800" b="1" dirty="0">
              <a:solidFill>
                <a:schemeClr val="dk2"/>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27"/>
          <p:cNvSpPr txBox="1"/>
          <p:nvPr/>
        </p:nvSpPr>
        <p:spPr>
          <a:xfrm>
            <a:off x="1397294" y="1140518"/>
            <a:ext cx="7270751" cy="43704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Visualize and Retrieve Water pH Data</a:t>
            </a:r>
            <a:endParaRPr/>
          </a:p>
          <a:p>
            <a:pPr marL="0" marR="0" lvl="0" indent="0" algn="l" rtl="0">
              <a:spcBef>
                <a:spcPts val="600"/>
              </a:spcBef>
              <a:spcAft>
                <a:spcPts val="0"/>
              </a:spcAft>
              <a:buNone/>
            </a:pPr>
            <a:r>
              <a:rPr lang="en-US" sz="1600">
                <a:solidFill>
                  <a:schemeClr val="dk1"/>
                </a:solidFill>
                <a:latin typeface="Calibri"/>
                <a:ea typeface="Calibri"/>
                <a:cs typeface="Calibri"/>
                <a:sym typeface="Calibri"/>
              </a:rPr>
              <a:t>GLOBE provides the ability to view and interact with data measured across the world. Select our</a:t>
            </a:r>
            <a:r>
              <a:rPr lang="en-US" sz="16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visualization tool</a:t>
            </a:r>
            <a:r>
              <a:rPr lang="en-US" sz="1600">
                <a:solidFill>
                  <a:schemeClr val="dk1"/>
                </a:solidFill>
                <a:latin typeface="Calibri"/>
                <a:ea typeface="Calibri"/>
                <a:cs typeface="Calibri"/>
                <a:sym typeface="Calibri"/>
              </a:rPr>
              <a:t> to map, graph, filter and export pH data that have been measured across GLOBE protocols since 1995. Here are screenshots  steps you will use when you use the visualization tool: </a:t>
            </a:r>
            <a:endParaRPr sz="1800">
              <a:solidFill>
                <a:schemeClr val="dk1"/>
              </a:solidFill>
              <a:latin typeface="Calibri"/>
              <a:ea typeface="Calibri"/>
              <a:cs typeface="Calibri"/>
              <a:sym typeface="Calibri"/>
            </a:endParaRPr>
          </a:p>
          <a:p>
            <a:pPr marL="285750" marR="0" lvl="0" indent="-171450" algn="l" rtl="0">
              <a:spcBef>
                <a:spcPts val="6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pic>
        <p:nvPicPr>
          <p:cNvPr id="521" name="Google Shape;521;p27" descr="Screen Shot 2015-08-28 at 2.43.02 PM.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74799" y="2760133"/>
            <a:ext cx="5386045" cy="2750813"/>
          </a:xfrm>
          <a:prstGeom prst="rect">
            <a:avLst/>
          </a:prstGeom>
          <a:noFill/>
          <a:ln>
            <a:noFill/>
          </a:ln>
        </p:spPr>
      </p:pic>
      <p:sp>
        <p:nvSpPr>
          <p:cNvPr id="522" name="Google Shape;522;p27"/>
          <p:cNvSpPr txBox="1"/>
          <p:nvPr/>
        </p:nvSpPr>
        <p:spPr>
          <a:xfrm>
            <a:off x="1397294" y="5686902"/>
            <a:ext cx="744190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Link</a:t>
            </a:r>
            <a:r>
              <a:rPr lang="en-US" sz="1800">
                <a:solidFill>
                  <a:schemeClr val="dk1"/>
                </a:solidFill>
                <a:latin typeface="Calibri"/>
                <a:ea typeface="Calibri"/>
                <a:cs typeface="Calibri"/>
                <a:sym typeface="Calibri"/>
              </a:rPr>
              <a:t> to step-by-step tutorial on using the GLOBE Data Visualization Tool</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 name="Google Shape;523;p27"/>
          <p:cNvSpPr txBox="1"/>
          <p:nvPr/>
        </p:nvSpPr>
        <p:spPr>
          <a:xfrm>
            <a:off x="4770565" y="3710030"/>
            <a:ext cx="350372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Select pH from drop down menu</a:t>
            </a:r>
            <a:endParaRPr sz="1800" b="1">
              <a:solidFill>
                <a:schemeClr val="dk1"/>
              </a:solidFill>
              <a:latin typeface="Calibri"/>
              <a:ea typeface="Calibri"/>
              <a:cs typeface="Calibri"/>
              <a:sym typeface="Calibri"/>
            </a:endParaRPr>
          </a:p>
        </p:txBody>
      </p:sp>
      <p:cxnSp>
        <p:nvCxnSpPr>
          <p:cNvPr id="524" name="Google Shape;524;p27"/>
          <p:cNvCxnSpPr/>
          <p:nvPr/>
        </p:nvCxnSpPr>
        <p:spPr>
          <a:xfrm rot="10800000">
            <a:off x="3869267" y="3894696"/>
            <a:ext cx="728134" cy="0"/>
          </a:xfrm>
          <a:prstGeom prst="straightConnector1">
            <a:avLst/>
          </a:prstGeom>
          <a:noFill/>
          <a:ln w="25400" cap="flat" cmpd="sng">
            <a:solidFill>
              <a:srgbClr val="000000"/>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28"/>
          <p:cNvSpPr txBox="1"/>
          <p:nvPr/>
        </p:nvSpPr>
        <p:spPr>
          <a:xfrm>
            <a:off x="1397294" y="1140518"/>
            <a:ext cx="7270751" cy="38779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Visualize and Retrieve Water pH Data</a:t>
            </a:r>
            <a:endParaRPr/>
          </a:p>
          <a:p>
            <a:pPr marL="0" marR="0" lvl="0" indent="0" algn="l" rtl="0">
              <a:spcBef>
                <a:spcPts val="600"/>
              </a:spcBef>
              <a:spcAft>
                <a:spcPts val="0"/>
              </a:spcAft>
              <a:buNone/>
            </a:pPr>
            <a:r>
              <a:rPr lang="en-US" sz="1600">
                <a:solidFill>
                  <a:schemeClr val="dk1"/>
                </a:solidFill>
                <a:latin typeface="Calibri"/>
                <a:ea typeface="Calibri"/>
                <a:cs typeface="Calibri"/>
                <a:sym typeface="Calibri"/>
              </a:rPr>
              <a:t>Select the date for which you need pH data,  add layer and you can see where data is available. </a:t>
            </a:r>
            <a:endParaRPr sz="1800">
              <a:solidFill>
                <a:schemeClr val="dk1"/>
              </a:solidFill>
              <a:latin typeface="Calibri"/>
              <a:ea typeface="Calibri"/>
              <a:cs typeface="Calibri"/>
              <a:sym typeface="Calibri"/>
            </a:endParaRPr>
          </a:p>
          <a:p>
            <a:pPr marL="285750" marR="0" lvl="0" indent="-171450" algn="l" rtl="0">
              <a:spcBef>
                <a:spcPts val="6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sp>
        <p:nvSpPr>
          <p:cNvPr id="530" name="Google Shape;530;p28"/>
          <p:cNvSpPr txBox="1"/>
          <p:nvPr/>
        </p:nvSpPr>
        <p:spPr>
          <a:xfrm>
            <a:off x="7087337" y="3148000"/>
            <a:ext cx="175186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Locations where pH data is available for the week you selected</a:t>
            </a:r>
            <a:endParaRPr sz="1400" b="1">
              <a:solidFill>
                <a:schemeClr val="dk1"/>
              </a:solidFill>
              <a:latin typeface="Calibri"/>
              <a:ea typeface="Calibri"/>
              <a:cs typeface="Calibri"/>
              <a:sym typeface="Calibri"/>
            </a:endParaRPr>
          </a:p>
        </p:txBody>
      </p:sp>
      <p:pic>
        <p:nvPicPr>
          <p:cNvPr id="531" name="Google Shape;531;p28" descr="Screen Shot 2015-08-28 at 2.47.15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15534" y="2406954"/>
            <a:ext cx="5393266" cy="2948493"/>
          </a:xfrm>
          <a:prstGeom prst="rect">
            <a:avLst/>
          </a:prstGeom>
          <a:noFill/>
          <a:ln>
            <a:noFill/>
          </a:ln>
        </p:spPr>
      </p:pic>
      <p:cxnSp>
        <p:nvCxnSpPr>
          <p:cNvPr id="532" name="Google Shape;532;p28"/>
          <p:cNvCxnSpPr/>
          <p:nvPr/>
        </p:nvCxnSpPr>
        <p:spPr>
          <a:xfrm rot="10800000">
            <a:off x="6468534" y="3906800"/>
            <a:ext cx="677334" cy="0"/>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533" name="Google Shape;533;p28"/>
          <p:cNvCxnSpPr/>
          <p:nvPr/>
        </p:nvCxnSpPr>
        <p:spPr>
          <a:xfrm flipH="1">
            <a:off x="2150535" y="1947333"/>
            <a:ext cx="338665" cy="578152"/>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29"/>
          <p:cNvSpPr txBox="1"/>
          <p:nvPr/>
        </p:nvSpPr>
        <p:spPr>
          <a:xfrm>
            <a:off x="1397294" y="1140518"/>
            <a:ext cx="7270751" cy="36009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Visualize and Retrieve Water pH Data</a:t>
            </a:r>
            <a:endParaRPr/>
          </a:p>
          <a:p>
            <a:pPr marL="0" marR="0" lvl="0" indent="0" algn="l" rtl="0">
              <a:spcBef>
                <a:spcPts val="600"/>
              </a:spcBef>
              <a:spcAft>
                <a:spcPts val="0"/>
              </a:spcAft>
              <a:buNone/>
            </a:pPr>
            <a:r>
              <a:rPr lang="en-US" sz="1600">
                <a:solidFill>
                  <a:schemeClr val="dk1"/>
                </a:solidFill>
                <a:latin typeface="Calibri"/>
                <a:ea typeface="Calibri"/>
                <a:cs typeface="Calibri"/>
                <a:sym typeface="Calibri"/>
              </a:rPr>
              <a:t>Select the sampling site for which you need  pH data,  and a box will open with data summary for that site. </a:t>
            </a:r>
            <a:endParaRPr sz="1800">
              <a:solidFill>
                <a:schemeClr val="dk1"/>
              </a:solidFill>
              <a:latin typeface="Calibri"/>
              <a:ea typeface="Calibri"/>
              <a:cs typeface="Calibri"/>
              <a:sym typeface="Calibri"/>
            </a:endParaRPr>
          </a:p>
          <a:p>
            <a:pPr marL="285750" marR="0" lvl="0" indent="-171450" algn="l" rtl="0">
              <a:spcBef>
                <a:spcPts val="6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sp>
        <p:nvSpPr>
          <p:cNvPr id="539" name="Google Shape;539;p29"/>
          <p:cNvSpPr txBox="1"/>
          <p:nvPr/>
        </p:nvSpPr>
        <p:spPr>
          <a:xfrm>
            <a:off x="6773332" y="2826267"/>
            <a:ext cx="2065867"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Clicking on a location will open to a map note providing pH data for that location and time.  Follow instructions in the tutorial to download data as a .csv file for analysis.</a:t>
            </a:r>
            <a:endParaRPr sz="1400" b="1">
              <a:solidFill>
                <a:schemeClr val="dk1"/>
              </a:solidFill>
              <a:latin typeface="Calibri"/>
              <a:ea typeface="Calibri"/>
              <a:cs typeface="Calibri"/>
              <a:sym typeface="Calibri"/>
            </a:endParaRPr>
          </a:p>
        </p:txBody>
      </p:sp>
      <p:pic>
        <p:nvPicPr>
          <p:cNvPr id="540" name="Google Shape;540;p29" descr="Screen Shot 2015-08-28 at 2.53.21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97294" y="2319866"/>
            <a:ext cx="4546306" cy="3012129"/>
          </a:xfrm>
          <a:prstGeom prst="rect">
            <a:avLst/>
          </a:prstGeom>
          <a:noFill/>
          <a:ln>
            <a:noFill/>
          </a:ln>
        </p:spPr>
      </p:pic>
      <p:cxnSp>
        <p:nvCxnSpPr>
          <p:cNvPr id="541" name="Google Shape;541;p29"/>
          <p:cNvCxnSpPr/>
          <p:nvPr/>
        </p:nvCxnSpPr>
        <p:spPr>
          <a:xfrm rot="10800000">
            <a:off x="4538134" y="3148000"/>
            <a:ext cx="2235199" cy="0"/>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
          <p:cNvSpPr txBox="1"/>
          <p:nvPr/>
        </p:nvSpPr>
        <p:spPr>
          <a:xfrm>
            <a:off x="1265988" y="1077322"/>
            <a:ext cx="751817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72"/>
                </a:solidFill>
                <a:latin typeface="Calibri"/>
                <a:ea typeface="Calibri"/>
                <a:cs typeface="Calibri"/>
                <a:sym typeface="Calibri"/>
              </a:rPr>
              <a:t>The Hydrosphere</a:t>
            </a:r>
            <a:endParaRPr sz="2000">
              <a:solidFill>
                <a:schemeClr val="dk1"/>
              </a:solidFill>
              <a:latin typeface="Calibri"/>
              <a:ea typeface="Calibri"/>
              <a:cs typeface="Calibri"/>
              <a:sym typeface="Calibri"/>
            </a:endParaRPr>
          </a:p>
        </p:txBody>
      </p:sp>
      <p:sp>
        <p:nvSpPr>
          <p:cNvPr id="279" name="Google Shape;279;p3"/>
          <p:cNvSpPr txBox="1"/>
          <p:nvPr/>
        </p:nvSpPr>
        <p:spPr>
          <a:xfrm>
            <a:off x="1315137" y="1477432"/>
            <a:ext cx="3815663" cy="52629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a:solidFill>
                  <a:schemeClr val="dk1"/>
                </a:solidFill>
                <a:latin typeface="Calibri"/>
                <a:ea typeface="Calibri"/>
                <a:cs typeface="Calibri"/>
                <a:sym typeface="Calibri"/>
              </a:rPr>
              <a:t>The hydrosphere is the part of the Earth system that includes water, ice and water vapor. Water participates in many important natural chemical reactions and is a good solvent. Changing any part of the Earth system, such as the amount or type of vegetation in a region or from natural land cover to an impervious one, can affect the rest of the system. Rain and snow capture aerosols from the air. Acidic water slowly dissolves rocks, placing dissolved solids in water. Dissolved or suspended impurities determine water's chemical composition.</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Current measurement programs in many areas of the world cover only a few water bodies a few times during the year. GLOBE Hydrosphere protocols will allow you to collect valuable data to help fill these gaps and improve our understanding of Earth's natural waters.</a:t>
            </a:r>
            <a:endParaRPr sz="1600">
              <a:solidFill>
                <a:schemeClr val="dk1"/>
              </a:solidFill>
              <a:latin typeface="Calibri"/>
              <a:ea typeface="Calibri"/>
              <a:cs typeface="Calibri"/>
              <a:sym typeface="Calibri"/>
            </a:endParaRPr>
          </a:p>
        </p:txBody>
      </p:sp>
      <p:pic>
        <p:nvPicPr>
          <p:cNvPr id="280" name="Google Shape;280;p3" descr="4_EarthSystemDiagramFINAL_ESS_PPT.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30800" y="1605679"/>
            <a:ext cx="3979332" cy="3786050"/>
          </a:xfrm>
          <a:prstGeom prst="rect">
            <a:avLst/>
          </a:prstGeom>
          <a:noFill/>
          <a:ln>
            <a:noFill/>
          </a:ln>
        </p:spPr>
      </p:pic>
      <p:sp>
        <p:nvSpPr>
          <p:cNvPr id="281" name="Google Shape;281;p3"/>
          <p:cNvSpPr txBox="1"/>
          <p:nvPr/>
        </p:nvSpPr>
        <p:spPr>
          <a:xfrm>
            <a:off x="5702301" y="5272017"/>
            <a:ext cx="274743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Calibri"/>
                <a:ea typeface="Calibri"/>
                <a:cs typeface="Calibri"/>
                <a:sym typeface="Calibri"/>
              </a:rPr>
              <a:t>The Earth System: Energy flows and matter cycles. </a:t>
            </a:r>
            <a:endParaRPr sz="1400" i="1">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30"/>
          <p:cNvSpPr txBox="1"/>
          <p:nvPr/>
        </p:nvSpPr>
        <p:spPr>
          <a:xfrm>
            <a:off x="1353430" y="1095546"/>
            <a:ext cx="6934234"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You have now completed the slide stack. If you are ready to take the quiz, sign on and take the quiz corresponding to </a:t>
            </a:r>
            <a:r>
              <a:rPr lang="en-US" sz="2400" b="1">
                <a:solidFill>
                  <a:srgbClr val="000072"/>
                </a:solidFill>
                <a:latin typeface="Calibri"/>
                <a:ea typeface="Calibri"/>
                <a:cs typeface="Calibri"/>
                <a:sym typeface="Calibri"/>
              </a:rPr>
              <a:t>Water pH Protocol</a:t>
            </a:r>
            <a:r>
              <a:rPr lang="en-US" sz="2400" b="1">
                <a:solidFill>
                  <a:srgbClr val="055000"/>
                </a:solidFill>
                <a:latin typeface="Calibri"/>
                <a:ea typeface="Calibri"/>
                <a:cs typeface="Calibri"/>
                <a:sym typeface="Calibri"/>
              </a:rPr>
              <a:t>.</a:t>
            </a:r>
            <a:endParaRPr/>
          </a:p>
          <a:p>
            <a:pPr marL="342900" marR="0" lvl="0" indent="-190500" algn="l" rtl="0">
              <a:spcBef>
                <a:spcPts val="48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a:p>
            <a:pPr marL="342900" marR="0" lvl="0" indent="-342900" algn="l" rtl="0">
              <a:spcBef>
                <a:spcPts val="48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You can also review the slide stack, post questions on the discussion board, or look at the FAQs on the next page. </a:t>
            </a:r>
            <a:endParaRPr/>
          </a:p>
          <a:p>
            <a:pPr marL="342900" marR="0" lvl="0" indent="-190500" algn="l" rtl="0">
              <a:spcBef>
                <a:spcPts val="48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a:p>
            <a:pPr marL="342900" marR="0" lvl="0" indent="-342900" algn="l" rtl="0">
              <a:spcBef>
                <a:spcPts val="48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When you pass the quiz, you are ready to take </a:t>
            </a:r>
            <a:r>
              <a:rPr lang="en-US" sz="2400" b="1">
                <a:solidFill>
                  <a:srgbClr val="000072"/>
                </a:solidFill>
                <a:latin typeface="Calibri"/>
                <a:ea typeface="Calibri"/>
                <a:cs typeface="Calibri"/>
                <a:sym typeface="Calibri"/>
              </a:rPr>
              <a:t>Water pH Protocol </a:t>
            </a:r>
            <a:r>
              <a:rPr lang="en-US" sz="2400">
                <a:solidFill>
                  <a:srgbClr val="000000"/>
                </a:solidFill>
                <a:latin typeface="Calibri"/>
                <a:ea typeface="Calibri"/>
                <a:cs typeface="Calibri"/>
                <a:sym typeface="Calibri"/>
              </a:rPr>
              <a:t>measurements! </a:t>
            </a:r>
            <a:endParaRPr/>
          </a:p>
          <a:p>
            <a:pPr marL="342900" marR="0" lvl="0" indent="-139700" algn="l" rtl="0">
              <a:spcBef>
                <a:spcPts val="640"/>
              </a:spcBef>
              <a:spcAft>
                <a:spcPts val="0"/>
              </a:spcAft>
              <a:buClr>
                <a:schemeClr val="dk1"/>
              </a:buClr>
              <a:buSzPts val="3200"/>
              <a:buFont typeface="Arial"/>
              <a:buNone/>
            </a:pPr>
            <a:endParaRPr sz="32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31"/>
          <p:cNvSpPr txBox="1"/>
          <p:nvPr/>
        </p:nvSpPr>
        <p:spPr>
          <a:xfrm>
            <a:off x="1353430" y="1095546"/>
            <a:ext cx="6934234"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90"/>
              </a:buClr>
              <a:buSzPts val="2400"/>
              <a:buFont typeface="Arial"/>
              <a:buNone/>
            </a:pPr>
            <a:r>
              <a:rPr lang="en-US" sz="2400" b="1">
                <a:solidFill>
                  <a:srgbClr val="000090"/>
                </a:solidFill>
                <a:latin typeface="Calibri"/>
                <a:ea typeface="Calibri"/>
                <a:cs typeface="Calibri"/>
                <a:sym typeface="Calibri"/>
              </a:rPr>
              <a:t>Review questions to help you prepare to conduct the Hydrosphere pH Protocol</a:t>
            </a:r>
            <a:endParaRPr/>
          </a:p>
          <a:p>
            <a:pPr marL="0" marR="0" lvl="0" indent="0" algn="l" rtl="0">
              <a:spcBef>
                <a:spcPts val="320"/>
              </a:spcBef>
              <a:spcAft>
                <a:spcPts val="0"/>
              </a:spcAft>
              <a:buClr>
                <a:schemeClr val="dk1"/>
              </a:buClr>
              <a:buSzPts val="1600"/>
              <a:buFont typeface="Arial"/>
              <a:buNone/>
            </a:pPr>
            <a:r>
              <a:rPr lang="en-US" sz="1600">
                <a:solidFill>
                  <a:schemeClr val="dk1"/>
                </a:solidFill>
                <a:latin typeface="Calibri"/>
                <a:ea typeface="Calibri"/>
                <a:cs typeface="Calibri"/>
                <a:sym typeface="Calibri"/>
              </a:rPr>
              <a:t> </a:t>
            </a:r>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What is the importance  of pH to aquatic life? </a:t>
            </a:r>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What is a logarithmic scale?  Why is it a useful way to report pH?</a:t>
            </a:r>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True/False  pH affects the solubility and biological availability of nutrients.</a:t>
            </a:r>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In a water body, what happens to aquatic life in waters with pH values below 4.0 or above 10.0?</a:t>
            </a:r>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What other measurement, in addition to pH, must you do to ensure that your pH paper or meter is reporting accurately?</a:t>
            </a:r>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What are the safety precautions you should take when doing any of the hydrology protocols?</a:t>
            </a:r>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What is the acceptable range of error of the three replicate samples you take? </a:t>
            </a:r>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What kinds of environmental events could change  water pH?</a:t>
            </a:r>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Which pH value is more acid:   a pH value of 1 or a pH value of 14? </a:t>
            </a:r>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What is the pH value of pure water? </a:t>
            </a:r>
            <a:endParaRPr/>
          </a:p>
          <a:p>
            <a:pPr marL="0" marR="0" lvl="0" indent="0" algn="l" rtl="0">
              <a:spcBef>
                <a:spcPts val="640"/>
              </a:spcBef>
              <a:spcAft>
                <a:spcPts val="0"/>
              </a:spcAft>
              <a:buClr>
                <a:schemeClr val="dk1"/>
              </a:buClr>
              <a:buSzPts val="3200"/>
              <a:buFont typeface="Arial"/>
              <a:buNone/>
            </a:pPr>
            <a:endParaRPr sz="3200">
              <a:solidFill>
                <a:schemeClr val="dk1"/>
              </a:solidFill>
              <a:latin typeface="Calibri"/>
              <a:ea typeface="Calibri"/>
              <a:cs typeface="Calibri"/>
              <a:sym typeface="Calibri"/>
            </a:endParaRPr>
          </a:p>
        </p:txBody>
      </p:sp>
      <p:pic>
        <p:nvPicPr>
          <p:cNvPr id="552" name="Google Shape;552;p31" descr="1_PPTHydro_PH_Final_12_15_Lo.jpg"/>
          <p:cNvPicPr preferRelativeResize="0"/>
          <p:nvPr/>
        </p:nvPicPr>
        <p:blipFill rotWithShape="1">
          <a:blip r:embed="rId3" cstate="email">
            <a:alphaModFix amt="14000"/>
            <a:extLst>
              <a:ext uri="{28A0092B-C50C-407E-A947-70E740481C1C}">
                <a14:useLocalDpi xmlns:a14="http://schemas.microsoft.com/office/drawing/2010/main"/>
              </a:ext>
            </a:extLst>
          </a:blip>
          <a:srcRect/>
          <a:stretch/>
        </p:blipFill>
        <p:spPr>
          <a:xfrm>
            <a:off x="1128020" y="1325143"/>
            <a:ext cx="8015979" cy="553285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32"/>
          <p:cNvSpPr/>
          <p:nvPr/>
        </p:nvSpPr>
        <p:spPr>
          <a:xfrm>
            <a:off x="1285498" y="1128076"/>
            <a:ext cx="7199518" cy="58169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90"/>
                </a:solidFill>
                <a:latin typeface="Calibri"/>
                <a:ea typeface="Calibri"/>
                <a:cs typeface="Calibri"/>
                <a:sym typeface="Calibri"/>
              </a:rPr>
              <a:t>FAQ: Frequently Asked Questions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b="1">
                <a:solidFill>
                  <a:srgbClr val="000090"/>
                </a:solidFill>
                <a:latin typeface="Calibri"/>
                <a:ea typeface="Calibri"/>
                <a:cs typeface="Calibri"/>
                <a:sym typeface="Calibri"/>
              </a:rPr>
              <a:t>Does water temperature affect my pH reading?</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A change in water temperature can actually change the pH value of your water. Since we want to know the actual pH value, we do not correct for this change. </a:t>
            </a:r>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Temperature can also affect the performance of the meter. The electrode is designed so there is no temperature sensitivity when the pH is 7.0. As the pH moves away from this value, the water temperature affects meter accuracy. Meters with automatic temperature compensation (ATC) correct for the temperature of the water at values above and below 7.0 by a factor of 0.003 pH/ ̊C/pH unit away from pH 7. They correct for meter error.</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rgbClr val="000090"/>
                </a:solidFill>
                <a:latin typeface="Calibri"/>
                <a:ea typeface="Calibri"/>
                <a:cs typeface="Calibri"/>
                <a:sym typeface="Calibri"/>
              </a:rPr>
              <a:t>Does high salt concentration affect pH?</a:t>
            </a:r>
            <a:endParaRPr sz="1800">
              <a:solidFill>
                <a:srgbClr val="000090"/>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Salt concentration can affect pH. As salt concentration increases, pH can increase. This is not a linear relationship, but can be important in estuaries, where the salinity varies with the tide. Taking into account salinity or conductivity data may be useful in understanding variations in your pH measurements.</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33"/>
          <p:cNvSpPr/>
          <p:nvPr/>
        </p:nvSpPr>
        <p:spPr>
          <a:xfrm>
            <a:off x="1308347" y="1124283"/>
            <a:ext cx="6965025" cy="40318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90"/>
                </a:solidFill>
                <a:latin typeface="Calibri"/>
                <a:ea typeface="Calibri"/>
                <a:cs typeface="Calibri"/>
                <a:sym typeface="Calibri"/>
              </a:rPr>
              <a:t>FAQ: Frequently Asked Questions</a:t>
            </a:r>
            <a:endParaRPr/>
          </a:p>
          <a:p>
            <a:pPr marL="0" marR="0" lvl="0" indent="0" algn="just" rtl="0">
              <a:spcBef>
                <a:spcPts val="0"/>
              </a:spcBef>
              <a:spcAft>
                <a:spcPts val="0"/>
              </a:spcAft>
              <a:buNone/>
            </a:pPr>
            <a:endParaRPr sz="2000" b="1">
              <a:solidFill>
                <a:srgbClr val="000090"/>
              </a:solidFill>
              <a:latin typeface="Calibri"/>
              <a:ea typeface="Calibri"/>
              <a:cs typeface="Calibri"/>
              <a:sym typeface="Calibri"/>
            </a:endParaRPr>
          </a:p>
          <a:p>
            <a:pPr marL="0" marR="0" lvl="0" indent="0" algn="just" rtl="0">
              <a:spcBef>
                <a:spcPts val="0"/>
              </a:spcBef>
              <a:spcAft>
                <a:spcPts val="0"/>
              </a:spcAft>
              <a:buNone/>
            </a:pPr>
            <a:r>
              <a:rPr lang="en-US" sz="1800" b="1">
                <a:solidFill>
                  <a:srgbClr val="000090"/>
                </a:solidFill>
                <a:latin typeface="Calibri"/>
                <a:ea typeface="Calibri"/>
                <a:cs typeface="Calibri"/>
                <a:sym typeface="Calibri"/>
              </a:rPr>
              <a:t>Why may pH measurements be inaccurate in low conductivity waters?</a:t>
            </a:r>
            <a:endParaRPr sz="1800">
              <a:solidFill>
                <a:srgbClr val="000090"/>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To measure the hydrogen ion concentration, you are actually measuring the potential of the hydrogen ions. Other ions have to be present to pass the current to make this measurement. When they are at too low of a concentration the meter slowly drifts and if the drift is really slow, the meter locks in on an incorrect measurement</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rgbClr val="000090"/>
                </a:solidFill>
                <a:latin typeface="Calibri"/>
                <a:ea typeface="Calibri"/>
                <a:cs typeface="Calibri"/>
                <a:sym typeface="Calibri"/>
              </a:rPr>
              <a:t>Can I use a pH meter that connects to my Smart Phone?</a:t>
            </a:r>
            <a:endParaRPr sz="1800" b="1">
              <a:solidFill>
                <a:srgbClr val="000090"/>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Yes, pH meters that connect to iPhones, iPads and other Smart devices can be considered pH meters. For most of these meters an app is required. </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34"/>
          <p:cNvSpPr/>
          <p:nvPr/>
        </p:nvSpPr>
        <p:spPr>
          <a:xfrm>
            <a:off x="1539232" y="2817735"/>
            <a:ext cx="6965025"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000090"/>
                </a:solidFill>
                <a:latin typeface="Calibri"/>
                <a:ea typeface="Calibri"/>
                <a:cs typeface="Calibri"/>
                <a:sym typeface="Calibri"/>
              </a:rPr>
              <a:t>For More Information</a:t>
            </a:r>
            <a:endParaRPr/>
          </a:p>
          <a:p>
            <a:pPr marL="0" marR="0" lvl="0" indent="0" algn="ctr" rtl="0">
              <a:spcBef>
                <a:spcPts val="0"/>
              </a:spcBef>
              <a:spcAft>
                <a:spcPts val="0"/>
              </a:spcAft>
              <a:buNone/>
            </a:pPr>
            <a:endParaRPr sz="2000" b="1">
              <a:solidFill>
                <a:srgbClr val="000090"/>
              </a:solidFill>
              <a:latin typeface="Calibri"/>
              <a:ea typeface="Calibri"/>
              <a:cs typeface="Calibri"/>
              <a:sym typeface="Calibri"/>
            </a:endParaRPr>
          </a:p>
          <a:p>
            <a:pPr marL="0" marR="0" lvl="0" indent="0" algn="ctr" rtl="0">
              <a:spcBef>
                <a:spcPts val="0"/>
              </a:spcBef>
              <a:spcAft>
                <a:spcPts val="0"/>
              </a:spcAft>
              <a:buNone/>
            </a:pPr>
            <a:r>
              <a:rPr lang="en-US" sz="2000" u="sng">
                <a:solidFill>
                  <a:srgbClr val="00009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www.globe.gov</a:t>
            </a:r>
            <a:endParaRPr sz="20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
          <p:cNvSpPr txBox="1"/>
          <p:nvPr/>
        </p:nvSpPr>
        <p:spPr>
          <a:xfrm>
            <a:off x="1286934" y="1066800"/>
            <a:ext cx="4512733" cy="51706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72"/>
                </a:solidFill>
                <a:latin typeface="Calibri"/>
                <a:ea typeface="Calibri"/>
                <a:cs typeface="Calibri"/>
                <a:sym typeface="Calibri"/>
              </a:rPr>
              <a:t>Hydrosphere Protocols</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pH is one of the hydrosphere protocols used by GLOBE to describe the status of a water body. The pH of a lake or stream measures water acidity, which influences how much oxygen is dissolved in the water. </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Measures of pH directly indicate how hospitable a body of water is to aquatic life. It is interesting to both follow the annual cycle of water parameters, such as dissolved oxygen, alkalinity and pH, and to make comparisons between different water bodies. We can see if pH becomes depressed right after a rain or when there is a lot of snowmelt running off into the lake or stream. If we do find a depression in pH, we would expect this water to have a low level of alkalinity</a:t>
            </a:r>
            <a:r>
              <a:rPr lang="en-US" sz="1800">
                <a:solidFill>
                  <a:schemeClr val="dk1"/>
                </a:solidFill>
                <a:latin typeface="Calibri"/>
                <a:ea typeface="Calibri"/>
                <a:cs typeface="Calibri"/>
                <a:sym typeface="Calibri"/>
              </a:rPr>
              <a:t>. </a:t>
            </a:r>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sp>
        <p:nvSpPr>
          <p:cNvPr id="287" name="Google Shape;287;p4"/>
          <p:cNvSpPr txBox="1"/>
          <p:nvPr/>
        </p:nvSpPr>
        <p:spPr>
          <a:xfrm>
            <a:off x="5988961" y="1028513"/>
            <a:ext cx="2916935" cy="5632310"/>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endParaRPr sz="1600" b="1" u="sng">
              <a:solidFill>
                <a:srgbClr val="000072"/>
              </a:solidFill>
              <a:latin typeface="Calibri"/>
              <a:ea typeface="Calibri"/>
              <a:cs typeface="Calibri"/>
              <a:sym typeface="Calibri"/>
            </a:endParaRPr>
          </a:p>
          <a:p>
            <a:pPr marL="0" marR="0" lvl="0" indent="0" algn="ctr" rtl="0">
              <a:spcBef>
                <a:spcPts val="0"/>
              </a:spcBef>
              <a:spcAft>
                <a:spcPts val="0"/>
              </a:spcAft>
              <a:buNone/>
            </a:pPr>
            <a:r>
              <a:rPr lang="en-US" sz="1800" b="1" u="sng">
                <a:solidFill>
                  <a:srgbClr val="000072"/>
                </a:solidFill>
                <a:latin typeface="Calibri"/>
                <a:ea typeface="Calibri"/>
                <a:cs typeface="Calibri"/>
                <a:sym typeface="Calibri"/>
              </a:rPr>
              <a:t>GLOBE Hydrosphere Measurements </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Hydrosphere Study Site</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Water Temperature</a:t>
            </a:r>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 </a:t>
            </a:r>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Water Transparency</a:t>
            </a:r>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 </a:t>
            </a:r>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Conductivity</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pH</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Mosquito Larvae</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Alkalinity</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Dissolved  Oxygen</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Salinity</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Nitrates</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Freshwater Macroinvertebrates</a:t>
            </a:r>
            <a:endParaRPr sz="1400" b="1">
              <a:solidFill>
                <a:srgbClr val="000072"/>
              </a:solidFill>
              <a:latin typeface="Calibri"/>
              <a:ea typeface="Calibri"/>
              <a:cs typeface="Calibri"/>
              <a:sym typeface="Calibri"/>
            </a:endParaRPr>
          </a:p>
        </p:txBody>
      </p:sp>
      <p:sp>
        <p:nvSpPr>
          <p:cNvPr id="288" name="Google Shape;288;p4"/>
          <p:cNvSpPr/>
          <p:nvPr/>
        </p:nvSpPr>
        <p:spPr>
          <a:xfrm>
            <a:off x="6222887" y="2903701"/>
            <a:ext cx="2332121" cy="280381"/>
          </a:xfrm>
          <a:prstGeom prst="ellipse">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
          <p:cNvSpPr txBox="1"/>
          <p:nvPr/>
        </p:nvSpPr>
        <p:spPr>
          <a:xfrm>
            <a:off x="1265988" y="1077322"/>
            <a:ext cx="751817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What is Water pH?</a:t>
            </a:r>
            <a:endParaRPr sz="2400">
              <a:solidFill>
                <a:schemeClr val="dk1"/>
              </a:solidFill>
              <a:latin typeface="Calibri"/>
              <a:ea typeface="Calibri"/>
              <a:cs typeface="Calibri"/>
              <a:sym typeface="Calibri"/>
            </a:endParaRPr>
          </a:p>
        </p:txBody>
      </p:sp>
      <p:sp>
        <p:nvSpPr>
          <p:cNvPr id="294" name="Google Shape;294;p5"/>
          <p:cNvSpPr txBox="1"/>
          <p:nvPr/>
        </p:nvSpPr>
        <p:spPr>
          <a:xfrm>
            <a:off x="1315137" y="1533464"/>
            <a:ext cx="7469030" cy="532453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a:solidFill>
                  <a:schemeClr val="dk1"/>
                </a:solidFill>
                <a:latin typeface="Calibri"/>
                <a:ea typeface="Calibri"/>
                <a:cs typeface="Calibri"/>
                <a:sym typeface="Calibri"/>
              </a:rPr>
              <a:t>PH is a measure of the relative amount of free hydrogen ions there are in the water, which determines the acidity of the water body</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The concentration of the hydrogen ion [H+] activity in a solution determines the pH. Mathematically this is expressed as: </a:t>
            </a:r>
            <a:endParaRPr sz="1600">
              <a:solidFill>
                <a:schemeClr val="dk1"/>
              </a:solidFill>
              <a:latin typeface="Calibri"/>
              <a:ea typeface="Calibri"/>
              <a:cs typeface="Calibri"/>
              <a:sym typeface="Calibri"/>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b="1">
                <a:solidFill>
                  <a:schemeClr val="dk1"/>
                </a:solidFill>
                <a:latin typeface="Calibri"/>
                <a:ea typeface="Calibri"/>
                <a:cs typeface="Calibri"/>
                <a:sym typeface="Calibri"/>
              </a:rPr>
              <a:t>        </a:t>
            </a:r>
            <a:r>
              <a:rPr lang="en-US" sz="2000" b="1">
                <a:solidFill>
                  <a:schemeClr val="dk1"/>
                </a:solidFill>
                <a:latin typeface="Calibri"/>
                <a:ea typeface="Calibri"/>
                <a:cs typeface="Calibri"/>
                <a:sym typeface="Calibri"/>
              </a:rPr>
              <a:t>   pH = - log [H+] </a:t>
            </a:r>
            <a:endParaRPr sz="2000" b="1">
              <a:solidFill>
                <a:schemeClr val="dk1"/>
              </a:solidFill>
              <a:latin typeface="Calibri"/>
              <a:ea typeface="Calibri"/>
              <a:cs typeface="Calibri"/>
              <a:sym typeface="Calibri"/>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pH is reported in logarithmic units form 0-14, with 7 being neutral. Each number represents a 10x change in the acidity or alkalinity of the water. </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The pH values for your water site will depend on the geology, soil and vegetation of your area as well as other inputs into your water body. Where the air masses come from that precipitate into your water body may affect the pH of the water. Most lakes and streams have pH values that range between 6.5 and 8.5. Oceans have a pH value of 8.2. Pure water not in contact with the air has a neutral pH value of 7.0. </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Naturally occurring basic waters are found typically in areas where the surrounding geology is rich in minerals such as calcite or limestone. </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pic>
        <p:nvPicPr>
          <p:cNvPr id="295" name="Google Shape;295;p5" descr="Screen Shot 2015-09-04 at 11.42.18 A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792133" y="2885923"/>
            <a:ext cx="2827867" cy="6771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6"/>
          <p:cNvSpPr txBox="1"/>
          <p:nvPr/>
        </p:nvSpPr>
        <p:spPr>
          <a:xfrm>
            <a:off x="1230126" y="1056068"/>
            <a:ext cx="7605943" cy="15850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just" rtl="0">
              <a:spcBef>
                <a:spcPts val="600"/>
              </a:spcBef>
              <a:spcAft>
                <a:spcPts val="0"/>
              </a:spcAft>
              <a:buNone/>
            </a:pPr>
            <a:r>
              <a:rPr lang="en-US" sz="1800">
                <a:solidFill>
                  <a:schemeClr val="dk1"/>
                </a:solidFill>
                <a:latin typeface="Calibri"/>
                <a:ea typeface="Calibri"/>
                <a:cs typeface="Calibri"/>
                <a:sym typeface="Calibri"/>
              </a:rPr>
              <a:t>There are waters that are naturally more acidic when there are certain types of minerals in the water, such as sulfides.  Mining can also release acid forming compounds to water bodies. </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301" name="Google Shape;301;p6" descr="Screen Shot 2015-08-22 at 4.15.13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635540" y="2216500"/>
            <a:ext cx="2776570" cy="3633609"/>
          </a:xfrm>
          <a:prstGeom prst="rect">
            <a:avLst/>
          </a:prstGeom>
          <a:noFill/>
          <a:ln>
            <a:noFill/>
          </a:ln>
        </p:spPr>
      </p:pic>
      <p:sp>
        <p:nvSpPr>
          <p:cNvPr id="302" name="Google Shape;302;p6"/>
          <p:cNvSpPr txBox="1"/>
          <p:nvPr/>
        </p:nvSpPr>
        <p:spPr>
          <a:xfrm>
            <a:off x="1230126" y="2081792"/>
            <a:ext cx="4194997" cy="397031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Pollution can change a water's pH, which in turn can harm animals and plants living in the water. For instance, the 2015  spill of mine waste into the Animas River, caused the Animas to have a pH of 5- acidic. By using the logarithm scale, this mine-drainage water would be 100 times more acidic than neutral water. </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A change in pH in a water body can be an indicator of increasing pollution or other environmental factor. </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p6"/>
          <p:cNvSpPr txBox="1"/>
          <p:nvPr/>
        </p:nvSpPr>
        <p:spPr>
          <a:xfrm>
            <a:off x="5635540" y="5917405"/>
            <a:ext cx="2751378" cy="7386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050">
                <a:solidFill>
                  <a:schemeClr val="dk1"/>
                </a:solidFill>
                <a:latin typeface="Calibri"/>
                <a:ea typeface="Calibri"/>
                <a:cs typeface="Calibri"/>
                <a:sym typeface="Calibri"/>
              </a:rPr>
              <a:t>The Animas River between Silverton and Durango in Colorado, USA, within 24 hours of the 2015 Gold King Mine waste water spill Credit: Riverhugger, Wikipedia Commons. </a:t>
            </a:r>
            <a:endParaRPr sz="1050">
              <a:solidFill>
                <a:schemeClr val="dk1"/>
              </a:solidFill>
              <a:latin typeface="Calibri"/>
              <a:ea typeface="Calibri"/>
              <a:cs typeface="Calibri"/>
              <a:sym typeface="Calibri"/>
            </a:endParaRPr>
          </a:p>
        </p:txBody>
      </p:sp>
      <p:sp>
        <p:nvSpPr>
          <p:cNvPr id="304" name="Google Shape;304;p6"/>
          <p:cNvSpPr txBox="1"/>
          <p:nvPr/>
        </p:nvSpPr>
        <p:spPr>
          <a:xfrm>
            <a:off x="1230126" y="1017432"/>
            <a:ext cx="3831247"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Why Collect Water pH Data?</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7"/>
          <p:cNvSpPr txBox="1"/>
          <p:nvPr/>
        </p:nvSpPr>
        <p:spPr>
          <a:xfrm>
            <a:off x="1186117" y="1065534"/>
            <a:ext cx="344514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How Your Data Can Help</a:t>
            </a:r>
            <a:endParaRPr sz="2000" b="1">
              <a:solidFill>
                <a:srgbClr val="000072"/>
              </a:solidFill>
              <a:latin typeface="Calibri"/>
              <a:ea typeface="Calibri"/>
              <a:cs typeface="Calibri"/>
              <a:sym typeface="Calibri"/>
            </a:endParaRPr>
          </a:p>
        </p:txBody>
      </p:sp>
      <p:pic>
        <p:nvPicPr>
          <p:cNvPr id="310" name="Google Shape;310;p7" descr="0_pH_Diagram_Limits_TONY_8_25_15_INDSMALL.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14399" y="1091371"/>
            <a:ext cx="3429601" cy="5766629"/>
          </a:xfrm>
          <a:prstGeom prst="rect">
            <a:avLst/>
          </a:prstGeom>
          <a:noFill/>
          <a:ln>
            <a:noFill/>
          </a:ln>
        </p:spPr>
      </p:pic>
      <p:sp>
        <p:nvSpPr>
          <p:cNvPr id="311" name="Google Shape;311;p7"/>
          <p:cNvSpPr txBox="1"/>
          <p:nvPr/>
        </p:nvSpPr>
        <p:spPr>
          <a:xfrm>
            <a:off x="1186117" y="1296367"/>
            <a:ext cx="4913090" cy="603242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pH affects most chemical and biological processes that take place in water. pH affects the  solubility (amount that can be dissolved in water) and biological availability of nutrients. It also determines the degree to which potentially toxic materials, such as heavy metals, are soluble.</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pH has a strong influence on what can live in the water; aquatic organisms have certain pH ranges they prefer or require. Salamanders, frogs and other amphibian life, as well as many macroinvertebrates, are particularly sensitive to extreme pH levels. Most insects, amphibians and fish are absent in water bodies with pH below 4.0 or above 10.0.</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Since most organisms are sensitive to changes in water pH, scientists monitor unusual decreases or increases in the pH of water bodies. pH does not normally change a great deal, although you may find some seasonal trends due to changes in temperature, rainfall patterns, or land cover. </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8"/>
          <p:cNvSpPr/>
          <p:nvPr/>
        </p:nvSpPr>
        <p:spPr>
          <a:xfrm>
            <a:off x="1217296" y="1060912"/>
            <a:ext cx="7383163" cy="464742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Simultaneous or Prior Investigations Required to do Water pH Measurements</a:t>
            </a:r>
            <a:endParaRPr sz="2400" b="1">
              <a:solidFill>
                <a:srgbClr val="000072"/>
              </a:solidFill>
              <a:latin typeface="Calibri"/>
              <a:ea typeface="Calibri"/>
              <a:cs typeface="Calibri"/>
              <a:sym typeface="Calibri"/>
            </a:endParaRPr>
          </a:p>
          <a:p>
            <a:pPr marL="0" marR="0" lvl="0" indent="0" algn="l" rtl="0">
              <a:spcBef>
                <a:spcPts val="0"/>
              </a:spcBef>
              <a:spcAft>
                <a:spcPts val="0"/>
              </a:spcAft>
              <a:buNone/>
            </a:pPr>
            <a:endParaRPr sz="1400" b="1">
              <a:solidFill>
                <a:srgbClr val="000072"/>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You will need to define your </a:t>
            </a:r>
            <a:r>
              <a:rPr lang="en-US" sz="1800" b="1">
                <a:solidFill>
                  <a:srgbClr val="000072"/>
                </a:solidFill>
                <a:latin typeface="Calibri"/>
                <a:ea typeface="Calibri"/>
                <a:cs typeface="Calibri"/>
                <a:sym typeface="Calibri"/>
              </a:rPr>
              <a:t>Hydrosphere Study Site. A Hydrosphere Study Site </a:t>
            </a:r>
            <a:r>
              <a:rPr lang="en-US" sz="1800">
                <a:solidFill>
                  <a:schemeClr val="dk1"/>
                </a:solidFill>
                <a:latin typeface="Calibri"/>
                <a:ea typeface="Calibri"/>
                <a:cs typeface="Calibri"/>
                <a:sym typeface="Calibri"/>
              </a:rPr>
              <a:t>can be any surface water site that can be safely visited, although natural waters are preferred. </a:t>
            </a:r>
            <a:endParaRPr/>
          </a:p>
          <a:p>
            <a:pPr marL="0" marR="0" lvl="0" indent="0" algn="just" rtl="0">
              <a:spcBef>
                <a:spcPts val="0"/>
              </a:spcBef>
              <a:spcAft>
                <a:spcPts val="0"/>
              </a:spcAft>
              <a:buNone/>
            </a:pPr>
            <a:endParaRPr sz="1800" b="1">
              <a:solidFill>
                <a:srgbClr val="000072"/>
              </a:solidFill>
              <a:latin typeface="Calibri"/>
              <a:ea typeface="Calibri"/>
              <a:cs typeface="Calibri"/>
              <a:sym typeface="Calibri"/>
            </a:endParaRPr>
          </a:p>
          <a:p>
            <a:pPr marL="0" marR="0" lvl="0" indent="0" algn="just" rtl="0">
              <a:spcBef>
                <a:spcPts val="0"/>
              </a:spcBef>
              <a:spcAft>
                <a:spcPts val="0"/>
              </a:spcAft>
              <a:buNone/>
            </a:pPr>
            <a:r>
              <a:rPr lang="en-US" sz="1800" b="1">
                <a:solidFill>
                  <a:srgbClr val="000072"/>
                </a:solidFill>
                <a:latin typeface="Calibri"/>
                <a:ea typeface="Calibri"/>
                <a:cs typeface="Calibri"/>
                <a:sym typeface="Calibri"/>
              </a:rPr>
              <a:t> The Hydrosphere Investigation Data Sheet</a:t>
            </a:r>
            <a:r>
              <a:rPr lang="en-US" sz="1800">
                <a:solidFill>
                  <a:schemeClr val="dk1"/>
                </a:solidFill>
                <a:latin typeface="Calibri"/>
                <a:ea typeface="Calibri"/>
                <a:cs typeface="Calibri"/>
                <a:sym typeface="Calibri"/>
              </a:rPr>
              <a:t> is used to record all the hydrosphere measurements, including Water Transparency. You will also want to map your Hydrosphere Site at some point.  </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To define you study site you  will need these documents:</a:t>
            </a:r>
            <a:endParaRPr/>
          </a:p>
          <a:p>
            <a:pPr marL="285750" marR="0" lvl="0" indent="-171450" algn="just"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2"/>
              </a:buClr>
              <a:buSzPts val="1800"/>
              <a:buFont typeface="Arial"/>
              <a:buChar char="•"/>
            </a:pPr>
            <a:r>
              <a:rPr lang="en-US" sz="1800" b="1">
                <a:solidFill>
                  <a:schemeClr val="dk2"/>
                </a:solidFill>
                <a:latin typeface="Calibri"/>
                <a:ea typeface="Calibri"/>
                <a:cs typeface="Calibri"/>
                <a:sym typeface="Calibri"/>
              </a:rPr>
              <a:t> </a:t>
            </a:r>
            <a:r>
              <a:rPr lang="en-US" sz="1800" b="1" u="sng">
                <a:solidFill>
                  <a:schemeClr val="dk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Selecting and Documenting your Hydrosphere Study Site</a:t>
            </a:r>
            <a:endParaRPr sz="1800" b="1">
              <a:solidFill>
                <a:schemeClr val="dk2"/>
              </a:solidFill>
              <a:latin typeface="Calibri"/>
              <a:ea typeface="Calibri"/>
              <a:cs typeface="Calibri"/>
              <a:sym typeface="Calibri"/>
            </a:endParaRPr>
          </a:p>
          <a:p>
            <a:pPr marL="285750" marR="0" lvl="0" indent="-285750" algn="just" rtl="0">
              <a:spcBef>
                <a:spcPts val="0"/>
              </a:spcBef>
              <a:spcAft>
                <a:spcPts val="0"/>
              </a:spcAft>
              <a:buClr>
                <a:schemeClr val="dk2"/>
              </a:buClr>
              <a:buSzPts val="1800"/>
              <a:buFont typeface="Arial"/>
              <a:buChar char="•"/>
            </a:pPr>
            <a:r>
              <a:rPr lang="en-US" sz="1800" b="1" u="sng">
                <a:solidFill>
                  <a:schemeClr val="dk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Hydrosphere Investigation Data Sheet</a:t>
            </a:r>
            <a:endParaRPr sz="1800" b="1">
              <a:solidFill>
                <a:schemeClr val="dk2"/>
              </a:solidFill>
              <a:latin typeface="Calibri"/>
              <a:ea typeface="Calibri"/>
              <a:cs typeface="Calibri"/>
              <a:sym typeface="Calibri"/>
            </a:endParaRPr>
          </a:p>
          <a:p>
            <a:pPr marL="285750" marR="0" lvl="0" indent="-285750" algn="just" rtl="0">
              <a:spcBef>
                <a:spcPts val="0"/>
              </a:spcBef>
              <a:spcAft>
                <a:spcPts val="0"/>
              </a:spcAft>
              <a:buClr>
                <a:schemeClr val="dk2"/>
              </a:buClr>
              <a:buSzPts val="1800"/>
              <a:buFont typeface="Arial"/>
              <a:buChar char="•"/>
            </a:pPr>
            <a:r>
              <a:rPr lang="en-US" sz="1800" b="1">
                <a:solidFill>
                  <a:schemeClr val="dk2"/>
                </a:solidFill>
                <a:latin typeface="Calibri"/>
                <a:ea typeface="Calibri"/>
                <a:cs typeface="Calibri"/>
                <a:sym typeface="Calibri"/>
              </a:rPr>
              <a:t> </a:t>
            </a:r>
            <a:r>
              <a:rPr lang="en-US" sz="1800" b="1" u="sng">
                <a:solidFill>
                  <a:schemeClr val="dk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Mapping your Hydrosphere Study Site Field Guide</a:t>
            </a:r>
            <a:endParaRPr sz="1800" b="1">
              <a:solidFill>
                <a:schemeClr val="dk2"/>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9"/>
          <p:cNvSpPr txBox="1"/>
          <p:nvPr/>
        </p:nvSpPr>
        <p:spPr>
          <a:xfrm>
            <a:off x="1337733" y="1090234"/>
            <a:ext cx="7425267" cy="57862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000072"/>
                </a:solidFill>
                <a:latin typeface="Calibri"/>
                <a:ea typeface="Calibri"/>
                <a:cs typeface="Calibri"/>
                <a:sym typeface="Calibri"/>
              </a:rPr>
              <a:t>Site Selection: Hydrosphere Study Site</a:t>
            </a:r>
            <a:endParaRPr/>
          </a:p>
          <a:p>
            <a:pPr marL="0" marR="0" lvl="0" indent="0" algn="just" rtl="0">
              <a:spcBef>
                <a:spcPts val="0"/>
              </a:spcBef>
              <a:spcAft>
                <a:spcPts val="0"/>
              </a:spcAft>
              <a:buNone/>
            </a:pPr>
            <a:r>
              <a:rPr lang="en-US" sz="2000">
                <a:solidFill>
                  <a:schemeClr val="dk1"/>
                </a:solidFill>
                <a:latin typeface="Calibri"/>
                <a:ea typeface="Calibri"/>
                <a:cs typeface="Calibri"/>
                <a:sym typeface="Calibri"/>
              </a:rPr>
              <a:t>.</a:t>
            </a:r>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Ideally, your Hydrosphere Study Site should  be within the major watershed of the 15 km  by 15 km GLOBE Study Site, and connected  to water systems that flow into larger river or estuary systems. </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endParaRPr sz="1800" b="1">
              <a:solidFill>
                <a:srgbClr val="000072"/>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All your hydrosphere measurements are taken at the same Hydrosphere Study Site. This may be any surface water site that can be safely visited and monitored regularly, although natural waters are preferred.  Sites may include (in order of preference):</a:t>
            </a:r>
            <a:endParaRPr/>
          </a:p>
          <a:p>
            <a:pPr marL="0" marR="0" lvl="0" indent="0" algn="just" rtl="0">
              <a:spcBef>
                <a:spcPts val="0"/>
              </a:spcBef>
              <a:spcAft>
                <a:spcPts val="0"/>
              </a:spcAft>
              <a:buNone/>
            </a:pPr>
            <a:endParaRPr sz="1800" b="1">
              <a:solidFill>
                <a:srgbClr val="000000"/>
              </a:solidFill>
              <a:latin typeface="Calibri"/>
              <a:ea typeface="Calibri"/>
              <a:cs typeface="Calibri"/>
              <a:sym typeface="Calibri"/>
            </a:endParaRPr>
          </a:p>
          <a:p>
            <a:pPr marL="0" marR="0" lvl="0" indent="0" algn="just" rtl="0">
              <a:spcBef>
                <a:spcPts val="0"/>
              </a:spcBef>
              <a:spcAft>
                <a:spcPts val="0"/>
              </a:spcAft>
              <a:buNone/>
            </a:pPr>
            <a:endParaRPr sz="1800" b="1">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b="1">
                <a:solidFill>
                  <a:srgbClr val="000000"/>
                </a:solidFill>
                <a:latin typeface="Calibri"/>
                <a:ea typeface="Calibri"/>
                <a:cs typeface="Calibri"/>
                <a:sym typeface="Calibri"/>
              </a:rPr>
              <a:t>1. stream or river</a:t>
            </a:r>
            <a:endParaRPr/>
          </a:p>
          <a:p>
            <a:pPr marL="0" marR="0" lvl="0" indent="0" algn="just" rtl="0">
              <a:spcBef>
                <a:spcPts val="0"/>
              </a:spcBef>
              <a:spcAft>
                <a:spcPts val="0"/>
              </a:spcAft>
              <a:buNone/>
            </a:pPr>
            <a:r>
              <a:rPr lang="en-US" sz="1800" b="1">
                <a:solidFill>
                  <a:srgbClr val="000000"/>
                </a:solidFill>
                <a:latin typeface="Calibri"/>
                <a:ea typeface="Calibri"/>
                <a:cs typeface="Calibri"/>
                <a:sym typeface="Calibri"/>
              </a:rPr>
              <a:t>2. lake, reservoir, bay or ocean</a:t>
            </a:r>
            <a:endParaRPr/>
          </a:p>
          <a:p>
            <a:pPr marL="0" marR="0" lvl="0" indent="0" algn="just" rtl="0">
              <a:spcBef>
                <a:spcPts val="0"/>
              </a:spcBef>
              <a:spcAft>
                <a:spcPts val="0"/>
              </a:spcAft>
              <a:buNone/>
            </a:pPr>
            <a:r>
              <a:rPr lang="en-US" sz="1800" b="1">
                <a:solidFill>
                  <a:srgbClr val="000000"/>
                </a:solidFill>
                <a:latin typeface="Calibri"/>
                <a:ea typeface="Calibri"/>
                <a:cs typeface="Calibri"/>
                <a:sym typeface="Calibri"/>
              </a:rPr>
              <a:t>3. pond</a:t>
            </a:r>
            <a:endParaRPr sz="1800" b="1">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b="1">
                <a:solidFill>
                  <a:srgbClr val="000000"/>
                </a:solidFill>
                <a:latin typeface="Calibri"/>
                <a:ea typeface="Calibri"/>
                <a:cs typeface="Calibri"/>
                <a:sym typeface="Calibri"/>
              </a:rPr>
              <a:t>4. an irrigation ditch or other water </a:t>
            </a:r>
            <a:endParaRPr/>
          </a:p>
          <a:p>
            <a:pPr marL="0" marR="0" lvl="0" indent="0" algn="just" rtl="0">
              <a:spcBef>
                <a:spcPts val="0"/>
              </a:spcBef>
              <a:spcAft>
                <a:spcPts val="0"/>
              </a:spcAft>
              <a:buNone/>
            </a:pPr>
            <a:r>
              <a:rPr lang="en-US" sz="1800" b="1">
                <a:solidFill>
                  <a:srgbClr val="000000"/>
                </a:solidFill>
                <a:latin typeface="Calibri"/>
                <a:ea typeface="Calibri"/>
                <a:cs typeface="Calibri"/>
                <a:sym typeface="Calibri"/>
              </a:rPr>
              <a:t>body, if natural body is not available</a:t>
            </a:r>
            <a:endParaRPr sz="1800" b="1">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22" name="Google Shape;322;p9"/>
          <p:cNvGrpSpPr/>
          <p:nvPr/>
        </p:nvGrpSpPr>
        <p:grpSpPr>
          <a:xfrm>
            <a:off x="7874380" y="67732"/>
            <a:ext cx="1103962" cy="873142"/>
            <a:chOff x="6285205" y="3863282"/>
            <a:chExt cx="1103962" cy="873142"/>
          </a:xfrm>
        </p:grpSpPr>
        <p:sp>
          <p:nvSpPr>
            <p:cNvPr id="323" name="Google Shape;323;p9"/>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4" name="Google Shape;324;p9"/>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pic>
        <p:nvPicPr>
          <p:cNvPr id="325" name="Google Shape;325;p9" descr="1_PPT_HydroGenericWaterscapeEverglades_Lo.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94908" y="4022959"/>
            <a:ext cx="3382078" cy="220165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H. Additional Informa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A. What is xxx Hydro protocol  - GLOBAL view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D. How Collect Data TIME REQ">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D. How collect data SPECIES selec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D. How Collect Data SITE SELEC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D. How to collect data SITE DEFINI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D. How to collect data PLOTTING YOUR SI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I. BLANK INSIDE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LIBRARY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Inside page">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 Why collect xxx Hydro Dat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 How your measurements can help">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 How to collect your data">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 How to Collect data MATERIALS">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E. Entering data on GLOBE website">
  <a:themeElements>
    <a:clrScheme name="hydro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7"/>
      </a:hlink>
      <a:folHlink>
        <a:srgbClr val="749E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F. Understand the data">
  <a:themeElements>
    <a:clrScheme name="hydro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7"/>
      </a:hlink>
      <a:folHlink>
        <a:srgbClr val="749E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G. Quiz yourself">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3986</Words>
  <Application>Microsoft Office PowerPoint</Application>
  <PresentationFormat>On-screen Show (4:3)</PresentationFormat>
  <Paragraphs>407</Paragraphs>
  <Slides>34</Slides>
  <Notes>34</Notes>
  <HiddenSlides>0</HiddenSlides>
  <MMClips>0</MMClips>
  <ScaleCrop>false</ScaleCrop>
  <HeadingPairs>
    <vt:vector size="6" baseType="variant">
      <vt:variant>
        <vt:lpstr>Fonts Used</vt:lpstr>
      </vt:variant>
      <vt:variant>
        <vt:i4>3</vt:i4>
      </vt:variant>
      <vt:variant>
        <vt:lpstr>Theme</vt:lpstr>
      </vt:variant>
      <vt:variant>
        <vt:i4>18</vt:i4>
      </vt:variant>
      <vt:variant>
        <vt:lpstr>Slide Titles</vt:lpstr>
      </vt:variant>
      <vt:variant>
        <vt:i4>34</vt:i4>
      </vt:variant>
    </vt:vector>
  </HeadingPairs>
  <TitlesOfParts>
    <vt:vector size="55" baseType="lpstr">
      <vt:lpstr>Arial</vt:lpstr>
      <vt:lpstr>Calibri</vt:lpstr>
      <vt:lpstr>Short Stack</vt:lpstr>
      <vt:lpstr>Office Theme</vt:lpstr>
      <vt:lpstr>2_Inside page</vt:lpstr>
      <vt:lpstr>B. Why collect xxx Hydro Data</vt:lpstr>
      <vt:lpstr>C. How your measurements can help</vt:lpstr>
      <vt:lpstr>D. How to collect your data</vt:lpstr>
      <vt:lpstr>D. How to Collect data MATERIALS</vt:lpstr>
      <vt:lpstr>E. Entering data on GLOBE website</vt:lpstr>
      <vt:lpstr>F. Understand the data</vt:lpstr>
      <vt:lpstr>G. Quiz yourself</vt:lpstr>
      <vt:lpstr>H. Additional Information</vt:lpstr>
      <vt:lpstr>A. What is xxx Hydro protocol  - GLOBAL views</vt:lpstr>
      <vt:lpstr>D. How Collect Data TIME REQ</vt:lpstr>
      <vt:lpstr>D. How collect data SPECIES selection</vt:lpstr>
      <vt:lpstr>D. How Collect Data SITE SELECTION</vt:lpstr>
      <vt:lpstr>D. How to collect data SITE DEFINITION</vt:lpstr>
      <vt:lpstr>D. How to collect data PLOTTING YOUR SITE</vt:lpstr>
      <vt:lpstr>I. BLANK INSIDE PAGE</vt:lpstr>
      <vt:lpstr>LIBRARY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russanne low</dc:creator>
  <cp:lastModifiedBy>Cornell Lewis</cp:lastModifiedBy>
  <cp:revision>1</cp:revision>
  <dcterms:created xsi:type="dcterms:W3CDTF">2015-07-29T23:22:56Z</dcterms:created>
  <dcterms:modified xsi:type="dcterms:W3CDTF">2024-10-02T13:49:21Z</dcterms:modified>
</cp:coreProperties>
</file>