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Lst>
  <p:notesMasterIdLst>
    <p:notesMasterId r:id="rId50"/>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Lst>
  <p:sldSz cx="9144000" cy="6858000" type="screen4x3"/>
  <p:notesSz cx="6858000" cy="9144000"/>
  <p:embeddedFontLst>
    <p:embeddedFont>
      <p:font typeface="Short Stack"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i9cXRYNg5OrRofRJeEpCyVlbwQ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A0D4B-EF6B-45E4-8A46-BAF27349401C}" v="2" dt="2024-10-02T13:48:47.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notesMaster" Target="notesMasters/notesMaster1.xml"/><Relationship Id="rId55" Type="http://customschemas.google.com/relationships/presentationmetadata" Target="meta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8" Type="http://schemas.openxmlformats.org/officeDocument/2006/relationships/theme" Target="theme/theme1.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364A0D4B-EF6B-45E4-8A46-BAF27349401C}"/>
    <pc:docChg chg="modSld">
      <pc:chgData name="Cornell Lewis" userId="f1efe6fb-81a3-4543-8c70-ba19aec2ba77" providerId="ADAL" clId="{364A0D4B-EF6B-45E4-8A46-BAF27349401C}" dt="2024-10-02T13:48:52.105" v="2" actId="20577"/>
      <pc:docMkLst>
        <pc:docMk/>
      </pc:docMkLst>
      <pc:sldChg chg="modSp mod">
        <pc:chgData name="Cornell Lewis" userId="f1efe6fb-81a3-4543-8c70-ba19aec2ba77" providerId="ADAL" clId="{364A0D4B-EF6B-45E4-8A46-BAF27349401C}" dt="2024-10-02T13:48:52.105" v="2" actId="20577"/>
        <pc:sldMkLst>
          <pc:docMk/>
          <pc:sldMk cId="0" sldId="278"/>
        </pc:sldMkLst>
        <pc:spChg chg="mod">
          <ac:chgData name="Cornell Lewis" userId="f1efe6fb-81a3-4543-8c70-ba19aec2ba77" providerId="ADAL" clId="{364A0D4B-EF6B-45E4-8A46-BAF27349401C}" dt="2024-10-02T13:48:52.105" v="2" actId="20577"/>
          <ac:spMkLst>
            <pc:docMk/>
            <pc:sldMk cId="0" sldId="278"/>
            <ac:spMk id="5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63" y="6479"/>
            <a:ext cx="9144000" cy="819058"/>
          </a:xfrm>
          <a:prstGeom prst="rect">
            <a:avLst/>
          </a:prstGeom>
          <a:noFill/>
          <a:ln>
            <a:noFill/>
          </a:ln>
        </p:spPr>
      </p:pic>
      <p:grpSp>
        <p:nvGrpSpPr>
          <p:cNvPr id="11" name="Google Shape;11;p32"/>
          <p:cNvGrpSpPr/>
          <p:nvPr/>
        </p:nvGrpSpPr>
        <p:grpSpPr>
          <a:xfrm>
            <a:off x="8463" y="-14974"/>
            <a:ext cx="6473396" cy="821267"/>
            <a:chOff x="0" y="57732"/>
            <a:chExt cx="6473396" cy="821267"/>
          </a:xfrm>
        </p:grpSpPr>
        <p:grpSp>
          <p:nvGrpSpPr>
            <p:cNvPr id="12" name="Google Shape;12;p32"/>
            <p:cNvGrpSpPr/>
            <p:nvPr/>
          </p:nvGrpSpPr>
          <p:grpSpPr>
            <a:xfrm>
              <a:off x="4775227" y="220325"/>
              <a:ext cx="1698169" cy="369332"/>
              <a:chOff x="4021664" y="999289"/>
              <a:chExt cx="1698169" cy="369332"/>
            </a:xfrm>
          </p:grpSpPr>
          <p:sp>
            <p:nvSpPr>
              <p:cNvPr id="13" name="Google Shape;13;p32"/>
              <p:cNvSpPr txBox="1"/>
              <p:nvPr/>
            </p:nvSpPr>
            <p:spPr>
              <a:xfrm>
                <a:off x="4021664" y="999289"/>
                <a:ext cx="15830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4" name="Google Shape;14;p32"/>
              <p:cNvSpPr/>
              <p:nvPr/>
            </p:nvSpPr>
            <p:spPr>
              <a:xfrm>
                <a:off x="5604686" y="1145467"/>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5" name="Google Shape;15;p32"/>
            <p:cNvSpPr/>
            <p:nvPr/>
          </p:nvSpPr>
          <p:spPr>
            <a:xfrm>
              <a:off x="0" y="57732"/>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Google Shape;16;p32" descr="1b_GLOBE_FULL2011White.png">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0879" y="101600"/>
              <a:ext cx="3073388" cy="401229"/>
            </a:xfrm>
            <a:prstGeom prst="rect">
              <a:avLst/>
            </a:prstGeom>
            <a:noFill/>
            <a:ln>
              <a:noFill/>
            </a:ln>
          </p:spPr>
        </p:pic>
        <p:sp>
          <p:nvSpPr>
            <p:cNvPr id="17" name="Google Shape;17;p32"/>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Calibri"/>
                  <a:ea typeface="Calibri"/>
                  <a:cs typeface="Calibri"/>
                  <a:sym typeface="Calibri"/>
                </a:rPr>
                <a:t>A worldwide science and education program</a:t>
              </a:r>
              <a:endParaRPr sz="1100">
                <a:solidFill>
                  <a:schemeClr val="lt1"/>
                </a:solidFill>
                <a:latin typeface="Calibri"/>
                <a:ea typeface="Calibri"/>
                <a:cs typeface="Calibri"/>
                <a:sym typeface="Calibri"/>
              </a:endParaRPr>
            </a:p>
          </p:txBody>
        </p:sp>
        <p:pic>
          <p:nvPicPr>
            <p:cNvPr id="18" name="Google Shape;18;p32"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49695" y="107377"/>
              <a:ext cx="630768" cy="632169"/>
            </a:xfrm>
            <a:prstGeom prst="rect">
              <a:avLst/>
            </a:prstGeom>
            <a:noFill/>
            <a:ln>
              <a:noFill/>
            </a:ln>
            <a:effectLst>
              <a:outerShdw blurRad="292100" dist="139700" dir="2700000" algn="tl" rotWithShape="0">
                <a:srgbClr val="333333">
                  <a:alpha val="64705"/>
                </a:srgbClr>
              </a:outerShdw>
            </a:effectLst>
          </p:spPr>
        </p:pic>
      </p:grpSp>
      <p:sp>
        <p:nvSpPr>
          <p:cNvPr id="19" name="Google Shape;19;p32"/>
          <p:cNvSpPr/>
          <p:nvPr/>
        </p:nvSpPr>
        <p:spPr>
          <a:xfrm>
            <a:off x="6597299" y="157918"/>
            <a:ext cx="21551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pH Protocol</a:t>
            </a:r>
            <a:endParaRPr/>
          </a:p>
          <a:p>
            <a:pPr marL="0" marR="0" lvl="0" indent="0" algn="l" rtl="0">
              <a:spcBef>
                <a:spcPts val="0"/>
              </a:spcBef>
              <a:spcAft>
                <a:spcPts val="0"/>
              </a:spcAft>
              <a:buNone/>
            </a:pPr>
            <a:r>
              <a:rPr lang="en-US" sz="1800" b="1">
                <a:solidFill>
                  <a:srgbClr val="1A2659"/>
                </a:solidFill>
                <a:latin typeface="Calibri"/>
                <a:ea typeface="Calibri"/>
                <a:cs typeface="Calibri"/>
                <a:sym typeface="Calibri"/>
              </a:rPr>
              <a:t>Using pH Paper</a:t>
            </a:r>
            <a:endParaRPr sz="1800" b="1">
              <a:solidFill>
                <a:srgbClr val="1A2659"/>
              </a:solidFill>
              <a:latin typeface="Calibri"/>
              <a:ea typeface="Calibri"/>
              <a:cs typeface="Calibri"/>
              <a:sym typeface="Calibri"/>
            </a:endParaRPr>
          </a:p>
        </p:txBody>
      </p:sp>
      <p:pic>
        <p:nvPicPr>
          <p:cNvPr id="20" name="Google Shape;20;p32" descr="1_PPT_HydroGenericWaterscapeEverglades_Lo.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905467"/>
            <a:ext cx="9144000" cy="59525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50"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22" name="Google Shape;122;p50"/>
          <p:cNvGrpSpPr/>
          <p:nvPr/>
        </p:nvGrpSpPr>
        <p:grpSpPr>
          <a:xfrm>
            <a:off x="7980619" y="51272"/>
            <a:ext cx="1103962" cy="873141"/>
            <a:chOff x="1375335" y="3781280"/>
            <a:chExt cx="1103962" cy="873141"/>
          </a:xfrm>
        </p:grpSpPr>
        <p:sp>
          <p:nvSpPr>
            <p:cNvPr id="123" name="Google Shape;123;p50"/>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50"/>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25" name="Google Shape;125;p50"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26" name="Google Shape;126;p5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27" name="Google Shape;127;p50"/>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resources</a:t>
            </a:r>
            <a:endParaRPr sz="1200" b="1">
              <a:solidFill>
                <a:srgbClr val="000072"/>
              </a:solidFill>
              <a:latin typeface="Calibri"/>
              <a:ea typeface="Calibri"/>
              <a:cs typeface="Calibri"/>
              <a:sym typeface="Calibri"/>
            </a:endParaRPr>
          </a:p>
        </p:txBody>
      </p:sp>
      <p:pic>
        <p:nvPicPr>
          <p:cNvPr id="128" name="Google Shape;128;p50"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29" name="Google Shape;129;p50"/>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30" name="Google Shape;130;p50"/>
          <p:cNvSpPr txBox="1"/>
          <p:nvPr/>
        </p:nvSpPr>
        <p:spPr>
          <a:xfrm>
            <a:off x="4290283" y="330954"/>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52"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34" name="Google Shape;134;p52"/>
          <p:cNvGrpSpPr/>
          <p:nvPr/>
        </p:nvGrpSpPr>
        <p:grpSpPr>
          <a:xfrm>
            <a:off x="7923919" y="74081"/>
            <a:ext cx="1103962" cy="873142"/>
            <a:chOff x="3144060" y="3786557"/>
            <a:chExt cx="1103962" cy="873142"/>
          </a:xfrm>
        </p:grpSpPr>
        <p:sp>
          <p:nvSpPr>
            <p:cNvPr id="135" name="Google Shape;135;p52"/>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2"/>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137" name="Google Shape;137;p52"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38" name="Google Shape;138;p5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39" name="Google Shape;139;p52"/>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A. What is water pH?</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40" name="Google Shape;140;p52"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41" name="Google Shape;141;p52"/>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42" name="Google Shape;142;p52"/>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pic>
        <p:nvPicPr>
          <p:cNvPr id="145" name="Google Shape;145;p54"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46" name="Google Shape;146;p54"/>
          <p:cNvGrpSpPr/>
          <p:nvPr/>
        </p:nvGrpSpPr>
        <p:grpSpPr>
          <a:xfrm>
            <a:off x="7919805" y="51272"/>
            <a:ext cx="1103962" cy="873141"/>
            <a:chOff x="2932656" y="872333"/>
            <a:chExt cx="1103962" cy="873141"/>
          </a:xfrm>
        </p:grpSpPr>
        <p:sp>
          <p:nvSpPr>
            <p:cNvPr id="147" name="Google Shape;147;p5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149" name="Google Shape;149;p54"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50" name="Google Shape;150;p5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1" name="Google Shape;151;p54"/>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52" name="Google Shape;152;p54"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53" name="Google Shape;153;p5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54" name="Google Shape;154;p54"/>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Google Shape;157;p56"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58" name="Google Shape;158;p56"/>
          <p:cNvGrpSpPr/>
          <p:nvPr/>
        </p:nvGrpSpPr>
        <p:grpSpPr>
          <a:xfrm>
            <a:off x="7909222" y="51272"/>
            <a:ext cx="1103962" cy="873142"/>
            <a:chOff x="4787671" y="3863282"/>
            <a:chExt cx="1103962" cy="873142"/>
          </a:xfrm>
        </p:grpSpPr>
        <p:sp>
          <p:nvSpPr>
            <p:cNvPr id="159" name="Google Shape;159;p56"/>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56"/>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61" name="Google Shape;161;p56"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62" name="Google Shape;162;p5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63" name="Google Shape;163;p56"/>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64" name="Google Shape;164;p56"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65" name="Google Shape;165;p56"/>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66" name="Google Shape;166;p56"/>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pic>
        <p:nvPicPr>
          <p:cNvPr id="169" name="Google Shape;169;p58"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70" name="Google Shape;170;p58"/>
          <p:cNvGrpSpPr/>
          <p:nvPr/>
        </p:nvGrpSpPr>
        <p:grpSpPr>
          <a:xfrm>
            <a:off x="7932915" y="55980"/>
            <a:ext cx="1103962" cy="873142"/>
            <a:chOff x="6285205" y="3863282"/>
            <a:chExt cx="1103962" cy="873142"/>
          </a:xfrm>
        </p:grpSpPr>
        <p:sp>
          <p:nvSpPr>
            <p:cNvPr id="171" name="Google Shape;171;p58"/>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58"/>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73" name="Google Shape;173;p58"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74" name="Google Shape;174;p5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75" name="Google Shape;175;p58"/>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76" name="Google Shape;176;p58"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77" name="Google Shape;177;p58"/>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78" name="Google Shape;178;p58"/>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pic>
        <p:nvPicPr>
          <p:cNvPr id="181" name="Google Shape;181;p60"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82" name="Google Shape;182;p60"/>
          <p:cNvGrpSpPr/>
          <p:nvPr/>
        </p:nvGrpSpPr>
        <p:grpSpPr>
          <a:xfrm>
            <a:off x="7980619" y="51272"/>
            <a:ext cx="1103962" cy="873142"/>
            <a:chOff x="1375335" y="4888824"/>
            <a:chExt cx="1103962" cy="873142"/>
          </a:xfrm>
        </p:grpSpPr>
        <p:sp>
          <p:nvSpPr>
            <p:cNvPr id="183" name="Google Shape;183;p60"/>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0"/>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85" name="Google Shape;185;p60"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86" name="Google Shape;186;p6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7" name="Google Shape;187;p60"/>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88" name="Google Shape;188;p60"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89" name="Google Shape;189;p60"/>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90" name="Google Shape;190;p60"/>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pic>
        <p:nvPicPr>
          <p:cNvPr id="193" name="Google Shape;193;p62"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94" name="Google Shape;194;p62"/>
          <p:cNvGrpSpPr/>
          <p:nvPr/>
        </p:nvGrpSpPr>
        <p:grpSpPr>
          <a:xfrm>
            <a:off x="7959841" y="51272"/>
            <a:ext cx="1103962" cy="873142"/>
            <a:chOff x="3038859" y="4998979"/>
            <a:chExt cx="1103962" cy="873142"/>
          </a:xfrm>
        </p:grpSpPr>
        <p:sp>
          <p:nvSpPr>
            <p:cNvPr id="195" name="Google Shape;195;p62"/>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62"/>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197" name="Google Shape;197;p62"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98" name="Google Shape;198;p6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99" name="Google Shape;199;p62"/>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200" name="Google Shape;200;p62"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201" name="Google Shape;201;p62"/>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202" name="Google Shape;202;p62"/>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pic>
        <p:nvPicPr>
          <p:cNvPr id="205" name="Google Shape;205;p64"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06" name="Google Shape;206;p64"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07" name="Google Shape;207;p6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208" name="Google Shape;208;p64"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209" name="Google Shape;209;p6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210" name="Google Shape;210;p64"/>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Meter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grpSp>
        <p:nvGrpSpPr>
          <p:cNvPr id="213" name="Google Shape;213;p66"/>
          <p:cNvGrpSpPr/>
          <p:nvPr/>
        </p:nvGrpSpPr>
        <p:grpSpPr>
          <a:xfrm>
            <a:off x="1445312" y="854228"/>
            <a:ext cx="1122067" cy="887461"/>
            <a:chOff x="1445312" y="854228"/>
            <a:chExt cx="1122067" cy="887461"/>
          </a:xfrm>
        </p:grpSpPr>
        <p:sp>
          <p:nvSpPr>
            <p:cNvPr id="214" name="Google Shape;214;p66"/>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66"/>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16" name="Google Shape;216;p66"/>
          <p:cNvGrpSpPr/>
          <p:nvPr/>
        </p:nvGrpSpPr>
        <p:grpSpPr>
          <a:xfrm>
            <a:off x="2932656" y="872333"/>
            <a:ext cx="1103962" cy="873141"/>
            <a:chOff x="2932656" y="872333"/>
            <a:chExt cx="1103962" cy="873141"/>
          </a:xfrm>
        </p:grpSpPr>
        <p:sp>
          <p:nvSpPr>
            <p:cNvPr id="217" name="Google Shape;217;p66"/>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66"/>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19" name="Google Shape;219;p66"/>
          <p:cNvGrpSpPr/>
          <p:nvPr/>
        </p:nvGrpSpPr>
        <p:grpSpPr>
          <a:xfrm>
            <a:off x="4418556" y="967979"/>
            <a:ext cx="1103962" cy="873141"/>
            <a:chOff x="4418556" y="967979"/>
            <a:chExt cx="1103962" cy="873141"/>
          </a:xfrm>
        </p:grpSpPr>
        <p:sp>
          <p:nvSpPr>
            <p:cNvPr id="220" name="Google Shape;220;p66"/>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66"/>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pH?</a:t>
              </a:r>
              <a:endParaRPr/>
            </a:p>
          </p:txBody>
        </p:sp>
      </p:grpSp>
      <p:grpSp>
        <p:nvGrpSpPr>
          <p:cNvPr id="222" name="Google Shape;222;p66"/>
          <p:cNvGrpSpPr/>
          <p:nvPr/>
        </p:nvGrpSpPr>
        <p:grpSpPr>
          <a:xfrm>
            <a:off x="1410627" y="2455123"/>
            <a:ext cx="1103962" cy="893063"/>
            <a:chOff x="1410627" y="2455123"/>
            <a:chExt cx="1103962" cy="893063"/>
          </a:xfrm>
        </p:grpSpPr>
        <p:sp>
          <p:nvSpPr>
            <p:cNvPr id="223" name="Google Shape;223;p66"/>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66"/>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25" name="Google Shape;225;p66"/>
          <p:cNvGrpSpPr/>
          <p:nvPr/>
        </p:nvGrpSpPr>
        <p:grpSpPr>
          <a:xfrm>
            <a:off x="2981189" y="2467920"/>
            <a:ext cx="1103962" cy="880267"/>
            <a:chOff x="2981189" y="2467920"/>
            <a:chExt cx="1103962" cy="880267"/>
          </a:xfrm>
        </p:grpSpPr>
        <p:sp>
          <p:nvSpPr>
            <p:cNvPr id="226" name="Google Shape;226;p66"/>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66"/>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28" name="Google Shape;228;p66"/>
          <p:cNvGrpSpPr/>
          <p:nvPr/>
        </p:nvGrpSpPr>
        <p:grpSpPr>
          <a:xfrm>
            <a:off x="4463231" y="2475168"/>
            <a:ext cx="1103962" cy="873141"/>
            <a:chOff x="4463231" y="2475168"/>
            <a:chExt cx="1103962" cy="873141"/>
          </a:xfrm>
        </p:grpSpPr>
        <p:sp>
          <p:nvSpPr>
            <p:cNvPr id="229" name="Google Shape;229;p66"/>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66"/>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31" name="Google Shape;231;p66"/>
          <p:cNvGrpSpPr/>
          <p:nvPr/>
        </p:nvGrpSpPr>
        <p:grpSpPr>
          <a:xfrm>
            <a:off x="5902565" y="945552"/>
            <a:ext cx="1103962" cy="879786"/>
            <a:chOff x="5902565" y="945552"/>
            <a:chExt cx="1103962" cy="879786"/>
          </a:xfrm>
        </p:grpSpPr>
        <p:sp>
          <p:nvSpPr>
            <p:cNvPr id="232" name="Google Shape;232;p66"/>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66"/>
            <p:cNvSpPr txBox="1"/>
            <p:nvPr/>
          </p:nvSpPr>
          <p:spPr>
            <a:xfrm>
              <a:off x="6095497"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a:t>
              </a:r>
              <a:endParaRPr sz="11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pH</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grpSp>
        <p:nvGrpSpPr>
          <p:cNvPr id="234" name="Google Shape;234;p66"/>
          <p:cNvGrpSpPr/>
          <p:nvPr/>
        </p:nvGrpSpPr>
        <p:grpSpPr>
          <a:xfrm>
            <a:off x="1375335" y="3781280"/>
            <a:ext cx="1103962" cy="873141"/>
            <a:chOff x="1375335" y="3781280"/>
            <a:chExt cx="1103962" cy="873141"/>
          </a:xfrm>
        </p:grpSpPr>
        <p:sp>
          <p:nvSpPr>
            <p:cNvPr id="235" name="Google Shape;235;p66"/>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66"/>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37" name="Google Shape;237;p66"/>
          <p:cNvGrpSpPr/>
          <p:nvPr/>
        </p:nvGrpSpPr>
        <p:grpSpPr>
          <a:xfrm>
            <a:off x="3144060" y="3786557"/>
            <a:ext cx="1103962" cy="873142"/>
            <a:chOff x="3144060" y="3786557"/>
            <a:chExt cx="1103962" cy="873142"/>
          </a:xfrm>
        </p:grpSpPr>
        <p:sp>
          <p:nvSpPr>
            <p:cNvPr id="238" name="Google Shape;238;p66"/>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66"/>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40" name="Google Shape;240;p66"/>
          <p:cNvGrpSpPr/>
          <p:nvPr/>
        </p:nvGrpSpPr>
        <p:grpSpPr>
          <a:xfrm>
            <a:off x="4787671" y="3863282"/>
            <a:ext cx="1103962" cy="873142"/>
            <a:chOff x="4787671" y="3863282"/>
            <a:chExt cx="1103962" cy="873142"/>
          </a:xfrm>
        </p:grpSpPr>
        <p:sp>
          <p:nvSpPr>
            <p:cNvPr id="241" name="Google Shape;241;p66"/>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66"/>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43" name="Google Shape;243;p66"/>
          <p:cNvGrpSpPr/>
          <p:nvPr/>
        </p:nvGrpSpPr>
        <p:grpSpPr>
          <a:xfrm>
            <a:off x="6285205" y="3863282"/>
            <a:ext cx="1103962" cy="873142"/>
            <a:chOff x="6285205" y="3863282"/>
            <a:chExt cx="1103962" cy="873142"/>
          </a:xfrm>
        </p:grpSpPr>
        <p:sp>
          <p:nvSpPr>
            <p:cNvPr id="244" name="Google Shape;244;p66"/>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66"/>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46" name="Google Shape;246;p66"/>
          <p:cNvGrpSpPr/>
          <p:nvPr/>
        </p:nvGrpSpPr>
        <p:grpSpPr>
          <a:xfrm>
            <a:off x="1375335" y="4888824"/>
            <a:ext cx="1103962" cy="873142"/>
            <a:chOff x="1375335" y="4888824"/>
            <a:chExt cx="1103962" cy="873142"/>
          </a:xfrm>
        </p:grpSpPr>
        <p:sp>
          <p:nvSpPr>
            <p:cNvPr id="247" name="Google Shape;247;p66"/>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66"/>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49" name="Google Shape;249;p66"/>
          <p:cNvGrpSpPr/>
          <p:nvPr/>
        </p:nvGrpSpPr>
        <p:grpSpPr>
          <a:xfrm>
            <a:off x="4838174" y="5007913"/>
            <a:ext cx="1172116" cy="873142"/>
            <a:chOff x="4838174" y="5007913"/>
            <a:chExt cx="1172116" cy="873142"/>
          </a:xfrm>
        </p:grpSpPr>
        <p:sp>
          <p:nvSpPr>
            <p:cNvPr id="250" name="Google Shape;250;p66"/>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66"/>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52" name="Google Shape;252;p66"/>
          <p:cNvGrpSpPr/>
          <p:nvPr/>
        </p:nvGrpSpPr>
        <p:grpSpPr>
          <a:xfrm>
            <a:off x="3038859" y="4998979"/>
            <a:ext cx="1103962" cy="873142"/>
            <a:chOff x="3038859" y="4998979"/>
            <a:chExt cx="1103962" cy="873142"/>
          </a:xfrm>
        </p:grpSpPr>
        <p:sp>
          <p:nvSpPr>
            <p:cNvPr id="253" name="Google Shape;253;p66"/>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66"/>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55" name="Google Shape;255;p66" descr="1_LinkICON_8_14_15.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62157" y="1031436"/>
            <a:ext cx="430755" cy="430755"/>
          </a:xfrm>
          <a:prstGeom prst="rect">
            <a:avLst/>
          </a:prstGeom>
          <a:noFill/>
          <a:ln>
            <a:noFill/>
          </a:ln>
          <a:effectLst>
            <a:outerShdw blurRad="292100" dist="139700" dir="2700000" algn="tl" rotWithShape="0">
              <a:srgbClr val="333333">
                <a:alpha val="64705"/>
              </a:srgbClr>
            </a:outerShdw>
          </a:effectLst>
        </p:spPr>
      </p:pic>
      <p:pic>
        <p:nvPicPr>
          <p:cNvPr id="256" name="Google Shape;256;p66"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84653" y="1052814"/>
            <a:ext cx="399410" cy="409377"/>
          </a:xfrm>
          <a:prstGeom prst="rect">
            <a:avLst/>
          </a:prstGeom>
          <a:noFill/>
          <a:ln>
            <a:noFill/>
          </a:ln>
          <a:effectLst>
            <a:outerShdw blurRad="292100" dist="139700" dir="2700000" algn="tl" rotWithShape="0">
              <a:srgbClr val="333333">
                <a:alpha val="64705"/>
              </a:srgbClr>
            </a:outerShdw>
          </a:effectLst>
        </p:spPr>
      </p:pic>
      <p:grpSp>
        <p:nvGrpSpPr>
          <p:cNvPr id="257" name="Google Shape;257;p66"/>
          <p:cNvGrpSpPr/>
          <p:nvPr/>
        </p:nvGrpSpPr>
        <p:grpSpPr>
          <a:xfrm>
            <a:off x="6010290" y="2485874"/>
            <a:ext cx="1114462" cy="873141"/>
            <a:chOff x="6010290" y="2485874"/>
            <a:chExt cx="1114462" cy="873141"/>
          </a:xfrm>
        </p:grpSpPr>
        <p:grpSp>
          <p:nvGrpSpPr>
            <p:cNvPr id="258" name="Google Shape;258;p66"/>
            <p:cNvGrpSpPr/>
            <p:nvPr/>
          </p:nvGrpSpPr>
          <p:grpSpPr>
            <a:xfrm>
              <a:off x="6010290" y="2485874"/>
              <a:ext cx="1114462" cy="873141"/>
              <a:chOff x="6010290" y="2485874"/>
              <a:chExt cx="1114462" cy="873141"/>
            </a:xfrm>
          </p:grpSpPr>
          <p:sp>
            <p:nvSpPr>
              <p:cNvPr id="259" name="Google Shape;259;p66"/>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66"/>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261" name="Google Shape;261;p66" descr="Penci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613148">
              <a:off x="6510094" y="2564603"/>
              <a:ext cx="47238" cy="106387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34"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4" name="Google Shape;24;p34"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5" name="Google Shape;25;p3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6" name="Google Shape;26;p34"/>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A. What is water pH?</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grpSp>
        <p:nvGrpSpPr>
          <p:cNvPr id="27" name="Google Shape;27;p34"/>
          <p:cNvGrpSpPr/>
          <p:nvPr/>
        </p:nvGrpSpPr>
        <p:grpSpPr>
          <a:xfrm>
            <a:off x="7893399" y="51272"/>
            <a:ext cx="1103962" cy="873141"/>
            <a:chOff x="4418556" y="967979"/>
            <a:chExt cx="1103962" cy="873141"/>
          </a:xfrm>
        </p:grpSpPr>
        <p:sp>
          <p:nvSpPr>
            <p:cNvPr id="28" name="Google Shape;28;p34"/>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34"/>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pH</a:t>
              </a:r>
              <a:endParaRPr/>
            </a:p>
          </p:txBody>
        </p:sp>
      </p:grpSp>
      <p:pic>
        <p:nvPicPr>
          <p:cNvPr id="30" name="Google Shape;30;p34"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31" name="Google Shape;31;p3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32" name="Google Shape;32;p34"/>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36"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36" name="Google Shape;36;p36"/>
          <p:cNvGrpSpPr/>
          <p:nvPr/>
        </p:nvGrpSpPr>
        <p:grpSpPr>
          <a:xfrm>
            <a:off x="7889899" y="52915"/>
            <a:ext cx="1103962" cy="879786"/>
            <a:chOff x="5902565" y="945552"/>
            <a:chExt cx="1103962" cy="879786"/>
          </a:xfrm>
        </p:grpSpPr>
        <p:sp>
          <p:nvSpPr>
            <p:cNvPr id="37" name="Google Shape;37;p36"/>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36"/>
            <p:cNvSpPr txBox="1"/>
            <p:nvPr/>
          </p:nvSpPr>
          <p:spPr>
            <a:xfrm>
              <a:off x="6095495"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a:t>
              </a:r>
              <a:endParaRPr sz="11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pH</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a:t>
              </a:r>
              <a:endParaRPr/>
            </a:p>
          </p:txBody>
        </p:sp>
      </p:grpSp>
      <p:pic>
        <p:nvPicPr>
          <p:cNvPr id="39" name="Google Shape;39;p36"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40" name="Google Shape;40;p3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1" name="Google Shape;41;p36"/>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42" name="Google Shape;42;p36"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43" name="Google Shape;43;p36"/>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44" name="Google Shape;44;p36"/>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38"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48" name="Google Shape;48;p38"/>
          <p:cNvGrpSpPr/>
          <p:nvPr/>
        </p:nvGrpSpPr>
        <p:grpSpPr>
          <a:xfrm>
            <a:off x="7912579" y="51272"/>
            <a:ext cx="1103962" cy="893063"/>
            <a:chOff x="1410627" y="2455123"/>
            <a:chExt cx="1103962" cy="893063"/>
          </a:xfrm>
        </p:grpSpPr>
        <p:sp>
          <p:nvSpPr>
            <p:cNvPr id="49" name="Google Shape;49;p38"/>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38"/>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51" name="Google Shape;51;p38"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52" name="Google Shape;52;p3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3" name="Google Shape;53;p38"/>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C. How your measurements can help</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54" name="Google Shape;54;p38"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55" name="Google Shape;55;p38"/>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56" name="Google Shape;56;p38"/>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40"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60" name="Google Shape;60;p40"/>
          <p:cNvGrpSpPr/>
          <p:nvPr/>
        </p:nvGrpSpPr>
        <p:grpSpPr>
          <a:xfrm>
            <a:off x="7884711" y="43872"/>
            <a:ext cx="1122067" cy="887461"/>
            <a:chOff x="1445312" y="854228"/>
            <a:chExt cx="1122067" cy="887461"/>
          </a:xfrm>
        </p:grpSpPr>
        <p:sp>
          <p:nvSpPr>
            <p:cNvPr id="61" name="Google Shape;61;p40"/>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40"/>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63" name="Google Shape;63;p40"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64" name="Google Shape;64;p4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65" name="Google Shape;65;p40"/>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66" name="Google Shape;66;p40"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67" name="Google Shape;67;p40"/>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68" name="Google Shape;68;p40"/>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pic>
        <p:nvPicPr>
          <p:cNvPr id="71" name="Google Shape;71;p42"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72" name="Google Shape;72;p42"/>
          <p:cNvGrpSpPr/>
          <p:nvPr/>
        </p:nvGrpSpPr>
        <p:grpSpPr>
          <a:xfrm>
            <a:off x="7925433" y="51272"/>
            <a:ext cx="1172116" cy="873142"/>
            <a:chOff x="4838174" y="5007913"/>
            <a:chExt cx="1172116" cy="873142"/>
          </a:xfrm>
        </p:grpSpPr>
        <p:sp>
          <p:nvSpPr>
            <p:cNvPr id="73" name="Google Shape;73;p42"/>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42"/>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75" name="Google Shape;75;p42"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76" name="Google Shape;76;p4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7" name="Google Shape;77;p42"/>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78" name="Google Shape;78;p42"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79" name="Google Shape;79;p42"/>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80" name="Google Shape;80;p42"/>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p44"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84" name="Google Shape;84;p44"/>
          <p:cNvGrpSpPr/>
          <p:nvPr/>
        </p:nvGrpSpPr>
        <p:grpSpPr>
          <a:xfrm>
            <a:off x="7948933" y="51272"/>
            <a:ext cx="1103962" cy="880267"/>
            <a:chOff x="2981189" y="2467920"/>
            <a:chExt cx="1103962" cy="880267"/>
          </a:xfrm>
        </p:grpSpPr>
        <p:sp>
          <p:nvSpPr>
            <p:cNvPr id="85" name="Google Shape;85;p44"/>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44"/>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87" name="Google Shape;87;p44"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88" name="Google Shape;88;p4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9" name="Google Shape;89;p44"/>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E. Entering data on GLOBE Website.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90" name="Google Shape;90;p44"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91" name="Google Shape;91;p4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92" name="Google Shape;92;p44"/>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46"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96" name="Google Shape;96;p46"/>
          <p:cNvGrpSpPr/>
          <p:nvPr/>
        </p:nvGrpSpPr>
        <p:grpSpPr>
          <a:xfrm>
            <a:off x="7946599" y="37026"/>
            <a:ext cx="1103962" cy="873141"/>
            <a:chOff x="4463231" y="2475168"/>
            <a:chExt cx="1103962" cy="873141"/>
          </a:xfrm>
        </p:grpSpPr>
        <p:sp>
          <p:nvSpPr>
            <p:cNvPr id="97" name="Google Shape;97;p46"/>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46"/>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99" name="Google Shape;99;p46"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00" name="Google Shape;100;p4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1" name="Google Shape;101;p46"/>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F. Understand the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02" name="Google Shape;102;p46"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03" name="Google Shape;103;p46"/>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04" name="Google Shape;104;p46"/>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48"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108" name="Google Shape;108;p48"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09" name="Google Shape;109;p4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10" name="Google Shape;110;p48"/>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pH?</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pH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G. Quiz yourself</a:t>
            </a: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grpSp>
        <p:nvGrpSpPr>
          <p:cNvPr id="111" name="Google Shape;111;p48"/>
          <p:cNvGrpSpPr/>
          <p:nvPr/>
        </p:nvGrpSpPr>
        <p:grpSpPr>
          <a:xfrm>
            <a:off x="7821017" y="68009"/>
            <a:ext cx="1114462" cy="873141"/>
            <a:chOff x="6010290" y="2485874"/>
            <a:chExt cx="1114462" cy="873141"/>
          </a:xfrm>
        </p:grpSpPr>
        <p:grpSp>
          <p:nvGrpSpPr>
            <p:cNvPr id="112" name="Google Shape;112;p48"/>
            <p:cNvGrpSpPr/>
            <p:nvPr/>
          </p:nvGrpSpPr>
          <p:grpSpPr>
            <a:xfrm>
              <a:off x="6010290" y="2485874"/>
              <a:ext cx="1114462" cy="873141"/>
              <a:chOff x="6010290" y="2485874"/>
              <a:chExt cx="1114462" cy="873141"/>
            </a:xfrm>
          </p:grpSpPr>
          <p:sp>
            <p:nvSpPr>
              <p:cNvPr id="113" name="Google Shape;113;p48"/>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48"/>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115" name="Google Shape;115;p48" descr="Penci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613148">
              <a:off x="6510094" y="2564603"/>
              <a:ext cx="47238" cy="1063873"/>
            </a:xfrm>
            <a:prstGeom prst="rect">
              <a:avLst/>
            </a:prstGeom>
            <a:noFill/>
            <a:ln>
              <a:noFill/>
            </a:ln>
          </p:spPr>
        </p:pic>
      </p:grpSp>
      <p:pic>
        <p:nvPicPr>
          <p:cNvPr id="116" name="Google Shape;116;p48" descr="IconHydrosphereSM.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557185" y="231394"/>
            <a:ext cx="545060" cy="554609"/>
          </a:xfrm>
          <a:prstGeom prst="rect">
            <a:avLst/>
          </a:prstGeom>
          <a:noFill/>
          <a:ln>
            <a:noFill/>
          </a:ln>
          <a:effectLst>
            <a:outerShdw blurRad="292100" dist="139700" dir="2700000" algn="tl" rotWithShape="0">
              <a:srgbClr val="333333">
                <a:alpha val="64705"/>
              </a:srgbClr>
            </a:outerShdw>
          </a:effectLst>
        </p:spPr>
      </p:pic>
      <p:sp>
        <p:nvSpPr>
          <p:cNvPr id="117" name="Google Shape;117;p48"/>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     Hydrosphere</a:t>
            </a:r>
            <a:endParaRPr sz="1800" b="1">
              <a:solidFill>
                <a:srgbClr val="1A2659"/>
              </a:solidFill>
              <a:latin typeface="Calibri"/>
              <a:ea typeface="Calibri"/>
              <a:cs typeface="Calibri"/>
              <a:sym typeface="Calibri"/>
            </a:endParaRPr>
          </a:p>
        </p:txBody>
      </p:sp>
      <p:sp>
        <p:nvSpPr>
          <p:cNvPr id="118" name="Google Shape;118;p48"/>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pH Using pH Paper</a:t>
            </a: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globe.gov/documents/11865/1eb37d2a-4c18-4c56-965c-da7e1c1f3e4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lobe.gov/documents/11865/e2a95ebd-8c83-459c-bcf1-8c2428a3c324"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hyperlink" Target="http://www.globe.gov/documents/11865/26f37835-c82a-4418-906d-23ec9f6c64a9" TargetMode="Externa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hyperlink" Target="http://www.globe.gov/documents/11865/1eb37d2a-4c18-4c56-965c-da7e1c1f3e40" TargetMode="External"/><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hyperlink" Target="https://www.globe.gov/documents/11865/42e3b8fe-847c-429a-a105-d18691d99e32" TargetMode="External"/><Relationship Id="rId9" Type="http://schemas.openxmlformats.org/officeDocument/2006/relationships/image" Target="../media/image22.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hyperlink" Target="http://www.globe.gov/documents/11865/26f37835-c82a-4418-906d-23ec9f6c64a9" TargetMode="External"/><Relationship Id="rId7" Type="http://schemas.openxmlformats.org/officeDocument/2006/relationships/image" Target="../media/image39.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17.xml"/><Relationship Id="rId16"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33.png"/><Relationship Id="rId5" Type="http://schemas.openxmlformats.org/officeDocument/2006/relationships/image" Target="../media/image19.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hyperlink" Target="http://www.globe.gov/documents/11865/e2a95ebd-8c83-459c-bcf1-8c2428a3c324" TargetMode="External"/><Relationship Id="rId9" Type="http://schemas.openxmlformats.org/officeDocument/2006/relationships/image" Target="../media/image29.png"/><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9.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11.png"/><Relationship Id="rId10" Type="http://schemas.openxmlformats.org/officeDocument/2006/relationships/image" Target="../media/image48.png"/><Relationship Id="rId4" Type="http://schemas.openxmlformats.org/officeDocument/2006/relationships/image" Target="../media/image20.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44.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9.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itunes.apple.com/us/app/globe-data-entry/id980592274?ls=1&amp;mt=8"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play.google.com/store/apps/details?id=gov.nasa.globe.deapp&amp;hl=en" TargetMode="External"/><Relationship Id="rId5" Type="http://schemas.openxmlformats.org/officeDocument/2006/relationships/hyperlink" Target="mailto:DATA@NASAGLOBE.ORG" TargetMode="External"/><Relationship Id="rId4"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hyperlink" Target="http://www.globe.gov/documents/10157/7349361/Viz+tutorial.pdf" TargetMode="Externa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globe.gov/"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e.gov/documents/11865/f3841172-0e17-4e45-b52f-e68674a276e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0"/>
          <p:cNvSpPr txBox="1"/>
          <p:nvPr/>
        </p:nvSpPr>
        <p:spPr>
          <a:xfrm>
            <a:off x="1337733" y="1090234"/>
            <a:ext cx="7425300" cy="5695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00072"/>
                </a:solidFill>
                <a:latin typeface="Calibri"/>
                <a:ea typeface="Calibri"/>
                <a:cs typeface="Calibri"/>
                <a:sym typeface="Calibri"/>
              </a:rPr>
              <a:t>Site Selection: Hydrosphere Study Site</a:t>
            </a:r>
            <a:endParaRPr/>
          </a:p>
          <a:p>
            <a:pPr marL="0" marR="0" lvl="0" indent="0" algn="just" rtl="0">
              <a:spcBef>
                <a:spcPts val="0"/>
              </a:spcBef>
              <a:spcAft>
                <a:spcPts val="0"/>
              </a:spcAft>
              <a:buNone/>
            </a:pP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Ideally, your Hydrosphere Study Site should  be within the major watershed of the 15 km  by 15 km GLOBE Study Site, and connected  to water systems that flow into larger river or estuary systems.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a:p>
          <a:p>
            <a:pPr marL="0" marR="0" lvl="0" indent="0" algn="just" rtl="0">
              <a:spcBef>
                <a:spcPts val="0"/>
              </a:spcBef>
              <a:spcAft>
                <a:spcPts val="0"/>
              </a:spcAft>
              <a:buNone/>
            </a:pPr>
            <a:endParaRPr sz="1800" b="1">
              <a:solidFill>
                <a:srgbClr val="000000"/>
              </a:solidFill>
              <a:latin typeface="Calibri"/>
              <a:ea typeface="Calibri"/>
              <a:cs typeface="Calibri"/>
              <a:sym typeface="Calibri"/>
            </a:endParaRPr>
          </a:p>
          <a:p>
            <a:pPr marL="0" marR="0" lvl="0" indent="0" algn="just" rtl="0">
              <a:spcBef>
                <a:spcPts val="0"/>
              </a:spcBef>
              <a:spcAft>
                <a:spcPts val="0"/>
              </a:spcAft>
              <a:buNone/>
            </a:pPr>
            <a:endParaRPr sz="18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1. stream or river</a:t>
            </a:r>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2. lake, reservoir, bay or ocean</a:t>
            </a:r>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3. pond</a:t>
            </a:r>
            <a:endParaRPr sz="18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4. an irrigation ditch or other water </a:t>
            </a:r>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body, if natural body is not available</a:t>
            </a:r>
            <a:endParaRPr sz="1800" b="1">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7" name="Google Shape;327;p10"/>
          <p:cNvGrpSpPr/>
          <p:nvPr/>
        </p:nvGrpSpPr>
        <p:grpSpPr>
          <a:xfrm>
            <a:off x="7874380" y="67732"/>
            <a:ext cx="1103962" cy="873142"/>
            <a:chOff x="6285205" y="3863282"/>
            <a:chExt cx="1103962" cy="873142"/>
          </a:xfrm>
        </p:grpSpPr>
        <p:sp>
          <p:nvSpPr>
            <p:cNvPr id="328" name="Google Shape;328;p10"/>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10"/>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330" name="Google Shape;330;p10" descr="1_PPT_HydroGenericWaterscapeEverglades_Lo.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94908" y="4022959"/>
            <a:ext cx="3382078" cy="22016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
          <p:cNvSpPr txBox="1"/>
          <p:nvPr/>
        </p:nvSpPr>
        <p:spPr>
          <a:xfrm>
            <a:off x="1323643" y="1192760"/>
            <a:ext cx="3510173" cy="49552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36" name="Google Shape;336;p11"/>
          <p:cNvGrpSpPr/>
          <p:nvPr/>
        </p:nvGrpSpPr>
        <p:grpSpPr>
          <a:xfrm>
            <a:off x="7874380" y="67732"/>
            <a:ext cx="1103962" cy="873142"/>
            <a:chOff x="6285205" y="3863282"/>
            <a:chExt cx="1103962" cy="873142"/>
          </a:xfrm>
        </p:grpSpPr>
        <p:sp>
          <p:nvSpPr>
            <p:cNvPr id="337" name="Google Shape;337;p11"/>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1"/>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sp>
        <p:nvSpPr>
          <p:cNvPr id="339" name="Google Shape;339;p11"/>
          <p:cNvSpPr txBox="1"/>
          <p:nvPr/>
        </p:nvSpPr>
        <p:spPr>
          <a:xfrm>
            <a:off x="1236134" y="985958"/>
            <a:ext cx="8366567" cy="7386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00072"/>
                </a:solidFill>
                <a:latin typeface="Calibri"/>
                <a:ea typeface="Calibri"/>
                <a:cs typeface="Calibri"/>
                <a:sym typeface="Calibri"/>
              </a:rPr>
              <a:t>Site Selection and Sampling- Hydrosphere Study Site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0" name="Google Shape;340;p11" descr="bridge water sit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63752" y="1647646"/>
            <a:ext cx="3956870" cy="2967652"/>
          </a:xfrm>
          <a:prstGeom prst="rect">
            <a:avLst/>
          </a:prstGeom>
          <a:noFill/>
          <a:ln>
            <a:noFill/>
          </a:ln>
        </p:spPr>
      </p:pic>
      <p:sp>
        <p:nvSpPr>
          <p:cNvPr id="341" name="Google Shape;341;p11"/>
          <p:cNvSpPr txBox="1"/>
          <p:nvPr/>
        </p:nvSpPr>
        <p:spPr>
          <a:xfrm>
            <a:off x="1339311" y="5019184"/>
            <a:ext cx="7248882"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 Avoid inlet areas. A bridge or a pier are good choices. If your water body is brackish or salty, you will need to know the times of high and low tide at a location as close as possible to your study site.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2"/>
          <p:cNvSpPr txBox="1"/>
          <p:nvPr/>
        </p:nvSpPr>
        <p:spPr>
          <a:xfrm>
            <a:off x="1245978" y="1149501"/>
            <a:ext cx="7609500" cy="608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How to Collect Your Data: Overview of Water pH Protocol</a:t>
            </a:r>
            <a:endParaRPr sz="2400" b="1">
              <a:solidFill>
                <a:schemeClr val="dk2"/>
              </a:solidFill>
              <a:latin typeface="Calibri"/>
              <a:ea typeface="Calibri"/>
              <a:cs typeface="Calibri"/>
              <a:sym typeface="Calibri"/>
            </a:endParaRPr>
          </a:p>
          <a:p>
            <a:pPr marL="0" marR="0" lvl="0" indent="0" algn="just" rtl="0">
              <a:spcBef>
                <a:spcPts val="600"/>
              </a:spcBef>
              <a:spcAft>
                <a:spcPts val="0"/>
              </a:spcAft>
              <a:buNone/>
            </a:pPr>
            <a:r>
              <a:rPr lang="en-US" sz="2000">
                <a:solidFill>
                  <a:schemeClr val="dk1"/>
                </a:solidFill>
                <a:latin typeface="Calibri"/>
                <a:ea typeface="Calibri"/>
                <a:cs typeface="Calibri"/>
                <a:sym typeface="Calibri"/>
              </a:rPr>
              <a:t>After completing the Electrical Conductivity Protocol, refer to your results and select the pH protocol that is appropriate. In this tutorial, we will review all of the protocols, so you can see the differences in procedure between them. You will see that if the Electrical Conductivity is less than 200 mS/cm, you will need to do an extra step, and add salt to the sample until it is at least 200 mS/cm.  This is true for both pH paper and pH meter methods.</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This slide set includes these protocols:</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a:t>
            </a:r>
            <a:r>
              <a:rPr lang="en-US" sz="1800" b="1" u="sng">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  Using pH Paper (electrical conductivity greater than 200 mS/cm)</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a:t>
            </a:r>
            <a:r>
              <a:rPr lang="en-US" sz="1800" b="1" u="sng">
                <a:solidFill>
                  <a:schemeClr val="hlink"/>
                </a:solidFill>
                <a:latin typeface="Calibri"/>
                <a:ea typeface="Calibri"/>
                <a:cs typeface="Calibri"/>
                <a:sym typeface="Calibri"/>
                <a:hlinkClick r:id="rId4"/>
              </a:rPr>
              <a:t>II. Using pH Paper (electrical conductivity less than 200 mS/cm)</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a:t>
            </a: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3"/>
          <p:cNvSpPr/>
          <p:nvPr/>
        </p:nvSpPr>
        <p:spPr>
          <a:xfrm>
            <a:off x="1114814" y="925075"/>
            <a:ext cx="7691098" cy="96026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  How to Collect your Data: pH Water Protocol using  </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2400" b="1">
                <a:solidFill>
                  <a:srgbClr val="FF0000"/>
                </a:solidFill>
                <a:latin typeface="Calibri"/>
                <a:ea typeface="Calibri"/>
                <a:cs typeface="Calibri"/>
                <a:sym typeface="Calibri"/>
              </a:rPr>
              <a:t>pH Paper: </a:t>
            </a:r>
            <a:r>
              <a:rPr lang="en-US" sz="2400" b="1">
                <a:solidFill>
                  <a:srgbClr val="000072"/>
                </a:solidFill>
                <a:latin typeface="Calibri"/>
                <a:ea typeface="Calibri"/>
                <a:cs typeface="Calibri"/>
                <a:sym typeface="Calibri"/>
              </a:rPr>
              <a:t>Electrical Conductivity </a:t>
            </a:r>
            <a:r>
              <a:rPr lang="en-US" sz="2400" b="1">
                <a:solidFill>
                  <a:srgbClr val="FF0000"/>
                </a:solidFill>
                <a:latin typeface="Calibri"/>
                <a:ea typeface="Calibri"/>
                <a:cs typeface="Calibri"/>
                <a:sym typeface="Calibri"/>
              </a:rPr>
              <a:t>Greater </a:t>
            </a:r>
            <a:r>
              <a:rPr lang="en-US" sz="2400" b="1">
                <a:solidFill>
                  <a:srgbClr val="000072"/>
                </a:solidFill>
                <a:latin typeface="Calibri"/>
                <a:ea typeface="Calibri"/>
                <a:cs typeface="Calibri"/>
                <a:sym typeface="Calibri"/>
              </a:rPr>
              <a:t>than 200 mS/cm</a:t>
            </a:r>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If your study site is brackish or the Ocean, you can assume that the Electrical Conductivity is greater than 200 mS/cm.  </a:t>
            </a:r>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Time: </a:t>
            </a:r>
            <a:r>
              <a:rPr lang="en-US" sz="1800">
                <a:solidFill>
                  <a:srgbClr val="000000"/>
                </a:solidFill>
                <a:latin typeface="Calibri"/>
                <a:ea typeface="Calibri"/>
                <a:cs typeface="Calibri"/>
                <a:sym typeface="Calibri"/>
              </a:rPr>
              <a:t>10 minutes</a:t>
            </a:r>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Suggested Frequency</a:t>
            </a:r>
            <a:r>
              <a:rPr lang="en-US" sz="1800">
                <a:solidFill>
                  <a:srgbClr val="000000"/>
                </a:solidFill>
                <a:latin typeface="Calibri"/>
                <a:ea typeface="Calibri"/>
                <a:cs typeface="Calibri"/>
                <a:sym typeface="Calibri"/>
              </a:rPr>
              <a:t>: weekly</a:t>
            </a:r>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Assemble Equipment</a:t>
            </a:r>
            <a:r>
              <a:rPr lang="en-US" sz="1800">
                <a:solidFill>
                  <a:srgbClr val="000000"/>
                </a:solidFill>
                <a:latin typeface="Calibri"/>
                <a:ea typeface="Calibri"/>
                <a:cs typeface="Calibri"/>
                <a:sym typeface="Calibri"/>
              </a:rPr>
              <a:t>:</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2000" b="1">
                <a:solidFill>
                  <a:srgbClr val="000072"/>
                </a:solidFill>
                <a:latin typeface="Calibri"/>
                <a:ea typeface="Calibri"/>
                <a:cs typeface="Calibri"/>
                <a:sym typeface="Calibri"/>
              </a:rPr>
              <a:t>Assemble Necessary Documents:</a:t>
            </a:r>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342900" marR="0" lvl="0" indent="-342900" algn="l" rtl="0">
              <a:spcBef>
                <a:spcPts val="0"/>
              </a:spcBef>
              <a:spcAft>
                <a:spcPts val="0"/>
              </a:spcAft>
              <a:buClr>
                <a:srgbClr val="000072"/>
              </a:buClr>
              <a:buSzPts val="2000"/>
              <a:buFont typeface="Arial"/>
              <a:buChar char="•"/>
            </a:pPr>
            <a:r>
              <a:rPr lang="en-US" sz="2000" b="1" u="sng">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2000" b="1">
              <a:solidFill>
                <a:srgbClr val="000072"/>
              </a:solidFill>
              <a:latin typeface="Calibri"/>
              <a:ea typeface="Calibri"/>
              <a:cs typeface="Calibri"/>
              <a:sym typeface="Calibri"/>
            </a:endParaRPr>
          </a:p>
          <a:p>
            <a:pPr marL="342900" marR="0" lvl="0" indent="-342900" algn="l" rtl="0">
              <a:spcBef>
                <a:spcPts val="0"/>
              </a:spcBef>
              <a:spcAft>
                <a:spcPts val="0"/>
              </a:spcAft>
              <a:buClr>
                <a:srgbClr val="000072"/>
              </a:buClr>
              <a:buSzPts val="2000"/>
              <a:buFont typeface="Arial"/>
              <a:buChar char="•"/>
            </a:pPr>
            <a:r>
              <a:rPr lang="en-US" sz="2000" b="1" u="sng">
                <a:solidFill>
                  <a:schemeClr val="hlink"/>
                </a:solidFill>
                <a:latin typeface="Calibri"/>
                <a:ea typeface="Calibri"/>
                <a:cs typeface="Calibri"/>
                <a:sym typeface="Calibri"/>
                <a:hlinkClick r:id="rId4"/>
              </a:rPr>
              <a:t>pH Water Protocol using  pH Paper: </a:t>
            </a:r>
            <a:endParaRPr/>
          </a:p>
          <a:p>
            <a:pPr marL="342900" marR="0" lvl="0" indent="-342900" algn="l" rtl="0">
              <a:spcBef>
                <a:spcPts val="0"/>
              </a:spcBef>
              <a:spcAft>
                <a:spcPts val="0"/>
              </a:spcAft>
              <a:buClr>
                <a:srgbClr val="000072"/>
              </a:buClr>
              <a:buSzPts val="2000"/>
              <a:buFont typeface="Arial"/>
              <a:buChar char="•"/>
            </a:pPr>
            <a:r>
              <a:rPr lang="en-US" sz="2000" b="1" u="sng">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with Electrical Conductivity Greater than 200 mS/</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p:txBody>
      </p:sp>
      <p:grpSp>
        <p:nvGrpSpPr>
          <p:cNvPr id="352" name="Google Shape;352;p13"/>
          <p:cNvGrpSpPr/>
          <p:nvPr/>
        </p:nvGrpSpPr>
        <p:grpSpPr>
          <a:xfrm rot="-1521617">
            <a:off x="4181937" y="2744392"/>
            <a:ext cx="1558386" cy="696212"/>
            <a:chOff x="5110464" y="1424636"/>
            <a:chExt cx="2652904" cy="1213715"/>
          </a:xfrm>
        </p:grpSpPr>
        <p:pic>
          <p:nvPicPr>
            <p:cNvPr id="353" name="Google Shape;353;p13" descr="Gloves.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354" name="Google Shape;354;p13" descr="Gloves.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pic>
        <p:nvPicPr>
          <p:cNvPr id="355" name="Google Shape;355;p13" descr="Beaker3D100mlL.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847325" y="4575026"/>
            <a:ext cx="587911" cy="755499"/>
          </a:xfrm>
          <a:prstGeom prst="rect">
            <a:avLst/>
          </a:prstGeom>
          <a:noFill/>
          <a:ln>
            <a:noFill/>
          </a:ln>
          <a:effectLst>
            <a:outerShdw blurRad="292100" dist="139700" dir="2700000" algn="tl" rotWithShape="0">
              <a:srgbClr val="333333">
                <a:alpha val="64705"/>
              </a:srgbClr>
            </a:outerShdw>
          </a:effectLst>
        </p:spPr>
      </p:pic>
      <p:pic>
        <p:nvPicPr>
          <p:cNvPr id="356" name="Google Shape;356;p13" descr="Pencil.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3937689">
            <a:off x="2649075" y="3748110"/>
            <a:ext cx="60901" cy="1371592"/>
          </a:xfrm>
          <a:prstGeom prst="rect">
            <a:avLst/>
          </a:prstGeom>
          <a:noFill/>
          <a:ln>
            <a:noFill/>
          </a:ln>
          <a:effectLst>
            <a:outerShdw blurRad="292100" dist="139700" dir="2700000" algn="tl" rotWithShape="0">
              <a:srgbClr val="333333">
                <a:alpha val="64705"/>
              </a:srgbClr>
            </a:outerShdw>
          </a:effectLst>
        </p:spPr>
      </p:pic>
      <p:pic>
        <p:nvPicPr>
          <p:cNvPr id="357" name="Google Shape;357;p13" descr="Goggles1whole.pn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847325" y="3733053"/>
            <a:ext cx="1023201" cy="780234"/>
          </a:xfrm>
          <a:prstGeom prst="rect">
            <a:avLst/>
          </a:prstGeom>
          <a:noFill/>
          <a:ln>
            <a:noFill/>
          </a:ln>
          <a:effectLst>
            <a:outerShdw blurRad="292100" dist="139700" dir="2700000" algn="tl" rotWithShape="0">
              <a:srgbClr val="333333">
                <a:alpha val="64705"/>
              </a:srgbClr>
            </a:outerShdw>
          </a:effectLst>
        </p:spPr>
      </p:pic>
      <p:pic>
        <p:nvPicPr>
          <p:cNvPr id="358" name="Google Shape;358;p13" descr="PermanentMarker.png"/>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559006" y="4292167"/>
            <a:ext cx="1876694" cy="282859"/>
          </a:xfrm>
          <a:prstGeom prst="rect">
            <a:avLst/>
          </a:prstGeom>
          <a:noFill/>
          <a:ln>
            <a:noFill/>
          </a:ln>
          <a:effectLst>
            <a:outerShdw blurRad="292100" dist="139700" dir="2700000" algn="tl" rotWithShape="0">
              <a:srgbClr val="333333">
                <a:alpha val="64705"/>
              </a:srgbClr>
            </a:outerShdw>
          </a:effectLst>
        </p:spPr>
      </p:pic>
      <p:pic>
        <p:nvPicPr>
          <p:cNvPr id="359" name="Google Shape;359;p13" descr="Washbottle.pn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555151" y="2396479"/>
            <a:ext cx="499854" cy="1266592"/>
          </a:xfrm>
          <a:prstGeom prst="rect">
            <a:avLst/>
          </a:prstGeom>
          <a:noFill/>
          <a:ln>
            <a:noFill/>
          </a:ln>
          <a:effectLst>
            <a:outerShdw blurRad="292100" dist="139700" dir="2700000" algn="tl" rotWithShape="0">
              <a:srgbClr val="333333">
                <a:alpha val="64705"/>
              </a:srgbClr>
            </a:outerShdw>
          </a:effectLst>
        </p:spPr>
      </p:pic>
      <p:pic>
        <p:nvPicPr>
          <p:cNvPr id="360" name="Google Shape;360;p13" descr="ClipboardandPaper.pn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624378">
            <a:off x="6011556" y="2389890"/>
            <a:ext cx="2630232" cy="3466559"/>
          </a:xfrm>
          <a:prstGeom prst="rect">
            <a:avLst/>
          </a:prstGeom>
          <a:noFill/>
          <a:ln>
            <a:noFill/>
          </a:ln>
          <a:effectLst>
            <a:outerShdw blurRad="292100" dist="139700" dir="2700000" algn="tl" rotWithShape="0">
              <a:srgbClr val="333333">
                <a:alpha val="64705"/>
              </a:srgbClr>
            </a:outerShdw>
          </a:effectLst>
        </p:spPr>
      </p:pic>
      <p:sp>
        <p:nvSpPr>
          <p:cNvPr id="361" name="Google Shape;361;p13"/>
          <p:cNvSpPr txBox="1"/>
          <p:nvPr/>
        </p:nvSpPr>
        <p:spPr>
          <a:xfrm rot="624378">
            <a:off x="6289862" y="3034547"/>
            <a:ext cx="2199756" cy="2800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sng">
                <a:solidFill>
                  <a:schemeClr val="dk1"/>
                </a:solidFill>
                <a:latin typeface="Short Stack"/>
                <a:ea typeface="Short Stack"/>
                <a:cs typeface="Short Stack"/>
                <a:sym typeface="Short Stack"/>
              </a:rPr>
              <a:t>Equipment List</a:t>
            </a:r>
            <a:endParaRPr/>
          </a:p>
          <a:p>
            <a:pPr marL="0" marR="0" lvl="0" indent="0" algn="l" rtl="0">
              <a:spcBef>
                <a:spcPts val="0"/>
              </a:spcBef>
              <a:spcAft>
                <a:spcPts val="0"/>
              </a:spcAft>
              <a:buNone/>
            </a:pPr>
            <a:endParaRPr sz="1600" u="sng">
              <a:solidFill>
                <a:schemeClr val="dk1"/>
              </a:solidFill>
              <a:latin typeface="Short Stack"/>
              <a:ea typeface="Short Stack"/>
              <a:cs typeface="Short Stack"/>
              <a:sym typeface="Short Stack"/>
            </a:endParaRPr>
          </a:p>
          <a:p>
            <a:pPr marL="0" marR="0" lvl="0" indent="0" algn="l" rtl="0">
              <a:spcBef>
                <a:spcPts val="0"/>
              </a:spcBef>
              <a:spcAft>
                <a:spcPts val="0"/>
              </a:spcAft>
              <a:buNone/>
            </a:pPr>
            <a:r>
              <a:rPr lang="en-US" sz="1600">
                <a:solidFill>
                  <a:schemeClr val="dk1"/>
                </a:solidFill>
                <a:latin typeface="Short Stack"/>
                <a:ea typeface="Short Stack"/>
                <a:cs typeface="Short Stack"/>
                <a:sym typeface="Short Stack"/>
              </a:rPr>
              <a:t>pH paper</a:t>
            </a:r>
            <a:endParaRPr/>
          </a:p>
          <a:p>
            <a:pPr marL="0" marR="0" lvl="0" indent="0" algn="l" rtl="0">
              <a:spcBef>
                <a:spcPts val="0"/>
              </a:spcBef>
              <a:spcAft>
                <a:spcPts val="0"/>
              </a:spcAft>
              <a:buNone/>
            </a:pPr>
            <a:r>
              <a:rPr lang="en-US" sz="1600">
                <a:solidFill>
                  <a:schemeClr val="dk1"/>
                </a:solidFill>
                <a:latin typeface="Short Stack"/>
                <a:ea typeface="Short Stack"/>
                <a:cs typeface="Short Stack"/>
                <a:sym typeface="Short Stack"/>
              </a:rPr>
              <a:t>100-ml beaker</a:t>
            </a:r>
            <a:endParaRPr/>
          </a:p>
          <a:p>
            <a:pPr marL="0" marR="0" lvl="0" indent="0" algn="l" rtl="0">
              <a:spcBef>
                <a:spcPts val="0"/>
              </a:spcBef>
              <a:spcAft>
                <a:spcPts val="0"/>
              </a:spcAft>
              <a:buNone/>
            </a:pPr>
            <a:r>
              <a:rPr lang="en-US" sz="1600">
                <a:solidFill>
                  <a:schemeClr val="dk1"/>
                </a:solidFill>
                <a:latin typeface="Short Stack"/>
                <a:ea typeface="Short Stack"/>
                <a:cs typeface="Short Stack"/>
                <a:sym typeface="Short Stack"/>
              </a:rPr>
              <a:t>Protective gloves</a:t>
            </a:r>
            <a:endParaRPr/>
          </a:p>
          <a:p>
            <a:pPr marL="0" marR="0" lvl="0" indent="0" algn="l" rtl="0">
              <a:spcBef>
                <a:spcPts val="0"/>
              </a:spcBef>
              <a:spcAft>
                <a:spcPts val="0"/>
              </a:spcAft>
              <a:buNone/>
            </a:pPr>
            <a:r>
              <a:rPr lang="en-US" sz="1600">
                <a:solidFill>
                  <a:schemeClr val="dk1"/>
                </a:solidFill>
                <a:latin typeface="Short Stack"/>
                <a:ea typeface="Short Stack"/>
                <a:cs typeface="Short Stack"/>
                <a:sym typeface="Short Stack"/>
              </a:rPr>
              <a:t>Goggles</a:t>
            </a:r>
            <a:endParaRPr/>
          </a:p>
          <a:p>
            <a:pPr marL="0" marR="0" lvl="0" indent="0" algn="l" rtl="0">
              <a:spcBef>
                <a:spcPts val="0"/>
              </a:spcBef>
              <a:spcAft>
                <a:spcPts val="0"/>
              </a:spcAft>
              <a:buNone/>
            </a:pPr>
            <a:r>
              <a:rPr lang="en-US" sz="1600">
                <a:solidFill>
                  <a:schemeClr val="dk1"/>
                </a:solidFill>
                <a:latin typeface="Short Stack"/>
                <a:ea typeface="Short Stack"/>
                <a:cs typeface="Short Stack"/>
                <a:sym typeface="Short Stack"/>
              </a:rPr>
              <a:t>Pen/pencil</a:t>
            </a:r>
            <a:endParaRPr/>
          </a:p>
          <a:p>
            <a:pPr marL="0" marR="0" lvl="0" indent="0" algn="l" rtl="0">
              <a:spcBef>
                <a:spcPts val="0"/>
              </a:spcBef>
              <a:spcAft>
                <a:spcPts val="0"/>
              </a:spcAft>
              <a:buNone/>
            </a:pPr>
            <a:r>
              <a:rPr lang="en-US" sz="1600">
                <a:solidFill>
                  <a:schemeClr val="dk1"/>
                </a:solidFill>
                <a:latin typeface="Short Stack"/>
                <a:ea typeface="Short Stack"/>
                <a:cs typeface="Short Stack"/>
                <a:sym typeface="Short Stack"/>
              </a:rPr>
              <a:t>Wash bottle</a:t>
            </a:r>
            <a:endParaRPr/>
          </a:p>
          <a:p>
            <a:pPr marL="0" marR="0" lvl="0" indent="0" algn="l" rtl="0">
              <a:spcBef>
                <a:spcPts val="0"/>
              </a:spcBef>
              <a:spcAft>
                <a:spcPts val="0"/>
              </a:spcAft>
              <a:buNone/>
            </a:pPr>
            <a:r>
              <a:rPr lang="en-US" sz="1600">
                <a:solidFill>
                  <a:schemeClr val="dk1"/>
                </a:solidFill>
                <a:latin typeface="Short Stack"/>
                <a:ea typeface="Short Stack"/>
                <a:cs typeface="Short Stack"/>
                <a:sym typeface="Short Stack"/>
              </a:rPr>
              <a:t>Sample bottle</a:t>
            </a:r>
            <a:endParaRPr/>
          </a:p>
          <a:p>
            <a:pPr marL="0" marR="0" lvl="0" indent="0" algn="l" rtl="0">
              <a:spcBef>
                <a:spcPts val="0"/>
              </a:spcBef>
              <a:spcAft>
                <a:spcPts val="0"/>
              </a:spcAft>
              <a:buNone/>
            </a:pPr>
            <a:r>
              <a:rPr lang="en-US" sz="1600">
                <a:solidFill>
                  <a:schemeClr val="dk1"/>
                </a:solidFill>
                <a:latin typeface="Short Stack"/>
                <a:ea typeface="Short Stack"/>
                <a:cs typeface="Short Stack"/>
                <a:sym typeface="Short Stack"/>
              </a:rPr>
              <a:t>Cup or beaker</a:t>
            </a:r>
            <a:endParaRPr/>
          </a:p>
          <a:p>
            <a:pPr marL="0" marR="0" lvl="0" indent="0" algn="l" rtl="0">
              <a:spcBef>
                <a:spcPts val="0"/>
              </a:spcBef>
              <a:spcAft>
                <a:spcPts val="0"/>
              </a:spcAft>
              <a:buNone/>
            </a:pPr>
            <a:endParaRPr sz="1600">
              <a:solidFill>
                <a:schemeClr val="dk1"/>
              </a:solidFill>
              <a:latin typeface="Short Stack"/>
              <a:ea typeface="Short Stack"/>
              <a:cs typeface="Short Stack"/>
              <a:sym typeface="Short Stack"/>
            </a:endParaRPr>
          </a:p>
        </p:txBody>
      </p:sp>
      <p:pic>
        <p:nvPicPr>
          <p:cNvPr id="362" name="Google Shape;362;p13" descr="NalgeneWaterBottle.png"/>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4071720" y="3759966"/>
            <a:ext cx="562837" cy="1064402"/>
          </a:xfrm>
          <a:prstGeom prst="rect">
            <a:avLst/>
          </a:prstGeom>
          <a:noFill/>
          <a:ln>
            <a:noFill/>
          </a:ln>
          <a:effectLst>
            <a:outerShdw blurRad="292100" dist="139700" dir="2700000" algn="tl" rotWithShape="0">
              <a:srgbClr val="333333">
                <a:alpha val="64705"/>
              </a:srgbClr>
            </a:outerShdw>
          </a:effectLst>
        </p:spPr>
      </p:pic>
      <p:pic>
        <p:nvPicPr>
          <p:cNvPr id="363" name="Google Shape;363;p13" descr="pHDispenser3DZZ.png"/>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3365807" y="2682078"/>
            <a:ext cx="729146" cy="6440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pSp>
        <p:nvGrpSpPr>
          <p:cNvPr id="368" name="Google Shape;368;p14"/>
          <p:cNvGrpSpPr/>
          <p:nvPr/>
        </p:nvGrpSpPr>
        <p:grpSpPr>
          <a:xfrm>
            <a:off x="1652901" y="5912513"/>
            <a:ext cx="1558386" cy="696212"/>
            <a:chOff x="5110464" y="1424636"/>
            <a:chExt cx="2652904" cy="1213715"/>
          </a:xfrm>
        </p:grpSpPr>
        <p:pic>
          <p:nvPicPr>
            <p:cNvPr id="369" name="Google Shape;369;p14" descr="Gloves.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370" name="Google Shape;370;p14" descr="Gloves.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sp>
        <p:nvSpPr>
          <p:cNvPr id="371" name="Google Shape;371;p14"/>
          <p:cNvSpPr/>
          <p:nvPr/>
        </p:nvSpPr>
        <p:spPr>
          <a:xfrm>
            <a:off x="3210195" y="6096464"/>
            <a:ext cx="5267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SAFTEY</a:t>
            </a:r>
            <a:r>
              <a:rPr lang="en-US" sz="1400" i="1">
                <a:solidFill>
                  <a:schemeClr val="dk1"/>
                </a:solidFill>
                <a:latin typeface="Calibri"/>
                <a:ea typeface="Calibri"/>
                <a:cs typeface="Calibri"/>
                <a:sym typeface="Calibri"/>
              </a:rPr>
              <a:t> be sure to wear gloves and goggles  during your investigation</a:t>
            </a:r>
            <a:endParaRPr sz="1400" i="1">
              <a:solidFill>
                <a:schemeClr val="dk1"/>
              </a:solidFill>
              <a:latin typeface="Calibri"/>
              <a:ea typeface="Calibri"/>
              <a:cs typeface="Calibri"/>
              <a:sym typeface="Calibri"/>
            </a:endParaRPr>
          </a:p>
        </p:txBody>
      </p:sp>
      <p:pic>
        <p:nvPicPr>
          <p:cNvPr id="372" name="Google Shape;372;p14"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9471" y="5966739"/>
            <a:ext cx="399410" cy="409377"/>
          </a:xfrm>
          <a:prstGeom prst="rect">
            <a:avLst/>
          </a:prstGeom>
          <a:noFill/>
          <a:ln>
            <a:noFill/>
          </a:ln>
          <a:effectLst>
            <a:outerShdw blurRad="292100" dist="139700" dir="2700000" algn="tl" rotWithShape="0">
              <a:srgbClr val="333333">
                <a:alpha val="64705"/>
              </a:srgbClr>
            </a:outerShdw>
          </a:effectLst>
        </p:spPr>
      </p:pic>
      <p:sp>
        <p:nvSpPr>
          <p:cNvPr id="373" name="Google Shape;373;p14"/>
          <p:cNvSpPr txBox="1"/>
          <p:nvPr/>
        </p:nvSpPr>
        <p:spPr>
          <a:xfrm>
            <a:off x="1219471" y="1905365"/>
            <a:ext cx="3039272"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Fill in the top part of the Hydrosphere Investigation Sheet.</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In the pH section of the Data Sheet, check the box next to “pH paper”.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Put on protective gloves and goggles</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4" name="Google Shape;374;p14" descr="Goggles1whole.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224229" y="5482554"/>
            <a:ext cx="1116409" cy="851309"/>
          </a:xfrm>
          <a:prstGeom prst="rect">
            <a:avLst/>
          </a:prstGeom>
          <a:noFill/>
          <a:ln>
            <a:noFill/>
          </a:ln>
          <a:effectLst>
            <a:outerShdw blurRad="292100" dist="139700" dir="2700000" algn="tl" rotWithShape="0">
              <a:srgbClr val="333333">
                <a:alpha val="64705"/>
              </a:srgbClr>
            </a:outerShdw>
          </a:effectLst>
        </p:spPr>
      </p:pic>
      <p:pic>
        <p:nvPicPr>
          <p:cNvPr id="375" name="Google Shape;375;p14" descr="Screen Shot 2015-12-21 at 8.53.34 PM.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469561" y="2064819"/>
            <a:ext cx="3476724" cy="2168964"/>
          </a:xfrm>
          <a:prstGeom prst="rect">
            <a:avLst/>
          </a:prstGeom>
          <a:noFill/>
          <a:ln>
            <a:noFill/>
          </a:ln>
          <a:effectLst>
            <a:outerShdw blurRad="292100" dist="139700" dir="2700000" algn="tl" rotWithShape="0">
              <a:srgbClr val="333333">
                <a:alpha val="64705"/>
              </a:srgbClr>
            </a:outerShdw>
          </a:effectLst>
        </p:spPr>
      </p:pic>
      <p:sp>
        <p:nvSpPr>
          <p:cNvPr id="376" name="Google Shape;376;p14"/>
          <p:cNvSpPr txBox="1"/>
          <p:nvPr/>
        </p:nvSpPr>
        <p:spPr>
          <a:xfrm>
            <a:off x="1219471" y="1039163"/>
            <a:ext cx="725832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 pH Water Protocol using  </a:t>
            </a:r>
            <a:r>
              <a:rPr lang="en-US" sz="2400" b="1">
                <a:solidFill>
                  <a:srgbClr val="FF0000"/>
                </a:solidFill>
                <a:latin typeface="Calibri"/>
                <a:ea typeface="Calibri"/>
                <a:cs typeface="Calibri"/>
                <a:sym typeface="Calibri"/>
              </a:rPr>
              <a:t>pH Paper: </a:t>
            </a:r>
            <a:r>
              <a:rPr lang="en-US" sz="2400" b="1">
                <a:solidFill>
                  <a:srgbClr val="000072"/>
                </a:solidFill>
                <a:latin typeface="Calibri"/>
                <a:ea typeface="Calibri"/>
                <a:cs typeface="Calibri"/>
                <a:sym typeface="Calibri"/>
              </a:rPr>
              <a:t>Electrical Conductivity </a:t>
            </a:r>
            <a:r>
              <a:rPr lang="en-US" sz="2400" b="1">
                <a:solidFill>
                  <a:srgbClr val="FF0000"/>
                </a:solidFill>
                <a:latin typeface="Calibri"/>
                <a:ea typeface="Calibri"/>
                <a:cs typeface="Calibri"/>
                <a:sym typeface="Calibri"/>
              </a:rPr>
              <a:t>Greater </a:t>
            </a:r>
            <a:r>
              <a:rPr lang="en-US" sz="2400" b="1">
                <a:solidFill>
                  <a:srgbClr val="000072"/>
                </a:solidFill>
                <a:latin typeface="Calibri"/>
                <a:ea typeface="Calibri"/>
                <a:cs typeface="Calibri"/>
                <a:sym typeface="Calibri"/>
              </a:rPr>
              <a:t>than 200 mS/cm   (Slide 1/3)</a:t>
            </a:r>
            <a:endParaRPr sz="2400" b="1">
              <a:solidFill>
                <a:srgbClr val="000072"/>
              </a:solidFill>
              <a:latin typeface="Calibri"/>
              <a:ea typeface="Calibri"/>
              <a:cs typeface="Calibri"/>
              <a:sym typeface="Calibri"/>
            </a:endParaRPr>
          </a:p>
        </p:txBody>
      </p:sp>
      <p:pic>
        <p:nvPicPr>
          <p:cNvPr id="377" name="Google Shape;377;p14" descr="Screen Shot 2015-12-21 at 8.57.01 PM.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469561" y="4475524"/>
            <a:ext cx="3476724" cy="129347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15" descr="NalgeneWaterBottl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99051" y="4677948"/>
            <a:ext cx="740634" cy="1400640"/>
          </a:xfrm>
          <a:prstGeom prst="rect">
            <a:avLst/>
          </a:prstGeom>
          <a:noFill/>
          <a:ln>
            <a:noFill/>
          </a:ln>
          <a:effectLst>
            <a:outerShdw blurRad="292100" dist="139700" dir="2700000" algn="tl" rotWithShape="0">
              <a:srgbClr val="333333">
                <a:alpha val="64705"/>
              </a:srgbClr>
            </a:outerShdw>
          </a:effectLst>
        </p:spPr>
      </p:pic>
      <p:pic>
        <p:nvPicPr>
          <p:cNvPr id="383" name="Google Shape;383;p15" descr="Washbottle.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64368" y="2196571"/>
            <a:ext cx="668596" cy="1436770"/>
          </a:xfrm>
          <a:prstGeom prst="rect">
            <a:avLst/>
          </a:prstGeom>
          <a:noFill/>
          <a:ln>
            <a:noFill/>
          </a:ln>
          <a:effectLst>
            <a:outerShdw blurRad="292100" dist="139700" dir="2700000" algn="tl" rotWithShape="0">
              <a:srgbClr val="333333">
                <a:alpha val="64705"/>
              </a:srgbClr>
            </a:outerShdw>
          </a:effectLst>
        </p:spPr>
      </p:pic>
      <p:sp>
        <p:nvSpPr>
          <p:cNvPr id="384" name="Google Shape;384;p15"/>
          <p:cNvSpPr txBox="1"/>
          <p:nvPr/>
        </p:nvSpPr>
        <p:spPr>
          <a:xfrm>
            <a:off x="1198223" y="964186"/>
            <a:ext cx="84836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 pH Water Protocol using  </a:t>
            </a:r>
            <a:r>
              <a:rPr lang="en-US" sz="2400" b="1">
                <a:solidFill>
                  <a:srgbClr val="FF0000"/>
                </a:solidFill>
                <a:latin typeface="Calibri"/>
                <a:ea typeface="Calibri"/>
                <a:cs typeface="Calibri"/>
                <a:sym typeface="Calibri"/>
              </a:rPr>
              <a:t>pH Paper: </a:t>
            </a:r>
            <a:endParaRPr sz="2400" b="1">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72"/>
                </a:solidFill>
                <a:latin typeface="Calibri"/>
                <a:ea typeface="Calibri"/>
                <a:cs typeface="Calibri"/>
                <a:sym typeface="Calibri"/>
              </a:rPr>
              <a:t>Electrical Conductivity </a:t>
            </a:r>
            <a:r>
              <a:rPr lang="en-US" sz="2400" b="1">
                <a:solidFill>
                  <a:srgbClr val="FF0000"/>
                </a:solidFill>
                <a:latin typeface="Calibri"/>
                <a:ea typeface="Calibri"/>
                <a:cs typeface="Calibri"/>
                <a:sym typeface="Calibri"/>
              </a:rPr>
              <a:t>Greater </a:t>
            </a:r>
            <a:r>
              <a:rPr lang="en-US" sz="2400" b="1">
                <a:solidFill>
                  <a:srgbClr val="000072"/>
                </a:solidFill>
                <a:latin typeface="Calibri"/>
                <a:ea typeface="Calibri"/>
                <a:cs typeface="Calibri"/>
                <a:sym typeface="Calibri"/>
              </a:rPr>
              <a:t>than 200 mS/cm (2/3)</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5" name="Google Shape;385;p15" descr="pHDispenser3DZZ.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82812" y="3925461"/>
            <a:ext cx="851873" cy="752487"/>
          </a:xfrm>
          <a:prstGeom prst="rect">
            <a:avLst/>
          </a:prstGeom>
          <a:noFill/>
          <a:ln>
            <a:noFill/>
          </a:ln>
        </p:spPr>
      </p:pic>
      <p:pic>
        <p:nvPicPr>
          <p:cNvPr id="386" name="Google Shape;386;p15" descr="Beaker3D100ml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39392" y="4309293"/>
            <a:ext cx="781117" cy="1003780"/>
          </a:xfrm>
          <a:prstGeom prst="rect">
            <a:avLst/>
          </a:prstGeom>
          <a:noFill/>
          <a:ln>
            <a:noFill/>
          </a:ln>
          <a:effectLst>
            <a:outerShdw blurRad="292100" dist="139700" dir="2700000" algn="tl" rotWithShape="0">
              <a:srgbClr val="333333">
                <a:alpha val="64705"/>
              </a:srgbClr>
            </a:outerShdw>
          </a:effectLst>
        </p:spPr>
      </p:pic>
      <p:cxnSp>
        <p:nvCxnSpPr>
          <p:cNvPr id="387" name="Google Shape;387;p15"/>
          <p:cNvCxnSpPr/>
          <p:nvPr/>
        </p:nvCxnSpPr>
        <p:spPr>
          <a:xfrm rot="-5400000" flipH="1">
            <a:off x="6529160" y="3765591"/>
            <a:ext cx="424500" cy="126900"/>
          </a:xfrm>
          <a:prstGeom prst="curvedConnector3">
            <a:avLst>
              <a:gd name="adj1" fmla="val 50000"/>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pic>
        <p:nvPicPr>
          <p:cNvPr id="388" name="Google Shape;388;p15" descr="Beaker3D100ml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29951" y="2129294"/>
            <a:ext cx="885494" cy="1137912"/>
          </a:xfrm>
          <a:prstGeom prst="rect">
            <a:avLst/>
          </a:prstGeom>
          <a:noFill/>
          <a:ln>
            <a:noFill/>
          </a:ln>
          <a:effectLst>
            <a:outerShdw blurRad="292100" dist="139700" dir="2700000" algn="tl" rotWithShape="0">
              <a:srgbClr val="333333">
                <a:alpha val="64705"/>
              </a:srgbClr>
            </a:outerShdw>
          </a:effectLst>
        </p:spPr>
      </p:pic>
      <p:sp>
        <p:nvSpPr>
          <p:cNvPr id="389" name="Google Shape;389;p15"/>
          <p:cNvSpPr txBox="1"/>
          <p:nvPr/>
        </p:nvSpPr>
        <p:spPr>
          <a:xfrm>
            <a:off x="1138267" y="2196571"/>
            <a:ext cx="5098707" cy="34778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Calibri"/>
              <a:buAutoNum type="arabicPeriod" startAt="4"/>
            </a:pPr>
            <a:r>
              <a:rPr lang="en-US" sz="2000">
                <a:solidFill>
                  <a:schemeClr val="dk1"/>
                </a:solidFill>
                <a:latin typeface="Calibri"/>
                <a:ea typeface="Calibri"/>
                <a:cs typeface="Calibri"/>
                <a:sym typeface="Calibri"/>
              </a:rPr>
              <a:t>Rinse the beaker with sample water</a:t>
            </a:r>
            <a:r>
              <a:rPr lang="en-US" sz="2000" b="1">
                <a:solidFill>
                  <a:srgbClr val="000090"/>
                </a:solidFill>
                <a:latin typeface="Calibri"/>
                <a:ea typeface="Calibri"/>
                <a:cs typeface="Calibri"/>
                <a:sym typeface="Calibri"/>
              </a:rPr>
              <a:t> three </a:t>
            </a:r>
            <a:r>
              <a:rPr lang="en-US" sz="2000">
                <a:solidFill>
                  <a:schemeClr val="dk1"/>
                </a:solidFill>
                <a:latin typeface="Calibri"/>
                <a:ea typeface="Calibri"/>
                <a:cs typeface="Calibri"/>
                <a:sym typeface="Calibri"/>
              </a:rPr>
              <a:t>times.</a:t>
            </a:r>
            <a:endParaRPr/>
          </a:p>
          <a:p>
            <a:pPr marL="342900" marR="0" lvl="0" indent="-21590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Calibri"/>
              <a:buAutoNum type="arabicPeriod" startAt="4"/>
            </a:pPr>
            <a:r>
              <a:rPr lang="en-US" sz="2000">
                <a:solidFill>
                  <a:schemeClr val="dk1"/>
                </a:solidFill>
                <a:latin typeface="Calibri"/>
                <a:ea typeface="Calibri"/>
                <a:cs typeface="Calibri"/>
                <a:sym typeface="Calibri"/>
              </a:rPr>
              <a:t>Fill the beaker halfway with your water sample.</a:t>
            </a:r>
            <a:endParaRPr/>
          </a:p>
          <a:p>
            <a:pPr marL="342900" marR="0" lvl="0" indent="-21590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Calibri"/>
              <a:buAutoNum type="arabicPeriod" startAt="4"/>
            </a:pPr>
            <a:r>
              <a:rPr lang="en-US" sz="2000">
                <a:solidFill>
                  <a:schemeClr val="dk1"/>
                </a:solidFill>
                <a:latin typeface="Calibri"/>
                <a:ea typeface="Calibri"/>
                <a:cs typeface="Calibri"/>
                <a:sym typeface="Calibri"/>
              </a:rPr>
              <a:t>Follow instructions that come with your pH paper for testing the sample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Calibri"/>
              <a:buAutoNum type="arabicPeriod" startAt="4"/>
            </a:pPr>
            <a:r>
              <a:rPr lang="en-US" sz="2000">
                <a:solidFill>
                  <a:schemeClr val="dk1"/>
                </a:solidFill>
                <a:latin typeface="Calibri"/>
                <a:ea typeface="Calibri"/>
                <a:cs typeface="Calibri"/>
                <a:sym typeface="Calibri"/>
              </a:rPr>
              <a:t>Record your pH on the Data Sheet as Observer 1.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p:nvPr/>
        </p:nvSpPr>
        <p:spPr>
          <a:xfrm>
            <a:off x="1844659" y="6026300"/>
            <a:ext cx="66502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Check to make sure that each observation is within 1.0 pH units of the average.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If they are not within 1.0 units of the average, repeat the measurements</a:t>
            </a:r>
            <a:endParaRPr sz="1400" b="1" i="1">
              <a:solidFill>
                <a:schemeClr val="dk1"/>
              </a:solidFill>
              <a:latin typeface="Calibri"/>
              <a:ea typeface="Calibri"/>
              <a:cs typeface="Calibri"/>
              <a:sym typeface="Calibri"/>
            </a:endParaRPr>
          </a:p>
        </p:txBody>
      </p:sp>
      <p:pic>
        <p:nvPicPr>
          <p:cNvPr id="395" name="Google Shape;395;p16"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471" y="6078588"/>
            <a:ext cx="399410" cy="409377"/>
          </a:xfrm>
          <a:prstGeom prst="rect">
            <a:avLst/>
          </a:prstGeom>
          <a:noFill/>
          <a:ln>
            <a:noFill/>
          </a:ln>
          <a:effectLst>
            <a:outerShdw blurRad="292100" dist="139700" dir="2700000" algn="tl" rotWithShape="0">
              <a:srgbClr val="333333">
                <a:alpha val="64705"/>
              </a:srgbClr>
            </a:outerShdw>
          </a:effectLst>
        </p:spPr>
      </p:pic>
      <p:pic>
        <p:nvPicPr>
          <p:cNvPr id="396" name="Google Shape;396;p16" descr="NalgeneWaterBottle.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24572" y="2186143"/>
            <a:ext cx="740634" cy="1400640"/>
          </a:xfrm>
          <a:prstGeom prst="rect">
            <a:avLst/>
          </a:prstGeom>
          <a:noFill/>
          <a:ln>
            <a:noFill/>
          </a:ln>
          <a:effectLst>
            <a:outerShdw blurRad="292100" dist="139700" dir="2700000" algn="tl" rotWithShape="0">
              <a:srgbClr val="333333">
                <a:alpha val="64705"/>
              </a:srgbClr>
            </a:outerShdw>
          </a:effectLst>
        </p:spPr>
      </p:pic>
      <p:pic>
        <p:nvPicPr>
          <p:cNvPr id="397" name="Google Shape;397;p16" descr="Washbottle.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45881" y="4304864"/>
            <a:ext cx="668596" cy="1436770"/>
          </a:xfrm>
          <a:prstGeom prst="rect">
            <a:avLst/>
          </a:prstGeom>
          <a:noFill/>
          <a:ln>
            <a:noFill/>
          </a:ln>
          <a:effectLst>
            <a:outerShdw blurRad="292100" dist="139700" dir="2700000" algn="tl" rotWithShape="0">
              <a:srgbClr val="333333">
                <a:alpha val="64705"/>
              </a:srgbClr>
            </a:outerShdw>
          </a:effectLst>
        </p:spPr>
      </p:pic>
      <p:sp>
        <p:nvSpPr>
          <p:cNvPr id="398" name="Google Shape;398;p16"/>
          <p:cNvSpPr txBox="1"/>
          <p:nvPr/>
        </p:nvSpPr>
        <p:spPr>
          <a:xfrm>
            <a:off x="1618881" y="5372302"/>
            <a:ext cx="52245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 *End of data collection for this Water pH Protocol *</a:t>
            </a:r>
            <a:endParaRPr sz="1800">
              <a:solidFill>
                <a:srgbClr val="FF0000"/>
              </a:solidFill>
              <a:latin typeface="Calibri"/>
              <a:ea typeface="Calibri"/>
              <a:cs typeface="Calibri"/>
              <a:sym typeface="Calibri"/>
            </a:endParaRPr>
          </a:p>
        </p:txBody>
      </p:sp>
      <p:pic>
        <p:nvPicPr>
          <p:cNvPr id="399" name="Google Shape;399;p16" descr="pHDispenser3DZZ.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45881" y="2039540"/>
            <a:ext cx="586780" cy="518322"/>
          </a:xfrm>
          <a:prstGeom prst="rect">
            <a:avLst/>
          </a:prstGeom>
          <a:noFill/>
          <a:ln>
            <a:noFill/>
          </a:ln>
        </p:spPr>
      </p:pic>
      <p:pic>
        <p:nvPicPr>
          <p:cNvPr id="400" name="Google Shape;400;p16" descr="Beaker3D100ml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82674" y="2880018"/>
            <a:ext cx="549987" cy="706765"/>
          </a:xfrm>
          <a:prstGeom prst="rect">
            <a:avLst/>
          </a:prstGeom>
          <a:noFill/>
          <a:ln>
            <a:noFill/>
          </a:ln>
          <a:effectLst>
            <a:outerShdw blurRad="292100" dist="139700" dir="2700000" algn="tl" rotWithShape="0">
              <a:srgbClr val="333333">
                <a:alpha val="64705"/>
              </a:srgbClr>
            </a:outerShdw>
          </a:effectLst>
        </p:spPr>
      </p:pic>
      <p:sp>
        <p:nvSpPr>
          <p:cNvPr id="401" name="Google Shape;401;p16"/>
          <p:cNvSpPr/>
          <p:nvPr/>
        </p:nvSpPr>
        <p:spPr>
          <a:xfrm rot="10800000">
            <a:off x="7439977" y="3258182"/>
            <a:ext cx="368301" cy="328601"/>
          </a:xfrm>
          <a:prstGeom prst="round2SameRect">
            <a:avLst>
              <a:gd name="adj1" fmla="val 16667"/>
              <a:gd name="adj2" fmla="val 0"/>
            </a:avLst>
          </a:prstGeom>
          <a:solidFill>
            <a:srgbClr val="DAEEF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02" name="Google Shape;402;p16"/>
          <p:cNvCxnSpPr/>
          <p:nvPr/>
        </p:nvCxnSpPr>
        <p:spPr>
          <a:xfrm rot="-5400000" flipH="1">
            <a:off x="7088504" y="2494461"/>
            <a:ext cx="271500" cy="126900"/>
          </a:xfrm>
          <a:prstGeom prst="curvedConnector3">
            <a:avLst>
              <a:gd name="adj1" fmla="val 50000"/>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pic>
        <p:nvPicPr>
          <p:cNvPr id="403" name="Google Shape;403;p16" descr="Beaker3D100ml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59882" y="4681598"/>
            <a:ext cx="549987" cy="706765"/>
          </a:xfrm>
          <a:prstGeom prst="rect">
            <a:avLst/>
          </a:prstGeom>
          <a:noFill/>
          <a:ln>
            <a:noFill/>
          </a:ln>
          <a:effectLst>
            <a:outerShdw blurRad="292100" dist="139700" dir="2700000" algn="tl" rotWithShape="0">
              <a:srgbClr val="333333">
                <a:alpha val="64705"/>
              </a:srgbClr>
            </a:outerShdw>
          </a:effectLst>
        </p:spPr>
      </p:pic>
      <p:sp>
        <p:nvSpPr>
          <p:cNvPr id="404" name="Google Shape;404;p16"/>
          <p:cNvSpPr txBox="1"/>
          <p:nvPr/>
        </p:nvSpPr>
        <p:spPr>
          <a:xfrm>
            <a:off x="1219471" y="2010973"/>
            <a:ext cx="5941333" cy="34163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90"/>
              </a:buClr>
              <a:buSzPts val="1800"/>
              <a:buFont typeface="Calibri"/>
              <a:buAutoNum type="arabicPeriod" startAt="5"/>
            </a:pPr>
            <a:r>
              <a:rPr lang="en-US" sz="1800" b="1">
                <a:solidFill>
                  <a:srgbClr val="000090"/>
                </a:solidFill>
                <a:latin typeface="Calibri"/>
                <a:ea typeface="Calibri"/>
                <a:cs typeface="Calibri"/>
                <a:sym typeface="Calibri"/>
              </a:rPr>
              <a:t>Repeat</a:t>
            </a:r>
            <a:r>
              <a:rPr lang="en-US" sz="1800">
                <a:solidFill>
                  <a:schemeClr val="dk1"/>
                </a:solidFill>
                <a:latin typeface="Calibri"/>
                <a:ea typeface="Calibri"/>
                <a:cs typeface="Calibri"/>
                <a:sym typeface="Calibri"/>
              </a:rPr>
              <a:t> steps 4-6 two more times, using fresh sample water and new pH paper.</a:t>
            </a:r>
            <a:endParaRPr/>
          </a:p>
          <a:p>
            <a:pPr marL="342900" marR="0" lvl="0" indent="-342900" algn="l" rtl="0">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Record your data, and find the average of the three observations: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72"/>
                </a:solidFill>
                <a:latin typeface="Calibri"/>
                <a:ea typeface="Calibri"/>
                <a:cs typeface="Calibri"/>
                <a:sym typeface="Calibri"/>
              </a:rPr>
              <a:t>Calculate Average:  </a:t>
            </a:r>
            <a:r>
              <a:rPr lang="en-US" sz="1800" b="1" u="sng">
                <a:solidFill>
                  <a:srgbClr val="000072"/>
                </a:solidFill>
                <a:latin typeface="Calibri"/>
                <a:ea typeface="Calibri"/>
                <a:cs typeface="Calibri"/>
                <a:sym typeface="Calibri"/>
              </a:rPr>
              <a:t>Observer 1 + Observer 2 + Observer 3</a:t>
            </a:r>
            <a:endParaRPr sz="18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72"/>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startAt="10"/>
            </a:pPr>
            <a:r>
              <a:rPr lang="en-US" sz="1800">
                <a:solidFill>
                  <a:schemeClr val="dk1"/>
                </a:solidFill>
                <a:latin typeface="Calibri"/>
                <a:ea typeface="Calibri"/>
                <a:cs typeface="Calibri"/>
                <a:sym typeface="Calibri"/>
              </a:rPr>
              <a:t>Discard used pH paper and gloves in waste container. Rinse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beaker with distilled water using the wash bottle.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11.  Enter your data on the GLOBE Website.</a:t>
            </a:r>
            <a:endParaRPr/>
          </a:p>
          <a:p>
            <a:pPr marL="342900" marR="0" lvl="0" indent="-228600" algn="l" rtl="0">
              <a:spcBef>
                <a:spcPts val="0"/>
              </a:spcBef>
              <a:spcAft>
                <a:spcPts val="0"/>
              </a:spcAft>
              <a:buClr>
                <a:schemeClr val="dk1"/>
              </a:buClr>
              <a:buSzPts val="1800"/>
              <a:buFont typeface="Calibri"/>
              <a:buNone/>
            </a:pPr>
            <a:endParaRPr sz="1800" b="1">
              <a:solidFill>
                <a:srgbClr val="000072"/>
              </a:solidFill>
              <a:latin typeface="Calibri"/>
              <a:ea typeface="Calibri"/>
              <a:cs typeface="Calibri"/>
              <a:sym typeface="Calibri"/>
            </a:endParaRPr>
          </a:p>
        </p:txBody>
      </p:sp>
      <p:sp>
        <p:nvSpPr>
          <p:cNvPr id="405" name="Google Shape;405;p16"/>
          <p:cNvSpPr txBox="1"/>
          <p:nvPr/>
        </p:nvSpPr>
        <p:spPr>
          <a:xfrm>
            <a:off x="1219471" y="1065932"/>
            <a:ext cx="84836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 pH Water Protocol using  </a:t>
            </a:r>
            <a:r>
              <a:rPr lang="en-US" sz="2400" b="1">
                <a:solidFill>
                  <a:srgbClr val="FF0000"/>
                </a:solidFill>
                <a:latin typeface="Calibri"/>
                <a:ea typeface="Calibri"/>
                <a:cs typeface="Calibri"/>
                <a:sym typeface="Calibri"/>
              </a:rPr>
              <a:t>pH Paper: </a:t>
            </a:r>
            <a:endParaRPr sz="2400" b="1">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72"/>
                </a:solidFill>
                <a:latin typeface="Calibri"/>
                <a:ea typeface="Calibri"/>
                <a:cs typeface="Calibri"/>
                <a:sym typeface="Calibri"/>
              </a:rPr>
              <a:t>Electrical Conductivity </a:t>
            </a:r>
            <a:r>
              <a:rPr lang="en-US" sz="2400" b="1">
                <a:solidFill>
                  <a:srgbClr val="FF0000"/>
                </a:solidFill>
                <a:latin typeface="Calibri"/>
                <a:ea typeface="Calibri"/>
                <a:cs typeface="Calibri"/>
                <a:sym typeface="Calibri"/>
              </a:rPr>
              <a:t>Greater </a:t>
            </a:r>
            <a:r>
              <a:rPr lang="en-US" sz="2400" b="1">
                <a:solidFill>
                  <a:srgbClr val="000072"/>
                </a:solidFill>
                <a:latin typeface="Calibri"/>
                <a:ea typeface="Calibri"/>
                <a:cs typeface="Calibri"/>
                <a:sym typeface="Calibri"/>
              </a:rPr>
              <a:t>than 200 mS/cm (3/3)</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7"/>
          <p:cNvSpPr/>
          <p:nvPr/>
        </p:nvSpPr>
        <p:spPr>
          <a:xfrm>
            <a:off x="1237721" y="1032400"/>
            <a:ext cx="7512505" cy="68326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II. pH Water Protocol using </a:t>
            </a:r>
            <a:r>
              <a:rPr lang="en-US" sz="2400" b="1">
                <a:solidFill>
                  <a:srgbClr val="FF0000"/>
                </a:solidFill>
                <a:latin typeface="Calibri"/>
                <a:ea typeface="Calibri"/>
                <a:cs typeface="Calibri"/>
                <a:sym typeface="Calibri"/>
              </a:rPr>
              <a:t>pH Paper: </a:t>
            </a:r>
            <a:r>
              <a:rPr lang="en-US" sz="2400" b="1">
                <a:solidFill>
                  <a:srgbClr val="000072"/>
                </a:solidFill>
                <a:latin typeface="Calibri"/>
                <a:ea typeface="Calibri"/>
                <a:cs typeface="Calibri"/>
                <a:sym typeface="Calibri"/>
              </a:rPr>
              <a:t>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a:t>
            </a:r>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Time: </a:t>
            </a:r>
            <a:r>
              <a:rPr lang="en-US" sz="1800">
                <a:solidFill>
                  <a:srgbClr val="000000"/>
                </a:solidFill>
                <a:latin typeface="Calibri"/>
                <a:ea typeface="Calibri"/>
                <a:cs typeface="Calibri"/>
                <a:sym typeface="Calibri"/>
              </a:rPr>
              <a:t>10 minutes</a:t>
            </a:r>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Suggested Frequency</a:t>
            </a:r>
            <a:r>
              <a:rPr lang="en-US" sz="1800">
                <a:solidFill>
                  <a:srgbClr val="000000"/>
                </a:solidFill>
                <a:latin typeface="Calibri"/>
                <a:ea typeface="Calibri"/>
                <a:cs typeface="Calibri"/>
                <a:sym typeface="Calibri"/>
              </a:rPr>
              <a:t>: weekly</a:t>
            </a:r>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Assemble Equipment</a:t>
            </a:r>
            <a:r>
              <a:rPr lang="en-US" sz="1800">
                <a:solidFill>
                  <a:srgbClr val="000000"/>
                </a:solidFill>
                <a:latin typeface="Calibri"/>
                <a:ea typeface="Calibri"/>
                <a:cs typeface="Calibri"/>
                <a:sym typeface="Calibri"/>
              </a:rPr>
              <a:t>:</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2000" b="1">
                <a:solidFill>
                  <a:srgbClr val="000072"/>
                </a:solidFill>
                <a:latin typeface="Calibri"/>
                <a:ea typeface="Calibri"/>
                <a:cs typeface="Calibri"/>
                <a:sym typeface="Calibri"/>
              </a:rPr>
              <a:t>Assemble Necessary Documents:</a:t>
            </a:r>
            <a:r>
              <a:rPr lang="en-US" sz="20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2000" b="1" u="sng">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US" sz="1800" b="1" u="sng">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b="1" u="sng">
                <a:solidFill>
                  <a:srgbClr val="00007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pH Water Protocol using  pH Paper: Electrical Conductivity Less than 200 mS/</a:t>
            </a:r>
            <a:endParaRPr sz="1800">
              <a:solidFill>
                <a:schemeClr val="dk1"/>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p:txBody>
      </p:sp>
      <p:grpSp>
        <p:nvGrpSpPr>
          <p:cNvPr id="411" name="Google Shape;411;p17"/>
          <p:cNvGrpSpPr/>
          <p:nvPr/>
        </p:nvGrpSpPr>
        <p:grpSpPr>
          <a:xfrm rot="-1521617">
            <a:off x="2979590" y="2994861"/>
            <a:ext cx="1558386" cy="696212"/>
            <a:chOff x="5110464" y="1424636"/>
            <a:chExt cx="2652904" cy="1213715"/>
          </a:xfrm>
        </p:grpSpPr>
        <p:pic>
          <p:nvPicPr>
            <p:cNvPr id="412" name="Google Shape;412;p17" descr="Gloves.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413" name="Google Shape;413;p17" descr="Gloves.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pic>
        <p:nvPicPr>
          <p:cNvPr id="414" name="Google Shape;414;p17" descr="Beaker3D100ml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335710" y="1913685"/>
            <a:ext cx="734498" cy="943872"/>
          </a:xfrm>
          <a:prstGeom prst="rect">
            <a:avLst/>
          </a:prstGeom>
          <a:noFill/>
          <a:ln>
            <a:noFill/>
          </a:ln>
          <a:effectLst>
            <a:outerShdw blurRad="292100" dist="139700" dir="2700000" algn="tl" rotWithShape="0">
              <a:srgbClr val="333333">
                <a:alpha val="64705"/>
              </a:srgbClr>
            </a:outerShdw>
          </a:effectLst>
        </p:spPr>
      </p:pic>
      <p:pic>
        <p:nvPicPr>
          <p:cNvPr id="415" name="Google Shape;415;p17" descr="Pencil.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3937689">
            <a:off x="2552822" y="4260338"/>
            <a:ext cx="45719" cy="1029668"/>
          </a:xfrm>
          <a:prstGeom prst="rect">
            <a:avLst/>
          </a:prstGeom>
          <a:noFill/>
          <a:ln>
            <a:noFill/>
          </a:ln>
          <a:effectLst>
            <a:outerShdw blurRad="292100" dist="139700" dir="2700000" algn="tl" rotWithShape="0">
              <a:srgbClr val="333333">
                <a:alpha val="64705"/>
              </a:srgbClr>
            </a:outerShdw>
          </a:effectLst>
        </p:spPr>
      </p:pic>
      <p:pic>
        <p:nvPicPr>
          <p:cNvPr id="416" name="Google Shape;416;p17" descr="Goggles1whole.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480076" y="3062231"/>
            <a:ext cx="1116409" cy="851309"/>
          </a:xfrm>
          <a:prstGeom prst="rect">
            <a:avLst/>
          </a:prstGeom>
          <a:noFill/>
          <a:ln>
            <a:noFill/>
          </a:ln>
          <a:effectLst>
            <a:outerShdw blurRad="292100" dist="139700" dir="2700000" algn="tl" rotWithShape="0">
              <a:srgbClr val="333333">
                <a:alpha val="64705"/>
              </a:srgbClr>
            </a:outerShdw>
          </a:effectLst>
        </p:spPr>
      </p:pic>
      <p:pic>
        <p:nvPicPr>
          <p:cNvPr id="417" name="Google Shape;417;p17" descr="PermanentMarker.pn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07756" y="4665727"/>
            <a:ext cx="1148486" cy="173102"/>
          </a:xfrm>
          <a:prstGeom prst="rect">
            <a:avLst/>
          </a:prstGeom>
          <a:noFill/>
          <a:ln>
            <a:noFill/>
          </a:ln>
          <a:effectLst>
            <a:outerShdw blurRad="292100" dist="139700" dir="2700000" algn="tl" rotWithShape="0">
              <a:srgbClr val="333333">
                <a:alpha val="64705"/>
              </a:srgbClr>
            </a:outerShdw>
          </a:effectLst>
        </p:spPr>
      </p:pic>
      <p:pic>
        <p:nvPicPr>
          <p:cNvPr id="418" name="Google Shape;418;p17" descr="Washbottle.png"/>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096812" y="3556682"/>
            <a:ext cx="668596" cy="1436770"/>
          </a:xfrm>
          <a:prstGeom prst="rect">
            <a:avLst/>
          </a:prstGeom>
          <a:noFill/>
          <a:ln>
            <a:noFill/>
          </a:ln>
          <a:effectLst>
            <a:outerShdw blurRad="292100" dist="139700" dir="2700000" algn="tl" rotWithShape="0">
              <a:srgbClr val="333333">
                <a:alpha val="64705"/>
              </a:srgbClr>
            </a:outerShdw>
          </a:effectLst>
        </p:spPr>
      </p:pic>
      <p:pic>
        <p:nvPicPr>
          <p:cNvPr id="419" name="Google Shape;419;p17" descr="ClipboardandPaper.pn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rot="900000">
            <a:off x="5744068" y="2063472"/>
            <a:ext cx="2882359" cy="3798853"/>
          </a:xfrm>
          <a:prstGeom prst="rect">
            <a:avLst/>
          </a:prstGeom>
          <a:noFill/>
          <a:ln>
            <a:noFill/>
          </a:ln>
          <a:effectLst>
            <a:outerShdw blurRad="292100" dist="139700" dir="2700000" algn="tl" rotWithShape="0">
              <a:srgbClr val="333333">
                <a:alpha val="64705"/>
              </a:srgbClr>
            </a:outerShdw>
          </a:effectLst>
        </p:spPr>
      </p:pic>
      <p:sp>
        <p:nvSpPr>
          <p:cNvPr id="420" name="Google Shape;420;p17"/>
          <p:cNvSpPr txBox="1"/>
          <p:nvPr/>
        </p:nvSpPr>
        <p:spPr>
          <a:xfrm rot="900000">
            <a:off x="5956483" y="2743355"/>
            <a:ext cx="2481483"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a:solidFill>
                  <a:schemeClr val="dk1"/>
                </a:solidFill>
                <a:latin typeface="Short Stack"/>
                <a:ea typeface="Short Stack"/>
                <a:cs typeface="Short Stack"/>
                <a:sym typeface="Short Stack"/>
              </a:rPr>
              <a:t>Equipment List</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pH paper</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2 100-ml beaker or cups</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Protective gloves</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Goggles</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Pen/pencil</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Wash bottle</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Sample bottle</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Paper towels or tissue</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Stirring rod</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Thermometer</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Electrical conductivity meter</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Salt Crystals</a:t>
            </a:r>
            <a:endParaRPr/>
          </a:p>
          <a:p>
            <a:pPr marL="0" marR="0" lvl="0" indent="0" algn="l" rtl="0">
              <a:spcBef>
                <a:spcPts val="0"/>
              </a:spcBef>
              <a:spcAft>
                <a:spcPts val="0"/>
              </a:spcAft>
              <a:buNone/>
            </a:pPr>
            <a:r>
              <a:rPr lang="en-US" sz="1200">
                <a:solidFill>
                  <a:schemeClr val="dk1"/>
                </a:solidFill>
                <a:latin typeface="Short Stack"/>
                <a:ea typeface="Short Stack"/>
                <a:cs typeface="Short Stack"/>
                <a:sym typeface="Short Stack"/>
              </a:rPr>
              <a:t>Tweezers</a:t>
            </a:r>
            <a:endParaRPr/>
          </a:p>
          <a:p>
            <a:pPr marL="0" marR="0" lvl="0" indent="0" algn="l" rtl="0">
              <a:spcBef>
                <a:spcPts val="0"/>
              </a:spcBef>
              <a:spcAft>
                <a:spcPts val="0"/>
              </a:spcAft>
              <a:buNone/>
            </a:pPr>
            <a:endParaRPr sz="1600">
              <a:solidFill>
                <a:schemeClr val="dk1"/>
              </a:solidFill>
              <a:latin typeface="Short Stack"/>
              <a:ea typeface="Short Stack"/>
              <a:cs typeface="Short Stack"/>
              <a:sym typeface="Short Stack"/>
            </a:endParaRPr>
          </a:p>
        </p:txBody>
      </p:sp>
      <p:pic>
        <p:nvPicPr>
          <p:cNvPr id="421" name="Google Shape;421;p17" descr="NalgeneWaterBottle.pn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2385365" y="3217314"/>
            <a:ext cx="575082" cy="1087558"/>
          </a:xfrm>
          <a:prstGeom prst="rect">
            <a:avLst/>
          </a:prstGeom>
          <a:noFill/>
          <a:ln>
            <a:noFill/>
          </a:ln>
          <a:effectLst>
            <a:outerShdw blurRad="292100" dist="139700" dir="2700000" algn="tl" rotWithShape="0">
              <a:srgbClr val="333333">
                <a:alpha val="64705"/>
              </a:srgbClr>
            </a:outerShdw>
          </a:effectLst>
        </p:spPr>
      </p:pic>
      <p:pic>
        <p:nvPicPr>
          <p:cNvPr id="422" name="Google Shape;422;p17" descr="Beaker3D100ml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229236" y="2118359"/>
            <a:ext cx="734498" cy="943872"/>
          </a:xfrm>
          <a:prstGeom prst="rect">
            <a:avLst/>
          </a:prstGeom>
          <a:noFill/>
          <a:ln>
            <a:noFill/>
          </a:ln>
          <a:effectLst>
            <a:outerShdw blurRad="292100" dist="139700" dir="2700000" algn="tl" rotWithShape="0">
              <a:srgbClr val="333333">
                <a:alpha val="64705"/>
              </a:srgbClr>
            </a:outerShdw>
          </a:effectLst>
        </p:spPr>
      </p:pic>
      <p:pic>
        <p:nvPicPr>
          <p:cNvPr id="423" name="Google Shape;423;p17" descr="Salt.png"/>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3999713" y="3761093"/>
            <a:ext cx="582358" cy="1136985"/>
          </a:xfrm>
          <a:prstGeom prst="rect">
            <a:avLst/>
          </a:prstGeom>
          <a:noFill/>
          <a:ln>
            <a:noFill/>
          </a:ln>
          <a:effectLst>
            <a:outerShdw blurRad="292100" dist="139700" dir="2700000" algn="tl" rotWithShape="0">
              <a:srgbClr val="333333">
                <a:alpha val="64705"/>
              </a:srgbClr>
            </a:outerShdw>
          </a:effectLst>
        </p:spPr>
      </p:pic>
      <p:pic>
        <p:nvPicPr>
          <p:cNvPr id="424" name="Google Shape;424;p17" descr="ClothSM.png"/>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658401" y="4035626"/>
            <a:ext cx="821872" cy="506273"/>
          </a:xfrm>
          <a:prstGeom prst="rect">
            <a:avLst/>
          </a:prstGeom>
          <a:noFill/>
          <a:ln>
            <a:noFill/>
          </a:ln>
          <a:effectLst>
            <a:outerShdw blurRad="292100" dist="139700" dir="2700000" algn="tl" rotWithShape="0">
              <a:srgbClr val="333333">
                <a:alpha val="64705"/>
              </a:srgbClr>
            </a:outerShdw>
          </a:effectLst>
        </p:spPr>
      </p:pic>
      <p:pic>
        <p:nvPicPr>
          <p:cNvPr id="425" name="Google Shape;425;p17" descr="pHDispenser3DZZ.png"/>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4658401" y="4783335"/>
            <a:ext cx="729146" cy="644079"/>
          </a:xfrm>
          <a:prstGeom prst="rect">
            <a:avLst/>
          </a:prstGeom>
          <a:noFill/>
          <a:ln>
            <a:noFill/>
          </a:ln>
        </p:spPr>
      </p:pic>
      <p:pic>
        <p:nvPicPr>
          <p:cNvPr id="426" name="Google Shape;426;p17" descr="ElectricalConductivityMeterMED.png"/>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flipH="1">
            <a:off x="1621996" y="3064171"/>
            <a:ext cx="359323" cy="1195826"/>
          </a:xfrm>
          <a:prstGeom prst="rect">
            <a:avLst/>
          </a:prstGeom>
          <a:noFill/>
          <a:ln>
            <a:noFill/>
          </a:ln>
        </p:spPr>
      </p:pic>
      <p:pic>
        <p:nvPicPr>
          <p:cNvPr id="427" name="Google Shape;427;p17" descr="SodiumHexpile.png"/>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138752" y="4965811"/>
            <a:ext cx="564207" cy="269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2" name="Google Shape;432;p18"/>
          <p:cNvGrpSpPr/>
          <p:nvPr/>
        </p:nvGrpSpPr>
        <p:grpSpPr>
          <a:xfrm>
            <a:off x="1652901" y="5912513"/>
            <a:ext cx="1558386" cy="696212"/>
            <a:chOff x="5110464" y="1424636"/>
            <a:chExt cx="2652904" cy="1213715"/>
          </a:xfrm>
        </p:grpSpPr>
        <p:pic>
          <p:nvPicPr>
            <p:cNvPr id="433" name="Google Shape;433;p18" descr="Gloves.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434" name="Google Shape;434;p18" descr="Gloves.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sp>
        <p:nvSpPr>
          <p:cNvPr id="435" name="Google Shape;435;p18"/>
          <p:cNvSpPr/>
          <p:nvPr/>
        </p:nvSpPr>
        <p:spPr>
          <a:xfrm>
            <a:off x="2989502" y="6117614"/>
            <a:ext cx="4505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a:solidFill>
                  <a:schemeClr val="dk1"/>
                </a:solidFill>
                <a:latin typeface="Calibri"/>
                <a:ea typeface="Calibri"/>
                <a:cs typeface="Calibri"/>
                <a:sym typeface="Calibri"/>
              </a:rPr>
              <a:t>SAFTEY</a:t>
            </a:r>
            <a:r>
              <a:rPr lang="en-US" sz="1200" i="1">
                <a:solidFill>
                  <a:schemeClr val="dk1"/>
                </a:solidFill>
                <a:latin typeface="Calibri"/>
                <a:ea typeface="Calibri"/>
                <a:cs typeface="Calibri"/>
                <a:sym typeface="Calibri"/>
              </a:rPr>
              <a:t> be sure to wear gloves and goggles  during your investigation</a:t>
            </a:r>
            <a:endParaRPr sz="1200" i="1">
              <a:solidFill>
                <a:schemeClr val="dk1"/>
              </a:solidFill>
              <a:latin typeface="Calibri"/>
              <a:ea typeface="Calibri"/>
              <a:cs typeface="Calibri"/>
              <a:sym typeface="Calibri"/>
            </a:endParaRPr>
          </a:p>
        </p:txBody>
      </p:sp>
      <p:pic>
        <p:nvPicPr>
          <p:cNvPr id="436" name="Google Shape;436;p18"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9471" y="5966739"/>
            <a:ext cx="399410" cy="409377"/>
          </a:xfrm>
          <a:prstGeom prst="rect">
            <a:avLst/>
          </a:prstGeom>
          <a:noFill/>
          <a:ln>
            <a:noFill/>
          </a:ln>
          <a:effectLst>
            <a:outerShdw blurRad="292100" dist="139700" dir="2700000" algn="tl" rotWithShape="0">
              <a:srgbClr val="333333">
                <a:alpha val="64705"/>
              </a:srgbClr>
            </a:outerShdw>
          </a:effectLst>
        </p:spPr>
      </p:pic>
      <p:sp>
        <p:nvSpPr>
          <p:cNvPr id="437" name="Google Shape;437;p18"/>
          <p:cNvSpPr txBox="1"/>
          <p:nvPr/>
        </p:nvSpPr>
        <p:spPr>
          <a:xfrm>
            <a:off x="1219471" y="1041215"/>
            <a:ext cx="6034160"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II. pH Water Protocol using  </a:t>
            </a:r>
            <a:r>
              <a:rPr lang="en-US" sz="2400" b="1">
                <a:solidFill>
                  <a:srgbClr val="FF0000"/>
                </a:solidFill>
                <a:latin typeface="Calibri"/>
                <a:ea typeface="Calibri"/>
                <a:cs typeface="Calibri"/>
                <a:sym typeface="Calibri"/>
              </a:rPr>
              <a:t>pH Paper: </a:t>
            </a:r>
            <a:r>
              <a:rPr lang="en-US" sz="2400" b="1">
                <a:solidFill>
                  <a:srgbClr val="000072"/>
                </a:solidFill>
                <a:latin typeface="Calibri"/>
                <a:ea typeface="Calibri"/>
                <a:cs typeface="Calibri"/>
                <a:sym typeface="Calibri"/>
              </a:rPr>
              <a:t>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 (slide 1/4)</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Fill in the top part of the Hydrosphere Investigation Sheet. In the pH section of the Data Sheet, check the box next to “pH paper”.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Put on protective gloves and goggles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Rinse tweezers in sample water and dry with paper towel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Rinse the beakers  with sample water three times.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8" name="Google Shape;438;p18" descr="Goggles1whole.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224229" y="5482554"/>
            <a:ext cx="1116409" cy="851309"/>
          </a:xfrm>
          <a:prstGeom prst="rect">
            <a:avLst/>
          </a:prstGeom>
          <a:noFill/>
          <a:ln>
            <a:noFill/>
          </a:ln>
          <a:effectLst>
            <a:outerShdw blurRad="292100" dist="139700" dir="2700000" algn="tl" rotWithShape="0">
              <a:srgbClr val="333333">
                <a:alpha val="64705"/>
              </a:srgbClr>
            </a:outerShdw>
          </a:effectLst>
        </p:spPr>
      </p:pic>
      <p:cxnSp>
        <p:nvCxnSpPr>
          <p:cNvPr id="439" name="Google Shape;439;p18"/>
          <p:cNvCxnSpPr/>
          <p:nvPr/>
        </p:nvCxnSpPr>
        <p:spPr>
          <a:xfrm>
            <a:off x="6938254" y="3479801"/>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647"/>
              </a:srgbClr>
            </a:outerShdw>
          </a:effectLst>
        </p:spPr>
      </p:cxnSp>
      <p:pic>
        <p:nvPicPr>
          <p:cNvPr id="440" name="Google Shape;440;p18" descr="Beaker3D100ml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574048" y="3842255"/>
            <a:ext cx="468448" cy="601983"/>
          </a:xfrm>
          <a:prstGeom prst="rect">
            <a:avLst/>
          </a:prstGeom>
          <a:noFill/>
          <a:ln>
            <a:noFill/>
          </a:ln>
          <a:effectLst>
            <a:outerShdw blurRad="292100" dist="139700" dir="2700000" algn="tl" rotWithShape="0">
              <a:srgbClr val="333333">
                <a:alpha val="64705"/>
              </a:srgbClr>
            </a:outerShdw>
          </a:effectLst>
        </p:spPr>
      </p:pic>
      <p:cxnSp>
        <p:nvCxnSpPr>
          <p:cNvPr id="441" name="Google Shape;441;p18"/>
          <p:cNvCxnSpPr/>
          <p:nvPr/>
        </p:nvCxnSpPr>
        <p:spPr>
          <a:xfrm rot="10800000" flipH="1">
            <a:off x="7890096" y="2641602"/>
            <a:ext cx="7620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cxnSp>
        <p:nvCxnSpPr>
          <p:cNvPr id="442" name="Google Shape;442;p18"/>
          <p:cNvCxnSpPr/>
          <p:nvPr/>
        </p:nvCxnSpPr>
        <p:spPr>
          <a:xfrm rot="10800000">
            <a:off x="7966296" y="2641602"/>
            <a:ext cx="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447" name="Google Shape;447;p19"/>
          <p:cNvGrpSpPr/>
          <p:nvPr/>
        </p:nvGrpSpPr>
        <p:grpSpPr>
          <a:xfrm>
            <a:off x="1652901" y="5912513"/>
            <a:ext cx="1558386" cy="696212"/>
            <a:chOff x="5110464" y="1424636"/>
            <a:chExt cx="2652904" cy="1213715"/>
          </a:xfrm>
        </p:grpSpPr>
        <p:pic>
          <p:nvPicPr>
            <p:cNvPr id="448" name="Google Shape;448;p19" descr="Gloves.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449" name="Google Shape;449;p19" descr="Gloves.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sp>
        <p:nvSpPr>
          <p:cNvPr id="450" name="Google Shape;450;p19"/>
          <p:cNvSpPr/>
          <p:nvPr/>
        </p:nvSpPr>
        <p:spPr>
          <a:xfrm>
            <a:off x="3340638" y="6056864"/>
            <a:ext cx="5267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SAFTEY</a:t>
            </a:r>
            <a:r>
              <a:rPr lang="en-US" sz="1400" i="1">
                <a:solidFill>
                  <a:schemeClr val="dk1"/>
                </a:solidFill>
                <a:latin typeface="Calibri"/>
                <a:ea typeface="Calibri"/>
                <a:cs typeface="Calibri"/>
                <a:sym typeface="Calibri"/>
              </a:rPr>
              <a:t> be sure to wear gloves and goggles  during your investigation</a:t>
            </a:r>
            <a:endParaRPr sz="1400" i="1">
              <a:solidFill>
                <a:schemeClr val="dk1"/>
              </a:solidFill>
              <a:latin typeface="Calibri"/>
              <a:ea typeface="Calibri"/>
              <a:cs typeface="Calibri"/>
              <a:sym typeface="Calibri"/>
            </a:endParaRPr>
          </a:p>
        </p:txBody>
      </p:sp>
      <p:pic>
        <p:nvPicPr>
          <p:cNvPr id="451" name="Google Shape;451;p19"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19471" y="5966739"/>
            <a:ext cx="399410" cy="409377"/>
          </a:xfrm>
          <a:prstGeom prst="rect">
            <a:avLst/>
          </a:prstGeom>
          <a:noFill/>
          <a:ln>
            <a:noFill/>
          </a:ln>
          <a:effectLst>
            <a:outerShdw blurRad="292100" dist="139700" dir="2700000" algn="tl" rotWithShape="0">
              <a:srgbClr val="333333">
                <a:alpha val="64705"/>
              </a:srgbClr>
            </a:outerShdw>
          </a:effectLst>
        </p:spPr>
      </p:pic>
      <p:sp>
        <p:nvSpPr>
          <p:cNvPr id="452" name="Google Shape;452;p19"/>
          <p:cNvSpPr txBox="1"/>
          <p:nvPr/>
        </p:nvSpPr>
        <p:spPr>
          <a:xfrm>
            <a:off x="1363322" y="1703023"/>
            <a:ext cx="5574932"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5. Fill one beaker or cup with about 50 mL of sample water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6. Using the tweezers, place one crystal of salt in the sample water. (If you do not have salt crystals, use several grains of table salt (a pile about 2mm wide at the bottom)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7. Stir thoroughly with stirring rod or spoon.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53" name="Google Shape;453;p19" descr="Goggles1whole.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224229" y="5482554"/>
            <a:ext cx="1116409" cy="851309"/>
          </a:xfrm>
          <a:prstGeom prst="rect">
            <a:avLst/>
          </a:prstGeom>
          <a:noFill/>
          <a:ln>
            <a:noFill/>
          </a:ln>
          <a:effectLst>
            <a:outerShdw blurRad="292100" dist="139700" dir="2700000" algn="tl" rotWithShape="0">
              <a:srgbClr val="333333">
                <a:alpha val="64705"/>
              </a:srgbClr>
            </a:outerShdw>
          </a:effectLst>
        </p:spPr>
      </p:pic>
      <p:sp>
        <p:nvSpPr>
          <p:cNvPr id="454" name="Google Shape;454;p19"/>
          <p:cNvSpPr txBox="1"/>
          <p:nvPr/>
        </p:nvSpPr>
        <p:spPr>
          <a:xfrm>
            <a:off x="1465177" y="4657678"/>
            <a:ext cx="71882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*A note regarding salt crystals. Crystal of about 0.5 – 2.0 mm in diameter are much easier to work with than the very finely ground “table salt” used is some countries. In North America, the larger salt crystals are often marketed as “sea salt”</a:t>
            </a:r>
            <a:endParaRPr/>
          </a:p>
        </p:txBody>
      </p:sp>
      <p:pic>
        <p:nvPicPr>
          <p:cNvPr id="455" name="Google Shape;455;p19" descr="SodiumHexpile.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140148" y="3301487"/>
            <a:ext cx="373929" cy="178314"/>
          </a:xfrm>
          <a:prstGeom prst="rect">
            <a:avLst/>
          </a:prstGeom>
          <a:noFill/>
          <a:ln>
            <a:noFill/>
          </a:ln>
        </p:spPr>
      </p:pic>
      <p:pic>
        <p:nvPicPr>
          <p:cNvPr id="456" name="Google Shape;456;p19" descr="Salt.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327113" y="2033893"/>
            <a:ext cx="582358" cy="1136985"/>
          </a:xfrm>
          <a:prstGeom prst="rect">
            <a:avLst/>
          </a:prstGeom>
          <a:noFill/>
          <a:ln>
            <a:noFill/>
          </a:ln>
          <a:effectLst>
            <a:outerShdw blurRad="292100" dist="139700" dir="2700000" algn="tl" rotWithShape="0">
              <a:srgbClr val="333333">
                <a:alpha val="64705"/>
              </a:srgbClr>
            </a:outerShdw>
          </a:effectLst>
        </p:spPr>
      </p:pic>
      <p:cxnSp>
        <p:nvCxnSpPr>
          <p:cNvPr id="457" name="Google Shape;457;p19"/>
          <p:cNvCxnSpPr/>
          <p:nvPr/>
        </p:nvCxnSpPr>
        <p:spPr>
          <a:xfrm>
            <a:off x="6938254" y="3479801"/>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647"/>
              </a:srgbClr>
            </a:outerShdw>
          </a:effectLst>
        </p:spPr>
      </p:cxnSp>
      <p:pic>
        <p:nvPicPr>
          <p:cNvPr id="458" name="Google Shape;458;p19" descr="NalgeneWaterBottle.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078294" y="2477837"/>
            <a:ext cx="772289" cy="1460503"/>
          </a:xfrm>
          <a:prstGeom prst="rect">
            <a:avLst/>
          </a:prstGeom>
          <a:noFill/>
          <a:ln>
            <a:noFill/>
          </a:ln>
          <a:effectLst>
            <a:outerShdw blurRad="292100" dist="139700" dir="2700000" algn="tl" rotWithShape="0">
              <a:srgbClr val="333333">
                <a:alpha val="64705"/>
              </a:srgbClr>
            </a:outerShdw>
          </a:effectLst>
        </p:spPr>
      </p:pic>
      <p:pic>
        <p:nvPicPr>
          <p:cNvPr id="459" name="Google Shape;459;p19" descr="Beaker3D100mlL.pn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574048" y="3842255"/>
            <a:ext cx="468448" cy="601983"/>
          </a:xfrm>
          <a:prstGeom prst="rect">
            <a:avLst/>
          </a:prstGeom>
          <a:noFill/>
          <a:ln>
            <a:noFill/>
          </a:ln>
          <a:effectLst>
            <a:outerShdw blurRad="292100" dist="139700" dir="2700000" algn="tl" rotWithShape="0">
              <a:srgbClr val="333333">
                <a:alpha val="64705"/>
              </a:srgbClr>
            </a:outerShdw>
          </a:effectLst>
        </p:spPr>
      </p:pic>
      <p:cxnSp>
        <p:nvCxnSpPr>
          <p:cNvPr id="460" name="Google Shape;460;p19"/>
          <p:cNvCxnSpPr/>
          <p:nvPr/>
        </p:nvCxnSpPr>
        <p:spPr>
          <a:xfrm rot="10800000" flipH="1">
            <a:off x="7014454" y="2641602"/>
            <a:ext cx="7620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cxnSp>
        <p:nvCxnSpPr>
          <p:cNvPr id="461" name="Google Shape;461;p19"/>
          <p:cNvCxnSpPr/>
          <p:nvPr/>
        </p:nvCxnSpPr>
        <p:spPr>
          <a:xfrm rot="10800000">
            <a:off x="7090654" y="2641602"/>
            <a:ext cx="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647"/>
              </a:srgbClr>
            </a:outerShdw>
          </a:effectLst>
        </p:spPr>
      </p:cxnSp>
      <p:sp>
        <p:nvSpPr>
          <p:cNvPr id="462" name="Google Shape;462;p19"/>
          <p:cNvSpPr txBox="1"/>
          <p:nvPr/>
        </p:nvSpPr>
        <p:spPr>
          <a:xfrm>
            <a:off x="1219471" y="923701"/>
            <a:ext cx="685882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II. pH Water Protocol using  </a:t>
            </a:r>
            <a:r>
              <a:rPr lang="en-US" sz="2400" b="1">
                <a:solidFill>
                  <a:srgbClr val="FF0000"/>
                </a:solidFill>
                <a:latin typeface="Calibri"/>
                <a:ea typeface="Calibri"/>
                <a:cs typeface="Calibri"/>
                <a:sym typeface="Calibri"/>
              </a:rPr>
              <a:t>pH Paper: </a:t>
            </a:r>
            <a:r>
              <a:rPr lang="en-US" sz="2400" b="1">
                <a:solidFill>
                  <a:srgbClr val="000072"/>
                </a:solidFill>
                <a:latin typeface="Calibri"/>
                <a:ea typeface="Calibri"/>
                <a:cs typeface="Calibri"/>
                <a:sym typeface="Calibri"/>
              </a:rPr>
              <a:t>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 descr="1_PPT_HydroGenericWaterscapeEverglades_Lo.jpg"/>
          <p:cNvPicPr preferRelativeResize="0"/>
          <p:nvPr/>
        </p:nvPicPr>
        <p:blipFill rotWithShape="1">
          <a:blip r:embed="rId3" cstate="email">
            <a:alphaModFix amt="24000"/>
            <a:extLst>
              <a:ext uri="{28A0092B-C50C-407E-A947-70E740481C1C}">
                <a14:useLocalDpi xmlns:a14="http://schemas.microsoft.com/office/drawing/2010/main"/>
              </a:ext>
            </a:extLst>
          </a:blip>
          <a:srcRect/>
          <a:stretch/>
        </p:blipFill>
        <p:spPr>
          <a:xfrm>
            <a:off x="1092221" y="1616477"/>
            <a:ext cx="8051779" cy="5241523"/>
          </a:xfrm>
          <a:prstGeom prst="rect">
            <a:avLst/>
          </a:prstGeom>
          <a:noFill/>
          <a:ln>
            <a:noFill/>
          </a:ln>
        </p:spPr>
      </p:pic>
      <p:sp>
        <p:nvSpPr>
          <p:cNvPr id="273" name="Google Shape;273;p2"/>
          <p:cNvSpPr txBox="1"/>
          <p:nvPr/>
        </p:nvSpPr>
        <p:spPr>
          <a:xfrm>
            <a:off x="1164709" y="1018908"/>
            <a:ext cx="7959090" cy="49244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Overview</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This module: </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selection of a GLOBE hydrology site </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water sampling technique used in GLOBE hydrology protocols</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Provides a step by step introduction of the protocol method</a:t>
            </a:r>
            <a:endParaRPr/>
          </a:p>
          <a:p>
            <a:pPr marL="342900" marR="0" lvl="0" indent="-279400" algn="l"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Learning Objectives</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Define water pH and  explain how environmental variables result in different measurements</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Describe the importance of instrument calibration in the the collection of accurate data</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Conduct water pH measurements using a pH meter</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Upload data to the GLOBE portal</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Visualize data using GLOBE’s Visualization Site</a:t>
            </a:r>
            <a:endParaRPr sz="1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0"/>
          <p:cNvSpPr txBox="1"/>
          <p:nvPr/>
        </p:nvSpPr>
        <p:spPr>
          <a:xfrm>
            <a:off x="1198222" y="2084744"/>
            <a:ext cx="4831337" cy="49552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8. Measure the electrical conductivity of the treated sample water (with the added salt) using the </a:t>
            </a:r>
            <a:r>
              <a:rPr lang="en-US" sz="2000" b="1">
                <a:solidFill>
                  <a:srgbClr val="000072"/>
                </a:solidFill>
                <a:latin typeface="Calibri"/>
                <a:ea typeface="Calibri"/>
                <a:cs typeface="Calibri"/>
                <a:sym typeface="Calibri"/>
              </a:rPr>
              <a:t>Electrical Conductivity Protocol</a:t>
            </a:r>
            <a:endParaRPr/>
          </a:p>
          <a:p>
            <a:pPr marL="0" marR="0" lvl="0" indent="0" algn="just" rtl="0">
              <a:spcBef>
                <a:spcPts val="0"/>
              </a:spcBef>
              <a:spcAft>
                <a:spcPts val="0"/>
              </a:spcAft>
              <a:buNone/>
            </a:pPr>
            <a:endParaRPr sz="20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a. If the electrical conductivity is at least 200 mS/cm, record value on </a:t>
            </a:r>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Data Sheet. Go to </a:t>
            </a:r>
            <a:r>
              <a:rPr lang="en-US" sz="2000" b="1">
                <a:solidFill>
                  <a:srgbClr val="000072"/>
                </a:solidFill>
                <a:latin typeface="Calibri"/>
                <a:ea typeface="Calibri"/>
                <a:cs typeface="Calibri"/>
                <a:sym typeface="Calibri"/>
              </a:rPr>
              <a:t>step 9.</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b. If the electrical conductivity is still less than 200 mS/cm, go back to </a:t>
            </a:r>
            <a:r>
              <a:rPr lang="en-US" sz="2000" b="1">
                <a:solidFill>
                  <a:srgbClr val="000072"/>
                </a:solidFill>
                <a:latin typeface="Calibri"/>
                <a:ea typeface="Calibri"/>
                <a:cs typeface="Calibri"/>
                <a:sym typeface="Calibri"/>
              </a:rPr>
              <a:t>step 6 </a:t>
            </a:r>
            <a:r>
              <a:rPr lang="en-US" sz="2000">
                <a:solidFill>
                  <a:schemeClr val="dk1"/>
                </a:solidFill>
                <a:latin typeface="Calibri"/>
                <a:ea typeface="Calibri"/>
                <a:cs typeface="Calibri"/>
                <a:sym typeface="Calibri"/>
              </a:rPr>
              <a:t>and repeat until you get a value that is at least 200 mS/cm. Record conductivity value on Data Sheet.</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20"/>
          <p:cNvSpPr txBox="1"/>
          <p:nvPr/>
        </p:nvSpPr>
        <p:spPr>
          <a:xfrm>
            <a:off x="1198223" y="962343"/>
            <a:ext cx="7120008" cy="14773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II. How to Collect your Data: pH Water Protocol using  </a:t>
            </a:r>
            <a:endParaRPr/>
          </a:p>
          <a:p>
            <a:pPr marL="0" marR="0" lvl="0" indent="0" algn="l" rtl="0">
              <a:spcBef>
                <a:spcPts val="0"/>
              </a:spcBef>
              <a:spcAft>
                <a:spcPts val="0"/>
              </a:spcAft>
              <a:buNone/>
            </a:pPr>
            <a:r>
              <a:rPr lang="en-US" sz="2400" b="1">
                <a:solidFill>
                  <a:srgbClr val="FF0000"/>
                </a:solidFill>
                <a:latin typeface="Calibri"/>
                <a:ea typeface="Calibri"/>
                <a:cs typeface="Calibri"/>
                <a:sym typeface="Calibri"/>
              </a:rPr>
              <a:t>pH Paper: </a:t>
            </a:r>
            <a:r>
              <a:rPr lang="en-US" sz="2400" b="1">
                <a:solidFill>
                  <a:srgbClr val="000072"/>
                </a:solidFill>
                <a:latin typeface="Calibri"/>
                <a:ea typeface="Calibri"/>
                <a:cs typeface="Calibri"/>
                <a:sym typeface="Calibri"/>
              </a:rPr>
              <a:t>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a:t>
            </a:r>
            <a:endParaRPr/>
          </a:p>
          <a:p>
            <a:pPr marL="0" marR="0" lvl="0" indent="0" algn="l" rtl="0">
              <a:spcBef>
                <a:spcPts val="0"/>
              </a:spcBef>
              <a:spcAft>
                <a:spcPts val="0"/>
              </a:spcAft>
              <a:buNone/>
            </a:pPr>
            <a:r>
              <a:rPr lang="en-US" sz="2400" b="1">
                <a:solidFill>
                  <a:srgbClr val="000072"/>
                </a:solidFill>
                <a:latin typeface="Calibri"/>
                <a:ea typeface="Calibri"/>
                <a:cs typeface="Calibri"/>
                <a:sym typeface="Calibri"/>
              </a:rPr>
              <a:t>(2/4)</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9" name="Google Shape;469;p20" descr="ElectricalConductivityMeterMED.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6866143" y="4386868"/>
            <a:ext cx="523359" cy="1741737"/>
          </a:xfrm>
          <a:prstGeom prst="rect">
            <a:avLst/>
          </a:prstGeom>
          <a:noFill/>
          <a:ln>
            <a:noFill/>
          </a:ln>
        </p:spPr>
      </p:pic>
      <p:pic>
        <p:nvPicPr>
          <p:cNvPr id="470" name="Google Shape;470;p20" descr="SodiumHexpile.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40148" y="3301487"/>
            <a:ext cx="373929" cy="178314"/>
          </a:xfrm>
          <a:prstGeom prst="rect">
            <a:avLst/>
          </a:prstGeom>
          <a:noFill/>
          <a:ln>
            <a:noFill/>
          </a:ln>
        </p:spPr>
      </p:pic>
      <p:pic>
        <p:nvPicPr>
          <p:cNvPr id="471" name="Google Shape;471;p20" descr="Salt.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27113" y="2033893"/>
            <a:ext cx="582358" cy="1136985"/>
          </a:xfrm>
          <a:prstGeom prst="rect">
            <a:avLst/>
          </a:prstGeom>
          <a:noFill/>
          <a:ln>
            <a:noFill/>
          </a:ln>
          <a:effectLst>
            <a:outerShdw blurRad="292100" dist="139700" dir="2700000" algn="tl" rotWithShape="0">
              <a:srgbClr val="333333">
                <a:alpha val="64705"/>
              </a:srgbClr>
            </a:outerShdw>
          </a:effectLst>
        </p:spPr>
      </p:pic>
      <p:pic>
        <p:nvPicPr>
          <p:cNvPr id="472" name="Google Shape;472;p20" descr="Beaker3D100ml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64833" y="4984781"/>
            <a:ext cx="1069807" cy="1374763"/>
          </a:xfrm>
          <a:prstGeom prst="rect">
            <a:avLst/>
          </a:prstGeom>
          <a:noFill/>
          <a:ln>
            <a:noFill/>
          </a:ln>
          <a:effectLst>
            <a:outerShdw blurRad="292100" dist="139700" dir="2700000" algn="tl" rotWithShape="0">
              <a:srgbClr val="333333">
                <a:alpha val="64705"/>
              </a:srgbClr>
            </a:outerShdw>
          </a:effectLst>
        </p:spPr>
      </p:pic>
      <p:cxnSp>
        <p:nvCxnSpPr>
          <p:cNvPr id="473" name="Google Shape;473;p20"/>
          <p:cNvCxnSpPr/>
          <p:nvPr/>
        </p:nvCxnSpPr>
        <p:spPr>
          <a:xfrm>
            <a:off x="6938254" y="3479801"/>
            <a:ext cx="575823" cy="66344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1"/>
          <p:cNvSpPr txBox="1"/>
          <p:nvPr/>
        </p:nvSpPr>
        <p:spPr>
          <a:xfrm>
            <a:off x="1397271" y="1779692"/>
            <a:ext cx="5892529" cy="56630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9. Follow instructions that come with your paper for testing of the pH of the sample. </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10. Record your pH on the Data Sheet as Observer 1.</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11. Repeat steps 3-9 using new water samples and new pieces of paper. Record the the data on the Data Sheet as Observer 2 and Observer 3.</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Calibri"/>
              <a:buAutoNum type="arabicPeriod" startAt="12"/>
            </a:pPr>
            <a:r>
              <a:rPr lang="en-US" sz="2000">
                <a:solidFill>
                  <a:schemeClr val="dk1"/>
                </a:solidFill>
                <a:latin typeface="Calibri"/>
                <a:ea typeface="Calibri"/>
                <a:cs typeface="Calibri"/>
                <a:sym typeface="Calibri"/>
              </a:rPr>
              <a:t>Find the average of the three observations.</a:t>
            </a:r>
            <a:endParaRPr/>
          </a:p>
          <a:p>
            <a:pPr marL="342900" marR="0" lvl="0" indent="-215900" algn="just"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000" b="1">
                <a:solidFill>
                  <a:srgbClr val="000072"/>
                </a:solidFill>
                <a:latin typeface="Calibri"/>
                <a:ea typeface="Calibri"/>
                <a:cs typeface="Calibri"/>
                <a:sym typeface="Calibri"/>
              </a:rPr>
              <a:t>	</a:t>
            </a:r>
            <a:endParaRPr sz="1600" b="1">
              <a:solidFill>
                <a:srgbClr val="000072"/>
              </a:solidFill>
              <a:latin typeface="Calibri"/>
              <a:ea typeface="Calibri"/>
              <a:cs typeface="Calibri"/>
              <a:sym typeface="Calibri"/>
            </a:endParaRPr>
          </a:p>
          <a:p>
            <a:pPr marL="342900" marR="0" lvl="0" indent="-241300" algn="l"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1"/>
          <p:cNvSpPr/>
          <p:nvPr/>
        </p:nvSpPr>
        <p:spPr>
          <a:xfrm>
            <a:off x="2116667" y="6257132"/>
            <a:ext cx="63782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If you are unable to get readings within 1 pH unit in your three samples, there may be problems with your pH paper.</a:t>
            </a:r>
            <a:endParaRPr sz="1200">
              <a:solidFill>
                <a:schemeClr val="dk1"/>
              </a:solidFill>
              <a:latin typeface="Calibri"/>
              <a:ea typeface="Calibri"/>
              <a:cs typeface="Calibri"/>
              <a:sym typeface="Calibri"/>
            </a:endParaRPr>
          </a:p>
        </p:txBody>
      </p:sp>
      <p:pic>
        <p:nvPicPr>
          <p:cNvPr id="480" name="Google Shape;480;p21"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17257" y="6241952"/>
            <a:ext cx="399410" cy="409377"/>
          </a:xfrm>
          <a:prstGeom prst="rect">
            <a:avLst/>
          </a:prstGeom>
          <a:noFill/>
          <a:ln>
            <a:noFill/>
          </a:ln>
          <a:effectLst>
            <a:outerShdw blurRad="292100" dist="139700" dir="2700000" algn="tl" rotWithShape="0">
              <a:srgbClr val="333333">
                <a:alpha val="64705"/>
              </a:srgbClr>
            </a:outerShdw>
          </a:effectLst>
        </p:spPr>
      </p:pic>
      <p:sp>
        <p:nvSpPr>
          <p:cNvPr id="481" name="Google Shape;481;p21"/>
          <p:cNvSpPr txBox="1"/>
          <p:nvPr/>
        </p:nvSpPr>
        <p:spPr>
          <a:xfrm>
            <a:off x="1219471" y="1185333"/>
            <a:ext cx="6552094"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II. How to Collect your Data: pH Water Protocol using  </a:t>
            </a:r>
            <a:endParaRPr/>
          </a:p>
          <a:p>
            <a:pPr marL="0" marR="0" lvl="0" indent="0" algn="l" rtl="0">
              <a:spcBef>
                <a:spcPts val="0"/>
              </a:spcBef>
              <a:spcAft>
                <a:spcPts val="0"/>
              </a:spcAft>
              <a:buNone/>
            </a:pPr>
            <a:r>
              <a:rPr lang="en-US" sz="2000" b="1">
                <a:solidFill>
                  <a:srgbClr val="FF0000"/>
                </a:solidFill>
                <a:latin typeface="Calibri"/>
                <a:ea typeface="Calibri"/>
                <a:cs typeface="Calibri"/>
                <a:sym typeface="Calibri"/>
              </a:rPr>
              <a:t>pH Paper: </a:t>
            </a:r>
            <a:r>
              <a:rPr lang="en-US" sz="2000" b="1">
                <a:solidFill>
                  <a:srgbClr val="000072"/>
                </a:solidFill>
                <a:latin typeface="Calibri"/>
                <a:ea typeface="Calibri"/>
                <a:cs typeface="Calibri"/>
                <a:sym typeface="Calibri"/>
              </a:rPr>
              <a:t>Electrical Conductivity </a:t>
            </a:r>
            <a:r>
              <a:rPr lang="en-US" sz="2000" b="1">
                <a:solidFill>
                  <a:srgbClr val="FF0000"/>
                </a:solidFill>
                <a:latin typeface="Calibri"/>
                <a:ea typeface="Calibri"/>
                <a:cs typeface="Calibri"/>
                <a:sym typeface="Calibri"/>
              </a:rPr>
              <a:t>Less </a:t>
            </a:r>
            <a:r>
              <a:rPr lang="en-US" sz="2000" b="1">
                <a:solidFill>
                  <a:srgbClr val="000072"/>
                </a:solidFill>
                <a:latin typeface="Calibri"/>
                <a:ea typeface="Calibri"/>
                <a:cs typeface="Calibri"/>
                <a:sym typeface="Calibri"/>
              </a:rPr>
              <a:t>than 200 mS/cm (3/4)</a:t>
            </a: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2" name="Google Shape;482;p21" descr="pHDispenser3DZZ.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81069" y="1779692"/>
            <a:ext cx="827666" cy="731105"/>
          </a:xfrm>
          <a:prstGeom prst="rect">
            <a:avLst/>
          </a:prstGeom>
          <a:noFill/>
          <a:ln>
            <a:noFill/>
          </a:ln>
        </p:spPr>
      </p:pic>
      <p:pic>
        <p:nvPicPr>
          <p:cNvPr id="483" name="Google Shape;483;p21" descr="Beaker3D100mlL.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89800" y="4472580"/>
            <a:ext cx="734498" cy="943872"/>
          </a:xfrm>
          <a:prstGeom prst="rect">
            <a:avLst/>
          </a:prstGeom>
          <a:noFill/>
          <a:ln>
            <a:noFill/>
          </a:ln>
          <a:effectLst>
            <a:outerShdw blurRad="292100" dist="139700" dir="2700000" algn="tl" rotWithShape="0">
              <a:srgbClr val="333333">
                <a:alpha val="64705"/>
              </a:srgbClr>
            </a:outerShdw>
          </a:effectLst>
        </p:spPr>
      </p:pic>
      <p:pic>
        <p:nvPicPr>
          <p:cNvPr id="484" name="Google Shape;484;p21" descr="NalgeneWaterBottle.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24572" y="2625097"/>
            <a:ext cx="740634" cy="1400640"/>
          </a:xfrm>
          <a:prstGeom prst="rect">
            <a:avLst/>
          </a:prstGeom>
          <a:noFill/>
          <a:ln>
            <a:noFill/>
          </a:ln>
          <a:effectLst>
            <a:outerShdw blurRad="292100" dist="139700" dir="2700000" algn="tl" rotWithShape="0">
              <a:srgbClr val="333333">
                <a:alpha val="64705"/>
              </a:srgbClr>
            </a:outerShdw>
          </a:effectLst>
        </p:spPr>
      </p:pic>
      <p:pic>
        <p:nvPicPr>
          <p:cNvPr id="485" name="Google Shape;485;p21" descr="Washbottle.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986198" y="4140037"/>
            <a:ext cx="668596" cy="1436770"/>
          </a:xfrm>
          <a:prstGeom prst="rect">
            <a:avLst/>
          </a:prstGeom>
          <a:noFill/>
          <a:ln>
            <a:noFill/>
          </a:ln>
          <a:effectLst>
            <a:outerShdw blurRad="292100" dist="139700" dir="2700000" algn="tl" rotWithShape="0">
              <a:srgbClr val="333333">
                <a:alpha val="64705"/>
              </a:srgbClr>
            </a:outerShdw>
          </a:effectLst>
        </p:spPr>
      </p:pic>
      <p:sp>
        <p:nvSpPr>
          <p:cNvPr id="486" name="Google Shape;486;p21"/>
          <p:cNvSpPr txBox="1"/>
          <p:nvPr/>
        </p:nvSpPr>
        <p:spPr>
          <a:xfrm>
            <a:off x="1924040" y="5416452"/>
            <a:ext cx="6100258"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72"/>
                </a:solidFill>
                <a:latin typeface="Calibri"/>
                <a:ea typeface="Calibri"/>
                <a:cs typeface="Calibri"/>
                <a:sym typeface="Calibri"/>
              </a:rPr>
              <a:t>Calculate Average:  </a:t>
            </a:r>
            <a:r>
              <a:rPr lang="en-US" sz="1800" b="1" u="sng">
                <a:solidFill>
                  <a:srgbClr val="000072"/>
                </a:solidFill>
                <a:latin typeface="Calibri"/>
                <a:ea typeface="Calibri"/>
                <a:cs typeface="Calibri"/>
                <a:sym typeface="Calibri"/>
              </a:rPr>
              <a:t>Observer 1 + Observer 2 + Observer 3</a:t>
            </a:r>
            <a:endParaRPr sz="18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72"/>
                </a:solidFill>
                <a:latin typeface="Calibri"/>
                <a:ea typeface="Calibri"/>
                <a:cs typeface="Calibri"/>
                <a:sym typeface="Calibri"/>
              </a:rPr>
              <a:t>								3</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2"/>
          <p:cNvSpPr txBox="1"/>
          <p:nvPr/>
        </p:nvSpPr>
        <p:spPr>
          <a:xfrm>
            <a:off x="1397271" y="2293329"/>
            <a:ext cx="5892529" cy="41857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13. Check to make sure that each observation is within 1.0 pH units of the average. If they are not within 1.0 units of the average, repeat the measurements.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14. Discard used pH paper and gloves in a waster container. Rinse the beaker with distilled water.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15. Enter your data on the GLOBE Website.</a:t>
            </a:r>
            <a:endParaRPr/>
          </a:p>
          <a:p>
            <a:pPr marL="0" marR="0" lvl="0" indent="0" algn="l" rtl="0">
              <a:spcBef>
                <a:spcPts val="0"/>
              </a:spcBef>
              <a:spcAft>
                <a:spcPts val="0"/>
              </a:spcAft>
              <a:buNone/>
            </a:pPr>
            <a:endParaRPr sz="16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0000"/>
                </a:solidFill>
                <a:latin typeface="Calibri"/>
                <a:ea typeface="Calibri"/>
                <a:cs typeface="Calibri"/>
                <a:sym typeface="Calibri"/>
              </a:rPr>
              <a:t>*End of data collection for this pH Water Protocol*</a:t>
            </a:r>
            <a:endParaRPr sz="1800" b="1">
              <a:solidFill>
                <a:srgbClr val="FF0000"/>
              </a:solidFill>
              <a:latin typeface="Calibri"/>
              <a:ea typeface="Calibri"/>
              <a:cs typeface="Calibri"/>
              <a:sym typeface="Calibri"/>
            </a:endParaRPr>
          </a:p>
          <a:p>
            <a:pPr marL="342900" marR="0" lvl="0" indent="-241300" algn="l"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2"/>
          <p:cNvSpPr txBox="1"/>
          <p:nvPr/>
        </p:nvSpPr>
        <p:spPr>
          <a:xfrm>
            <a:off x="1219471" y="1185333"/>
            <a:ext cx="6496941"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II. pH Water Protocol using  </a:t>
            </a:r>
            <a:r>
              <a:rPr lang="en-US" sz="2400" b="1">
                <a:solidFill>
                  <a:srgbClr val="FF0000"/>
                </a:solidFill>
                <a:latin typeface="Calibri"/>
                <a:ea typeface="Calibri"/>
                <a:cs typeface="Calibri"/>
                <a:sym typeface="Calibri"/>
              </a:rPr>
              <a:t>pH Paper: </a:t>
            </a:r>
            <a:endParaRPr sz="2400" b="1">
              <a:solidFill>
                <a:srgbClr val="FF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72"/>
                </a:solidFill>
                <a:latin typeface="Calibri"/>
                <a:ea typeface="Calibri"/>
                <a:cs typeface="Calibri"/>
                <a:sym typeface="Calibri"/>
              </a:rPr>
              <a:t>Electrical Conductivity </a:t>
            </a:r>
            <a:r>
              <a:rPr lang="en-US" sz="2400" b="1">
                <a:solidFill>
                  <a:srgbClr val="FF0000"/>
                </a:solidFill>
                <a:latin typeface="Calibri"/>
                <a:ea typeface="Calibri"/>
                <a:cs typeface="Calibri"/>
                <a:sym typeface="Calibri"/>
              </a:rPr>
              <a:t>Less </a:t>
            </a:r>
            <a:r>
              <a:rPr lang="en-US" sz="2400" b="1">
                <a:solidFill>
                  <a:srgbClr val="000072"/>
                </a:solidFill>
                <a:latin typeface="Calibri"/>
                <a:ea typeface="Calibri"/>
                <a:cs typeface="Calibri"/>
                <a:sym typeface="Calibri"/>
              </a:rPr>
              <a:t>than 200 mS/cm (4/4)</a:t>
            </a: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93" name="Google Shape;493;p22" descr="pHDispenser3DZZ.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94902" y="1414139"/>
            <a:ext cx="827666" cy="731105"/>
          </a:xfrm>
          <a:prstGeom prst="rect">
            <a:avLst/>
          </a:prstGeom>
          <a:noFill/>
          <a:ln>
            <a:noFill/>
          </a:ln>
        </p:spPr>
      </p:pic>
      <p:pic>
        <p:nvPicPr>
          <p:cNvPr id="494" name="Google Shape;494;p22" descr="Beaker3D100mlL.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89800" y="4472580"/>
            <a:ext cx="734498" cy="943872"/>
          </a:xfrm>
          <a:prstGeom prst="rect">
            <a:avLst/>
          </a:prstGeom>
          <a:noFill/>
          <a:ln>
            <a:noFill/>
          </a:ln>
          <a:effectLst>
            <a:outerShdw blurRad="292100" dist="139700" dir="2700000" algn="tl" rotWithShape="0">
              <a:srgbClr val="333333">
                <a:alpha val="64705"/>
              </a:srgbClr>
            </a:outerShdw>
          </a:effectLst>
        </p:spPr>
      </p:pic>
      <p:pic>
        <p:nvPicPr>
          <p:cNvPr id="495" name="Google Shape;495;p22" descr="NalgeneWaterBottle.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24572" y="2625097"/>
            <a:ext cx="740634" cy="1400640"/>
          </a:xfrm>
          <a:prstGeom prst="rect">
            <a:avLst/>
          </a:prstGeom>
          <a:noFill/>
          <a:ln>
            <a:noFill/>
          </a:ln>
          <a:effectLst>
            <a:outerShdw blurRad="292100" dist="139700" dir="2700000" algn="tl" rotWithShape="0">
              <a:srgbClr val="333333">
                <a:alpha val="64705"/>
              </a:srgbClr>
            </a:outerShdw>
          </a:effectLst>
        </p:spPr>
      </p:pic>
      <p:pic>
        <p:nvPicPr>
          <p:cNvPr id="496" name="Google Shape;496;p22" descr="Washbottle.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86198" y="4140037"/>
            <a:ext cx="668596" cy="143677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23" descr="Screen Shot 2015-08-26 at 2.12.3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27650" y="1778000"/>
            <a:ext cx="2939839" cy="4324350"/>
          </a:xfrm>
          <a:prstGeom prst="rect">
            <a:avLst/>
          </a:prstGeom>
          <a:noFill/>
          <a:ln>
            <a:noFill/>
          </a:ln>
        </p:spPr>
      </p:pic>
      <p:sp>
        <p:nvSpPr>
          <p:cNvPr id="502" name="Google Shape;502;p23"/>
          <p:cNvSpPr txBox="1"/>
          <p:nvPr/>
        </p:nvSpPr>
        <p:spPr>
          <a:xfrm>
            <a:off x="1397294" y="1249483"/>
            <a:ext cx="3930356" cy="81406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0072"/>
                </a:solidFill>
                <a:latin typeface="Calibri"/>
                <a:ea typeface="Calibri"/>
                <a:cs typeface="Calibri"/>
                <a:sym typeface="Calibri"/>
              </a:rPr>
              <a:t>Entering Data on the GLOBE Website</a:t>
            </a:r>
            <a:endParaRPr dirty="0"/>
          </a:p>
          <a:p>
            <a:pPr marL="0" marR="0" lvl="0" indent="0" algn="l" rtl="0">
              <a:spcBef>
                <a:spcPts val="600"/>
              </a:spcBef>
              <a:spcAft>
                <a:spcPts val="0"/>
              </a:spcAft>
              <a:buNone/>
            </a:pPr>
            <a:endParaRPr sz="16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US" sz="16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Live Data Entry</a:t>
            </a:r>
            <a:r>
              <a:rPr lang="en-US" sz="1600" dirty="0">
                <a:solidFill>
                  <a:schemeClr val="dk1"/>
                </a:solidFill>
                <a:latin typeface="Calibri"/>
                <a:ea typeface="Calibri"/>
                <a:cs typeface="Calibri"/>
                <a:sym typeface="Calibri"/>
              </a:rPr>
              <a:t>: Upload your data to the official</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GLOBE science database</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Email Data Entry: Send data in the body of your email (not as an attachment) to </a:t>
            </a:r>
            <a:r>
              <a:rPr lang="en-US" sz="1600" b="1" u="sng" dirty="0">
                <a:solidFill>
                  <a:schemeClr val="hlink"/>
                </a:solidFill>
                <a:latin typeface="Calibri" panose="020F0502020204030204" pitchFamily="34" charset="0"/>
                <a:cs typeface="Calibri" panose="020F0502020204030204" pitchFamily="34" charset="0"/>
                <a:hlinkClick r:id="rId5"/>
              </a:rPr>
              <a:t>DATA@NASAGLOBE.ORG</a:t>
            </a:r>
            <a:endParaRPr lang="en-US" sz="1600" b="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Mobile Data App: Download the GLOBE Science Data Entry app to your mobile device and select the right option.</a:t>
            </a:r>
            <a:endParaRPr dirty="0"/>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For Android </a:t>
            </a:r>
            <a:r>
              <a:rPr lang="en-US" sz="1600" dirty="0">
                <a:solidFill>
                  <a:schemeClr val="dk1"/>
                </a:solidFill>
                <a:latin typeface="Calibri"/>
                <a:ea typeface="Calibri"/>
                <a:cs typeface="Calibri"/>
                <a:sym typeface="Calibri"/>
              </a:rPr>
              <a:t>via </a:t>
            </a:r>
            <a:r>
              <a:rPr lang="en-US" sz="16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Google Play</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For IOS </a:t>
            </a:r>
            <a:r>
              <a:rPr lang="en-US" sz="1600" dirty="0">
                <a:solidFill>
                  <a:schemeClr val="dk1"/>
                </a:solidFill>
                <a:latin typeface="Calibri"/>
                <a:ea typeface="Calibri"/>
                <a:cs typeface="Calibri"/>
                <a:sym typeface="Calibri"/>
              </a:rPr>
              <a:t>via the </a:t>
            </a:r>
            <a:r>
              <a:rPr lang="en-US" sz="16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App Store</a:t>
            </a:r>
            <a:r>
              <a:rPr lang="en-US" sz="16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2"/>
                </a:solidFill>
                <a:latin typeface="Calibri"/>
                <a:ea typeface="Calibri"/>
                <a:cs typeface="Calibri"/>
                <a:sym typeface="Calibri"/>
              </a:rPr>
              <a:t>   </a:t>
            </a:r>
            <a:endParaRPr dirty="0"/>
          </a:p>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p:nvPr/>
        </p:nvSpPr>
        <p:spPr>
          <a:xfrm>
            <a:off x="1397294"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Water pH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GLOBE provides the ability to view and interact with data measured across the world. Select our</a:t>
            </a:r>
            <a:r>
              <a:rPr lang="en-US" sz="1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visualization tool</a:t>
            </a:r>
            <a:r>
              <a:rPr lang="en-US" sz="1600">
                <a:solidFill>
                  <a:schemeClr val="dk1"/>
                </a:solidFill>
                <a:latin typeface="Calibri"/>
                <a:ea typeface="Calibri"/>
                <a:cs typeface="Calibri"/>
                <a:sym typeface="Calibri"/>
              </a:rPr>
              <a:t> to map, graph, filter and export pH data that have been measured across GLOBE protocols since 1995. Here are screenshots  steps you will use when you use the visualization tool: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508" name="Google Shape;508;p24" descr="Screen Shot 2015-08-28 at 2.43.02 P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74799" y="2760133"/>
            <a:ext cx="5386045" cy="2750813"/>
          </a:xfrm>
          <a:prstGeom prst="rect">
            <a:avLst/>
          </a:prstGeom>
          <a:noFill/>
          <a:ln>
            <a:noFill/>
          </a:ln>
        </p:spPr>
      </p:pic>
      <p:sp>
        <p:nvSpPr>
          <p:cNvPr id="509" name="Google Shape;509;p24"/>
          <p:cNvSpPr txBox="1"/>
          <p:nvPr/>
        </p:nvSpPr>
        <p:spPr>
          <a:xfrm>
            <a:off x="1397294" y="5686902"/>
            <a:ext cx="744190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800">
                <a:solidFill>
                  <a:schemeClr val="dk1"/>
                </a:solidFill>
                <a:latin typeface="Calibri"/>
                <a:ea typeface="Calibri"/>
                <a:cs typeface="Calibri"/>
                <a:sym typeface="Calibri"/>
              </a:rPr>
              <a:t> to step-by-step tutorial on using the GLOBE Data Visualization Tool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24"/>
          <p:cNvSpPr txBox="1"/>
          <p:nvPr/>
        </p:nvSpPr>
        <p:spPr>
          <a:xfrm>
            <a:off x="4770565" y="3710030"/>
            <a:ext cx="35037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pH from drop down menu</a:t>
            </a:r>
            <a:endParaRPr sz="1800" b="1">
              <a:solidFill>
                <a:schemeClr val="dk1"/>
              </a:solidFill>
              <a:latin typeface="Calibri"/>
              <a:ea typeface="Calibri"/>
              <a:cs typeface="Calibri"/>
              <a:sym typeface="Calibri"/>
            </a:endParaRPr>
          </a:p>
        </p:txBody>
      </p:sp>
      <p:cxnSp>
        <p:nvCxnSpPr>
          <p:cNvPr id="511" name="Google Shape;511;p24"/>
          <p:cNvCxnSpPr/>
          <p:nvPr/>
        </p:nvCxnSpPr>
        <p:spPr>
          <a:xfrm rot="10800000">
            <a:off x="3869267" y="3894696"/>
            <a:ext cx="728134"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5"/>
          <p:cNvSpPr txBox="1"/>
          <p:nvPr/>
        </p:nvSpPr>
        <p:spPr>
          <a:xfrm>
            <a:off x="1397294" y="1140518"/>
            <a:ext cx="7270751" cy="38779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Water pH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Select the date for which you need pH data,  add layer and you can see where data is available.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17" name="Google Shape;517;p25"/>
          <p:cNvSpPr txBox="1"/>
          <p:nvPr/>
        </p:nvSpPr>
        <p:spPr>
          <a:xfrm>
            <a:off x="7087337" y="3148000"/>
            <a:ext cx="175186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Locations where pH data is available for the week you selected</a:t>
            </a:r>
            <a:endParaRPr sz="1400" b="1">
              <a:solidFill>
                <a:schemeClr val="dk1"/>
              </a:solidFill>
              <a:latin typeface="Calibri"/>
              <a:ea typeface="Calibri"/>
              <a:cs typeface="Calibri"/>
              <a:sym typeface="Calibri"/>
            </a:endParaRPr>
          </a:p>
        </p:txBody>
      </p:sp>
      <p:pic>
        <p:nvPicPr>
          <p:cNvPr id="518" name="Google Shape;518;p25" descr="Screen Shot 2015-08-28 at 2.47.15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15534" y="2406954"/>
            <a:ext cx="5393266" cy="2948493"/>
          </a:xfrm>
          <a:prstGeom prst="rect">
            <a:avLst/>
          </a:prstGeom>
          <a:noFill/>
          <a:ln>
            <a:noFill/>
          </a:ln>
        </p:spPr>
      </p:pic>
      <p:cxnSp>
        <p:nvCxnSpPr>
          <p:cNvPr id="519" name="Google Shape;519;p25"/>
          <p:cNvCxnSpPr/>
          <p:nvPr/>
        </p:nvCxnSpPr>
        <p:spPr>
          <a:xfrm rot="10800000">
            <a:off x="6468534" y="3906800"/>
            <a:ext cx="677334"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520" name="Google Shape;520;p25"/>
          <p:cNvCxnSpPr/>
          <p:nvPr/>
        </p:nvCxnSpPr>
        <p:spPr>
          <a:xfrm flipH="1">
            <a:off x="2150535" y="1947333"/>
            <a:ext cx="338665" cy="578152"/>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6"/>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Water pH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Select the sampling site for which you need  pH data,  and a box will open with data summary for that site.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26" name="Google Shape;526;p26"/>
          <p:cNvSpPr txBox="1"/>
          <p:nvPr/>
        </p:nvSpPr>
        <p:spPr>
          <a:xfrm>
            <a:off x="6773332" y="2826267"/>
            <a:ext cx="2065867"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Clicking on a location will open to a map note providing pH data for that location and time.  Follow instructions in the tutorial to download data as a .csv file for analysis.</a:t>
            </a:r>
            <a:endParaRPr sz="1400" b="1">
              <a:solidFill>
                <a:schemeClr val="dk1"/>
              </a:solidFill>
              <a:latin typeface="Calibri"/>
              <a:ea typeface="Calibri"/>
              <a:cs typeface="Calibri"/>
              <a:sym typeface="Calibri"/>
            </a:endParaRPr>
          </a:p>
        </p:txBody>
      </p:sp>
      <p:pic>
        <p:nvPicPr>
          <p:cNvPr id="527" name="Google Shape;527;p26" descr="Screen Shot 2015-08-28 at 2.53.2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7294" y="2319866"/>
            <a:ext cx="4546306" cy="3012129"/>
          </a:xfrm>
          <a:prstGeom prst="rect">
            <a:avLst/>
          </a:prstGeom>
          <a:noFill/>
          <a:ln>
            <a:noFill/>
          </a:ln>
        </p:spPr>
      </p:pic>
      <p:cxnSp>
        <p:nvCxnSpPr>
          <p:cNvPr id="528" name="Google Shape;528;p26"/>
          <p:cNvCxnSpPr/>
          <p:nvPr/>
        </p:nvCxnSpPr>
        <p:spPr>
          <a:xfrm rot="10800000">
            <a:off x="4538134" y="3148000"/>
            <a:ext cx="2235199"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7"/>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90"/>
              </a:buClr>
              <a:buSzPts val="2000"/>
              <a:buFont typeface="Arial"/>
              <a:buNone/>
            </a:pPr>
            <a:r>
              <a:rPr lang="en-US" sz="2000" b="1">
                <a:solidFill>
                  <a:srgbClr val="000090"/>
                </a:solidFill>
                <a:latin typeface="Calibri"/>
                <a:ea typeface="Calibri"/>
                <a:cs typeface="Calibri"/>
                <a:sym typeface="Calibri"/>
              </a:rPr>
              <a:t>Review questions to help you prepare to conduct the Hydrosphere pH Protocol</a:t>
            </a:r>
            <a:r>
              <a:rPr lang="en-US" sz="2000">
                <a:solidFill>
                  <a:schemeClr val="dk1"/>
                </a:solidFill>
                <a:latin typeface="Calibri"/>
                <a:ea typeface="Calibri"/>
                <a:cs typeface="Calibri"/>
                <a:sym typeface="Calibri"/>
              </a:rPr>
              <a:t> </a:t>
            </a:r>
            <a:endParaRPr sz="2000" b="1">
              <a:solidFill>
                <a:schemeClr val="dk1"/>
              </a:solidFill>
              <a:latin typeface="Calibri"/>
              <a:ea typeface="Calibri"/>
              <a:cs typeface="Calibri"/>
              <a:sym typeface="Calibri"/>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is the importance  of pH to aquatic life? </a:t>
            </a:r>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is a logarithmic scale?  Why is it a useful way to report pH?</a:t>
            </a:r>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True/False  pH affects the solubility and biological availability of nutrients.</a:t>
            </a:r>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In a water body, what happens to aquatic life in waters with pH values below 4.0 or above 10.0?</a:t>
            </a:r>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other measurement, in addition to pH, must you do to ensure that your pH paper or meter is reporting accurately?</a:t>
            </a:r>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are the safety precautions you should take when doing any of the hydrology protocols?</a:t>
            </a:r>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is the acceptable range of error of the three replicate samples you take? </a:t>
            </a:r>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kinds of environmental events could change  water pH?</a:t>
            </a:r>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Which pH value is more acid:   a pH value of 1 or a pH value of 14? </a:t>
            </a:r>
            <a:endParaRPr/>
          </a:p>
          <a:p>
            <a:pPr marL="342900" marR="0" lvl="0" indent="-342900" algn="l" rtl="0">
              <a:spcBef>
                <a:spcPts val="36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is the pH value of pure water? </a:t>
            </a:r>
            <a:endParaRPr/>
          </a:p>
          <a:p>
            <a:pPr marL="0" marR="0" lvl="0" indent="0" algn="l" rtl="0">
              <a:spcBef>
                <a:spcPts val="640"/>
              </a:spcBef>
              <a:spcAft>
                <a:spcPts val="0"/>
              </a:spcAft>
              <a:buClr>
                <a:schemeClr val="dk1"/>
              </a:buClr>
              <a:buSzPts val="3200"/>
              <a:buFont typeface="Arial"/>
              <a:buNone/>
            </a:pPr>
            <a:endParaRPr sz="3200" b="1">
              <a:solidFill>
                <a:schemeClr val="dk1"/>
              </a:solidFill>
              <a:latin typeface="Calibri"/>
              <a:ea typeface="Calibri"/>
              <a:cs typeface="Calibri"/>
              <a:sym typeface="Calibri"/>
            </a:endParaRPr>
          </a:p>
        </p:txBody>
      </p:sp>
      <p:pic>
        <p:nvPicPr>
          <p:cNvPr id="534" name="Google Shape;534;p27" descr="1_PPT_HydroGenericWaterscapeEverglades_Lo.jpg"/>
          <p:cNvPicPr preferRelativeResize="0"/>
          <p:nvPr/>
        </p:nvPicPr>
        <p:blipFill rotWithShape="1">
          <a:blip r:embed="rId3" cstate="email">
            <a:alphaModFix amt="19000"/>
            <a:extLst>
              <a:ext uri="{28A0092B-C50C-407E-A947-70E740481C1C}">
                <a14:useLocalDpi xmlns:a14="http://schemas.microsoft.com/office/drawing/2010/main"/>
              </a:ext>
            </a:extLst>
          </a:blip>
          <a:srcRect/>
          <a:stretch/>
        </p:blipFill>
        <p:spPr>
          <a:xfrm>
            <a:off x="1184449" y="1598706"/>
            <a:ext cx="7959551" cy="525929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8"/>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a:solidFill>
                  <a:srgbClr val="000072"/>
                </a:solidFill>
                <a:latin typeface="Calibri"/>
                <a:ea typeface="Calibri"/>
                <a:cs typeface="Calibri"/>
                <a:sym typeface="Calibri"/>
              </a:rPr>
              <a:t>Water pH Protocol</a:t>
            </a:r>
            <a:r>
              <a:rPr lang="en-US" sz="2400" b="1">
                <a:solidFill>
                  <a:srgbClr val="055000"/>
                </a:solidFill>
                <a:latin typeface="Calibri"/>
                <a:ea typeface="Calibri"/>
                <a:cs typeface="Calibri"/>
                <a:sym typeface="Calibri"/>
              </a:rPr>
              <a:t>.</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can also review the slide stack, post questions on the discussion board, or look at the FAQs on the next page. </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When you pass the quiz, you are ready to take </a:t>
            </a:r>
            <a:r>
              <a:rPr lang="en-US" sz="2400" b="1">
                <a:solidFill>
                  <a:srgbClr val="000072"/>
                </a:solidFill>
                <a:latin typeface="Calibri"/>
                <a:ea typeface="Calibri"/>
                <a:cs typeface="Calibri"/>
                <a:sym typeface="Calibri"/>
              </a:rPr>
              <a:t>Water pH Protocol </a:t>
            </a:r>
            <a:r>
              <a:rPr lang="en-US" sz="2400">
                <a:solidFill>
                  <a:srgbClr val="000000"/>
                </a:solidFill>
                <a:latin typeface="Calibri"/>
                <a:ea typeface="Calibri"/>
                <a:cs typeface="Calibri"/>
                <a:sym typeface="Calibri"/>
              </a:rPr>
              <a:t>measurements! </a:t>
            </a:r>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9"/>
          <p:cNvSpPr/>
          <p:nvPr/>
        </p:nvSpPr>
        <p:spPr>
          <a:xfrm>
            <a:off x="1285498" y="1128076"/>
            <a:ext cx="7199518" cy="58169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FAQ: Frequently Asked Questions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90"/>
                </a:solidFill>
                <a:latin typeface="Calibri"/>
                <a:ea typeface="Calibri"/>
                <a:cs typeface="Calibri"/>
                <a:sym typeface="Calibri"/>
              </a:rPr>
              <a:t>Does water temperature affect my pH reading?</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 change in water temperature can actually change the pH value of your water. Since we want to know the actual pH value, we do not correct for this change.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Temperature can also affect the performance of the meter. The electrode is designed so there is no temperature sensitivity when the pH is 7.0. As the pH moves away from this value, the water temperature affects meter accuracy. Meters with automatic temperature compensation (ATC) correct for the temperature of the water at values above and below 7.0 by a factor of 0.003 pH/ ̊C/pH unit away from pH 7. They correct for meter error.</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Does high salt concentration affect pH?</a:t>
            </a:r>
            <a:endParaRPr sz="1800">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Salt concentration can affect pH. As salt concentration increases, pH can increase. This is not a linear relationship, but can be important in estuaries, where the salinity varies with the tide. Taking into account salinity or conductivity data may be useful in understanding variations in your pH measurements.</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The Hydrosphere</a:t>
            </a:r>
            <a:endParaRPr sz="2000">
              <a:solidFill>
                <a:schemeClr val="dk1"/>
              </a:solidFill>
              <a:latin typeface="Calibri"/>
              <a:ea typeface="Calibri"/>
              <a:cs typeface="Calibri"/>
              <a:sym typeface="Calibri"/>
            </a:endParaRPr>
          </a:p>
        </p:txBody>
      </p:sp>
      <p:sp>
        <p:nvSpPr>
          <p:cNvPr id="279" name="Google Shape;279;p3"/>
          <p:cNvSpPr txBox="1"/>
          <p:nvPr/>
        </p:nvSpPr>
        <p:spPr>
          <a:xfrm>
            <a:off x="1315137" y="1477432"/>
            <a:ext cx="3815663" cy="52629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a:solidFill>
                <a:schemeClr val="dk1"/>
              </a:solidFill>
              <a:latin typeface="Calibri"/>
              <a:ea typeface="Calibri"/>
              <a:cs typeface="Calibri"/>
              <a:sym typeface="Calibri"/>
            </a:endParaRPr>
          </a:p>
        </p:txBody>
      </p:sp>
      <p:sp>
        <p:nvSpPr>
          <p:cNvPr id="280" name="Google Shape;280;p3"/>
          <p:cNvSpPr txBox="1"/>
          <p:nvPr/>
        </p:nvSpPr>
        <p:spPr>
          <a:xfrm>
            <a:off x="5702301" y="5272017"/>
            <a:ext cx="27474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The Earth System: Energy flows and matter cycles. </a:t>
            </a:r>
            <a:endParaRPr sz="1400" i="1">
              <a:solidFill>
                <a:schemeClr val="dk1"/>
              </a:solidFill>
              <a:latin typeface="Calibri"/>
              <a:ea typeface="Calibri"/>
              <a:cs typeface="Calibri"/>
              <a:sym typeface="Calibri"/>
            </a:endParaRPr>
          </a:p>
        </p:txBody>
      </p:sp>
      <p:pic>
        <p:nvPicPr>
          <p:cNvPr id="281" name="Google Shape;281;p3" descr="4_EarthSystemDiagramFINAL_ESS_PPT.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4668" y="1477432"/>
            <a:ext cx="3979332" cy="3786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0"/>
          <p:cNvSpPr/>
          <p:nvPr/>
        </p:nvSpPr>
        <p:spPr>
          <a:xfrm>
            <a:off x="1308347" y="1124283"/>
            <a:ext cx="6965025"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90"/>
                </a:solidFill>
                <a:latin typeface="Calibri"/>
                <a:ea typeface="Calibri"/>
                <a:cs typeface="Calibri"/>
                <a:sym typeface="Calibri"/>
              </a:rPr>
              <a:t>FAQ: Frequently Asked Questions</a:t>
            </a:r>
            <a:endParaRPr/>
          </a:p>
          <a:p>
            <a:pPr marL="0" marR="0" lvl="0" indent="0" algn="just" rtl="0">
              <a:spcBef>
                <a:spcPts val="0"/>
              </a:spcBef>
              <a:spcAft>
                <a:spcPts val="0"/>
              </a:spcAft>
              <a:buNone/>
            </a:pPr>
            <a:endParaRPr sz="2000" b="1">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90"/>
                </a:solidFill>
                <a:latin typeface="Calibri"/>
                <a:ea typeface="Calibri"/>
                <a:cs typeface="Calibri"/>
                <a:sym typeface="Calibri"/>
              </a:rPr>
              <a:t>Why may pH measurements be inaccurate in low conductivity waters?</a:t>
            </a:r>
            <a:endParaRPr sz="1800">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To measure the hydrogen ion concentration, you are actually measuring the potential of the hydrogen ions. Other ions have to be present to pass the current to make this measurement. When they are at too low of a concentration the meter slowly drifts and if the drift is really slow, the meter locks in on an incorrect measurement</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Can I use a pH meter that connects to my Smart Phone?</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Yes, pH meters that connect to iPhones, iPads and other Smart devices can be considered pH meters. For most of these meters an app is required.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1"/>
          <p:cNvSpPr/>
          <p:nvPr/>
        </p:nvSpPr>
        <p:spPr>
          <a:xfrm>
            <a:off x="1539232" y="2817735"/>
            <a:ext cx="6965025"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90"/>
                </a:solidFill>
                <a:latin typeface="Calibri"/>
                <a:ea typeface="Calibri"/>
                <a:cs typeface="Calibri"/>
                <a:sym typeface="Calibri"/>
              </a:rPr>
              <a:t>For More Information</a:t>
            </a:r>
            <a:endParaRPr/>
          </a:p>
          <a:p>
            <a:pPr marL="0" marR="0" lvl="0" indent="0" algn="ctr" rtl="0">
              <a:spcBef>
                <a:spcPts val="0"/>
              </a:spcBef>
              <a:spcAft>
                <a:spcPts val="0"/>
              </a:spcAft>
              <a:buNone/>
            </a:pPr>
            <a:endParaRPr sz="2000" b="1">
              <a:solidFill>
                <a:srgbClr val="000090"/>
              </a:solidFill>
              <a:latin typeface="Calibri"/>
              <a:ea typeface="Calibri"/>
              <a:cs typeface="Calibri"/>
              <a:sym typeface="Calibri"/>
            </a:endParaRPr>
          </a:p>
          <a:p>
            <a:pPr marL="0" marR="0" lvl="0" indent="0" algn="ctr" rtl="0">
              <a:spcBef>
                <a:spcPts val="0"/>
              </a:spcBef>
              <a:spcAft>
                <a:spcPts val="0"/>
              </a:spcAft>
              <a:buNone/>
            </a:pPr>
            <a:r>
              <a:rPr lang="en-US" sz="2000" u="sng">
                <a:solidFill>
                  <a:srgbClr val="00009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
          <p:cNvSpPr txBox="1"/>
          <p:nvPr/>
        </p:nvSpPr>
        <p:spPr>
          <a:xfrm>
            <a:off x="1286934" y="1066800"/>
            <a:ext cx="4542907" cy="5170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Hydrosphere Protocols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pH is one of the hydrosphere protocols used by GLOBE to describe the status of a water body. The pH of a lake or stream measures water acidity, which influences how much oxygen is dissolved in the water.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Measures of pH directly indicate how hospitable a body of water is to aquatic life. It is interesting to both follow the annual cycle of water parameters, such as dissolved oxygen, alkalinity and pH, and to make comparisons between different water bodies. We can see if pH becomes depressed right after a rain or when there is a lot of snowmelt running off into the lake or stream. If we do find a depression in pH, we would expect this water to have a low level of alkalinity</a:t>
            </a:r>
            <a:r>
              <a:rPr lang="en-US"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4"/>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b="1" u="sng">
              <a:solidFill>
                <a:srgbClr val="000072"/>
              </a:solidFill>
              <a:latin typeface="Calibri"/>
              <a:ea typeface="Calibri"/>
              <a:cs typeface="Calibri"/>
              <a:sym typeface="Calibri"/>
            </a:endParaRPr>
          </a:p>
          <a:p>
            <a:pPr marL="0" marR="0" lvl="0" indent="0" algn="ctr" rtl="0">
              <a:spcBef>
                <a:spcPts val="0"/>
              </a:spcBef>
              <a:spcAft>
                <a:spcPts val="0"/>
              </a:spcAft>
              <a:buNone/>
            </a:pPr>
            <a:r>
              <a:rPr lang="en-US" sz="1800" b="1" u="sng">
                <a:solidFill>
                  <a:srgbClr val="000072"/>
                </a:solidFill>
                <a:latin typeface="Calibri"/>
                <a:ea typeface="Calibri"/>
                <a:cs typeface="Calibri"/>
                <a:sym typeface="Calibri"/>
              </a:rPr>
              <a:t>GLOBE Hydrosphere Measurements </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Hydrosphere Study Site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Temperature</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Transparency</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Conductivity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pH</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Mosquito Larvae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Alkalinity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Dissolved  Oxygen</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Salinity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Nitrates</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Freshwater Macroinvertebrates</a:t>
            </a:r>
            <a:endParaRPr sz="1400" b="1">
              <a:solidFill>
                <a:srgbClr val="000072"/>
              </a:solidFill>
              <a:latin typeface="Calibri"/>
              <a:ea typeface="Calibri"/>
              <a:cs typeface="Calibri"/>
              <a:sym typeface="Calibri"/>
            </a:endParaRPr>
          </a:p>
        </p:txBody>
      </p:sp>
      <p:sp>
        <p:nvSpPr>
          <p:cNvPr id="288" name="Google Shape;288;p4"/>
          <p:cNvSpPr/>
          <p:nvPr/>
        </p:nvSpPr>
        <p:spPr>
          <a:xfrm>
            <a:off x="6434531" y="3769730"/>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
          <p:cNvSpPr txBox="1"/>
          <p:nvPr/>
        </p:nvSpPr>
        <p:spPr>
          <a:xfrm>
            <a:off x="1265988" y="1077322"/>
            <a:ext cx="751817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What is Water pH?</a:t>
            </a:r>
            <a:endParaRPr sz="2400">
              <a:solidFill>
                <a:schemeClr val="dk1"/>
              </a:solidFill>
              <a:latin typeface="Calibri"/>
              <a:ea typeface="Calibri"/>
              <a:cs typeface="Calibri"/>
              <a:sym typeface="Calibri"/>
            </a:endParaRPr>
          </a:p>
        </p:txBody>
      </p:sp>
      <p:sp>
        <p:nvSpPr>
          <p:cNvPr id="294" name="Google Shape;294;p5"/>
          <p:cNvSpPr txBox="1"/>
          <p:nvPr/>
        </p:nvSpPr>
        <p:spPr>
          <a:xfrm>
            <a:off x="1315137" y="1533464"/>
            <a:ext cx="7469030" cy="532453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PH is a measure of the relative amount of free hydrogen ions there are in the water, which determines the acidity of the water body</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The concentration of the hydrogen ion [H+] activity in a solution determines the pH. Mathematically this is expressed as: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   pH = - log [H+] </a:t>
            </a: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pH is reported in logarithmic units form 0-14, with 7 being neutral. Each number represents a 10x change in the acidity or alkalinity of the water.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The pH values for your water site will depend on the geology, soil and vegetation of your area as well as other inputs into your water body. Where the air masses come from that precipitate into your water body may affect the pH of the water. Most lakes and streams have pH values that range between 6.5 and 8.5. Oceans have a pH value of 8.2. Pure water not in contact with the air has a neutral pH value of 7.0.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Naturally occurring basic waters are found typically in areas where the surrounding geology is rich in minerals such as calcite or limestone.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295" name="Google Shape;295;p5" descr="Screen Shot 2015-09-04 at 11.42.18 A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92133" y="2885923"/>
            <a:ext cx="2827867" cy="67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p:cNvSpPr txBox="1"/>
          <p:nvPr/>
        </p:nvSpPr>
        <p:spPr>
          <a:xfrm>
            <a:off x="1230126" y="1056068"/>
            <a:ext cx="7605943" cy="15850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just" rtl="0">
              <a:spcBef>
                <a:spcPts val="600"/>
              </a:spcBef>
              <a:spcAft>
                <a:spcPts val="0"/>
              </a:spcAft>
              <a:buNone/>
            </a:pPr>
            <a:r>
              <a:rPr lang="en-US" sz="1800">
                <a:solidFill>
                  <a:schemeClr val="dk1"/>
                </a:solidFill>
                <a:latin typeface="Calibri"/>
                <a:ea typeface="Calibri"/>
                <a:cs typeface="Calibri"/>
                <a:sym typeface="Calibri"/>
              </a:rPr>
              <a:t>There are waters that are naturally more acidic when there are certain types of minerals in the water, such as sulfides.  Mining can also release acid forming compounds to water bodies.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6"/>
          <p:cNvSpPr txBox="1"/>
          <p:nvPr/>
        </p:nvSpPr>
        <p:spPr>
          <a:xfrm>
            <a:off x="1230126" y="2081792"/>
            <a:ext cx="4194997"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Pollution can change a water's pH, which in turn can harm animals and plants living in the water. For instance, the 2015  spill of mine waste into the Animas River, caused the Animas to have a pH of 5- acidic. By using the logarithm scale, this mine-drainage water would be 100 times more acidic than neutral water.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 change in pH in a water body can be an indicator of increasing pollution or other environmental factor.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6"/>
          <p:cNvSpPr txBox="1"/>
          <p:nvPr/>
        </p:nvSpPr>
        <p:spPr>
          <a:xfrm>
            <a:off x="3771118" y="6015947"/>
            <a:ext cx="5064951"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Calibri"/>
                <a:ea typeface="Calibri"/>
                <a:cs typeface="Calibri"/>
                <a:sym typeface="Calibri"/>
              </a:rPr>
              <a:t>The Animas River between Silverton and Durango in Colorado, USA, within 24 hours of the 2015 Gold King Mine waste water spill Credit: Riverhugger, Wikipedia Commons. </a:t>
            </a:r>
            <a:endParaRPr sz="1200">
              <a:solidFill>
                <a:schemeClr val="dk1"/>
              </a:solidFill>
              <a:latin typeface="Calibri"/>
              <a:ea typeface="Calibri"/>
              <a:cs typeface="Calibri"/>
              <a:sym typeface="Calibri"/>
            </a:endParaRPr>
          </a:p>
        </p:txBody>
      </p:sp>
      <p:sp>
        <p:nvSpPr>
          <p:cNvPr id="303" name="Google Shape;303;p6"/>
          <p:cNvSpPr txBox="1"/>
          <p:nvPr/>
        </p:nvSpPr>
        <p:spPr>
          <a:xfrm>
            <a:off x="1230126" y="1017432"/>
            <a:ext cx="383124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Why Collect Water pH Data?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4" name="Google Shape;304;p6" descr="Screen Shot 2015-08-22 at 4.15.13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79046" y="2081792"/>
            <a:ext cx="3006228" cy="39341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7"/>
          <p:cNvSpPr txBox="1"/>
          <p:nvPr/>
        </p:nvSpPr>
        <p:spPr>
          <a:xfrm>
            <a:off x="1186117" y="1065534"/>
            <a:ext cx="34451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How Your Data Can Help</a:t>
            </a:r>
            <a:endParaRPr sz="2000" b="1">
              <a:solidFill>
                <a:srgbClr val="000072"/>
              </a:solidFill>
              <a:latin typeface="Calibri"/>
              <a:ea typeface="Calibri"/>
              <a:cs typeface="Calibri"/>
              <a:sym typeface="Calibri"/>
            </a:endParaRPr>
          </a:p>
        </p:txBody>
      </p:sp>
      <p:pic>
        <p:nvPicPr>
          <p:cNvPr id="310" name="Google Shape;310;p7" descr="0_pH_Diagram_Limits_TONY_8_25_15_IND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14399" y="1091371"/>
            <a:ext cx="3429601" cy="5766629"/>
          </a:xfrm>
          <a:prstGeom prst="rect">
            <a:avLst/>
          </a:prstGeom>
          <a:noFill/>
          <a:ln>
            <a:noFill/>
          </a:ln>
        </p:spPr>
      </p:pic>
      <p:sp>
        <p:nvSpPr>
          <p:cNvPr id="311" name="Google Shape;311;p7"/>
          <p:cNvSpPr txBox="1"/>
          <p:nvPr/>
        </p:nvSpPr>
        <p:spPr>
          <a:xfrm>
            <a:off x="1186117" y="1296367"/>
            <a:ext cx="4913090" cy="60324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pH affects most chemical and biological processes that take place in water. pH affects the  solubility (amount that can be dissolved in water) and biological availability of nutrients. It also determines the degree to which potentially toxic materials, such as heavy metals, are soluble.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pH has a strong influence on what can live in the water; aquatic organisms have certain pH ranges they prefer or require. Salamanders, frogs and other amphibian life, as well as many macroinvertebrates, are particularly sensitive to extreme pH levels. Most insects, amphibians and fish are absent in water bodies with pH below 4.0 or above 10.0.</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Since most organisms are sensitive to changes in water pH, scientists monitor unusual decreases or increases in the pH of water bodies. pH does not normally change a great deal, although you may find some seasonal trends due to changes in temperature, rainfall patterns, or land cover.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8"/>
          <p:cNvSpPr txBox="1"/>
          <p:nvPr/>
        </p:nvSpPr>
        <p:spPr>
          <a:xfrm>
            <a:off x="1354667" y="1276501"/>
            <a:ext cx="7408333" cy="49705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Overview of Water pH Protocol</a:t>
            </a:r>
            <a:endParaRPr sz="2400" b="1">
              <a:solidFill>
                <a:schemeClr val="dk2"/>
              </a:solidFill>
              <a:latin typeface="Calibri"/>
              <a:ea typeface="Calibri"/>
              <a:cs typeface="Calibri"/>
              <a:sym typeface="Calibri"/>
            </a:endParaRPr>
          </a:p>
          <a:p>
            <a:pPr marL="0" marR="0" lvl="0" indent="0" algn="just" rtl="0">
              <a:spcBef>
                <a:spcPts val="600"/>
              </a:spcBef>
              <a:spcAft>
                <a:spcPts val="0"/>
              </a:spcAft>
              <a:buNone/>
            </a:pPr>
            <a:r>
              <a:rPr lang="en-US" sz="1800">
                <a:solidFill>
                  <a:schemeClr val="dk1"/>
                </a:solidFill>
                <a:latin typeface="Calibri"/>
                <a:ea typeface="Calibri"/>
                <a:cs typeface="Calibri"/>
                <a:sym typeface="Calibri"/>
              </a:rPr>
              <a:t>pH of a water body can be measured using either a pH meter or pH paper. The accuracy of either method depends on the </a:t>
            </a:r>
            <a:r>
              <a:rPr lang="en-US" sz="1800" b="1">
                <a:solidFill>
                  <a:srgbClr val="000072"/>
                </a:solidFill>
                <a:latin typeface="Calibri"/>
                <a:ea typeface="Calibri"/>
                <a:cs typeface="Calibri"/>
                <a:sym typeface="Calibri"/>
              </a:rPr>
              <a:t>electrical conductivity </a:t>
            </a:r>
            <a:r>
              <a:rPr lang="en-US" sz="1800">
                <a:solidFill>
                  <a:schemeClr val="dk1"/>
                </a:solidFill>
                <a:latin typeface="Calibri"/>
                <a:ea typeface="Calibri"/>
                <a:cs typeface="Calibri"/>
                <a:sym typeface="Calibri"/>
              </a:rPr>
              <a:t>of the water. The electrical conductivity needs to be at least 200 µS/cm for these methods to report accurately.</a:t>
            </a:r>
            <a:endParaRPr/>
          </a:p>
          <a:p>
            <a:pPr marL="0" marR="0" lvl="0" indent="0" algn="just" rtl="0">
              <a:spcBef>
                <a:spcPts val="0"/>
              </a:spcBef>
              <a:spcAft>
                <a:spcPts val="0"/>
              </a:spcAft>
              <a:buNone/>
            </a:pPr>
            <a:endParaRPr sz="1800" b="1">
              <a:solidFill>
                <a:schemeClr val="dk2"/>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If you are sampling Ocean or brackish water, you can assume that the electrical conductivity of your sample is greater than 200 µS/cm. If you are not sure if the fresh water at your Hydrosphere Study Site has a conductivity value high enough for the measurement technique (paper or meter), you will need to measure the </a:t>
            </a:r>
            <a:r>
              <a:rPr lang="en-US" sz="1800" b="1">
                <a:solidFill>
                  <a:srgbClr val="000072"/>
                </a:solidFill>
                <a:latin typeface="Calibri"/>
                <a:ea typeface="Calibri"/>
                <a:cs typeface="Calibri"/>
                <a:sym typeface="Calibri"/>
              </a:rPr>
              <a:t>electrical conductivity </a:t>
            </a:r>
            <a:r>
              <a:rPr lang="en-US" sz="1800">
                <a:solidFill>
                  <a:schemeClr val="dk1"/>
                </a:solidFill>
                <a:latin typeface="Calibri"/>
                <a:ea typeface="Calibri"/>
                <a:cs typeface="Calibri"/>
                <a:sym typeface="Calibri"/>
              </a:rPr>
              <a:t>before taking your pH measurements. After you know the electrical conductivity value of the water, use the appropriate pH field guide.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For more information, see the </a:t>
            </a:r>
            <a:r>
              <a:rPr lang="en-US" sz="1800" b="1">
                <a:solidFill>
                  <a:srgbClr val="000072"/>
                </a:solidFill>
                <a:latin typeface="Calibri"/>
                <a:ea typeface="Calibri"/>
                <a:cs typeface="Calibri"/>
                <a:sym typeface="Calibri"/>
              </a:rPr>
              <a:t>  </a:t>
            </a:r>
            <a:r>
              <a:rPr lang="en-US" sz="1800" b="1" u="sng">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Electrical Conductivity Field Guide Protocol</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9"/>
          <p:cNvSpPr/>
          <p:nvPr/>
        </p:nvSpPr>
        <p:spPr>
          <a:xfrm>
            <a:off x="1217296" y="1214862"/>
            <a:ext cx="7344682" cy="43088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72"/>
                </a:solidFill>
                <a:latin typeface="Calibri"/>
                <a:ea typeface="Calibri"/>
                <a:cs typeface="Calibri"/>
                <a:sym typeface="Calibri"/>
              </a:rPr>
              <a:t>Simultaneous or Prior Investigations Required to do Water pH Measurements</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You will need to define your </a:t>
            </a:r>
            <a:r>
              <a:rPr lang="en-US" sz="1600" b="1">
                <a:solidFill>
                  <a:srgbClr val="000072"/>
                </a:solidFill>
                <a:latin typeface="Calibri"/>
                <a:ea typeface="Calibri"/>
                <a:cs typeface="Calibri"/>
                <a:sym typeface="Calibri"/>
              </a:rPr>
              <a:t>Hydrosphere Study Site. A Hydrosphere Study Site </a:t>
            </a:r>
            <a:r>
              <a:rPr lang="en-US" sz="1600">
                <a:solidFill>
                  <a:schemeClr val="dk1"/>
                </a:solidFill>
                <a:latin typeface="Calibri"/>
                <a:ea typeface="Calibri"/>
                <a:cs typeface="Calibri"/>
                <a:sym typeface="Calibri"/>
              </a:rPr>
              <a:t>can be any surface water site that can be safely visited, although natural waters are preferred.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b="1">
                <a:solidFill>
                  <a:srgbClr val="000072"/>
                </a:solidFill>
                <a:latin typeface="Calibri"/>
                <a:ea typeface="Calibri"/>
                <a:cs typeface="Calibri"/>
                <a:sym typeface="Calibri"/>
              </a:rPr>
              <a:t> The Hydrosphere Investigation Data Sheet</a:t>
            </a:r>
            <a:r>
              <a:rPr lang="en-US" sz="1600">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To define you study site you  will need these documents:</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2"/>
              </a:buClr>
              <a:buSzPts val="1600"/>
              <a:buFont typeface="Arial"/>
              <a:buChar char="•"/>
            </a:pPr>
            <a:r>
              <a:rPr lang="en-US" sz="1600" b="1">
                <a:solidFill>
                  <a:schemeClr val="dk2"/>
                </a:solidFill>
                <a:latin typeface="Calibri"/>
                <a:ea typeface="Calibri"/>
                <a:cs typeface="Calibri"/>
                <a:sym typeface="Calibri"/>
              </a:rPr>
              <a:t> </a:t>
            </a:r>
            <a:r>
              <a:rPr lang="en-US" sz="16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endParaRPr sz="1600" b="1">
              <a:solidFill>
                <a:schemeClr val="dk2"/>
              </a:solidFill>
              <a:latin typeface="Calibri"/>
              <a:ea typeface="Calibri"/>
              <a:cs typeface="Calibri"/>
              <a:sym typeface="Calibri"/>
            </a:endParaRPr>
          </a:p>
          <a:p>
            <a:pPr marL="285750" marR="0" lvl="0" indent="-285750" algn="just" rtl="0">
              <a:spcBef>
                <a:spcPts val="0"/>
              </a:spcBef>
              <a:spcAft>
                <a:spcPts val="0"/>
              </a:spcAft>
              <a:buClr>
                <a:schemeClr val="dk2"/>
              </a:buClr>
              <a:buSzPts val="1600"/>
              <a:buFont typeface="Arial"/>
              <a:buChar char="•"/>
            </a:pPr>
            <a:r>
              <a:rPr lang="en-US" sz="1600" b="1"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600" b="1">
              <a:solidFill>
                <a:schemeClr val="dk2"/>
              </a:solidFill>
              <a:latin typeface="Calibri"/>
              <a:ea typeface="Calibri"/>
              <a:cs typeface="Calibri"/>
              <a:sym typeface="Calibri"/>
            </a:endParaRPr>
          </a:p>
          <a:p>
            <a:pPr marL="285750" marR="0" lvl="0" indent="-285750" algn="just" rtl="0">
              <a:spcBef>
                <a:spcPts val="0"/>
              </a:spcBef>
              <a:spcAft>
                <a:spcPts val="0"/>
              </a:spcAft>
              <a:buClr>
                <a:schemeClr val="dk2"/>
              </a:buClr>
              <a:buSzPts val="1600"/>
              <a:buFont typeface="Arial"/>
              <a:buChar char="•"/>
            </a:pPr>
            <a:r>
              <a:rPr lang="en-US" sz="1600" b="1">
                <a:solidFill>
                  <a:schemeClr val="dk2"/>
                </a:solidFill>
                <a:latin typeface="Calibri"/>
                <a:ea typeface="Calibri"/>
                <a:cs typeface="Calibri"/>
                <a:sym typeface="Calibri"/>
              </a:rPr>
              <a:t> </a:t>
            </a:r>
            <a:r>
              <a:rPr lang="en-US" sz="16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600" b="1">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3469</Words>
  <Application>Microsoft Office PowerPoint</Application>
  <PresentationFormat>On-screen Show (4:3)</PresentationFormat>
  <Paragraphs>391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18</vt:i4>
      </vt:variant>
      <vt:variant>
        <vt:lpstr>Slide Titles</vt:lpstr>
      </vt:variant>
      <vt:variant>
        <vt:i4>31</vt:i4>
      </vt:variant>
    </vt:vector>
  </HeadingPairs>
  <TitlesOfParts>
    <vt:vector size="52" baseType="lpstr">
      <vt:lpstr>Arial</vt:lpstr>
      <vt:lpstr>Short Stack</vt:lpstr>
      <vt:lpstr>Calibri</vt:lpstr>
      <vt:lpstr>Office Theme</vt:lpstr>
      <vt:lpstr>2_Inside page</vt:lpstr>
      <vt:lpstr>B. Why collect xxx Hydro Data</vt:lpstr>
      <vt:lpstr>C. How your measurements can help</vt:lpstr>
      <vt:lpstr>D. How to collect your data</vt:lpstr>
      <vt:lpstr>D. How to Collect data MATERIALS</vt:lpstr>
      <vt:lpstr>E. Entering data on GLOBE website</vt:lpstr>
      <vt:lpstr>F. Understand the data</vt:lpstr>
      <vt:lpstr>G. Quiz yourself</vt:lpstr>
      <vt:lpstr>H. Additional Information</vt:lpstr>
      <vt:lpstr>A. What is xxx Hydro protocol  - GLOBAL views</vt:lpstr>
      <vt:lpstr>D. How Collect Data TIME REQ</vt:lpstr>
      <vt:lpstr>D. How collect data SPECIES selection</vt:lpstr>
      <vt:lpstr>D. How Collect Data SITE SELECTION</vt:lpstr>
      <vt:lpstr>D. How to collect data SITE DEFINITION</vt:lpstr>
      <vt:lpstr>D. How to collect data PLOTTING YOUR SITE</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Cornell Lewis</cp:lastModifiedBy>
  <cp:revision>1</cp:revision>
  <dcterms:created xsi:type="dcterms:W3CDTF">2015-07-29T23:22:56Z</dcterms:created>
  <dcterms:modified xsi:type="dcterms:W3CDTF">2024-10-02T13:48:54Z</dcterms:modified>
</cp:coreProperties>
</file>