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5" r:id="rId4"/>
    <p:sldId id="297" r:id="rId5"/>
    <p:sldId id="295" r:id="rId6"/>
    <p:sldId id="298" r:id="rId7"/>
    <p:sldId id="299" r:id="rId8"/>
    <p:sldId id="300" r:id="rId9"/>
    <p:sldId id="301" r:id="rId10"/>
    <p:sldId id="303" r:id="rId11"/>
    <p:sldId id="285" r:id="rId12"/>
    <p:sldId id="263"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403"/>
    <a:srgbClr val="0E66B1"/>
    <a:srgbClr val="8EAE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492" autoAdjust="0"/>
    <p:restoredTop sz="86464" autoAdjust="0"/>
  </p:normalViewPr>
  <p:slideViewPr>
    <p:cSldViewPr snapToGrid="0" snapToObjects="1">
      <p:cViewPr varScale="1">
        <p:scale>
          <a:sx n="63" d="100"/>
          <a:sy n="63" d="100"/>
        </p:scale>
        <p:origin x="95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8B6D070-7B88-4171-84DA-A80CF243D381}" type="datetimeFigureOut">
              <a:rPr lang="en-US" smtClean="0"/>
              <a:pPr/>
              <a:t>6/3/2018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DE69E32-524B-408C-B471-6C20ECC0820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E69E32-524B-408C-B471-6C20ECC0820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The information is based on the past 12 months only, hence it might differ from the cumulative one shown on country page.</a:t>
            </a:r>
            <a:endParaRPr lang="en-ZA" baseline="0" dirty="0" smtClean="0"/>
          </a:p>
        </p:txBody>
      </p:sp>
      <p:sp>
        <p:nvSpPr>
          <p:cNvPr id="4" name="Slide Number Placeholder 3"/>
          <p:cNvSpPr>
            <a:spLocks noGrp="1"/>
          </p:cNvSpPr>
          <p:nvPr>
            <p:ph type="sldNum" sz="quarter" idx="10"/>
          </p:nvPr>
        </p:nvSpPr>
        <p:spPr/>
        <p:txBody>
          <a:bodyPr/>
          <a:lstStyle/>
          <a:p>
            <a:fld id="{0DE69E32-524B-408C-B471-6C20ECC08201}" type="slidenum">
              <a:rPr lang="en-GB" smtClean="0"/>
              <a:pPr/>
              <a:t>10</a:t>
            </a:fld>
            <a:endParaRPr lang="en-GB"/>
          </a:p>
        </p:txBody>
      </p:sp>
    </p:spTree>
    <p:extLst>
      <p:ext uri="{BB962C8B-B14F-4D97-AF65-F5344CB8AC3E}">
        <p14:creationId xmlns:p14="http://schemas.microsoft.com/office/powerpoint/2010/main" val="48015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Satellites observations. Students collect data, upload the data, scientists analyse &amp; interpret. </a:t>
            </a:r>
            <a:endParaRPr lang="en-GB" dirty="0"/>
          </a:p>
        </p:txBody>
      </p:sp>
      <p:sp>
        <p:nvSpPr>
          <p:cNvPr id="4" name="Slide Number Placeholder 3"/>
          <p:cNvSpPr>
            <a:spLocks noGrp="1"/>
          </p:cNvSpPr>
          <p:nvPr>
            <p:ph type="sldNum" sz="quarter" idx="10"/>
          </p:nvPr>
        </p:nvSpPr>
        <p:spPr/>
        <p:txBody>
          <a:bodyPr/>
          <a:lstStyle/>
          <a:p>
            <a:fld id="{0DE69E32-524B-408C-B471-6C20ECC08201}" type="slidenum">
              <a:rPr lang="en-GB" smtClean="0"/>
              <a:pPr/>
              <a:t>11</a:t>
            </a:fld>
            <a:endParaRPr lang="en-GB"/>
          </a:p>
        </p:txBody>
      </p:sp>
    </p:spTree>
    <p:extLst>
      <p:ext uri="{BB962C8B-B14F-4D97-AF65-F5344CB8AC3E}">
        <p14:creationId xmlns:p14="http://schemas.microsoft.com/office/powerpoint/2010/main" val="22551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E69E32-524B-408C-B471-6C20ECC08201}" type="slidenum">
              <a:rPr lang="en-GB" smtClean="0"/>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E69E32-524B-408C-B471-6C20ECC08201}"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E69E32-524B-408C-B471-6C20ECC08201}"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Only the challenges and the proposed solutions that affected South Africa were taken considered for this presentation. Not all were included.  </a:t>
            </a:r>
            <a:endParaRPr lang="en-ZA" baseline="0" dirty="0" smtClean="0"/>
          </a:p>
        </p:txBody>
      </p:sp>
      <p:sp>
        <p:nvSpPr>
          <p:cNvPr id="4" name="Slide Number Placeholder 3"/>
          <p:cNvSpPr>
            <a:spLocks noGrp="1"/>
          </p:cNvSpPr>
          <p:nvPr>
            <p:ph type="sldNum" sz="quarter" idx="10"/>
          </p:nvPr>
        </p:nvSpPr>
        <p:spPr/>
        <p:txBody>
          <a:bodyPr/>
          <a:lstStyle/>
          <a:p>
            <a:fld id="{0DE69E32-524B-408C-B471-6C20ECC08201}" type="slidenum">
              <a:rPr lang="en-GB" smtClean="0"/>
              <a:pPr/>
              <a:t>4</a:t>
            </a:fld>
            <a:endParaRPr lang="en-GB"/>
          </a:p>
        </p:txBody>
      </p:sp>
    </p:spTree>
    <p:extLst>
      <p:ext uri="{BB962C8B-B14F-4D97-AF65-F5344CB8AC3E}">
        <p14:creationId xmlns:p14="http://schemas.microsoft.com/office/powerpoint/2010/main" val="206152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NB! Approval process, especially for funding, takes time.</a:t>
            </a:r>
            <a:endParaRPr lang="en-ZA" baseline="0" dirty="0" smtClean="0"/>
          </a:p>
        </p:txBody>
      </p:sp>
      <p:sp>
        <p:nvSpPr>
          <p:cNvPr id="4" name="Slide Number Placeholder 3"/>
          <p:cNvSpPr>
            <a:spLocks noGrp="1"/>
          </p:cNvSpPr>
          <p:nvPr>
            <p:ph type="sldNum" sz="quarter" idx="10"/>
          </p:nvPr>
        </p:nvSpPr>
        <p:spPr/>
        <p:txBody>
          <a:bodyPr/>
          <a:lstStyle/>
          <a:p>
            <a:fld id="{0DE69E32-524B-408C-B471-6C20ECC08201}" type="slidenum">
              <a:rPr lang="en-GB" smtClean="0"/>
              <a:pPr/>
              <a:t>5</a:t>
            </a:fld>
            <a:endParaRPr lang="en-GB"/>
          </a:p>
        </p:txBody>
      </p:sp>
    </p:spTree>
    <p:extLst>
      <p:ext uri="{BB962C8B-B14F-4D97-AF65-F5344CB8AC3E}">
        <p14:creationId xmlns:p14="http://schemas.microsoft.com/office/powerpoint/2010/main" val="46407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NB! The plan will make it easy for the implementation of the school-based programmes such as the GLOBE as the Education senior officials will be aware of what is taking place and be able to allow teachers time to implement such programmes.</a:t>
            </a:r>
            <a:endParaRPr lang="en-ZA" baseline="0" dirty="0" smtClean="0"/>
          </a:p>
        </p:txBody>
      </p:sp>
      <p:sp>
        <p:nvSpPr>
          <p:cNvPr id="4" name="Slide Number Placeholder 3"/>
          <p:cNvSpPr>
            <a:spLocks noGrp="1"/>
          </p:cNvSpPr>
          <p:nvPr>
            <p:ph type="sldNum" sz="quarter" idx="10"/>
          </p:nvPr>
        </p:nvSpPr>
        <p:spPr/>
        <p:txBody>
          <a:bodyPr/>
          <a:lstStyle/>
          <a:p>
            <a:fld id="{0DE69E32-524B-408C-B471-6C20ECC08201}" type="slidenum">
              <a:rPr lang="en-GB" smtClean="0"/>
              <a:pPr/>
              <a:t>6</a:t>
            </a:fld>
            <a:endParaRPr lang="en-GB"/>
          </a:p>
        </p:txBody>
      </p:sp>
    </p:spTree>
    <p:extLst>
      <p:ext uri="{BB962C8B-B14F-4D97-AF65-F5344CB8AC3E}">
        <p14:creationId xmlns:p14="http://schemas.microsoft.com/office/powerpoint/2010/main" val="230230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baseline="0" dirty="0" smtClean="0"/>
          </a:p>
        </p:txBody>
      </p:sp>
      <p:sp>
        <p:nvSpPr>
          <p:cNvPr id="4" name="Slide Number Placeholder 3"/>
          <p:cNvSpPr>
            <a:spLocks noGrp="1"/>
          </p:cNvSpPr>
          <p:nvPr>
            <p:ph type="sldNum" sz="quarter" idx="10"/>
          </p:nvPr>
        </p:nvSpPr>
        <p:spPr/>
        <p:txBody>
          <a:bodyPr/>
          <a:lstStyle/>
          <a:p>
            <a:fld id="{0DE69E32-524B-408C-B471-6C20ECC08201}" type="slidenum">
              <a:rPr lang="en-GB" smtClean="0"/>
              <a:pPr/>
              <a:t>7</a:t>
            </a:fld>
            <a:endParaRPr lang="en-GB"/>
          </a:p>
        </p:txBody>
      </p:sp>
    </p:spTree>
    <p:extLst>
      <p:ext uri="{BB962C8B-B14F-4D97-AF65-F5344CB8AC3E}">
        <p14:creationId xmlns:p14="http://schemas.microsoft.com/office/powerpoint/2010/main" val="187747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While the intention is to get the schools active in the collection of measurements, the idea is to make the best schools the hub of GLOBE activities where neighbouring  schools can learn to do GLOBE.  The competition also aims to encourage teachers to get involved and take pride in doing GLOBE. The plan was supposed to have been implemented between September 2017 and March 2018.  The GLOBE programme was moved twice since then. </a:t>
            </a:r>
            <a:endParaRPr lang="en-ZA" baseline="0" dirty="0" smtClean="0"/>
          </a:p>
        </p:txBody>
      </p:sp>
      <p:sp>
        <p:nvSpPr>
          <p:cNvPr id="4" name="Slide Number Placeholder 3"/>
          <p:cNvSpPr>
            <a:spLocks noGrp="1"/>
          </p:cNvSpPr>
          <p:nvPr>
            <p:ph type="sldNum" sz="quarter" idx="10"/>
          </p:nvPr>
        </p:nvSpPr>
        <p:spPr/>
        <p:txBody>
          <a:bodyPr/>
          <a:lstStyle/>
          <a:p>
            <a:fld id="{0DE69E32-524B-408C-B471-6C20ECC08201}" type="slidenum">
              <a:rPr lang="en-GB" smtClean="0"/>
              <a:pPr/>
              <a:t>8</a:t>
            </a:fld>
            <a:endParaRPr lang="en-GB"/>
          </a:p>
        </p:txBody>
      </p:sp>
    </p:spTree>
    <p:extLst>
      <p:ext uri="{BB962C8B-B14F-4D97-AF65-F5344CB8AC3E}">
        <p14:creationId xmlns:p14="http://schemas.microsoft.com/office/powerpoint/2010/main" val="16111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baseline="0" dirty="0" smtClean="0"/>
          </a:p>
        </p:txBody>
      </p:sp>
      <p:sp>
        <p:nvSpPr>
          <p:cNvPr id="4" name="Slide Number Placeholder 3"/>
          <p:cNvSpPr>
            <a:spLocks noGrp="1"/>
          </p:cNvSpPr>
          <p:nvPr>
            <p:ph type="sldNum" sz="quarter" idx="10"/>
          </p:nvPr>
        </p:nvSpPr>
        <p:spPr/>
        <p:txBody>
          <a:bodyPr/>
          <a:lstStyle/>
          <a:p>
            <a:fld id="{0DE69E32-524B-408C-B471-6C20ECC08201}" type="slidenum">
              <a:rPr lang="en-GB" smtClean="0"/>
              <a:pPr/>
              <a:t>9</a:t>
            </a:fld>
            <a:endParaRPr lang="en-GB"/>
          </a:p>
        </p:txBody>
      </p:sp>
    </p:spTree>
    <p:extLst>
      <p:ext uri="{BB962C8B-B14F-4D97-AF65-F5344CB8AC3E}">
        <p14:creationId xmlns:p14="http://schemas.microsoft.com/office/powerpoint/2010/main" val="357874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C54DD0-39FB-2B43-83DF-8A005DD40678}" type="datetimeFigureOut">
              <a:rPr lang="en-US" smtClean="0"/>
              <a:pPr/>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150082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54DD0-39FB-2B43-83DF-8A005DD40678}" type="datetimeFigureOut">
              <a:rPr lang="en-US" smtClean="0"/>
              <a:pPr/>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20073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54DD0-39FB-2B43-83DF-8A005DD40678}" type="datetimeFigureOut">
              <a:rPr lang="en-US" smtClean="0"/>
              <a:pPr/>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378477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54DD0-39FB-2B43-83DF-8A005DD40678}" type="datetimeFigureOut">
              <a:rPr lang="en-US" smtClean="0"/>
              <a:pPr/>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182356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54DD0-39FB-2B43-83DF-8A005DD40678}" type="datetimeFigureOut">
              <a:rPr lang="en-US" smtClean="0"/>
              <a:pPr/>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175841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C54DD0-39FB-2B43-83DF-8A005DD40678}" type="datetimeFigureOut">
              <a:rPr lang="en-US" smtClean="0"/>
              <a:pPr/>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109018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C54DD0-39FB-2B43-83DF-8A005DD40678}" type="datetimeFigureOut">
              <a:rPr lang="en-US" smtClean="0"/>
              <a:pPr/>
              <a:t>6/3/2018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198384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C54DD0-39FB-2B43-83DF-8A005DD40678}" type="datetimeFigureOut">
              <a:rPr lang="en-US" smtClean="0"/>
              <a:pPr/>
              <a:t>6/3/2018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192449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54DD0-39FB-2B43-83DF-8A005DD40678}" type="datetimeFigureOut">
              <a:rPr lang="en-US" smtClean="0"/>
              <a:pPr/>
              <a:t>6/3/2018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209862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54DD0-39FB-2B43-83DF-8A005DD40678}" type="datetimeFigureOut">
              <a:rPr lang="en-US" smtClean="0"/>
              <a:pPr/>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327949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54DD0-39FB-2B43-83DF-8A005DD40678}" type="datetimeFigureOut">
              <a:rPr lang="en-US" smtClean="0"/>
              <a:pPr/>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42760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05971"/>
            <a:ext cx="8229600" cy="487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98134"/>
            <a:ext cx="8229600" cy="36623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65C54DD0-39FB-2B43-83DF-8A005DD40678}" type="datetimeFigureOut">
              <a:rPr lang="en-US" smtClean="0"/>
              <a:pPr/>
              <a:t>6/3/2018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C3CF23F-F4B0-0F44-A119-6B9F1815CC85}" type="slidenum">
              <a:rPr lang="en-US" smtClean="0"/>
              <a:pPr/>
              <a:t>‹#›</a:t>
            </a:fld>
            <a:endParaRPr lang="en-US"/>
          </a:p>
        </p:txBody>
      </p:sp>
      <p:sp>
        <p:nvSpPr>
          <p:cNvPr id="9" name="Title Placeholder 1"/>
          <p:cNvSpPr txBox="1">
            <a:spLocks/>
          </p:cNvSpPr>
          <p:nvPr userDrawn="1"/>
        </p:nvSpPr>
        <p:spPr>
          <a:xfrm>
            <a:off x="2125133" y="312209"/>
            <a:ext cx="6561667" cy="4873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r>
              <a:rPr lang="en-US" dirty="0" smtClean="0">
                <a:solidFill>
                  <a:schemeClr val="bg1"/>
                </a:solidFill>
              </a:rPr>
              <a:t>Theme</a:t>
            </a:r>
            <a:r>
              <a:rPr lang="en-US" baseline="0" dirty="0" smtClean="0">
                <a:solidFill>
                  <a:schemeClr val="bg1"/>
                </a:solidFill>
              </a:rPr>
              <a:t> heading insert</a:t>
            </a:r>
            <a:endParaRPr lang="en-US" dirty="0">
              <a:solidFill>
                <a:schemeClr val="bg1"/>
              </a:solidFill>
            </a:endParaRPr>
          </a:p>
        </p:txBody>
      </p:sp>
    </p:spTree>
    <p:extLst>
      <p:ext uri="{BB962C8B-B14F-4D97-AF65-F5344CB8AC3E}">
        <p14:creationId xmlns:p14="http://schemas.microsoft.com/office/powerpoint/2010/main" val="3597545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1800" b="1" kern="1200">
          <a:solidFill>
            <a:srgbClr val="F36403"/>
          </a:solidFill>
          <a:latin typeface="Arial"/>
          <a:ea typeface="+mj-ea"/>
          <a:cs typeface="Arial"/>
        </a:defRPr>
      </a:lvl1pPr>
    </p:titleStyle>
    <p:bodyStyle>
      <a:lvl1pPr marL="342900" indent="-342900" algn="l" defTabSz="457200" rtl="0" eaLnBrk="1" latinLnBrk="0" hangingPunct="1">
        <a:spcBef>
          <a:spcPct val="20000"/>
        </a:spcBef>
        <a:buClr>
          <a:srgbClr val="F36403"/>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E66B1"/>
        </a:buClr>
        <a:buFont typeface="Arial"/>
        <a:buChar char="–"/>
        <a:defRPr sz="1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0E66B1"/>
        </a:buClr>
        <a:buFont typeface="Arial"/>
        <a:buChar char="•"/>
        <a:defRPr sz="18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57222" y="300217"/>
            <a:ext cx="8053166" cy="646331"/>
          </a:xfrm>
          <a:prstGeom prst="rect">
            <a:avLst/>
          </a:prstGeom>
          <a:noFill/>
        </p:spPr>
        <p:txBody>
          <a:bodyPr wrap="square" rtlCol="0">
            <a:spAutoFit/>
          </a:bodyPr>
          <a:lstStyle/>
          <a:p>
            <a:pPr algn="ctr"/>
            <a:r>
              <a:rPr lang="en-US" sz="3600" b="1" spc="600" dirty="0" smtClean="0">
                <a:solidFill>
                  <a:srgbClr val="F36403"/>
                </a:solidFill>
                <a:latin typeface="Arial"/>
                <a:cs typeface="Arial"/>
              </a:rPr>
              <a:t>GLOBE SOUTH AFRICA</a:t>
            </a:r>
            <a:endParaRPr lang="en-US" sz="3600" b="1" spc="600" dirty="0">
              <a:solidFill>
                <a:srgbClr val="F36403"/>
              </a:solidFill>
              <a:latin typeface="Arial"/>
              <a:cs typeface="Arial"/>
            </a:endParaRPr>
          </a:p>
        </p:txBody>
      </p:sp>
      <p:sp>
        <p:nvSpPr>
          <p:cNvPr id="6" name="Content Placeholder 5"/>
          <p:cNvSpPr>
            <a:spLocks noGrp="1"/>
          </p:cNvSpPr>
          <p:nvPr>
            <p:ph idx="1"/>
          </p:nvPr>
        </p:nvSpPr>
        <p:spPr>
          <a:xfrm>
            <a:off x="457222" y="1556951"/>
            <a:ext cx="8229600" cy="4139514"/>
          </a:xfrm>
        </p:spPr>
        <p:txBody>
          <a:bodyPr>
            <a:normAutofit lnSpcReduction="10000"/>
          </a:bodyPr>
          <a:lstStyle/>
          <a:p>
            <a:pPr algn="ctr">
              <a:buNone/>
            </a:pPr>
            <a:endParaRPr lang="en-ZA" dirty="0" smtClean="0"/>
          </a:p>
          <a:p>
            <a:pPr lvl="8" algn="ctr">
              <a:buNone/>
            </a:pPr>
            <a:endParaRPr lang="en-ZA" b="1" dirty="0" smtClean="0">
              <a:solidFill>
                <a:schemeClr val="bg1"/>
              </a:solidFill>
            </a:endParaRPr>
          </a:p>
          <a:p>
            <a:pPr lvl="8" algn="ctr">
              <a:buNone/>
            </a:pPr>
            <a:endParaRPr lang="en-ZA" b="1" dirty="0" smtClean="0">
              <a:solidFill>
                <a:schemeClr val="bg1"/>
              </a:solidFill>
            </a:endParaRPr>
          </a:p>
          <a:p>
            <a:pPr lvl="8" algn="ctr">
              <a:buNone/>
            </a:pPr>
            <a:endParaRPr lang="en-ZA" b="1" dirty="0" smtClean="0">
              <a:solidFill>
                <a:schemeClr val="bg1"/>
              </a:solidFill>
            </a:endParaRPr>
          </a:p>
          <a:p>
            <a:pPr lvl="8" algn="ctr">
              <a:buNone/>
            </a:pPr>
            <a:endParaRPr lang="en-ZA" b="1" dirty="0" smtClean="0">
              <a:solidFill>
                <a:schemeClr val="bg1"/>
              </a:solidFill>
            </a:endParaRPr>
          </a:p>
          <a:p>
            <a:pPr lvl="8" algn="ctr">
              <a:buNone/>
            </a:pPr>
            <a:endParaRPr lang="en-ZA" b="1" dirty="0" smtClean="0">
              <a:solidFill>
                <a:schemeClr val="bg1"/>
              </a:solidFill>
            </a:endParaRPr>
          </a:p>
          <a:p>
            <a:pPr lvl="8" algn="ctr">
              <a:buNone/>
            </a:pPr>
            <a:r>
              <a:rPr lang="en-ZA" b="1" dirty="0" smtClean="0">
                <a:solidFill>
                  <a:schemeClr val="bg1"/>
                </a:solidFill>
              </a:rPr>
              <a:t>   </a:t>
            </a:r>
          </a:p>
          <a:p>
            <a:pPr lvl="8" algn="ctr">
              <a:buNone/>
            </a:pPr>
            <a:r>
              <a:rPr lang="en-ZA" b="1" dirty="0" smtClean="0">
                <a:solidFill>
                  <a:schemeClr val="bg1"/>
                </a:solidFill>
              </a:rPr>
              <a:t>2018 Africa regional meeting</a:t>
            </a:r>
          </a:p>
          <a:p>
            <a:pPr lvl="8" algn="ctr">
              <a:buNone/>
            </a:pPr>
            <a:r>
              <a:rPr lang="en-ZA" b="1" dirty="0" smtClean="0">
                <a:solidFill>
                  <a:schemeClr val="bg1"/>
                </a:solidFill>
              </a:rPr>
              <a:t>Togo</a:t>
            </a:r>
            <a:endParaRPr lang="en-ZA" b="1" dirty="0" smtClean="0">
              <a:solidFill>
                <a:schemeClr val="bg1"/>
              </a:solidFill>
            </a:endParaRPr>
          </a:p>
          <a:p>
            <a:pPr lvl="8" algn="ctr">
              <a:buNone/>
            </a:pPr>
            <a:r>
              <a:rPr lang="en-ZA" b="1" dirty="0" smtClean="0">
                <a:solidFill>
                  <a:schemeClr val="bg1"/>
                </a:solidFill>
              </a:rPr>
              <a:t>By Mark Brettenny on behalf of MOKGADI </a:t>
            </a:r>
            <a:r>
              <a:rPr lang="en-ZA" b="1" dirty="0" smtClean="0">
                <a:solidFill>
                  <a:schemeClr val="bg1"/>
                </a:solidFill>
              </a:rPr>
              <a:t>MADIGA</a:t>
            </a:r>
          </a:p>
          <a:p>
            <a:pPr lvl="8" algn="ctr">
              <a:buNone/>
            </a:pPr>
            <a:r>
              <a:rPr lang="en-ZA" b="1" dirty="0" smtClean="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3198361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880"/>
          </a:xfrm>
        </p:spPr>
        <p:txBody>
          <a:bodyPr>
            <a:noAutofit/>
          </a:bodyPr>
          <a:lstStyle/>
          <a:p>
            <a:pPr algn="ctr"/>
            <a:r>
              <a:rPr lang="en-GB" sz="3600" dirty="0" smtClean="0"/>
              <a:t> GLOBE SA’S ACTIVITIES </a:t>
            </a:r>
            <a:r>
              <a:rPr lang="en-GB" sz="3600" dirty="0" err="1" smtClean="0"/>
              <a:t>cont</a:t>
            </a:r>
            <a:r>
              <a:rPr lang="en-GB" sz="3600" dirty="0" smtClean="0"/>
              <a:t>…….. </a:t>
            </a:r>
            <a:endParaRPr lang="en-GB" sz="3600" dirty="0"/>
          </a:p>
        </p:txBody>
      </p:sp>
      <p:sp>
        <p:nvSpPr>
          <p:cNvPr id="3" name="Content Placeholder 2"/>
          <p:cNvSpPr>
            <a:spLocks noGrp="1"/>
          </p:cNvSpPr>
          <p:nvPr>
            <p:ph idx="1"/>
          </p:nvPr>
        </p:nvSpPr>
        <p:spPr>
          <a:xfrm>
            <a:off x="0" y="1139996"/>
            <a:ext cx="8839200" cy="5426432"/>
          </a:xfrm>
        </p:spPr>
        <p:txBody>
          <a:bodyPr>
            <a:normAutofit/>
          </a:bodyPr>
          <a:lstStyle/>
          <a:p>
            <a:pPr>
              <a:buNone/>
            </a:pPr>
            <a:endParaRPr lang="en-ZA" sz="4000" dirty="0" smtClean="0"/>
          </a:p>
          <a:p>
            <a:pPr>
              <a:buFont typeface="Wingdings" panose="05000000000000000000" pitchFamily="2" charset="2"/>
              <a:buChar char="Ø"/>
            </a:pPr>
            <a:endParaRPr lang="en-GB" sz="4000" dirty="0"/>
          </a:p>
        </p:txBody>
      </p:sp>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8" name="Title 1"/>
          <p:cNvSpPr txBox="1">
            <a:spLocks/>
          </p:cNvSpPr>
          <p:nvPr/>
        </p:nvSpPr>
        <p:spPr>
          <a:xfrm>
            <a:off x="198120" y="3962399"/>
            <a:ext cx="6156960" cy="2604029"/>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F36403"/>
              </a:solidFill>
              <a:effectLst/>
              <a:uLnTx/>
              <a:uFillTx/>
              <a:latin typeface="Arial"/>
              <a:ea typeface="+mj-ea"/>
              <a:cs typeface="Arial"/>
            </a:endParaRPr>
          </a:p>
        </p:txBody>
      </p:sp>
      <p:sp>
        <p:nvSpPr>
          <p:cNvPr id="6" name="Rectangle 5"/>
          <p:cNvSpPr/>
          <p:nvPr/>
        </p:nvSpPr>
        <p:spPr>
          <a:xfrm>
            <a:off x="198120" y="1139996"/>
            <a:ext cx="8199120" cy="1324978"/>
          </a:xfrm>
          <a:prstGeom prst="rect">
            <a:avLst/>
          </a:prstGeom>
        </p:spPr>
        <p:txBody>
          <a:bodyPr wrap="square">
            <a:spAutoFit/>
          </a:bodyPr>
          <a:lstStyle/>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a:solidFill>
                <a:srgbClr val="00006E"/>
              </a:solidFill>
              <a:effectLst>
                <a:outerShdw blurRad="38100" dist="38100" dir="2700000" algn="tl">
                  <a:srgbClr val="000000"/>
                </a:outerShdw>
              </a:effectLst>
              <a:latin typeface="Arial" pitchFamily="34" charset="0"/>
            </a:endParaRPr>
          </a:p>
        </p:txBody>
      </p:sp>
      <p:sp>
        <p:nvSpPr>
          <p:cNvPr id="9" name="Content Placeholder 2"/>
          <p:cNvSpPr txBox="1">
            <a:spLocks/>
          </p:cNvSpPr>
          <p:nvPr/>
        </p:nvSpPr>
        <p:spPr>
          <a:xfrm>
            <a:off x="0" y="1139996"/>
            <a:ext cx="8839200" cy="495600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F36403"/>
              </a:buClr>
              <a:buSzTx/>
              <a:buFont typeface="Arial"/>
              <a:buNone/>
              <a:tabLst/>
              <a:defRPr/>
            </a:pPr>
            <a:endParaRPr kumimoji="0" lang="en-ZA" sz="2000" b="0"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4" name="Rectangle 3"/>
          <p:cNvSpPr/>
          <p:nvPr/>
        </p:nvSpPr>
        <p:spPr>
          <a:xfrm>
            <a:off x="346841" y="1582341"/>
            <a:ext cx="8492359" cy="5016758"/>
          </a:xfrm>
          <a:prstGeom prst="rect">
            <a:avLst/>
          </a:prstGeom>
        </p:spPr>
        <p:txBody>
          <a:bodyPr wrap="square">
            <a:spAutoFit/>
          </a:bodyPr>
          <a:lstStyle/>
          <a:p>
            <a:r>
              <a:rPr lang="en-ZA" sz="2800" b="1" dirty="0" smtClean="0">
                <a:solidFill>
                  <a:schemeClr val="tx2"/>
                </a:solidFill>
              </a:rPr>
              <a:t>Country coordinators should monitor the schools’ online activities to identify where support is required</a:t>
            </a:r>
          </a:p>
          <a:p>
            <a:r>
              <a:rPr lang="en-ZA" sz="2400" dirty="0" smtClean="0"/>
              <a:t>June 2017 –May 2018 showed that:</a:t>
            </a:r>
          </a:p>
          <a:p>
            <a:pPr marL="457200" indent="-457200">
              <a:buFont typeface="Wingdings" panose="05000000000000000000" pitchFamily="2" charset="2"/>
              <a:buChar char="Ø"/>
            </a:pPr>
            <a:r>
              <a:rPr lang="en-ZA" sz="2400" dirty="0" smtClean="0"/>
              <a:t>Three primary schools, one combined school (Gr 0-12),two universities and one virtual school recorded a collective measurements of at least 550.</a:t>
            </a:r>
          </a:p>
          <a:p>
            <a:pPr marL="457200" indent="-457200">
              <a:buFont typeface="Wingdings" panose="05000000000000000000" pitchFamily="2" charset="2"/>
              <a:buChar char="Ø"/>
            </a:pPr>
            <a:r>
              <a:rPr lang="en-ZA" sz="2400" dirty="0" smtClean="0"/>
              <a:t> 66 of the 550 observations were done by members who did eTraining.</a:t>
            </a:r>
          </a:p>
          <a:p>
            <a:pPr marL="457200" indent="-457200">
              <a:buFont typeface="Wingdings" panose="05000000000000000000" pitchFamily="2" charset="2"/>
              <a:buChar char="Ø"/>
            </a:pPr>
            <a:r>
              <a:rPr lang="en-ZA" sz="2400" dirty="0" smtClean="0"/>
              <a:t>All but two account requests on our dashboard have been approved. The remaining two have not yet responded to the validation process we engage in before approval.</a:t>
            </a:r>
          </a:p>
          <a:p>
            <a:pPr marL="457200" indent="-457200">
              <a:buFont typeface="Wingdings" panose="05000000000000000000" pitchFamily="2" charset="2"/>
              <a:buChar char="Ø"/>
            </a:pPr>
            <a:r>
              <a:rPr lang="en-ZA" sz="2400" dirty="0" smtClean="0"/>
              <a:t>One account request was declined as the school is located in the neighbouring Mozambique.</a:t>
            </a:r>
            <a:endParaRPr lang="en-ZA" sz="2800" dirty="0"/>
          </a:p>
        </p:txBody>
      </p:sp>
    </p:spTree>
    <p:extLst>
      <p:ext uri="{BB962C8B-B14F-4D97-AF65-F5344CB8AC3E}">
        <p14:creationId xmlns:p14="http://schemas.microsoft.com/office/powerpoint/2010/main" val="4099051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pPr algn="ctr"/>
            <a:r>
              <a:rPr lang="en-ZA" sz="2800" dirty="0"/>
              <a:t>GLOBE </a:t>
            </a:r>
            <a:r>
              <a:rPr lang="en-ZA" sz="2800" dirty="0" smtClean="0"/>
              <a:t>SOUTH </a:t>
            </a:r>
            <a:r>
              <a:rPr lang="en-ZA" sz="2800" dirty="0"/>
              <a:t>AFRICA: THE ROAD AHEAD….</a:t>
            </a:r>
            <a:endParaRPr lang="en-GB" sz="2800" dirty="0"/>
          </a:p>
        </p:txBody>
      </p:sp>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8" name="Title 1"/>
          <p:cNvSpPr txBox="1">
            <a:spLocks/>
          </p:cNvSpPr>
          <p:nvPr/>
        </p:nvSpPr>
        <p:spPr>
          <a:xfrm>
            <a:off x="609600" y="1066801"/>
            <a:ext cx="8229600" cy="5135879"/>
          </a:xfrm>
          <a:prstGeom prst="rect">
            <a:avLst/>
          </a:prstGeom>
        </p:spPr>
        <p:txBody>
          <a:bodyPr vert="horz" lIns="91440" tIns="45720" rIns="91440" bIns="45720" rtlCol="0" anchor="ctr">
            <a:normAutofit fontScale="85000" lnSpcReduction="20000"/>
          </a:bodyPr>
          <a:lstStyle/>
          <a:p>
            <a:pPr marL="457200" marR="0" lvl="0" indent="-457200" algn="l" defTabSz="457200" rtl="0" eaLnBrk="1" fontAlgn="auto" latinLnBrk="0" hangingPunct="1">
              <a:lnSpc>
                <a:spcPct val="150000"/>
              </a:lnSpc>
              <a:spcBef>
                <a:spcPct val="0"/>
              </a:spcBef>
              <a:spcAft>
                <a:spcPts val="0"/>
              </a:spcAft>
              <a:buClrTx/>
              <a:buSzTx/>
              <a:buFont typeface="Wingdings" panose="05000000000000000000" pitchFamily="2" charset="2"/>
              <a:buChar char="v"/>
              <a:tabLst/>
              <a:defRPr/>
            </a:pPr>
            <a:r>
              <a:rPr kumimoji="0" lang="en-GB" sz="2800" b="1" i="0" u="none" strike="noStrike" kern="1200" cap="none" spc="0" normalizeH="0" baseline="0" noProof="0" dirty="0" smtClean="0">
                <a:ln>
                  <a:noFill/>
                </a:ln>
                <a:solidFill>
                  <a:srgbClr val="F36403"/>
                </a:solidFill>
                <a:effectLst/>
                <a:uLnTx/>
                <a:uFillTx/>
                <a:latin typeface="Arial"/>
                <a:ea typeface="+mj-ea"/>
                <a:cs typeface="Arial"/>
              </a:rPr>
              <a:t>While it is not easy with limited</a:t>
            </a:r>
            <a:r>
              <a:rPr lang="en-GB" sz="2800" b="1" dirty="0" smtClean="0">
                <a:solidFill>
                  <a:srgbClr val="F36403"/>
                </a:solidFill>
                <a:latin typeface="Arial"/>
                <a:ea typeface="+mj-ea"/>
                <a:cs typeface="Arial"/>
              </a:rPr>
              <a:t> resources (including human resources) to implement the GLOBE programme, we are hoping that our new multi-pronged approach will bear fruits in a long-run.</a:t>
            </a:r>
          </a:p>
          <a:p>
            <a:pPr marL="457200" marR="0" lvl="0" indent="-457200" algn="l" defTabSz="457200" rtl="0" eaLnBrk="1" fontAlgn="auto" latinLnBrk="0" hangingPunct="1">
              <a:lnSpc>
                <a:spcPct val="150000"/>
              </a:lnSpc>
              <a:spcBef>
                <a:spcPct val="0"/>
              </a:spcBef>
              <a:spcAft>
                <a:spcPts val="0"/>
              </a:spcAft>
              <a:buClrTx/>
              <a:buSzTx/>
              <a:buFont typeface="Wingdings" panose="05000000000000000000" pitchFamily="2" charset="2"/>
              <a:buChar char="v"/>
              <a:tabLst/>
              <a:defRPr/>
            </a:pPr>
            <a:endParaRPr lang="en-GB" sz="2800" b="1" dirty="0" smtClean="0">
              <a:solidFill>
                <a:srgbClr val="F36403"/>
              </a:solidFill>
              <a:latin typeface="Arial"/>
              <a:ea typeface="+mj-ea"/>
              <a:cs typeface="Arial"/>
            </a:endParaRPr>
          </a:p>
          <a:p>
            <a:pPr marL="457200" marR="0" lvl="0" indent="-457200" algn="l" defTabSz="457200" rtl="0" eaLnBrk="1" fontAlgn="auto" latinLnBrk="0" hangingPunct="1">
              <a:lnSpc>
                <a:spcPct val="150000"/>
              </a:lnSpc>
              <a:spcBef>
                <a:spcPct val="0"/>
              </a:spcBef>
              <a:spcAft>
                <a:spcPts val="0"/>
              </a:spcAft>
              <a:buClrTx/>
              <a:buSzTx/>
              <a:buFont typeface="Wingdings" panose="05000000000000000000" pitchFamily="2" charset="2"/>
              <a:buChar char="v"/>
              <a:tabLst/>
              <a:defRPr/>
            </a:pPr>
            <a:r>
              <a:rPr lang="en-GB" sz="2800" b="1" dirty="0" smtClean="0">
                <a:solidFill>
                  <a:srgbClr val="F36403"/>
                </a:solidFill>
                <a:latin typeface="Arial"/>
                <a:ea typeface="+mj-ea"/>
                <a:cs typeface="Arial"/>
              </a:rPr>
              <a:t>I’m happy to take your comments and advices.</a:t>
            </a:r>
          </a:p>
          <a:p>
            <a:pPr marR="0" lvl="0" algn="l" defTabSz="457200" rtl="0" eaLnBrk="1" fontAlgn="auto" latinLnBrk="0" hangingPunct="1">
              <a:lnSpc>
                <a:spcPct val="150000"/>
              </a:lnSpc>
              <a:spcBef>
                <a:spcPct val="0"/>
              </a:spcBef>
              <a:spcAft>
                <a:spcPts val="0"/>
              </a:spcAft>
              <a:buClrTx/>
              <a:buSzTx/>
              <a:tabLst/>
              <a:defRPr/>
            </a:pPr>
            <a:endParaRPr lang="en-GB" sz="2800" b="1" dirty="0" smtClean="0">
              <a:solidFill>
                <a:srgbClr val="F36403"/>
              </a:solidFill>
              <a:latin typeface="Arial"/>
              <a:ea typeface="+mj-ea"/>
              <a:cs typeface="Arial"/>
            </a:endParaRPr>
          </a:p>
          <a:p>
            <a:pPr marL="457200" marR="0" lvl="0" indent="-457200" algn="l" defTabSz="457200" rtl="0" eaLnBrk="1" fontAlgn="auto" latinLnBrk="0" hangingPunct="1">
              <a:lnSpc>
                <a:spcPct val="150000"/>
              </a:lnSpc>
              <a:spcBef>
                <a:spcPct val="0"/>
              </a:spcBef>
              <a:spcAft>
                <a:spcPts val="0"/>
              </a:spcAft>
              <a:buClrTx/>
              <a:buSzTx/>
              <a:buFont typeface="Wingdings" panose="05000000000000000000" pitchFamily="2" charset="2"/>
              <a:buChar char="v"/>
              <a:tabLst/>
              <a:defRPr/>
            </a:pPr>
            <a:r>
              <a:rPr kumimoji="0" lang="en-GB" sz="1500" b="1" i="0" u="none" strike="noStrike" kern="1200" cap="none" spc="0" normalizeH="0" baseline="0" noProof="0" dirty="0" smtClean="0">
                <a:ln>
                  <a:noFill/>
                </a:ln>
                <a:solidFill>
                  <a:srgbClr val="7030A0"/>
                </a:solidFill>
                <a:effectLst/>
                <a:uLnTx/>
                <a:uFillTx/>
                <a:latin typeface="Arial"/>
                <a:ea typeface="+mj-ea"/>
                <a:cs typeface="Arial"/>
              </a:rPr>
              <a:t>Unfortunately I’m not t</a:t>
            </a:r>
            <a:r>
              <a:rPr kumimoji="0" lang="en-GB" sz="1500" b="1" i="0" u="none" strike="noStrike" kern="1200" cap="none" spc="0" normalizeH="0" noProof="0" dirty="0" smtClean="0">
                <a:ln>
                  <a:noFill/>
                </a:ln>
                <a:solidFill>
                  <a:srgbClr val="7030A0"/>
                </a:solidFill>
                <a:effectLst/>
                <a:uLnTx/>
                <a:uFillTx/>
                <a:latin typeface="Arial"/>
                <a:ea typeface="+mj-ea"/>
                <a:cs typeface="Arial"/>
              </a:rPr>
              <a:t>here to answer your questions  immediately.  You may Whatsapp me on +27 79 055 8844 in case </a:t>
            </a:r>
            <a:r>
              <a:rPr lang="en-GB" sz="1500" b="1" dirty="0">
                <a:solidFill>
                  <a:srgbClr val="7030A0"/>
                </a:solidFill>
                <a:latin typeface="Arial"/>
                <a:ea typeface="+mj-ea"/>
                <a:cs typeface="Arial"/>
              </a:rPr>
              <a:t>M</a:t>
            </a:r>
            <a:r>
              <a:rPr kumimoji="0" lang="en-GB" sz="1500" b="1" i="0" u="none" strike="noStrike" kern="1200" cap="none" spc="0" normalizeH="0" noProof="0" dirty="0" smtClean="0">
                <a:ln>
                  <a:noFill/>
                </a:ln>
                <a:solidFill>
                  <a:srgbClr val="7030A0"/>
                </a:solidFill>
                <a:effectLst/>
                <a:uLnTx/>
                <a:uFillTx/>
                <a:latin typeface="Arial"/>
                <a:ea typeface="+mj-ea"/>
                <a:cs typeface="Arial"/>
              </a:rPr>
              <a:t>ark’s answers  are not clear. I’ll try my best to answer.  Teleconferencing might be better if it is available.   You may also post  comments and inputs on the GLOBE Africa </a:t>
            </a:r>
            <a:r>
              <a:rPr lang="en-GB" sz="1500" b="1" dirty="0">
                <a:solidFill>
                  <a:srgbClr val="7030A0"/>
                </a:solidFill>
                <a:latin typeface="Arial"/>
                <a:ea typeface="+mj-ea"/>
                <a:cs typeface="Arial"/>
              </a:rPr>
              <a:t>F</a:t>
            </a:r>
            <a:r>
              <a:rPr kumimoji="0" lang="en-GB" sz="1500" b="1" i="0" u="none" strike="noStrike" kern="1200" cap="none" spc="0" normalizeH="0" noProof="0" dirty="0" err="1" smtClean="0">
                <a:ln>
                  <a:noFill/>
                </a:ln>
                <a:solidFill>
                  <a:srgbClr val="7030A0"/>
                </a:solidFill>
                <a:effectLst/>
                <a:uLnTx/>
                <a:uFillTx/>
                <a:latin typeface="Arial"/>
                <a:ea typeface="+mj-ea"/>
                <a:cs typeface="Arial"/>
              </a:rPr>
              <a:t>acebook</a:t>
            </a:r>
            <a:r>
              <a:rPr kumimoji="0" lang="en-GB" sz="1500" b="1" i="0" u="none" strike="noStrike" kern="1200" cap="none" spc="0" normalizeH="0" noProof="0" smtClean="0">
                <a:ln>
                  <a:noFill/>
                </a:ln>
                <a:solidFill>
                  <a:srgbClr val="7030A0"/>
                </a:solidFill>
                <a:effectLst/>
                <a:uLnTx/>
                <a:uFillTx/>
                <a:latin typeface="Arial"/>
                <a:ea typeface="+mj-ea"/>
                <a:cs typeface="Arial"/>
              </a:rPr>
              <a:t> messenger.</a:t>
            </a:r>
            <a:endParaRPr kumimoji="0" lang="en-GB" sz="1500" b="1" i="0" u="none" strike="noStrike" kern="1200" cap="none" spc="0" normalizeH="0" noProof="0" dirty="0" smtClean="0">
              <a:ln>
                <a:noFill/>
              </a:ln>
              <a:solidFill>
                <a:srgbClr val="7030A0"/>
              </a:solidFill>
              <a:effectLst/>
              <a:uLnTx/>
              <a:uFillTx/>
              <a:latin typeface="Arial"/>
              <a:ea typeface="+mj-ea"/>
              <a:cs typeface="Arial"/>
            </a:endParaRPr>
          </a:p>
          <a:p>
            <a:pPr marL="457200" marR="0" lvl="0" indent="-457200" algn="l" defTabSz="457200" rtl="0" eaLnBrk="1" fontAlgn="auto" latinLnBrk="0" hangingPunct="1">
              <a:lnSpc>
                <a:spcPct val="150000"/>
              </a:lnSpc>
              <a:spcBef>
                <a:spcPct val="0"/>
              </a:spcBef>
              <a:spcAft>
                <a:spcPts val="0"/>
              </a:spcAft>
              <a:buClrTx/>
              <a:buSzTx/>
              <a:buFont typeface="Wingdings" panose="05000000000000000000" pitchFamily="2" charset="2"/>
              <a:buChar char="v"/>
              <a:tabLst/>
              <a:defRPr/>
            </a:pPr>
            <a:endParaRPr lang="en-GB" sz="1050" b="1" baseline="0" dirty="0">
              <a:solidFill>
                <a:srgbClr val="7030A0"/>
              </a:solidFill>
              <a:latin typeface="Arial"/>
              <a:ea typeface="+mj-ea"/>
              <a:cs typeface="Arial"/>
            </a:endParaRPr>
          </a:p>
          <a:p>
            <a:pPr marL="457200" marR="0" lvl="0" indent="-457200" algn="l" defTabSz="457200" rtl="0" eaLnBrk="1" fontAlgn="auto" latinLnBrk="0" hangingPunct="1">
              <a:lnSpc>
                <a:spcPct val="150000"/>
              </a:lnSpc>
              <a:spcBef>
                <a:spcPct val="0"/>
              </a:spcBef>
              <a:spcAft>
                <a:spcPts val="0"/>
              </a:spcAft>
              <a:buClrTx/>
              <a:buSzTx/>
              <a:buFont typeface="Wingdings" panose="05000000000000000000" pitchFamily="2" charset="2"/>
              <a:buChar char="v"/>
              <a:tabLst/>
              <a:defRPr/>
            </a:pPr>
            <a:r>
              <a:rPr kumimoji="0" lang="en-GB" sz="2800" b="1" i="0" u="none" strike="noStrike" kern="1200" cap="none" spc="0" normalizeH="0" baseline="0" noProof="0" dirty="0" smtClean="0">
                <a:ln>
                  <a:noFill/>
                </a:ln>
                <a:solidFill>
                  <a:srgbClr val="F36403"/>
                </a:solidFill>
                <a:effectLst/>
                <a:uLnTx/>
                <a:uFillTx/>
                <a:latin typeface="Arial"/>
                <a:ea typeface="+mj-ea"/>
                <a:cs typeface="Arial"/>
              </a:rPr>
              <a:t>Wish you a  fruitful meeting. </a:t>
            </a:r>
            <a:endParaRPr kumimoji="0" lang="en-GB" sz="2800" b="1" i="0" u="none" strike="noStrike" kern="1200" cap="none" spc="0" normalizeH="0" baseline="0" noProof="0" dirty="0">
              <a:ln>
                <a:noFill/>
              </a:ln>
              <a:solidFill>
                <a:srgbClr val="F36403"/>
              </a:solidFill>
              <a:effectLst/>
              <a:uLnTx/>
              <a:uFillTx/>
              <a:latin typeface="Arial"/>
              <a:ea typeface="+mj-ea"/>
              <a:cs typeface="Arial"/>
            </a:endParaRPr>
          </a:p>
        </p:txBody>
      </p:sp>
    </p:spTree>
    <p:extLst>
      <p:ext uri="{BB962C8B-B14F-4D97-AF65-F5344CB8AC3E}">
        <p14:creationId xmlns:p14="http://schemas.microsoft.com/office/powerpoint/2010/main" val="220574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57222" y="300217"/>
            <a:ext cx="8053166" cy="769441"/>
          </a:xfrm>
          <a:prstGeom prst="rect">
            <a:avLst/>
          </a:prstGeom>
          <a:noFill/>
        </p:spPr>
        <p:txBody>
          <a:bodyPr wrap="square" rtlCol="0">
            <a:spAutoFit/>
          </a:bodyPr>
          <a:lstStyle/>
          <a:p>
            <a:pPr algn="ctr"/>
            <a:r>
              <a:rPr lang="en-US" sz="4400" b="1" spc="600" dirty="0" smtClean="0">
                <a:solidFill>
                  <a:srgbClr val="F36403"/>
                </a:solidFill>
                <a:latin typeface="Arial"/>
                <a:cs typeface="Arial"/>
              </a:rPr>
              <a:t>GLOBE SOUTH AFRICA</a:t>
            </a:r>
            <a:endParaRPr lang="en-US" sz="4400" b="1" spc="600" dirty="0">
              <a:solidFill>
                <a:srgbClr val="F36403"/>
              </a:solidFill>
              <a:latin typeface="Arial"/>
              <a:cs typeface="Arial"/>
            </a:endParaRPr>
          </a:p>
        </p:txBody>
      </p:sp>
      <p:sp>
        <p:nvSpPr>
          <p:cNvPr id="6" name="Content Placeholder 5"/>
          <p:cNvSpPr>
            <a:spLocks noGrp="1"/>
          </p:cNvSpPr>
          <p:nvPr>
            <p:ph idx="1"/>
          </p:nvPr>
        </p:nvSpPr>
        <p:spPr>
          <a:xfrm>
            <a:off x="457222" y="1556950"/>
            <a:ext cx="8229600" cy="4090087"/>
          </a:xfrm>
        </p:spPr>
        <p:txBody>
          <a:bodyPr>
            <a:normAutofit fontScale="62500" lnSpcReduction="20000"/>
          </a:bodyPr>
          <a:lstStyle/>
          <a:p>
            <a:pPr algn="ctr">
              <a:buNone/>
            </a:pPr>
            <a:endParaRPr lang="en-ZA" dirty="0" smtClean="0"/>
          </a:p>
          <a:p>
            <a:pPr algn="ctr">
              <a:buNone/>
            </a:pPr>
            <a:endParaRPr lang="en-ZA" sz="6000" b="1" dirty="0" smtClean="0">
              <a:solidFill>
                <a:srgbClr val="FF0000"/>
              </a:solidFill>
            </a:endParaRPr>
          </a:p>
          <a:p>
            <a:pPr algn="ctr">
              <a:buNone/>
            </a:pPr>
            <a:endParaRPr lang="en-ZA" sz="6000" b="1" dirty="0" smtClean="0">
              <a:solidFill>
                <a:schemeClr val="bg1"/>
              </a:solidFill>
            </a:endParaRPr>
          </a:p>
          <a:p>
            <a:pPr algn="ctr">
              <a:buNone/>
            </a:pPr>
            <a:r>
              <a:rPr lang="en-ZA" sz="6000" b="1" dirty="0" smtClean="0">
                <a:solidFill>
                  <a:schemeClr val="bg1"/>
                </a:solidFill>
              </a:rPr>
              <a:t>									</a:t>
            </a:r>
          </a:p>
          <a:p>
            <a:pPr algn="ctr">
              <a:buNone/>
            </a:pPr>
            <a:r>
              <a:rPr lang="en-ZA" sz="6000" b="1" dirty="0" smtClean="0">
                <a:solidFill>
                  <a:schemeClr val="bg1"/>
                </a:solidFill>
              </a:rPr>
              <a:t>				</a:t>
            </a:r>
          </a:p>
          <a:p>
            <a:pPr algn="ctr">
              <a:buNone/>
            </a:pPr>
            <a:endParaRPr lang="en-ZA" sz="6000" b="1" dirty="0" smtClean="0">
              <a:solidFill>
                <a:schemeClr val="bg1"/>
              </a:solidFill>
            </a:endParaRPr>
          </a:p>
          <a:p>
            <a:pPr algn="ctr">
              <a:buNone/>
            </a:pPr>
            <a:r>
              <a:rPr lang="en-ZA" sz="6000" b="1" dirty="0" smtClean="0">
                <a:solidFill>
                  <a:schemeClr val="bg1"/>
                </a:solidFill>
              </a:rPr>
              <a:t>									THANK YOU</a:t>
            </a:r>
          </a:p>
        </p:txBody>
      </p:sp>
    </p:spTree>
    <p:extLst>
      <p:ext uri="{BB962C8B-B14F-4D97-AF65-F5344CB8AC3E}">
        <p14:creationId xmlns:p14="http://schemas.microsoft.com/office/powerpoint/2010/main" val="3198361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135"/>
            <a:ext cx="8229600" cy="487362"/>
          </a:xfrm>
        </p:spPr>
        <p:txBody>
          <a:bodyPr>
            <a:noAutofit/>
          </a:bodyPr>
          <a:lstStyle/>
          <a:p>
            <a:pPr algn="ctr"/>
            <a:r>
              <a:rPr lang="en-ZA" sz="4000" dirty="0" smtClean="0"/>
              <a:t>CONTENTS</a:t>
            </a:r>
            <a:endParaRPr lang="en-GB" sz="4000" dirty="0"/>
          </a:p>
        </p:txBody>
      </p:sp>
      <p:sp>
        <p:nvSpPr>
          <p:cNvPr id="3" name="Content Placeholder 2"/>
          <p:cNvSpPr>
            <a:spLocks noGrp="1"/>
          </p:cNvSpPr>
          <p:nvPr>
            <p:ph idx="1"/>
          </p:nvPr>
        </p:nvSpPr>
        <p:spPr>
          <a:xfrm>
            <a:off x="609600" y="1358370"/>
            <a:ext cx="8229600" cy="4646190"/>
          </a:xfrm>
        </p:spPr>
        <p:txBody>
          <a:bodyPr>
            <a:noAutofit/>
          </a:bodyPr>
          <a:lstStyle/>
          <a:p>
            <a:pPr marL="0" indent="0">
              <a:buNone/>
            </a:pPr>
            <a:endParaRPr lang="en-ZA" sz="2400" dirty="0" smtClean="0"/>
          </a:p>
          <a:p>
            <a:pPr>
              <a:buFont typeface="Wingdings" panose="05000000000000000000" pitchFamily="2" charset="2"/>
              <a:buChar char="v"/>
            </a:pPr>
            <a:r>
              <a:rPr lang="en-ZA" sz="2400" dirty="0" smtClean="0"/>
              <a:t> </a:t>
            </a:r>
            <a:r>
              <a:rPr lang="en-ZA" sz="2400" b="1" dirty="0" smtClean="0"/>
              <a:t>GLOBE SOUTH AFRICA: The configuration</a:t>
            </a:r>
          </a:p>
          <a:p>
            <a:pPr>
              <a:buFont typeface="Wingdings" panose="05000000000000000000" pitchFamily="2" charset="2"/>
              <a:buChar char="v"/>
            </a:pPr>
            <a:endParaRPr lang="en-ZA" sz="2400" b="1" dirty="0" smtClean="0"/>
          </a:p>
          <a:p>
            <a:pPr>
              <a:buFont typeface="Wingdings" panose="05000000000000000000" pitchFamily="2" charset="2"/>
              <a:buChar char="v"/>
            </a:pPr>
            <a:r>
              <a:rPr lang="en-ZA" sz="2400" b="1" dirty="0" smtClean="0"/>
              <a:t>CHALLENGES AND PROPOSED MITIGATION IDENTIFIED IN 2017 AFRICA “SUB-REGIONAL” MEETING, MAURITIUS</a:t>
            </a:r>
          </a:p>
          <a:p>
            <a:pPr marL="0" indent="0">
              <a:buNone/>
            </a:pPr>
            <a:endParaRPr lang="en-ZA" sz="2400" b="1" dirty="0" smtClean="0"/>
          </a:p>
          <a:p>
            <a:pPr>
              <a:buFont typeface="Wingdings" panose="05000000000000000000" pitchFamily="2" charset="2"/>
              <a:buChar char="v"/>
            </a:pPr>
            <a:r>
              <a:rPr lang="en-ZA" sz="2400" b="1" dirty="0" smtClean="0"/>
              <a:t>GLOBE SOUTH AFRICA’S ACTIVITIES POST THE “SUB-REGIONAL” MEETING  </a:t>
            </a:r>
            <a:endParaRPr lang="en-ZA" sz="2400" b="1" dirty="0" smtClean="0"/>
          </a:p>
          <a:p>
            <a:pPr marL="0" indent="0">
              <a:buNone/>
            </a:pPr>
            <a:endParaRPr lang="en-ZA" sz="2400" b="1" dirty="0" smtClean="0"/>
          </a:p>
          <a:p>
            <a:pPr>
              <a:buFont typeface="Wingdings" panose="05000000000000000000" pitchFamily="2" charset="2"/>
              <a:buChar char="v"/>
            </a:pPr>
            <a:r>
              <a:rPr lang="en-ZA" sz="2400" b="1" dirty="0" smtClean="0"/>
              <a:t>THE ROAD AHEAD</a:t>
            </a:r>
            <a:endParaRPr lang="en-ZA" sz="2400" b="1" dirty="0" smtClean="0"/>
          </a:p>
          <a:p>
            <a:pPr lvl="1">
              <a:buFont typeface="Wingdings" panose="05000000000000000000" pitchFamily="2" charset="2"/>
              <a:buChar char="v"/>
            </a:pPr>
            <a:endParaRPr lang="en-ZA" sz="2400" dirty="0" smtClean="0"/>
          </a:p>
          <a:p>
            <a:pPr lvl="1">
              <a:buFont typeface="Wingdings" panose="05000000000000000000" pitchFamily="2" charset="2"/>
              <a:buChar char="v"/>
            </a:pPr>
            <a:endParaRPr lang="en-ZA" sz="2400" dirty="0" smtClean="0"/>
          </a:p>
          <a:p>
            <a:pPr>
              <a:buNone/>
            </a:pPr>
            <a:endParaRPr lang="en-ZA" sz="2400" dirty="0" smtClean="0"/>
          </a:p>
          <a:p>
            <a:pPr>
              <a:buNone/>
            </a:pPr>
            <a:endParaRPr lang="en-GB" sz="2400" dirty="0"/>
          </a:p>
        </p:txBody>
      </p:sp>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8" name="Title 1"/>
          <p:cNvSpPr txBox="1">
            <a:spLocks/>
          </p:cNvSpPr>
          <p:nvPr/>
        </p:nvSpPr>
        <p:spPr>
          <a:xfrm>
            <a:off x="609600" y="1358371"/>
            <a:ext cx="8229600" cy="48736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F36403"/>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5308"/>
          </a:xfrm>
        </p:spPr>
        <p:txBody>
          <a:bodyPr>
            <a:noAutofit/>
          </a:bodyPr>
          <a:lstStyle/>
          <a:p>
            <a:pPr algn="ctr"/>
            <a:r>
              <a:rPr lang="en-ZA" sz="4000" dirty="0" smtClean="0"/>
              <a:t>GLOBE </a:t>
            </a:r>
            <a:r>
              <a:rPr lang="en-ZA" sz="4000" dirty="0" smtClean="0"/>
              <a:t>SOUTH AFRICA: The configuration</a:t>
            </a:r>
            <a:endParaRPr lang="en-GB" sz="4000" dirty="0"/>
          </a:p>
        </p:txBody>
      </p:sp>
      <p:sp>
        <p:nvSpPr>
          <p:cNvPr id="3" name="Content Placeholder 2"/>
          <p:cNvSpPr>
            <a:spLocks noGrp="1"/>
          </p:cNvSpPr>
          <p:nvPr>
            <p:ph idx="1"/>
          </p:nvPr>
        </p:nvSpPr>
        <p:spPr>
          <a:xfrm>
            <a:off x="457201" y="1845732"/>
            <a:ext cx="8229600" cy="4844628"/>
          </a:xfrm>
        </p:spPr>
        <p:txBody>
          <a:bodyPr>
            <a:normAutofit fontScale="92500" lnSpcReduction="10000"/>
          </a:bodyPr>
          <a:lstStyle/>
          <a:p>
            <a:pPr>
              <a:buFont typeface="Wingdings" pitchFamily="2" charset="2"/>
              <a:buChar char="q"/>
            </a:pPr>
            <a:r>
              <a:rPr lang="en-ZA" sz="2000" dirty="0" smtClean="0"/>
              <a:t>Each national government department (administrative duty) reports to Ministry (political duty).</a:t>
            </a:r>
          </a:p>
          <a:p>
            <a:pPr>
              <a:buFont typeface="Wingdings" pitchFamily="2" charset="2"/>
              <a:buChar char="q"/>
            </a:pPr>
            <a:r>
              <a:rPr lang="en-ZA" sz="2000" dirty="0"/>
              <a:t>Schools in South Africa are the jurisdiction of the Department of Basic </a:t>
            </a:r>
            <a:r>
              <a:rPr lang="en-ZA" sz="2000" dirty="0" smtClean="0"/>
              <a:t>Education (DBE) while post school institutions are taken care of by the Department of Higher Education and Training (DHET). </a:t>
            </a:r>
          </a:p>
          <a:p>
            <a:pPr>
              <a:buFont typeface="Wingdings" pitchFamily="2" charset="2"/>
              <a:buChar char="q"/>
            </a:pPr>
            <a:r>
              <a:rPr lang="en-ZA" sz="2000" dirty="0"/>
              <a:t>There are nine(9) provincial departments of basic education, overseeing schooling system in the country’s nine provinces</a:t>
            </a:r>
            <a:r>
              <a:rPr lang="en-ZA" sz="2000" dirty="0" smtClean="0"/>
              <a:t>.</a:t>
            </a:r>
            <a:endParaRPr lang="en-ZA" sz="2000" dirty="0" smtClean="0"/>
          </a:p>
          <a:p>
            <a:pPr>
              <a:buFont typeface="Wingdings" pitchFamily="2" charset="2"/>
              <a:buChar char="q"/>
            </a:pPr>
            <a:r>
              <a:rPr lang="en-ZA" sz="2000" dirty="0" smtClean="0"/>
              <a:t>The Department of Science and Technology (DST) serves as government point of contact as well as the coordinator of the  GLOBE programme.</a:t>
            </a:r>
          </a:p>
          <a:p>
            <a:pPr>
              <a:buFont typeface="Wingdings" pitchFamily="2" charset="2"/>
              <a:buChar char="q"/>
            </a:pPr>
            <a:r>
              <a:rPr lang="en-ZA" sz="2000" dirty="0" smtClean="0"/>
              <a:t>South African Agency for Science and Technology Advancement (SAASTA), which is the business unit of the National Research Foundation (NRF), implements most of the DST programmes, including the GLOBE programme.</a:t>
            </a:r>
          </a:p>
          <a:p>
            <a:pPr>
              <a:buFont typeface="Wingdings" pitchFamily="2" charset="2"/>
              <a:buChar char="q"/>
            </a:pPr>
            <a:r>
              <a:rPr lang="en-ZA" sz="2000" dirty="0" smtClean="0"/>
              <a:t>The DST, through policies and strategies, ensures that the environment is conducive for the implementation while SAASTA is responsible for the day-to-day implementation of the GLOBE programme.</a:t>
            </a:r>
          </a:p>
          <a:p>
            <a:pPr>
              <a:buNone/>
            </a:pPr>
            <a:endParaRPr lang="en-GB" sz="2000" dirty="0"/>
          </a:p>
        </p:txBody>
      </p:sp>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8" name="Title 1"/>
          <p:cNvSpPr txBox="1">
            <a:spLocks/>
          </p:cNvSpPr>
          <p:nvPr/>
        </p:nvSpPr>
        <p:spPr>
          <a:xfrm>
            <a:off x="609600" y="1358371"/>
            <a:ext cx="8229600" cy="48736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F36403"/>
              </a:solidFill>
              <a:effectLst/>
              <a:uLnTx/>
              <a:uFillTx/>
              <a:latin typeface="Arial"/>
              <a:ea typeface="+mj-ea"/>
              <a:cs typeface="Arial"/>
            </a:endParaRPr>
          </a:p>
        </p:txBody>
      </p:sp>
      <p:sp>
        <p:nvSpPr>
          <p:cNvPr id="10" name="Rectangle 9"/>
          <p:cNvSpPr/>
          <p:nvPr/>
        </p:nvSpPr>
        <p:spPr>
          <a:xfrm>
            <a:off x="1264920" y="1845733"/>
            <a:ext cx="7178040" cy="461665"/>
          </a:xfrm>
          <a:prstGeom prst="rect">
            <a:avLst/>
          </a:prstGeom>
        </p:spPr>
        <p:txBody>
          <a:bodyPr wrap="square">
            <a:spAutoFit/>
          </a:bodyPr>
          <a:lstStyle/>
          <a:p>
            <a:pPr algn="ctr">
              <a:defRPr/>
            </a:pPr>
            <a:r>
              <a:rPr lang="en-US" sz="2400" dirty="0" smtClean="0">
                <a:solidFill>
                  <a:srgbClr val="00006E"/>
                </a:solidFill>
                <a:effectLst>
                  <a:outerShdw blurRad="38100" dist="38100" dir="2700000" algn="tl">
                    <a:srgbClr val="000000"/>
                  </a:outerShdw>
                </a:effectLst>
                <a:latin typeface="Arial" charset="0"/>
              </a:rPr>
              <a:t> </a:t>
            </a:r>
            <a:endParaRPr lang="en-US" sz="2400" dirty="0">
              <a:solidFill>
                <a:srgbClr val="00006E"/>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880"/>
          </a:xfrm>
        </p:spPr>
        <p:txBody>
          <a:bodyPr>
            <a:noAutofit/>
          </a:bodyPr>
          <a:lstStyle/>
          <a:p>
            <a:pPr algn="ctr"/>
            <a:r>
              <a:rPr lang="en-GB" sz="2400" dirty="0" smtClean="0"/>
              <a:t>CHALLENGES AND PROPOSED MITIGATION IDENTIFIED IN THE 2017 “SUB-REGIONAL” MEETING </a:t>
            </a:r>
            <a:endParaRPr lang="en-GB" sz="2400" dirty="0"/>
          </a:p>
        </p:txBody>
      </p:sp>
      <p:sp>
        <p:nvSpPr>
          <p:cNvPr id="3" name="Content Placeholder 2"/>
          <p:cNvSpPr>
            <a:spLocks noGrp="1"/>
          </p:cNvSpPr>
          <p:nvPr>
            <p:ph idx="1"/>
          </p:nvPr>
        </p:nvSpPr>
        <p:spPr>
          <a:xfrm>
            <a:off x="0" y="1139996"/>
            <a:ext cx="8488680" cy="5426432"/>
          </a:xfrm>
        </p:spPr>
        <p:txBody>
          <a:bodyPr>
            <a:normAutofit/>
          </a:bodyPr>
          <a:lstStyle/>
          <a:p>
            <a:pPr marL="0" indent="0">
              <a:lnSpc>
                <a:spcPct val="170000"/>
              </a:lnSpc>
              <a:buNone/>
            </a:pPr>
            <a:endParaRPr lang="en-ZA" sz="2800" dirty="0" smtClean="0"/>
          </a:p>
          <a:p>
            <a:pPr>
              <a:buFont typeface="Wingdings" pitchFamily="2" charset="2"/>
              <a:buChar char="q"/>
            </a:pPr>
            <a:endParaRPr lang="en-ZA" sz="2800" dirty="0" smtClean="0"/>
          </a:p>
          <a:p>
            <a:pPr>
              <a:buNone/>
            </a:pPr>
            <a:endParaRPr lang="en-ZA" sz="4000" dirty="0" smtClean="0"/>
          </a:p>
          <a:p>
            <a:pPr>
              <a:buNone/>
            </a:pPr>
            <a:endParaRPr lang="en-GB" sz="4000" dirty="0"/>
          </a:p>
        </p:txBody>
      </p:sp>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8" name="Title 1"/>
          <p:cNvSpPr txBox="1">
            <a:spLocks/>
          </p:cNvSpPr>
          <p:nvPr/>
        </p:nvSpPr>
        <p:spPr>
          <a:xfrm>
            <a:off x="198120" y="3962399"/>
            <a:ext cx="6156960" cy="2604029"/>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F36403"/>
              </a:solidFill>
              <a:effectLst/>
              <a:uLnTx/>
              <a:uFillTx/>
              <a:latin typeface="Arial"/>
              <a:ea typeface="+mj-ea"/>
              <a:cs typeface="Arial"/>
            </a:endParaRPr>
          </a:p>
        </p:txBody>
      </p:sp>
      <p:sp>
        <p:nvSpPr>
          <p:cNvPr id="6" name="Rectangle 5"/>
          <p:cNvSpPr/>
          <p:nvPr/>
        </p:nvSpPr>
        <p:spPr>
          <a:xfrm>
            <a:off x="198120" y="1139996"/>
            <a:ext cx="8199120" cy="1324978"/>
          </a:xfrm>
          <a:prstGeom prst="rect">
            <a:avLst/>
          </a:prstGeom>
        </p:spPr>
        <p:txBody>
          <a:bodyPr wrap="square">
            <a:spAutoFit/>
          </a:bodyPr>
          <a:lstStyle/>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a:solidFill>
                <a:srgbClr val="00006E"/>
              </a:solidFill>
              <a:effectLst>
                <a:outerShdw blurRad="38100" dist="38100" dir="2700000" algn="tl">
                  <a:srgbClr val="000000"/>
                </a:outerShdw>
              </a:effectLst>
              <a:latin typeface="Arial" pitchFamily="34" charset="0"/>
            </a:endParaRPr>
          </a:p>
        </p:txBody>
      </p:sp>
      <p:sp>
        <p:nvSpPr>
          <p:cNvPr id="9" name="Content Placeholder 2"/>
          <p:cNvSpPr txBox="1">
            <a:spLocks/>
          </p:cNvSpPr>
          <p:nvPr/>
        </p:nvSpPr>
        <p:spPr>
          <a:xfrm>
            <a:off x="0" y="1139996"/>
            <a:ext cx="8839200" cy="495600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F36403"/>
              </a:buClr>
              <a:buSzTx/>
              <a:buFont typeface="Arial"/>
              <a:buNone/>
              <a:tabLst/>
              <a:defRPr/>
            </a:pPr>
            <a:endParaRPr kumimoji="0" lang="en-ZA" sz="2000" b="0"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5" name="Can 4"/>
          <p:cNvSpPr/>
          <p:nvPr/>
        </p:nvSpPr>
        <p:spPr>
          <a:xfrm>
            <a:off x="198120" y="1295400"/>
            <a:ext cx="3764283" cy="5466143"/>
          </a:xfrm>
          <a:prstGeom prst="can">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v"/>
            </a:pPr>
            <a:endParaRPr lang="en-ZA" sz="2400" dirty="0" smtClean="0"/>
          </a:p>
          <a:p>
            <a:pPr marL="285750" indent="-285750">
              <a:buFont typeface="Wingdings" panose="05000000000000000000" pitchFamily="2" charset="2"/>
              <a:buChar char="v"/>
            </a:pPr>
            <a:endParaRPr lang="en-ZA" sz="2400" dirty="0"/>
          </a:p>
          <a:p>
            <a:pPr marL="285750" indent="-285750">
              <a:buFont typeface="Wingdings" panose="05000000000000000000" pitchFamily="2" charset="2"/>
              <a:buChar char="v"/>
            </a:pPr>
            <a:r>
              <a:rPr lang="en-ZA" sz="2400" dirty="0" smtClean="0"/>
              <a:t>Teachers’ lack of knowledge in the implementation of the GLOBE programme despite being trained.</a:t>
            </a:r>
          </a:p>
          <a:p>
            <a:pPr marL="285750" indent="-285750">
              <a:buFont typeface="Wingdings" panose="05000000000000000000" pitchFamily="2" charset="2"/>
              <a:buChar char="v"/>
            </a:pPr>
            <a:r>
              <a:rPr lang="en-ZA" sz="2400" dirty="0" smtClean="0"/>
              <a:t>Country Coordinators’ inadequate support to teachers.</a:t>
            </a:r>
          </a:p>
          <a:p>
            <a:pPr marL="285750" indent="-285750">
              <a:buFont typeface="Wingdings" panose="05000000000000000000" pitchFamily="2" charset="2"/>
              <a:buChar char="v"/>
            </a:pPr>
            <a:r>
              <a:rPr lang="en-ZA" sz="2400" dirty="0" smtClean="0"/>
              <a:t>Lack of teacher motivation.</a:t>
            </a:r>
          </a:p>
          <a:p>
            <a:pPr marL="285750" indent="-285750">
              <a:buFont typeface="Wingdings" panose="05000000000000000000" pitchFamily="2" charset="2"/>
              <a:buChar char="v"/>
            </a:pPr>
            <a:r>
              <a:rPr lang="en-ZA" sz="2400" dirty="0" smtClean="0"/>
              <a:t>Poor internet connectivity / Less access to internet.</a:t>
            </a:r>
          </a:p>
          <a:p>
            <a:pPr marL="285750" indent="-285750">
              <a:buFont typeface="Wingdings" panose="05000000000000000000" pitchFamily="2" charset="2"/>
              <a:buChar char="v"/>
            </a:pPr>
            <a:endParaRPr lang="en-ZA" sz="2400" dirty="0"/>
          </a:p>
        </p:txBody>
      </p:sp>
      <p:sp>
        <p:nvSpPr>
          <p:cNvPr id="7" name="Oval 6"/>
          <p:cNvSpPr/>
          <p:nvPr/>
        </p:nvSpPr>
        <p:spPr>
          <a:xfrm rot="10800000" flipH="1" flipV="1">
            <a:off x="152400" y="1295400"/>
            <a:ext cx="3840481" cy="1005840"/>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t>Challenges</a:t>
            </a:r>
            <a:r>
              <a:rPr lang="en-ZA" sz="3200" dirty="0" smtClean="0"/>
              <a:t> </a:t>
            </a:r>
            <a:endParaRPr lang="en-ZA" sz="3200" dirty="0"/>
          </a:p>
        </p:txBody>
      </p:sp>
      <p:sp>
        <p:nvSpPr>
          <p:cNvPr id="13" name="Flowchart: Process 12"/>
          <p:cNvSpPr/>
          <p:nvPr/>
        </p:nvSpPr>
        <p:spPr>
          <a:xfrm>
            <a:off x="4053842" y="4483140"/>
            <a:ext cx="4815841" cy="1113919"/>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sz="2400" b="1" dirty="0" smtClean="0"/>
              <a:t>Each country should introduce recognition of champion schools and best practices</a:t>
            </a:r>
            <a:r>
              <a:rPr lang="en-ZA" sz="2400" dirty="0" smtClean="0"/>
              <a:t>.</a:t>
            </a:r>
            <a:endParaRPr lang="en-ZA" sz="2400" dirty="0"/>
          </a:p>
        </p:txBody>
      </p:sp>
      <p:sp>
        <p:nvSpPr>
          <p:cNvPr id="14" name="Rectangle 13"/>
          <p:cNvSpPr/>
          <p:nvPr/>
        </p:nvSpPr>
        <p:spPr>
          <a:xfrm>
            <a:off x="4053845" y="1676157"/>
            <a:ext cx="4831075" cy="13077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sz="2400" b="1" dirty="0" smtClean="0"/>
              <a:t>Participation should not be restricted to science  teachers only but be opened to all interested teachers</a:t>
            </a:r>
            <a:r>
              <a:rPr lang="en-ZA" sz="2400" dirty="0" smtClean="0"/>
              <a:t>.</a:t>
            </a:r>
            <a:endParaRPr lang="en-ZA" sz="2400" dirty="0"/>
          </a:p>
        </p:txBody>
      </p:sp>
      <p:sp>
        <p:nvSpPr>
          <p:cNvPr id="15" name="Rectangle 14"/>
          <p:cNvSpPr/>
          <p:nvPr/>
        </p:nvSpPr>
        <p:spPr>
          <a:xfrm>
            <a:off x="4069085" y="5801533"/>
            <a:ext cx="4831075" cy="9265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sz="2400" b="1" dirty="0" smtClean="0"/>
              <a:t>Country coordinators should encourage the learners to use the GLOBE mobile applications</a:t>
            </a:r>
            <a:r>
              <a:rPr lang="en-ZA" sz="2400" dirty="0" smtClean="0"/>
              <a:t>.</a:t>
            </a:r>
            <a:endParaRPr lang="en-ZA" sz="2400" dirty="0"/>
          </a:p>
        </p:txBody>
      </p:sp>
      <p:sp>
        <p:nvSpPr>
          <p:cNvPr id="16" name="Rectangle 15"/>
          <p:cNvSpPr/>
          <p:nvPr/>
        </p:nvSpPr>
        <p:spPr>
          <a:xfrm>
            <a:off x="4084324" y="3052549"/>
            <a:ext cx="4831075" cy="13044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ZA" sz="2400" b="1" dirty="0" smtClean="0"/>
              <a:t>Country coordinators should monitor the schools’ online activities  to be able to identify early where support is required</a:t>
            </a:r>
            <a:endParaRPr lang="en-ZA" sz="2400" b="1" dirty="0"/>
          </a:p>
        </p:txBody>
      </p:sp>
      <p:sp>
        <p:nvSpPr>
          <p:cNvPr id="17" name="Down Arrow Callout 16"/>
          <p:cNvSpPr/>
          <p:nvPr/>
        </p:nvSpPr>
        <p:spPr>
          <a:xfrm>
            <a:off x="4419600" y="799093"/>
            <a:ext cx="3779518" cy="914400"/>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smtClean="0"/>
              <a:t>Proposed Mitigations</a:t>
            </a:r>
            <a:endParaRPr lang="en-ZA" sz="2800" b="1" dirty="0"/>
          </a:p>
        </p:txBody>
      </p:sp>
    </p:spTree>
    <p:extLst>
      <p:ext uri="{BB962C8B-B14F-4D97-AF65-F5344CB8AC3E}">
        <p14:creationId xmlns:p14="http://schemas.microsoft.com/office/powerpoint/2010/main" val="367878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880"/>
          </a:xfrm>
        </p:spPr>
        <p:txBody>
          <a:bodyPr>
            <a:noAutofit/>
          </a:bodyPr>
          <a:lstStyle/>
          <a:p>
            <a:pPr algn="ctr"/>
            <a:r>
              <a:rPr lang="en-GB" sz="3600" dirty="0" smtClean="0"/>
              <a:t> GLOBE SA’S ACTIVITIES POST “SUB- REGIONAL” MEETING </a:t>
            </a:r>
            <a:endParaRPr lang="en-GB" sz="3600" dirty="0"/>
          </a:p>
        </p:txBody>
      </p:sp>
      <p:sp>
        <p:nvSpPr>
          <p:cNvPr id="3" name="Content Placeholder 2"/>
          <p:cNvSpPr>
            <a:spLocks noGrp="1"/>
          </p:cNvSpPr>
          <p:nvPr>
            <p:ph idx="1"/>
          </p:nvPr>
        </p:nvSpPr>
        <p:spPr>
          <a:xfrm>
            <a:off x="0" y="1139996"/>
            <a:ext cx="8488680" cy="5426432"/>
          </a:xfrm>
        </p:spPr>
        <p:txBody>
          <a:bodyPr>
            <a:normAutofit/>
          </a:bodyPr>
          <a:lstStyle/>
          <a:p>
            <a:pPr>
              <a:buNone/>
            </a:pPr>
            <a:endParaRPr lang="en-ZA" sz="4000" dirty="0" smtClean="0"/>
          </a:p>
          <a:p>
            <a:pPr>
              <a:buFont typeface="Wingdings" panose="05000000000000000000" pitchFamily="2" charset="2"/>
              <a:buChar char="Ø"/>
            </a:pPr>
            <a:endParaRPr lang="en-GB" sz="4000" dirty="0"/>
          </a:p>
        </p:txBody>
      </p:sp>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8" name="Title 1"/>
          <p:cNvSpPr txBox="1">
            <a:spLocks/>
          </p:cNvSpPr>
          <p:nvPr/>
        </p:nvSpPr>
        <p:spPr>
          <a:xfrm>
            <a:off x="198120" y="3962399"/>
            <a:ext cx="6156960" cy="2604029"/>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F36403"/>
              </a:solidFill>
              <a:effectLst/>
              <a:uLnTx/>
              <a:uFillTx/>
              <a:latin typeface="Arial"/>
              <a:ea typeface="+mj-ea"/>
              <a:cs typeface="Arial"/>
            </a:endParaRPr>
          </a:p>
        </p:txBody>
      </p:sp>
      <p:sp>
        <p:nvSpPr>
          <p:cNvPr id="6" name="Rectangle 5"/>
          <p:cNvSpPr/>
          <p:nvPr/>
        </p:nvSpPr>
        <p:spPr>
          <a:xfrm>
            <a:off x="198120" y="1139996"/>
            <a:ext cx="8199120" cy="1324978"/>
          </a:xfrm>
          <a:prstGeom prst="rect">
            <a:avLst/>
          </a:prstGeom>
        </p:spPr>
        <p:txBody>
          <a:bodyPr wrap="square">
            <a:spAutoFit/>
          </a:bodyPr>
          <a:lstStyle/>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a:solidFill>
                <a:srgbClr val="00006E"/>
              </a:solidFill>
              <a:effectLst>
                <a:outerShdw blurRad="38100" dist="38100" dir="2700000" algn="tl">
                  <a:srgbClr val="000000"/>
                </a:outerShdw>
              </a:effectLst>
              <a:latin typeface="Arial" pitchFamily="34" charset="0"/>
            </a:endParaRPr>
          </a:p>
        </p:txBody>
      </p:sp>
      <p:sp>
        <p:nvSpPr>
          <p:cNvPr id="9" name="Content Placeholder 2"/>
          <p:cNvSpPr txBox="1">
            <a:spLocks/>
          </p:cNvSpPr>
          <p:nvPr/>
        </p:nvSpPr>
        <p:spPr>
          <a:xfrm>
            <a:off x="0" y="1139996"/>
            <a:ext cx="8839200" cy="495600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F36403"/>
              </a:buClr>
              <a:buSzTx/>
              <a:buFont typeface="Arial"/>
              <a:buNone/>
              <a:tabLst/>
              <a:defRPr/>
            </a:pPr>
            <a:endParaRPr kumimoji="0" lang="en-ZA" sz="2000" b="0"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4" name="Rectangle 3"/>
          <p:cNvSpPr/>
          <p:nvPr/>
        </p:nvSpPr>
        <p:spPr>
          <a:xfrm>
            <a:off x="346841" y="1582341"/>
            <a:ext cx="8492359" cy="4339650"/>
          </a:xfrm>
          <a:prstGeom prst="rect">
            <a:avLst/>
          </a:prstGeom>
        </p:spPr>
        <p:txBody>
          <a:bodyPr wrap="square">
            <a:spAutoFit/>
          </a:bodyPr>
          <a:lstStyle/>
          <a:p>
            <a:r>
              <a:rPr lang="en-ZA" sz="2800" b="1" dirty="0" smtClean="0">
                <a:solidFill>
                  <a:schemeClr val="tx2"/>
                </a:solidFill>
              </a:rPr>
              <a:t>To overcome the teachers’ lack of knowledge in the implementation of the GLOBE programme. </a:t>
            </a:r>
          </a:p>
          <a:p>
            <a:pPr marL="457200" indent="-457200">
              <a:buFont typeface="Wingdings" panose="05000000000000000000" pitchFamily="2" charset="2"/>
              <a:buChar char="Ø"/>
            </a:pPr>
            <a:r>
              <a:rPr lang="en-ZA" sz="2400" dirty="0" smtClean="0"/>
              <a:t>South Africa is putting together a plan to expand implementation of the GLOBE programme to post school institutions to ensure that pre-service teachers are trained and get experience on the GLOBE programme while still studying. The intention is to get the students ready to implement the programme by the time they graduate and get employed as teachers. The plan will be piloted in selected universities, once it has been approved for funding.</a:t>
            </a:r>
          </a:p>
          <a:p>
            <a:endParaRPr lang="en-ZA" sz="2800" dirty="0"/>
          </a:p>
        </p:txBody>
      </p:sp>
    </p:spTree>
    <p:extLst>
      <p:ext uri="{BB962C8B-B14F-4D97-AF65-F5344CB8AC3E}">
        <p14:creationId xmlns:p14="http://schemas.microsoft.com/office/powerpoint/2010/main" val="4171426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880"/>
          </a:xfrm>
        </p:spPr>
        <p:txBody>
          <a:bodyPr>
            <a:noAutofit/>
          </a:bodyPr>
          <a:lstStyle/>
          <a:p>
            <a:pPr algn="ctr"/>
            <a:r>
              <a:rPr lang="en-GB" sz="3600" dirty="0" smtClean="0"/>
              <a:t> GLOBE SA’S ACTIVITIES </a:t>
            </a:r>
            <a:r>
              <a:rPr lang="en-GB" sz="3600" dirty="0" err="1" smtClean="0"/>
              <a:t>cont</a:t>
            </a:r>
            <a:r>
              <a:rPr lang="en-GB" sz="3600" dirty="0" smtClean="0"/>
              <a:t>…….. </a:t>
            </a:r>
            <a:endParaRPr lang="en-GB" sz="3600" dirty="0"/>
          </a:p>
        </p:txBody>
      </p:sp>
      <p:sp>
        <p:nvSpPr>
          <p:cNvPr id="3" name="Content Placeholder 2"/>
          <p:cNvSpPr>
            <a:spLocks noGrp="1"/>
          </p:cNvSpPr>
          <p:nvPr>
            <p:ph idx="1"/>
          </p:nvPr>
        </p:nvSpPr>
        <p:spPr>
          <a:xfrm>
            <a:off x="0" y="1139996"/>
            <a:ext cx="8488680" cy="5426432"/>
          </a:xfrm>
        </p:spPr>
        <p:txBody>
          <a:bodyPr>
            <a:normAutofit/>
          </a:bodyPr>
          <a:lstStyle/>
          <a:p>
            <a:pPr>
              <a:buNone/>
            </a:pPr>
            <a:endParaRPr lang="en-ZA" sz="4000" dirty="0" smtClean="0"/>
          </a:p>
          <a:p>
            <a:pPr>
              <a:buFont typeface="Wingdings" panose="05000000000000000000" pitchFamily="2" charset="2"/>
              <a:buChar char="Ø"/>
            </a:pPr>
            <a:endParaRPr lang="en-GB" sz="4000" dirty="0"/>
          </a:p>
        </p:txBody>
      </p:sp>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8" name="Title 1"/>
          <p:cNvSpPr txBox="1">
            <a:spLocks/>
          </p:cNvSpPr>
          <p:nvPr/>
        </p:nvSpPr>
        <p:spPr>
          <a:xfrm>
            <a:off x="198120" y="3962399"/>
            <a:ext cx="6156960" cy="2604029"/>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F36403"/>
              </a:solidFill>
              <a:effectLst/>
              <a:uLnTx/>
              <a:uFillTx/>
              <a:latin typeface="Arial"/>
              <a:ea typeface="+mj-ea"/>
              <a:cs typeface="Arial"/>
            </a:endParaRPr>
          </a:p>
        </p:txBody>
      </p:sp>
      <p:sp>
        <p:nvSpPr>
          <p:cNvPr id="6" name="Rectangle 5"/>
          <p:cNvSpPr/>
          <p:nvPr/>
        </p:nvSpPr>
        <p:spPr>
          <a:xfrm>
            <a:off x="198120" y="1139996"/>
            <a:ext cx="8199120" cy="1324978"/>
          </a:xfrm>
          <a:prstGeom prst="rect">
            <a:avLst/>
          </a:prstGeom>
        </p:spPr>
        <p:txBody>
          <a:bodyPr wrap="square">
            <a:spAutoFit/>
          </a:bodyPr>
          <a:lstStyle/>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a:solidFill>
                <a:srgbClr val="00006E"/>
              </a:solidFill>
              <a:effectLst>
                <a:outerShdw blurRad="38100" dist="38100" dir="2700000" algn="tl">
                  <a:srgbClr val="000000"/>
                </a:outerShdw>
              </a:effectLst>
              <a:latin typeface="Arial" pitchFamily="34" charset="0"/>
            </a:endParaRPr>
          </a:p>
        </p:txBody>
      </p:sp>
      <p:sp>
        <p:nvSpPr>
          <p:cNvPr id="9" name="Content Placeholder 2"/>
          <p:cNvSpPr txBox="1">
            <a:spLocks/>
          </p:cNvSpPr>
          <p:nvPr/>
        </p:nvSpPr>
        <p:spPr>
          <a:xfrm>
            <a:off x="0" y="1139996"/>
            <a:ext cx="8839200" cy="495600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F36403"/>
              </a:buClr>
              <a:buSzTx/>
              <a:buFont typeface="Arial"/>
              <a:buNone/>
              <a:tabLst/>
              <a:defRPr/>
            </a:pPr>
            <a:endParaRPr kumimoji="0" lang="en-ZA" sz="2000" b="0"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4" name="Rectangle 3"/>
          <p:cNvSpPr/>
          <p:nvPr/>
        </p:nvSpPr>
        <p:spPr>
          <a:xfrm>
            <a:off x="346841" y="1582341"/>
            <a:ext cx="8492359" cy="5078313"/>
          </a:xfrm>
          <a:prstGeom prst="rect">
            <a:avLst/>
          </a:prstGeom>
        </p:spPr>
        <p:txBody>
          <a:bodyPr wrap="square">
            <a:spAutoFit/>
          </a:bodyPr>
          <a:lstStyle/>
          <a:p>
            <a:r>
              <a:rPr lang="en-ZA" sz="2800" b="1" dirty="0" smtClean="0">
                <a:solidFill>
                  <a:schemeClr val="tx2"/>
                </a:solidFill>
              </a:rPr>
              <a:t>To overcome the country coordinator’s inadequate support to teachers.  </a:t>
            </a:r>
          </a:p>
          <a:p>
            <a:pPr marL="457200" indent="-457200">
              <a:buFont typeface="Wingdings" panose="05000000000000000000" pitchFamily="2" charset="2"/>
              <a:buChar char="Ø"/>
            </a:pPr>
            <a:r>
              <a:rPr lang="en-ZA" sz="2400" dirty="0" smtClean="0"/>
              <a:t>A formal collaboration between the DST and the provincial DBEs has been put together.  The aim is to get involvement of the DBE officials who will provide support to teachers. Four provinces signed the collaboration agreement. Implementation to start before March 2019.</a:t>
            </a:r>
          </a:p>
          <a:p>
            <a:pPr marL="457200" indent="-457200">
              <a:buFont typeface="Wingdings" panose="05000000000000000000" pitchFamily="2" charset="2"/>
              <a:buChar char="Ø"/>
            </a:pPr>
            <a:r>
              <a:rPr lang="en-ZA" sz="2400" dirty="0" smtClean="0"/>
              <a:t>Individual scientists are broad on board to assist the learners and the teachers. Scientists mentor the learners in terms of the research process and the GLOBE content. Five learners mentored by one of our scientists will be presenting 4 research projects in the 2018 GLE. </a:t>
            </a:r>
            <a:endParaRPr lang="en-ZA" sz="2800" dirty="0" smtClean="0">
              <a:solidFill>
                <a:srgbClr val="FF0000"/>
              </a:solidFill>
            </a:endParaRPr>
          </a:p>
          <a:p>
            <a:endParaRPr lang="en-ZA" sz="2800" dirty="0"/>
          </a:p>
        </p:txBody>
      </p:sp>
    </p:spTree>
    <p:extLst>
      <p:ext uri="{BB962C8B-B14F-4D97-AF65-F5344CB8AC3E}">
        <p14:creationId xmlns:p14="http://schemas.microsoft.com/office/powerpoint/2010/main" val="1204827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880"/>
          </a:xfrm>
        </p:spPr>
        <p:txBody>
          <a:bodyPr>
            <a:noAutofit/>
          </a:bodyPr>
          <a:lstStyle/>
          <a:p>
            <a:pPr algn="ctr"/>
            <a:r>
              <a:rPr lang="en-GB" sz="3600" dirty="0" smtClean="0"/>
              <a:t> GLOBE SA’S ACTIVITIES </a:t>
            </a:r>
            <a:r>
              <a:rPr lang="en-GB" sz="3600" dirty="0" err="1" smtClean="0"/>
              <a:t>cont</a:t>
            </a:r>
            <a:r>
              <a:rPr lang="en-GB" sz="3600" dirty="0" smtClean="0"/>
              <a:t>…….. </a:t>
            </a:r>
            <a:endParaRPr lang="en-GB" sz="3600" dirty="0"/>
          </a:p>
        </p:txBody>
      </p:sp>
      <p:sp>
        <p:nvSpPr>
          <p:cNvPr id="3" name="Content Placeholder 2"/>
          <p:cNvSpPr>
            <a:spLocks noGrp="1"/>
          </p:cNvSpPr>
          <p:nvPr>
            <p:ph idx="1"/>
          </p:nvPr>
        </p:nvSpPr>
        <p:spPr>
          <a:xfrm>
            <a:off x="0" y="1139996"/>
            <a:ext cx="8488680" cy="5426432"/>
          </a:xfrm>
        </p:spPr>
        <p:txBody>
          <a:bodyPr>
            <a:normAutofit/>
          </a:bodyPr>
          <a:lstStyle/>
          <a:p>
            <a:pPr>
              <a:buNone/>
            </a:pPr>
            <a:endParaRPr lang="en-ZA" sz="4000" dirty="0" smtClean="0"/>
          </a:p>
          <a:p>
            <a:pPr>
              <a:buFont typeface="Wingdings" panose="05000000000000000000" pitchFamily="2" charset="2"/>
              <a:buChar char="Ø"/>
            </a:pPr>
            <a:endParaRPr lang="en-GB" sz="4000" dirty="0"/>
          </a:p>
        </p:txBody>
      </p:sp>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8" name="Title 1"/>
          <p:cNvSpPr txBox="1">
            <a:spLocks/>
          </p:cNvSpPr>
          <p:nvPr/>
        </p:nvSpPr>
        <p:spPr>
          <a:xfrm>
            <a:off x="198120" y="3962399"/>
            <a:ext cx="6156960" cy="2604029"/>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F36403"/>
              </a:solidFill>
              <a:effectLst/>
              <a:uLnTx/>
              <a:uFillTx/>
              <a:latin typeface="Arial"/>
              <a:ea typeface="+mj-ea"/>
              <a:cs typeface="Arial"/>
            </a:endParaRPr>
          </a:p>
        </p:txBody>
      </p:sp>
      <p:sp>
        <p:nvSpPr>
          <p:cNvPr id="6" name="Rectangle 5"/>
          <p:cNvSpPr/>
          <p:nvPr/>
        </p:nvSpPr>
        <p:spPr>
          <a:xfrm>
            <a:off x="198120" y="1139996"/>
            <a:ext cx="8199120" cy="1324978"/>
          </a:xfrm>
          <a:prstGeom prst="rect">
            <a:avLst/>
          </a:prstGeom>
        </p:spPr>
        <p:txBody>
          <a:bodyPr wrap="square">
            <a:spAutoFit/>
          </a:bodyPr>
          <a:lstStyle/>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a:solidFill>
                <a:srgbClr val="00006E"/>
              </a:solidFill>
              <a:effectLst>
                <a:outerShdw blurRad="38100" dist="38100" dir="2700000" algn="tl">
                  <a:srgbClr val="000000"/>
                </a:outerShdw>
              </a:effectLst>
              <a:latin typeface="Arial" pitchFamily="34" charset="0"/>
            </a:endParaRPr>
          </a:p>
        </p:txBody>
      </p:sp>
      <p:sp>
        <p:nvSpPr>
          <p:cNvPr id="9" name="Content Placeholder 2"/>
          <p:cNvSpPr txBox="1">
            <a:spLocks/>
          </p:cNvSpPr>
          <p:nvPr/>
        </p:nvSpPr>
        <p:spPr>
          <a:xfrm>
            <a:off x="0" y="1139996"/>
            <a:ext cx="8839200" cy="495600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F36403"/>
              </a:buClr>
              <a:buSzTx/>
              <a:buFont typeface="Arial"/>
              <a:buNone/>
              <a:tabLst/>
              <a:defRPr/>
            </a:pPr>
            <a:endParaRPr kumimoji="0" lang="en-ZA" sz="2000" b="0"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4" name="Rectangle 3"/>
          <p:cNvSpPr/>
          <p:nvPr/>
        </p:nvSpPr>
        <p:spPr>
          <a:xfrm>
            <a:off x="346841" y="1582341"/>
            <a:ext cx="8492359" cy="4647426"/>
          </a:xfrm>
          <a:prstGeom prst="rect">
            <a:avLst/>
          </a:prstGeom>
        </p:spPr>
        <p:txBody>
          <a:bodyPr wrap="square">
            <a:spAutoFit/>
          </a:bodyPr>
          <a:lstStyle/>
          <a:p>
            <a:r>
              <a:rPr lang="en-ZA" sz="2800" b="1" dirty="0" smtClean="0">
                <a:solidFill>
                  <a:schemeClr val="tx2"/>
                </a:solidFill>
              </a:rPr>
              <a:t>Expanding participation beyond the science teachers.  </a:t>
            </a:r>
          </a:p>
          <a:p>
            <a:pPr marL="457200" indent="-457200">
              <a:buFont typeface="Wingdings" panose="05000000000000000000" pitchFamily="2" charset="2"/>
              <a:buChar char="Ø"/>
            </a:pPr>
            <a:r>
              <a:rPr lang="en-ZA" sz="2400" dirty="0" smtClean="0"/>
              <a:t>Organisations that have outreach programmes in schools are recruited to include the GLOBE programme in their outreach programmes. </a:t>
            </a:r>
          </a:p>
          <a:p>
            <a:endParaRPr lang="en-ZA" sz="2400" dirty="0" smtClean="0"/>
          </a:p>
          <a:p>
            <a:pPr marL="914400" lvl="1" indent="-457200">
              <a:buFont typeface="Courier New" panose="02070309020205020404" pitchFamily="49" charset="0"/>
              <a:buChar char="o"/>
            </a:pPr>
            <a:r>
              <a:rPr lang="en-ZA" sz="2400" dirty="0" smtClean="0"/>
              <a:t>One  kindergarten that has after care facilities for grade 1-7 learners will be starting with the implementation shortly. </a:t>
            </a:r>
          </a:p>
          <a:p>
            <a:pPr marL="914400" lvl="1" indent="-457200">
              <a:buFont typeface="Courier New" panose="02070309020205020404" pitchFamily="49" charset="0"/>
              <a:buChar char="o"/>
            </a:pPr>
            <a:r>
              <a:rPr lang="en-ZA" sz="2400" dirty="0" smtClean="0"/>
              <a:t>The DST is working on collaboration with the National Department of Environmental Affairs’ Climate Change Unit to introduce the GLOBE programme to their stakeholders and networks. </a:t>
            </a:r>
          </a:p>
          <a:p>
            <a:endParaRPr lang="en-ZA" sz="2800" dirty="0"/>
          </a:p>
        </p:txBody>
      </p:sp>
    </p:spTree>
    <p:extLst>
      <p:ext uri="{BB962C8B-B14F-4D97-AF65-F5344CB8AC3E}">
        <p14:creationId xmlns:p14="http://schemas.microsoft.com/office/powerpoint/2010/main" val="2127170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880"/>
          </a:xfrm>
        </p:spPr>
        <p:txBody>
          <a:bodyPr>
            <a:noAutofit/>
          </a:bodyPr>
          <a:lstStyle/>
          <a:p>
            <a:pPr algn="ctr"/>
            <a:r>
              <a:rPr lang="en-GB" sz="3600" dirty="0" smtClean="0"/>
              <a:t> GLOBE SA’S ACTIVITIES </a:t>
            </a:r>
            <a:r>
              <a:rPr lang="en-GB" sz="3600" dirty="0" err="1" smtClean="0"/>
              <a:t>cont</a:t>
            </a:r>
            <a:r>
              <a:rPr lang="en-GB" sz="3600" dirty="0" smtClean="0"/>
              <a:t>…….. </a:t>
            </a:r>
            <a:endParaRPr lang="en-GB" sz="3600" dirty="0"/>
          </a:p>
        </p:txBody>
      </p:sp>
      <p:sp>
        <p:nvSpPr>
          <p:cNvPr id="3" name="Content Placeholder 2"/>
          <p:cNvSpPr>
            <a:spLocks noGrp="1"/>
          </p:cNvSpPr>
          <p:nvPr>
            <p:ph idx="1"/>
          </p:nvPr>
        </p:nvSpPr>
        <p:spPr>
          <a:xfrm>
            <a:off x="0" y="1139996"/>
            <a:ext cx="8839200" cy="5426432"/>
          </a:xfrm>
        </p:spPr>
        <p:txBody>
          <a:bodyPr>
            <a:normAutofit/>
          </a:bodyPr>
          <a:lstStyle/>
          <a:p>
            <a:pPr>
              <a:buNone/>
            </a:pPr>
            <a:endParaRPr lang="en-ZA" sz="4000" dirty="0" smtClean="0"/>
          </a:p>
          <a:p>
            <a:pPr>
              <a:buFont typeface="Wingdings" panose="05000000000000000000" pitchFamily="2" charset="2"/>
              <a:buChar char="Ø"/>
            </a:pPr>
            <a:endParaRPr lang="en-GB" sz="4000" dirty="0"/>
          </a:p>
        </p:txBody>
      </p:sp>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8" name="Title 1"/>
          <p:cNvSpPr txBox="1">
            <a:spLocks/>
          </p:cNvSpPr>
          <p:nvPr/>
        </p:nvSpPr>
        <p:spPr>
          <a:xfrm>
            <a:off x="198120" y="3962399"/>
            <a:ext cx="6156960" cy="2604029"/>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F36403"/>
              </a:solidFill>
              <a:effectLst/>
              <a:uLnTx/>
              <a:uFillTx/>
              <a:latin typeface="Arial"/>
              <a:ea typeface="+mj-ea"/>
              <a:cs typeface="Arial"/>
            </a:endParaRPr>
          </a:p>
        </p:txBody>
      </p:sp>
      <p:sp>
        <p:nvSpPr>
          <p:cNvPr id="6" name="Rectangle 5"/>
          <p:cNvSpPr/>
          <p:nvPr/>
        </p:nvSpPr>
        <p:spPr>
          <a:xfrm>
            <a:off x="198120" y="1139996"/>
            <a:ext cx="8199120" cy="1324978"/>
          </a:xfrm>
          <a:prstGeom prst="rect">
            <a:avLst/>
          </a:prstGeom>
        </p:spPr>
        <p:txBody>
          <a:bodyPr wrap="square">
            <a:spAutoFit/>
          </a:bodyPr>
          <a:lstStyle/>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a:solidFill>
                <a:srgbClr val="00006E"/>
              </a:solidFill>
              <a:effectLst>
                <a:outerShdw blurRad="38100" dist="38100" dir="2700000" algn="tl">
                  <a:srgbClr val="000000"/>
                </a:outerShdw>
              </a:effectLst>
              <a:latin typeface="Arial" pitchFamily="34" charset="0"/>
            </a:endParaRPr>
          </a:p>
        </p:txBody>
      </p:sp>
      <p:sp>
        <p:nvSpPr>
          <p:cNvPr id="9" name="Content Placeholder 2"/>
          <p:cNvSpPr txBox="1">
            <a:spLocks/>
          </p:cNvSpPr>
          <p:nvPr/>
        </p:nvSpPr>
        <p:spPr>
          <a:xfrm>
            <a:off x="0" y="1139996"/>
            <a:ext cx="8839200" cy="495600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F36403"/>
              </a:buClr>
              <a:buSzTx/>
              <a:buFont typeface="Arial"/>
              <a:buNone/>
              <a:tabLst/>
              <a:defRPr/>
            </a:pPr>
            <a:endParaRPr kumimoji="0" lang="en-ZA" sz="2000" b="0"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4" name="Rectangle 3"/>
          <p:cNvSpPr/>
          <p:nvPr/>
        </p:nvSpPr>
        <p:spPr>
          <a:xfrm>
            <a:off x="346841" y="1582341"/>
            <a:ext cx="8492359" cy="6986528"/>
          </a:xfrm>
          <a:prstGeom prst="rect">
            <a:avLst/>
          </a:prstGeom>
        </p:spPr>
        <p:txBody>
          <a:bodyPr wrap="square">
            <a:spAutoFit/>
          </a:bodyPr>
          <a:lstStyle/>
          <a:p>
            <a:r>
              <a:rPr lang="en-ZA" sz="2800" dirty="0" smtClean="0">
                <a:solidFill>
                  <a:schemeClr val="tx2"/>
                </a:solidFill>
              </a:rPr>
              <a:t>Introducing recognition of champion schools &amp; best practices </a:t>
            </a:r>
          </a:p>
          <a:p>
            <a:pPr marL="457200" indent="-457200">
              <a:buFont typeface="Wingdings" panose="05000000000000000000" pitchFamily="2" charset="2"/>
              <a:buChar char="Ø"/>
            </a:pPr>
            <a:r>
              <a:rPr lang="en-ZA" sz="2000" dirty="0" smtClean="0"/>
              <a:t>The plan was put in place to establish GLOBE SA Competition under the following categories:</a:t>
            </a:r>
          </a:p>
          <a:p>
            <a:pPr marL="914400" lvl="1" indent="-457200">
              <a:buFont typeface="Courier New" panose="02070309020205020404" pitchFamily="49" charset="0"/>
              <a:buChar char="o"/>
            </a:pPr>
            <a:r>
              <a:rPr lang="en-ZA" sz="2000" b="1" dirty="0" smtClean="0"/>
              <a:t>Schools ( Data collection and Research projects)</a:t>
            </a:r>
          </a:p>
          <a:p>
            <a:pPr marL="1371600" lvl="2" indent="-457200">
              <a:buFont typeface="Wingdings" panose="05000000000000000000" pitchFamily="2" charset="2"/>
              <a:buChar char="ü"/>
            </a:pPr>
            <a:r>
              <a:rPr lang="en-ZA" sz="2000" dirty="0" smtClean="0"/>
              <a:t>School that collected more data within a specified period</a:t>
            </a:r>
          </a:p>
          <a:p>
            <a:pPr marL="1371600" lvl="2" indent="-457200">
              <a:buFont typeface="Wingdings" panose="05000000000000000000" pitchFamily="2" charset="2"/>
              <a:buChar char="ü"/>
            </a:pPr>
            <a:r>
              <a:rPr lang="en-ZA" sz="2000" dirty="0" smtClean="0"/>
              <a:t>School with more and best research projects</a:t>
            </a:r>
          </a:p>
          <a:p>
            <a:pPr marL="914400" lvl="1" indent="-457200">
              <a:buFont typeface="Courier New" panose="02070309020205020404" pitchFamily="49" charset="0"/>
              <a:buChar char="o"/>
            </a:pPr>
            <a:r>
              <a:rPr lang="en-ZA" sz="2000" b="1" dirty="0" smtClean="0"/>
              <a:t>Learners ( Data upload)</a:t>
            </a:r>
          </a:p>
          <a:p>
            <a:pPr marL="1371600" lvl="2" indent="-457200">
              <a:buFont typeface="Wingdings" panose="05000000000000000000" pitchFamily="2" charset="2"/>
              <a:buChar char="ü"/>
            </a:pPr>
            <a:r>
              <a:rPr lang="en-ZA" sz="2000" dirty="0" smtClean="0"/>
              <a:t>Learner(s) who uploaded more data</a:t>
            </a:r>
          </a:p>
          <a:p>
            <a:pPr marL="1371600" lvl="2" indent="-457200">
              <a:buFont typeface="Wingdings" panose="05000000000000000000" pitchFamily="2" charset="2"/>
              <a:buChar char="ü"/>
            </a:pPr>
            <a:r>
              <a:rPr lang="en-ZA" sz="2000" dirty="0" smtClean="0"/>
              <a:t>Learner(s) who uploaded more data on various protocols</a:t>
            </a:r>
          </a:p>
          <a:p>
            <a:pPr marL="1371600" lvl="2" indent="-457200">
              <a:buFont typeface="Wingdings" panose="05000000000000000000" pitchFamily="2" charset="2"/>
              <a:buChar char="ü"/>
            </a:pPr>
            <a:r>
              <a:rPr lang="en-ZA" sz="2000" dirty="0" smtClean="0"/>
              <a:t>Learners who uploaded data using the GLOBE mobile applications</a:t>
            </a:r>
          </a:p>
          <a:p>
            <a:pPr marL="914400" lvl="1" indent="-457200">
              <a:buFont typeface="Courier New" panose="02070309020205020404" pitchFamily="49" charset="0"/>
              <a:buChar char="o"/>
            </a:pPr>
            <a:r>
              <a:rPr lang="en-ZA" sz="2000" b="1" dirty="0" smtClean="0"/>
              <a:t>Collaborations</a:t>
            </a:r>
          </a:p>
          <a:p>
            <a:pPr marL="1371600" lvl="2" indent="-457200">
              <a:buFont typeface="Wingdings" panose="05000000000000000000" pitchFamily="2" charset="2"/>
              <a:buChar char="ü"/>
            </a:pPr>
            <a:r>
              <a:rPr lang="en-ZA" sz="2000" dirty="0" smtClean="0"/>
              <a:t>Schools collaboration on research projects</a:t>
            </a:r>
          </a:p>
          <a:p>
            <a:pPr marL="1371600" lvl="2" indent="-457200">
              <a:buFont typeface="Wingdings" panose="05000000000000000000" pitchFamily="2" charset="2"/>
              <a:buChar char="ü"/>
            </a:pPr>
            <a:r>
              <a:rPr lang="en-ZA" sz="2000" dirty="0" smtClean="0"/>
              <a:t>School that introduced GLOBE to neighbouring schools</a:t>
            </a:r>
          </a:p>
          <a:p>
            <a:pPr marL="1371600" lvl="2" indent="-457200">
              <a:buFont typeface="Wingdings" panose="05000000000000000000" pitchFamily="2" charset="2"/>
              <a:buChar char="ü"/>
            </a:pPr>
            <a:endParaRPr lang="en-ZA" sz="2000" dirty="0" smtClean="0">
              <a:solidFill>
                <a:srgbClr val="FF0000"/>
              </a:solidFill>
            </a:endParaRPr>
          </a:p>
          <a:p>
            <a:pPr marL="1371600" lvl="2" indent="-457200">
              <a:buFont typeface="Wingdings" panose="05000000000000000000" pitchFamily="2" charset="2"/>
              <a:buChar char="ü"/>
            </a:pPr>
            <a:endParaRPr lang="en-ZA" sz="2000" dirty="0" smtClean="0">
              <a:solidFill>
                <a:srgbClr val="FF0000"/>
              </a:solidFill>
            </a:endParaRPr>
          </a:p>
          <a:p>
            <a:pPr marL="457200" indent="-457200">
              <a:buFont typeface="Wingdings" panose="05000000000000000000" pitchFamily="2" charset="2"/>
              <a:buChar char="Ø"/>
            </a:pPr>
            <a:endParaRPr lang="en-ZA" sz="2800" dirty="0" smtClean="0">
              <a:solidFill>
                <a:srgbClr val="FF0000"/>
              </a:solidFill>
            </a:endParaRPr>
          </a:p>
          <a:p>
            <a:pPr marL="457200" indent="-457200">
              <a:buFont typeface="Wingdings" panose="05000000000000000000" pitchFamily="2" charset="2"/>
              <a:buChar char="Ø"/>
            </a:pPr>
            <a:endParaRPr lang="en-ZA" sz="2800" dirty="0" smtClean="0">
              <a:solidFill>
                <a:srgbClr val="FF0000"/>
              </a:solidFill>
            </a:endParaRPr>
          </a:p>
          <a:p>
            <a:pPr marL="457200" indent="-457200">
              <a:buFont typeface="Wingdings" panose="05000000000000000000" pitchFamily="2" charset="2"/>
              <a:buChar char="ü"/>
            </a:pPr>
            <a:endParaRPr lang="en-ZA" sz="2800" dirty="0" smtClean="0">
              <a:solidFill>
                <a:srgbClr val="FF0000"/>
              </a:solidFill>
            </a:endParaRPr>
          </a:p>
          <a:p>
            <a:endParaRPr lang="en-ZA" sz="2800" dirty="0"/>
          </a:p>
        </p:txBody>
      </p:sp>
    </p:spTree>
    <p:extLst>
      <p:ext uri="{BB962C8B-B14F-4D97-AF65-F5344CB8AC3E}">
        <p14:creationId xmlns:p14="http://schemas.microsoft.com/office/powerpoint/2010/main" val="125410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880"/>
          </a:xfrm>
        </p:spPr>
        <p:txBody>
          <a:bodyPr>
            <a:noAutofit/>
          </a:bodyPr>
          <a:lstStyle/>
          <a:p>
            <a:pPr algn="ctr"/>
            <a:r>
              <a:rPr lang="en-GB" sz="3600" dirty="0" smtClean="0"/>
              <a:t> GLOBE SA’S ACTIVITIES </a:t>
            </a:r>
            <a:r>
              <a:rPr lang="en-GB" sz="3600" dirty="0" err="1" smtClean="0"/>
              <a:t>cont</a:t>
            </a:r>
            <a:r>
              <a:rPr lang="en-GB" sz="3600" dirty="0" smtClean="0"/>
              <a:t>…….. </a:t>
            </a:r>
            <a:endParaRPr lang="en-GB" sz="3600" dirty="0"/>
          </a:p>
        </p:txBody>
      </p:sp>
      <p:sp>
        <p:nvSpPr>
          <p:cNvPr id="3" name="Content Placeholder 2"/>
          <p:cNvSpPr>
            <a:spLocks noGrp="1"/>
          </p:cNvSpPr>
          <p:nvPr>
            <p:ph idx="1"/>
          </p:nvPr>
        </p:nvSpPr>
        <p:spPr>
          <a:xfrm>
            <a:off x="0" y="1139996"/>
            <a:ext cx="8839200" cy="5426432"/>
          </a:xfrm>
        </p:spPr>
        <p:txBody>
          <a:bodyPr>
            <a:normAutofit/>
          </a:bodyPr>
          <a:lstStyle/>
          <a:p>
            <a:pPr>
              <a:buNone/>
            </a:pPr>
            <a:endParaRPr lang="en-ZA" sz="4000" dirty="0" smtClean="0"/>
          </a:p>
          <a:p>
            <a:pPr>
              <a:buFont typeface="Wingdings" panose="05000000000000000000" pitchFamily="2" charset="2"/>
              <a:buChar char="Ø"/>
            </a:pPr>
            <a:endParaRPr lang="en-GB" sz="4000" dirty="0"/>
          </a:p>
        </p:txBody>
      </p:sp>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8" name="Title 1"/>
          <p:cNvSpPr txBox="1">
            <a:spLocks/>
          </p:cNvSpPr>
          <p:nvPr/>
        </p:nvSpPr>
        <p:spPr>
          <a:xfrm>
            <a:off x="198120" y="3962399"/>
            <a:ext cx="6156960" cy="2604029"/>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F36403"/>
              </a:solidFill>
              <a:effectLst/>
              <a:uLnTx/>
              <a:uFillTx/>
              <a:latin typeface="Arial"/>
              <a:ea typeface="+mj-ea"/>
              <a:cs typeface="Arial"/>
            </a:endParaRPr>
          </a:p>
        </p:txBody>
      </p:sp>
      <p:sp>
        <p:nvSpPr>
          <p:cNvPr id="6" name="Rectangle 5"/>
          <p:cNvSpPr/>
          <p:nvPr/>
        </p:nvSpPr>
        <p:spPr>
          <a:xfrm>
            <a:off x="198120" y="1139996"/>
            <a:ext cx="8199120" cy="1324978"/>
          </a:xfrm>
          <a:prstGeom prst="rect">
            <a:avLst/>
          </a:prstGeom>
        </p:spPr>
        <p:txBody>
          <a:bodyPr wrap="square">
            <a:spAutoFit/>
          </a:bodyPr>
          <a:lstStyle/>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smtClean="0">
              <a:solidFill>
                <a:srgbClr val="00006E"/>
              </a:solidFill>
              <a:effectLst>
                <a:outerShdw blurRad="38100" dist="38100" dir="2700000" algn="tl">
                  <a:srgbClr val="000000"/>
                </a:outerShdw>
              </a:effectLst>
              <a:latin typeface="Arial" pitchFamily="34" charset="0"/>
            </a:endParaRPr>
          </a:p>
          <a:p>
            <a:pPr>
              <a:spcAft>
                <a:spcPct val="15000"/>
              </a:spcAft>
              <a:defRPr/>
            </a:pPr>
            <a:endParaRPr lang="en-US" b="1" dirty="0">
              <a:solidFill>
                <a:srgbClr val="00006E"/>
              </a:solidFill>
              <a:effectLst>
                <a:outerShdw blurRad="38100" dist="38100" dir="2700000" algn="tl">
                  <a:srgbClr val="000000"/>
                </a:outerShdw>
              </a:effectLst>
              <a:latin typeface="Arial" pitchFamily="34" charset="0"/>
            </a:endParaRPr>
          </a:p>
        </p:txBody>
      </p:sp>
      <p:sp>
        <p:nvSpPr>
          <p:cNvPr id="9" name="Content Placeholder 2"/>
          <p:cNvSpPr txBox="1">
            <a:spLocks/>
          </p:cNvSpPr>
          <p:nvPr/>
        </p:nvSpPr>
        <p:spPr>
          <a:xfrm>
            <a:off x="0" y="1139996"/>
            <a:ext cx="8839200" cy="495600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F36403"/>
              </a:buClr>
              <a:buSzTx/>
              <a:buFont typeface="Arial"/>
              <a:buNone/>
              <a:tabLst/>
              <a:defRPr/>
            </a:pPr>
            <a:endParaRPr kumimoji="0" lang="en-ZA" sz="2000" b="0"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4" name="Rectangle 3"/>
          <p:cNvSpPr/>
          <p:nvPr/>
        </p:nvSpPr>
        <p:spPr>
          <a:xfrm>
            <a:off x="346841" y="1582341"/>
            <a:ext cx="8492359" cy="4462760"/>
          </a:xfrm>
          <a:prstGeom prst="rect">
            <a:avLst/>
          </a:prstGeom>
        </p:spPr>
        <p:txBody>
          <a:bodyPr wrap="square">
            <a:spAutoFit/>
          </a:bodyPr>
          <a:lstStyle/>
          <a:p>
            <a:r>
              <a:rPr lang="en-ZA" sz="2800" b="1" dirty="0" smtClean="0">
                <a:solidFill>
                  <a:schemeClr val="tx2"/>
                </a:solidFill>
              </a:rPr>
              <a:t>Introducing recognition of champion schools &amp; best practices </a:t>
            </a:r>
          </a:p>
          <a:p>
            <a:r>
              <a:rPr lang="en-ZA" sz="2000" dirty="0" smtClean="0"/>
              <a:t>The teachers will be recognised for best performance of their learners and schools under the following:</a:t>
            </a:r>
          </a:p>
          <a:p>
            <a:pPr lvl="1"/>
            <a:endParaRPr lang="en-ZA" sz="2000" dirty="0" smtClean="0"/>
          </a:p>
          <a:p>
            <a:pPr marL="1371600" lvl="2" indent="-457200">
              <a:buFont typeface="Wingdings" panose="05000000000000000000" pitchFamily="2" charset="2"/>
              <a:buChar char="ü"/>
            </a:pPr>
            <a:r>
              <a:rPr lang="en-ZA" sz="2000" dirty="0" smtClean="0"/>
              <a:t>Teacher account used to upload more data. </a:t>
            </a:r>
          </a:p>
          <a:p>
            <a:pPr marL="1371600" lvl="2" indent="-457200">
              <a:buFont typeface="Wingdings" panose="05000000000000000000" pitchFamily="2" charset="2"/>
              <a:buChar char="ü"/>
            </a:pPr>
            <a:r>
              <a:rPr lang="en-ZA" sz="2000" dirty="0" smtClean="0"/>
              <a:t>Teacher who coached learners with best research project.</a:t>
            </a:r>
          </a:p>
          <a:p>
            <a:pPr marL="1371600" lvl="2" indent="-457200">
              <a:buFont typeface="Wingdings" panose="05000000000000000000" pitchFamily="2" charset="2"/>
              <a:buChar char="ü"/>
            </a:pPr>
            <a:r>
              <a:rPr lang="en-ZA" sz="2000" dirty="0" smtClean="0"/>
              <a:t>Teachers of best school collaborations teams.</a:t>
            </a:r>
          </a:p>
          <a:p>
            <a:pPr marL="1371600" lvl="2" indent="-457200">
              <a:buFont typeface="Wingdings" panose="05000000000000000000" pitchFamily="2" charset="2"/>
              <a:buChar char="ü"/>
            </a:pPr>
            <a:endParaRPr lang="en-ZA" sz="2000" dirty="0" smtClean="0"/>
          </a:p>
          <a:p>
            <a:r>
              <a:rPr lang="en-ZA" sz="2000" dirty="0" smtClean="0"/>
              <a:t>This plan was set back by the implementing agency’s structural realignment that took place twice in the past 12 months.  We are hoping that the agency will be stable to implement the plan in the 2018/2019 years.</a:t>
            </a:r>
            <a:endParaRPr lang="en-ZA" sz="2800" dirty="0" smtClean="0"/>
          </a:p>
          <a:p>
            <a:endParaRPr lang="en-ZA" sz="2800" dirty="0"/>
          </a:p>
        </p:txBody>
      </p:sp>
    </p:spTree>
    <p:extLst>
      <p:ext uri="{BB962C8B-B14F-4D97-AF65-F5344CB8AC3E}">
        <p14:creationId xmlns:p14="http://schemas.microsoft.com/office/powerpoint/2010/main" val="763940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1900</TotalTime>
  <Words>1255</Words>
  <Application>Microsoft Office PowerPoint</Application>
  <PresentationFormat>On-screen Show (4:3)</PresentationFormat>
  <Paragraphs>140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Wingdings</vt:lpstr>
      <vt:lpstr>Office Theme</vt:lpstr>
      <vt:lpstr>PowerPoint Presentation</vt:lpstr>
      <vt:lpstr>CONTENTS</vt:lpstr>
      <vt:lpstr>GLOBE SOUTH AFRICA: The configuration</vt:lpstr>
      <vt:lpstr>CHALLENGES AND PROPOSED MITIGATION IDENTIFIED IN THE 2017 “SUB-REGIONAL” MEETING </vt:lpstr>
      <vt:lpstr> GLOBE SA’S ACTIVITIES POST “SUB- REGIONAL” MEETING </vt:lpstr>
      <vt:lpstr> GLOBE SA’S ACTIVITIES cont…….. </vt:lpstr>
      <vt:lpstr> GLOBE SA’S ACTIVITIES cont…….. </vt:lpstr>
      <vt:lpstr> GLOBE SA’S ACTIVITIES cont…….. </vt:lpstr>
      <vt:lpstr> GLOBE SA’S ACTIVITIES cont…….. </vt:lpstr>
      <vt:lpstr> GLOBE SA’S ACTIVITIES cont…….. </vt:lpstr>
      <vt:lpstr>GLOBE SOUTH AFRICA: THE ROAD AHEAD….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Studio1</dc:creator>
  <cp:lastModifiedBy>Mokgadi Madiga</cp:lastModifiedBy>
  <cp:revision>215</cp:revision>
  <dcterms:created xsi:type="dcterms:W3CDTF">2013-02-22T07:37:51Z</dcterms:created>
  <dcterms:modified xsi:type="dcterms:W3CDTF">2018-06-03T16:21:01Z</dcterms:modified>
</cp:coreProperties>
</file>