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28/04/2024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28/04/2024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28/04/2024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28/04/2024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28/04/2024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28/04/2024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28/04/2024</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28/04/2024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28/04/2024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28/04/2024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28/04/2024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28/04/2024</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Report GLOBE Senegal</a:t>
            </a:r>
            <a:endParaRPr lang="fr-FR" dirty="0"/>
          </a:p>
        </p:txBody>
      </p:sp>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415" y="2300313"/>
            <a:ext cx="5553170" cy="3125736"/>
          </a:xfrm>
          <a:prstGeom prst="rect">
            <a:avLst/>
          </a:prstGeom>
          <a:noFill/>
        </p:spPr>
      </p:pic>
    </p:spTree>
    <p:extLst>
      <p:ext uri="{BB962C8B-B14F-4D97-AF65-F5344CB8AC3E}">
        <p14:creationId xmlns:p14="http://schemas.microsoft.com/office/powerpoint/2010/main" val="4044815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err="1" smtClean="0"/>
              <a:t>Number</a:t>
            </a:r>
            <a:r>
              <a:rPr lang="fr-FR" sz="2800" dirty="0" smtClean="0"/>
              <a:t> of data in GLOBE webside with SERVIR-AO</a:t>
            </a:r>
            <a:endParaRPr lang="fr-FR" sz="28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733482709"/>
              </p:ext>
            </p:extLst>
          </p:nvPr>
        </p:nvGraphicFramePr>
        <p:xfrm>
          <a:off x="899590" y="1700808"/>
          <a:ext cx="7704860" cy="4733268"/>
        </p:xfrm>
        <a:graphic>
          <a:graphicData uri="http://schemas.openxmlformats.org/drawingml/2006/table">
            <a:tbl>
              <a:tblPr firstRow="1" firstCol="1" bandRow="1">
                <a:tableStyleId>{5C22544A-7EE6-4342-B048-85BDC9FD1C3A}</a:tableStyleId>
              </a:tblPr>
              <a:tblGrid>
                <a:gridCol w="1584178"/>
                <a:gridCol w="2268252"/>
                <a:gridCol w="1926215"/>
                <a:gridCol w="1926215"/>
              </a:tblGrid>
              <a:tr h="842339">
                <a:tc>
                  <a:txBody>
                    <a:bodyPr/>
                    <a:lstStyle/>
                    <a:p>
                      <a:pPr>
                        <a:lnSpc>
                          <a:spcPct val="115000"/>
                        </a:lnSpc>
                        <a:spcAft>
                          <a:spcPts val="0"/>
                        </a:spcAft>
                      </a:pPr>
                      <a:r>
                        <a:rPr lang="fr-FR" sz="1600" dirty="0" smtClean="0">
                          <a:effectLst/>
                        </a:rPr>
                        <a:t>établissement</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CEM SYER III Louga, SN</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a:effectLst/>
                        </a:rPr>
                        <a:t>LYCEE ALBOURY NDIAYE Louga, SN</a:t>
                      </a:r>
                      <a:endParaRPr lang="fr-FR" sz="1600">
                        <a:effectLst/>
                        <a:latin typeface="Calibri"/>
                        <a:ea typeface="Calibri"/>
                        <a:cs typeface="Times New Roman"/>
                      </a:endParaRPr>
                    </a:p>
                  </a:txBody>
                  <a:tcPr marL="68580" marR="68580" marT="0" marB="0"/>
                </a:tc>
                <a:tc>
                  <a:txBody>
                    <a:bodyPr/>
                    <a:lstStyle/>
                    <a:p>
                      <a:pPr>
                        <a:lnSpc>
                          <a:spcPct val="115000"/>
                        </a:lnSpc>
                        <a:spcAft>
                          <a:spcPts val="0"/>
                        </a:spcAft>
                      </a:pPr>
                      <a:r>
                        <a:rPr lang="fr-FR" sz="1600">
                          <a:effectLst/>
                        </a:rPr>
                        <a:t>LYCEE DE RANEROU Matam, SN</a:t>
                      </a:r>
                    </a:p>
                    <a:p>
                      <a:pPr>
                        <a:lnSpc>
                          <a:spcPct val="115000"/>
                        </a:lnSpc>
                        <a:spcAft>
                          <a:spcPts val="0"/>
                        </a:spcAft>
                      </a:pPr>
                      <a:r>
                        <a:rPr lang="fr-FR" sz="1600">
                          <a:effectLst/>
                        </a:rPr>
                        <a:t> </a:t>
                      </a:r>
                      <a:endParaRPr lang="fr-FR" sz="1600">
                        <a:effectLst/>
                        <a:latin typeface="Calibri"/>
                        <a:ea typeface="Calibri"/>
                        <a:cs typeface="Times New Roman"/>
                      </a:endParaRPr>
                    </a:p>
                  </a:txBody>
                  <a:tcPr marL="68580" marR="68580" marT="0" marB="0"/>
                </a:tc>
              </a:tr>
              <a:tr h="555963">
                <a:tc>
                  <a:txBody>
                    <a:bodyPr/>
                    <a:lstStyle/>
                    <a:p>
                      <a:pPr>
                        <a:lnSpc>
                          <a:spcPct val="115000"/>
                        </a:lnSpc>
                        <a:spcAft>
                          <a:spcPts val="0"/>
                        </a:spcAft>
                      </a:pPr>
                      <a:r>
                        <a:rPr lang="fr-FR" sz="1600">
                          <a:effectLst/>
                        </a:rPr>
                        <a:t>statut</a:t>
                      </a:r>
                      <a:endParaRPr lang="fr-FR" sz="160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Currently reporting</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Currently reporting</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Currently reporting</a:t>
                      </a:r>
                    </a:p>
                    <a:p>
                      <a:pPr>
                        <a:lnSpc>
                          <a:spcPct val="115000"/>
                        </a:lnSpc>
                        <a:spcAft>
                          <a:spcPts val="0"/>
                        </a:spcAft>
                      </a:pPr>
                      <a:r>
                        <a:rPr lang="fr-FR" sz="1600" dirty="0">
                          <a:effectLst/>
                        </a:rPr>
                        <a:t> </a:t>
                      </a:r>
                      <a:endParaRPr lang="fr-FR" sz="1600" dirty="0">
                        <a:effectLst/>
                        <a:latin typeface="Calibri"/>
                        <a:ea typeface="Calibri"/>
                        <a:cs typeface="Times New Roman"/>
                      </a:endParaRPr>
                    </a:p>
                  </a:txBody>
                  <a:tcPr marL="68580" marR="68580" marT="0" marB="0"/>
                </a:tc>
              </a:tr>
              <a:tr h="842339">
                <a:tc>
                  <a:txBody>
                    <a:bodyPr/>
                    <a:lstStyle/>
                    <a:p>
                      <a:pPr>
                        <a:lnSpc>
                          <a:spcPct val="115000"/>
                        </a:lnSpc>
                        <a:spcAft>
                          <a:spcPts val="0"/>
                        </a:spcAft>
                      </a:pPr>
                      <a:r>
                        <a:rPr lang="fr-FR" sz="1600">
                          <a:effectLst/>
                        </a:rPr>
                        <a:t>période</a:t>
                      </a:r>
                      <a:endParaRPr lang="fr-FR" sz="1600">
                        <a:effectLst/>
                        <a:latin typeface="Calibri"/>
                        <a:ea typeface="Calibri"/>
                        <a:cs typeface="Times New Roman"/>
                      </a:endParaRPr>
                    </a:p>
                  </a:txBody>
                  <a:tcPr marL="68580" marR="68580" marT="0" marB="0"/>
                </a:tc>
                <a:tc>
                  <a:txBody>
                    <a:bodyPr/>
                    <a:lstStyle/>
                    <a:p>
                      <a:pPr>
                        <a:lnSpc>
                          <a:spcPct val="115000"/>
                        </a:lnSpc>
                        <a:spcAft>
                          <a:spcPts val="0"/>
                        </a:spcAft>
                      </a:pPr>
                      <a:r>
                        <a:rPr lang="fr-FR" sz="1600">
                          <a:effectLst/>
                        </a:rPr>
                        <a:t>12/04/2021    </a:t>
                      </a:r>
                      <a:r>
                        <a:rPr lang="fr-FR" sz="1600" smtClean="0">
                          <a:effectLst/>
                        </a:rPr>
                        <a:t>au26/02/2024</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09/04/2021    au </a:t>
                      </a:r>
                      <a:r>
                        <a:rPr lang="fr-FR" sz="1600" dirty="0" smtClean="0">
                          <a:effectLst/>
                        </a:rPr>
                        <a:t>26/04/2024</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04/09/2021    au </a:t>
                      </a:r>
                      <a:r>
                        <a:rPr lang="fr-FR" sz="1600" dirty="0" smtClean="0">
                          <a:effectLst/>
                        </a:rPr>
                        <a:t>19/04/2024</a:t>
                      </a:r>
                      <a:endParaRPr lang="fr-FR" sz="1600" dirty="0">
                        <a:effectLst/>
                      </a:endParaRPr>
                    </a:p>
                    <a:p>
                      <a:pPr>
                        <a:lnSpc>
                          <a:spcPct val="115000"/>
                        </a:lnSpc>
                        <a:spcAft>
                          <a:spcPts val="0"/>
                        </a:spcAft>
                      </a:pPr>
                      <a:r>
                        <a:rPr lang="fr-FR" sz="1600" dirty="0">
                          <a:effectLst/>
                        </a:rPr>
                        <a:t> </a:t>
                      </a:r>
                      <a:endParaRPr lang="fr-FR" sz="1600" dirty="0">
                        <a:effectLst/>
                        <a:latin typeface="Calibri"/>
                        <a:ea typeface="Calibri"/>
                        <a:cs typeface="Times New Roman"/>
                      </a:endParaRPr>
                    </a:p>
                  </a:txBody>
                  <a:tcPr marL="68580" marR="68580" marT="0" marB="0"/>
                </a:tc>
              </a:tr>
              <a:tr h="555963">
                <a:tc>
                  <a:txBody>
                    <a:bodyPr/>
                    <a:lstStyle/>
                    <a:p>
                      <a:pPr>
                        <a:lnSpc>
                          <a:spcPct val="115000"/>
                        </a:lnSpc>
                        <a:spcAft>
                          <a:spcPts val="0"/>
                        </a:spcAft>
                      </a:pPr>
                      <a:r>
                        <a:rPr lang="fr-FR" sz="1600">
                          <a:effectLst/>
                        </a:rPr>
                        <a:t>Données hydrologie</a:t>
                      </a:r>
                      <a:endParaRPr lang="fr-FR" sz="160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latin typeface="+mn-lt"/>
                          <a:ea typeface="+mn-ea"/>
                          <a:cs typeface="+mn-cs"/>
                        </a:rPr>
                        <a:t>12</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latin typeface="+mn-lt"/>
                          <a:ea typeface="+mn-ea"/>
                          <a:cs typeface="+mn-cs"/>
                        </a:rPr>
                        <a:t>33</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a:effectLst/>
                        </a:rPr>
                        <a:t>0</a:t>
                      </a:r>
                    </a:p>
                    <a:p>
                      <a:pPr>
                        <a:lnSpc>
                          <a:spcPct val="115000"/>
                        </a:lnSpc>
                        <a:spcAft>
                          <a:spcPts val="0"/>
                        </a:spcAft>
                      </a:pPr>
                      <a:r>
                        <a:rPr lang="fr-FR" sz="1600" dirty="0">
                          <a:effectLst/>
                        </a:rPr>
                        <a:t> </a:t>
                      </a:r>
                      <a:endParaRPr lang="fr-FR" sz="1600" dirty="0">
                        <a:effectLst/>
                        <a:latin typeface="Calibri"/>
                        <a:ea typeface="Calibri"/>
                        <a:cs typeface="Times New Roman"/>
                      </a:endParaRPr>
                    </a:p>
                  </a:txBody>
                  <a:tcPr marL="68580" marR="68580" marT="0" marB="0"/>
                </a:tc>
              </a:tr>
              <a:tr h="555963">
                <a:tc>
                  <a:txBody>
                    <a:bodyPr/>
                    <a:lstStyle/>
                    <a:p>
                      <a:pPr>
                        <a:lnSpc>
                          <a:spcPct val="115000"/>
                        </a:lnSpc>
                        <a:spcAft>
                          <a:spcPts val="0"/>
                        </a:spcAft>
                      </a:pPr>
                      <a:r>
                        <a:rPr lang="fr-FR" sz="1600">
                          <a:effectLst/>
                        </a:rPr>
                        <a:t>Données atmosphère</a:t>
                      </a:r>
                      <a:endParaRPr lang="fr-FR" sz="160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latin typeface="+mn-lt"/>
                          <a:ea typeface="+mn-ea"/>
                          <a:cs typeface="+mn-cs"/>
                        </a:rPr>
                        <a:t>356</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latin typeface="+mn-lt"/>
                          <a:ea typeface="+mn-ea"/>
                          <a:cs typeface="+mn-cs"/>
                        </a:rPr>
                        <a:t>249</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rPr>
                        <a:t>482</a:t>
                      </a:r>
                      <a:endParaRPr lang="fr-FR" sz="1600" dirty="0">
                        <a:effectLst/>
                      </a:endParaRPr>
                    </a:p>
                    <a:p>
                      <a:pPr>
                        <a:lnSpc>
                          <a:spcPct val="115000"/>
                        </a:lnSpc>
                        <a:spcAft>
                          <a:spcPts val="0"/>
                        </a:spcAft>
                      </a:pPr>
                      <a:r>
                        <a:rPr lang="fr-FR" sz="1600" dirty="0">
                          <a:effectLst/>
                        </a:rPr>
                        <a:t> </a:t>
                      </a:r>
                      <a:endParaRPr lang="fr-FR" sz="1600" dirty="0">
                        <a:effectLst/>
                        <a:latin typeface="Calibri"/>
                        <a:ea typeface="Calibri"/>
                        <a:cs typeface="Times New Roman"/>
                      </a:endParaRPr>
                    </a:p>
                  </a:txBody>
                  <a:tcPr marL="68580" marR="68580" marT="0" marB="0"/>
                </a:tc>
              </a:tr>
              <a:tr h="555963">
                <a:tc>
                  <a:txBody>
                    <a:bodyPr/>
                    <a:lstStyle/>
                    <a:p>
                      <a:pPr>
                        <a:lnSpc>
                          <a:spcPct val="115000"/>
                        </a:lnSpc>
                        <a:spcAft>
                          <a:spcPts val="0"/>
                        </a:spcAft>
                      </a:pPr>
                      <a:r>
                        <a:rPr lang="fr-FR" sz="1600" dirty="0">
                          <a:effectLst/>
                        </a:rPr>
                        <a:t>Total / club</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latin typeface="+mn-lt"/>
                          <a:ea typeface="+mn-ea"/>
                          <a:cs typeface="+mn-cs"/>
                        </a:rPr>
                        <a:t>370</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latin typeface="+mn-lt"/>
                          <a:ea typeface="+mn-ea"/>
                          <a:cs typeface="+mn-cs"/>
                        </a:rPr>
                        <a:t>282</a:t>
                      </a:r>
                      <a:endParaRPr lang="fr-FR" sz="1600" dirty="0">
                        <a:effectLst/>
                        <a:latin typeface="Calibri"/>
                        <a:ea typeface="Calibri"/>
                        <a:cs typeface="Times New Roman"/>
                      </a:endParaRPr>
                    </a:p>
                  </a:txBody>
                  <a:tcPr marL="68580" marR="68580" marT="0" marB="0"/>
                </a:tc>
                <a:tc>
                  <a:txBody>
                    <a:bodyPr/>
                    <a:lstStyle/>
                    <a:p>
                      <a:pPr>
                        <a:lnSpc>
                          <a:spcPct val="115000"/>
                        </a:lnSpc>
                        <a:spcAft>
                          <a:spcPts val="0"/>
                        </a:spcAft>
                      </a:pPr>
                      <a:r>
                        <a:rPr lang="fr-FR" sz="1600" dirty="0" smtClean="0">
                          <a:effectLst/>
                        </a:rPr>
                        <a:t>482</a:t>
                      </a:r>
                      <a:endParaRPr lang="fr-FR" sz="1600" dirty="0">
                        <a:effectLst/>
                      </a:endParaRPr>
                    </a:p>
                    <a:p>
                      <a:pPr>
                        <a:lnSpc>
                          <a:spcPct val="115000"/>
                        </a:lnSpc>
                        <a:spcAft>
                          <a:spcPts val="0"/>
                        </a:spcAft>
                      </a:pPr>
                      <a:r>
                        <a:rPr lang="fr-FR" sz="1600" dirty="0">
                          <a:effectLst/>
                        </a:rPr>
                        <a:t> </a:t>
                      </a:r>
                      <a:endParaRPr lang="fr-FR" sz="1600" dirty="0">
                        <a:effectLst/>
                        <a:latin typeface="Calibri"/>
                        <a:ea typeface="Calibri"/>
                        <a:cs typeface="Times New Roman"/>
                      </a:endParaRPr>
                    </a:p>
                  </a:txBody>
                  <a:tcPr marL="68580" marR="68580" marT="0" marB="0"/>
                </a:tc>
              </a:tr>
              <a:tr h="555963">
                <a:tc>
                  <a:txBody>
                    <a:bodyPr/>
                    <a:lstStyle/>
                    <a:p>
                      <a:pPr>
                        <a:lnSpc>
                          <a:spcPct val="115000"/>
                        </a:lnSpc>
                        <a:spcAft>
                          <a:spcPts val="0"/>
                        </a:spcAft>
                      </a:pPr>
                      <a:r>
                        <a:rPr lang="fr-FR" sz="1600">
                          <a:effectLst/>
                        </a:rPr>
                        <a:t>Total Servir/GLOBE, SN</a:t>
                      </a:r>
                      <a:endParaRPr lang="fr-FR" sz="160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fr-FR" sz="1600" dirty="0" smtClean="0">
                          <a:effectLst/>
                          <a:latin typeface="+mn-lt"/>
                          <a:ea typeface="+mn-ea"/>
                          <a:cs typeface="+mn-cs"/>
                        </a:rPr>
                        <a:t>1134</a:t>
                      </a:r>
                      <a:endParaRPr lang="fr-FR" sz="1600" dirty="0">
                        <a:effectLst/>
                        <a:latin typeface="Calibri"/>
                        <a:ea typeface="Calibri"/>
                        <a:cs typeface="Times New Roman"/>
                      </a:endParaRPr>
                    </a:p>
                  </a:txBody>
                  <a:tcPr marL="68580" marR="68580" marT="0" marB="0"/>
                </a:tc>
                <a:tc hMerge="1">
                  <a:txBody>
                    <a:bodyPr/>
                    <a:lstStyle/>
                    <a:p>
                      <a:endParaRPr lang="fr-FR"/>
                    </a:p>
                  </a:txBody>
                  <a:tcPr/>
                </a:tc>
                <a:tc hMerge="1">
                  <a:txBody>
                    <a:bodyPr/>
                    <a:lstStyle/>
                    <a:p>
                      <a:endParaRPr lang="fr-FR"/>
                    </a:p>
                  </a:txBody>
                  <a:tcPr/>
                </a:tc>
              </a:tr>
            </a:tbl>
          </a:graphicData>
        </a:graphic>
      </p:graphicFrame>
    </p:spTree>
    <p:extLst>
      <p:ext uri="{BB962C8B-B14F-4D97-AF65-F5344CB8AC3E}">
        <p14:creationId xmlns:p14="http://schemas.microsoft.com/office/powerpoint/2010/main" val="3333682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IVSS Senegal 2024</a:t>
            </a:r>
          </a:p>
        </p:txBody>
      </p:sp>
      <p:sp>
        <p:nvSpPr>
          <p:cNvPr id="3" name="Espace réservé du contenu 2"/>
          <p:cNvSpPr>
            <a:spLocks noGrp="1"/>
          </p:cNvSpPr>
          <p:nvPr>
            <p:ph idx="1"/>
          </p:nvPr>
        </p:nvSpPr>
        <p:spPr/>
        <p:txBody>
          <a:bodyPr/>
          <a:lstStyle/>
          <a:p>
            <a:pPr marL="0" indent="0">
              <a:buNone/>
            </a:pPr>
            <a:r>
              <a:rPr lang="fr-FR" dirty="0" err="1" smtClean="0"/>
              <a:t>Title</a:t>
            </a:r>
            <a:r>
              <a:rPr lang="fr-FR" dirty="0" smtClean="0"/>
              <a:t>: Contribution </a:t>
            </a:r>
            <a:r>
              <a:rPr lang="fr-FR" dirty="0"/>
              <a:t>of GLOBE students’research to the issue of water and agriculture in Ferlo, Senegal</a:t>
            </a:r>
          </a:p>
          <a:p>
            <a:endParaRPr lang="fr-FR" dirty="0"/>
          </a:p>
        </p:txBody>
      </p:sp>
      <p:pic>
        <p:nvPicPr>
          <p:cNvPr id="4" name="Image 3" descr="C:\Users\Ngossé\Desktop\photos IVSS\club alboury photo famill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424874"/>
            <a:ext cx="2974975" cy="2226310"/>
          </a:xfrm>
          <a:prstGeom prst="rect">
            <a:avLst/>
          </a:prstGeom>
          <a:noFill/>
          <a:ln>
            <a:noFill/>
          </a:ln>
        </p:spPr>
      </p:pic>
      <p:pic>
        <p:nvPicPr>
          <p:cNvPr id="5" name="Image 4" descr="C:\Users\Ngossé\Downloads\IMG-20240227-WA01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429000"/>
            <a:ext cx="2124075" cy="2235200"/>
          </a:xfrm>
          <a:prstGeom prst="rect">
            <a:avLst/>
          </a:prstGeom>
          <a:noFill/>
          <a:ln>
            <a:noFill/>
          </a:ln>
        </p:spPr>
      </p:pic>
    </p:spTree>
    <p:extLst>
      <p:ext uri="{BB962C8B-B14F-4D97-AF65-F5344CB8AC3E}">
        <p14:creationId xmlns:p14="http://schemas.microsoft.com/office/powerpoint/2010/main" val="18725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 badges</a:t>
            </a:r>
            <a:endParaRPr lang="fr-FR" dirty="0"/>
          </a:p>
        </p:txBody>
      </p:sp>
      <p:sp>
        <p:nvSpPr>
          <p:cNvPr id="3" name="Espace réservé du contenu 2"/>
          <p:cNvSpPr>
            <a:spLocks noGrp="1"/>
          </p:cNvSpPr>
          <p:nvPr>
            <p:ph idx="1"/>
          </p:nvPr>
        </p:nvSpPr>
        <p:spPr/>
        <p:txBody>
          <a:bodyPr>
            <a:normAutofit/>
          </a:bodyPr>
          <a:lstStyle/>
          <a:p>
            <a:pPr marL="0" indent="0">
              <a:buNone/>
            </a:pPr>
            <a:endParaRPr lang="fr-FR" dirty="0"/>
          </a:p>
          <a:p>
            <a:pPr lvl="1">
              <a:buFont typeface="Wingdings" panose="05000000000000000000" pitchFamily="2" charset="2"/>
              <a:buChar char="ü"/>
            </a:pPr>
            <a:r>
              <a:rPr lang="fr-FR" dirty="0" smtClean="0"/>
              <a:t>I Make an </a:t>
            </a:r>
            <a:r>
              <a:rPr lang="fr-FR" dirty="0"/>
              <a:t>impact</a:t>
            </a:r>
          </a:p>
          <a:p>
            <a:pPr lvl="1">
              <a:buFont typeface="Wingdings" panose="05000000000000000000" pitchFamily="2" charset="2"/>
              <a:buChar char="ü"/>
            </a:pPr>
            <a:r>
              <a:rPr lang="fr-FR" dirty="0" smtClean="0"/>
              <a:t>I am a </a:t>
            </a:r>
            <a:r>
              <a:rPr lang="fr-FR" dirty="0"/>
              <a:t>Data Scientist</a:t>
            </a:r>
          </a:p>
          <a:p>
            <a:pPr lvl="1">
              <a:buFont typeface="Wingdings" panose="05000000000000000000" pitchFamily="2" charset="2"/>
              <a:buChar char="ü"/>
            </a:pPr>
            <a:r>
              <a:rPr lang="fr-FR" dirty="0"/>
              <a:t>I am a problem </a:t>
            </a:r>
            <a:r>
              <a:rPr lang="fr-FR" dirty="0" smtClean="0"/>
              <a:t>solver</a:t>
            </a:r>
          </a:p>
          <a:p>
            <a:pPr lvl="1">
              <a:buFont typeface="Wingdings" panose="05000000000000000000" pitchFamily="2" charset="2"/>
              <a:buChar char="ü"/>
            </a:pPr>
            <a:r>
              <a:rPr lang="fr-FR" dirty="0" smtClean="0"/>
              <a:t>I am a Student researcher</a:t>
            </a:r>
            <a:endParaRPr lang="fr-FR" dirty="0"/>
          </a:p>
          <a:p>
            <a:pPr marL="0" indent="0">
              <a:buNone/>
            </a:pPr>
            <a:endParaRPr lang="fr-FR" dirty="0"/>
          </a:p>
        </p:txBody>
      </p:sp>
    </p:spTree>
    <p:extLst>
      <p:ext uri="{BB962C8B-B14F-4D97-AF65-F5344CB8AC3E}">
        <p14:creationId xmlns:p14="http://schemas.microsoft.com/office/powerpoint/2010/main" val="3991045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EWG</a:t>
            </a:r>
            <a:endParaRPr lang="fr-FR" dirty="0"/>
          </a:p>
        </p:txBody>
      </p:sp>
      <p:sp>
        <p:nvSpPr>
          <p:cNvPr id="3" name="Espace réservé du contenu 2"/>
          <p:cNvSpPr>
            <a:spLocks noGrp="1"/>
          </p:cNvSpPr>
          <p:nvPr>
            <p:ph idx="1"/>
          </p:nvPr>
        </p:nvSpPr>
        <p:spPr/>
        <p:txBody>
          <a:bodyPr/>
          <a:lstStyle/>
          <a:p>
            <a:r>
              <a:rPr lang="fr-FR" dirty="0" smtClean="0"/>
              <a:t>Participation to all monthly EWG  meeting</a:t>
            </a:r>
          </a:p>
          <a:p>
            <a:r>
              <a:rPr lang="fr-FR" dirty="0" smtClean="0"/>
              <a:t>Climat and climat change</a:t>
            </a:r>
          </a:p>
          <a:p>
            <a:r>
              <a:rPr lang="fr-FR" dirty="0" smtClean="0"/>
              <a:t>Certification process trainers and mentor trainers</a:t>
            </a:r>
          </a:p>
          <a:p>
            <a:r>
              <a:rPr lang="fr-FR" dirty="0" smtClean="0"/>
              <a:t>Teachers training and do more presentiel workshops</a:t>
            </a:r>
          </a:p>
          <a:p>
            <a:r>
              <a:rPr lang="fr-FR" dirty="0" err="1" smtClean="0"/>
              <a:t>Selection</a:t>
            </a:r>
            <a:r>
              <a:rPr lang="fr-FR" dirty="0" smtClean="0"/>
              <a:t> of IVSS winner</a:t>
            </a:r>
          </a:p>
          <a:p>
            <a:endParaRPr lang="fr-FR" dirty="0" smtClean="0"/>
          </a:p>
        </p:txBody>
      </p:sp>
    </p:spTree>
    <p:extLst>
      <p:ext uri="{BB962C8B-B14F-4D97-AF65-F5344CB8AC3E}">
        <p14:creationId xmlns:p14="http://schemas.microsoft.com/office/powerpoint/2010/main" val="1567450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My</a:t>
            </a:r>
            <a:r>
              <a:rPr lang="fr-FR" dirty="0" smtClean="0"/>
              <a:t> opinions</a:t>
            </a:r>
            <a:endParaRPr lang="fr-FR" dirty="0"/>
          </a:p>
        </p:txBody>
      </p:sp>
      <p:sp>
        <p:nvSpPr>
          <p:cNvPr id="3" name="Espace réservé du contenu 2"/>
          <p:cNvSpPr>
            <a:spLocks noGrp="1"/>
          </p:cNvSpPr>
          <p:nvPr>
            <p:ph idx="1"/>
          </p:nvPr>
        </p:nvSpPr>
        <p:spPr/>
        <p:txBody>
          <a:bodyPr>
            <a:normAutofit fontScale="55000" lnSpcReduction="20000"/>
          </a:bodyPr>
          <a:lstStyle/>
          <a:p>
            <a:pPr marL="0" indent="0">
              <a:buNone/>
            </a:pPr>
            <a:endParaRPr lang="en-US" dirty="0" smtClean="0"/>
          </a:p>
          <a:p>
            <a:pPr marL="0" indent="0">
              <a:buNone/>
            </a:pPr>
            <a:r>
              <a:rPr lang="fr-FR" b="1" dirty="0"/>
              <a:t>communication</a:t>
            </a:r>
          </a:p>
          <a:p>
            <a:pPr marL="0" indent="0">
              <a:buNone/>
            </a:pPr>
            <a:r>
              <a:rPr lang="en-US" dirty="0"/>
              <a:t>Following the recommendations of the CC at the 2023 regional meeting in Cape Town, I present a template information letter already shared by the EWG with Simon. This could improve communication between GIO, RCO and governments. African governments need this communication to feel the proximity of GLOBE and this will facilitate CC advocacy for our governments to support GLOBE more at the national level. for sending a letter, once agreed, RCO simply asks the CCs to update the emails of the government contacts in the country contact page of the GLOBE site. </a:t>
            </a:r>
            <a:endParaRPr lang="en-US" dirty="0" smtClean="0"/>
          </a:p>
          <a:p>
            <a:pPr marL="0" indent="0">
              <a:buNone/>
            </a:pPr>
            <a:r>
              <a:rPr lang="fr-FR" b="1" dirty="0"/>
              <a:t>Climat change</a:t>
            </a:r>
            <a:r>
              <a:rPr lang="fr-FR" dirty="0"/>
              <a:t>: we can propose </a:t>
            </a:r>
            <a:r>
              <a:rPr lang="fr-FR" dirty="0" smtClean="0"/>
              <a:t>an </a:t>
            </a:r>
            <a:r>
              <a:rPr lang="fr-FR" dirty="0" err="1" smtClean="0"/>
              <a:t>learning</a:t>
            </a:r>
            <a:r>
              <a:rPr lang="fr-FR" dirty="0" smtClean="0"/>
              <a:t> materials </a:t>
            </a:r>
            <a:r>
              <a:rPr lang="fr-FR" dirty="0"/>
              <a:t>or un training module on climate change for education with local illustrations showing the CC</a:t>
            </a:r>
          </a:p>
          <a:p>
            <a:pPr marL="0" indent="0">
              <a:buNone/>
            </a:pPr>
            <a:r>
              <a:rPr lang="fr-FR" b="1" dirty="0"/>
              <a:t>IVSS </a:t>
            </a:r>
            <a:r>
              <a:rPr lang="fr-FR" b="1" dirty="0" err="1"/>
              <a:t>rewads</a:t>
            </a:r>
            <a:endParaRPr lang="fr-FR" b="1" dirty="0"/>
          </a:p>
          <a:p>
            <a:pPr marL="0" indent="0">
              <a:buNone/>
            </a:pPr>
            <a:r>
              <a:rPr lang="en-US" dirty="0"/>
              <a:t>IVSS is a way of motivation and visibility of the program. We need to make it more inclusive and equitable. Give a prize with a trip and think of other consolation prizes. We must maximize finances and try to do a lot of things with the little finances. You should have few students because the trip is expensive and take the rest of the money to buy other things such as cell phones or computers.</a:t>
            </a:r>
          </a:p>
          <a:p>
            <a:pPr marL="0" indent="0">
              <a:buNone/>
            </a:pPr>
            <a:endParaRPr lang="fr-FR" dirty="0"/>
          </a:p>
        </p:txBody>
      </p:sp>
    </p:spTree>
    <p:extLst>
      <p:ext uri="{BB962C8B-B14F-4D97-AF65-F5344CB8AC3E}">
        <p14:creationId xmlns:p14="http://schemas.microsoft.com/office/powerpoint/2010/main" val="272750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Merci </a:t>
            </a:r>
            <a:endParaRPr lang="fr-FR" dirty="0"/>
          </a:p>
        </p:txBody>
      </p:sp>
    </p:spTree>
    <p:extLst>
      <p:ext uri="{BB962C8B-B14F-4D97-AF65-F5344CB8AC3E}">
        <p14:creationId xmlns:p14="http://schemas.microsoft.com/office/powerpoint/2010/main" val="290989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0" indent="0"/>
            <a:r>
              <a:rPr lang="en-US" sz="2800" dirty="0"/>
              <a:t>Number of Schools Reporting currently Data over Past Year: 4</a:t>
            </a:r>
            <a:endParaRPr lang="fr-FR" sz="2800" dirty="0"/>
          </a:p>
        </p:txBody>
      </p:sp>
      <p:sp>
        <p:nvSpPr>
          <p:cNvPr id="3" name="Espace réservé du contenu 2"/>
          <p:cNvSpPr>
            <a:spLocks noGrp="1"/>
          </p:cNvSpPr>
          <p:nvPr>
            <p:ph idx="1"/>
          </p:nvPr>
        </p:nvSpPr>
        <p:spPr/>
        <p:txBody>
          <a:bodyPr>
            <a:normAutofit/>
          </a:bodyPr>
          <a:lstStyle/>
          <a:p>
            <a:pPr marL="0" indent="0">
              <a:buNone/>
            </a:pPr>
            <a:endParaRPr lang="fr-FR" dirty="0"/>
          </a:p>
          <a:p>
            <a:r>
              <a:rPr lang="fr-FR" sz="2400" dirty="0"/>
              <a:t>Lycée de Ranérou</a:t>
            </a:r>
          </a:p>
          <a:p>
            <a:r>
              <a:rPr lang="fr-FR" sz="2400" dirty="0"/>
              <a:t>Lycée Alboury Ndiaye</a:t>
            </a:r>
          </a:p>
          <a:p>
            <a:r>
              <a:rPr lang="fr-FR" sz="2400" dirty="0"/>
              <a:t>CEM Syer</a:t>
            </a:r>
          </a:p>
          <a:p>
            <a:r>
              <a:rPr lang="fr-FR" sz="2400" dirty="0"/>
              <a:t>Lycée de Thilmakha</a:t>
            </a:r>
          </a:p>
          <a:p>
            <a:endParaRPr lang="fr-FR" dirty="0"/>
          </a:p>
        </p:txBody>
      </p:sp>
    </p:spTree>
    <p:extLst>
      <p:ext uri="{BB962C8B-B14F-4D97-AF65-F5344CB8AC3E}">
        <p14:creationId xmlns:p14="http://schemas.microsoft.com/office/powerpoint/2010/main" val="257426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800" dirty="0"/>
              <a:t>Program Implementation, International Cooperation in GLOBE Network, and Activities</a:t>
            </a:r>
            <a:endParaRPr lang="fr-FR" sz="2800" dirty="0"/>
          </a:p>
        </p:txBody>
      </p:sp>
      <p:sp>
        <p:nvSpPr>
          <p:cNvPr id="3" name="Espace réservé du contenu 2"/>
          <p:cNvSpPr>
            <a:spLocks noGrp="1"/>
          </p:cNvSpPr>
          <p:nvPr>
            <p:ph idx="1"/>
          </p:nvPr>
        </p:nvSpPr>
        <p:spPr/>
        <p:txBody>
          <a:bodyPr>
            <a:normAutofit/>
          </a:bodyPr>
          <a:lstStyle/>
          <a:p>
            <a:pPr lvl="0"/>
            <a:r>
              <a:rPr lang="en-US" sz="2600" dirty="0" smtClean="0"/>
              <a:t>Presentation of the positif impact of GLOBE in education during the annual meeting 2023 in DENVER</a:t>
            </a:r>
            <a:r>
              <a:rPr lang="en-US" sz="2600" dirty="0"/>
              <a:t>, </a:t>
            </a:r>
            <a:r>
              <a:rPr lang="en-US" sz="2600" dirty="0" smtClean="0"/>
              <a:t>CO</a:t>
            </a:r>
          </a:p>
          <a:p>
            <a:pPr lvl="0"/>
            <a:r>
              <a:rPr lang="en-US" sz="2600" dirty="0" smtClean="0"/>
              <a:t>Participation online of WWD with GLOBE Italy</a:t>
            </a:r>
            <a:endParaRPr lang="fr-FR" sz="2600" dirty="0"/>
          </a:p>
          <a:p>
            <a:pPr lvl="0"/>
            <a:r>
              <a:rPr lang="hr-HR" sz="2600" dirty="0"/>
              <a:t>Participation </a:t>
            </a:r>
            <a:r>
              <a:rPr lang="fr-FR" sz="2600" dirty="0" smtClean="0"/>
              <a:t>of GLOBE Senegal</a:t>
            </a:r>
            <a:r>
              <a:rPr lang="hr-HR" sz="2600" dirty="0" smtClean="0"/>
              <a:t> </a:t>
            </a:r>
            <a:r>
              <a:rPr lang="fr-FR" sz="2600" dirty="0" smtClean="0"/>
              <a:t>to the celebration of the WED </a:t>
            </a:r>
            <a:endParaRPr lang="fr-FR" sz="2600" dirty="0"/>
          </a:p>
          <a:p>
            <a:pPr lvl="0"/>
            <a:r>
              <a:rPr lang="fr-FR" sz="2600" dirty="0" smtClean="0"/>
              <a:t>Training teachers and students of </a:t>
            </a:r>
            <a:r>
              <a:rPr lang="fr-FR" sz="2600" dirty="0" smtClean="0"/>
              <a:t>program </a:t>
            </a:r>
            <a:r>
              <a:rPr lang="fr-FR" sz="2600" dirty="0" smtClean="0"/>
              <a:t>GLOBE/SERVIR</a:t>
            </a:r>
            <a:endParaRPr lang="fr-FR" sz="2600" dirty="0"/>
          </a:p>
          <a:p>
            <a:pPr lvl="0"/>
            <a:r>
              <a:rPr lang="fr-FR" sz="2600" dirty="0" smtClean="0"/>
              <a:t>Monitoring of </a:t>
            </a:r>
            <a:r>
              <a:rPr lang="hr-HR" sz="2600" dirty="0" smtClean="0"/>
              <a:t>GLOBE/SEVIR-AO </a:t>
            </a:r>
            <a:endParaRPr lang="fr-FR" sz="2600" dirty="0" smtClean="0"/>
          </a:p>
          <a:p>
            <a:pPr lvl="0"/>
            <a:r>
              <a:rPr lang="fr-FR" sz="2600" dirty="0" smtClean="0"/>
              <a:t>Participation to IVSS 2024</a:t>
            </a:r>
            <a:endParaRPr lang="fr-FR" sz="2600" dirty="0"/>
          </a:p>
          <a:p>
            <a:endParaRPr lang="fr-FR" dirty="0"/>
          </a:p>
        </p:txBody>
      </p:sp>
    </p:spTree>
    <p:extLst>
      <p:ext uri="{BB962C8B-B14F-4D97-AF65-F5344CB8AC3E}">
        <p14:creationId xmlns:p14="http://schemas.microsoft.com/office/powerpoint/2010/main" val="390639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Photos illustrations</a:t>
            </a:r>
            <a:endParaRPr lang="fr-FR" dirty="0"/>
          </a:p>
        </p:txBody>
      </p:sp>
      <p:pic>
        <p:nvPicPr>
          <p:cNvPr id="6" name="Espace réservé du contenu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348880"/>
            <a:ext cx="3168352" cy="2376264"/>
          </a:xfrm>
          <a:prstGeom prst="rect">
            <a:avLst/>
          </a:prstGeom>
          <a:noFill/>
        </p:spPr>
      </p:pic>
      <p:pic>
        <p:nvPicPr>
          <p:cNvPr id="7" name="Image 6" descr="C:\Users\Ngossé\Downloads\ouvertur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420888"/>
            <a:ext cx="3096344" cy="2304256"/>
          </a:xfrm>
          <a:prstGeom prst="rect">
            <a:avLst/>
          </a:prstGeom>
          <a:noFill/>
          <a:ln>
            <a:noFill/>
          </a:ln>
        </p:spPr>
      </p:pic>
    </p:spTree>
    <p:extLst>
      <p:ext uri="{BB962C8B-B14F-4D97-AF65-F5344CB8AC3E}">
        <p14:creationId xmlns:p14="http://schemas.microsoft.com/office/powerpoint/2010/main" val="411049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204864"/>
            <a:ext cx="6192688" cy="3600400"/>
          </a:xfrm>
          <a:prstGeom prst="rect">
            <a:avLst/>
          </a:prstGeom>
          <a:noFill/>
        </p:spPr>
      </p:pic>
    </p:spTree>
    <p:extLst>
      <p:ext uri="{BB962C8B-B14F-4D97-AF65-F5344CB8AC3E}">
        <p14:creationId xmlns:p14="http://schemas.microsoft.com/office/powerpoint/2010/main" val="2260406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420888"/>
            <a:ext cx="6336704" cy="3456384"/>
          </a:xfrm>
          <a:prstGeom prst="rect">
            <a:avLst/>
          </a:prstGeom>
          <a:noFill/>
        </p:spPr>
      </p:pic>
    </p:spTree>
    <p:extLst>
      <p:ext uri="{BB962C8B-B14F-4D97-AF65-F5344CB8AC3E}">
        <p14:creationId xmlns:p14="http://schemas.microsoft.com/office/powerpoint/2010/main" val="125243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44824"/>
            <a:ext cx="3932110" cy="2971943"/>
          </a:xfrm>
          <a:prstGeom prst="rect">
            <a:avLst/>
          </a:prstGeom>
          <a:noFill/>
        </p:spPr>
      </p:pic>
      <p:pic>
        <p:nvPicPr>
          <p:cNvPr id="5" name="Imag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996952"/>
            <a:ext cx="3619500" cy="3183255"/>
          </a:xfrm>
          <a:prstGeom prst="rect">
            <a:avLst/>
          </a:prstGeom>
          <a:noFill/>
        </p:spPr>
      </p:pic>
    </p:spTree>
    <p:extLst>
      <p:ext uri="{BB962C8B-B14F-4D97-AF65-F5344CB8AC3E}">
        <p14:creationId xmlns:p14="http://schemas.microsoft.com/office/powerpoint/2010/main" val="3293603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348880"/>
            <a:ext cx="6480719" cy="3384375"/>
          </a:xfrm>
          <a:prstGeom prst="rect">
            <a:avLst/>
          </a:prstGeom>
          <a:noFill/>
        </p:spPr>
      </p:pic>
    </p:spTree>
    <p:extLst>
      <p:ext uri="{BB962C8B-B14F-4D97-AF65-F5344CB8AC3E}">
        <p14:creationId xmlns:p14="http://schemas.microsoft.com/office/powerpoint/2010/main" val="255936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p:nvPr/>
        </p:nvPicPr>
        <p:blipFill rotWithShape="1">
          <a:blip r:embed="rId2" cstate="print">
            <a:extLst>
              <a:ext uri="{28A0092B-C50C-407E-A947-70E740481C1C}">
                <a14:useLocalDpi xmlns:a14="http://schemas.microsoft.com/office/drawing/2010/main" val="0"/>
              </a:ext>
            </a:extLst>
          </a:blip>
          <a:srcRect t="7716" b="21296"/>
          <a:stretch/>
        </p:blipFill>
        <p:spPr bwMode="auto">
          <a:xfrm>
            <a:off x="3386455" y="2072322"/>
            <a:ext cx="2371090" cy="2713355"/>
          </a:xfrm>
          <a:prstGeom prst="rect">
            <a:avLst/>
          </a:prstGeom>
          <a:ln>
            <a:noFill/>
          </a:ln>
          <a:extLst>
            <a:ext uri="{53640926-AAD7-44D8-BBD7-CCE9431645EC}">
              <a14:shadowObscured xmlns:a14="http://schemas.microsoft.com/office/drawing/2010/main"/>
            </a:ext>
          </a:extLst>
        </p:spPr>
      </p:pic>
      <p:pic>
        <p:nvPicPr>
          <p:cNvPr id="6" name="Image 5" descr="C:\Users\Ngossé\Desktop\suivi SERVIR\SYER\IMG-20230720-WA00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981641"/>
            <a:ext cx="2146935" cy="2869565"/>
          </a:xfrm>
          <a:prstGeom prst="rect">
            <a:avLst/>
          </a:prstGeom>
          <a:noFill/>
          <a:ln>
            <a:noFill/>
          </a:ln>
        </p:spPr>
      </p:pic>
      <p:pic>
        <p:nvPicPr>
          <p:cNvPr id="8" name="Espace réservé du contenu 7" descr="C:\Users\Ngossé\Downloads\IMG-20240225-WA0050.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318612"/>
            <a:ext cx="2160240" cy="2220773"/>
          </a:xfrm>
          <a:prstGeom prst="rect">
            <a:avLst/>
          </a:prstGeom>
          <a:noFill/>
          <a:ln>
            <a:noFill/>
          </a:ln>
        </p:spPr>
      </p:pic>
    </p:spTree>
    <p:extLst>
      <p:ext uri="{BB962C8B-B14F-4D97-AF65-F5344CB8AC3E}">
        <p14:creationId xmlns:p14="http://schemas.microsoft.com/office/powerpoint/2010/main" val="99842059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430</Words>
  <Application>Microsoft Office PowerPoint</Application>
  <PresentationFormat>Affichage à l'écran (4:3)</PresentationFormat>
  <Paragraphs>70</Paragraphs>
  <Slides>15</Slides>
  <Notes>0</Notes>
  <HiddenSlides>0</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Report GLOBE Senegal</vt:lpstr>
      <vt:lpstr>Number of Schools Reporting currently Data over Past Year: 4</vt:lpstr>
      <vt:lpstr>Program Implementation, International Cooperation in GLOBE Network, and Activities</vt:lpstr>
      <vt:lpstr>Photos illustrations</vt:lpstr>
      <vt:lpstr>Présentation PowerPoint</vt:lpstr>
      <vt:lpstr>Présentation PowerPoint</vt:lpstr>
      <vt:lpstr>Présentation PowerPoint</vt:lpstr>
      <vt:lpstr>Présentation PowerPoint</vt:lpstr>
      <vt:lpstr>Présentation PowerPoint</vt:lpstr>
      <vt:lpstr>Number of data in GLOBE webside with SERVIR-AO</vt:lpstr>
      <vt:lpstr>IVSS Senegal 2024</vt:lpstr>
      <vt:lpstr>4 badges</vt:lpstr>
      <vt:lpstr>EWG</vt:lpstr>
      <vt:lpstr>My opinions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Ngossé</dc:creator>
  <cp:lastModifiedBy>Ngossé</cp:lastModifiedBy>
  <cp:revision>14</cp:revision>
  <dcterms:created xsi:type="dcterms:W3CDTF">2024-04-25T17:09:42Z</dcterms:created>
  <dcterms:modified xsi:type="dcterms:W3CDTF">2024-04-28T22:03:55Z</dcterms:modified>
</cp:coreProperties>
</file>