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42"/>
  </p:notesMasterIdLst>
  <p:sldIdLst>
    <p:sldId id="258" r:id="rId2"/>
    <p:sldId id="522" r:id="rId3"/>
    <p:sldId id="486" r:id="rId4"/>
    <p:sldId id="480" r:id="rId5"/>
    <p:sldId id="494" r:id="rId6"/>
    <p:sldId id="495" r:id="rId7"/>
    <p:sldId id="274" r:id="rId8"/>
    <p:sldId id="519" r:id="rId9"/>
    <p:sldId id="498" r:id="rId10"/>
    <p:sldId id="517" r:id="rId11"/>
    <p:sldId id="488" r:id="rId12"/>
    <p:sldId id="489" r:id="rId13"/>
    <p:sldId id="524" r:id="rId14"/>
    <p:sldId id="525" r:id="rId15"/>
    <p:sldId id="526" r:id="rId16"/>
    <p:sldId id="497" r:id="rId17"/>
    <p:sldId id="530" r:id="rId18"/>
    <p:sldId id="528" r:id="rId19"/>
    <p:sldId id="529" r:id="rId20"/>
    <p:sldId id="538" r:id="rId21"/>
    <p:sldId id="505" r:id="rId22"/>
    <p:sldId id="535" r:id="rId23"/>
    <p:sldId id="537" r:id="rId24"/>
    <p:sldId id="506" r:id="rId25"/>
    <p:sldId id="536" r:id="rId26"/>
    <p:sldId id="539" r:id="rId27"/>
    <p:sldId id="468" r:id="rId28"/>
    <p:sldId id="540" r:id="rId29"/>
    <p:sldId id="523" r:id="rId30"/>
    <p:sldId id="527" r:id="rId31"/>
    <p:sldId id="502" r:id="rId32"/>
    <p:sldId id="503" r:id="rId33"/>
    <p:sldId id="534" r:id="rId34"/>
    <p:sldId id="509" r:id="rId35"/>
    <p:sldId id="514" r:id="rId36"/>
    <p:sldId id="512" r:id="rId37"/>
    <p:sldId id="483" r:id="rId38"/>
    <p:sldId id="515" r:id="rId39"/>
    <p:sldId id="532" r:id="rId40"/>
    <p:sldId id="493" r:id="rId4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E5A"/>
    <a:srgbClr val="2B313F"/>
    <a:srgbClr val="18214D"/>
    <a:srgbClr val="001676"/>
    <a:srgbClr val="BE8E2D"/>
    <a:srgbClr val="9B2600"/>
    <a:srgbClr val="2948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70" autoAdjust="0"/>
    <p:restoredTop sz="86400"/>
  </p:normalViewPr>
  <p:slideViewPr>
    <p:cSldViewPr snapToGrid="0" snapToObjects="1">
      <p:cViewPr varScale="1">
        <p:scale>
          <a:sx n="123" d="100"/>
          <a:sy n="123" d="100"/>
        </p:scale>
        <p:origin x="102" y="282"/>
      </p:cViewPr>
      <p:guideLst/>
    </p:cSldViewPr>
  </p:slideViewPr>
  <p:outlineViewPr>
    <p:cViewPr>
      <p:scale>
        <a:sx n="33" d="100"/>
        <a:sy n="33" d="100"/>
      </p:scale>
      <p:origin x="0" y="-615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B52EF7E-0CAB-6945-97A4-C9C3E5E751BF}" type="datetimeFigureOut">
              <a:rPr lang="en-US" smtClean="0"/>
              <a:t>3/22/2022</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7E2B440B-BFA0-BC46-8D61-0F0B82F37DB9}" type="slidenum">
              <a:rPr lang="en-US" smtClean="0"/>
              <a:t>‹#›</a:t>
            </a:fld>
            <a:endParaRPr lang="en-US" dirty="0"/>
          </a:p>
        </p:txBody>
      </p:sp>
    </p:spTree>
    <p:extLst>
      <p:ext uri="{BB962C8B-B14F-4D97-AF65-F5344CB8AC3E}">
        <p14:creationId xmlns:p14="http://schemas.microsoft.com/office/powerpoint/2010/main" val="404637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Intro-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13631-9812-7745-86F8-D7B1127412C8}"/>
              </a:ext>
            </a:extLst>
          </p:cNvPr>
          <p:cNvSpPr>
            <a:spLocks noGrp="1"/>
          </p:cNvSpPr>
          <p:nvPr>
            <p:ph type="title" hasCustomPrompt="1"/>
          </p:nvPr>
        </p:nvSpPr>
        <p:spPr>
          <a:xfrm>
            <a:off x="679035" y="1800898"/>
            <a:ext cx="6040690" cy="823912"/>
          </a:xfrm>
        </p:spPr>
        <p:txBody>
          <a:bodyPr anchor="b"/>
          <a:lstStyle>
            <a:lvl1pPr algn="ctr">
              <a:defRPr/>
            </a:lvl1pPr>
          </a:lstStyle>
          <a:p>
            <a:r>
              <a:rPr lang="en-US" dirty="0"/>
              <a:t>ADD TITLE</a:t>
            </a:r>
          </a:p>
        </p:txBody>
      </p:sp>
      <p:sp>
        <p:nvSpPr>
          <p:cNvPr id="3" name="Text Placeholder 2">
            <a:extLst>
              <a:ext uri="{FF2B5EF4-FFF2-40B4-BE49-F238E27FC236}">
                <a16:creationId xmlns:a16="http://schemas.microsoft.com/office/drawing/2014/main" id="{93FBC7F3-6B54-104E-B7B7-C057871D1D1F}"/>
              </a:ext>
            </a:extLst>
          </p:cNvPr>
          <p:cNvSpPr>
            <a:spLocks noGrp="1"/>
          </p:cNvSpPr>
          <p:nvPr>
            <p:ph type="body" idx="1" hasCustomPrompt="1"/>
          </p:nvPr>
        </p:nvSpPr>
        <p:spPr>
          <a:xfrm>
            <a:off x="679035" y="3079102"/>
            <a:ext cx="6040690" cy="823912"/>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SUBTITLE</a:t>
            </a:r>
          </a:p>
        </p:txBody>
      </p:sp>
      <p:pic>
        <p:nvPicPr>
          <p:cNvPr id="10" name="Picture 9" descr="Background pattern&#10;&#10;Description automatically generated">
            <a:extLst>
              <a:ext uri="{FF2B5EF4-FFF2-40B4-BE49-F238E27FC236}">
                <a16:creationId xmlns:a16="http://schemas.microsoft.com/office/drawing/2014/main" id="{854DDF5D-92F9-974F-A897-D3DEC1EF1886}"/>
              </a:ext>
            </a:extLst>
          </p:cNvPr>
          <p:cNvPicPr>
            <a:picLocks noChangeAspect="1"/>
          </p:cNvPicPr>
          <p:nvPr/>
        </p:nvPicPr>
        <p:blipFill>
          <a:blip r:embed="rId2"/>
          <a:stretch>
            <a:fillRect/>
          </a:stretch>
        </p:blipFill>
        <p:spPr>
          <a:xfrm>
            <a:off x="7178493" y="290383"/>
            <a:ext cx="5013507" cy="6085840"/>
          </a:xfrm>
          <a:prstGeom prst="rect">
            <a:avLst/>
          </a:prstGeom>
        </p:spPr>
      </p:pic>
      <p:pic>
        <p:nvPicPr>
          <p:cNvPr id="6" name="Picture 5">
            <a:extLst>
              <a:ext uri="{FF2B5EF4-FFF2-40B4-BE49-F238E27FC236}">
                <a16:creationId xmlns:a16="http://schemas.microsoft.com/office/drawing/2014/main" id="{8482FBCF-AC15-7043-B296-D9649DB7EC54}"/>
              </a:ext>
            </a:extLst>
          </p:cNvPr>
          <p:cNvPicPr>
            <a:picLocks noChangeAspect="1"/>
          </p:cNvPicPr>
          <p:nvPr/>
        </p:nvPicPr>
        <p:blipFill>
          <a:blip r:embed="rId3"/>
          <a:stretch>
            <a:fillRect/>
          </a:stretch>
        </p:blipFill>
        <p:spPr>
          <a:xfrm>
            <a:off x="0" y="-10160"/>
            <a:ext cx="12192000" cy="948267"/>
          </a:xfrm>
          <a:prstGeom prst="rect">
            <a:avLst/>
          </a:prstGeom>
        </p:spPr>
      </p:pic>
      <p:pic>
        <p:nvPicPr>
          <p:cNvPr id="15" name="Picture 14" descr="A butterfly on a flower&#10;&#10;Description automatically generated with medium confidence">
            <a:extLst>
              <a:ext uri="{FF2B5EF4-FFF2-40B4-BE49-F238E27FC236}">
                <a16:creationId xmlns:a16="http://schemas.microsoft.com/office/drawing/2014/main" id="{5670FB31-8807-6B4F-B0EF-39EE9C4930FE}"/>
              </a:ext>
            </a:extLst>
          </p:cNvPr>
          <p:cNvPicPr>
            <a:picLocks noChangeAspect="1"/>
          </p:cNvPicPr>
          <p:nvPr/>
        </p:nvPicPr>
        <p:blipFill>
          <a:blip r:embed="rId4"/>
          <a:stretch>
            <a:fillRect/>
          </a:stretch>
        </p:blipFill>
        <p:spPr>
          <a:xfrm>
            <a:off x="11219407" y="496812"/>
            <a:ext cx="728753" cy="713571"/>
          </a:xfrm>
          <a:prstGeom prst="rect">
            <a:avLst/>
          </a:prstGeom>
        </p:spPr>
      </p:pic>
      <p:pic>
        <p:nvPicPr>
          <p:cNvPr id="12" name="Picture 11" descr="A picture containing text, plant&#10;&#10;Description automatically generated">
            <a:extLst>
              <a:ext uri="{FF2B5EF4-FFF2-40B4-BE49-F238E27FC236}">
                <a16:creationId xmlns:a16="http://schemas.microsoft.com/office/drawing/2014/main" id="{A6350E09-2B0D-6043-92FE-137F91FEBA21}"/>
              </a:ext>
            </a:extLst>
          </p:cNvPr>
          <p:cNvPicPr>
            <a:picLocks noChangeAspect="1"/>
          </p:cNvPicPr>
          <p:nvPr/>
        </p:nvPicPr>
        <p:blipFill>
          <a:blip r:embed="rId5"/>
          <a:stretch>
            <a:fillRect/>
          </a:stretch>
        </p:blipFill>
        <p:spPr>
          <a:xfrm>
            <a:off x="6817360" y="3611508"/>
            <a:ext cx="1450029" cy="2831585"/>
          </a:xfrm>
          <a:prstGeom prst="rect">
            <a:avLst/>
          </a:prstGeom>
        </p:spPr>
      </p:pic>
      <p:pic>
        <p:nvPicPr>
          <p:cNvPr id="8" name="Picture 7">
            <a:extLst>
              <a:ext uri="{FF2B5EF4-FFF2-40B4-BE49-F238E27FC236}">
                <a16:creationId xmlns:a16="http://schemas.microsoft.com/office/drawing/2014/main" id="{91A3645F-55D8-D444-9562-CB146D9B02A9}"/>
              </a:ext>
            </a:extLst>
          </p:cNvPr>
          <p:cNvPicPr>
            <a:picLocks noChangeAspect="1"/>
          </p:cNvPicPr>
          <p:nvPr/>
        </p:nvPicPr>
        <p:blipFill>
          <a:blip r:embed="rId6"/>
          <a:stretch>
            <a:fillRect/>
          </a:stretch>
        </p:blipFill>
        <p:spPr>
          <a:xfrm>
            <a:off x="0" y="6298210"/>
            <a:ext cx="12192000" cy="558800"/>
          </a:xfrm>
          <a:prstGeom prst="rect">
            <a:avLst/>
          </a:prstGeom>
        </p:spPr>
      </p:pic>
    </p:spTree>
    <p:extLst>
      <p:ext uri="{BB962C8B-B14F-4D97-AF65-F5344CB8AC3E}">
        <p14:creationId xmlns:p14="http://schemas.microsoft.com/office/powerpoint/2010/main" val="339141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DE4F-5704-2C41-8013-9566EA4705E3}"/>
              </a:ext>
            </a:extLst>
          </p:cNvPr>
          <p:cNvSpPr>
            <a:spLocks noGrp="1"/>
          </p:cNvSpPr>
          <p:nvPr>
            <p:ph type="title" hasCustomPrompt="1"/>
          </p:nvPr>
        </p:nvSpPr>
        <p:spPr>
          <a:xfrm>
            <a:off x="853440" y="1430642"/>
            <a:ext cx="10251660" cy="938587"/>
          </a:xfrm>
        </p:spPr>
        <p:txBody>
          <a:bodyPr/>
          <a:lstStyle/>
          <a:p>
            <a:r>
              <a:rPr lang="en-US" dirty="0"/>
              <a:t>ADD TITLE</a:t>
            </a:r>
          </a:p>
        </p:txBody>
      </p:sp>
      <p:sp>
        <p:nvSpPr>
          <p:cNvPr id="3" name="Content Placeholder 2">
            <a:extLst>
              <a:ext uri="{FF2B5EF4-FFF2-40B4-BE49-F238E27FC236}">
                <a16:creationId xmlns:a16="http://schemas.microsoft.com/office/drawing/2014/main" id="{0E6BAD94-B37C-F44F-910D-CE8972BABB85}"/>
              </a:ext>
            </a:extLst>
          </p:cNvPr>
          <p:cNvSpPr>
            <a:spLocks noGrp="1"/>
          </p:cNvSpPr>
          <p:nvPr>
            <p:ph idx="1" hasCustomPrompt="1"/>
          </p:nvPr>
        </p:nvSpPr>
        <p:spPr>
          <a:xfrm>
            <a:off x="853440" y="2539974"/>
            <a:ext cx="10251660" cy="3321375"/>
          </a:xfrm>
        </p:spPr>
        <p:txBody>
          <a:bodyPr/>
          <a:lstStyle/>
          <a:p>
            <a:pPr lvl="0"/>
            <a:r>
              <a:rPr lang="en-US" dirty="0"/>
              <a:t>Add first bullet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DC635663-5997-A949-8507-5F4DE364BE89}"/>
              </a:ext>
            </a:extLst>
          </p:cNvPr>
          <p:cNvPicPr>
            <a:picLocks noChangeAspect="1"/>
          </p:cNvPicPr>
          <p:nvPr/>
        </p:nvPicPr>
        <p:blipFill>
          <a:blip r:embed="rId2"/>
          <a:stretch>
            <a:fillRect/>
          </a:stretch>
        </p:blipFill>
        <p:spPr>
          <a:xfrm>
            <a:off x="0" y="-20320"/>
            <a:ext cx="12192000" cy="948267"/>
          </a:xfrm>
          <a:prstGeom prst="rect">
            <a:avLst/>
          </a:prstGeom>
        </p:spPr>
      </p:pic>
      <p:pic>
        <p:nvPicPr>
          <p:cNvPr id="8" name="Picture 7">
            <a:extLst>
              <a:ext uri="{FF2B5EF4-FFF2-40B4-BE49-F238E27FC236}">
                <a16:creationId xmlns:a16="http://schemas.microsoft.com/office/drawing/2014/main" id="{9E974C7D-ACE6-E04D-9AB4-AA2B0BAD4CE1}"/>
              </a:ext>
            </a:extLst>
          </p:cNvPr>
          <p:cNvPicPr>
            <a:picLocks noChangeAspect="1"/>
          </p:cNvPicPr>
          <p:nvPr/>
        </p:nvPicPr>
        <p:blipFill>
          <a:blip r:embed="rId3"/>
          <a:stretch>
            <a:fillRect/>
          </a:stretch>
        </p:blipFill>
        <p:spPr>
          <a:xfrm>
            <a:off x="0" y="6308370"/>
            <a:ext cx="12192000" cy="558800"/>
          </a:xfrm>
          <a:prstGeom prst="rect">
            <a:avLst/>
          </a:prstGeom>
        </p:spPr>
      </p:pic>
      <p:sp>
        <p:nvSpPr>
          <p:cNvPr id="4" name="Rectangle 3">
            <a:extLst>
              <a:ext uri="{FF2B5EF4-FFF2-40B4-BE49-F238E27FC236}">
                <a16:creationId xmlns:a16="http://schemas.microsoft.com/office/drawing/2014/main" id="{B52B04BE-B46C-40FF-A5E5-17A466D59C00}"/>
              </a:ext>
            </a:extLst>
          </p:cNvPr>
          <p:cNvSpPr/>
          <p:nvPr userDrawn="1"/>
        </p:nvSpPr>
        <p:spPr>
          <a:xfrm>
            <a:off x="9897979" y="272716"/>
            <a:ext cx="1700463" cy="336884"/>
          </a:xfrm>
          <a:prstGeom prst="rect">
            <a:avLst/>
          </a:prstGeom>
          <a:solidFill>
            <a:srgbClr val="2B313F"/>
          </a:solidFill>
          <a:ln>
            <a:solidFill>
              <a:srgbClr val="2B3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395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Bullet-list-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589500" y="1798419"/>
            <a:ext cx="5339224" cy="3754898"/>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hasCustomPrompt="1"/>
          </p:nvPr>
        </p:nvSpPr>
        <p:spPr>
          <a:xfrm>
            <a:off x="6172563" y="1798419"/>
            <a:ext cx="5339225" cy="3754898"/>
          </a:xfrm>
        </p:spPr>
        <p:txBody>
          <a:bodyPr/>
          <a:lstStyle>
            <a:lvl1pPr marL="0" indent="0">
              <a:buNone/>
              <a:defRPr/>
            </a:lvl1pPr>
          </a:lstStyle>
          <a:p>
            <a:pPr lvl="0"/>
            <a:r>
              <a:rPr lang="en-US" dirty="0"/>
              <a:t>ADD IMAGE, CHART, VIDEO</a:t>
            </a:r>
          </a:p>
        </p:txBody>
      </p:sp>
      <p:pic>
        <p:nvPicPr>
          <p:cNvPr id="7" name="Picture 6">
            <a:extLst>
              <a:ext uri="{FF2B5EF4-FFF2-40B4-BE49-F238E27FC236}">
                <a16:creationId xmlns:a16="http://schemas.microsoft.com/office/drawing/2014/main" id="{453AFE12-C786-D446-87DC-C180C08466AA}"/>
              </a:ext>
            </a:extLst>
          </p:cNvPr>
          <p:cNvPicPr>
            <a:picLocks noChangeAspect="1"/>
          </p:cNvPicPr>
          <p:nvPr/>
        </p:nvPicPr>
        <p:blipFill>
          <a:blip r:embed="rId2"/>
          <a:stretch>
            <a:fillRect/>
          </a:stretch>
        </p:blipFill>
        <p:spPr>
          <a:xfrm>
            <a:off x="0" y="-20320"/>
            <a:ext cx="12192000" cy="948267"/>
          </a:xfrm>
          <a:prstGeom prst="rect">
            <a:avLst/>
          </a:prstGeom>
        </p:spPr>
      </p:pic>
      <p:pic>
        <p:nvPicPr>
          <p:cNvPr id="9" name="Picture 8">
            <a:extLst>
              <a:ext uri="{FF2B5EF4-FFF2-40B4-BE49-F238E27FC236}">
                <a16:creationId xmlns:a16="http://schemas.microsoft.com/office/drawing/2014/main" id="{F0683D5C-AB83-1042-B8F7-479CBF194F24}"/>
              </a:ext>
            </a:extLst>
          </p:cNvPr>
          <p:cNvPicPr>
            <a:picLocks noChangeAspect="1"/>
          </p:cNvPicPr>
          <p:nvPr/>
        </p:nvPicPr>
        <p:blipFill>
          <a:blip r:embed="rId3"/>
          <a:stretch>
            <a:fillRect/>
          </a:stretch>
        </p:blipFill>
        <p:spPr>
          <a:xfrm>
            <a:off x="0" y="6308370"/>
            <a:ext cx="12192000" cy="558800"/>
          </a:xfrm>
          <a:prstGeom prst="rect">
            <a:avLst/>
          </a:prstGeom>
        </p:spPr>
      </p:pic>
    </p:spTree>
    <p:extLst>
      <p:ext uri="{BB962C8B-B14F-4D97-AF65-F5344CB8AC3E}">
        <p14:creationId xmlns:p14="http://schemas.microsoft.com/office/powerpoint/2010/main" val="1582935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Section-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CE3C-8541-C840-A2E1-1044BFDFB53A}"/>
              </a:ext>
            </a:extLst>
          </p:cNvPr>
          <p:cNvSpPr>
            <a:spLocks noGrp="1"/>
          </p:cNvSpPr>
          <p:nvPr>
            <p:ph type="title" hasCustomPrompt="1"/>
          </p:nvPr>
        </p:nvSpPr>
        <p:spPr>
          <a:xfrm>
            <a:off x="647700" y="1814945"/>
            <a:ext cx="10896600" cy="725055"/>
          </a:xfrm>
        </p:spPr>
        <p:txBody>
          <a:bodyPr/>
          <a:lstStyle>
            <a:lvl1pPr algn="ctr">
              <a:defRPr/>
            </a:lvl1pPr>
          </a:lstStyle>
          <a:p>
            <a:r>
              <a:rPr lang="en-US" dirty="0"/>
              <a:t>ADD SECTION HEADER HERE</a:t>
            </a:r>
          </a:p>
        </p:txBody>
      </p:sp>
      <p:sp>
        <p:nvSpPr>
          <p:cNvPr id="3" name="Date Placeholder 2">
            <a:extLst>
              <a:ext uri="{FF2B5EF4-FFF2-40B4-BE49-F238E27FC236}">
                <a16:creationId xmlns:a16="http://schemas.microsoft.com/office/drawing/2014/main" id="{FC8D1BCB-6318-F844-8E90-3457D031B857}"/>
              </a:ext>
            </a:extLst>
          </p:cNvPr>
          <p:cNvSpPr>
            <a:spLocks noGrp="1"/>
          </p:cNvSpPr>
          <p:nvPr>
            <p:ph type="dt" sz="half" idx="10"/>
          </p:nvPr>
        </p:nvSpPr>
        <p:spPr/>
        <p:txBody>
          <a:bodyPr/>
          <a:lstStyle/>
          <a:p>
            <a:fld id="{1ABDBB4A-52A4-0E44-A608-CF4D949E412D}" type="datetimeFigureOut">
              <a:rPr lang="en-US" smtClean="0"/>
              <a:pPr/>
              <a:t>3/22/2022</a:t>
            </a:fld>
            <a:endParaRPr lang="en-US" dirty="0"/>
          </a:p>
        </p:txBody>
      </p:sp>
      <p:sp>
        <p:nvSpPr>
          <p:cNvPr id="4" name="Footer Placeholder 3">
            <a:extLst>
              <a:ext uri="{FF2B5EF4-FFF2-40B4-BE49-F238E27FC236}">
                <a16:creationId xmlns:a16="http://schemas.microsoft.com/office/drawing/2014/main" id="{AC376F0E-C36F-9B48-B4D8-B046EA8109F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4E45D40-4EAC-074D-9E73-58CF04596C21}"/>
              </a:ext>
            </a:extLst>
          </p:cNvPr>
          <p:cNvSpPr>
            <a:spLocks noGrp="1"/>
          </p:cNvSpPr>
          <p:nvPr>
            <p:ph type="sldNum" sz="quarter" idx="12"/>
          </p:nvPr>
        </p:nvSpPr>
        <p:spPr/>
        <p:txBody>
          <a:bodyPr/>
          <a:lstStyle/>
          <a:p>
            <a:fld id="{4A49ADB1-9382-8547-8180-5C5890893E19}" type="slidenum">
              <a:rPr lang="en-US" smtClean="0"/>
              <a:pPr/>
              <a:t>‹#›</a:t>
            </a:fld>
            <a:endParaRPr lang="en-US" dirty="0"/>
          </a:p>
        </p:txBody>
      </p:sp>
      <p:pic>
        <p:nvPicPr>
          <p:cNvPr id="8" name="Picture 7">
            <a:extLst>
              <a:ext uri="{FF2B5EF4-FFF2-40B4-BE49-F238E27FC236}">
                <a16:creationId xmlns:a16="http://schemas.microsoft.com/office/drawing/2014/main" id="{8DB6ED7E-C1A5-654A-9A07-05FE948D3E5C}"/>
              </a:ext>
            </a:extLst>
          </p:cNvPr>
          <p:cNvPicPr>
            <a:picLocks noChangeAspect="1"/>
          </p:cNvPicPr>
          <p:nvPr/>
        </p:nvPicPr>
        <p:blipFill>
          <a:blip r:embed="rId2"/>
          <a:stretch>
            <a:fillRect/>
          </a:stretch>
        </p:blipFill>
        <p:spPr>
          <a:xfrm>
            <a:off x="0" y="-30480"/>
            <a:ext cx="12192000" cy="948267"/>
          </a:xfrm>
          <a:prstGeom prst="rect">
            <a:avLst/>
          </a:prstGeom>
        </p:spPr>
      </p:pic>
      <p:pic>
        <p:nvPicPr>
          <p:cNvPr id="9" name="Picture 8">
            <a:extLst>
              <a:ext uri="{FF2B5EF4-FFF2-40B4-BE49-F238E27FC236}">
                <a16:creationId xmlns:a16="http://schemas.microsoft.com/office/drawing/2014/main" id="{5B89A6E4-87D2-B649-B3EE-CDED65E03FD6}"/>
              </a:ext>
            </a:extLst>
          </p:cNvPr>
          <p:cNvPicPr>
            <a:picLocks noChangeAspect="1"/>
          </p:cNvPicPr>
          <p:nvPr userDrawn="1"/>
        </p:nvPicPr>
        <p:blipFill>
          <a:blip r:embed="rId3"/>
          <a:stretch>
            <a:fillRect/>
          </a:stretch>
        </p:blipFill>
        <p:spPr>
          <a:xfrm>
            <a:off x="0" y="6308370"/>
            <a:ext cx="12192000" cy="558800"/>
          </a:xfrm>
          <a:prstGeom prst="rect">
            <a:avLst/>
          </a:prstGeom>
        </p:spPr>
      </p:pic>
    </p:spTree>
    <p:extLst>
      <p:ext uri="{BB962C8B-B14F-4D97-AF65-F5344CB8AC3E}">
        <p14:creationId xmlns:p14="http://schemas.microsoft.com/office/powerpoint/2010/main" val="129895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Bullet-List-and-Chart-Image-Vide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640190" y="1656081"/>
            <a:ext cx="3190130" cy="3169920"/>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hasCustomPrompt="1"/>
          </p:nvPr>
        </p:nvSpPr>
        <p:spPr>
          <a:xfrm>
            <a:off x="4175760" y="1656081"/>
            <a:ext cx="7545185" cy="4246880"/>
          </a:xfrm>
        </p:spPr>
        <p:txBody>
          <a:bodyPr/>
          <a:lstStyle>
            <a:lvl2pPr marL="457200" indent="0">
              <a:buNone/>
              <a:defRPr/>
            </a:lvl2pPr>
          </a:lstStyle>
          <a:p>
            <a:pPr lvl="0"/>
            <a:r>
              <a:rPr lang="en-US" dirty="0"/>
              <a:t>ADD CHART, IMAGE, OR VIDEO</a:t>
            </a:r>
          </a:p>
        </p:txBody>
      </p:sp>
      <p:pic>
        <p:nvPicPr>
          <p:cNvPr id="7" name="Picture 6">
            <a:extLst>
              <a:ext uri="{FF2B5EF4-FFF2-40B4-BE49-F238E27FC236}">
                <a16:creationId xmlns:a16="http://schemas.microsoft.com/office/drawing/2014/main" id="{54912585-FA54-BE41-85D9-8F3E0781909C}"/>
              </a:ext>
            </a:extLst>
          </p:cNvPr>
          <p:cNvPicPr>
            <a:picLocks noChangeAspect="1"/>
          </p:cNvPicPr>
          <p:nvPr/>
        </p:nvPicPr>
        <p:blipFill>
          <a:blip r:embed="rId2"/>
          <a:stretch>
            <a:fillRect/>
          </a:stretch>
        </p:blipFill>
        <p:spPr>
          <a:xfrm>
            <a:off x="0" y="0"/>
            <a:ext cx="12192000" cy="948267"/>
          </a:xfrm>
          <a:prstGeom prst="rect">
            <a:avLst/>
          </a:prstGeom>
        </p:spPr>
      </p:pic>
      <p:pic>
        <p:nvPicPr>
          <p:cNvPr id="9" name="Picture 8">
            <a:extLst>
              <a:ext uri="{FF2B5EF4-FFF2-40B4-BE49-F238E27FC236}">
                <a16:creationId xmlns:a16="http://schemas.microsoft.com/office/drawing/2014/main" id="{FDECA25A-C4FB-894C-9583-545DDD1CD81C}"/>
              </a:ext>
            </a:extLst>
          </p:cNvPr>
          <p:cNvPicPr>
            <a:picLocks noChangeAspect="1"/>
          </p:cNvPicPr>
          <p:nvPr/>
        </p:nvPicPr>
        <p:blipFill>
          <a:blip r:embed="rId3"/>
          <a:stretch>
            <a:fillRect/>
          </a:stretch>
        </p:blipFill>
        <p:spPr>
          <a:xfrm>
            <a:off x="0" y="6308370"/>
            <a:ext cx="12192000" cy="558800"/>
          </a:xfrm>
          <a:prstGeom prst="rect">
            <a:avLst/>
          </a:prstGeom>
        </p:spPr>
      </p:pic>
    </p:spTree>
    <p:extLst>
      <p:ext uri="{BB962C8B-B14F-4D97-AF65-F5344CB8AC3E}">
        <p14:creationId xmlns:p14="http://schemas.microsoft.com/office/powerpoint/2010/main" val="273665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Bullet-list-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634856" y="1914381"/>
            <a:ext cx="5339224" cy="4008899"/>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p:nvPr>
        </p:nvSpPr>
        <p:spPr>
          <a:xfrm>
            <a:off x="6217923" y="1914381"/>
            <a:ext cx="5339221" cy="400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5B09928-73EA-6F4C-B37F-76EFD6C31882}"/>
              </a:ext>
            </a:extLst>
          </p:cNvPr>
          <p:cNvPicPr>
            <a:picLocks noChangeAspect="1"/>
          </p:cNvPicPr>
          <p:nvPr/>
        </p:nvPicPr>
        <p:blipFill>
          <a:blip r:embed="rId2"/>
          <a:stretch>
            <a:fillRect/>
          </a:stretch>
        </p:blipFill>
        <p:spPr>
          <a:xfrm>
            <a:off x="0" y="-20320"/>
            <a:ext cx="12192000" cy="948267"/>
          </a:xfrm>
          <a:prstGeom prst="rect">
            <a:avLst/>
          </a:prstGeom>
        </p:spPr>
      </p:pic>
      <p:pic>
        <p:nvPicPr>
          <p:cNvPr id="9" name="Picture 8">
            <a:extLst>
              <a:ext uri="{FF2B5EF4-FFF2-40B4-BE49-F238E27FC236}">
                <a16:creationId xmlns:a16="http://schemas.microsoft.com/office/drawing/2014/main" id="{FE08B5F0-D5F1-F84E-91EF-64EFB29E97F1}"/>
              </a:ext>
            </a:extLst>
          </p:cNvPr>
          <p:cNvPicPr>
            <a:picLocks noChangeAspect="1"/>
          </p:cNvPicPr>
          <p:nvPr/>
        </p:nvPicPr>
        <p:blipFill>
          <a:blip r:embed="rId3"/>
          <a:stretch>
            <a:fillRect/>
          </a:stretch>
        </p:blipFill>
        <p:spPr>
          <a:xfrm>
            <a:off x="0" y="6308370"/>
            <a:ext cx="12192000" cy="558800"/>
          </a:xfrm>
          <a:prstGeom prst="rect">
            <a:avLst/>
          </a:prstGeom>
        </p:spPr>
      </p:pic>
    </p:spTree>
    <p:extLst>
      <p:ext uri="{BB962C8B-B14F-4D97-AF65-F5344CB8AC3E}">
        <p14:creationId xmlns:p14="http://schemas.microsoft.com/office/powerpoint/2010/main" val="343788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Map-GLOBE-country-regions">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F26C1564-7084-BC48-8C33-F21122B9949C}"/>
              </a:ext>
            </a:extLst>
          </p:cNvPr>
          <p:cNvPicPr>
            <a:picLocks noChangeAspect="1"/>
          </p:cNvPicPr>
          <p:nvPr/>
        </p:nvPicPr>
        <p:blipFill>
          <a:blip r:embed="rId2"/>
          <a:stretch>
            <a:fillRect/>
          </a:stretch>
        </p:blipFill>
        <p:spPr>
          <a:xfrm>
            <a:off x="0" y="936780"/>
            <a:ext cx="12192000" cy="5845075"/>
          </a:xfrm>
          <a:prstGeom prst="rect">
            <a:avLst/>
          </a:prstGeom>
        </p:spPr>
      </p:pic>
      <p:pic>
        <p:nvPicPr>
          <p:cNvPr id="5" name="Picture 4">
            <a:extLst>
              <a:ext uri="{FF2B5EF4-FFF2-40B4-BE49-F238E27FC236}">
                <a16:creationId xmlns:a16="http://schemas.microsoft.com/office/drawing/2014/main" id="{54CC2AF4-5461-2444-A8A6-A0292080AD35}"/>
              </a:ext>
            </a:extLst>
          </p:cNvPr>
          <p:cNvPicPr>
            <a:picLocks noChangeAspect="1"/>
          </p:cNvPicPr>
          <p:nvPr/>
        </p:nvPicPr>
        <p:blipFill>
          <a:blip r:embed="rId3"/>
          <a:stretch>
            <a:fillRect/>
          </a:stretch>
        </p:blipFill>
        <p:spPr>
          <a:xfrm>
            <a:off x="0" y="-20320"/>
            <a:ext cx="12192000" cy="948267"/>
          </a:xfrm>
          <a:prstGeom prst="rect">
            <a:avLst/>
          </a:prstGeom>
        </p:spPr>
      </p:pic>
      <p:pic>
        <p:nvPicPr>
          <p:cNvPr id="6" name="Picture 5">
            <a:extLst>
              <a:ext uri="{FF2B5EF4-FFF2-40B4-BE49-F238E27FC236}">
                <a16:creationId xmlns:a16="http://schemas.microsoft.com/office/drawing/2014/main" id="{BE6174AC-ED97-AE4B-BE2A-5D22E494644D}"/>
              </a:ext>
            </a:extLst>
          </p:cNvPr>
          <p:cNvPicPr>
            <a:picLocks noChangeAspect="1"/>
          </p:cNvPicPr>
          <p:nvPr/>
        </p:nvPicPr>
        <p:blipFill>
          <a:blip r:embed="rId4"/>
          <a:stretch>
            <a:fillRect/>
          </a:stretch>
        </p:blipFill>
        <p:spPr>
          <a:xfrm>
            <a:off x="0" y="6308370"/>
            <a:ext cx="12192000" cy="558800"/>
          </a:xfrm>
          <a:prstGeom prst="rect">
            <a:avLst/>
          </a:prstGeom>
        </p:spPr>
      </p:pic>
    </p:spTree>
    <p:extLst>
      <p:ext uri="{BB962C8B-B14F-4D97-AF65-F5344CB8AC3E}">
        <p14:creationId xmlns:p14="http://schemas.microsoft.com/office/powerpoint/2010/main" val="2162666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Final-slide-contact-info">
    <p:spTree>
      <p:nvGrpSpPr>
        <p:cNvPr id="1" name=""/>
        <p:cNvGrpSpPr/>
        <p:nvPr/>
      </p:nvGrpSpPr>
      <p:grpSpPr>
        <a:xfrm>
          <a:off x="0" y="0"/>
          <a:ext cx="0" cy="0"/>
          <a:chOff x="0" y="0"/>
          <a:chExt cx="0" cy="0"/>
        </a:xfrm>
      </p:grpSpPr>
      <p:pic>
        <p:nvPicPr>
          <p:cNvPr id="14" name="Picture 13" descr="A picture containing text, flower, plant&#10;&#10;Description automatically generated">
            <a:extLst>
              <a:ext uri="{FF2B5EF4-FFF2-40B4-BE49-F238E27FC236}">
                <a16:creationId xmlns:a16="http://schemas.microsoft.com/office/drawing/2014/main" id="{C79595EA-6CAD-754D-A52C-2D5F861C338D}"/>
              </a:ext>
            </a:extLst>
          </p:cNvPr>
          <p:cNvPicPr>
            <a:picLocks noChangeAspect="1"/>
          </p:cNvPicPr>
          <p:nvPr/>
        </p:nvPicPr>
        <p:blipFill>
          <a:blip r:embed="rId2"/>
          <a:stretch>
            <a:fillRect/>
          </a:stretch>
        </p:blipFill>
        <p:spPr>
          <a:xfrm>
            <a:off x="0" y="844550"/>
            <a:ext cx="12192000" cy="5511800"/>
          </a:xfrm>
          <a:prstGeom prst="rect">
            <a:avLst/>
          </a:prstGeom>
        </p:spPr>
      </p:pic>
      <p:sp>
        <p:nvSpPr>
          <p:cNvPr id="2" name="Title 1">
            <a:extLst>
              <a:ext uri="{FF2B5EF4-FFF2-40B4-BE49-F238E27FC236}">
                <a16:creationId xmlns:a16="http://schemas.microsoft.com/office/drawing/2014/main" id="{2FE48C09-5092-C04E-833B-B6BCD6AFF229}"/>
              </a:ext>
            </a:extLst>
          </p:cNvPr>
          <p:cNvSpPr>
            <a:spLocks noGrp="1"/>
          </p:cNvSpPr>
          <p:nvPr>
            <p:ph type="title" hasCustomPrompt="1"/>
          </p:nvPr>
        </p:nvSpPr>
        <p:spPr>
          <a:xfrm>
            <a:off x="3581400" y="1700938"/>
            <a:ext cx="4378960" cy="636664"/>
          </a:xfrm>
        </p:spPr>
        <p:txBody>
          <a:bodyPr anchor="b"/>
          <a:lstStyle>
            <a:lvl1pPr algn="ctr">
              <a:defRPr sz="2000"/>
            </a:lvl1pPr>
          </a:lstStyle>
          <a:p>
            <a:r>
              <a:rPr lang="en-US" dirty="0"/>
              <a:t>ADD CONTACT INFO</a:t>
            </a:r>
          </a:p>
        </p:txBody>
      </p:sp>
      <p:sp>
        <p:nvSpPr>
          <p:cNvPr id="4" name="Content Placeholder 3">
            <a:extLst>
              <a:ext uri="{FF2B5EF4-FFF2-40B4-BE49-F238E27FC236}">
                <a16:creationId xmlns:a16="http://schemas.microsoft.com/office/drawing/2014/main" id="{F7A54A3B-6B26-5C4E-AD87-679FB2EB7EF5}"/>
              </a:ext>
            </a:extLst>
          </p:cNvPr>
          <p:cNvSpPr>
            <a:spLocks noGrp="1"/>
          </p:cNvSpPr>
          <p:nvPr>
            <p:ph sz="half" idx="2" hasCustomPrompt="1"/>
          </p:nvPr>
        </p:nvSpPr>
        <p:spPr>
          <a:xfrm>
            <a:off x="3581400" y="2594943"/>
            <a:ext cx="4378960" cy="2294074"/>
          </a:xfrm>
        </p:spPr>
        <p:txBody>
          <a:bodyPr anchor="b">
            <a:normAutofit/>
          </a:bodyPr>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content</a:t>
            </a:r>
          </a:p>
        </p:txBody>
      </p:sp>
      <p:sp>
        <p:nvSpPr>
          <p:cNvPr id="5" name="Date Placeholder 4">
            <a:extLst>
              <a:ext uri="{FF2B5EF4-FFF2-40B4-BE49-F238E27FC236}">
                <a16:creationId xmlns:a16="http://schemas.microsoft.com/office/drawing/2014/main" id="{DB140D63-039A-C14C-9389-33EA3F6159C8}"/>
              </a:ext>
            </a:extLst>
          </p:cNvPr>
          <p:cNvSpPr>
            <a:spLocks noGrp="1"/>
          </p:cNvSpPr>
          <p:nvPr>
            <p:ph type="dt" sz="half" idx="10"/>
          </p:nvPr>
        </p:nvSpPr>
        <p:spPr/>
        <p:txBody>
          <a:bodyPr/>
          <a:lstStyle/>
          <a:p>
            <a:fld id="{1ABDBB4A-52A4-0E44-A608-CF4D949E412D}" type="datetimeFigureOut">
              <a:rPr lang="en-US" smtClean="0"/>
              <a:t>3/22/2022</a:t>
            </a:fld>
            <a:endParaRPr lang="en-US" dirty="0"/>
          </a:p>
        </p:txBody>
      </p:sp>
      <p:sp>
        <p:nvSpPr>
          <p:cNvPr id="6" name="Footer Placeholder 5">
            <a:extLst>
              <a:ext uri="{FF2B5EF4-FFF2-40B4-BE49-F238E27FC236}">
                <a16:creationId xmlns:a16="http://schemas.microsoft.com/office/drawing/2014/main" id="{489F0DA5-807D-8B4D-B437-650BD330D5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54FF7D-25AA-A149-BD57-817CF1C02B36}"/>
              </a:ext>
            </a:extLst>
          </p:cNvPr>
          <p:cNvSpPr>
            <a:spLocks noGrp="1"/>
          </p:cNvSpPr>
          <p:nvPr>
            <p:ph type="sldNum" sz="quarter" idx="12"/>
          </p:nvPr>
        </p:nvSpPr>
        <p:spPr/>
        <p:txBody>
          <a:bodyPr/>
          <a:lstStyle/>
          <a:p>
            <a:fld id="{4A49ADB1-9382-8547-8180-5C5890893E19}" type="slidenum">
              <a:rPr lang="en-US" smtClean="0"/>
              <a:t>‹#›</a:t>
            </a:fld>
            <a:endParaRPr lang="en-US" dirty="0"/>
          </a:p>
        </p:txBody>
      </p:sp>
      <p:pic>
        <p:nvPicPr>
          <p:cNvPr id="10" name="Picture 9">
            <a:extLst>
              <a:ext uri="{FF2B5EF4-FFF2-40B4-BE49-F238E27FC236}">
                <a16:creationId xmlns:a16="http://schemas.microsoft.com/office/drawing/2014/main" id="{DAFDDBBD-5AC6-FD42-9F73-1DC6073A8565}"/>
              </a:ext>
            </a:extLst>
          </p:cNvPr>
          <p:cNvPicPr>
            <a:picLocks noChangeAspect="1"/>
          </p:cNvPicPr>
          <p:nvPr/>
        </p:nvPicPr>
        <p:blipFill>
          <a:blip r:embed="rId3"/>
          <a:stretch>
            <a:fillRect/>
          </a:stretch>
        </p:blipFill>
        <p:spPr>
          <a:xfrm>
            <a:off x="3429783" y="6356350"/>
            <a:ext cx="5332434" cy="467318"/>
          </a:xfrm>
          <a:prstGeom prst="rect">
            <a:avLst/>
          </a:prstGeom>
          <a:effectLst>
            <a:outerShdw blurRad="50800" dist="50800" dir="5400000" sx="27000" sy="27000" algn="ctr" rotWithShape="0">
              <a:srgbClr val="000000">
                <a:alpha val="8000"/>
              </a:srgbClr>
            </a:outerShdw>
          </a:effectLst>
        </p:spPr>
      </p:pic>
      <p:pic>
        <p:nvPicPr>
          <p:cNvPr id="16" name="Picture 15">
            <a:extLst>
              <a:ext uri="{FF2B5EF4-FFF2-40B4-BE49-F238E27FC236}">
                <a16:creationId xmlns:a16="http://schemas.microsoft.com/office/drawing/2014/main" id="{E16CFD48-434C-3243-A928-2448C1D0CD25}"/>
              </a:ext>
            </a:extLst>
          </p:cNvPr>
          <p:cNvPicPr>
            <a:picLocks noChangeAspect="1"/>
          </p:cNvPicPr>
          <p:nvPr/>
        </p:nvPicPr>
        <p:blipFill>
          <a:blip r:embed="rId4"/>
          <a:stretch>
            <a:fillRect/>
          </a:stretch>
        </p:blipFill>
        <p:spPr>
          <a:xfrm>
            <a:off x="4287553" y="4974610"/>
            <a:ext cx="2966654" cy="193939"/>
          </a:xfrm>
          <a:prstGeom prst="rect">
            <a:avLst/>
          </a:prstGeom>
        </p:spPr>
      </p:pic>
      <p:pic>
        <p:nvPicPr>
          <p:cNvPr id="12" name="Picture 11">
            <a:extLst>
              <a:ext uri="{FF2B5EF4-FFF2-40B4-BE49-F238E27FC236}">
                <a16:creationId xmlns:a16="http://schemas.microsoft.com/office/drawing/2014/main" id="{2C6F63C4-D579-4D4F-9361-965B7729AA55}"/>
              </a:ext>
            </a:extLst>
          </p:cNvPr>
          <p:cNvPicPr>
            <a:picLocks noChangeAspect="1"/>
          </p:cNvPicPr>
          <p:nvPr/>
        </p:nvPicPr>
        <p:blipFill>
          <a:blip r:embed="rId5"/>
          <a:stretch>
            <a:fillRect/>
          </a:stretch>
        </p:blipFill>
        <p:spPr>
          <a:xfrm>
            <a:off x="0" y="-10160"/>
            <a:ext cx="12192000" cy="948267"/>
          </a:xfrm>
          <a:prstGeom prst="rect">
            <a:avLst/>
          </a:prstGeom>
        </p:spPr>
      </p:pic>
      <p:pic>
        <p:nvPicPr>
          <p:cNvPr id="13" name="Picture 12">
            <a:extLst>
              <a:ext uri="{FF2B5EF4-FFF2-40B4-BE49-F238E27FC236}">
                <a16:creationId xmlns:a16="http://schemas.microsoft.com/office/drawing/2014/main" id="{AC6620C2-8ED3-EC4A-858E-A138ED43B997}"/>
              </a:ext>
            </a:extLst>
          </p:cNvPr>
          <p:cNvPicPr>
            <a:picLocks noChangeAspect="1"/>
          </p:cNvPicPr>
          <p:nvPr/>
        </p:nvPicPr>
        <p:blipFill>
          <a:blip r:embed="rId6"/>
          <a:stretch>
            <a:fillRect/>
          </a:stretch>
        </p:blipFill>
        <p:spPr>
          <a:xfrm>
            <a:off x="0" y="6308370"/>
            <a:ext cx="12192000" cy="558800"/>
          </a:xfrm>
          <a:prstGeom prst="rect">
            <a:avLst/>
          </a:prstGeom>
        </p:spPr>
      </p:pic>
      <p:pic>
        <p:nvPicPr>
          <p:cNvPr id="17" name="Picture 16" descr="A picture containing outdoor object, fireworks&#10;&#10;Description automatically generated">
            <a:extLst>
              <a:ext uri="{FF2B5EF4-FFF2-40B4-BE49-F238E27FC236}">
                <a16:creationId xmlns:a16="http://schemas.microsoft.com/office/drawing/2014/main" id="{CA43D33F-B955-9247-B2CE-C1818550C02A}"/>
              </a:ext>
            </a:extLst>
          </p:cNvPr>
          <p:cNvPicPr>
            <a:picLocks noChangeAspect="1"/>
          </p:cNvPicPr>
          <p:nvPr/>
        </p:nvPicPr>
        <p:blipFill>
          <a:blip r:embed="rId7"/>
          <a:stretch>
            <a:fillRect/>
          </a:stretch>
        </p:blipFill>
        <p:spPr>
          <a:xfrm>
            <a:off x="5547360" y="56907"/>
            <a:ext cx="779248" cy="685450"/>
          </a:xfrm>
          <a:prstGeom prst="rect">
            <a:avLst/>
          </a:prstGeom>
        </p:spPr>
      </p:pic>
    </p:spTree>
    <p:extLst>
      <p:ext uri="{BB962C8B-B14F-4D97-AF65-F5344CB8AC3E}">
        <p14:creationId xmlns:p14="http://schemas.microsoft.com/office/powerpoint/2010/main" val="3427125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742C5-A148-F54F-A470-3696B185843C}"/>
              </a:ext>
            </a:extLst>
          </p:cNvPr>
          <p:cNvSpPr>
            <a:spLocks noGrp="1"/>
          </p:cNvSpPr>
          <p:nvPr>
            <p:ph type="title"/>
          </p:nvPr>
        </p:nvSpPr>
        <p:spPr>
          <a:xfrm>
            <a:off x="838200" y="1649191"/>
            <a:ext cx="10515600" cy="938587"/>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AEFDA9-06FB-0E41-A3AC-E0AD031004D3}"/>
              </a:ext>
            </a:extLst>
          </p:cNvPr>
          <p:cNvSpPr>
            <a:spLocks noGrp="1"/>
          </p:cNvSpPr>
          <p:nvPr>
            <p:ph type="body" idx="1"/>
          </p:nvPr>
        </p:nvSpPr>
        <p:spPr>
          <a:xfrm>
            <a:off x="838200" y="2746648"/>
            <a:ext cx="10515600" cy="3321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890482F-30EB-4949-B4BB-FDCCC4D21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Arial" panose="020B0604020202020204" pitchFamily="34" charset="0"/>
                <a:cs typeface="Arial" panose="020B0604020202020204" pitchFamily="34" charset="0"/>
              </a:defRPr>
            </a:lvl1pPr>
          </a:lstStyle>
          <a:p>
            <a:fld id="{1ABDBB4A-52A4-0E44-A608-CF4D949E412D}" type="datetimeFigureOut">
              <a:rPr lang="en-US" smtClean="0"/>
              <a:pPr/>
              <a:t>3/22/2022</a:t>
            </a:fld>
            <a:endParaRPr lang="en-US" dirty="0"/>
          </a:p>
        </p:txBody>
      </p:sp>
      <p:sp>
        <p:nvSpPr>
          <p:cNvPr id="5" name="Footer Placeholder 4">
            <a:extLst>
              <a:ext uri="{FF2B5EF4-FFF2-40B4-BE49-F238E27FC236}">
                <a16:creationId xmlns:a16="http://schemas.microsoft.com/office/drawing/2014/main" id="{63A7B515-6CC6-304D-95CC-EAD704C530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000" b="0" i="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868E32B-561E-4147-96A5-49824E837A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4A49ADB1-9382-8547-8180-5C5890893E19}" type="slidenum">
              <a:rPr lang="en-US" smtClean="0"/>
              <a:pPr/>
              <a:t>‹#›</a:t>
            </a:fld>
            <a:endParaRPr lang="en-US" dirty="0"/>
          </a:p>
        </p:txBody>
      </p:sp>
      <p:sp>
        <p:nvSpPr>
          <p:cNvPr id="11" name="Rectangle 10">
            <a:extLst>
              <a:ext uri="{FF2B5EF4-FFF2-40B4-BE49-F238E27FC236}">
                <a16:creationId xmlns:a16="http://schemas.microsoft.com/office/drawing/2014/main" id="{1BF44CAE-3ED6-4ABC-BCEA-B32E48A38B3D}"/>
              </a:ext>
            </a:extLst>
          </p:cNvPr>
          <p:cNvSpPr/>
          <p:nvPr userDrawn="1"/>
        </p:nvSpPr>
        <p:spPr>
          <a:xfrm>
            <a:off x="10446327" y="286327"/>
            <a:ext cx="1570182" cy="406400"/>
          </a:xfrm>
          <a:prstGeom prst="rect">
            <a:avLst/>
          </a:prstGeom>
          <a:solidFill>
            <a:srgbClr val="18214D"/>
          </a:solidFill>
          <a:ln>
            <a:solidFill>
              <a:srgbClr val="182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0737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txStyles>
    <p:titleStyle>
      <a:lvl1pPr algn="l" defTabSz="914400" rtl="0" eaLnBrk="1" latinLnBrk="0" hangingPunct="1">
        <a:lnSpc>
          <a:spcPct val="90000"/>
        </a:lnSpc>
        <a:spcBef>
          <a:spcPct val="0"/>
        </a:spcBef>
        <a:buNone/>
        <a:defRPr sz="3600" b="0" i="0" kern="1200">
          <a:solidFill>
            <a:srgbClr val="081E75"/>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200"/>
        </a:spcBef>
        <a:buClr>
          <a:schemeClr val="accent1">
            <a:lumMod val="50000"/>
          </a:schemeClr>
        </a:buClr>
        <a:buSzPct val="103000"/>
        <a:buFont typeface="Wingdings" pitchFamily="2" charset="2"/>
        <a:buChar char="§"/>
        <a:defRPr sz="28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1000"/>
        </a:spcBef>
        <a:buClr>
          <a:srgbClr val="C4AA00"/>
        </a:buClr>
        <a:buFont typeface="Wingdings" pitchFamily="2" charset="2"/>
        <a:buChar char="§"/>
        <a:defRPr sz="2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800"/>
        </a:spcBef>
        <a:buClr>
          <a:srgbClr val="B09400"/>
        </a:buClr>
        <a:buFont typeface="Wingdings" pitchFamily="2" charset="2"/>
        <a:buChar char="§"/>
        <a:defRPr sz="24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0" userDrawn="1">
          <p15:clr>
            <a:srgbClr val="F26B43"/>
          </p15:clr>
        </p15:guide>
        <p15:guide id="2" pos="41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Cornell.Lewis@ssaihq.com" TargetMode="External"/><Relationship Id="rId2" Type="http://schemas.openxmlformats.org/officeDocument/2006/relationships/hyperlink" Target="mailto:David.Overoye@ssaihq.com"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878C0D-C7B9-B447-9F14-51A99494E2EB}"/>
              </a:ext>
            </a:extLst>
          </p:cNvPr>
          <p:cNvSpPr>
            <a:spLocks noGrp="1"/>
          </p:cNvSpPr>
          <p:nvPr>
            <p:ph type="body" idx="1"/>
          </p:nvPr>
        </p:nvSpPr>
        <p:spPr>
          <a:xfrm>
            <a:off x="679035" y="3915501"/>
            <a:ext cx="6040690" cy="1600716"/>
          </a:xfrm>
        </p:spPr>
        <p:txBody>
          <a:bodyPr>
            <a:normAutofit fontScale="92500" lnSpcReduction="20000"/>
          </a:bodyPr>
          <a:lstStyle/>
          <a:p>
            <a:r>
              <a:rPr lang="en-US" dirty="0">
                <a:solidFill>
                  <a:srgbClr val="1A2E5A"/>
                </a:solidFill>
              </a:rPr>
              <a:t>David Overoye/Cornell Lewis</a:t>
            </a:r>
          </a:p>
          <a:p>
            <a:r>
              <a:rPr lang="en-US" dirty="0">
                <a:solidFill>
                  <a:srgbClr val="1A2E5A"/>
                </a:solidFill>
              </a:rPr>
              <a:t>Science Systems and Applications, Inc.</a:t>
            </a:r>
          </a:p>
          <a:p>
            <a:endParaRPr lang="en-US" dirty="0">
              <a:solidFill>
                <a:srgbClr val="1A2E5A"/>
              </a:solidFill>
            </a:endParaRPr>
          </a:p>
          <a:p>
            <a:r>
              <a:rPr lang="en-US" dirty="0">
                <a:solidFill>
                  <a:srgbClr val="1A2E5A"/>
                </a:solidFill>
              </a:rPr>
              <a:t>March, 2022</a:t>
            </a:r>
          </a:p>
        </p:txBody>
      </p:sp>
      <p:sp>
        <p:nvSpPr>
          <p:cNvPr id="6" name="Title 5">
            <a:extLst>
              <a:ext uri="{FF2B5EF4-FFF2-40B4-BE49-F238E27FC236}">
                <a16:creationId xmlns:a16="http://schemas.microsoft.com/office/drawing/2014/main" id="{B4B40875-3E44-4DA5-BD7A-0318320E1BB2}"/>
              </a:ext>
            </a:extLst>
          </p:cNvPr>
          <p:cNvSpPr>
            <a:spLocks noGrp="1"/>
          </p:cNvSpPr>
          <p:nvPr>
            <p:ph type="title"/>
          </p:nvPr>
        </p:nvSpPr>
        <p:spPr>
          <a:xfrm>
            <a:off x="621885" y="2593854"/>
            <a:ext cx="6040690" cy="823912"/>
          </a:xfrm>
        </p:spPr>
        <p:txBody>
          <a:bodyPr/>
          <a:lstStyle/>
          <a:p>
            <a:r>
              <a:rPr lang="en-US" dirty="0">
                <a:solidFill>
                  <a:srgbClr val="1A2E5A"/>
                </a:solidFill>
              </a:rPr>
              <a:t>GLOBE Africa Regional Meeting</a:t>
            </a:r>
            <a:br>
              <a:rPr lang="en-US" dirty="0">
                <a:solidFill>
                  <a:srgbClr val="1A2E5A"/>
                </a:solidFill>
              </a:rPr>
            </a:br>
            <a:br>
              <a:rPr lang="en-US" dirty="0">
                <a:solidFill>
                  <a:srgbClr val="1A2E5A"/>
                </a:solidFill>
              </a:rPr>
            </a:br>
            <a:r>
              <a:rPr lang="en-US" dirty="0">
                <a:solidFill>
                  <a:srgbClr val="1A2E5A"/>
                </a:solidFill>
              </a:rPr>
              <a:t>Technology Update</a:t>
            </a:r>
          </a:p>
        </p:txBody>
      </p:sp>
    </p:spTree>
    <p:extLst>
      <p:ext uri="{BB962C8B-B14F-4D97-AF65-F5344CB8AC3E}">
        <p14:creationId xmlns:p14="http://schemas.microsoft.com/office/powerpoint/2010/main" val="2439007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194DF-7BA0-48C8-93E5-5D4755AED5D8}"/>
              </a:ext>
            </a:extLst>
          </p:cNvPr>
          <p:cNvSpPr>
            <a:spLocks noGrp="1"/>
          </p:cNvSpPr>
          <p:nvPr>
            <p:ph type="title"/>
          </p:nvPr>
        </p:nvSpPr>
        <p:spPr>
          <a:xfrm>
            <a:off x="183589" y="988231"/>
            <a:ext cx="10251660" cy="742448"/>
          </a:xfrm>
        </p:spPr>
        <p:txBody>
          <a:bodyPr/>
          <a:lstStyle/>
          <a:p>
            <a:r>
              <a:rPr lang="en-US" dirty="0"/>
              <a:t>Trainer Dashboard Actions</a:t>
            </a:r>
          </a:p>
        </p:txBody>
      </p:sp>
      <p:sp>
        <p:nvSpPr>
          <p:cNvPr id="3" name="Content Placeholder 2">
            <a:extLst>
              <a:ext uri="{FF2B5EF4-FFF2-40B4-BE49-F238E27FC236}">
                <a16:creationId xmlns:a16="http://schemas.microsoft.com/office/drawing/2014/main" id="{0C574941-AF38-47D1-89D4-3F2CFDFA5408}"/>
              </a:ext>
            </a:extLst>
          </p:cNvPr>
          <p:cNvSpPr>
            <a:spLocks noGrp="1"/>
          </p:cNvSpPr>
          <p:nvPr>
            <p:ph idx="1"/>
          </p:nvPr>
        </p:nvSpPr>
        <p:spPr>
          <a:xfrm>
            <a:off x="0" y="1810581"/>
            <a:ext cx="6507126" cy="4990806"/>
          </a:xfrm>
        </p:spPr>
        <p:txBody>
          <a:bodyPr>
            <a:normAutofit fontScale="77500" lnSpcReduction="20000"/>
          </a:bodyPr>
          <a:lstStyle/>
          <a:p>
            <a:r>
              <a:rPr lang="en-US" dirty="0"/>
              <a:t>Actions on each column are specific to the user and the workflow step </a:t>
            </a:r>
          </a:p>
          <a:p>
            <a:pPr lvl="1"/>
            <a:r>
              <a:rPr lang="en-US" dirty="0"/>
              <a:t>CC/RCO can only approve in columns 5 and 8.  </a:t>
            </a:r>
          </a:p>
          <a:p>
            <a:pPr lvl="1"/>
            <a:r>
              <a:rPr lang="en-US" dirty="0"/>
              <a:t>EWG can only approve in columns 6 and 9</a:t>
            </a:r>
          </a:p>
          <a:p>
            <a:pPr lvl="1"/>
            <a:r>
              <a:rPr lang="en-US" dirty="0"/>
              <a:t>Mentor Trainer can only submit their review in column 7.</a:t>
            </a:r>
          </a:p>
          <a:p>
            <a:r>
              <a:rPr lang="en-US" dirty="0"/>
              <a:t>You will only see applicants from your country or region. EWG and Helpdesk will see all applicants</a:t>
            </a:r>
          </a:p>
          <a:p>
            <a:r>
              <a:rPr lang="en-US" dirty="0"/>
              <a:t>Clicking on Approve or Reject will create a popup which will allow you to put in additional comments which will be recorded and sent to the reviewer in the next step in the approval process.</a:t>
            </a:r>
          </a:p>
          <a:p>
            <a:pPr lvl="1"/>
            <a:r>
              <a:rPr lang="en-US" dirty="0"/>
              <a:t>Clicking reject will return the applicant to the previous step in the workflow</a:t>
            </a:r>
          </a:p>
        </p:txBody>
      </p:sp>
      <p:pic>
        <p:nvPicPr>
          <p:cNvPr id="5" name="Picture 4" descr="Graphical user interface&#10;&#10;Description automatically generated">
            <a:extLst>
              <a:ext uri="{FF2B5EF4-FFF2-40B4-BE49-F238E27FC236}">
                <a16:creationId xmlns:a16="http://schemas.microsoft.com/office/drawing/2014/main" id="{23112632-170B-4DC4-A164-781DE2F5B3FE}"/>
              </a:ext>
            </a:extLst>
          </p:cNvPr>
          <p:cNvPicPr>
            <a:picLocks noChangeAspect="1"/>
          </p:cNvPicPr>
          <p:nvPr/>
        </p:nvPicPr>
        <p:blipFill>
          <a:blip r:embed="rId2"/>
          <a:stretch>
            <a:fillRect/>
          </a:stretch>
        </p:blipFill>
        <p:spPr>
          <a:xfrm>
            <a:off x="6588642" y="574050"/>
            <a:ext cx="5943600" cy="6147435"/>
          </a:xfrm>
          <a:prstGeom prst="rect">
            <a:avLst/>
          </a:prstGeom>
        </p:spPr>
      </p:pic>
    </p:spTree>
    <p:extLst>
      <p:ext uri="{BB962C8B-B14F-4D97-AF65-F5344CB8AC3E}">
        <p14:creationId xmlns:p14="http://schemas.microsoft.com/office/powerpoint/2010/main" val="938444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1123870"/>
            <a:ext cx="10515600" cy="559180"/>
          </a:xfrm>
        </p:spPr>
        <p:txBody>
          <a:bodyPr/>
          <a:lstStyle/>
          <a:p>
            <a:r>
              <a:rPr lang="en-US" b="1" dirty="0">
                <a:solidFill>
                  <a:schemeClr val="accent1">
                    <a:lumMod val="50000"/>
                  </a:schemeClr>
                </a:solidFill>
                <a:latin typeface="+mn-lt"/>
              </a:rPr>
              <a:t>GLOBE Observer – New Mosquito Habitat Mapper</a:t>
            </a:r>
            <a:br>
              <a:rPr lang="en-US" b="1" dirty="0">
                <a:solidFill>
                  <a:schemeClr val="accent1">
                    <a:lumMod val="50000"/>
                  </a:schemeClr>
                </a:solidFill>
                <a:latin typeface="+mn-lt"/>
              </a:rPr>
            </a:br>
            <a:r>
              <a:rPr lang="en-US" sz="1600" i="1" dirty="0">
                <a:solidFill>
                  <a:srgbClr val="1A2E5A"/>
                </a:solidFill>
              </a:rPr>
              <a:t>(July, 2021)</a:t>
            </a:r>
            <a:endParaRPr lang="en-US" sz="1600" b="1" dirty="0">
              <a:solidFill>
                <a:schemeClr val="accent1">
                  <a:lumMod val="50000"/>
                </a:schemeClr>
              </a:solidFill>
              <a:latin typeface="+mn-lt"/>
            </a:endParaRPr>
          </a:p>
        </p:txBody>
      </p:sp>
      <p:sp>
        <p:nvSpPr>
          <p:cNvPr id="3" name="Content Placeholder 2"/>
          <p:cNvSpPr>
            <a:spLocks noGrp="1"/>
          </p:cNvSpPr>
          <p:nvPr>
            <p:ph idx="1"/>
          </p:nvPr>
        </p:nvSpPr>
        <p:spPr>
          <a:xfrm>
            <a:off x="238125" y="1628503"/>
            <a:ext cx="11775535" cy="3321375"/>
          </a:xfrm>
        </p:spPr>
        <p:txBody>
          <a:bodyPr/>
          <a:lstStyle/>
          <a:p>
            <a:r>
              <a:rPr lang="en-US" dirty="0"/>
              <a:t>Dichotomous key - more visual…less text</a:t>
            </a:r>
          </a:p>
        </p:txBody>
      </p:sp>
      <p:pic>
        <p:nvPicPr>
          <p:cNvPr id="5" name="Picture 4" descr="Chart&#10;&#10;Description automatically generated with medium confidence">
            <a:extLst>
              <a:ext uri="{FF2B5EF4-FFF2-40B4-BE49-F238E27FC236}">
                <a16:creationId xmlns:a16="http://schemas.microsoft.com/office/drawing/2014/main" id="{A1AE5164-10C4-49DB-8FB8-66F68991A9F8}"/>
              </a:ext>
            </a:extLst>
          </p:cNvPr>
          <p:cNvPicPr>
            <a:picLocks noChangeAspect="1"/>
          </p:cNvPicPr>
          <p:nvPr/>
        </p:nvPicPr>
        <p:blipFill>
          <a:blip r:embed="rId2"/>
          <a:stretch>
            <a:fillRect/>
          </a:stretch>
        </p:blipFill>
        <p:spPr>
          <a:xfrm>
            <a:off x="1827670" y="2284557"/>
            <a:ext cx="2110645" cy="3746395"/>
          </a:xfrm>
          <a:prstGeom prst="rect">
            <a:avLst/>
          </a:prstGeom>
        </p:spPr>
      </p:pic>
      <p:pic>
        <p:nvPicPr>
          <p:cNvPr id="7" name="Picture 6" descr="Diagram&#10;&#10;Description automatically generated">
            <a:extLst>
              <a:ext uri="{FF2B5EF4-FFF2-40B4-BE49-F238E27FC236}">
                <a16:creationId xmlns:a16="http://schemas.microsoft.com/office/drawing/2014/main" id="{F5845FE5-417C-4CEB-BF40-5FA23D1277BB}"/>
              </a:ext>
            </a:extLst>
          </p:cNvPr>
          <p:cNvPicPr>
            <a:picLocks noChangeAspect="1"/>
          </p:cNvPicPr>
          <p:nvPr/>
        </p:nvPicPr>
        <p:blipFill>
          <a:blip r:embed="rId3"/>
          <a:stretch>
            <a:fillRect/>
          </a:stretch>
        </p:blipFill>
        <p:spPr>
          <a:xfrm>
            <a:off x="4749985" y="2284557"/>
            <a:ext cx="2110645" cy="3746395"/>
          </a:xfrm>
          <a:prstGeom prst="rect">
            <a:avLst/>
          </a:prstGeom>
        </p:spPr>
      </p:pic>
      <p:pic>
        <p:nvPicPr>
          <p:cNvPr id="9" name="Picture 8" descr="Diagram&#10;&#10;Description automatically generated">
            <a:extLst>
              <a:ext uri="{FF2B5EF4-FFF2-40B4-BE49-F238E27FC236}">
                <a16:creationId xmlns:a16="http://schemas.microsoft.com/office/drawing/2014/main" id="{65B2F879-46B7-4441-9E3E-76B595506DC5}"/>
              </a:ext>
            </a:extLst>
          </p:cNvPr>
          <p:cNvPicPr>
            <a:picLocks noChangeAspect="1"/>
          </p:cNvPicPr>
          <p:nvPr/>
        </p:nvPicPr>
        <p:blipFill>
          <a:blip r:embed="rId4"/>
          <a:stretch>
            <a:fillRect/>
          </a:stretch>
        </p:blipFill>
        <p:spPr>
          <a:xfrm>
            <a:off x="7763062" y="2284557"/>
            <a:ext cx="2110645" cy="3746395"/>
          </a:xfrm>
          <a:prstGeom prst="rect">
            <a:avLst/>
          </a:prstGeom>
        </p:spPr>
      </p:pic>
    </p:spTree>
    <p:extLst>
      <p:ext uri="{BB962C8B-B14F-4D97-AF65-F5344CB8AC3E}">
        <p14:creationId xmlns:p14="http://schemas.microsoft.com/office/powerpoint/2010/main" val="2742589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1033819"/>
            <a:ext cx="10515600" cy="612101"/>
          </a:xfrm>
        </p:spPr>
        <p:txBody>
          <a:bodyPr/>
          <a:lstStyle/>
          <a:p>
            <a:pPr algn="l"/>
            <a:r>
              <a:rPr lang="en-US" b="1" dirty="0">
                <a:solidFill>
                  <a:schemeClr val="accent1">
                    <a:lumMod val="50000"/>
                  </a:schemeClr>
                </a:solidFill>
                <a:latin typeface="+mn-lt"/>
              </a:rPr>
              <a:t>GLOBE Observer – </a:t>
            </a:r>
            <a:r>
              <a:rPr lang="en-US" b="1" dirty="0" err="1">
                <a:solidFill>
                  <a:schemeClr val="accent1">
                    <a:lumMod val="50000"/>
                  </a:schemeClr>
                </a:solidFill>
                <a:latin typeface="+mn-lt"/>
              </a:rPr>
              <a:t>SciStarter</a:t>
            </a:r>
            <a:r>
              <a:rPr lang="en-US" b="1" dirty="0">
                <a:solidFill>
                  <a:schemeClr val="accent1">
                    <a:lumMod val="50000"/>
                  </a:schemeClr>
                </a:solidFill>
                <a:latin typeface="+mn-lt"/>
              </a:rPr>
              <a:t> Tracking</a:t>
            </a:r>
            <a:br>
              <a:rPr lang="en-US" b="1" dirty="0">
                <a:solidFill>
                  <a:schemeClr val="accent1">
                    <a:lumMod val="50000"/>
                  </a:schemeClr>
                </a:solidFill>
                <a:latin typeface="+mn-lt"/>
              </a:rPr>
            </a:br>
            <a:r>
              <a:rPr lang="en-US" sz="1600" i="1" dirty="0">
                <a:solidFill>
                  <a:schemeClr val="accent1">
                    <a:lumMod val="50000"/>
                  </a:schemeClr>
                </a:solidFill>
                <a:latin typeface="+mn-lt"/>
              </a:rPr>
              <a:t>(July 2021)</a:t>
            </a:r>
          </a:p>
        </p:txBody>
      </p:sp>
      <p:sp>
        <p:nvSpPr>
          <p:cNvPr id="3" name="Content Placeholder 2"/>
          <p:cNvSpPr>
            <a:spLocks noGrp="1"/>
          </p:cNvSpPr>
          <p:nvPr>
            <p:ph idx="1"/>
          </p:nvPr>
        </p:nvSpPr>
        <p:spPr>
          <a:xfrm>
            <a:off x="660400" y="1623814"/>
            <a:ext cx="10251660" cy="3321375"/>
          </a:xfrm>
        </p:spPr>
        <p:txBody>
          <a:bodyPr/>
          <a:lstStyle/>
          <a:p>
            <a:r>
              <a:rPr lang="en-US" dirty="0">
                <a:latin typeface="+mn-lt"/>
              </a:rPr>
              <a:t>Integrated GLOBE Observer measurements with SciStarter – track your Observer observations within </a:t>
            </a:r>
            <a:r>
              <a:rPr lang="en-US" dirty="0" err="1">
                <a:latin typeface="+mn-lt"/>
              </a:rPr>
              <a:t>SciStarter</a:t>
            </a:r>
            <a:r>
              <a:rPr lang="en-US" dirty="0">
                <a:latin typeface="+mn-lt"/>
              </a:rPr>
              <a:t> </a:t>
            </a:r>
            <a:r>
              <a:rPr lang="en-US" i="1" dirty="0">
                <a:latin typeface="+mn-lt"/>
              </a:rPr>
              <a:t>(Primarily US-based)</a:t>
            </a:r>
            <a:endParaRPr lang="en-US" i="1" dirty="0"/>
          </a:p>
        </p:txBody>
      </p:sp>
      <p:pic>
        <p:nvPicPr>
          <p:cNvPr id="5" name="Picture 4" descr="Graphical user interface, application, website&#10;&#10;Description automatically generated">
            <a:extLst>
              <a:ext uri="{FF2B5EF4-FFF2-40B4-BE49-F238E27FC236}">
                <a16:creationId xmlns:a16="http://schemas.microsoft.com/office/drawing/2014/main" id="{5B8AAD16-CFBA-465B-A5D3-AD7DD1A814F0}"/>
              </a:ext>
            </a:extLst>
          </p:cNvPr>
          <p:cNvPicPr>
            <a:picLocks noChangeAspect="1"/>
          </p:cNvPicPr>
          <p:nvPr/>
        </p:nvPicPr>
        <p:blipFill>
          <a:blip r:embed="rId2"/>
          <a:stretch>
            <a:fillRect/>
          </a:stretch>
        </p:blipFill>
        <p:spPr>
          <a:xfrm>
            <a:off x="5759189" y="2613897"/>
            <a:ext cx="3744310" cy="3541401"/>
          </a:xfrm>
          <a:prstGeom prst="rect">
            <a:avLst/>
          </a:prstGeom>
          <a:ln>
            <a:solidFill>
              <a:schemeClr val="tx1">
                <a:lumMod val="50000"/>
                <a:lumOff val="50000"/>
              </a:schemeClr>
            </a:solidFill>
          </a:ln>
        </p:spPr>
      </p:pic>
      <p:pic>
        <p:nvPicPr>
          <p:cNvPr id="7" name="Picture 6" descr="A picture containing table&#10;&#10;Description automatically generated">
            <a:extLst>
              <a:ext uri="{FF2B5EF4-FFF2-40B4-BE49-F238E27FC236}">
                <a16:creationId xmlns:a16="http://schemas.microsoft.com/office/drawing/2014/main" id="{DFC12653-A823-4803-9681-AE6AABC4C47A}"/>
              </a:ext>
            </a:extLst>
          </p:cNvPr>
          <p:cNvPicPr>
            <a:picLocks noChangeAspect="1"/>
          </p:cNvPicPr>
          <p:nvPr/>
        </p:nvPicPr>
        <p:blipFill>
          <a:blip r:embed="rId3"/>
          <a:stretch>
            <a:fillRect/>
          </a:stretch>
        </p:blipFill>
        <p:spPr>
          <a:xfrm>
            <a:off x="9713454" y="3104623"/>
            <a:ext cx="2331763" cy="1158436"/>
          </a:xfrm>
          <a:prstGeom prst="rect">
            <a:avLst/>
          </a:prstGeom>
          <a:ln>
            <a:solidFill>
              <a:schemeClr val="tx1">
                <a:lumMod val="50000"/>
                <a:lumOff val="50000"/>
              </a:schemeClr>
            </a:solidFill>
          </a:ln>
        </p:spPr>
      </p:pic>
      <p:pic>
        <p:nvPicPr>
          <p:cNvPr id="9" name="Picture 8" descr="Graphical user interface, text, application&#10;&#10;Description automatically generated">
            <a:extLst>
              <a:ext uri="{FF2B5EF4-FFF2-40B4-BE49-F238E27FC236}">
                <a16:creationId xmlns:a16="http://schemas.microsoft.com/office/drawing/2014/main" id="{0F4DDE3C-528E-41B1-9651-F05FFB0DDD06}"/>
              </a:ext>
            </a:extLst>
          </p:cNvPr>
          <p:cNvPicPr>
            <a:picLocks noChangeAspect="1"/>
          </p:cNvPicPr>
          <p:nvPr/>
        </p:nvPicPr>
        <p:blipFill>
          <a:blip r:embed="rId4"/>
          <a:stretch>
            <a:fillRect/>
          </a:stretch>
        </p:blipFill>
        <p:spPr>
          <a:xfrm>
            <a:off x="1040479" y="2611910"/>
            <a:ext cx="1997470" cy="3545509"/>
          </a:xfrm>
          <a:prstGeom prst="rect">
            <a:avLst/>
          </a:prstGeom>
          <a:ln>
            <a:solidFill>
              <a:schemeClr val="tx1">
                <a:lumMod val="50000"/>
                <a:lumOff val="50000"/>
              </a:schemeClr>
            </a:solidFill>
          </a:ln>
        </p:spPr>
      </p:pic>
      <p:pic>
        <p:nvPicPr>
          <p:cNvPr id="11" name="Picture 10" descr="Graphical user interface, text, application&#10;&#10;Description automatically generated">
            <a:extLst>
              <a:ext uri="{FF2B5EF4-FFF2-40B4-BE49-F238E27FC236}">
                <a16:creationId xmlns:a16="http://schemas.microsoft.com/office/drawing/2014/main" id="{01EB0290-722F-437C-8902-562AE5C6F10A}"/>
              </a:ext>
            </a:extLst>
          </p:cNvPr>
          <p:cNvPicPr>
            <a:picLocks noChangeAspect="1"/>
          </p:cNvPicPr>
          <p:nvPr/>
        </p:nvPicPr>
        <p:blipFill>
          <a:blip r:embed="rId5"/>
          <a:stretch>
            <a:fillRect/>
          </a:stretch>
        </p:blipFill>
        <p:spPr>
          <a:xfrm>
            <a:off x="3339399" y="2609790"/>
            <a:ext cx="1997470" cy="3545509"/>
          </a:xfrm>
          <a:prstGeom prst="rect">
            <a:avLst/>
          </a:prstGeom>
          <a:ln>
            <a:solidFill>
              <a:schemeClr val="tx1">
                <a:lumMod val="50000"/>
                <a:lumOff val="50000"/>
              </a:schemeClr>
            </a:solidFill>
          </a:ln>
        </p:spPr>
      </p:pic>
    </p:spTree>
    <p:extLst>
      <p:ext uri="{BB962C8B-B14F-4D97-AF65-F5344CB8AC3E}">
        <p14:creationId xmlns:p14="http://schemas.microsoft.com/office/powerpoint/2010/main" val="1685971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887" y="1819915"/>
            <a:ext cx="5243443" cy="638743"/>
          </a:xfrm>
        </p:spPr>
        <p:txBody>
          <a:bodyPr/>
          <a:lstStyle/>
          <a:p>
            <a:pPr algn="l"/>
            <a:r>
              <a:rPr lang="en-US" b="1" dirty="0">
                <a:solidFill>
                  <a:schemeClr val="accent1">
                    <a:lumMod val="50000"/>
                  </a:schemeClr>
                </a:solidFill>
                <a:latin typeface="+mn-lt"/>
              </a:rPr>
              <a:t>New geofencing capability for GLOBE Observer </a:t>
            </a:r>
            <a:br>
              <a:rPr lang="en-US" b="1" dirty="0">
                <a:solidFill>
                  <a:schemeClr val="accent1">
                    <a:lumMod val="50000"/>
                  </a:schemeClr>
                </a:solidFill>
                <a:latin typeface="+mn-lt"/>
              </a:rPr>
            </a:br>
            <a:r>
              <a:rPr lang="en-US" sz="1600" i="1" dirty="0">
                <a:solidFill>
                  <a:srgbClr val="1A2E5A"/>
                </a:solidFill>
                <a:latin typeface="+mn-lt"/>
              </a:rPr>
              <a:t>(production 11/2021 – Testing expected 1/22)</a:t>
            </a:r>
          </a:p>
        </p:txBody>
      </p:sp>
      <p:sp>
        <p:nvSpPr>
          <p:cNvPr id="3" name="Content Placeholder 2"/>
          <p:cNvSpPr>
            <a:spLocks noGrp="1"/>
          </p:cNvSpPr>
          <p:nvPr>
            <p:ph idx="1"/>
          </p:nvPr>
        </p:nvSpPr>
        <p:spPr>
          <a:xfrm>
            <a:off x="468227" y="2621926"/>
            <a:ext cx="5746143" cy="2177467"/>
          </a:xfrm>
        </p:spPr>
        <p:txBody>
          <a:bodyPr/>
          <a:lstStyle/>
          <a:p>
            <a:r>
              <a:rPr lang="en-US" dirty="0">
                <a:latin typeface="+mn-lt"/>
              </a:rPr>
              <a:t>Creating the ability for scientists and others to request data collection within a geofenced region for a specific time period</a:t>
            </a:r>
          </a:p>
          <a:p>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4584732F-FA25-4C8C-9A14-A835E5A48930}"/>
              </a:ext>
            </a:extLst>
          </p:cNvPr>
          <p:cNvPicPr>
            <a:picLocks noChangeAspect="1"/>
          </p:cNvPicPr>
          <p:nvPr/>
        </p:nvPicPr>
        <p:blipFill rotWithShape="1">
          <a:blip r:embed="rId2"/>
          <a:srcRect b="51305"/>
          <a:stretch/>
        </p:blipFill>
        <p:spPr>
          <a:xfrm>
            <a:off x="6214370" y="-1363634"/>
            <a:ext cx="6700748" cy="9103627"/>
          </a:xfrm>
          <a:prstGeom prst="rect">
            <a:avLst/>
          </a:prstGeom>
          <a:ln>
            <a:solidFill>
              <a:schemeClr val="tx1">
                <a:lumMod val="50000"/>
                <a:lumOff val="50000"/>
              </a:schemeClr>
            </a:solidFill>
          </a:ln>
        </p:spPr>
      </p:pic>
    </p:spTree>
    <p:extLst>
      <p:ext uri="{BB962C8B-B14F-4D97-AF65-F5344CB8AC3E}">
        <p14:creationId xmlns:p14="http://schemas.microsoft.com/office/powerpoint/2010/main" val="2514932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1481080"/>
            <a:ext cx="5746143" cy="638743"/>
          </a:xfrm>
        </p:spPr>
        <p:txBody>
          <a:bodyPr/>
          <a:lstStyle/>
          <a:p>
            <a:pPr algn="l"/>
            <a:r>
              <a:rPr lang="en-US" b="1" dirty="0">
                <a:solidFill>
                  <a:schemeClr val="accent1">
                    <a:lumMod val="50000"/>
                  </a:schemeClr>
                </a:solidFill>
                <a:latin typeface="+mn-lt"/>
              </a:rPr>
              <a:t>New geofencing capability</a:t>
            </a:r>
          </a:p>
        </p:txBody>
      </p:sp>
      <p:sp>
        <p:nvSpPr>
          <p:cNvPr id="3" name="Content Placeholder 2"/>
          <p:cNvSpPr>
            <a:spLocks noGrp="1"/>
          </p:cNvSpPr>
          <p:nvPr>
            <p:ph idx="1"/>
          </p:nvPr>
        </p:nvSpPr>
        <p:spPr>
          <a:xfrm>
            <a:off x="507406" y="2599565"/>
            <a:ext cx="5746143" cy="1435724"/>
          </a:xfrm>
        </p:spPr>
        <p:txBody>
          <a:bodyPr/>
          <a:lstStyle/>
          <a:p>
            <a:r>
              <a:rPr lang="en-US" dirty="0"/>
              <a:t>Users are notified when they are in or near an area of interest</a:t>
            </a:r>
          </a:p>
          <a:p>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74B8DE54-8041-472E-8956-E995B73C7B91}"/>
              </a:ext>
            </a:extLst>
          </p:cNvPr>
          <p:cNvPicPr>
            <a:picLocks noChangeAspect="1"/>
          </p:cNvPicPr>
          <p:nvPr/>
        </p:nvPicPr>
        <p:blipFill>
          <a:blip r:embed="rId2"/>
          <a:stretch>
            <a:fillRect/>
          </a:stretch>
        </p:blipFill>
        <p:spPr>
          <a:xfrm>
            <a:off x="9136545" y="1033819"/>
            <a:ext cx="2548049" cy="5069106"/>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19FAB54E-7B1F-445F-AC2D-0807E38FB8F0}"/>
              </a:ext>
            </a:extLst>
          </p:cNvPr>
          <p:cNvPicPr>
            <a:picLocks noChangeAspect="1"/>
          </p:cNvPicPr>
          <p:nvPr/>
        </p:nvPicPr>
        <p:blipFill>
          <a:blip r:embed="rId3"/>
          <a:stretch>
            <a:fillRect/>
          </a:stretch>
        </p:blipFill>
        <p:spPr>
          <a:xfrm>
            <a:off x="6718726" y="1033819"/>
            <a:ext cx="1789170" cy="5108769"/>
          </a:xfrm>
          <a:prstGeom prst="rect">
            <a:avLst/>
          </a:prstGeom>
        </p:spPr>
      </p:pic>
    </p:spTree>
    <p:extLst>
      <p:ext uri="{BB962C8B-B14F-4D97-AF65-F5344CB8AC3E}">
        <p14:creationId xmlns:p14="http://schemas.microsoft.com/office/powerpoint/2010/main" val="178607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D9E95040-C6D1-4154-89BA-E15273A7BCA8}"/>
              </a:ext>
            </a:extLst>
          </p:cNvPr>
          <p:cNvPicPr>
            <a:picLocks noChangeAspect="1"/>
          </p:cNvPicPr>
          <p:nvPr/>
        </p:nvPicPr>
        <p:blipFill>
          <a:blip r:embed="rId2"/>
          <a:stretch>
            <a:fillRect/>
          </a:stretch>
        </p:blipFill>
        <p:spPr>
          <a:xfrm>
            <a:off x="7070391" y="1073278"/>
            <a:ext cx="2390175" cy="4750903"/>
          </a:xfrm>
          <a:prstGeom prst="rect">
            <a:avLst/>
          </a:prstGeom>
        </p:spPr>
      </p:pic>
      <p:pic>
        <p:nvPicPr>
          <p:cNvPr id="10" name="Picture 9" descr="Graphical user interface, text, application, chat or text message&#10;&#10;Description automatically generated">
            <a:extLst>
              <a:ext uri="{FF2B5EF4-FFF2-40B4-BE49-F238E27FC236}">
                <a16:creationId xmlns:a16="http://schemas.microsoft.com/office/drawing/2014/main" id="{A8E5566E-4C69-444D-80BB-D43832D42402}"/>
              </a:ext>
            </a:extLst>
          </p:cNvPr>
          <p:cNvPicPr>
            <a:picLocks noChangeAspect="1"/>
          </p:cNvPicPr>
          <p:nvPr/>
        </p:nvPicPr>
        <p:blipFill>
          <a:blip r:embed="rId3"/>
          <a:stretch>
            <a:fillRect/>
          </a:stretch>
        </p:blipFill>
        <p:spPr>
          <a:xfrm>
            <a:off x="9931375" y="129060"/>
            <a:ext cx="1600225" cy="6121183"/>
          </a:xfrm>
          <a:prstGeom prst="rect">
            <a:avLst/>
          </a:prstGeom>
        </p:spPr>
      </p:pic>
      <p:sp>
        <p:nvSpPr>
          <p:cNvPr id="12" name="Title 1">
            <a:extLst>
              <a:ext uri="{FF2B5EF4-FFF2-40B4-BE49-F238E27FC236}">
                <a16:creationId xmlns:a16="http://schemas.microsoft.com/office/drawing/2014/main" id="{57F323A5-C9EF-4DB3-AF69-3AA45B148624}"/>
              </a:ext>
            </a:extLst>
          </p:cNvPr>
          <p:cNvSpPr>
            <a:spLocks noGrp="1"/>
          </p:cNvSpPr>
          <p:nvPr>
            <p:ph type="title"/>
          </p:nvPr>
        </p:nvSpPr>
        <p:spPr>
          <a:xfrm>
            <a:off x="660400" y="1481080"/>
            <a:ext cx="5746143" cy="638743"/>
          </a:xfrm>
        </p:spPr>
        <p:txBody>
          <a:bodyPr/>
          <a:lstStyle/>
          <a:p>
            <a:pPr algn="l"/>
            <a:r>
              <a:rPr lang="en-US" b="1" dirty="0">
                <a:solidFill>
                  <a:schemeClr val="accent1">
                    <a:lumMod val="50000"/>
                  </a:schemeClr>
                </a:solidFill>
                <a:latin typeface="+mn-lt"/>
              </a:rPr>
              <a:t>New geofencing capability</a:t>
            </a:r>
          </a:p>
        </p:txBody>
      </p:sp>
      <p:sp>
        <p:nvSpPr>
          <p:cNvPr id="13" name="Content Placeholder 2">
            <a:extLst>
              <a:ext uri="{FF2B5EF4-FFF2-40B4-BE49-F238E27FC236}">
                <a16:creationId xmlns:a16="http://schemas.microsoft.com/office/drawing/2014/main" id="{E54E12C2-B081-444F-A806-EE280CC156AF}"/>
              </a:ext>
            </a:extLst>
          </p:cNvPr>
          <p:cNvSpPr>
            <a:spLocks noGrp="1"/>
          </p:cNvSpPr>
          <p:nvPr>
            <p:ph idx="1"/>
          </p:nvPr>
        </p:nvSpPr>
        <p:spPr>
          <a:xfrm>
            <a:off x="507406" y="2599565"/>
            <a:ext cx="5746143" cy="1435724"/>
          </a:xfrm>
        </p:spPr>
        <p:txBody>
          <a:bodyPr/>
          <a:lstStyle/>
          <a:p>
            <a:r>
              <a:rPr lang="en-US" dirty="0"/>
              <a:t>Users are notified when they are in or near an area of interest</a:t>
            </a:r>
          </a:p>
          <a:p>
            <a:endParaRPr lang="en-US" dirty="0"/>
          </a:p>
        </p:txBody>
      </p:sp>
    </p:spTree>
    <p:extLst>
      <p:ext uri="{BB962C8B-B14F-4D97-AF65-F5344CB8AC3E}">
        <p14:creationId xmlns:p14="http://schemas.microsoft.com/office/powerpoint/2010/main" val="877295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1A2E5A"/>
                </a:solidFill>
                <a:latin typeface="+mn-lt"/>
              </a:rPr>
              <a:t>Enhancements In Progress 2021/2022</a:t>
            </a:r>
          </a:p>
        </p:txBody>
      </p:sp>
      <p:sp>
        <p:nvSpPr>
          <p:cNvPr id="3" name="Content Placeholder 2"/>
          <p:cNvSpPr>
            <a:spLocks noGrp="1"/>
          </p:cNvSpPr>
          <p:nvPr>
            <p:ph idx="1"/>
          </p:nvPr>
        </p:nvSpPr>
        <p:spPr/>
        <p:txBody>
          <a:bodyPr>
            <a:normAutofit/>
          </a:bodyPr>
          <a:lstStyle/>
          <a:p>
            <a:pPr marL="0" indent="0">
              <a:buNone/>
            </a:pPr>
            <a:r>
              <a:rPr lang="en-US" dirty="0">
                <a:solidFill>
                  <a:srgbClr val="1A2E5A"/>
                </a:solidFill>
              </a:rPr>
              <a:t>GLOBE </a:t>
            </a:r>
          </a:p>
          <a:p>
            <a:r>
              <a:rPr lang="en-US" dirty="0">
                <a:solidFill>
                  <a:srgbClr val="1A2E5A"/>
                </a:solidFill>
              </a:rPr>
              <a:t>Automated Photo Approval/Amazon </a:t>
            </a:r>
            <a:r>
              <a:rPr lang="en-US" dirty="0" err="1">
                <a:solidFill>
                  <a:srgbClr val="1A2E5A"/>
                </a:solidFill>
              </a:rPr>
              <a:t>Rekognition</a:t>
            </a:r>
            <a:r>
              <a:rPr lang="en-US" dirty="0">
                <a:solidFill>
                  <a:srgbClr val="1A2E5A"/>
                </a:solidFill>
              </a:rPr>
              <a:t> </a:t>
            </a:r>
          </a:p>
          <a:p>
            <a:r>
              <a:rPr lang="en-US" dirty="0">
                <a:solidFill>
                  <a:srgbClr val="1A2E5A"/>
                </a:solidFill>
              </a:rPr>
              <a:t>Section 508 (for people with visual impairments) improvements to the app</a:t>
            </a:r>
          </a:p>
          <a:p>
            <a:pPr marL="0" indent="0">
              <a:buNone/>
            </a:pPr>
            <a:endParaRPr lang="en-US" dirty="0">
              <a:solidFill>
                <a:srgbClr val="1A2E5A"/>
              </a:solidFill>
            </a:endParaRPr>
          </a:p>
          <a:p>
            <a:endParaRPr lang="en-US" dirty="0">
              <a:solidFill>
                <a:srgbClr val="1A2E5A"/>
              </a:solidFill>
            </a:endParaRPr>
          </a:p>
          <a:p>
            <a:endParaRPr lang="en-US" dirty="0">
              <a:solidFill>
                <a:srgbClr val="1A2E5A"/>
              </a:solidFill>
            </a:endParaRPr>
          </a:p>
        </p:txBody>
      </p:sp>
    </p:spTree>
    <p:extLst>
      <p:ext uri="{BB962C8B-B14F-4D97-AF65-F5344CB8AC3E}">
        <p14:creationId xmlns:p14="http://schemas.microsoft.com/office/powerpoint/2010/main" val="2856454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1D83B-D067-449C-8EC0-FBB5E0E8CD9C}"/>
              </a:ext>
            </a:extLst>
          </p:cNvPr>
          <p:cNvSpPr>
            <a:spLocks noGrp="1"/>
          </p:cNvSpPr>
          <p:nvPr>
            <p:ph type="title"/>
          </p:nvPr>
        </p:nvSpPr>
        <p:spPr/>
        <p:txBody>
          <a:bodyPr/>
          <a:lstStyle/>
          <a:p>
            <a:r>
              <a:rPr lang="en-US" dirty="0"/>
              <a:t>GLOBE Observer in progress</a:t>
            </a:r>
          </a:p>
        </p:txBody>
      </p:sp>
      <p:sp>
        <p:nvSpPr>
          <p:cNvPr id="3" name="Content Placeholder 2">
            <a:extLst>
              <a:ext uri="{FF2B5EF4-FFF2-40B4-BE49-F238E27FC236}">
                <a16:creationId xmlns:a16="http://schemas.microsoft.com/office/drawing/2014/main" id="{018E1E59-EB0A-42C1-8D9B-965F96B5330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30359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4647C-D9DF-4025-B6ED-EC61E705A062}"/>
              </a:ext>
            </a:extLst>
          </p:cNvPr>
          <p:cNvSpPr>
            <a:spLocks noGrp="1"/>
          </p:cNvSpPr>
          <p:nvPr>
            <p:ph type="title"/>
          </p:nvPr>
        </p:nvSpPr>
        <p:spPr/>
        <p:txBody>
          <a:bodyPr/>
          <a:lstStyle/>
          <a:p>
            <a:r>
              <a:rPr lang="en-US" dirty="0"/>
              <a:t>Automated Photo Approval / AI</a:t>
            </a:r>
            <a:endParaRPr lang="en-US" sz="1600" i="1" dirty="0"/>
          </a:p>
        </p:txBody>
      </p:sp>
      <p:sp>
        <p:nvSpPr>
          <p:cNvPr id="3" name="Content Placeholder 2">
            <a:extLst>
              <a:ext uri="{FF2B5EF4-FFF2-40B4-BE49-F238E27FC236}">
                <a16:creationId xmlns:a16="http://schemas.microsoft.com/office/drawing/2014/main" id="{889A8D9E-C75E-4B20-AF35-605A9484C2BA}"/>
              </a:ext>
            </a:extLst>
          </p:cNvPr>
          <p:cNvSpPr>
            <a:spLocks noGrp="1"/>
          </p:cNvSpPr>
          <p:nvPr>
            <p:ph idx="1"/>
          </p:nvPr>
        </p:nvSpPr>
        <p:spPr/>
        <p:txBody>
          <a:bodyPr>
            <a:normAutofit fontScale="77500" lnSpcReduction="20000"/>
          </a:bodyPr>
          <a:lstStyle/>
          <a:p>
            <a:pPr>
              <a:lnSpc>
                <a:spcPct val="120000"/>
              </a:lnSpc>
            </a:pPr>
            <a:r>
              <a:rPr lang="en-US" dirty="0"/>
              <a:t>We developed and tuned Amazon’s </a:t>
            </a:r>
            <a:r>
              <a:rPr lang="en-US" dirty="0" err="1"/>
              <a:t>Rekognition</a:t>
            </a:r>
            <a:r>
              <a:rPr lang="en-US" dirty="0"/>
              <a:t> service to identify images which are possibly problematic (faces, text, inappropriate content)</a:t>
            </a:r>
          </a:p>
          <a:p>
            <a:pPr>
              <a:lnSpc>
                <a:spcPct val="120000"/>
              </a:lnSpc>
            </a:pPr>
            <a:r>
              <a:rPr lang="en-US" dirty="0"/>
              <a:t>Working the AI into a workflow which will automatically approve some images and flag others for human review.  </a:t>
            </a:r>
          </a:p>
          <a:p>
            <a:pPr lvl="1">
              <a:lnSpc>
                <a:spcPct val="120000"/>
              </a:lnSpc>
            </a:pPr>
            <a:r>
              <a:rPr lang="en-US" dirty="0"/>
              <a:t>Faces, text will be automatically blurred.</a:t>
            </a:r>
          </a:p>
          <a:p>
            <a:pPr lvl="1">
              <a:lnSpc>
                <a:spcPct val="120000"/>
              </a:lnSpc>
            </a:pPr>
            <a:r>
              <a:rPr lang="en-US" dirty="0"/>
              <a:t>Expected to implement a needed check to GLOBE Educator (and student) images.</a:t>
            </a:r>
          </a:p>
        </p:txBody>
      </p:sp>
    </p:spTree>
    <p:extLst>
      <p:ext uri="{BB962C8B-B14F-4D97-AF65-F5344CB8AC3E}">
        <p14:creationId xmlns:p14="http://schemas.microsoft.com/office/powerpoint/2010/main" val="303327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B791D-A96E-49CA-AF1C-3A4C03B4A9FE}"/>
              </a:ext>
            </a:extLst>
          </p:cNvPr>
          <p:cNvSpPr>
            <a:spLocks noGrp="1"/>
          </p:cNvSpPr>
          <p:nvPr>
            <p:ph type="title"/>
          </p:nvPr>
        </p:nvSpPr>
        <p:spPr/>
        <p:txBody>
          <a:bodyPr/>
          <a:lstStyle/>
          <a:p>
            <a:r>
              <a:rPr lang="en-US" dirty="0"/>
              <a:t>Section 508 app improvements</a:t>
            </a:r>
          </a:p>
        </p:txBody>
      </p:sp>
      <p:sp>
        <p:nvSpPr>
          <p:cNvPr id="3" name="Content Placeholder 2">
            <a:extLst>
              <a:ext uri="{FF2B5EF4-FFF2-40B4-BE49-F238E27FC236}">
                <a16:creationId xmlns:a16="http://schemas.microsoft.com/office/drawing/2014/main" id="{FDF54822-4408-4E39-AA4E-F6C0F03FB765}"/>
              </a:ext>
            </a:extLst>
          </p:cNvPr>
          <p:cNvSpPr>
            <a:spLocks noGrp="1"/>
          </p:cNvSpPr>
          <p:nvPr>
            <p:ph idx="1"/>
          </p:nvPr>
        </p:nvSpPr>
        <p:spPr/>
        <p:txBody>
          <a:bodyPr>
            <a:normAutofit/>
          </a:bodyPr>
          <a:lstStyle/>
          <a:p>
            <a:pPr>
              <a:lnSpc>
                <a:spcPct val="120000"/>
              </a:lnSpc>
            </a:pPr>
            <a:r>
              <a:rPr lang="en-US" dirty="0"/>
              <a:t>Reviewing app implementation to identify places to improve readability by a device based screen reader and ensure appropriate visual contrast</a:t>
            </a:r>
          </a:p>
        </p:txBody>
      </p:sp>
    </p:spTree>
    <p:extLst>
      <p:ext uri="{BB962C8B-B14F-4D97-AF65-F5344CB8AC3E}">
        <p14:creationId xmlns:p14="http://schemas.microsoft.com/office/powerpoint/2010/main" val="3444359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6B72C-BB1E-40E9-8A8A-85120276F89F}"/>
              </a:ext>
            </a:extLst>
          </p:cNvPr>
          <p:cNvSpPr>
            <a:spLocks noGrp="1"/>
          </p:cNvSpPr>
          <p:nvPr>
            <p:ph type="title"/>
          </p:nvPr>
        </p:nvSpPr>
        <p:spPr/>
        <p:txBody>
          <a:bodyPr/>
          <a:lstStyle/>
          <a:p>
            <a:r>
              <a:rPr lang="en-US" dirty="0">
                <a:solidFill>
                  <a:srgbClr val="1A2E5A"/>
                </a:solidFill>
              </a:rPr>
              <a:t>Agenda</a:t>
            </a:r>
          </a:p>
        </p:txBody>
      </p:sp>
      <p:sp>
        <p:nvSpPr>
          <p:cNvPr id="3" name="Content Placeholder 2">
            <a:extLst>
              <a:ext uri="{FF2B5EF4-FFF2-40B4-BE49-F238E27FC236}">
                <a16:creationId xmlns:a16="http://schemas.microsoft.com/office/drawing/2014/main" id="{BD92A320-D441-48C0-9DDA-D9DFDB3D3395}"/>
              </a:ext>
            </a:extLst>
          </p:cNvPr>
          <p:cNvSpPr>
            <a:spLocks noGrp="1"/>
          </p:cNvSpPr>
          <p:nvPr>
            <p:ph idx="1"/>
          </p:nvPr>
        </p:nvSpPr>
        <p:spPr/>
        <p:txBody>
          <a:bodyPr/>
          <a:lstStyle/>
          <a:p>
            <a:r>
              <a:rPr lang="en-US" dirty="0">
                <a:solidFill>
                  <a:srgbClr val="1A2E5A"/>
                </a:solidFill>
              </a:rPr>
              <a:t>Today</a:t>
            </a:r>
          </a:p>
          <a:p>
            <a:pPr lvl="1"/>
            <a:r>
              <a:rPr lang="en-US" dirty="0">
                <a:solidFill>
                  <a:srgbClr val="1A2E5A"/>
                </a:solidFill>
              </a:rPr>
              <a:t>Overview of Recent Accomplishments</a:t>
            </a:r>
          </a:p>
          <a:p>
            <a:pPr lvl="1"/>
            <a:r>
              <a:rPr lang="en-US" dirty="0">
                <a:solidFill>
                  <a:srgbClr val="1A2E5A"/>
                </a:solidFill>
              </a:rPr>
              <a:t>Work in Progress</a:t>
            </a:r>
          </a:p>
          <a:p>
            <a:r>
              <a:rPr lang="en-US" dirty="0">
                <a:solidFill>
                  <a:srgbClr val="1A2E5A"/>
                </a:solidFill>
              </a:rPr>
              <a:t>Tomorrow</a:t>
            </a:r>
          </a:p>
          <a:p>
            <a:pPr lvl="1"/>
            <a:r>
              <a:rPr lang="en-US" dirty="0">
                <a:solidFill>
                  <a:srgbClr val="1A2E5A"/>
                </a:solidFill>
              </a:rPr>
              <a:t>Future Plans and priorities</a:t>
            </a:r>
          </a:p>
          <a:p>
            <a:pPr lvl="1"/>
            <a:r>
              <a:rPr lang="en-US" dirty="0">
                <a:solidFill>
                  <a:srgbClr val="1A2E5A"/>
                </a:solidFill>
              </a:rPr>
              <a:t>Issues/Concerns/Questions</a:t>
            </a:r>
          </a:p>
          <a:p>
            <a:endParaRPr lang="en-US" dirty="0">
              <a:solidFill>
                <a:srgbClr val="1A2E5A"/>
              </a:solidFill>
            </a:endParaRPr>
          </a:p>
        </p:txBody>
      </p:sp>
    </p:spTree>
    <p:extLst>
      <p:ext uri="{BB962C8B-B14F-4D97-AF65-F5344CB8AC3E}">
        <p14:creationId xmlns:p14="http://schemas.microsoft.com/office/powerpoint/2010/main" val="1135989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A82-AF2F-4ABC-9446-EFF1A95B92C7}"/>
              </a:ext>
            </a:extLst>
          </p:cNvPr>
          <p:cNvSpPr>
            <a:spLocks noGrp="1"/>
          </p:cNvSpPr>
          <p:nvPr>
            <p:ph type="title"/>
          </p:nvPr>
        </p:nvSpPr>
        <p:spPr/>
        <p:txBody>
          <a:bodyPr/>
          <a:lstStyle/>
          <a:p>
            <a:r>
              <a:rPr lang="en-US" dirty="0"/>
              <a:t>Day 2: Enhancements coming</a:t>
            </a:r>
          </a:p>
        </p:txBody>
      </p:sp>
      <p:sp>
        <p:nvSpPr>
          <p:cNvPr id="3" name="Content Placeholder 2">
            <a:extLst>
              <a:ext uri="{FF2B5EF4-FFF2-40B4-BE49-F238E27FC236}">
                <a16:creationId xmlns:a16="http://schemas.microsoft.com/office/drawing/2014/main" id="{2B10443A-1BA2-4B44-BBF4-800C086C5C99}"/>
              </a:ext>
            </a:extLst>
          </p:cNvPr>
          <p:cNvSpPr>
            <a:spLocks noGrp="1"/>
          </p:cNvSpPr>
          <p:nvPr>
            <p:ph idx="1"/>
          </p:nvPr>
        </p:nvSpPr>
        <p:spPr>
          <a:xfrm>
            <a:off x="853439" y="2539974"/>
            <a:ext cx="10764339" cy="3321375"/>
          </a:xfrm>
        </p:spPr>
        <p:txBody>
          <a:bodyPr>
            <a:normAutofit fontScale="92500" lnSpcReduction="10000"/>
          </a:bodyPr>
          <a:lstStyle/>
          <a:p>
            <a:r>
              <a:rPr lang="en-US" dirty="0"/>
              <a:t>Student Account Improvements</a:t>
            </a:r>
          </a:p>
          <a:p>
            <a:r>
              <a:rPr lang="en-US" dirty="0"/>
              <a:t>My Observations</a:t>
            </a:r>
          </a:p>
          <a:p>
            <a:r>
              <a:rPr lang="en-US" dirty="0"/>
              <a:t>GLOBE Teams</a:t>
            </a:r>
          </a:p>
          <a:p>
            <a:r>
              <a:rPr lang="en-US" dirty="0"/>
              <a:t>New Site Architecture and Account Creation</a:t>
            </a:r>
          </a:p>
          <a:p>
            <a:pPr marL="0" indent="0">
              <a:buNone/>
            </a:pPr>
            <a:endParaRPr lang="en-US" dirty="0"/>
          </a:p>
          <a:p>
            <a:pPr marL="0" indent="0">
              <a:buNone/>
            </a:pPr>
            <a:r>
              <a:rPr lang="en-US" i="1" dirty="0"/>
              <a:t>And put questions in the </a:t>
            </a:r>
            <a:r>
              <a:rPr lang="en-US" i="1" dirty="0" err="1"/>
              <a:t>padlet</a:t>
            </a:r>
            <a:r>
              <a:rPr lang="en-US" i="1" dirty="0"/>
              <a:t> and we will work to address tomorrow</a:t>
            </a:r>
          </a:p>
          <a:p>
            <a:pPr marL="0" indent="0">
              <a:buNone/>
            </a:pPr>
            <a:r>
              <a:rPr lang="en-US" i="1" dirty="0"/>
              <a:t>https://padlet.com/africaregionglobe/8i7h58gekbty7omk</a:t>
            </a:r>
          </a:p>
          <a:p>
            <a:endParaRPr lang="en-US" dirty="0"/>
          </a:p>
          <a:p>
            <a:endParaRPr lang="en-US" dirty="0"/>
          </a:p>
        </p:txBody>
      </p:sp>
    </p:spTree>
    <p:extLst>
      <p:ext uri="{BB962C8B-B14F-4D97-AF65-F5344CB8AC3E}">
        <p14:creationId xmlns:p14="http://schemas.microsoft.com/office/powerpoint/2010/main" val="3854959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07563" y="1020838"/>
            <a:ext cx="10626089" cy="1333544"/>
          </a:xfrm>
        </p:spPr>
        <p:txBody>
          <a:bodyPr>
            <a:normAutofit fontScale="92500" lnSpcReduction="10000"/>
          </a:bodyPr>
          <a:lstStyle/>
          <a:p>
            <a:pPr marL="0" indent="0">
              <a:buNone/>
            </a:pPr>
            <a:endParaRPr lang="en-US" sz="2800" dirty="0">
              <a:solidFill>
                <a:schemeClr val="tx1">
                  <a:lumMod val="65000"/>
                  <a:lumOff val="35000"/>
                </a:schemeClr>
              </a:solidFill>
            </a:endParaRPr>
          </a:p>
          <a:p>
            <a:pPr marL="457200" lvl="1" indent="0">
              <a:buClr>
                <a:srgbClr val="BE8E2D"/>
              </a:buClr>
              <a:buSzPct val="103000"/>
              <a:buNone/>
            </a:pPr>
            <a:r>
              <a:rPr lang="en-US" sz="3600" b="1" dirty="0">
                <a:latin typeface="Calibri" panose="020F0502020204030204" pitchFamily="34" charset="0"/>
              </a:rPr>
              <a:t>Improved Student Management</a:t>
            </a:r>
          </a:p>
          <a:p>
            <a:pPr marL="457200" lvl="1" indent="0">
              <a:buClr>
                <a:srgbClr val="BE8E2D"/>
              </a:buClr>
              <a:buSzPct val="103000"/>
              <a:buNone/>
            </a:pPr>
            <a:r>
              <a:rPr lang="en-US" sz="1900" i="1" dirty="0">
                <a:latin typeface="Calibri" panose="020F0502020204030204" pitchFamily="34" charset="0"/>
              </a:rPr>
              <a:t>(expected 6/22)</a:t>
            </a:r>
          </a:p>
        </p:txBody>
      </p:sp>
      <p:sp>
        <p:nvSpPr>
          <p:cNvPr id="4" name="Slide Number Placeholder 3"/>
          <p:cNvSpPr>
            <a:spLocks noGrp="1"/>
          </p:cNvSpPr>
          <p:nvPr>
            <p:ph type="sldNum" sz="quarter" idx="4294967295"/>
          </p:nvPr>
        </p:nvSpPr>
        <p:spPr>
          <a:xfrm>
            <a:off x="0" y="0"/>
            <a:ext cx="0" cy="0"/>
          </a:xfrm>
        </p:spPr>
        <p:txBody>
          <a:bodyPr/>
          <a:lstStyle/>
          <a:p>
            <a:fld id="{8D57DBB9-07C6-49AB-BFD5-E737C7E241F6}" type="slidenum">
              <a:rPr lang="en-US" smtClean="0"/>
              <a:pPr/>
              <a:t>21</a:t>
            </a:fld>
            <a:endParaRPr lang="en-US" dirty="0"/>
          </a:p>
        </p:txBody>
      </p:sp>
      <p:sp>
        <p:nvSpPr>
          <p:cNvPr id="5" name="Content Placeholder 2">
            <a:extLst>
              <a:ext uri="{FF2B5EF4-FFF2-40B4-BE49-F238E27FC236}">
                <a16:creationId xmlns:a16="http://schemas.microsoft.com/office/drawing/2014/main" id="{5FDC4BC5-D22B-4BCC-9353-E1AE9A834664}"/>
              </a:ext>
            </a:extLst>
          </p:cNvPr>
          <p:cNvSpPr txBox="1">
            <a:spLocks/>
          </p:cNvSpPr>
          <p:nvPr/>
        </p:nvSpPr>
        <p:spPr>
          <a:xfrm>
            <a:off x="507406" y="2393627"/>
            <a:ext cx="10626089" cy="300113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200"/>
              </a:spcBef>
              <a:buClr>
                <a:schemeClr val="accent1">
                  <a:lumMod val="50000"/>
                </a:schemeClr>
              </a:buClr>
              <a:buSzPct val="103000"/>
              <a:buFont typeface="Wingdings" pitchFamily="2" charset="2"/>
              <a:buChar char="§"/>
              <a:defRPr sz="28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1000"/>
              </a:spcBef>
              <a:buClr>
                <a:srgbClr val="C4AA00"/>
              </a:buClr>
              <a:buFont typeface="Wingdings" pitchFamily="2" charset="2"/>
              <a:buChar char="§"/>
              <a:defRPr sz="2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800"/>
              </a:spcBef>
              <a:buClr>
                <a:srgbClr val="B09400"/>
              </a:buClr>
              <a:buFont typeface="Wingdings" pitchFamily="2" charset="2"/>
              <a:buChar char="§"/>
              <a:defRPr sz="24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Data entered by students will be associated with the student account to allow teachers to track the student’s observations</a:t>
            </a:r>
          </a:p>
          <a:p>
            <a:pPr>
              <a:lnSpc>
                <a:spcPct val="120000"/>
              </a:lnSpc>
            </a:pPr>
            <a:r>
              <a:rPr lang="en-US" sz="2600" dirty="0"/>
              <a:t>Create the ability to support user Screen Names for those who are unidentified in the system (Student accounts and Observer accounts)</a:t>
            </a:r>
          </a:p>
          <a:p>
            <a:pPr lvl="1">
              <a:lnSpc>
                <a:spcPct val="120000"/>
              </a:lnSpc>
            </a:pPr>
            <a:r>
              <a:rPr lang="en-US" sz="2600" dirty="0">
                <a:latin typeface="Calibri" panose="020F0502020204030204" pitchFamily="34" charset="0"/>
                <a:cs typeface="Calibri" panose="020F0502020204030204" pitchFamily="34" charset="0"/>
              </a:rPr>
              <a:t>This will allow students to be identified on GLOBE teams and school pages without having to display their real names.</a:t>
            </a:r>
          </a:p>
          <a:p>
            <a:pPr lvl="1">
              <a:lnSpc>
                <a:spcPct val="120000"/>
              </a:lnSpc>
            </a:pPr>
            <a:r>
              <a:rPr lang="en-US" sz="2600" dirty="0">
                <a:latin typeface="Calibri" panose="020F0502020204030204" pitchFamily="34" charset="0"/>
                <a:cs typeface="Calibri" panose="020F0502020204030204" pitchFamily="34" charset="0"/>
              </a:rPr>
              <a:t>This will allow observers to see themselves represented on the site</a:t>
            </a:r>
          </a:p>
          <a:p>
            <a:pPr lvl="1">
              <a:lnSpc>
                <a:spcPct val="120000"/>
              </a:lnSpc>
            </a:pPr>
            <a:endParaRPr lang="en-US" sz="26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284745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07563" y="1020838"/>
            <a:ext cx="10626089" cy="1333544"/>
          </a:xfrm>
        </p:spPr>
        <p:txBody>
          <a:bodyPr>
            <a:normAutofit fontScale="92500" lnSpcReduction="10000"/>
          </a:bodyPr>
          <a:lstStyle/>
          <a:p>
            <a:pPr marL="0" indent="0">
              <a:buNone/>
            </a:pPr>
            <a:endParaRPr lang="en-US" sz="2800" dirty="0">
              <a:solidFill>
                <a:schemeClr val="tx1">
                  <a:lumMod val="65000"/>
                  <a:lumOff val="35000"/>
                </a:schemeClr>
              </a:solidFill>
            </a:endParaRPr>
          </a:p>
          <a:p>
            <a:pPr marL="457200" lvl="1" indent="0">
              <a:buClr>
                <a:srgbClr val="BE8E2D"/>
              </a:buClr>
              <a:buSzPct val="103000"/>
              <a:buNone/>
            </a:pPr>
            <a:r>
              <a:rPr lang="en-US" sz="3600" b="1" dirty="0">
                <a:latin typeface="Calibri" panose="020F0502020204030204" pitchFamily="34" charset="0"/>
              </a:rPr>
              <a:t>Improved My Observations Portlet</a:t>
            </a:r>
          </a:p>
          <a:p>
            <a:pPr marL="457200" lvl="1" indent="0">
              <a:buClr>
                <a:srgbClr val="BE8E2D"/>
              </a:buClr>
              <a:buSzPct val="103000"/>
              <a:buNone/>
            </a:pPr>
            <a:r>
              <a:rPr lang="en-US" sz="1900" i="1" dirty="0">
                <a:latin typeface="Calibri" panose="020F0502020204030204" pitchFamily="34" charset="0"/>
              </a:rPr>
              <a:t>(expected 6/22)</a:t>
            </a:r>
          </a:p>
        </p:txBody>
      </p:sp>
      <p:sp>
        <p:nvSpPr>
          <p:cNvPr id="4" name="Slide Number Placeholder 3"/>
          <p:cNvSpPr>
            <a:spLocks noGrp="1"/>
          </p:cNvSpPr>
          <p:nvPr>
            <p:ph type="sldNum" sz="quarter" idx="4294967295"/>
          </p:nvPr>
        </p:nvSpPr>
        <p:spPr>
          <a:xfrm>
            <a:off x="0" y="0"/>
            <a:ext cx="0" cy="0"/>
          </a:xfrm>
        </p:spPr>
        <p:txBody>
          <a:bodyPr/>
          <a:lstStyle/>
          <a:p>
            <a:fld id="{8D57DBB9-07C6-49AB-BFD5-E737C7E241F6}" type="slidenum">
              <a:rPr lang="en-US" smtClean="0"/>
              <a:pPr/>
              <a:t>22</a:t>
            </a:fld>
            <a:endParaRPr lang="en-US" dirty="0"/>
          </a:p>
        </p:txBody>
      </p:sp>
      <p:sp>
        <p:nvSpPr>
          <p:cNvPr id="5" name="Content Placeholder 2">
            <a:extLst>
              <a:ext uri="{FF2B5EF4-FFF2-40B4-BE49-F238E27FC236}">
                <a16:creationId xmlns:a16="http://schemas.microsoft.com/office/drawing/2014/main" id="{5FDC4BC5-D22B-4BCC-9353-E1AE9A834664}"/>
              </a:ext>
            </a:extLst>
          </p:cNvPr>
          <p:cNvSpPr txBox="1">
            <a:spLocks/>
          </p:cNvSpPr>
          <p:nvPr/>
        </p:nvSpPr>
        <p:spPr>
          <a:xfrm>
            <a:off x="507406" y="2552653"/>
            <a:ext cx="10626089" cy="30011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Clr>
                <a:schemeClr val="accent1">
                  <a:lumMod val="50000"/>
                </a:schemeClr>
              </a:buClr>
              <a:buSzPct val="103000"/>
              <a:buFont typeface="Wingdings" pitchFamily="2" charset="2"/>
              <a:buChar char="§"/>
              <a:defRPr sz="28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1000"/>
              </a:spcBef>
              <a:buClr>
                <a:srgbClr val="C4AA00"/>
              </a:buClr>
              <a:buFont typeface="Wingdings" pitchFamily="2" charset="2"/>
              <a:buChar char="§"/>
              <a:defRPr sz="2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800"/>
              </a:spcBef>
              <a:buClr>
                <a:srgbClr val="B09400"/>
              </a:buClr>
              <a:buFont typeface="Wingdings" pitchFamily="2" charset="2"/>
              <a:buChar char="§"/>
              <a:defRPr sz="24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Users will be able to see their measurements for all protocols using the My Observations portlet.</a:t>
            </a:r>
          </a:p>
          <a:p>
            <a:pPr>
              <a:lnSpc>
                <a:spcPct val="120000"/>
              </a:lnSpc>
            </a:pPr>
            <a:r>
              <a:rPr lang="en-US" sz="2600" dirty="0"/>
              <a:t>Direct link to the My Observations portlet will be under the ‘Go To’ Menu.</a:t>
            </a:r>
          </a:p>
          <a:p>
            <a:pPr lvl="1">
              <a:lnSpc>
                <a:spcPct val="120000"/>
              </a:lnSpc>
            </a:pPr>
            <a:endParaRPr lang="en-US" sz="26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851021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0"/>
            <a:ext cx="0" cy="0"/>
          </a:xfrm>
        </p:spPr>
        <p:txBody>
          <a:bodyPr/>
          <a:lstStyle/>
          <a:p>
            <a:fld id="{8D57DBB9-07C6-49AB-BFD5-E737C7E241F6}" type="slidenum">
              <a:rPr lang="en-US" smtClean="0"/>
              <a:pPr/>
              <a:t>23</a:t>
            </a:fld>
            <a:endParaRPr lang="en-US" dirty="0"/>
          </a:p>
        </p:txBody>
      </p:sp>
      <p:pic>
        <p:nvPicPr>
          <p:cNvPr id="3" name="Picture 2" descr="Graphical user interface, application&#10;&#10;Description automatically generated">
            <a:extLst>
              <a:ext uri="{FF2B5EF4-FFF2-40B4-BE49-F238E27FC236}">
                <a16:creationId xmlns:a16="http://schemas.microsoft.com/office/drawing/2014/main" id="{5159A6E5-0A9B-499A-B57A-AE8DF4FEC4EB}"/>
              </a:ext>
            </a:extLst>
          </p:cNvPr>
          <p:cNvPicPr>
            <a:picLocks noChangeAspect="1"/>
          </p:cNvPicPr>
          <p:nvPr/>
        </p:nvPicPr>
        <p:blipFill>
          <a:blip r:embed="rId2"/>
          <a:stretch>
            <a:fillRect/>
          </a:stretch>
        </p:blipFill>
        <p:spPr>
          <a:xfrm>
            <a:off x="1850749" y="1323594"/>
            <a:ext cx="3062360" cy="4558541"/>
          </a:xfrm>
          <a:prstGeom prst="rect">
            <a:avLst/>
          </a:prstGeom>
        </p:spPr>
      </p:pic>
      <p:sp>
        <p:nvSpPr>
          <p:cNvPr id="10" name="Rectangle 9">
            <a:extLst>
              <a:ext uri="{FF2B5EF4-FFF2-40B4-BE49-F238E27FC236}">
                <a16:creationId xmlns:a16="http://schemas.microsoft.com/office/drawing/2014/main" id="{52D00275-4F54-4C19-A184-DF1AE59B7E67}"/>
              </a:ext>
            </a:extLst>
          </p:cNvPr>
          <p:cNvSpPr/>
          <p:nvPr/>
        </p:nvSpPr>
        <p:spPr>
          <a:xfrm>
            <a:off x="1948089" y="3201078"/>
            <a:ext cx="2146834" cy="3652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10;&#10;Description automatically generated">
            <a:extLst>
              <a:ext uri="{FF2B5EF4-FFF2-40B4-BE49-F238E27FC236}">
                <a16:creationId xmlns:a16="http://schemas.microsoft.com/office/drawing/2014/main" id="{BBA0543D-762E-4423-A066-E15BD32AB06F}"/>
              </a:ext>
            </a:extLst>
          </p:cNvPr>
          <p:cNvPicPr>
            <a:picLocks noChangeAspect="1"/>
          </p:cNvPicPr>
          <p:nvPr/>
        </p:nvPicPr>
        <p:blipFill>
          <a:blip r:embed="rId3"/>
          <a:stretch>
            <a:fillRect/>
          </a:stretch>
        </p:blipFill>
        <p:spPr>
          <a:xfrm>
            <a:off x="6096000" y="947059"/>
            <a:ext cx="3276600" cy="5323315"/>
          </a:xfrm>
          <a:prstGeom prst="rect">
            <a:avLst/>
          </a:prstGeom>
        </p:spPr>
      </p:pic>
    </p:spTree>
    <p:extLst>
      <p:ext uri="{BB962C8B-B14F-4D97-AF65-F5344CB8AC3E}">
        <p14:creationId xmlns:p14="http://schemas.microsoft.com/office/powerpoint/2010/main" val="2453017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07563" y="796466"/>
            <a:ext cx="10626089" cy="1333544"/>
          </a:xfrm>
        </p:spPr>
        <p:txBody>
          <a:bodyPr>
            <a:normAutofit/>
          </a:bodyPr>
          <a:lstStyle/>
          <a:p>
            <a:pPr marL="0" indent="0">
              <a:buNone/>
            </a:pPr>
            <a:endParaRPr lang="en-US" sz="2800" dirty="0">
              <a:solidFill>
                <a:schemeClr val="tx1">
                  <a:lumMod val="65000"/>
                  <a:lumOff val="35000"/>
                </a:schemeClr>
              </a:solidFill>
            </a:endParaRPr>
          </a:p>
          <a:p>
            <a:pPr marL="457200" lvl="1" indent="0">
              <a:buClr>
                <a:srgbClr val="BE8E2D"/>
              </a:buClr>
              <a:buSzPct val="103000"/>
              <a:buNone/>
            </a:pPr>
            <a:r>
              <a:rPr lang="en-US" sz="3600" b="1" dirty="0">
                <a:latin typeface="Calibri" panose="020F0502020204030204" pitchFamily="34" charset="0"/>
              </a:rPr>
              <a:t>Improved Student Management</a:t>
            </a:r>
            <a:br>
              <a:rPr lang="en-US" sz="3600" b="1" dirty="0">
                <a:latin typeface="Calibri" panose="020F0502020204030204" pitchFamily="34" charset="0"/>
              </a:rPr>
            </a:br>
            <a:r>
              <a:rPr lang="en-US" sz="1700" i="1" dirty="0">
                <a:latin typeface="Calibri" panose="020F0502020204030204" pitchFamily="34" charset="0"/>
              </a:rPr>
              <a:t>(expected 6/22)</a:t>
            </a:r>
          </a:p>
        </p:txBody>
      </p:sp>
      <p:sp>
        <p:nvSpPr>
          <p:cNvPr id="4" name="Slide Number Placeholder 3"/>
          <p:cNvSpPr>
            <a:spLocks noGrp="1"/>
          </p:cNvSpPr>
          <p:nvPr>
            <p:ph type="sldNum" sz="quarter" idx="4294967295"/>
          </p:nvPr>
        </p:nvSpPr>
        <p:spPr>
          <a:xfrm>
            <a:off x="0" y="0"/>
            <a:ext cx="0" cy="0"/>
          </a:xfrm>
        </p:spPr>
        <p:txBody>
          <a:bodyPr/>
          <a:lstStyle/>
          <a:p>
            <a:fld id="{8D57DBB9-07C6-49AB-BFD5-E737C7E241F6}" type="slidenum">
              <a:rPr lang="en-US" smtClean="0"/>
              <a:pPr/>
              <a:t>24</a:t>
            </a:fld>
            <a:endParaRPr lang="en-US" dirty="0"/>
          </a:p>
        </p:txBody>
      </p:sp>
      <p:sp>
        <p:nvSpPr>
          <p:cNvPr id="5" name="Content Placeholder 2">
            <a:extLst>
              <a:ext uri="{FF2B5EF4-FFF2-40B4-BE49-F238E27FC236}">
                <a16:creationId xmlns:a16="http://schemas.microsoft.com/office/drawing/2014/main" id="{5FDC4BC5-D22B-4BCC-9353-E1AE9A834664}"/>
              </a:ext>
            </a:extLst>
          </p:cNvPr>
          <p:cNvSpPr txBox="1">
            <a:spLocks/>
          </p:cNvSpPr>
          <p:nvPr/>
        </p:nvSpPr>
        <p:spPr>
          <a:xfrm>
            <a:off x="507406" y="2393627"/>
            <a:ext cx="10626089" cy="30011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Clr>
                <a:schemeClr val="accent1">
                  <a:lumMod val="50000"/>
                </a:schemeClr>
              </a:buClr>
              <a:buSzPct val="103000"/>
              <a:buFont typeface="Wingdings" pitchFamily="2" charset="2"/>
              <a:buChar char="§"/>
              <a:defRPr sz="28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1000"/>
              </a:spcBef>
              <a:buClr>
                <a:srgbClr val="C4AA00"/>
              </a:buClr>
              <a:buFont typeface="Wingdings" pitchFamily="2" charset="2"/>
              <a:buChar char="§"/>
              <a:defRPr sz="2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800"/>
              </a:spcBef>
              <a:buClr>
                <a:srgbClr val="B09400"/>
              </a:buClr>
              <a:buFont typeface="Wingdings" pitchFamily="2" charset="2"/>
              <a:buChar char="§"/>
              <a:defRPr sz="24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A portlet will be added to ‘My Pages’ to allow teachers to more easily:</a:t>
            </a:r>
          </a:p>
          <a:p>
            <a:pPr lvl="1">
              <a:lnSpc>
                <a:spcPct val="120000"/>
              </a:lnSpc>
            </a:pPr>
            <a:r>
              <a:rPr lang="en-US" sz="2600" dirty="0"/>
              <a:t>Manage and track their student’s observations.</a:t>
            </a:r>
          </a:p>
          <a:p>
            <a:pPr lvl="1">
              <a:lnSpc>
                <a:spcPct val="120000"/>
              </a:lnSpc>
            </a:pPr>
            <a:r>
              <a:rPr lang="en-US" sz="2600" dirty="0"/>
              <a:t>Create student accounts (in bulk) with a new and improved system.</a:t>
            </a:r>
          </a:p>
          <a:p>
            <a:pPr lvl="1">
              <a:lnSpc>
                <a:spcPct val="120000"/>
              </a:lnSpc>
            </a:pPr>
            <a:r>
              <a:rPr lang="en-US" sz="2600" dirty="0"/>
              <a:t>Export student records</a:t>
            </a:r>
          </a:p>
          <a:p>
            <a:pPr lvl="1">
              <a:lnSpc>
                <a:spcPct val="120000"/>
              </a:lnSpc>
            </a:pPr>
            <a:r>
              <a:rPr lang="en-US" sz="2600" dirty="0"/>
              <a:t>Manage and track their GLOBE Teams</a:t>
            </a:r>
          </a:p>
          <a:p>
            <a:pPr lvl="1">
              <a:lnSpc>
                <a:spcPct val="120000"/>
              </a:lnSpc>
            </a:pPr>
            <a:endParaRPr lang="en-US" sz="2600" dirty="0"/>
          </a:p>
        </p:txBody>
      </p:sp>
    </p:spTree>
    <p:extLst>
      <p:ext uri="{BB962C8B-B14F-4D97-AF65-F5344CB8AC3E}">
        <p14:creationId xmlns:p14="http://schemas.microsoft.com/office/powerpoint/2010/main" val="1157697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0"/>
            <a:ext cx="0" cy="0"/>
          </a:xfrm>
        </p:spPr>
        <p:txBody>
          <a:bodyPr/>
          <a:lstStyle/>
          <a:p>
            <a:fld id="{8D57DBB9-07C6-49AB-BFD5-E737C7E241F6}" type="slidenum">
              <a:rPr lang="en-US" smtClean="0"/>
              <a:pPr/>
              <a:t>25</a:t>
            </a:fld>
            <a:endParaRPr lang="en-US" dirty="0"/>
          </a:p>
        </p:txBody>
      </p:sp>
      <p:pic>
        <p:nvPicPr>
          <p:cNvPr id="9" name="Picture 8" descr="Graphical user interface, text, application, email&#10;&#10;Description automatically generated">
            <a:extLst>
              <a:ext uri="{FF2B5EF4-FFF2-40B4-BE49-F238E27FC236}">
                <a16:creationId xmlns:a16="http://schemas.microsoft.com/office/drawing/2014/main" id="{DBFB726A-116D-4A03-90F9-606C783F4877}"/>
              </a:ext>
            </a:extLst>
          </p:cNvPr>
          <p:cNvPicPr>
            <a:picLocks noChangeAspect="1"/>
          </p:cNvPicPr>
          <p:nvPr/>
        </p:nvPicPr>
        <p:blipFill>
          <a:blip r:embed="rId2"/>
          <a:stretch>
            <a:fillRect/>
          </a:stretch>
        </p:blipFill>
        <p:spPr>
          <a:xfrm>
            <a:off x="2976100" y="1155247"/>
            <a:ext cx="7839075" cy="4857750"/>
          </a:xfrm>
          <a:prstGeom prst="rect">
            <a:avLst/>
          </a:prstGeom>
          <a:ln w="3175">
            <a:solidFill>
              <a:schemeClr val="bg1">
                <a:lumMod val="50000"/>
              </a:schemeClr>
            </a:solidFill>
          </a:ln>
        </p:spPr>
      </p:pic>
      <p:sp>
        <p:nvSpPr>
          <p:cNvPr id="10" name="Content Placeholder 2">
            <a:extLst>
              <a:ext uri="{FF2B5EF4-FFF2-40B4-BE49-F238E27FC236}">
                <a16:creationId xmlns:a16="http://schemas.microsoft.com/office/drawing/2014/main" id="{938C4C7A-DD7B-4F41-B20F-123CA55D442F}"/>
              </a:ext>
            </a:extLst>
          </p:cNvPr>
          <p:cNvSpPr txBox="1">
            <a:spLocks/>
          </p:cNvSpPr>
          <p:nvPr/>
        </p:nvSpPr>
        <p:spPr>
          <a:xfrm>
            <a:off x="662682" y="1470601"/>
            <a:ext cx="1856232" cy="7205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Clr>
                <a:schemeClr val="accent1">
                  <a:lumMod val="50000"/>
                </a:schemeClr>
              </a:buClr>
              <a:buSzPct val="103000"/>
              <a:buFont typeface="Wingdings" pitchFamily="2" charset="2"/>
              <a:buChar char="§"/>
              <a:defRPr sz="28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1000"/>
              </a:spcBef>
              <a:buClr>
                <a:srgbClr val="C4AA00"/>
              </a:buClr>
              <a:buFont typeface="Wingdings" pitchFamily="2" charset="2"/>
              <a:buChar char="§"/>
              <a:defRPr sz="2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800"/>
              </a:spcBef>
              <a:buClr>
                <a:srgbClr val="B09400"/>
              </a:buClr>
              <a:buFont typeface="Wingdings" pitchFamily="2" charset="2"/>
              <a:buChar char="§"/>
              <a:defRPr sz="24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6/22</a:t>
            </a:r>
          </a:p>
        </p:txBody>
      </p:sp>
    </p:spTree>
    <p:extLst>
      <p:ext uri="{BB962C8B-B14F-4D97-AF65-F5344CB8AC3E}">
        <p14:creationId xmlns:p14="http://schemas.microsoft.com/office/powerpoint/2010/main" val="2856214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0"/>
            <a:ext cx="0" cy="0"/>
          </a:xfrm>
        </p:spPr>
        <p:txBody>
          <a:bodyPr/>
          <a:lstStyle/>
          <a:p>
            <a:fld id="{8D57DBB9-07C6-49AB-BFD5-E737C7E241F6}" type="slidenum">
              <a:rPr lang="en-US" smtClean="0"/>
              <a:pPr/>
              <a:t>26</a:t>
            </a:fld>
            <a:endParaRPr lang="en-US" dirty="0"/>
          </a:p>
        </p:txBody>
      </p:sp>
      <p:pic>
        <p:nvPicPr>
          <p:cNvPr id="3" name="Picture 2" descr="Graphical user interface, text, application, email&#10;&#10;Description automatically generated">
            <a:extLst>
              <a:ext uri="{FF2B5EF4-FFF2-40B4-BE49-F238E27FC236}">
                <a16:creationId xmlns:a16="http://schemas.microsoft.com/office/drawing/2014/main" id="{6FC5B918-9957-4DEA-8185-10C42FA6AF0C}"/>
              </a:ext>
            </a:extLst>
          </p:cNvPr>
          <p:cNvPicPr>
            <a:picLocks noChangeAspect="1"/>
          </p:cNvPicPr>
          <p:nvPr/>
        </p:nvPicPr>
        <p:blipFill>
          <a:blip r:embed="rId2"/>
          <a:stretch>
            <a:fillRect/>
          </a:stretch>
        </p:blipFill>
        <p:spPr>
          <a:xfrm>
            <a:off x="2321875" y="1003852"/>
            <a:ext cx="8842032" cy="5293835"/>
          </a:xfrm>
          <a:prstGeom prst="rect">
            <a:avLst/>
          </a:prstGeom>
        </p:spPr>
      </p:pic>
      <p:sp>
        <p:nvSpPr>
          <p:cNvPr id="5" name="Content Placeholder 2">
            <a:extLst>
              <a:ext uri="{FF2B5EF4-FFF2-40B4-BE49-F238E27FC236}">
                <a16:creationId xmlns:a16="http://schemas.microsoft.com/office/drawing/2014/main" id="{C329466D-44B0-4592-B4F8-1DD434E44279}"/>
              </a:ext>
            </a:extLst>
          </p:cNvPr>
          <p:cNvSpPr txBox="1">
            <a:spLocks/>
          </p:cNvSpPr>
          <p:nvPr/>
        </p:nvSpPr>
        <p:spPr>
          <a:xfrm>
            <a:off x="662682" y="1470601"/>
            <a:ext cx="1359406" cy="7205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Clr>
                <a:schemeClr val="accent1">
                  <a:lumMod val="50000"/>
                </a:schemeClr>
              </a:buClr>
              <a:buSzPct val="103000"/>
              <a:buFont typeface="Wingdings" pitchFamily="2" charset="2"/>
              <a:buChar char="§"/>
              <a:defRPr sz="28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1000"/>
              </a:spcBef>
              <a:buClr>
                <a:srgbClr val="C4AA00"/>
              </a:buClr>
              <a:buFont typeface="Wingdings" pitchFamily="2" charset="2"/>
              <a:buChar char="§"/>
              <a:defRPr sz="2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800"/>
              </a:spcBef>
              <a:buClr>
                <a:srgbClr val="B09400"/>
              </a:buClr>
              <a:buFont typeface="Wingdings" pitchFamily="2" charset="2"/>
              <a:buChar char="§"/>
              <a:defRPr sz="24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11/22</a:t>
            </a:r>
          </a:p>
        </p:txBody>
      </p:sp>
    </p:spTree>
    <p:extLst>
      <p:ext uri="{BB962C8B-B14F-4D97-AF65-F5344CB8AC3E}">
        <p14:creationId xmlns:p14="http://schemas.microsoft.com/office/powerpoint/2010/main" val="2850213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62395-30E5-4D1F-A5BF-A2E9BE2875C5}"/>
              </a:ext>
            </a:extLst>
          </p:cNvPr>
          <p:cNvSpPr>
            <a:spLocks noGrp="1"/>
          </p:cNvSpPr>
          <p:nvPr>
            <p:ph type="title"/>
          </p:nvPr>
        </p:nvSpPr>
        <p:spPr>
          <a:xfrm>
            <a:off x="853440" y="1430643"/>
            <a:ext cx="10386060" cy="676454"/>
          </a:xfrm>
        </p:spPr>
        <p:txBody>
          <a:bodyPr/>
          <a:lstStyle/>
          <a:p>
            <a:r>
              <a:rPr lang="en-US" sz="3600" b="1" dirty="0">
                <a:solidFill>
                  <a:srgbClr val="1A2E5A"/>
                </a:solidFill>
                <a:latin typeface="Calibri" panose="020F0502020204030204" pitchFamily="34" charset="0"/>
              </a:rPr>
              <a:t>Enhancements to GLOBE Teams</a:t>
            </a:r>
            <a:br>
              <a:rPr lang="en-US" sz="3600" b="1" dirty="0">
                <a:latin typeface="Calibri" panose="020F0502020204030204" pitchFamily="34" charset="0"/>
              </a:rPr>
            </a:br>
            <a:r>
              <a:rPr lang="en-US" sz="1600" i="1" dirty="0">
                <a:latin typeface="Calibri" panose="020F0502020204030204" pitchFamily="34" charset="0"/>
              </a:rPr>
              <a:t>(expected 6/22)</a:t>
            </a:r>
            <a:endParaRPr lang="en-US" sz="1600" i="1" dirty="0"/>
          </a:p>
        </p:txBody>
      </p:sp>
      <p:sp>
        <p:nvSpPr>
          <p:cNvPr id="7" name="Content Placeholder 2"/>
          <p:cNvSpPr>
            <a:spLocks noGrp="1"/>
          </p:cNvSpPr>
          <p:nvPr>
            <p:ph idx="1"/>
          </p:nvPr>
        </p:nvSpPr>
        <p:spPr>
          <a:xfrm>
            <a:off x="853440" y="2234318"/>
            <a:ext cx="10251660" cy="3627032"/>
          </a:xfrm>
        </p:spPr>
        <p:txBody>
          <a:bodyPr>
            <a:normAutofit/>
          </a:bodyPr>
          <a:lstStyle/>
          <a:p>
            <a:r>
              <a:rPr lang="en-US" dirty="0">
                <a:latin typeface="Calibri" panose="020F0502020204030204" pitchFamily="34" charset="0"/>
              </a:rPr>
              <a:t>Team members and their measurements will display on GLOBE team pages.</a:t>
            </a:r>
          </a:p>
          <a:p>
            <a:r>
              <a:rPr lang="en-US" dirty="0">
                <a:latin typeface="Calibri" panose="020F0502020204030204" pitchFamily="34" charset="0"/>
              </a:rPr>
              <a:t>GLOBE Teams shall have the option of associating and displaying team members and their measurements by data period (school year, for example). This will allow teachers to reuse GLOBE teams each year for their classrooms.</a:t>
            </a:r>
          </a:p>
        </p:txBody>
      </p:sp>
      <p:sp>
        <p:nvSpPr>
          <p:cNvPr id="4" name="Slide Number Placeholder 3"/>
          <p:cNvSpPr>
            <a:spLocks noGrp="1"/>
          </p:cNvSpPr>
          <p:nvPr>
            <p:ph type="sldNum" sz="quarter" idx="4294967295"/>
          </p:nvPr>
        </p:nvSpPr>
        <p:spPr>
          <a:xfrm>
            <a:off x="0" y="0"/>
            <a:ext cx="0" cy="0"/>
          </a:xfrm>
        </p:spPr>
        <p:txBody>
          <a:bodyPr/>
          <a:lstStyle/>
          <a:p>
            <a:fld id="{8D57DBB9-07C6-49AB-BFD5-E737C7E241F6}" type="slidenum">
              <a:rPr lang="en-US" smtClean="0"/>
              <a:pPr/>
              <a:t>27</a:t>
            </a:fld>
            <a:endParaRPr lang="en-US" dirty="0"/>
          </a:p>
        </p:txBody>
      </p:sp>
    </p:spTree>
    <p:extLst>
      <p:ext uri="{BB962C8B-B14F-4D97-AF65-F5344CB8AC3E}">
        <p14:creationId xmlns:p14="http://schemas.microsoft.com/office/powerpoint/2010/main" val="4003319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0"/>
            <a:ext cx="0" cy="0"/>
          </a:xfrm>
        </p:spPr>
        <p:txBody>
          <a:bodyPr/>
          <a:lstStyle/>
          <a:p>
            <a:fld id="{8D57DBB9-07C6-49AB-BFD5-E737C7E241F6}" type="slidenum">
              <a:rPr lang="en-US" smtClean="0"/>
              <a:pPr/>
              <a:t>28</a:t>
            </a:fld>
            <a:endParaRPr lang="en-US" dirty="0"/>
          </a:p>
        </p:txBody>
      </p:sp>
      <p:pic>
        <p:nvPicPr>
          <p:cNvPr id="10" name="Picture 9" descr="Table&#10;&#10;Description automatically generated">
            <a:extLst>
              <a:ext uri="{FF2B5EF4-FFF2-40B4-BE49-F238E27FC236}">
                <a16:creationId xmlns:a16="http://schemas.microsoft.com/office/drawing/2014/main" id="{83C7D4EF-8DB8-4507-9FC7-7F7F56FCB44A}"/>
              </a:ext>
            </a:extLst>
          </p:cNvPr>
          <p:cNvPicPr>
            <a:picLocks noChangeAspect="1"/>
          </p:cNvPicPr>
          <p:nvPr/>
        </p:nvPicPr>
        <p:blipFill>
          <a:blip r:embed="rId2"/>
          <a:stretch>
            <a:fillRect/>
          </a:stretch>
        </p:blipFill>
        <p:spPr>
          <a:xfrm>
            <a:off x="3423946" y="1100493"/>
            <a:ext cx="5344108" cy="5112938"/>
          </a:xfrm>
          <a:prstGeom prst="rect">
            <a:avLst/>
          </a:prstGeom>
          <a:noFill/>
          <a:ln w="3175">
            <a:solidFill>
              <a:schemeClr val="bg1">
                <a:lumMod val="50000"/>
              </a:schemeClr>
            </a:solidFill>
          </a:ln>
        </p:spPr>
      </p:pic>
    </p:spTree>
    <p:extLst>
      <p:ext uri="{BB962C8B-B14F-4D97-AF65-F5344CB8AC3E}">
        <p14:creationId xmlns:p14="http://schemas.microsoft.com/office/powerpoint/2010/main" val="743375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E4ECA-BE11-44D3-BD63-7A4C0800A3A9}"/>
              </a:ext>
            </a:extLst>
          </p:cNvPr>
          <p:cNvSpPr>
            <a:spLocks noGrp="1"/>
          </p:cNvSpPr>
          <p:nvPr>
            <p:ph type="title"/>
          </p:nvPr>
        </p:nvSpPr>
        <p:spPr>
          <a:xfrm>
            <a:off x="852903" y="1034984"/>
            <a:ext cx="10251660" cy="938587"/>
          </a:xfrm>
        </p:spPr>
        <p:txBody>
          <a:bodyPr/>
          <a:lstStyle/>
          <a:p>
            <a:r>
              <a:rPr lang="en-US" b="1" dirty="0">
                <a:solidFill>
                  <a:srgbClr val="1A2E5A"/>
                </a:solidFill>
                <a:latin typeface="+mn-lt"/>
              </a:rPr>
              <a:t>Planned Enhancements for later this year</a:t>
            </a:r>
          </a:p>
        </p:txBody>
      </p:sp>
      <p:sp>
        <p:nvSpPr>
          <p:cNvPr id="3" name="Content Placeholder 2">
            <a:extLst>
              <a:ext uri="{FF2B5EF4-FFF2-40B4-BE49-F238E27FC236}">
                <a16:creationId xmlns:a16="http://schemas.microsoft.com/office/drawing/2014/main" id="{DF1BF45D-6BA5-4571-BA5A-EC293F426103}"/>
              </a:ext>
            </a:extLst>
          </p:cNvPr>
          <p:cNvSpPr>
            <a:spLocks noGrp="1"/>
          </p:cNvSpPr>
          <p:nvPr>
            <p:ph idx="1"/>
          </p:nvPr>
        </p:nvSpPr>
        <p:spPr>
          <a:xfrm>
            <a:off x="854075" y="2302516"/>
            <a:ext cx="10250488" cy="3321050"/>
          </a:xfrm>
        </p:spPr>
        <p:txBody>
          <a:bodyPr>
            <a:noAutofit/>
          </a:bodyPr>
          <a:lstStyle/>
          <a:p>
            <a:pPr>
              <a:lnSpc>
                <a:spcPct val="100000"/>
              </a:lnSpc>
            </a:pPr>
            <a:r>
              <a:rPr lang="en-US" sz="3200" dirty="0"/>
              <a:t>Improved Account Creation Process</a:t>
            </a:r>
          </a:p>
          <a:p>
            <a:pPr lvl="1">
              <a:lnSpc>
                <a:spcPct val="100000"/>
              </a:lnSpc>
            </a:pPr>
            <a:r>
              <a:rPr lang="en-US" sz="3200" dirty="0"/>
              <a:t>Simplified, single path for all users</a:t>
            </a:r>
          </a:p>
          <a:p>
            <a:pPr>
              <a:lnSpc>
                <a:spcPct val="100000"/>
              </a:lnSpc>
            </a:pPr>
            <a:r>
              <a:rPr lang="en-US" sz="3200" dirty="0"/>
              <a:t>Improved Site Architecture</a:t>
            </a:r>
          </a:p>
          <a:p>
            <a:pPr lvl="1">
              <a:lnSpc>
                <a:spcPct val="100000"/>
              </a:lnSpc>
            </a:pPr>
            <a:r>
              <a:rPr lang="en-US" sz="3200" dirty="0"/>
              <a:t>Reorganizing sections and content based on community feedback.</a:t>
            </a:r>
          </a:p>
        </p:txBody>
      </p:sp>
    </p:spTree>
    <p:extLst>
      <p:ext uri="{BB962C8B-B14F-4D97-AF65-F5344CB8AC3E}">
        <p14:creationId xmlns:p14="http://schemas.microsoft.com/office/powerpoint/2010/main" val="904184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753" y="1039524"/>
            <a:ext cx="10251660" cy="614331"/>
          </a:xfrm>
          <a:prstGeom prst="rect">
            <a:avLst/>
          </a:prstGeom>
        </p:spPr>
        <p:txBody>
          <a:bodyPr>
            <a:noAutofit/>
          </a:bodyPr>
          <a:lstStyle/>
          <a:p>
            <a:pPr algn="l"/>
            <a:r>
              <a:rPr lang="en-US" sz="3200" b="1" dirty="0">
                <a:solidFill>
                  <a:srgbClr val="1A2E5A"/>
                </a:solidFill>
                <a:latin typeface="+mn-lt"/>
              </a:rPr>
              <a:t>Recent Accomplishments</a:t>
            </a:r>
          </a:p>
        </p:txBody>
      </p:sp>
      <p:sp>
        <p:nvSpPr>
          <p:cNvPr id="4" name="Slide Number Placeholder 3"/>
          <p:cNvSpPr>
            <a:spLocks noGrp="1"/>
          </p:cNvSpPr>
          <p:nvPr>
            <p:ph type="sldNum" sz="quarter" idx="4294967295"/>
          </p:nvPr>
        </p:nvSpPr>
        <p:spPr>
          <a:xfrm>
            <a:off x="9448800" y="6356350"/>
            <a:ext cx="2743200" cy="365125"/>
          </a:xfrm>
        </p:spPr>
        <p:txBody>
          <a:bodyPr/>
          <a:lstStyle/>
          <a:p>
            <a:fld id="{8D57DBB9-07C6-49AB-BFD5-E737C7E241F6}" type="slidenum">
              <a:rPr lang="en-US" smtClean="0"/>
              <a:pPr/>
              <a:t>3</a:t>
            </a:fld>
            <a:endParaRPr lang="en-US" dirty="0"/>
          </a:p>
        </p:txBody>
      </p:sp>
      <p:sp>
        <p:nvSpPr>
          <p:cNvPr id="14" name="Content Placeholder 2">
            <a:extLst>
              <a:ext uri="{FF2B5EF4-FFF2-40B4-BE49-F238E27FC236}">
                <a16:creationId xmlns:a16="http://schemas.microsoft.com/office/drawing/2014/main" id="{11570B9C-69D0-4F45-A910-74263D066D59}"/>
              </a:ext>
            </a:extLst>
          </p:cNvPr>
          <p:cNvSpPr>
            <a:spLocks noGrp="1"/>
          </p:cNvSpPr>
          <p:nvPr>
            <p:ph idx="1"/>
          </p:nvPr>
        </p:nvSpPr>
        <p:spPr>
          <a:xfrm>
            <a:off x="853440" y="1653855"/>
            <a:ext cx="10251660" cy="3990975"/>
          </a:xfrm>
        </p:spPr>
        <p:txBody>
          <a:bodyPr>
            <a:normAutofit fontScale="70000" lnSpcReduction="20000"/>
          </a:bodyPr>
          <a:lstStyle/>
          <a:p>
            <a:pPr marL="0" indent="0">
              <a:buNone/>
            </a:pPr>
            <a:r>
              <a:rPr lang="en-US" sz="3200" dirty="0">
                <a:solidFill>
                  <a:srgbClr val="1A2E5A"/>
                </a:solidFill>
                <a:latin typeface="+mn-lt"/>
              </a:rPr>
              <a:t>GLOBE </a:t>
            </a:r>
          </a:p>
          <a:p>
            <a:r>
              <a:rPr lang="en-US" sz="3200" dirty="0">
                <a:latin typeface="+mn-lt"/>
              </a:rPr>
              <a:t>A new hosting environment</a:t>
            </a:r>
          </a:p>
          <a:p>
            <a:r>
              <a:rPr lang="en-US" sz="3200" dirty="0">
                <a:latin typeface="+mn-lt"/>
              </a:rPr>
              <a:t>GLOBE Observer and Data Entry</a:t>
            </a:r>
          </a:p>
          <a:p>
            <a:r>
              <a:rPr lang="en-US" sz="3200" dirty="0">
                <a:latin typeface="+mn-lt"/>
              </a:rPr>
              <a:t>Multilingual Support for </a:t>
            </a:r>
            <a:r>
              <a:rPr lang="en-US" sz="3200" dirty="0" err="1">
                <a:latin typeface="+mn-lt"/>
              </a:rPr>
              <a:t>eTraining</a:t>
            </a:r>
            <a:endParaRPr lang="en-US" sz="3200" dirty="0">
              <a:latin typeface="+mn-lt"/>
            </a:endParaRPr>
          </a:p>
          <a:p>
            <a:r>
              <a:rPr lang="en-US" sz="3200" dirty="0">
                <a:latin typeface="+mn-lt"/>
              </a:rPr>
              <a:t>Trainer/Mentor Trainer Workflow</a:t>
            </a:r>
          </a:p>
          <a:p>
            <a:pPr marL="0" indent="0">
              <a:buNone/>
            </a:pPr>
            <a:endParaRPr lang="en-US" sz="3200" dirty="0">
              <a:solidFill>
                <a:srgbClr val="1A2E5A"/>
              </a:solidFill>
              <a:latin typeface="+mn-lt"/>
            </a:endParaRPr>
          </a:p>
          <a:p>
            <a:pPr marL="0" indent="0">
              <a:buNone/>
            </a:pPr>
            <a:r>
              <a:rPr lang="en-US" sz="3200" dirty="0">
                <a:solidFill>
                  <a:srgbClr val="1A2E5A"/>
                </a:solidFill>
                <a:latin typeface="+mn-lt"/>
              </a:rPr>
              <a:t>GLOBE Observer </a:t>
            </a:r>
          </a:p>
          <a:p>
            <a:r>
              <a:rPr lang="en-US" sz="3200" dirty="0">
                <a:latin typeface="+mn-lt"/>
              </a:rPr>
              <a:t>New Mosquito Habitat Mapper</a:t>
            </a:r>
          </a:p>
          <a:p>
            <a:r>
              <a:rPr lang="en-US" sz="3200" dirty="0">
                <a:solidFill>
                  <a:srgbClr val="1A2E5A"/>
                </a:solidFill>
                <a:latin typeface="+mn-lt"/>
              </a:rPr>
              <a:t>SciStarter Affiliate Tool</a:t>
            </a:r>
          </a:p>
          <a:p>
            <a:r>
              <a:rPr lang="en-US" sz="3200" dirty="0">
                <a:solidFill>
                  <a:srgbClr val="1A2E5A"/>
                </a:solidFill>
                <a:latin typeface="+mn-lt"/>
              </a:rPr>
              <a:t>Geofencing Projects</a:t>
            </a:r>
          </a:p>
          <a:p>
            <a:pPr lvl="2">
              <a:buSzPct val="103000"/>
              <a:buFont typeface="Wingdings" panose="05000000000000000000" pitchFamily="2" charset="2"/>
              <a:buChar char="§"/>
            </a:pPr>
            <a:endParaRPr lang="en-US" sz="2400" dirty="0">
              <a:latin typeface="Calibri" panose="020F0502020204030204" pitchFamily="34" charset="0"/>
            </a:endParaRPr>
          </a:p>
        </p:txBody>
      </p:sp>
    </p:spTree>
    <p:extLst>
      <p:ext uri="{BB962C8B-B14F-4D97-AF65-F5344CB8AC3E}">
        <p14:creationId xmlns:p14="http://schemas.microsoft.com/office/powerpoint/2010/main" val="376091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010C4-C8D5-43C1-A813-2FE3C688FCC3}"/>
              </a:ext>
            </a:extLst>
          </p:cNvPr>
          <p:cNvSpPr>
            <a:spLocks noGrp="1"/>
          </p:cNvSpPr>
          <p:nvPr>
            <p:ph idx="1"/>
          </p:nvPr>
        </p:nvSpPr>
        <p:spPr>
          <a:xfrm>
            <a:off x="685801" y="1855877"/>
            <a:ext cx="11161642" cy="4310269"/>
          </a:xfrm>
        </p:spPr>
        <p:txBody>
          <a:bodyPr>
            <a:normAutofit/>
          </a:bodyPr>
          <a:lstStyle/>
          <a:p>
            <a:pPr>
              <a:lnSpc>
                <a:spcPct val="120000"/>
              </a:lnSpc>
            </a:pPr>
            <a:r>
              <a:rPr lang="en-US" sz="1600" b="1" dirty="0"/>
              <a:t>Issue: </a:t>
            </a:r>
          </a:p>
          <a:p>
            <a:pPr lvl="1">
              <a:lnSpc>
                <a:spcPct val="120000"/>
              </a:lnSpc>
            </a:pPr>
            <a:r>
              <a:rPr lang="en-US" sz="1300" dirty="0"/>
              <a:t>Currently a user who wants to join GLOBE chooses to create a GLOBE Observer account which provides limited capabilities, or a GLOBE Teacher account, which after training and validation provides a full set of capabilities.  The two paths follow different processes with different approvals required. This has caused confusion to users, and difficulty for Country Coordinator, US Partners, helpdesk and others who try to support users who transition from the GLOBE Observer account to a GLOBE Teacher account.  </a:t>
            </a:r>
          </a:p>
          <a:p>
            <a:pPr>
              <a:lnSpc>
                <a:spcPct val="120000"/>
              </a:lnSpc>
            </a:pPr>
            <a:r>
              <a:rPr lang="en-US" sz="1600" b="1" dirty="0"/>
              <a:t>Approach:</a:t>
            </a:r>
          </a:p>
          <a:p>
            <a:pPr lvl="1">
              <a:lnSpc>
                <a:spcPct val="120000"/>
              </a:lnSpc>
            </a:pPr>
            <a:r>
              <a:rPr lang="en-US" sz="1300" dirty="0"/>
              <a:t>One initial account type instead of two, with a single path to upgrade. New capabilities to support the new workflows need to be built, existing user accounts will need to be migrated to the new statuses, workshop tool updates will be implemented, and screen name creation added to the account creation process. </a:t>
            </a:r>
          </a:p>
          <a:p>
            <a:pPr>
              <a:lnSpc>
                <a:spcPct val="120000"/>
              </a:lnSpc>
            </a:pPr>
            <a:r>
              <a:rPr lang="en-US" sz="1600" b="1" dirty="0"/>
              <a:t>Why now?</a:t>
            </a:r>
            <a:endParaRPr lang="en-US" sz="1600" dirty="0"/>
          </a:p>
          <a:p>
            <a:pPr lvl="1">
              <a:lnSpc>
                <a:spcPct val="120000"/>
              </a:lnSpc>
            </a:pPr>
            <a:r>
              <a:rPr lang="en-US" sz="1300" dirty="0"/>
              <a:t>This has been an annoyance for some time as we've seen users sign up for GLOBE Observer and then become trained and/or verified GLOBE users. The 2 paths need to be simplified so all users follow an identical path of enhanced capabilities through the system.  All stakeholders in the system have agreed this would be extremely useful. We also will add the screen name enhancement to this account workflow so everyone can choose a screen name when they create an account </a:t>
            </a:r>
          </a:p>
        </p:txBody>
      </p:sp>
      <p:sp>
        <p:nvSpPr>
          <p:cNvPr id="6" name="Content Placeholder 2">
            <a:extLst>
              <a:ext uri="{FF2B5EF4-FFF2-40B4-BE49-F238E27FC236}">
                <a16:creationId xmlns:a16="http://schemas.microsoft.com/office/drawing/2014/main" id="{F379A7F2-AAAA-4912-AEFE-DD018E493712}"/>
              </a:ext>
            </a:extLst>
          </p:cNvPr>
          <p:cNvSpPr txBox="1">
            <a:spLocks/>
          </p:cNvSpPr>
          <p:nvPr/>
        </p:nvSpPr>
        <p:spPr>
          <a:xfrm>
            <a:off x="222809" y="779949"/>
            <a:ext cx="10179130" cy="10759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Clr>
                <a:schemeClr val="accent1">
                  <a:lumMod val="50000"/>
                </a:schemeClr>
              </a:buClr>
              <a:buSzPct val="103000"/>
              <a:buFont typeface="Wingdings" pitchFamily="2" charset="2"/>
              <a:buChar char="§"/>
              <a:defRPr sz="28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1000"/>
              </a:spcBef>
              <a:buClr>
                <a:srgbClr val="C4AA00"/>
              </a:buClr>
              <a:buFont typeface="Wingdings" pitchFamily="2" charset="2"/>
              <a:buChar char="§"/>
              <a:defRPr sz="2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800"/>
              </a:spcBef>
              <a:buClr>
                <a:srgbClr val="B09400"/>
              </a:buClr>
              <a:buFont typeface="Wingdings" pitchFamily="2" charset="2"/>
              <a:buChar char="§"/>
              <a:defRPr sz="24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en-US" dirty="0">
              <a:solidFill>
                <a:schemeClr val="tx1">
                  <a:lumMod val="65000"/>
                  <a:lumOff val="35000"/>
                </a:schemeClr>
              </a:solidFill>
            </a:endParaRPr>
          </a:p>
          <a:p>
            <a:pPr marL="457200" lvl="1" indent="0">
              <a:buClr>
                <a:srgbClr val="BE8E2D"/>
              </a:buClr>
              <a:buSzPct val="103000"/>
              <a:buFont typeface="Wingdings" pitchFamily="2" charset="2"/>
              <a:buNone/>
            </a:pPr>
            <a:r>
              <a:rPr lang="en-US" sz="3200" b="1" dirty="0">
                <a:latin typeface="Calibri" panose="020F0502020204030204" pitchFamily="34" charset="0"/>
              </a:rPr>
              <a:t>Simplified  Ac</a:t>
            </a:r>
            <a:r>
              <a:rPr lang="en-US" sz="3200" b="1" dirty="0">
                <a:solidFill>
                  <a:schemeClr val="tx1"/>
                </a:solidFill>
                <a:latin typeface="Calibri" panose="020F0502020204030204" pitchFamily="34" charset="0"/>
              </a:rPr>
              <a:t>c</a:t>
            </a:r>
            <a:r>
              <a:rPr lang="en-US" sz="3200" b="1" dirty="0">
                <a:latin typeface="Calibri" panose="020F0502020204030204" pitchFamily="34" charset="0"/>
              </a:rPr>
              <a:t>ount Creation/Getting Started Process</a:t>
            </a:r>
          </a:p>
        </p:txBody>
      </p:sp>
    </p:spTree>
    <p:extLst>
      <p:ext uri="{BB962C8B-B14F-4D97-AF65-F5344CB8AC3E}">
        <p14:creationId xmlns:p14="http://schemas.microsoft.com/office/powerpoint/2010/main" val="2901680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22809" y="779949"/>
            <a:ext cx="10179130" cy="1075928"/>
          </a:xfrm>
        </p:spPr>
        <p:txBody>
          <a:bodyPr>
            <a:normAutofit/>
          </a:bodyPr>
          <a:lstStyle/>
          <a:p>
            <a:pPr marL="0" indent="0">
              <a:buNone/>
            </a:pPr>
            <a:endParaRPr lang="en-US" sz="2800" dirty="0">
              <a:solidFill>
                <a:schemeClr val="tx1">
                  <a:lumMod val="65000"/>
                  <a:lumOff val="35000"/>
                </a:schemeClr>
              </a:solidFill>
            </a:endParaRPr>
          </a:p>
          <a:p>
            <a:pPr marL="457200" lvl="1" indent="0">
              <a:buClr>
                <a:srgbClr val="BE8E2D"/>
              </a:buClr>
              <a:buSzPct val="103000"/>
              <a:buNone/>
            </a:pPr>
            <a:r>
              <a:rPr lang="en-US" sz="3200" b="1" dirty="0">
                <a:latin typeface="Calibri" panose="020F0502020204030204" pitchFamily="34" charset="0"/>
              </a:rPr>
              <a:t>Simplified  Account Creation/Getting Started Process</a:t>
            </a:r>
          </a:p>
        </p:txBody>
      </p:sp>
      <p:sp>
        <p:nvSpPr>
          <p:cNvPr id="4" name="Slide Number Placeholder 3"/>
          <p:cNvSpPr>
            <a:spLocks noGrp="1"/>
          </p:cNvSpPr>
          <p:nvPr>
            <p:ph type="sldNum" sz="quarter" idx="4294967295"/>
          </p:nvPr>
        </p:nvSpPr>
        <p:spPr>
          <a:xfrm>
            <a:off x="0" y="0"/>
            <a:ext cx="0" cy="0"/>
          </a:xfrm>
        </p:spPr>
        <p:txBody>
          <a:bodyPr/>
          <a:lstStyle/>
          <a:p>
            <a:fld id="{8D57DBB9-07C6-49AB-BFD5-E737C7E241F6}" type="slidenum">
              <a:rPr lang="en-US" smtClean="0"/>
              <a:pPr/>
              <a:t>31</a:t>
            </a:fld>
            <a:endParaRPr lang="en-US" dirty="0"/>
          </a:p>
        </p:txBody>
      </p:sp>
      <p:pic>
        <p:nvPicPr>
          <p:cNvPr id="3" name="Picture 2" descr="Diagram&#10;&#10;Description automatically generated">
            <a:extLst>
              <a:ext uri="{FF2B5EF4-FFF2-40B4-BE49-F238E27FC236}">
                <a16:creationId xmlns:a16="http://schemas.microsoft.com/office/drawing/2014/main" id="{39D4EE10-EC45-4D17-8626-6036852985D4}"/>
              </a:ext>
            </a:extLst>
          </p:cNvPr>
          <p:cNvPicPr>
            <a:picLocks noChangeAspect="1"/>
          </p:cNvPicPr>
          <p:nvPr/>
        </p:nvPicPr>
        <p:blipFill>
          <a:blip r:embed="rId2"/>
          <a:stretch>
            <a:fillRect/>
          </a:stretch>
        </p:blipFill>
        <p:spPr>
          <a:xfrm>
            <a:off x="475132" y="1770670"/>
            <a:ext cx="10912492" cy="4444983"/>
          </a:xfrm>
          <a:prstGeom prst="rect">
            <a:avLst/>
          </a:prstGeom>
        </p:spPr>
      </p:pic>
    </p:spTree>
    <p:extLst>
      <p:ext uri="{BB962C8B-B14F-4D97-AF65-F5344CB8AC3E}">
        <p14:creationId xmlns:p14="http://schemas.microsoft.com/office/powerpoint/2010/main" val="3193205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09909" y="929398"/>
            <a:ext cx="10626089" cy="1333544"/>
          </a:xfrm>
        </p:spPr>
        <p:txBody>
          <a:bodyPr>
            <a:normAutofit lnSpcReduction="10000"/>
          </a:bodyPr>
          <a:lstStyle/>
          <a:p>
            <a:pPr marL="0" indent="0">
              <a:buNone/>
            </a:pPr>
            <a:endParaRPr lang="en-US" sz="2800" dirty="0">
              <a:solidFill>
                <a:schemeClr val="tx1">
                  <a:lumMod val="65000"/>
                  <a:lumOff val="35000"/>
                </a:schemeClr>
              </a:solidFill>
            </a:endParaRPr>
          </a:p>
          <a:p>
            <a:pPr marL="457200" lvl="1" indent="0">
              <a:buClr>
                <a:srgbClr val="BE8E2D"/>
              </a:buClr>
              <a:buSzPct val="103000"/>
              <a:buNone/>
            </a:pPr>
            <a:r>
              <a:rPr lang="en-US" sz="2800" b="1" dirty="0">
                <a:latin typeface="Calibri" panose="020F0502020204030204" pitchFamily="34" charset="0"/>
              </a:rPr>
              <a:t>Clearer Paths to becoming a GLOBE Educator (currentl</a:t>
            </a:r>
            <a:r>
              <a:rPr lang="en-US" b="1" dirty="0">
                <a:latin typeface="Calibri" panose="020F0502020204030204" pitchFamily="34" charset="0"/>
              </a:rPr>
              <a:t>y known as a GLOBE Member)</a:t>
            </a:r>
            <a:endParaRPr lang="en-US" sz="2800" b="1" dirty="0">
              <a:latin typeface="Calibri" panose="020F0502020204030204" pitchFamily="34" charset="0"/>
            </a:endParaRPr>
          </a:p>
        </p:txBody>
      </p:sp>
      <p:sp>
        <p:nvSpPr>
          <p:cNvPr id="4" name="Slide Number Placeholder 3"/>
          <p:cNvSpPr>
            <a:spLocks noGrp="1"/>
          </p:cNvSpPr>
          <p:nvPr>
            <p:ph type="sldNum" sz="quarter" idx="4294967295"/>
          </p:nvPr>
        </p:nvSpPr>
        <p:spPr>
          <a:xfrm>
            <a:off x="0" y="0"/>
            <a:ext cx="0" cy="0"/>
          </a:xfrm>
        </p:spPr>
        <p:txBody>
          <a:bodyPr/>
          <a:lstStyle/>
          <a:p>
            <a:fld id="{8D57DBB9-07C6-49AB-BFD5-E737C7E241F6}" type="slidenum">
              <a:rPr lang="en-US" smtClean="0"/>
              <a:pPr/>
              <a:t>32</a:t>
            </a:fld>
            <a:endParaRPr lang="en-US" dirty="0"/>
          </a:p>
        </p:txBody>
      </p:sp>
      <p:pic>
        <p:nvPicPr>
          <p:cNvPr id="5" name="Picture 4" descr="Graphical user interface&#10;&#10;Description automatically generated with medium confidence">
            <a:extLst>
              <a:ext uri="{FF2B5EF4-FFF2-40B4-BE49-F238E27FC236}">
                <a16:creationId xmlns:a16="http://schemas.microsoft.com/office/drawing/2014/main" id="{79D7A81E-B52A-4699-BD74-95B12F6277D8}"/>
              </a:ext>
            </a:extLst>
          </p:cNvPr>
          <p:cNvPicPr>
            <a:picLocks noChangeAspect="1"/>
          </p:cNvPicPr>
          <p:nvPr/>
        </p:nvPicPr>
        <p:blipFill>
          <a:blip r:embed="rId2"/>
          <a:stretch>
            <a:fillRect/>
          </a:stretch>
        </p:blipFill>
        <p:spPr>
          <a:xfrm>
            <a:off x="0" y="2516342"/>
            <a:ext cx="12192000" cy="3853622"/>
          </a:xfrm>
          <a:prstGeom prst="rect">
            <a:avLst/>
          </a:prstGeom>
        </p:spPr>
      </p:pic>
    </p:spTree>
    <p:extLst>
      <p:ext uri="{BB962C8B-B14F-4D97-AF65-F5344CB8AC3E}">
        <p14:creationId xmlns:p14="http://schemas.microsoft.com/office/powerpoint/2010/main" val="1033870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1576-EF3E-4F31-9754-B3910B0755D8}"/>
              </a:ext>
            </a:extLst>
          </p:cNvPr>
          <p:cNvSpPr>
            <a:spLocks noGrp="1"/>
          </p:cNvSpPr>
          <p:nvPr>
            <p:ph type="title"/>
          </p:nvPr>
        </p:nvSpPr>
        <p:spPr>
          <a:xfrm>
            <a:off x="737755" y="1076664"/>
            <a:ext cx="10903527" cy="611143"/>
          </a:xfrm>
        </p:spPr>
        <p:txBody>
          <a:bodyPr/>
          <a:lstStyle/>
          <a:p>
            <a:r>
              <a:rPr lang="en-US" sz="3200" b="1" dirty="0">
                <a:solidFill>
                  <a:srgbClr val="1A2E5A"/>
                </a:solidFill>
                <a:latin typeface="+mn-lt"/>
              </a:rPr>
              <a:t>Implement new site architecture and associated capabilities</a:t>
            </a:r>
            <a:r>
              <a:rPr lang="en-US" sz="3200" b="1" i="1" dirty="0">
                <a:solidFill>
                  <a:srgbClr val="1A2E5A"/>
                </a:solidFill>
                <a:latin typeface="+mn-lt"/>
              </a:rPr>
              <a:t> </a:t>
            </a:r>
            <a:endParaRPr lang="en-US" sz="1100" b="1" dirty="0">
              <a:solidFill>
                <a:srgbClr val="1A2E5A"/>
              </a:solidFill>
              <a:latin typeface="+mn-lt"/>
            </a:endParaRPr>
          </a:p>
        </p:txBody>
      </p:sp>
      <p:sp>
        <p:nvSpPr>
          <p:cNvPr id="3" name="Content Placeholder 2">
            <a:extLst>
              <a:ext uri="{FF2B5EF4-FFF2-40B4-BE49-F238E27FC236}">
                <a16:creationId xmlns:a16="http://schemas.microsoft.com/office/drawing/2014/main" id="{1E8010C4-C8D5-43C1-A813-2FE3C688FCC3}"/>
              </a:ext>
            </a:extLst>
          </p:cNvPr>
          <p:cNvSpPr>
            <a:spLocks noGrp="1"/>
          </p:cNvSpPr>
          <p:nvPr>
            <p:ph idx="1"/>
          </p:nvPr>
        </p:nvSpPr>
        <p:spPr>
          <a:xfrm>
            <a:off x="737755" y="1690555"/>
            <a:ext cx="10716490" cy="4596396"/>
          </a:xfrm>
        </p:spPr>
        <p:txBody>
          <a:bodyPr>
            <a:normAutofit lnSpcReduction="10000"/>
          </a:bodyPr>
          <a:lstStyle/>
          <a:p>
            <a:pPr>
              <a:lnSpc>
                <a:spcPct val="120000"/>
              </a:lnSpc>
            </a:pPr>
            <a:r>
              <a:rPr lang="en-US" sz="1800" b="1" dirty="0">
                <a:latin typeface="+mn-lt"/>
              </a:rPr>
              <a:t>Issue: </a:t>
            </a:r>
          </a:p>
          <a:p>
            <a:pPr lvl="1">
              <a:lnSpc>
                <a:spcPct val="120000"/>
              </a:lnSpc>
            </a:pPr>
            <a:r>
              <a:rPr lang="en-US" sz="1800" dirty="0">
                <a:latin typeface="+mn-lt"/>
              </a:rPr>
              <a:t>A significant amount of time has been spent gathering requirements and defining an approach for an improved GLOBE site architecture to help address user feedback concerning the difficulty finding information on the site, and artificial legacy divisions.   </a:t>
            </a:r>
          </a:p>
          <a:p>
            <a:pPr>
              <a:lnSpc>
                <a:spcPct val="120000"/>
              </a:lnSpc>
            </a:pPr>
            <a:r>
              <a:rPr lang="en-US" sz="1800" b="1" dirty="0">
                <a:latin typeface="+mn-lt"/>
              </a:rPr>
              <a:t>Approach:</a:t>
            </a:r>
          </a:p>
          <a:p>
            <a:pPr lvl="1">
              <a:lnSpc>
                <a:spcPct val="120000"/>
              </a:lnSpc>
            </a:pPr>
            <a:r>
              <a:rPr lang="en-US" sz="1800" dirty="0">
                <a:latin typeface="+mn-lt"/>
              </a:rPr>
              <a:t>The new architecture modifies the top-level navigation, moves content appropriately and requires new capabilities primarily focused in the protocol, </a:t>
            </a:r>
            <a:r>
              <a:rPr lang="en-US" sz="1800" dirty="0" err="1">
                <a:latin typeface="+mn-lt"/>
              </a:rPr>
              <a:t>etraining</a:t>
            </a:r>
            <a:r>
              <a:rPr lang="en-US" sz="1800" dirty="0">
                <a:latin typeface="+mn-lt"/>
              </a:rPr>
              <a:t> and tutorials sections of the site.</a:t>
            </a:r>
          </a:p>
          <a:p>
            <a:pPr>
              <a:lnSpc>
                <a:spcPct val="120000"/>
              </a:lnSpc>
            </a:pPr>
            <a:r>
              <a:rPr lang="en-US" sz="1800" b="1" dirty="0">
                <a:latin typeface="+mn-lt"/>
              </a:rPr>
              <a:t>Why now?</a:t>
            </a:r>
            <a:endParaRPr lang="en-US" sz="1800" dirty="0">
              <a:latin typeface="+mn-lt"/>
            </a:endParaRPr>
          </a:p>
          <a:p>
            <a:pPr lvl="1">
              <a:lnSpc>
                <a:spcPct val="120000"/>
              </a:lnSpc>
            </a:pPr>
            <a:r>
              <a:rPr lang="en-US" sz="1800" dirty="0">
                <a:latin typeface="+mn-lt"/>
              </a:rPr>
              <a:t>Users are frequently overwhelmed by the amount of content on the GLOBE website and can find it difficult to find needed information. A large effort was undertaken to better organize and improve the site, and finally remove certain legacy content constraints.  Design was completed quite some time ago, but no progress has been made to date given other priorities.  </a:t>
            </a:r>
          </a:p>
        </p:txBody>
      </p:sp>
    </p:spTree>
    <p:extLst>
      <p:ext uri="{BB962C8B-B14F-4D97-AF65-F5344CB8AC3E}">
        <p14:creationId xmlns:p14="http://schemas.microsoft.com/office/powerpoint/2010/main" val="786900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0" y="947167"/>
            <a:ext cx="10626089" cy="1333544"/>
          </a:xfrm>
        </p:spPr>
        <p:txBody>
          <a:bodyPr>
            <a:normAutofit/>
          </a:bodyPr>
          <a:lstStyle/>
          <a:p>
            <a:pPr marL="0" indent="0">
              <a:buNone/>
            </a:pPr>
            <a:endParaRPr lang="en-US" sz="2800" dirty="0">
              <a:solidFill>
                <a:schemeClr val="tx1">
                  <a:lumMod val="65000"/>
                  <a:lumOff val="35000"/>
                </a:schemeClr>
              </a:solidFill>
            </a:endParaRPr>
          </a:p>
          <a:p>
            <a:pPr marL="457200" lvl="1" indent="0">
              <a:buClr>
                <a:srgbClr val="BE8E2D"/>
              </a:buClr>
              <a:buSzPct val="103000"/>
              <a:buNone/>
            </a:pPr>
            <a:r>
              <a:rPr lang="en-US" sz="3600" b="1" dirty="0">
                <a:latin typeface="Calibri" panose="020F0502020204030204" pitchFamily="34" charset="0"/>
              </a:rPr>
              <a:t>Improved Site Architecture</a:t>
            </a:r>
          </a:p>
        </p:txBody>
      </p:sp>
      <p:sp>
        <p:nvSpPr>
          <p:cNvPr id="4" name="Slide Number Placeholder 3"/>
          <p:cNvSpPr>
            <a:spLocks noGrp="1"/>
          </p:cNvSpPr>
          <p:nvPr>
            <p:ph type="sldNum" sz="quarter" idx="4294967295"/>
          </p:nvPr>
        </p:nvSpPr>
        <p:spPr>
          <a:xfrm>
            <a:off x="0" y="0"/>
            <a:ext cx="0" cy="0"/>
          </a:xfrm>
        </p:spPr>
        <p:txBody>
          <a:bodyPr/>
          <a:lstStyle/>
          <a:p>
            <a:fld id="{8D57DBB9-07C6-49AB-BFD5-E737C7E241F6}" type="slidenum">
              <a:rPr lang="en-US" smtClean="0"/>
              <a:pPr/>
              <a:t>34</a:t>
            </a:fld>
            <a:endParaRPr lang="en-US" dirty="0"/>
          </a:p>
        </p:txBody>
      </p:sp>
      <p:pic>
        <p:nvPicPr>
          <p:cNvPr id="6" name="Picture 5">
            <a:extLst>
              <a:ext uri="{FF2B5EF4-FFF2-40B4-BE49-F238E27FC236}">
                <a16:creationId xmlns:a16="http://schemas.microsoft.com/office/drawing/2014/main" id="{A6BB2130-5BE3-49EF-8ED5-F2B3663774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8739" y="3175122"/>
            <a:ext cx="11632503" cy="483588"/>
          </a:xfrm>
          <a:prstGeom prst="rect">
            <a:avLst/>
          </a:prstGeom>
        </p:spPr>
      </p:pic>
      <p:pic>
        <p:nvPicPr>
          <p:cNvPr id="8" name="Picture 7">
            <a:extLst>
              <a:ext uri="{FF2B5EF4-FFF2-40B4-BE49-F238E27FC236}">
                <a16:creationId xmlns:a16="http://schemas.microsoft.com/office/drawing/2014/main" id="{5B506149-084C-4E21-97B6-BCC2B86657A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7957" y="4836122"/>
            <a:ext cx="11632503" cy="483588"/>
          </a:xfrm>
          <a:prstGeom prst="rect">
            <a:avLst/>
          </a:prstGeom>
        </p:spPr>
      </p:pic>
      <p:cxnSp>
        <p:nvCxnSpPr>
          <p:cNvPr id="9" name="Straight Arrow Connector 8">
            <a:extLst>
              <a:ext uri="{FF2B5EF4-FFF2-40B4-BE49-F238E27FC236}">
                <a16:creationId xmlns:a16="http://schemas.microsoft.com/office/drawing/2014/main" id="{3E9EFDEF-5EE5-4A5C-8FEF-78B5B0615D85}"/>
              </a:ext>
            </a:extLst>
          </p:cNvPr>
          <p:cNvCxnSpPr/>
          <p:nvPr/>
        </p:nvCxnSpPr>
        <p:spPr>
          <a:xfrm flipH="1">
            <a:off x="4831125" y="3512667"/>
            <a:ext cx="322118" cy="149375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953AAB-358B-4026-9FC4-14386A014937}"/>
              </a:ext>
            </a:extLst>
          </p:cNvPr>
          <p:cNvCxnSpPr/>
          <p:nvPr/>
        </p:nvCxnSpPr>
        <p:spPr>
          <a:xfrm>
            <a:off x="5153243" y="3512667"/>
            <a:ext cx="1660698" cy="149375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F809A52-A683-4ABB-94F1-0A21CD7503E4}"/>
              </a:ext>
            </a:extLst>
          </p:cNvPr>
          <p:cNvCxnSpPr/>
          <p:nvPr/>
        </p:nvCxnSpPr>
        <p:spPr>
          <a:xfrm>
            <a:off x="5153243" y="3512667"/>
            <a:ext cx="3316778" cy="149375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6C45569-A92A-45D3-9A7B-A2D37FFEC520}"/>
              </a:ext>
            </a:extLst>
          </p:cNvPr>
          <p:cNvSpPr/>
          <p:nvPr/>
        </p:nvSpPr>
        <p:spPr>
          <a:xfrm>
            <a:off x="357957" y="2744830"/>
            <a:ext cx="897040" cy="369332"/>
          </a:xfrm>
          <a:prstGeom prst="rect">
            <a:avLst/>
          </a:prstGeom>
        </p:spPr>
        <p:txBody>
          <a:bodyPr wrap="none">
            <a:spAutoFit/>
          </a:bodyPr>
          <a:lstStyle/>
          <a:p>
            <a:r>
              <a:rPr lang="en-US" dirty="0">
                <a:solidFill>
                  <a:srgbClr val="BF8D2E"/>
                </a:solidFill>
              </a:rPr>
              <a:t>Existing</a:t>
            </a:r>
            <a:endParaRPr lang="en-US" dirty="0"/>
          </a:p>
        </p:txBody>
      </p:sp>
      <p:sp>
        <p:nvSpPr>
          <p:cNvPr id="13" name="Rectangle 12">
            <a:extLst>
              <a:ext uri="{FF2B5EF4-FFF2-40B4-BE49-F238E27FC236}">
                <a16:creationId xmlns:a16="http://schemas.microsoft.com/office/drawing/2014/main" id="{C717FDE5-544A-46C2-A2A7-12ACEA5FB31B}"/>
              </a:ext>
            </a:extLst>
          </p:cNvPr>
          <p:cNvSpPr/>
          <p:nvPr/>
        </p:nvSpPr>
        <p:spPr>
          <a:xfrm>
            <a:off x="290718" y="4477561"/>
            <a:ext cx="1072217" cy="369332"/>
          </a:xfrm>
          <a:prstGeom prst="rect">
            <a:avLst/>
          </a:prstGeom>
        </p:spPr>
        <p:txBody>
          <a:bodyPr wrap="none">
            <a:spAutoFit/>
          </a:bodyPr>
          <a:lstStyle/>
          <a:p>
            <a:r>
              <a:rPr lang="en-US" dirty="0">
                <a:solidFill>
                  <a:srgbClr val="BF8D2E"/>
                </a:solidFill>
              </a:rPr>
              <a:t>Proposed</a:t>
            </a:r>
            <a:endParaRPr lang="en-US" dirty="0"/>
          </a:p>
        </p:txBody>
      </p:sp>
      <p:cxnSp>
        <p:nvCxnSpPr>
          <p:cNvPr id="14" name="Straight Arrow Connector 13">
            <a:extLst>
              <a:ext uri="{FF2B5EF4-FFF2-40B4-BE49-F238E27FC236}">
                <a16:creationId xmlns:a16="http://schemas.microsoft.com/office/drawing/2014/main" id="{0832F1BB-EBCD-4FA3-91C4-620E9E77BB4C}"/>
              </a:ext>
            </a:extLst>
          </p:cNvPr>
          <p:cNvCxnSpPr/>
          <p:nvPr/>
        </p:nvCxnSpPr>
        <p:spPr>
          <a:xfrm flipH="1">
            <a:off x="3413343" y="3512667"/>
            <a:ext cx="322118" cy="149375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852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0" y="947167"/>
            <a:ext cx="10626089" cy="1333544"/>
          </a:xfrm>
        </p:spPr>
        <p:txBody>
          <a:bodyPr>
            <a:normAutofit/>
          </a:bodyPr>
          <a:lstStyle/>
          <a:p>
            <a:pPr marL="0" indent="0">
              <a:buNone/>
            </a:pPr>
            <a:endParaRPr lang="en-US" sz="2800" dirty="0">
              <a:solidFill>
                <a:schemeClr val="tx1">
                  <a:lumMod val="65000"/>
                  <a:lumOff val="35000"/>
                </a:schemeClr>
              </a:solidFill>
            </a:endParaRPr>
          </a:p>
          <a:p>
            <a:pPr marL="457200" lvl="1" indent="0">
              <a:buClr>
                <a:srgbClr val="BE8E2D"/>
              </a:buClr>
              <a:buSzPct val="103000"/>
              <a:buNone/>
            </a:pPr>
            <a:r>
              <a:rPr lang="en-US" sz="3600" b="1" dirty="0">
                <a:latin typeface="Calibri" panose="020F0502020204030204" pitchFamily="34" charset="0"/>
              </a:rPr>
              <a:t>Other Future Enhancements</a:t>
            </a:r>
          </a:p>
        </p:txBody>
      </p:sp>
      <p:sp>
        <p:nvSpPr>
          <p:cNvPr id="4" name="Slide Number Placeholder 3"/>
          <p:cNvSpPr>
            <a:spLocks noGrp="1"/>
          </p:cNvSpPr>
          <p:nvPr>
            <p:ph type="sldNum" sz="quarter" idx="4294967295"/>
          </p:nvPr>
        </p:nvSpPr>
        <p:spPr>
          <a:xfrm>
            <a:off x="0" y="0"/>
            <a:ext cx="0" cy="0"/>
          </a:xfrm>
        </p:spPr>
        <p:txBody>
          <a:bodyPr/>
          <a:lstStyle/>
          <a:p>
            <a:fld id="{8D57DBB9-07C6-49AB-BFD5-E737C7E241F6}" type="slidenum">
              <a:rPr lang="en-US" smtClean="0"/>
              <a:pPr/>
              <a:t>35</a:t>
            </a:fld>
            <a:endParaRPr lang="en-US" dirty="0"/>
          </a:p>
        </p:txBody>
      </p:sp>
      <p:sp>
        <p:nvSpPr>
          <p:cNvPr id="5" name="Content Placeholder 2">
            <a:extLst>
              <a:ext uri="{FF2B5EF4-FFF2-40B4-BE49-F238E27FC236}">
                <a16:creationId xmlns:a16="http://schemas.microsoft.com/office/drawing/2014/main" id="{5FDC4BC5-D22B-4BCC-9353-E1AE9A834664}"/>
              </a:ext>
            </a:extLst>
          </p:cNvPr>
          <p:cNvSpPr txBox="1">
            <a:spLocks/>
          </p:cNvSpPr>
          <p:nvPr/>
        </p:nvSpPr>
        <p:spPr>
          <a:xfrm>
            <a:off x="378739" y="2295638"/>
            <a:ext cx="10626089" cy="37310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Clr>
                <a:schemeClr val="accent1">
                  <a:lumMod val="50000"/>
                </a:schemeClr>
              </a:buClr>
              <a:buSzPct val="103000"/>
              <a:buFont typeface="Wingdings" pitchFamily="2" charset="2"/>
              <a:buChar char="§"/>
              <a:defRPr sz="28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1000"/>
              </a:spcBef>
              <a:buClr>
                <a:srgbClr val="C4AA00"/>
              </a:buClr>
              <a:buFont typeface="Wingdings" pitchFamily="2" charset="2"/>
              <a:buChar char="§"/>
              <a:defRPr sz="2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800"/>
              </a:spcBef>
              <a:buClr>
                <a:srgbClr val="B09400"/>
              </a:buClr>
              <a:buFont typeface="Wingdings" pitchFamily="2" charset="2"/>
              <a:buChar char="§"/>
              <a:defRPr sz="24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Additional </a:t>
            </a:r>
            <a:r>
              <a:rPr lang="en-US" sz="2600" dirty="0" err="1"/>
              <a:t>MyPage</a:t>
            </a:r>
            <a:r>
              <a:rPr lang="en-US" sz="2600" dirty="0"/>
              <a:t> Dashboard Enhancements</a:t>
            </a:r>
          </a:p>
          <a:p>
            <a:pPr>
              <a:lnSpc>
                <a:spcPct val="120000"/>
              </a:lnSpc>
            </a:pPr>
            <a:r>
              <a:rPr lang="en-US" sz="2600" dirty="0"/>
              <a:t>Improved Page Layout and Creation Tools</a:t>
            </a:r>
          </a:p>
          <a:p>
            <a:pPr>
              <a:lnSpc>
                <a:spcPct val="120000"/>
              </a:lnSpc>
            </a:pPr>
            <a:r>
              <a:rPr lang="en-US" sz="2600" dirty="0"/>
              <a:t>Teacher / School Reward System Improvements</a:t>
            </a:r>
          </a:p>
          <a:p>
            <a:pPr>
              <a:lnSpc>
                <a:spcPct val="120000"/>
              </a:lnSpc>
            </a:pPr>
            <a:r>
              <a:rPr lang="en-US" sz="2600" dirty="0"/>
              <a:t>Google translate for all pages</a:t>
            </a:r>
          </a:p>
          <a:p>
            <a:pPr>
              <a:lnSpc>
                <a:spcPct val="120000"/>
              </a:lnSpc>
            </a:pPr>
            <a:r>
              <a:rPr lang="en-US" sz="2600" dirty="0"/>
              <a:t>User Avatars</a:t>
            </a:r>
          </a:p>
        </p:txBody>
      </p:sp>
    </p:spTree>
    <p:extLst>
      <p:ext uri="{BB962C8B-B14F-4D97-AF65-F5344CB8AC3E}">
        <p14:creationId xmlns:p14="http://schemas.microsoft.com/office/powerpoint/2010/main" val="3439838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0" y="947167"/>
            <a:ext cx="10626089" cy="1333544"/>
          </a:xfrm>
        </p:spPr>
        <p:txBody>
          <a:bodyPr>
            <a:normAutofit/>
          </a:bodyPr>
          <a:lstStyle/>
          <a:p>
            <a:pPr marL="0" indent="0">
              <a:buNone/>
            </a:pPr>
            <a:endParaRPr lang="en-US" sz="2800" dirty="0">
              <a:solidFill>
                <a:schemeClr val="tx1">
                  <a:lumMod val="65000"/>
                  <a:lumOff val="35000"/>
                </a:schemeClr>
              </a:solidFill>
            </a:endParaRPr>
          </a:p>
          <a:p>
            <a:pPr marL="457200" lvl="1" indent="0">
              <a:buClr>
                <a:srgbClr val="BE8E2D"/>
              </a:buClr>
              <a:buSzPct val="103000"/>
              <a:buNone/>
            </a:pPr>
            <a:r>
              <a:rPr lang="en-US" sz="3600" b="1" dirty="0">
                <a:latin typeface="Calibri" panose="020F0502020204030204" pitchFamily="34" charset="0"/>
              </a:rPr>
              <a:t>My Page Dashboard</a:t>
            </a:r>
          </a:p>
        </p:txBody>
      </p:sp>
      <p:sp>
        <p:nvSpPr>
          <p:cNvPr id="4" name="Slide Number Placeholder 3"/>
          <p:cNvSpPr>
            <a:spLocks noGrp="1"/>
          </p:cNvSpPr>
          <p:nvPr>
            <p:ph type="sldNum" sz="quarter" idx="4294967295"/>
          </p:nvPr>
        </p:nvSpPr>
        <p:spPr>
          <a:xfrm>
            <a:off x="0" y="0"/>
            <a:ext cx="0" cy="0"/>
          </a:xfrm>
        </p:spPr>
        <p:txBody>
          <a:bodyPr/>
          <a:lstStyle/>
          <a:p>
            <a:fld id="{8D57DBB9-07C6-49AB-BFD5-E737C7E241F6}" type="slidenum">
              <a:rPr lang="en-US" smtClean="0"/>
              <a:pPr/>
              <a:t>36</a:t>
            </a:fld>
            <a:endParaRPr lang="en-US" dirty="0"/>
          </a:p>
        </p:txBody>
      </p:sp>
      <p:sp>
        <p:nvSpPr>
          <p:cNvPr id="5" name="Content Placeholder 2">
            <a:extLst>
              <a:ext uri="{FF2B5EF4-FFF2-40B4-BE49-F238E27FC236}">
                <a16:creationId xmlns:a16="http://schemas.microsoft.com/office/drawing/2014/main" id="{5FDC4BC5-D22B-4BCC-9353-E1AE9A834664}"/>
              </a:ext>
            </a:extLst>
          </p:cNvPr>
          <p:cNvSpPr txBox="1">
            <a:spLocks/>
          </p:cNvSpPr>
          <p:nvPr/>
        </p:nvSpPr>
        <p:spPr>
          <a:xfrm>
            <a:off x="378739" y="2295638"/>
            <a:ext cx="10626089" cy="30011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Clr>
                <a:schemeClr val="accent1">
                  <a:lumMod val="50000"/>
                </a:schemeClr>
              </a:buClr>
              <a:buSzPct val="103000"/>
              <a:buFont typeface="Wingdings" pitchFamily="2" charset="2"/>
              <a:buChar char="§"/>
              <a:defRPr sz="28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1000"/>
              </a:spcBef>
              <a:buClr>
                <a:srgbClr val="C4AA00"/>
              </a:buClr>
              <a:buFont typeface="Wingdings" pitchFamily="2" charset="2"/>
              <a:buChar char="§"/>
              <a:defRPr sz="2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800"/>
              </a:spcBef>
              <a:buClr>
                <a:srgbClr val="B09400"/>
              </a:buClr>
              <a:buFont typeface="Wingdings" pitchFamily="2" charset="2"/>
              <a:buChar char="§"/>
              <a:defRPr sz="24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rPr>
              <a:t>Customizable “dashboard” for GLOBE Educators to easily find their data, resources and content they use the most.</a:t>
            </a:r>
          </a:p>
          <a:p>
            <a:r>
              <a:rPr lang="en-US" dirty="0">
                <a:latin typeface="Calibri" panose="020F0502020204030204" pitchFamily="34" charset="0"/>
              </a:rPr>
              <a:t>Better organized content for guests to quickly learn about the GLOBE Member.</a:t>
            </a:r>
          </a:p>
          <a:p>
            <a:r>
              <a:rPr lang="en-US" dirty="0">
                <a:latin typeface="Calibri" panose="020F0502020204030204" pitchFamily="34" charset="0"/>
              </a:rPr>
              <a:t>A more effective interface to share accomplishments, awards, recognition and interests.</a:t>
            </a:r>
          </a:p>
        </p:txBody>
      </p:sp>
    </p:spTree>
    <p:extLst>
      <p:ext uri="{BB962C8B-B14F-4D97-AF65-F5344CB8AC3E}">
        <p14:creationId xmlns:p14="http://schemas.microsoft.com/office/powerpoint/2010/main" val="3531768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F47335-ABED-4D35-9CB5-803DB8B428C4}"/>
              </a:ext>
            </a:extLst>
          </p:cNvPr>
          <p:cNvSpPr>
            <a:spLocks noGrp="1"/>
          </p:cNvSpPr>
          <p:nvPr>
            <p:ph type="sldNum" sz="quarter" idx="4294967295"/>
          </p:nvPr>
        </p:nvSpPr>
        <p:spPr>
          <a:xfrm>
            <a:off x="9448800" y="6356350"/>
            <a:ext cx="2743200" cy="365125"/>
          </a:xfrm>
        </p:spPr>
        <p:txBody>
          <a:bodyPr/>
          <a:lstStyle/>
          <a:p>
            <a:fld id="{8D57DBB9-07C6-49AB-BFD5-E737C7E241F6}" type="slidenum">
              <a:rPr lang="en-US" smtClean="0"/>
              <a:pPr/>
              <a:t>37</a:t>
            </a:fld>
            <a:endParaRPr lang="en-US" dirty="0"/>
          </a:p>
        </p:txBody>
      </p:sp>
      <p:pic>
        <p:nvPicPr>
          <p:cNvPr id="11" name="Picture 10" descr="Graphical user interface, website&#10;&#10;Description automatically generated">
            <a:extLst>
              <a:ext uri="{FF2B5EF4-FFF2-40B4-BE49-F238E27FC236}">
                <a16:creationId xmlns:a16="http://schemas.microsoft.com/office/drawing/2014/main" id="{8191C314-7634-4FA5-B603-AA13E97F85BB}"/>
              </a:ext>
            </a:extLst>
          </p:cNvPr>
          <p:cNvPicPr>
            <a:picLocks noChangeAspect="1"/>
          </p:cNvPicPr>
          <p:nvPr/>
        </p:nvPicPr>
        <p:blipFill>
          <a:blip r:embed="rId2"/>
          <a:stretch>
            <a:fillRect/>
          </a:stretch>
        </p:blipFill>
        <p:spPr>
          <a:xfrm>
            <a:off x="446164" y="1037968"/>
            <a:ext cx="5230736" cy="5145568"/>
          </a:xfrm>
          <a:prstGeom prst="rect">
            <a:avLst/>
          </a:prstGeom>
          <a:ln>
            <a:solidFill>
              <a:schemeClr val="tx1">
                <a:lumMod val="50000"/>
                <a:lumOff val="50000"/>
              </a:schemeClr>
            </a:solidFill>
          </a:ln>
        </p:spPr>
      </p:pic>
      <p:pic>
        <p:nvPicPr>
          <p:cNvPr id="13" name="Picture 12" descr="Graphical user interface&#10;&#10;Description automatically generated">
            <a:extLst>
              <a:ext uri="{FF2B5EF4-FFF2-40B4-BE49-F238E27FC236}">
                <a16:creationId xmlns:a16="http://schemas.microsoft.com/office/drawing/2014/main" id="{4CA189A2-8724-42B4-A3E1-DBB61A9FDDB0}"/>
              </a:ext>
            </a:extLst>
          </p:cNvPr>
          <p:cNvPicPr>
            <a:picLocks noChangeAspect="1"/>
          </p:cNvPicPr>
          <p:nvPr/>
        </p:nvPicPr>
        <p:blipFill>
          <a:blip r:embed="rId3"/>
          <a:stretch>
            <a:fillRect/>
          </a:stretch>
        </p:blipFill>
        <p:spPr>
          <a:xfrm>
            <a:off x="6185535" y="1037968"/>
            <a:ext cx="5069205" cy="5103341"/>
          </a:xfrm>
          <a:prstGeom prst="rect">
            <a:avLst/>
          </a:prstGeom>
          <a:ln>
            <a:solidFill>
              <a:schemeClr val="tx1">
                <a:lumMod val="50000"/>
                <a:lumOff val="50000"/>
              </a:schemeClr>
            </a:solidFill>
          </a:ln>
        </p:spPr>
      </p:pic>
    </p:spTree>
    <p:extLst>
      <p:ext uri="{BB962C8B-B14F-4D97-AF65-F5344CB8AC3E}">
        <p14:creationId xmlns:p14="http://schemas.microsoft.com/office/powerpoint/2010/main" val="2211651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67E7-728A-4925-AED4-A0D5CDE4C50E}"/>
              </a:ext>
            </a:extLst>
          </p:cNvPr>
          <p:cNvSpPr>
            <a:spLocks noGrp="1"/>
          </p:cNvSpPr>
          <p:nvPr>
            <p:ph type="title"/>
          </p:nvPr>
        </p:nvSpPr>
        <p:spPr>
          <a:xfrm>
            <a:off x="271221" y="1142072"/>
            <a:ext cx="10251660" cy="635527"/>
          </a:xfrm>
        </p:spPr>
        <p:txBody>
          <a:bodyPr/>
          <a:lstStyle/>
          <a:p>
            <a:r>
              <a:rPr lang="en-US" dirty="0"/>
              <a:t>Davis Stations</a:t>
            </a:r>
          </a:p>
        </p:txBody>
      </p:sp>
      <p:sp>
        <p:nvSpPr>
          <p:cNvPr id="3" name="Content Placeholder 2">
            <a:extLst>
              <a:ext uri="{FF2B5EF4-FFF2-40B4-BE49-F238E27FC236}">
                <a16:creationId xmlns:a16="http://schemas.microsoft.com/office/drawing/2014/main" id="{72EAC3DD-1230-42D3-BD35-38FA246F8B98}"/>
              </a:ext>
            </a:extLst>
          </p:cNvPr>
          <p:cNvSpPr>
            <a:spLocks noGrp="1"/>
          </p:cNvSpPr>
          <p:nvPr>
            <p:ph idx="1"/>
          </p:nvPr>
        </p:nvSpPr>
        <p:spPr>
          <a:xfrm>
            <a:off x="271221" y="1861408"/>
            <a:ext cx="6718515" cy="4250132"/>
          </a:xfrm>
        </p:spPr>
        <p:txBody>
          <a:bodyPr>
            <a:normAutofit fontScale="92500"/>
          </a:bodyPr>
          <a:lstStyle/>
          <a:p>
            <a:pPr marL="0" indent="0">
              <a:buNone/>
            </a:pPr>
            <a:r>
              <a:rPr lang="en-US" sz="1800" dirty="0">
                <a:effectLst/>
                <a:latin typeface="Calibri" panose="020F0502020204030204" pitchFamily="34" charset="0"/>
                <a:ea typeface="Calibri" panose="020F0502020204030204" pitchFamily="34" charset="0"/>
              </a:rPr>
              <a:t>“</a:t>
            </a:r>
            <a:r>
              <a:rPr lang="en-US" sz="1800" i="1" dirty="0">
                <a:effectLst/>
                <a:latin typeface="Calibri" panose="020F0502020204030204" pitchFamily="34" charset="0"/>
                <a:ea typeface="Calibri" panose="020F0502020204030204" pitchFamily="34" charset="0"/>
              </a:rPr>
              <a:t>consumers requiring GLOBE support should purchase the </a:t>
            </a:r>
            <a:r>
              <a:rPr lang="en-US" sz="1800" i="1" dirty="0" err="1">
                <a:effectLst/>
                <a:latin typeface="Calibri" panose="020F0502020204030204" pitchFamily="34" charset="0"/>
                <a:ea typeface="Calibri" panose="020F0502020204030204" pitchFamily="34" charset="0"/>
              </a:rPr>
              <a:t>WeatheLink</a:t>
            </a:r>
            <a:r>
              <a:rPr lang="en-US" sz="1800" i="1" dirty="0">
                <a:effectLst/>
                <a:latin typeface="Calibri" panose="020F0502020204030204" pitchFamily="34" charset="0"/>
                <a:ea typeface="Calibri" panose="020F0502020204030204" pitchFamily="34" charset="0"/>
              </a:rPr>
              <a:t> USB (6510USB) or </a:t>
            </a:r>
            <a:r>
              <a:rPr lang="en-US" sz="1800" i="1" dirty="0" err="1">
                <a:effectLst/>
                <a:latin typeface="Calibri" panose="020F0502020204030204" pitchFamily="34" charset="0"/>
                <a:ea typeface="Calibri" panose="020F0502020204030204" pitchFamily="34" charset="0"/>
              </a:rPr>
              <a:t>WeatherLink</a:t>
            </a:r>
            <a:r>
              <a:rPr lang="en-US" sz="1800" i="1" dirty="0">
                <a:effectLst/>
                <a:latin typeface="Calibri" panose="020F0502020204030204" pitchFamily="34" charset="0"/>
                <a:ea typeface="Calibri" panose="020F0502020204030204" pitchFamily="34" charset="0"/>
              </a:rPr>
              <a:t> Serial (6510SER) datalogger and use the PC software to push data to our WeatherLink.com.”</a:t>
            </a:r>
            <a:endParaRPr lang="en-US" sz="1800" dirty="0">
              <a:effectLst/>
              <a:latin typeface="Calibri" panose="020F0502020204030204" pitchFamily="34" charset="0"/>
              <a:ea typeface="Calibri" panose="020F0502020204030204" pitchFamily="34" charset="0"/>
            </a:endParaRPr>
          </a:p>
          <a:p>
            <a:pPr marL="0" indent="0">
              <a:buNone/>
            </a:pPr>
            <a:r>
              <a:rPr lang="en-US" sz="1800" dirty="0">
                <a:latin typeface="Calibri" panose="020F0502020204030204" pitchFamily="34" charset="0"/>
              </a:rPr>
              <a:t>“</a:t>
            </a:r>
            <a:r>
              <a:rPr lang="en-US" sz="1800" i="1" dirty="0" err="1">
                <a:effectLst/>
                <a:latin typeface="Calibri" panose="020F0502020204030204" pitchFamily="34" charset="0"/>
                <a:ea typeface="Calibri" panose="020F0502020204030204" pitchFamily="34" charset="0"/>
              </a:rPr>
              <a:t>WeatherLink</a:t>
            </a:r>
            <a:r>
              <a:rPr lang="en-US" sz="1800" i="1" dirty="0">
                <a:effectLst/>
                <a:latin typeface="Calibri" panose="020F0502020204030204" pitchFamily="34" charset="0"/>
                <a:ea typeface="Calibri" panose="020F0502020204030204" pitchFamily="34" charset="0"/>
              </a:rPr>
              <a:t> Live is one of the products not supporting GLOBE uploads</a:t>
            </a:r>
            <a:r>
              <a:rPr lang="en-US" sz="1800" dirty="0">
                <a:latin typeface="Calibri" panose="020F0502020204030204" pitchFamily="34" charset="0"/>
                <a:ea typeface="Calibri" panose="020F0502020204030204" pitchFamily="34" charset="0"/>
              </a:rPr>
              <a:t>”</a:t>
            </a:r>
          </a:p>
          <a:p>
            <a:pPr marL="0" indent="0">
              <a:buNone/>
            </a:pP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Calibri" panose="020F0502020204030204" pitchFamily="34" charset="0"/>
              </a:rPr>
              <a:t>Path Forward for Davis</a:t>
            </a:r>
          </a:p>
          <a:p>
            <a:pPr lvl="1"/>
            <a:r>
              <a:rPr lang="en-US" sz="1800" dirty="0">
                <a:latin typeface="Calibri" panose="020F0502020204030204" pitchFamily="34" charset="0"/>
                <a:ea typeface="Calibri" panose="020F0502020204030204" pitchFamily="34" charset="0"/>
              </a:rPr>
              <a:t>Davis has an API which we can pull data from. Davis has agreed they will support us to use their API – no cost to GLOBE or users</a:t>
            </a:r>
          </a:p>
          <a:p>
            <a:pPr lvl="1"/>
            <a:r>
              <a:rPr lang="en-US" sz="1800" dirty="0">
                <a:latin typeface="Calibri" panose="020F0502020204030204" pitchFamily="34" charset="0"/>
                <a:ea typeface="Calibri" panose="020F0502020204030204" pitchFamily="34" charset="0"/>
              </a:rPr>
              <a:t>We need to build the “Pull Data” capability – like we do for </a:t>
            </a:r>
            <a:r>
              <a:rPr lang="en-US" sz="1800" dirty="0" err="1">
                <a:latin typeface="Calibri" panose="020F0502020204030204" pitchFamily="34" charset="0"/>
                <a:ea typeface="Calibri" panose="020F0502020204030204" pitchFamily="34" charset="0"/>
              </a:rPr>
              <a:t>EarthNetworks</a:t>
            </a:r>
            <a:endParaRPr lang="en-US" sz="1800" dirty="0">
              <a:latin typeface="Calibri" panose="020F0502020204030204" pitchFamily="34" charset="0"/>
              <a:ea typeface="Calibri" panose="020F0502020204030204" pitchFamily="34" charset="0"/>
            </a:endParaRPr>
          </a:p>
          <a:p>
            <a:pPr lvl="1"/>
            <a:r>
              <a:rPr lang="en-US" sz="1800" dirty="0">
                <a:latin typeface="Calibri" panose="020F0502020204030204" pitchFamily="34" charset="0"/>
                <a:ea typeface="Calibri" panose="020F0502020204030204" pitchFamily="34" charset="0"/>
              </a:rPr>
              <a:t>GLOBE users will need to Share their data with us</a:t>
            </a:r>
          </a:p>
          <a:p>
            <a:pPr lvl="1"/>
            <a:r>
              <a:rPr lang="en-US" sz="1800" dirty="0">
                <a:latin typeface="Calibri" panose="020F0502020204030204" pitchFamily="34" charset="0"/>
                <a:ea typeface="Calibri" panose="020F0502020204030204" pitchFamily="34" charset="0"/>
              </a:rPr>
              <a:t>Plan to work this in the months ahead</a:t>
            </a:r>
          </a:p>
          <a:p>
            <a:pPr lvl="1"/>
            <a:r>
              <a:rPr lang="en-US" sz="1800" dirty="0">
                <a:latin typeface="Calibri" panose="020F0502020204030204" pitchFamily="34" charset="0"/>
                <a:ea typeface="Calibri" panose="020F0502020204030204" pitchFamily="34" charset="0"/>
              </a:rPr>
              <a:t>Looking at EMDE as a possible interim solution</a:t>
            </a:r>
          </a:p>
          <a:p>
            <a:pPr marL="0" indent="0">
              <a:buNone/>
            </a:pPr>
            <a:endParaRPr lang="en-US" dirty="0"/>
          </a:p>
        </p:txBody>
      </p:sp>
      <p:pic>
        <p:nvPicPr>
          <p:cNvPr id="1026" name="Picture 5">
            <a:extLst>
              <a:ext uri="{FF2B5EF4-FFF2-40B4-BE49-F238E27FC236}">
                <a16:creationId xmlns:a16="http://schemas.microsoft.com/office/drawing/2014/main" id="{1155B587-2C19-4922-89DC-DB2C36734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2846" y="1907902"/>
            <a:ext cx="4667933" cy="314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788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89C6-64B0-4975-ADFB-A68450680D07}"/>
              </a:ext>
            </a:extLst>
          </p:cNvPr>
          <p:cNvSpPr>
            <a:spLocks noGrp="1"/>
          </p:cNvSpPr>
          <p:nvPr>
            <p:ph type="title"/>
          </p:nvPr>
        </p:nvSpPr>
        <p:spPr/>
        <p:txBody>
          <a:bodyPr/>
          <a:lstStyle/>
          <a:p>
            <a:r>
              <a:rPr lang="en-US" b="1" dirty="0">
                <a:latin typeface="+mn-lt"/>
              </a:rPr>
              <a:t>Support for other weather stations</a:t>
            </a:r>
          </a:p>
        </p:txBody>
      </p:sp>
      <p:sp>
        <p:nvSpPr>
          <p:cNvPr id="3" name="Content Placeholder 2">
            <a:extLst>
              <a:ext uri="{FF2B5EF4-FFF2-40B4-BE49-F238E27FC236}">
                <a16:creationId xmlns:a16="http://schemas.microsoft.com/office/drawing/2014/main" id="{EC21B283-225D-48AF-B6A8-F78F80F293CB}"/>
              </a:ext>
            </a:extLst>
          </p:cNvPr>
          <p:cNvSpPr>
            <a:spLocks noGrp="1"/>
          </p:cNvSpPr>
          <p:nvPr>
            <p:ph idx="1"/>
          </p:nvPr>
        </p:nvSpPr>
        <p:spPr/>
        <p:txBody>
          <a:bodyPr>
            <a:normAutofit fontScale="70000" lnSpcReduction="20000"/>
          </a:bodyPr>
          <a:lstStyle/>
          <a:p>
            <a:pPr>
              <a:lnSpc>
                <a:spcPct val="120000"/>
              </a:lnSpc>
            </a:pPr>
            <a:r>
              <a:rPr lang="en-US" dirty="0"/>
              <a:t>Complete the build of an API-In which allows others to send data directly to GLOBE – think a modernized version of Email Data Entry</a:t>
            </a:r>
          </a:p>
          <a:p>
            <a:pPr lvl="1">
              <a:lnSpc>
                <a:spcPct val="120000"/>
              </a:lnSpc>
            </a:pPr>
            <a:r>
              <a:rPr lang="en-US" dirty="0"/>
              <a:t>We currently use an API to send data to GLOBE for all atmosphere protocols (GLOBE Observer), so this task leverages that work to allow something other than GLOBE Observer to send data to GLOBE through a programmatic interface</a:t>
            </a:r>
          </a:p>
          <a:p>
            <a:pPr lvl="1">
              <a:lnSpc>
                <a:spcPct val="120000"/>
              </a:lnSpc>
            </a:pPr>
            <a:r>
              <a:rPr lang="en-US" dirty="0"/>
              <a:t>Could be used by PAWS3D, other weather station manufacturers.  Could potentially be used by HOBO sensors – but someone would need to build an interface to send to GLOBE</a:t>
            </a:r>
          </a:p>
        </p:txBody>
      </p:sp>
    </p:spTree>
    <p:extLst>
      <p:ext uri="{BB962C8B-B14F-4D97-AF65-F5344CB8AC3E}">
        <p14:creationId xmlns:p14="http://schemas.microsoft.com/office/powerpoint/2010/main" val="87863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986" y="1132775"/>
            <a:ext cx="10515600" cy="830244"/>
          </a:xfrm>
        </p:spPr>
        <p:txBody>
          <a:bodyPr>
            <a:normAutofit fontScale="90000"/>
          </a:bodyPr>
          <a:lstStyle/>
          <a:p>
            <a:pPr algn="l"/>
            <a:r>
              <a:rPr lang="en-US" b="1" dirty="0">
                <a:solidFill>
                  <a:srgbClr val="1A2E5A"/>
                </a:solidFill>
                <a:latin typeface="+mn-lt"/>
              </a:rPr>
              <a:t>New hosting environment for GLOBE </a:t>
            </a:r>
            <a:br>
              <a:rPr lang="en-US" b="1" dirty="0">
                <a:solidFill>
                  <a:srgbClr val="1A2E5A"/>
                </a:solidFill>
                <a:latin typeface="+mn-lt"/>
              </a:rPr>
            </a:br>
            <a:r>
              <a:rPr lang="en-US" sz="1800" i="1" dirty="0">
                <a:solidFill>
                  <a:srgbClr val="1A2E5A"/>
                </a:solidFill>
                <a:latin typeface="+mn-lt"/>
              </a:rPr>
              <a:t>(launched 9/21)</a:t>
            </a:r>
            <a:endParaRPr lang="en-US" i="1" dirty="0">
              <a:solidFill>
                <a:srgbClr val="1A2E5A"/>
              </a:solidFill>
              <a:latin typeface="+mn-lt"/>
            </a:endParaRPr>
          </a:p>
        </p:txBody>
      </p:sp>
      <p:sp>
        <p:nvSpPr>
          <p:cNvPr id="3" name="Content Placeholder 2"/>
          <p:cNvSpPr>
            <a:spLocks noGrp="1"/>
          </p:cNvSpPr>
          <p:nvPr>
            <p:ph idx="1"/>
          </p:nvPr>
        </p:nvSpPr>
        <p:spPr>
          <a:xfrm>
            <a:off x="935126" y="1963019"/>
            <a:ext cx="10385543" cy="3380547"/>
          </a:xfrm>
        </p:spPr>
        <p:txBody>
          <a:bodyPr>
            <a:normAutofit fontScale="92500" lnSpcReduction="20000"/>
          </a:bodyPr>
          <a:lstStyle/>
          <a:p>
            <a:pPr marL="0" indent="0">
              <a:buNone/>
            </a:pPr>
            <a:endParaRPr lang="en-US" sz="2800" dirty="0">
              <a:solidFill>
                <a:schemeClr val="tx1">
                  <a:lumMod val="65000"/>
                  <a:lumOff val="35000"/>
                </a:schemeClr>
              </a:solidFill>
            </a:endParaRPr>
          </a:p>
          <a:p>
            <a:pPr>
              <a:buClrTx/>
              <a:buSzPct val="103000"/>
              <a:buFont typeface="Wingdings" panose="05000000000000000000" pitchFamily="2" charset="2"/>
              <a:buChar char="§"/>
            </a:pPr>
            <a:r>
              <a:rPr lang="en-US" sz="3200" b="0" dirty="0">
                <a:latin typeface="+mn-lt"/>
              </a:rPr>
              <a:t>Moved GLOBE from it’s original Amazon hosting service to an AWS cloud environment operated by NASA</a:t>
            </a:r>
          </a:p>
          <a:p>
            <a:pPr lvl="2">
              <a:buClrTx/>
              <a:buSzPct val="103000"/>
              <a:buFont typeface="Wingdings" panose="05000000000000000000" pitchFamily="2" charset="2"/>
              <a:buChar char="§"/>
            </a:pPr>
            <a:r>
              <a:rPr lang="en-US" sz="2800" dirty="0">
                <a:latin typeface="+mn-lt"/>
              </a:rPr>
              <a:t>Improves security within NASA control with no cost increase</a:t>
            </a:r>
          </a:p>
          <a:p>
            <a:pPr lvl="2">
              <a:buClrTx/>
              <a:buSzPct val="103000"/>
              <a:buFont typeface="Wingdings" panose="05000000000000000000" pitchFamily="2" charset="2"/>
              <a:buChar char="§"/>
            </a:pPr>
            <a:r>
              <a:rPr lang="en-US" sz="2800" b="0" dirty="0">
                <a:latin typeface="+mn-lt"/>
              </a:rPr>
              <a:t>No visible chan</a:t>
            </a:r>
            <a:r>
              <a:rPr lang="en-US" sz="2800" dirty="0">
                <a:latin typeface="+mn-lt"/>
              </a:rPr>
              <a:t>ge to GLOBE users</a:t>
            </a:r>
          </a:p>
          <a:p>
            <a:pPr>
              <a:buClrTx/>
            </a:pPr>
            <a:r>
              <a:rPr lang="en-US" sz="3200" b="0" dirty="0">
                <a:solidFill>
                  <a:srgbClr val="1A2E5A"/>
                </a:solidFill>
                <a:latin typeface="+mn-lt"/>
              </a:rPr>
              <a:t>Staging environment created March 2021</a:t>
            </a:r>
          </a:p>
          <a:p>
            <a:pPr>
              <a:buClrTx/>
            </a:pPr>
            <a:r>
              <a:rPr lang="en-US" sz="3200" dirty="0">
                <a:solidFill>
                  <a:srgbClr val="1A2E5A"/>
                </a:solidFill>
                <a:latin typeface="+mn-lt"/>
              </a:rPr>
              <a:t>Production live September 25, 2021</a:t>
            </a:r>
          </a:p>
          <a:p>
            <a:pPr>
              <a:buClrTx/>
            </a:pPr>
            <a:r>
              <a:rPr lang="en-US" sz="3200" b="0" dirty="0">
                <a:solidFill>
                  <a:srgbClr val="1A2E5A"/>
                </a:solidFill>
                <a:latin typeface="+mn-lt"/>
              </a:rPr>
              <a:t>Old staging and production decommissioned October, 2021</a:t>
            </a:r>
          </a:p>
          <a:p>
            <a:pPr>
              <a:buClr>
                <a:srgbClr val="BF8D2E"/>
              </a:buClr>
              <a:buSzPct val="103000"/>
              <a:buFont typeface="Wingdings" panose="05000000000000000000" pitchFamily="2" charset="2"/>
              <a:buChar char="§"/>
            </a:pPr>
            <a:endParaRPr lang="en-US" sz="3200" b="0" dirty="0">
              <a:latin typeface="+mn-lt"/>
            </a:endParaRPr>
          </a:p>
        </p:txBody>
      </p:sp>
      <p:sp>
        <p:nvSpPr>
          <p:cNvPr id="4" name="Slide Number Placeholder 3"/>
          <p:cNvSpPr>
            <a:spLocks noGrp="1"/>
          </p:cNvSpPr>
          <p:nvPr>
            <p:ph type="sldNum" sz="quarter" idx="12"/>
          </p:nvPr>
        </p:nvSpPr>
        <p:spPr>
          <a:xfrm>
            <a:off x="0" y="0"/>
            <a:ext cx="0" cy="0"/>
          </a:xfr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57DBB9-07C6-49AB-BFD5-E737C7E241F6}" type="slidenum">
              <a:rPr lang="en-US" smtClean="0"/>
              <a:pPr/>
              <a:t>4</a:t>
            </a:fld>
            <a:endParaRPr lang="en-US" dirty="0"/>
          </a:p>
        </p:txBody>
      </p:sp>
    </p:spTree>
    <p:extLst>
      <p:ext uri="{BB962C8B-B14F-4D97-AF65-F5344CB8AC3E}">
        <p14:creationId xmlns:p14="http://schemas.microsoft.com/office/powerpoint/2010/main" val="504325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C5584-0BC8-4185-8C6D-46B69FE9585C}"/>
              </a:ext>
            </a:extLst>
          </p:cNvPr>
          <p:cNvSpPr>
            <a:spLocks noGrp="1"/>
          </p:cNvSpPr>
          <p:nvPr>
            <p:ph type="title"/>
          </p:nvPr>
        </p:nvSpPr>
        <p:spPr>
          <a:xfrm>
            <a:off x="2383130" y="1817438"/>
            <a:ext cx="6795821" cy="428430"/>
          </a:xfrm>
        </p:spPr>
        <p:txBody>
          <a:bodyPr/>
          <a:lstStyle/>
          <a:p>
            <a:br>
              <a:rPr lang="en-US" dirty="0"/>
            </a:br>
            <a:r>
              <a:rPr lang="en-US" dirty="0"/>
              <a:t>Concerns/Questions?</a:t>
            </a:r>
            <a:br>
              <a:rPr lang="en-US" dirty="0"/>
            </a:br>
            <a:br>
              <a:rPr lang="en-US" dirty="0"/>
            </a:br>
            <a:r>
              <a:rPr lang="en-US" dirty="0"/>
              <a:t>Let us know if you’d like a separate help session or have any questions – glad to accommodate during the meeting</a:t>
            </a:r>
          </a:p>
        </p:txBody>
      </p:sp>
      <p:sp>
        <p:nvSpPr>
          <p:cNvPr id="3" name="Content Placeholder 2">
            <a:extLst>
              <a:ext uri="{FF2B5EF4-FFF2-40B4-BE49-F238E27FC236}">
                <a16:creationId xmlns:a16="http://schemas.microsoft.com/office/drawing/2014/main" id="{20286C79-E7B7-424D-B59D-88B062019364}"/>
              </a:ext>
            </a:extLst>
          </p:cNvPr>
          <p:cNvSpPr>
            <a:spLocks noGrp="1"/>
          </p:cNvSpPr>
          <p:nvPr>
            <p:ph sz="half" idx="2"/>
          </p:nvPr>
        </p:nvSpPr>
        <p:spPr>
          <a:xfrm>
            <a:off x="3680337" y="2471955"/>
            <a:ext cx="4378960" cy="2294074"/>
          </a:xfrm>
        </p:spPr>
        <p:txBody>
          <a:bodyPr>
            <a:normAutofit lnSpcReduction="10000"/>
          </a:bodyPr>
          <a:lstStyle/>
          <a:p>
            <a:r>
              <a:rPr lang="en-US" dirty="0">
                <a:hlinkClick r:id="rId2"/>
              </a:rPr>
              <a:t>David.Overoye@ssaihq.com</a:t>
            </a:r>
            <a:endParaRPr lang="en-US" dirty="0"/>
          </a:p>
          <a:p>
            <a:r>
              <a:rPr lang="en-US" dirty="0">
                <a:hlinkClick r:id="rId3"/>
              </a:rPr>
              <a:t>Cornell.Lewis@ssaihq.com</a:t>
            </a:r>
            <a:endParaRPr lang="en-US" dirty="0"/>
          </a:p>
          <a:p>
            <a:br>
              <a:rPr lang="en-US" dirty="0"/>
            </a:br>
            <a:r>
              <a:rPr lang="en-US" dirty="0"/>
              <a:t>Science Systems &amp; Applications, Inc</a:t>
            </a:r>
            <a:br>
              <a:rPr lang="en-US" dirty="0"/>
            </a:br>
            <a:br>
              <a:rPr lang="en-US" dirty="0"/>
            </a:br>
            <a:br>
              <a:rPr lang="en-US" dirty="0"/>
            </a:br>
            <a:endParaRPr lang="en-US" dirty="0"/>
          </a:p>
        </p:txBody>
      </p:sp>
    </p:spTree>
    <p:extLst>
      <p:ext uri="{BB962C8B-B14F-4D97-AF65-F5344CB8AC3E}">
        <p14:creationId xmlns:p14="http://schemas.microsoft.com/office/powerpoint/2010/main" val="165626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561007" y="1301075"/>
            <a:ext cx="11445461" cy="830244"/>
          </a:xfrm>
        </p:spPr>
        <p:txBody>
          <a:bodyPr/>
          <a:lstStyle/>
          <a:p>
            <a:pPr algn="l"/>
            <a:r>
              <a:rPr lang="en-US" b="1" dirty="0">
                <a:solidFill>
                  <a:schemeClr val="accent1">
                    <a:lumMod val="50000"/>
                  </a:schemeClr>
                </a:solidFill>
                <a:latin typeface="+mn-lt"/>
              </a:rPr>
              <a:t>New Data Entry – Merging data entry with GLOBE Observer </a:t>
            </a:r>
            <a:r>
              <a:rPr lang="en-US" sz="1600" i="1" dirty="0">
                <a:solidFill>
                  <a:schemeClr val="accent1">
                    <a:lumMod val="50000"/>
                  </a:schemeClr>
                </a:solidFill>
                <a:latin typeface="+mn-lt"/>
              </a:rPr>
              <a:t>(launched 7/21)</a:t>
            </a:r>
          </a:p>
        </p:txBody>
      </p:sp>
      <p:sp>
        <p:nvSpPr>
          <p:cNvPr id="3" name="Content Placeholder 2">
            <a:extLst>
              <a:ext uri="{FF2B5EF4-FFF2-40B4-BE49-F238E27FC236}">
                <a16:creationId xmlns:a16="http://schemas.microsoft.com/office/drawing/2014/main" id="{EAA456E4-0F62-AB44-8F1C-08765B5D8015}"/>
              </a:ext>
            </a:extLst>
          </p:cNvPr>
          <p:cNvSpPr>
            <a:spLocks noGrp="1"/>
          </p:cNvSpPr>
          <p:nvPr>
            <p:ph idx="1"/>
          </p:nvPr>
        </p:nvSpPr>
        <p:spPr>
          <a:xfrm>
            <a:off x="853440" y="2410765"/>
            <a:ext cx="10251660" cy="3321375"/>
          </a:xfrm>
        </p:spPr>
        <p:txBody>
          <a:bodyPr>
            <a:normAutofit fontScale="92500" lnSpcReduction="20000"/>
          </a:bodyPr>
          <a:lstStyle/>
          <a:p>
            <a:pPr>
              <a:buClrTx/>
            </a:pPr>
            <a:r>
              <a:rPr lang="en-US" dirty="0">
                <a:latin typeface="+mn-lt"/>
              </a:rPr>
              <a:t>Brings GLOBE Observer and GLOBE Data Entry apps together. You will only need one app – GLOBE Observer</a:t>
            </a:r>
          </a:p>
          <a:p>
            <a:pPr>
              <a:buClrTx/>
            </a:pPr>
            <a:r>
              <a:rPr lang="en-US" dirty="0">
                <a:latin typeface="+mn-lt"/>
              </a:rPr>
              <a:t>Supports protocol “bundles” – grouping of protocols </a:t>
            </a:r>
          </a:p>
          <a:p>
            <a:pPr lvl="1">
              <a:buClrTx/>
            </a:pPr>
            <a:r>
              <a:rPr lang="en-US" dirty="0">
                <a:latin typeface="+mn-lt"/>
              </a:rPr>
              <a:t>Create your own Bundle</a:t>
            </a:r>
          </a:p>
          <a:p>
            <a:pPr lvl="1">
              <a:buClrTx/>
            </a:pPr>
            <a:r>
              <a:rPr lang="en-US" dirty="0">
                <a:latin typeface="+mn-lt"/>
              </a:rPr>
              <a:t>Use GLOBE specified bundles</a:t>
            </a:r>
          </a:p>
          <a:p>
            <a:pPr>
              <a:buClrTx/>
            </a:pPr>
            <a:r>
              <a:rPr lang="en-US" dirty="0">
                <a:latin typeface="+mn-lt"/>
              </a:rPr>
              <a:t>Simplifies site creation and data entry</a:t>
            </a:r>
          </a:p>
          <a:p>
            <a:pPr>
              <a:buClrTx/>
            </a:pPr>
            <a:r>
              <a:rPr lang="en-US" dirty="0">
                <a:latin typeface="+mn-lt"/>
                <a:sym typeface="Wingdings" panose="05000000000000000000" pitchFamily="2" charset="2"/>
              </a:rPr>
              <a:t>Looks the same on mobile and desktop, iOS and Android</a:t>
            </a:r>
          </a:p>
          <a:p>
            <a:pPr>
              <a:buClrTx/>
            </a:pPr>
            <a:r>
              <a:rPr lang="en-US" dirty="0">
                <a:latin typeface="+mn-lt"/>
                <a:sym typeface="Wingdings" panose="05000000000000000000" pitchFamily="2" charset="2"/>
              </a:rPr>
              <a:t>Initial launch with Atmosphere protocols, </a:t>
            </a:r>
            <a:r>
              <a:rPr lang="en-US" sz="2600" i="1" dirty="0">
                <a:solidFill>
                  <a:srgbClr val="1A2E5A"/>
                </a:solidFill>
                <a:latin typeface="+mn-lt"/>
                <a:sym typeface="Wingdings" panose="05000000000000000000" pitchFamily="2" charset="2"/>
              </a:rPr>
              <a:t>July, 2021</a:t>
            </a:r>
            <a:endParaRPr lang="en-US" i="1" dirty="0">
              <a:solidFill>
                <a:srgbClr val="1A2E5A"/>
              </a:solidFill>
              <a:latin typeface="+mn-lt"/>
            </a:endParaRPr>
          </a:p>
          <a:p>
            <a:pPr>
              <a:buClr>
                <a:srgbClr val="BF8D2E"/>
              </a:buClr>
            </a:pPr>
            <a:endParaRPr lang="en-US" dirty="0"/>
          </a:p>
          <a:p>
            <a:pPr>
              <a:buClr>
                <a:srgbClr val="BF8D2E"/>
              </a:buClr>
            </a:pPr>
            <a:endParaRPr lang="en-US" dirty="0"/>
          </a:p>
        </p:txBody>
      </p:sp>
    </p:spTree>
    <p:extLst>
      <p:ext uri="{BB962C8B-B14F-4D97-AF65-F5344CB8AC3E}">
        <p14:creationId xmlns:p14="http://schemas.microsoft.com/office/powerpoint/2010/main" val="429552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439" y="1430642"/>
            <a:ext cx="7402793" cy="938587"/>
          </a:xfrm>
        </p:spPr>
        <p:txBody>
          <a:bodyPr/>
          <a:lstStyle/>
          <a:p>
            <a:pPr algn="l"/>
            <a:r>
              <a:rPr lang="en-US" b="1" dirty="0">
                <a:solidFill>
                  <a:schemeClr val="accent1">
                    <a:lumMod val="50000"/>
                  </a:schemeClr>
                </a:solidFill>
                <a:latin typeface="+mn-lt"/>
              </a:rPr>
              <a:t>How does it work with GLOBE Observer?</a:t>
            </a:r>
          </a:p>
        </p:txBody>
      </p:sp>
      <p:sp>
        <p:nvSpPr>
          <p:cNvPr id="3" name="Content Placeholder 2"/>
          <p:cNvSpPr>
            <a:spLocks noGrp="1"/>
          </p:cNvSpPr>
          <p:nvPr>
            <p:ph idx="1"/>
          </p:nvPr>
        </p:nvSpPr>
        <p:spPr>
          <a:xfrm>
            <a:off x="853440" y="2539974"/>
            <a:ext cx="7654475" cy="2617653"/>
          </a:xfrm>
        </p:spPr>
        <p:txBody>
          <a:bodyPr>
            <a:normAutofit/>
          </a:bodyPr>
          <a:lstStyle/>
          <a:p>
            <a:pPr>
              <a:buClrTx/>
            </a:pPr>
            <a:r>
              <a:rPr lang="en-US" b="1" dirty="0">
                <a:latin typeface="+mn-lt"/>
              </a:rPr>
              <a:t>One view for trained/verified GLOBE users </a:t>
            </a:r>
          </a:p>
          <a:p>
            <a:pPr lvl="1">
              <a:buClrTx/>
            </a:pPr>
            <a:r>
              <a:rPr lang="en-US" dirty="0">
                <a:latin typeface="+mn-lt"/>
              </a:rPr>
              <a:t>Link at the top to all of GLOBE Data Entry (atmosphere initially)</a:t>
            </a:r>
          </a:p>
          <a:p>
            <a:pPr>
              <a:buClrTx/>
            </a:pPr>
            <a:r>
              <a:rPr lang="en-US" b="1" dirty="0">
                <a:latin typeface="+mn-lt"/>
              </a:rPr>
              <a:t>One view for GLOBE Observers</a:t>
            </a:r>
          </a:p>
          <a:p>
            <a:pPr lvl="1">
              <a:buClrTx/>
            </a:pPr>
            <a:r>
              <a:rPr lang="en-US" dirty="0">
                <a:latin typeface="+mn-lt"/>
              </a:rPr>
              <a:t>Looks the same – just the 4 observer protocols</a:t>
            </a:r>
          </a:p>
          <a:p>
            <a:pPr marL="198438" lvl="1" indent="0">
              <a:buNone/>
            </a:pPr>
            <a:endParaRPr lang="en-US" dirty="0"/>
          </a:p>
        </p:txBody>
      </p:sp>
      <p:sp>
        <p:nvSpPr>
          <p:cNvPr id="8" name="TextBox 7">
            <a:extLst>
              <a:ext uri="{FF2B5EF4-FFF2-40B4-BE49-F238E27FC236}">
                <a16:creationId xmlns:a16="http://schemas.microsoft.com/office/drawing/2014/main" id="{F821F078-D88D-4119-82EF-3D3981B0735A}"/>
              </a:ext>
            </a:extLst>
          </p:cNvPr>
          <p:cNvSpPr txBox="1"/>
          <p:nvPr/>
        </p:nvSpPr>
        <p:spPr>
          <a:xfrm>
            <a:off x="972110" y="5297211"/>
            <a:ext cx="6322069" cy="923330"/>
          </a:xfrm>
          <a:prstGeom prst="rect">
            <a:avLst/>
          </a:prstGeom>
          <a:noFill/>
        </p:spPr>
        <p:txBody>
          <a:bodyPr wrap="square" rtlCol="0">
            <a:spAutoFit/>
          </a:bodyPr>
          <a:lstStyle/>
          <a:p>
            <a:r>
              <a:rPr lang="en-US" dirty="0"/>
              <a:t>GLOBE Policy requires only users who have been trained and verified to be able to access the additional protocols. </a:t>
            </a:r>
            <a:r>
              <a:rPr lang="en-US" dirty="0" err="1"/>
              <a:t>Etraining</a:t>
            </a:r>
            <a:r>
              <a:rPr lang="en-US" dirty="0"/>
              <a:t> alone is not sufficient.</a:t>
            </a:r>
          </a:p>
        </p:txBody>
      </p:sp>
      <p:pic>
        <p:nvPicPr>
          <p:cNvPr id="9" name="Picture 8">
            <a:extLst>
              <a:ext uri="{FF2B5EF4-FFF2-40B4-BE49-F238E27FC236}">
                <a16:creationId xmlns:a16="http://schemas.microsoft.com/office/drawing/2014/main" id="{94F23F26-9200-41F2-97DF-CB3F4A1D6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1398" y="1091351"/>
            <a:ext cx="1772299" cy="5030049"/>
          </a:xfrm>
          <a:prstGeom prst="rect">
            <a:avLst/>
          </a:prstGeom>
        </p:spPr>
      </p:pic>
      <p:sp>
        <p:nvSpPr>
          <p:cNvPr id="6" name="Rectangle 5">
            <a:extLst>
              <a:ext uri="{FF2B5EF4-FFF2-40B4-BE49-F238E27FC236}">
                <a16:creationId xmlns:a16="http://schemas.microsoft.com/office/drawing/2014/main" id="{82494A0C-633A-42EE-8CE9-C9723519D685}"/>
              </a:ext>
            </a:extLst>
          </p:cNvPr>
          <p:cNvSpPr/>
          <p:nvPr/>
        </p:nvSpPr>
        <p:spPr>
          <a:xfrm>
            <a:off x="8507914" y="1859622"/>
            <a:ext cx="2505983" cy="7836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756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27" y="1202177"/>
            <a:ext cx="10251660" cy="605900"/>
          </a:xfrm>
        </p:spPr>
        <p:txBody>
          <a:bodyPr/>
          <a:lstStyle/>
          <a:p>
            <a:pPr algn="l"/>
            <a:r>
              <a:rPr lang="en-US" b="1" dirty="0">
                <a:solidFill>
                  <a:schemeClr val="accent1">
                    <a:lumMod val="50000"/>
                  </a:schemeClr>
                </a:solidFill>
                <a:latin typeface="+mn-lt"/>
              </a:rPr>
              <a:t>New System</a:t>
            </a:r>
          </a:p>
        </p:txBody>
      </p:sp>
      <p:sp>
        <p:nvSpPr>
          <p:cNvPr id="3" name="Content Placeholder 2"/>
          <p:cNvSpPr>
            <a:spLocks noGrp="1"/>
          </p:cNvSpPr>
          <p:nvPr>
            <p:ph idx="1"/>
          </p:nvPr>
        </p:nvSpPr>
        <p:spPr>
          <a:xfrm>
            <a:off x="239827" y="1935101"/>
            <a:ext cx="4773337" cy="3831729"/>
          </a:xfrm>
        </p:spPr>
        <p:txBody>
          <a:bodyPr>
            <a:normAutofit fontScale="92500"/>
          </a:bodyPr>
          <a:lstStyle/>
          <a:p>
            <a:r>
              <a:rPr lang="en-US" sz="2400" dirty="0">
                <a:latin typeface="+mn-lt"/>
              </a:rPr>
              <a:t>Choose your School (if more than one school)</a:t>
            </a:r>
          </a:p>
          <a:p>
            <a:r>
              <a:rPr lang="en-US" sz="2400" dirty="0">
                <a:latin typeface="+mn-lt"/>
              </a:rPr>
              <a:t>Choose the protocol(s) you want to do</a:t>
            </a:r>
          </a:p>
          <a:p>
            <a:r>
              <a:rPr lang="en-US" sz="2400" dirty="0">
                <a:latin typeface="+mn-lt"/>
              </a:rPr>
              <a:t>Choose your site from list or map</a:t>
            </a:r>
          </a:p>
          <a:p>
            <a:pPr lvl="1"/>
            <a:r>
              <a:rPr lang="en-US" sz="2400" dirty="0">
                <a:latin typeface="+mn-lt"/>
              </a:rPr>
              <a:t>If you’ve never done that protocol before at that site, the system will prompt you with any required site definition fields (many protocols don’t have any)</a:t>
            </a:r>
          </a:p>
          <a:p>
            <a:r>
              <a:rPr lang="en-US" sz="2400" dirty="0">
                <a:latin typeface="+mn-lt"/>
              </a:rPr>
              <a:t>Enter data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6970" y="1101709"/>
            <a:ext cx="2342886" cy="41586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837" y="1370261"/>
            <a:ext cx="2471003" cy="43860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704" y="1780676"/>
            <a:ext cx="2471003" cy="4386031"/>
          </a:xfrm>
          <a:prstGeom prst="rect">
            <a:avLst/>
          </a:prstGeom>
        </p:spPr>
      </p:pic>
    </p:spTree>
    <p:extLst>
      <p:ext uri="{BB962C8B-B14F-4D97-AF65-F5344CB8AC3E}">
        <p14:creationId xmlns:p14="http://schemas.microsoft.com/office/powerpoint/2010/main" val="4258042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EC321-4950-42F7-AC95-EDFB12B664E7}"/>
              </a:ext>
            </a:extLst>
          </p:cNvPr>
          <p:cNvSpPr>
            <a:spLocks noGrp="1"/>
          </p:cNvSpPr>
          <p:nvPr>
            <p:ph type="title"/>
          </p:nvPr>
        </p:nvSpPr>
        <p:spPr/>
        <p:txBody>
          <a:bodyPr/>
          <a:lstStyle/>
          <a:p>
            <a:r>
              <a:rPr lang="en-US" sz="3200" dirty="0"/>
              <a:t>Multilingual support for </a:t>
            </a:r>
            <a:r>
              <a:rPr lang="en-US" sz="3200" dirty="0" err="1"/>
              <a:t>Etraining</a:t>
            </a:r>
            <a:r>
              <a:rPr lang="en-US" sz="3200" dirty="0"/>
              <a:t> Testing </a:t>
            </a:r>
            <a:br>
              <a:rPr lang="en-US" sz="3200" dirty="0"/>
            </a:br>
            <a:r>
              <a:rPr lang="en-US" sz="1600" i="1" dirty="0">
                <a:solidFill>
                  <a:srgbClr val="1A2E5A"/>
                </a:solidFill>
              </a:rPr>
              <a:t>(launched Oct, 2021)</a:t>
            </a:r>
          </a:p>
        </p:txBody>
      </p:sp>
      <p:sp>
        <p:nvSpPr>
          <p:cNvPr id="3" name="Content Placeholder 2">
            <a:extLst>
              <a:ext uri="{FF2B5EF4-FFF2-40B4-BE49-F238E27FC236}">
                <a16:creationId xmlns:a16="http://schemas.microsoft.com/office/drawing/2014/main" id="{BBD8D99C-F9C0-4828-8B0E-0E6749657030}"/>
              </a:ext>
            </a:extLst>
          </p:cNvPr>
          <p:cNvSpPr>
            <a:spLocks noGrp="1"/>
          </p:cNvSpPr>
          <p:nvPr>
            <p:ph idx="1"/>
          </p:nvPr>
        </p:nvSpPr>
        <p:spPr/>
        <p:txBody>
          <a:bodyPr/>
          <a:lstStyle/>
          <a:p>
            <a:r>
              <a:rPr lang="en-US" dirty="0"/>
              <a:t>GLOBE </a:t>
            </a:r>
            <a:r>
              <a:rPr lang="en-US" dirty="0" err="1"/>
              <a:t>Etraining</a:t>
            </a:r>
            <a:r>
              <a:rPr lang="en-US" dirty="0"/>
              <a:t> has been modified to add support for multilingual testing. </a:t>
            </a:r>
          </a:p>
          <a:p>
            <a:pPr lvl="1"/>
            <a:r>
              <a:rPr lang="en-US" dirty="0"/>
              <a:t>Select Spanish test modules are now available. </a:t>
            </a:r>
          </a:p>
          <a:p>
            <a:pPr lvl="1"/>
            <a:r>
              <a:rPr lang="en-US" dirty="0"/>
              <a:t>Others languages are possible if someone wants to translate the tests. </a:t>
            </a:r>
          </a:p>
        </p:txBody>
      </p:sp>
    </p:spTree>
    <p:extLst>
      <p:ext uri="{BB962C8B-B14F-4D97-AF65-F5344CB8AC3E}">
        <p14:creationId xmlns:p14="http://schemas.microsoft.com/office/powerpoint/2010/main" val="3415413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1033819"/>
            <a:ext cx="10515600" cy="638743"/>
          </a:xfrm>
        </p:spPr>
        <p:txBody>
          <a:bodyPr/>
          <a:lstStyle/>
          <a:p>
            <a:pPr algn="l"/>
            <a:r>
              <a:rPr lang="en-US" b="1" dirty="0">
                <a:solidFill>
                  <a:schemeClr val="accent1">
                    <a:lumMod val="50000"/>
                  </a:schemeClr>
                </a:solidFill>
                <a:latin typeface="+mn-lt"/>
              </a:rPr>
              <a:t>New Trainer Process and Workflow </a:t>
            </a:r>
            <a:r>
              <a:rPr lang="en-US" sz="1600" i="1" dirty="0">
                <a:solidFill>
                  <a:srgbClr val="1A2E5A"/>
                </a:solidFill>
                <a:latin typeface="+mn-lt"/>
              </a:rPr>
              <a:t>(released 11/21)</a:t>
            </a:r>
          </a:p>
        </p:txBody>
      </p:sp>
      <p:sp>
        <p:nvSpPr>
          <p:cNvPr id="3" name="Content Placeholder 2"/>
          <p:cNvSpPr>
            <a:spLocks noGrp="1"/>
          </p:cNvSpPr>
          <p:nvPr>
            <p:ph idx="1"/>
          </p:nvPr>
        </p:nvSpPr>
        <p:spPr>
          <a:xfrm>
            <a:off x="257451" y="1672562"/>
            <a:ext cx="11785391" cy="1489090"/>
          </a:xfrm>
        </p:spPr>
        <p:txBody>
          <a:bodyPr>
            <a:normAutofit fontScale="85000" lnSpcReduction="20000"/>
          </a:bodyPr>
          <a:lstStyle/>
          <a:p>
            <a:r>
              <a:rPr lang="en-US" dirty="0"/>
              <a:t>Built a new process and dashboard for reviewing and approving new GLOBE Trainers and Mentor Trainers</a:t>
            </a:r>
          </a:p>
          <a:p>
            <a:pPr lvl="1"/>
            <a:r>
              <a:rPr lang="en-US" dirty="0" err="1"/>
              <a:t>Approx</a:t>
            </a:r>
            <a:r>
              <a:rPr lang="en-US" dirty="0"/>
              <a:t> 25 Trainers and 12 Mentor Trainers are in process as of 1/22</a:t>
            </a:r>
          </a:p>
          <a:p>
            <a:pPr lvl="1"/>
            <a:r>
              <a:rPr lang="en-US" dirty="0"/>
              <a:t>Applications include people from all regions</a:t>
            </a:r>
          </a:p>
        </p:txBody>
      </p:sp>
      <p:pic>
        <p:nvPicPr>
          <p:cNvPr id="7" name="Picture 6">
            <a:extLst>
              <a:ext uri="{FF2B5EF4-FFF2-40B4-BE49-F238E27FC236}">
                <a16:creationId xmlns:a16="http://schemas.microsoft.com/office/drawing/2014/main" id="{64195BEB-F7F3-4A07-A7FC-1D0895BF5C6C}"/>
              </a:ext>
            </a:extLst>
          </p:cNvPr>
          <p:cNvPicPr>
            <a:picLocks noChangeAspect="1"/>
          </p:cNvPicPr>
          <p:nvPr/>
        </p:nvPicPr>
        <p:blipFill rotWithShape="1">
          <a:blip r:embed="rId2"/>
          <a:srcRect r="54101"/>
          <a:stretch/>
        </p:blipFill>
        <p:spPr>
          <a:xfrm>
            <a:off x="800652" y="3283172"/>
            <a:ext cx="3217333" cy="3547376"/>
          </a:xfrm>
          <a:prstGeom prst="rect">
            <a:avLst/>
          </a:prstGeom>
        </p:spPr>
      </p:pic>
      <p:sp>
        <p:nvSpPr>
          <p:cNvPr id="8" name="TextBox 7">
            <a:extLst>
              <a:ext uri="{FF2B5EF4-FFF2-40B4-BE49-F238E27FC236}">
                <a16:creationId xmlns:a16="http://schemas.microsoft.com/office/drawing/2014/main" id="{45B2C8FE-AD7A-4973-9D22-4E55A7B0C463}"/>
              </a:ext>
            </a:extLst>
          </p:cNvPr>
          <p:cNvSpPr txBox="1"/>
          <p:nvPr/>
        </p:nvSpPr>
        <p:spPr>
          <a:xfrm>
            <a:off x="867172" y="6003194"/>
            <a:ext cx="2456547" cy="307777"/>
          </a:xfrm>
          <a:prstGeom prst="rect">
            <a:avLst/>
          </a:prstGeom>
          <a:noFill/>
          <a:ln>
            <a:solidFill>
              <a:srgbClr val="FF0000"/>
            </a:solidFill>
          </a:ln>
        </p:spPr>
        <p:txBody>
          <a:bodyPr wrap="square" rtlCol="0">
            <a:spAutoFit/>
          </a:bodyPr>
          <a:lstStyle/>
          <a:p>
            <a:r>
              <a:rPr lang="en-US" sz="1400" dirty="0">
                <a:solidFill>
                  <a:schemeClr val="bg1"/>
                </a:solidFill>
              </a:rPr>
              <a:t>Trainer Dashboard</a:t>
            </a:r>
          </a:p>
        </p:txBody>
      </p:sp>
      <p:pic>
        <p:nvPicPr>
          <p:cNvPr id="6" name="Picture 5">
            <a:extLst>
              <a:ext uri="{FF2B5EF4-FFF2-40B4-BE49-F238E27FC236}">
                <a16:creationId xmlns:a16="http://schemas.microsoft.com/office/drawing/2014/main" id="{7EB6F313-34E9-4A5F-B9AE-F9771F097C5D}"/>
              </a:ext>
            </a:extLst>
          </p:cNvPr>
          <p:cNvPicPr>
            <a:picLocks noChangeAspect="1"/>
          </p:cNvPicPr>
          <p:nvPr/>
        </p:nvPicPr>
        <p:blipFill>
          <a:blip r:embed="rId3"/>
          <a:stretch>
            <a:fillRect/>
          </a:stretch>
        </p:blipFill>
        <p:spPr>
          <a:xfrm>
            <a:off x="5268147" y="2984689"/>
            <a:ext cx="5907853" cy="3873310"/>
          </a:xfrm>
          <a:prstGeom prst="rect">
            <a:avLst/>
          </a:prstGeom>
        </p:spPr>
      </p:pic>
    </p:spTree>
    <p:extLst>
      <p:ext uri="{BB962C8B-B14F-4D97-AF65-F5344CB8AC3E}">
        <p14:creationId xmlns:p14="http://schemas.microsoft.com/office/powerpoint/2010/main" val="1834490768"/>
      </p:ext>
    </p:extLst>
  </p:cSld>
  <p:clrMapOvr>
    <a:masterClrMapping/>
  </p:clrMapOvr>
</p:sld>
</file>

<file path=ppt/theme/theme1.xml><?xml version="1.0" encoding="utf-8"?>
<a:theme xmlns:a="http://schemas.openxmlformats.org/drawingml/2006/main" name="1-GLOBE-Widescreen-PPT-AM-FINAL-5-3-21 (2) (2)">
  <a:themeElements>
    <a:clrScheme name="BANNER-3-18-20">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GLOBE-Widescreen-PPT-AM-FINAL-5-3-21" id="{5DC0F0A8-957A-7B43-A95D-C913D0B45675}" vid="{812D19B6-A2E2-EE4E-89D0-9D984E5EA1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1-GLOBE-Widescreen-PPT-AM-FINAL-5-3-21 (2) (2)</Template>
  <TotalTime>27734</TotalTime>
  <Words>1876</Words>
  <Application>Microsoft Office PowerPoint</Application>
  <PresentationFormat>Widescreen</PresentationFormat>
  <Paragraphs>197</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Helvetica Neue</vt:lpstr>
      <vt:lpstr>Helvetica Neue Light</vt:lpstr>
      <vt:lpstr>Wingdings</vt:lpstr>
      <vt:lpstr>1-GLOBE-Widescreen-PPT-AM-FINAL-5-3-21 (2) (2)</vt:lpstr>
      <vt:lpstr>GLOBE Africa Regional Meeting  Technology Update</vt:lpstr>
      <vt:lpstr>Agenda</vt:lpstr>
      <vt:lpstr>Recent Accomplishments</vt:lpstr>
      <vt:lpstr>New hosting environment for GLOBE  (launched 9/21)</vt:lpstr>
      <vt:lpstr>New Data Entry – Merging data entry with GLOBE Observer (launched 7/21)</vt:lpstr>
      <vt:lpstr>How does it work with GLOBE Observer?</vt:lpstr>
      <vt:lpstr>New System</vt:lpstr>
      <vt:lpstr>Multilingual support for Etraining Testing  (launched Oct, 2021)</vt:lpstr>
      <vt:lpstr>New Trainer Process and Workflow (released 11/21)</vt:lpstr>
      <vt:lpstr>Trainer Dashboard Actions</vt:lpstr>
      <vt:lpstr>GLOBE Observer – New Mosquito Habitat Mapper (July, 2021)</vt:lpstr>
      <vt:lpstr>GLOBE Observer – SciStarter Tracking (July 2021)</vt:lpstr>
      <vt:lpstr>New geofencing capability for GLOBE Observer  (production 11/2021 – Testing expected 1/22)</vt:lpstr>
      <vt:lpstr>New geofencing capability</vt:lpstr>
      <vt:lpstr>New geofencing capability</vt:lpstr>
      <vt:lpstr>Enhancements In Progress 2021/2022</vt:lpstr>
      <vt:lpstr>GLOBE Observer in progress</vt:lpstr>
      <vt:lpstr>Automated Photo Approval / AI</vt:lpstr>
      <vt:lpstr>Section 508 app improvements</vt:lpstr>
      <vt:lpstr>Day 2: Enhancements coming</vt:lpstr>
      <vt:lpstr>PowerPoint Presentation</vt:lpstr>
      <vt:lpstr>PowerPoint Presentation</vt:lpstr>
      <vt:lpstr>PowerPoint Presentation</vt:lpstr>
      <vt:lpstr>PowerPoint Presentation</vt:lpstr>
      <vt:lpstr>PowerPoint Presentation</vt:lpstr>
      <vt:lpstr>PowerPoint Presentation</vt:lpstr>
      <vt:lpstr>Enhancements to GLOBE Teams (expected 6/22)</vt:lpstr>
      <vt:lpstr>PowerPoint Presentation</vt:lpstr>
      <vt:lpstr>Planned Enhancements for later this year</vt:lpstr>
      <vt:lpstr>PowerPoint Presentation</vt:lpstr>
      <vt:lpstr>PowerPoint Presentation</vt:lpstr>
      <vt:lpstr>PowerPoint Presentation</vt:lpstr>
      <vt:lpstr>Implement new site architecture and associated capabilities </vt:lpstr>
      <vt:lpstr>PowerPoint Presentation</vt:lpstr>
      <vt:lpstr>PowerPoint Presentation</vt:lpstr>
      <vt:lpstr>PowerPoint Presentation</vt:lpstr>
      <vt:lpstr>PowerPoint Presentation</vt:lpstr>
      <vt:lpstr>Davis Stations</vt:lpstr>
      <vt:lpstr>Support for other weather stations</vt:lpstr>
      <vt:lpstr> Concerns/Questions?  Let us know if you’d like a separate help session or have any questions – glad to accommodate during the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 Paul Glaser</dc:creator>
  <cp:lastModifiedBy>Cornell Lewis</cp:lastModifiedBy>
  <cp:revision>365</cp:revision>
  <cp:lastPrinted>2021-12-02T21:16:33Z</cp:lastPrinted>
  <dcterms:created xsi:type="dcterms:W3CDTF">2019-01-21T00:24:29Z</dcterms:created>
  <dcterms:modified xsi:type="dcterms:W3CDTF">2022-03-22T16:44:04Z</dcterms:modified>
</cp:coreProperties>
</file>