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8" r:id="rId3"/>
    <p:sldId id="279" r:id="rId4"/>
    <p:sldId id="280" r:id="rId5"/>
    <p:sldId id="281" r:id="rId6"/>
    <p:sldId id="282" r:id="rId7"/>
    <p:sldId id="283" r:id="rId8"/>
    <p:sldId id="284" r:id="rId9"/>
    <p:sldId id="285" r:id="rId10"/>
    <p:sldId id="286" r:id="rId11"/>
    <p:sldId id="288" r:id="rId12"/>
    <p:sldId id="272" r:id="rId13"/>
    <p:sldId id="291" r:id="rId14"/>
    <p:sldId id="292" r:id="rId15"/>
    <p:sldId id="275" r:id="rId16"/>
    <p:sldId id="276" r:id="rId17"/>
    <p:sldId id="260" r:id="rId18"/>
    <p:sldId id="290" r:id="rId19"/>
    <p:sldId id="265" r:id="rId20"/>
    <p:sldId id="293" r:id="rId21"/>
    <p:sldId id="277" r:id="rId22"/>
    <p:sldId id="289" r:id="rId23"/>
    <p:sldId id="271" r:id="rId24"/>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initials="M" lastIdx="1" clrIdx="0">
    <p:extLst>
      <p:ext uri="{19B8F6BF-5375-455C-9EA6-DF929625EA0E}">
        <p15:presenceInfo xmlns:p15="http://schemas.microsoft.com/office/powerpoint/2012/main" userId="Microsof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94" autoAdjust="0"/>
    <p:restoredTop sz="78995" autoAdjust="0"/>
  </p:normalViewPr>
  <p:slideViewPr>
    <p:cSldViewPr snapToGrid="0">
      <p:cViewPr varScale="1">
        <p:scale>
          <a:sx n="59" d="100"/>
          <a:sy n="59" d="100"/>
        </p:scale>
        <p:origin x="9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3-22T16:44:44.700"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88C72F-0074-4CE0-B1D8-343399BA8BA1}" type="datetimeFigureOut">
              <a:rPr lang="fr-FR" smtClean="0"/>
              <a:t>22/03/2022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AF50BE-F8A0-4B2D-873D-FD83A70DD165}" type="slidenum">
              <a:rPr lang="fr-FR" smtClean="0"/>
              <a:t>‹N°›</a:t>
            </a:fld>
            <a:endParaRPr lang="fr-FR"/>
          </a:p>
        </p:txBody>
      </p:sp>
    </p:spTree>
    <p:extLst>
      <p:ext uri="{BB962C8B-B14F-4D97-AF65-F5344CB8AC3E}">
        <p14:creationId xmlns:p14="http://schemas.microsoft.com/office/powerpoint/2010/main" val="3332264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africa.globe.5/posts/961774887222194?pnref=story"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61AF50BE-F8A0-4B2D-873D-FD83A70DD165}" type="slidenum">
              <a:rPr lang="fr-FR" smtClean="0"/>
              <a:t>1</a:t>
            </a:fld>
            <a:endParaRPr lang="fr-FR"/>
          </a:p>
        </p:txBody>
      </p:sp>
    </p:spTree>
    <p:extLst>
      <p:ext uri="{BB962C8B-B14F-4D97-AF65-F5344CB8AC3E}">
        <p14:creationId xmlns:p14="http://schemas.microsoft.com/office/powerpoint/2010/main" val="11452352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alumni </a:t>
            </a:r>
            <a:r>
              <a:rPr lang="en-US" dirty="0" err="1" smtClean="0"/>
              <a:t>headquater</a:t>
            </a:r>
            <a:r>
              <a:rPr lang="en-US" dirty="0" smtClean="0"/>
              <a:t> was really engaged in the background with Niger GLOBE country coordinator to help them to </a:t>
            </a:r>
            <a:r>
              <a:rPr lang="en-US" dirty="0" err="1" smtClean="0"/>
              <a:t>grap</a:t>
            </a:r>
            <a:r>
              <a:rPr lang="en-US" dirty="0" smtClean="0"/>
              <a:t> some funds with sponsors. Unfortunately the delay was too short to rise these funds.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Mr. </a:t>
            </a:r>
            <a:r>
              <a:rPr lang="en-US" sz="1200" kern="1200" dirty="0" err="1" smtClean="0">
                <a:solidFill>
                  <a:schemeClr val="tx1"/>
                </a:solidFill>
                <a:effectLst/>
                <a:latin typeface="+mn-lt"/>
                <a:ea typeface="+mn-ea"/>
                <a:cs typeface="+mn-cs"/>
              </a:rPr>
              <a:t>Halile</a:t>
            </a:r>
            <a:r>
              <a:rPr lang="en-US" sz="1200" kern="1200" dirty="0" smtClean="0">
                <a:solidFill>
                  <a:schemeClr val="tx1"/>
                </a:solidFill>
                <a:effectLst/>
                <a:latin typeface="+mn-lt"/>
                <a:ea typeface="+mn-ea"/>
                <a:cs typeface="+mn-cs"/>
              </a:rPr>
              <a:t> went back in Benin in 2020 and worked closely with </a:t>
            </a:r>
            <a:r>
              <a:rPr lang="en-US" sz="1200" kern="1200" dirty="0" err="1" smtClean="0">
                <a:solidFill>
                  <a:schemeClr val="tx1"/>
                </a:solidFill>
                <a:effectLst/>
                <a:latin typeface="+mn-lt"/>
                <a:ea typeface="+mn-ea"/>
                <a:cs typeface="+mn-cs"/>
              </a:rPr>
              <a:t>Abdou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Wadoude</a:t>
            </a:r>
            <a:r>
              <a:rPr lang="en-US" sz="1200" kern="1200" dirty="0" smtClean="0">
                <a:solidFill>
                  <a:schemeClr val="tx1"/>
                </a:solidFill>
                <a:effectLst/>
                <a:latin typeface="+mn-lt"/>
                <a:ea typeface="+mn-ea"/>
                <a:cs typeface="+mn-cs"/>
              </a:rPr>
              <a:t> BOUSSARI, another talented globe alumni, currently a biology teacher in ATCHOUKPA secondary school on </a:t>
            </a:r>
            <a:r>
              <a:rPr lang="en-US" sz="1200" kern="1200" dirty="0" err="1" smtClean="0">
                <a:solidFill>
                  <a:schemeClr val="tx1"/>
                </a:solidFill>
                <a:effectLst/>
                <a:latin typeface="+mn-lt"/>
                <a:ea typeface="+mn-ea"/>
                <a:cs typeface="+mn-cs"/>
              </a:rPr>
              <a:t>Bénin</a:t>
            </a:r>
            <a:r>
              <a:rPr lang="en-US" sz="1200" kern="1200" dirty="0" smtClean="0">
                <a:solidFill>
                  <a:schemeClr val="tx1"/>
                </a:solidFill>
                <a:effectLst/>
                <a:latin typeface="+mn-lt"/>
                <a:ea typeface="+mn-ea"/>
                <a:cs typeface="+mn-cs"/>
              </a:rPr>
              <a:t>, to participate in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2020 IVSS. They won the special first </a:t>
            </a:r>
            <a:r>
              <a:rPr lang="en-US" sz="1200" kern="1200" dirty="0" err="1" smtClean="0">
                <a:solidFill>
                  <a:schemeClr val="tx1"/>
                </a:solidFill>
                <a:effectLst/>
                <a:latin typeface="+mn-lt"/>
                <a:ea typeface="+mn-ea"/>
                <a:cs typeface="+mn-cs"/>
              </a:rPr>
              <a:t>DoS</a:t>
            </a:r>
            <a:r>
              <a:rPr lang="en-US" sz="1200" kern="1200" dirty="0" smtClean="0">
                <a:solidFill>
                  <a:schemeClr val="tx1"/>
                </a:solidFill>
                <a:effectLst/>
                <a:latin typeface="+mn-lt"/>
                <a:ea typeface="+mn-ea"/>
                <a:cs typeface="+mn-cs"/>
              </a:rPr>
              <a:t> price, and their students could present virtually at the 2020 annual meeting.</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endParaRPr lang="fr-FR" dirty="0" smtClean="0"/>
          </a:p>
          <a:p>
            <a:r>
              <a:rPr lang="fr-FR" dirty="0" smtClean="0"/>
              <a:t>https://www.globe.gov/do-globe/research-resources/student-research-reports/-/projectdetail/globe/typology-and-evolution-of-the-number-of-mosquito-habitats-in-matameye</a:t>
            </a:r>
          </a:p>
          <a:p>
            <a:endParaRPr lang="en-US" dirty="0" smtClean="0"/>
          </a:p>
          <a:p>
            <a:r>
              <a:rPr lang="fr-FR" dirty="0" smtClean="0"/>
              <a:t>https://www.globe.gov/documents/10157/953cab33-614c-4261-917a-a4475dfeb1b5</a:t>
            </a:r>
            <a:endParaRPr lang="fr-FR" dirty="0"/>
          </a:p>
        </p:txBody>
      </p:sp>
      <p:sp>
        <p:nvSpPr>
          <p:cNvPr id="4" name="Espace réservé du numéro de diapositive 3"/>
          <p:cNvSpPr>
            <a:spLocks noGrp="1"/>
          </p:cNvSpPr>
          <p:nvPr>
            <p:ph type="sldNum" sz="quarter" idx="10"/>
          </p:nvPr>
        </p:nvSpPr>
        <p:spPr/>
        <p:txBody>
          <a:bodyPr/>
          <a:lstStyle/>
          <a:p>
            <a:fld id="{61AF50BE-F8A0-4B2D-873D-FD83A70DD165}" type="slidenum">
              <a:rPr lang="fr-FR" smtClean="0"/>
              <a:t>18</a:t>
            </a:fld>
            <a:endParaRPr lang="fr-FR"/>
          </a:p>
        </p:txBody>
      </p:sp>
    </p:spTree>
    <p:extLst>
      <p:ext uri="{BB962C8B-B14F-4D97-AF65-F5344CB8AC3E}">
        <p14:creationId xmlns:p14="http://schemas.microsoft.com/office/powerpoint/2010/main" val="4086179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https://www.globe.gov/web/globe-mosquito-project/overview/ivss-and-zika-project</a:t>
            </a:r>
            <a:endParaRPr lang="fr-FR" dirty="0"/>
          </a:p>
        </p:txBody>
      </p:sp>
      <p:sp>
        <p:nvSpPr>
          <p:cNvPr id="4" name="Espace réservé du numéro de diapositive 3"/>
          <p:cNvSpPr>
            <a:spLocks noGrp="1"/>
          </p:cNvSpPr>
          <p:nvPr>
            <p:ph type="sldNum" sz="quarter" idx="10"/>
          </p:nvPr>
        </p:nvSpPr>
        <p:spPr/>
        <p:txBody>
          <a:bodyPr/>
          <a:lstStyle/>
          <a:p>
            <a:fld id="{61AF50BE-F8A0-4B2D-873D-FD83A70DD165}" type="slidenum">
              <a:rPr lang="fr-FR" smtClean="0"/>
              <a:t>19</a:t>
            </a:fld>
            <a:endParaRPr lang="fr-FR"/>
          </a:p>
        </p:txBody>
      </p:sp>
    </p:spTree>
    <p:extLst>
      <p:ext uri="{BB962C8B-B14F-4D97-AF65-F5344CB8AC3E}">
        <p14:creationId xmlns:p14="http://schemas.microsoft.com/office/powerpoint/2010/main" val="313144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1AF50BE-F8A0-4B2D-873D-FD83A70DD165}" type="slidenum">
              <a:rPr lang="fr-FR" smtClean="0"/>
              <a:t>20</a:t>
            </a:fld>
            <a:endParaRPr lang="fr-FR"/>
          </a:p>
        </p:txBody>
      </p:sp>
    </p:spTree>
    <p:extLst>
      <p:ext uri="{BB962C8B-B14F-4D97-AF65-F5344CB8AC3E}">
        <p14:creationId xmlns:p14="http://schemas.microsoft.com/office/powerpoint/2010/main" val="1040042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e l'image des diapositives 1"/>
          <p:cNvSpPr>
            <a:spLocks noGrp="1" noRot="1" noChangeAspect="1" noTextEdit="1"/>
          </p:cNvSpPr>
          <p:nvPr>
            <p:ph type="sldImg"/>
          </p:nvPr>
        </p:nvSpPr>
        <p:spPr>
          <a:ln/>
        </p:spPr>
      </p:sp>
      <p:sp>
        <p:nvSpPr>
          <p:cNvPr id="30723" name="Espace réservé des commentaires 2"/>
          <p:cNvSpPr>
            <a:spLocks noGrp="1"/>
          </p:cNvSpPr>
          <p:nvPr>
            <p:ph type="body" idx="1"/>
          </p:nvPr>
        </p:nvSpPr>
        <p:spPr>
          <a:noFill/>
        </p:spPr>
        <p:txBody>
          <a:bodyPr/>
          <a:lstStyle/>
          <a:p>
            <a:r>
              <a:rPr lang="fr-FR" dirty="0" smtClean="0"/>
              <a:t>That </a:t>
            </a:r>
            <a:r>
              <a:rPr lang="fr-FR" dirty="0" err="1" smtClean="0"/>
              <a:t>means</a:t>
            </a:r>
            <a:r>
              <a:rPr lang="fr-FR" dirty="0" smtClean="0"/>
              <a:t> a GLOBE </a:t>
            </a:r>
            <a:r>
              <a:rPr lang="fr-FR" dirty="0" err="1" smtClean="0"/>
              <a:t>Alumni</a:t>
            </a:r>
            <a:r>
              <a:rPr lang="fr-FR" dirty="0" smtClean="0"/>
              <a:t> </a:t>
            </a:r>
            <a:r>
              <a:rPr lang="fr-FR" dirty="0" err="1" smtClean="0"/>
              <a:t>is</a:t>
            </a:r>
            <a:r>
              <a:rPr lang="fr-FR" dirty="0" smtClean="0"/>
              <a:t> </a:t>
            </a:r>
            <a:r>
              <a:rPr lang="en-US" dirty="0" smtClean="0">
                <a:latin typeface="Arabic Typesetting" pitchFamily="66" charset="-78"/>
                <a:cs typeface="Arabic Typesetting" pitchFamily="66" charset="-78"/>
              </a:rPr>
              <a:t>“A ‘graduate’ of the GLOBE Program who is willing to volunteer his/her time to contribute to the success and sustainability of  GLOBE.”</a:t>
            </a:r>
          </a:p>
          <a:p>
            <a:endParaRPr lang="fr-FR" dirty="0" smtClean="0"/>
          </a:p>
        </p:txBody>
      </p:sp>
      <p:sp>
        <p:nvSpPr>
          <p:cNvPr id="30724" name="Espace réservé du numéro de diapositive 3"/>
          <p:cNvSpPr>
            <a:spLocks noGrp="1"/>
          </p:cNvSpPr>
          <p:nvPr>
            <p:ph type="sldNum" sz="quarter" idx="5"/>
          </p:nvPr>
        </p:nvSpPr>
        <p:spPr>
          <a:noFill/>
          <a:ln>
            <a:miter lim="800000"/>
            <a:headEnd/>
            <a:tailEnd/>
          </a:ln>
        </p:spPr>
        <p:txBody>
          <a:bodyPr/>
          <a:lstStyle/>
          <a:p>
            <a:fld id="{AA63DF56-D847-4E04-B844-274169880147}" type="slidenum">
              <a:rPr lang="en-US" smtClean="0"/>
              <a:pPr/>
              <a:t>3</a:t>
            </a:fld>
            <a:endParaRPr lang="en-US" smtClean="0"/>
          </a:p>
        </p:txBody>
      </p:sp>
    </p:spTree>
    <p:extLst>
      <p:ext uri="{BB962C8B-B14F-4D97-AF65-F5344CB8AC3E}">
        <p14:creationId xmlns:p14="http://schemas.microsoft.com/office/powerpoint/2010/main" val="3916869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fontScale="92500" lnSpcReduction="20000"/>
          </a:bodyPr>
          <a:lstStyle/>
          <a:p>
            <a:pPr>
              <a:defRPr/>
            </a:pPr>
            <a:endParaRPr lang="fr-FR" dirty="0"/>
          </a:p>
        </p:txBody>
      </p:sp>
      <p:sp>
        <p:nvSpPr>
          <p:cNvPr id="31748" name="Espace réservé du numéro de diapositive 3"/>
          <p:cNvSpPr>
            <a:spLocks noGrp="1"/>
          </p:cNvSpPr>
          <p:nvPr>
            <p:ph type="sldNum" sz="quarter" idx="5"/>
          </p:nvPr>
        </p:nvSpPr>
        <p:spPr>
          <a:noFill/>
          <a:ln>
            <a:miter lim="800000"/>
            <a:headEnd/>
            <a:tailEnd/>
          </a:ln>
        </p:spPr>
        <p:txBody>
          <a:bodyPr/>
          <a:lstStyle/>
          <a:p>
            <a:fld id="{46CC0C7E-7FAC-4C44-BEFA-8C4BF44792CC}" type="slidenum">
              <a:rPr lang="en-US" smtClean="0"/>
              <a:pPr/>
              <a:t>4</a:t>
            </a:fld>
            <a:endParaRPr lang="en-US" smtClean="0"/>
          </a:p>
        </p:txBody>
      </p:sp>
    </p:spTree>
    <p:extLst>
      <p:ext uri="{BB962C8B-B14F-4D97-AF65-F5344CB8AC3E}">
        <p14:creationId xmlns:p14="http://schemas.microsoft.com/office/powerpoint/2010/main" val="4221915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p:cNvSpPr>
            <a:spLocks noGrp="1" noRot="1" noChangeAspect="1" noTextEdit="1"/>
          </p:cNvSpPr>
          <p:nvPr>
            <p:ph type="sldImg"/>
          </p:nvPr>
        </p:nvSpPr>
        <p:spPr>
          <a:ln/>
        </p:spPr>
      </p:sp>
      <p:sp>
        <p:nvSpPr>
          <p:cNvPr id="3" name="Espace réservé des commentaires 2"/>
          <p:cNvSpPr>
            <a:spLocks noGrp="1"/>
          </p:cNvSpPr>
          <p:nvPr>
            <p:ph type="body" idx="1"/>
          </p:nvPr>
        </p:nvSpPr>
        <p:spPr/>
        <p:txBody>
          <a:bodyPr>
            <a:normAutofit/>
          </a:bodyPr>
          <a:lstStyle/>
          <a:p>
            <a:pPr>
              <a:defRPr/>
            </a:pPr>
            <a:endParaRPr lang="fr-FR" dirty="0"/>
          </a:p>
        </p:txBody>
      </p:sp>
      <p:sp>
        <p:nvSpPr>
          <p:cNvPr id="34820" name="Espace réservé du numéro de diapositive 3"/>
          <p:cNvSpPr>
            <a:spLocks noGrp="1"/>
          </p:cNvSpPr>
          <p:nvPr>
            <p:ph type="sldNum" sz="quarter" idx="5"/>
          </p:nvPr>
        </p:nvSpPr>
        <p:spPr>
          <a:noFill/>
          <a:ln>
            <a:miter lim="800000"/>
            <a:headEnd/>
            <a:tailEnd/>
          </a:ln>
        </p:spPr>
        <p:txBody>
          <a:bodyPr/>
          <a:lstStyle/>
          <a:p>
            <a:fld id="{5CC8C829-A23C-48DC-B9A8-2671B22D520E}" type="slidenum">
              <a:rPr lang="en-US" smtClean="0"/>
              <a:pPr/>
              <a:t>5</a:t>
            </a:fld>
            <a:endParaRPr lang="en-US" smtClean="0"/>
          </a:p>
        </p:txBody>
      </p:sp>
    </p:spTree>
    <p:extLst>
      <p:ext uri="{BB962C8B-B14F-4D97-AF65-F5344CB8AC3E}">
        <p14:creationId xmlns:p14="http://schemas.microsoft.com/office/powerpoint/2010/main" val="1926246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a:ln/>
        </p:spPr>
      </p:sp>
      <p:sp>
        <p:nvSpPr>
          <p:cNvPr id="39939" name="Espace réservé des commentaires 2"/>
          <p:cNvSpPr>
            <a:spLocks noGrp="1"/>
          </p:cNvSpPr>
          <p:nvPr>
            <p:ph type="body" idx="1"/>
          </p:nvPr>
        </p:nvSpPr>
        <p:spPr>
          <a:noFill/>
        </p:spPr>
        <p:txBody>
          <a:bodyPr/>
          <a:lstStyle/>
          <a:p>
            <a:endParaRPr lang="fr-FR" dirty="0" smtClean="0"/>
          </a:p>
        </p:txBody>
      </p:sp>
      <p:sp>
        <p:nvSpPr>
          <p:cNvPr id="39940" name="Espace réservé du numéro de diapositive 3"/>
          <p:cNvSpPr>
            <a:spLocks noGrp="1"/>
          </p:cNvSpPr>
          <p:nvPr>
            <p:ph type="sldNum" sz="quarter" idx="5"/>
          </p:nvPr>
        </p:nvSpPr>
        <p:spPr>
          <a:noFill/>
          <a:ln>
            <a:miter lim="800000"/>
            <a:headEnd/>
            <a:tailEnd/>
          </a:ln>
        </p:spPr>
        <p:txBody>
          <a:bodyPr/>
          <a:lstStyle/>
          <a:p>
            <a:fld id="{A488700B-48B0-42EF-A415-A1DB5492636E}" type="slidenum">
              <a:rPr lang="en-US" smtClean="0"/>
              <a:pPr/>
              <a:t>6</a:t>
            </a:fld>
            <a:endParaRPr lang="en-US" smtClean="0"/>
          </a:p>
        </p:txBody>
      </p:sp>
    </p:spTree>
    <p:extLst>
      <p:ext uri="{BB962C8B-B14F-4D97-AF65-F5344CB8AC3E}">
        <p14:creationId xmlns:p14="http://schemas.microsoft.com/office/powerpoint/2010/main" val="1550838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26982B0B-D94F-4673-B5A1-09105FFE46FB}" type="slidenum">
              <a:rPr lang="fr-FR" smtClean="0"/>
              <a:pPr>
                <a:defRPr/>
              </a:pPr>
              <a:t>7</a:t>
            </a:fld>
            <a:endParaRPr lang="fr-FR" dirty="0"/>
          </a:p>
        </p:txBody>
      </p:sp>
    </p:spTree>
    <p:extLst>
      <p:ext uri="{BB962C8B-B14F-4D97-AF65-F5344CB8AC3E}">
        <p14:creationId xmlns:p14="http://schemas.microsoft.com/office/powerpoint/2010/main" val="273954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For more informations on </a:t>
            </a:r>
            <a:r>
              <a:rPr lang="fr-FR" dirty="0" err="1" smtClean="0"/>
              <a:t>this</a:t>
            </a:r>
            <a:r>
              <a:rPr lang="fr-FR" dirty="0" smtClean="0"/>
              <a:t> </a:t>
            </a:r>
            <a:r>
              <a:rPr lang="fr-FR" dirty="0" err="1" smtClean="0"/>
              <a:t>project</a:t>
            </a:r>
            <a:r>
              <a:rPr lang="fr-FR" baseline="0" dirty="0" smtClean="0"/>
              <a:t>  https://www.facebook.com/dronesnetwork/</a:t>
            </a:r>
            <a:endParaRPr lang="fr-FR" dirty="0"/>
          </a:p>
        </p:txBody>
      </p:sp>
      <p:sp>
        <p:nvSpPr>
          <p:cNvPr id="4" name="Espace réservé du numéro de diapositive 3"/>
          <p:cNvSpPr>
            <a:spLocks noGrp="1"/>
          </p:cNvSpPr>
          <p:nvPr>
            <p:ph type="sldNum" sz="quarter" idx="10"/>
          </p:nvPr>
        </p:nvSpPr>
        <p:spPr/>
        <p:txBody>
          <a:bodyPr/>
          <a:lstStyle/>
          <a:p>
            <a:pPr>
              <a:defRPr/>
            </a:pPr>
            <a:fld id="{26982B0B-D94F-4673-B5A1-09105FFE46FB}" type="slidenum">
              <a:rPr lang="fr-FR" smtClean="0"/>
              <a:pPr>
                <a:defRPr/>
              </a:pPr>
              <a:t>9</a:t>
            </a:fld>
            <a:endParaRPr lang="fr-FR" dirty="0"/>
          </a:p>
        </p:txBody>
      </p:sp>
    </p:spTree>
    <p:extLst>
      <p:ext uri="{BB962C8B-B14F-4D97-AF65-F5344CB8AC3E}">
        <p14:creationId xmlns:p14="http://schemas.microsoft.com/office/powerpoint/2010/main" val="3102117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More </a:t>
            </a:r>
            <a:r>
              <a:rPr lang="en-US" sz="1200" dirty="0" err="1" smtClean="0"/>
              <a:t>pics</a:t>
            </a:r>
            <a:r>
              <a:rPr lang="en-US" sz="1200" dirty="0" smtClean="0"/>
              <a:t> at </a:t>
            </a:r>
            <a:r>
              <a:rPr lang="en-US" sz="1200" u="sng" dirty="0" smtClean="0">
                <a:hlinkClick r:id="rId3"/>
              </a:rPr>
              <a:t>https://www.facebook.com/africa.globe.5/posts/961774887222194?pnref=story</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26982B0B-D94F-4673-B5A1-09105FFE46FB}" type="slidenum">
              <a:rPr lang="fr-FR" smtClean="0"/>
              <a:pPr>
                <a:defRPr/>
              </a:pPr>
              <a:t>10</a:t>
            </a:fld>
            <a:endParaRPr lang="fr-FR" dirty="0"/>
          </a:p>
        </p:txBody>
      </p:sp>
    </p:spTree>
    <p:extLst>
      <p:ext uri="{BB962C8B-B14F-4D97-AF65-F5344CB8AC3E}">
        <p14:creationId xmlns:p14="http://schemas.microsoft.com/office/powerpoint/2010/main" val="34663087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smtClean="0"/>
              <a:t>GLOBE "Mission Mosquito" Spotlight on Senegal : https://www.globe.gov/globe-community/blogs/community-blogs/-/blogs/52154278/maximized</a:t>
            </a:r>
            <a:endParaRPr lang="fr-FR" dirty="0"/>
          </a:p>
        </p:txBody>
      </p:sp>
      <p:sp>
        <p:nvSpPr>
          <p:cNvPr id="4" name="Espace réservé du numéro de diapositive 3"/>
          <p:cNvSpPr>
            <a:spLocks noGrp="1"/>
          </p:cNvSpPr>
          <p:nvPr>
            <p:ph type="sldNum" sz="quarter" idx="10"/>
          </p:nvPr>
        </p:nvSpPr>
        <p:spPr/>
        <p:txBody>
          <a:bodyPr/>
          <a:lstStyle/>
          <a:p>
            <a:fld id="{61AF50BE-F8A0-4B2D-873D-FD83A70DD165}" type="slidenum">
              <a:rPr lang="fr-FR" smtClean="0"/>
              <a:t>13</a:t>
            </a:fld>
            <a:endParaRPr lang="fr-FR"/>
          </a:p>
        </p:txBody>
      </p:sp>
    </p:spTree>
    <p:extLst>
      <p:ext uri="{BB962C8B-B14F-4D97-AF65-F5344CB8AC3E}">
        <p14:creationId xmlns:p14="http://schemas.microsoft.com/office/powerpoint/2010/main" val="22825067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10222501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178812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F0CF69-0620-4A95-AE8A-73B76D3EF8E1}" type="slidenum">
              <a:rPr lang="fr-FR" smtClean="0"/>
              <a:t>‹N°›</a:t>
            </a:fld>
            <a:endParaRPr lang="fr-F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92258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smtClean="0"/>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0647E306-4CCA-4046-B27E-904E965A18D1}" type="datetimeFigureOut">
              <a:rPr lang="fr-FR" smtClean="0"/>
              <a:t>22/03/2022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839610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0647E306-4CCA-4046-B27E-904E965A18D1}" type="datetimeFigureOut">
              <a:rPr lang="fr-FR" smtClean="0"/>
              <a:t>22/03/2022</a:t>
            </a:fld>
            <a:endParaRPr lang="fr-FR"/>
          </a:p>
        </p:txBody>
      </p:sp>
      <p:sp>
        <p:nvSpPr>
          <p:cNvPr id="6" name="Footer Placeholder 5"/>
          <p:cNvSpPr>
            <a:spLocks noGrp="1"/>
          </p:cNvSpPr>
          <p:nvPr>
            <p:ph type="ftr" sz="quarter" idx="11"/>
          </p:nvPr>
        </p:nvSpPr>
        <p:spPr/>
        <p:txBody>
          <a:bodyPr/>
          <a:lstStyle/>
          <a:p>
            <a:endParaRPr lang="fr-F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F0CF69-0620-4A95-AE8A-73B76D3EF8E1}" type="slidenum">
              <a:rPr lang="fr-FR" smtClean="0"/>
              <a:t>‹N°›</a:t>
            </a:fld>
            <a:endParaRPr lang="fr-F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80855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smtClean="0"/>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smtClean="0"/>
              <a:t>Modifiez les styles du texte du masque</a:t>
            </a:r>
          </a:p>
        </p:txBody>
      </p:sp>
      <p:sp>
        <p:nvSpPr>
          <p:cNvPr id="5" name="Date Placeholder 4"/>
          <p:cNvSpPr>
            <a:spLocks noGrp="1"/>
          </p:cNvSpPr>
          <p:nvPr>
            <p:ph type="dt" sz="half" idx="10"/>
          </p:nvPr>
        </p:nvSpPr>
        <p:spPr/>
        <p:txBody>
          <a:bodyPr/>
          <a:lstStyle/>
          <a:p>
            <a:fld id="{0647E306-4CCA-4046-B27E-904E965A18D1}" type="datetimeFigureOut">
              <a:rPr lang="fr-FR" smtClean="0"/>
              <a:t>22/03/2022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406628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26339970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smtClean="0"/>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4055856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smtClean="0"/>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1655537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0647E306-4CCA-4046-B27E-904E965A18D1}" type="datetimeFigureOut">
              <a:rPr lang="fr-FR" smtClean="0"/>
              <a:t>22/03/2022</a:t>
            </a:fld>
            <a:endParaRPr lang="fr-FR"/>
          </a:p>
        </p:txBody>
      </p:sp>
      <p:sp>
        <p:nvSpPr>
          <p:cNvPr id="5" name="Footer Placeholder 4"/>
          <p:cNvSpPr>
            <a:spLocks noGrp="1"/>
          </p:cNvSpPr>
          <p:nvPr>
            <p:ph type="ftr" sz="quarter" idx="11"/>
          </p:nvPr>
        </p:nvSpPr>
        <p:spPr/>
        <p:txBody>
          <a:bodyPr/>
          <a:lstStyle/>
          <a:p>
            <a:endParaRPr lang="fr-F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4291796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647E306-4CCA-4046-B27E-904E965A18D1}" type="datetimeFigureOut">
              <a:rPr lang="fr-FR" smtClean="0"/>
              <a:t>22/03/2022</a:t>
            </a:fld>
            <a:endParaRPr lang="fr-FR"/>
          </a:p>
        </p:txBody>
      </p:sp>
      <p:sp>
        <p:nvSpPr>
          <p:cNvPr id="6" name="Footer Placeholder 5"/>
          <p:cNvSpPr>
            <a:spLocks noGrp="1"/>
          </p:cNvSpPr>
          <p:nvPr>
            <p:ph type="ftr" sz="quarter" idx="11"/>
          </p:nvPr>
        </p:nvSpPr>
        <p:spPr/>
        <p:txBody>
          <a:bodyPr/>
          <a:lstStyle/>
          <a:p>
            <a:endParaRPr lang="fr-F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3139028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smtClean="0"/>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0647E306-4CCA-4046-B27E-904E965A18D1}" type="datetimeFigureOut">
              <a:rPr lang="fr-FR" smtClean="0"/>
              <a:t>22/03/2022</a:t>
            </a:fld>
            <a:endParaRPr lang="fr-FR"/>
          </a:p>
        </p:txBody>
      </p:sp>
      <p:sp>
        <p:nvSpPr>
          <p:cNvPr id="8" name="Footer Placeholder 7"/>
          <p:cNvSpPr>
            <a:spLocks noGrp="1"/>
          </p:cNvSpPr>
          <p:nvPr>
            <p:ph type="ftr" sz="quarter" idx="11"/>
          </p:nvPr>
        </p:nvSpPr>
        <p:spPr/>
        <p:txBody>
          <a:bodyPr/>
          <a:lstStyle/>
          <a:p>
            <a:endParaRPr lang="fr-F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562286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0647E306-4CCA-4046-B27E-904E965A18D1}" type="datetimeFigureOut">
              <a:rPr lang="fr-FR" smtClean="0"/>
              <a:t>22/03/2022</a:t>
            </a:fld>
            <a:endParaRPr lang="fr-FR"/>
          </a:p>
        </p:txBody>
      </p:sp>
      <p:sp>
        <p:nvSpPr>
          <p:cNvPr id="4" name="Footer Placeholder 3"/>
          <p:cNvSpPr>
            <a:spLocks noGrp="1"/>
          </p:cNvSpPr>
          <p:nvPr>
            <p:ph type="ftr" sz="quarter" idx="11"/>
          </p:nvPr>
        </p:nvSpPr>
        <p:spPr/>
        <p:txBody>
          <a:bodyPr/>
          <a:lstStyle/>
          <a:p>
            <a:endParaRPr lang="fr-F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88788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47E306-4CCA-4046-B27E-904E965A18D1}" type="datetimeFigureOut">
              <a:rPr lang="fr-FR" smtClean="0"/>
              <a:t>22/03/2022</a:t>
            </a:fld>
            <a:endParaRPr lang="fr-FR"/>
          </a:p>
        </p:txBody>
      </p:sp>
      <p:sp>
        <p:nvSpPr>
          <p:cNvPr id="3" name="Footer Placeholder 2"/>
          <p:cNvSpPr>
            <a:spLocks noGrp="1"/>
          </p:cNvSpPr>
          <p:nvPr>
            <p:ph type="ftr" sz="quarter" idx="11"/>
          </p:nvPr>
        </p:nvSpPr>
        <p:spPr/>
        <p:txBody>
          <a:bodyPr/>
          <a:lstStyle/>
          <a:p>
            <a:endParaRPr lang="fr-F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648626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smtClean="0"/>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47E306-4CCA-4046-B27E-904E965A18D1}" type="datetimeFigureOut">
              <a:rPr lang="fr-FR" smtClean="0"/>
              <a:t>22/03/2022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2343807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0647E306-4CCA-4046-B27E-904E965A18D1}" type="datetimeFigureOut">
              <a:rPr lang="fr-FR" smtClean="0"/>
              <a:t>22/03/2022</a:t>
            </a:fld>
            <a:endParaRPr lang="fr-FR"/>
          </a:p>
        </p:txBody>
      </p:sp>
      <p:sp>
        <p:nvSpPr>
          <p:cNvPr id="6" name="Footer Placeholder 5"/>
          <p:cNvSpPr>
            <a:spLocks noGrp="1"/>
          </p:cNvSpPr>
          <p:nvPr>
            <p:ph type="ftr" sz="quarter" idx="11"/>
          </p:nvPr>
        </p:nvSpPr>
        <p:spPr/>
        <p:txBody>
          <a:bodyPr/>
          <a:lstStyle/>
          <a:p>
            <a:endParaRPr lang="fr-F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6F0CF69-0620-4A95-AE8A-73B76D3EF8E1}" type="slidenum">
              <a:rPr lang="fr-FR" smtClean="0"/>
              <a:t>‹N°›</a:t>
            </a:fld>
            <a:endParaRPr lang="fr-FR"/>
          </a:p>
        </p:txBody>
      </p:sp>
    </p:spTree>
    <p:extLst>
      <p:ext uri="{BB962C8B-B14F-4D97-AF65-F5344CB8AC3E}">
        <p14:creationId xmlns:p14="http://schemas.microsoft.com/office/powerpoint/2010/main" val="1315680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smtClean="0"/>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647E306-4CCA-4046-B27E-904E965A18D1}" type="datetimeFigureOut">
              <a:rPr lang="fr-FR" smtClean="0"/>
              <a:t>22/03/2022</a:t>
            </a:fld>
            <a:endParaRPr lang="fr-F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6F0CF69-0620-4A95-AE8A-73B76D3EF8E1}" type="slidenum">
              <a:rPr lang="fr-FR" smtClean="0"/>
              <a:t>‹N°›</a:t>
            </a:fld>
            <a:endParaRPr lang="fr-FR"/>
          </a:p>
        </p:txBody>
      </p:sp>
    </p:spTree>
    <p:extLst>
      <p:ext uri="{BB962C8B-B14F-4D97-AF65-F5344CB8AC3E}">
        <p14:creationId xmlns:p14="http://schemas.microsoft.com/office/powerpoint/2010/main" val="9889744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lobe.gov/web/yllias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article%20Globe%20ZIka%20project%20Benin.pdf"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Pr&#233;sentation%20B&#233;nin_IVSS%202020.ppt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3" Type="http://schemas.openxmlformats.org/officeDocument/2006/relationships/hyperlink" Target="https://www.globe.gov/documents/10157/82036655/Alumni+Survey+w+Intro.pdf/eabcc84d-43b6-dd69-49de-3fd13b766dbb?t=1625675445552" TargetMode="External"/><Relationship Id="rId2" Type="http://schemas.openxmlformats.org/officeDocument/2006/relationships/hyperlink" Target="https://groups.google.com/g/globe-alumni" TargetMode="External"/><Relationship Id="rId1" Type="http://schemas.openxmlformats.org/officeDocument/2006/relationships/slideLayout" Target="../slideLayouts/slideLayout2.xml"/><Relationship Id="rId4" Type="http://schemas.openxmlformats.org/officeDocument/2006/relationships/hyperlink" Target="https://www.globe.gov/web/alumni"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1777996" y="275436"/>
            <a:ext cx="9144000" cy="1380835"/>
          </a:xfrm>
        </p:spPr>
        <p:txBody>
          <a:bodyPr>
            <a:normAutofit/>
          </a:bodyPr>
          <a:lstStyle/>
          <a:p>
            <a:pPr algn="ctr"/>
            <a:r>
              <a:rPr lang="en-US" sz="2800" b="1" dirty="0"/>
              <a:t> Africa Regional Meeting </a:t>
            </a:r>
            <a:r>
              <a:rPr lang="en-US" sz="2800" b="1" dirty="0" smtClean="0"/>
              <a:t>2022</a:t>
            </a:r>
            <a:endParaRPr lang="en-US" sz="2800" b="1" dirty="0"/>
          </a:p>
          <a:p>
            <a:pPr algn="ctr"/>
            <a:r>
              <a:rPr lang="en-US" sz="2800" b="1" dirty="0"/>
              <a:t>21 - 23 March 2022</a:t>
            </a:r>
            <a:endParaRPr lang="fr-FR" sz="2800" dirty="0"/>
          </a:p>
        </p:txBody>
      </p:sp>
      <p:sp>
        <p:nvSpPr>
          <p:cNvPr id="5" name="Sous-titre 2"/>
          <p:cNvSpPr txBox="1">
            <a:spLocks/>
          </p:cNvSpPr>
          <p:nvPr/>
        </p:nvSpPr>
        <p:spPr>
          <a:xfrm>
            <a:off x="3840531" y="2220292"/>
            <a:ext cx="6462567" cy="1471818"/>
          </a:xfrm>
          <a:prstGeom prst="rect">
            <a:avLst/>
          </a:prstGeom>
        </p:spPr>
        <p:txBody>
          <a:bodyPr vert="horz" lIns="91440" tIns="45720" rIns="91440" bIns="45720" rtlCol="0" anchor="t">
            <a:normAutofit lnSpcReduction="10000"/>
          </a:bodyPr>
          <a:lstStyle>
            <a:lvl1pPr marL="0" indent="0" algn="l" defTabSz="457200" rtl="0" eaLnBrk="1" latinLnBrk="0" hangingPunct="1">
              <a:spcBef>
                <a:spcPts val="1000"/>
              </a:spcBef>
              <a:spcAft>
                <a:spcPts val="0"/>
              </a:spcAft>
              <a:buClr>
                <a:schemeClr val="accent1"/>
              </a:buClr>
              <a:buFont typeface="Wingdings 3" charset="2"/>
              <a:buNone/>
              <a:defRPr sz="1800" kern="1200">
                <a:solidFill>
                  <a:schemeClr val="tx1">
                    <a:lumMod val="65000"/>
                    <a:lumOff val="35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Font typeface="Wingdings 3" charset="2"/>
              <a:buNone/>
              <a:defRPr sz="1200" kern="1200">
                <a:solidFill>
                  <a:schemeClr val="tx1">
                    <a:tint val="75000"/>
                  </a:schemeClr>
                </a:solidFill>
                <a:latin typeface="+mn-lt"/>
                <a:ea typeface="+mn-ea"/>
                <a:cs typeface="+mn-cs"/>
              </a:defRPr>
            </a:lvl9pPr>
          </a:lstStyle>
          <a:p>
            <a:pPr algn="ctr"/>
            <a:r>
              <a:rPr lang="en-US" sz="2800" b="1" dirty="0" smtClean="0">
                <a:solidFill>
                  <a:schemeClr val="accent1">
                    <a:lumMod val="60000"/>
                    <a:lumOff val="40000"/>
                  </a:schemeClr>
                </a:solidFill>
                <a:latin typeface="Helvetica Neue"/>
                <a:ea typeface="Calibri" panose="020F0502020204030204" pitchFamily="34" charset="0"/>
                <a:cs typeface="Times New Roman" panose="02020603050405020304" pitchFamily="18" charset="0"/>
              </a:rPr>
              <a:t>HOW CAN WE VALUE ADD OR </a:t>
            </a:r>
            <a:r>
              <a:rPr lang="en-US" sz="2800" b="1" dirty="0" smtClean="0">
                <a:solidFill>
                  <a:schemeClr val="accent1">
                    <a:lumMod val="60000"/>
                    <a:lumOff val="40000"/>
                  </a:schemeClr>
                </a:solidFill>
                <a:latin typeface="Helvetica Neue"/>
                <a:ea typeface="Calibri" panose="020F0502020204030204" pitchFamily="34" charset="0"/>
                <a:cs typeface="Times New Roman" panose="02020603050405020304" pitchFamily="18" charset="0"/>
              </a:rPr>
              <a:t>MAKE ALUMNI MORE</a:t>
            </a:r>
            <a:endParaRPr lang="en-US" sz="2800" b="1" dirty="0" smtClean="0">
              <a:solidFill>
                <a:schemeClr val="accent1">
                  <a:lumMod val="60000"/>
                  <a:lumOff val="40000"/>
                </a:schemeClr>
              </a:solidFill>
              <a:latin typeface="Helvetica Neue"/>
              <a:ea typeface="Calibri" panose="020F0502020204030204" pitchFamily="34" charset="0"/>
              <a:cs typeface="Times New Roman" panose="02020603050405020304" pitchFamily="18" charset="0"/>
            </a:endParaRPr>
          </a:p>
          <a:p>
            <a:pPr algn="ctr"/>
            <a:r>
              <a:rPr lang="en-US" sz="2800" b="1" dirty="0" smtClean="0">
                <a:solidFill>
                  <a:schemeClr val="accent1">
                    <a:lumMod val="60000"/>
                    <a:lumOff val="40000"/>
                  </a:schemeClr>
                </a:solidFill>
                <a:latin typeface="Helvetica Neue"/>
                <a:ea typeface="Calibri" panose="020F0502020204030204" pitchFamily="34" charset="0"/>
                <a:cs typeface="Times New Roman" panose="02020603050405020304" pitchFamily="18" charset="0"/>
              </a:rPr>
              <a:t> VISIBLE </a:t>
            </a:r>
            <a:r>
              <a:rPr lang="en-US" sz="2800" b="1" dirty="0" smtClean="0">
                <a:solidFill>
                  <a:schemeClr val="accent1">
                    <a:lumMod val="60000"/>
                    <a:lumOff val="40000"/>
                  </a:schemeClr>
                </a:solidFill>
                <a:latin typeface="Helvetica Neue"/>
                <a:ea typeface="Calibri" panose="020F0502020204030204" pitchFamily="34" charset="0"/>
                <a:cs typeface="Times New Roman" panose="02020603050405020304" pitchFamily="18" charset="0"/>
              </a:rPr>
              <a:t>IN OUR COUNTRIES</a:t>
            </a:r>
            <a:endParaRPr lang="fr-FR" sz="2800" b="1" dirty="0">
              <a:solidFill>
                <a:schemeClr val="accent1">
                  <a:lumMod val="60000"/>
                  <a:lumOff val="40000"/>
                </a:schemeClr>
              </a:solidFill>
            </a:endParaRPr>
          </a:p>
        </p:txBody>
      </p:sp>
      <p:sp>
        <p:nvSpPr>
          <p:cNvPr id="6" name="ZoneTexte 5"/>
          <p:cNvSpPr txBox="1"/>
          <p:nvPr/>
        </p:nvSpPr>
        <p:spPr>
          <a:xfrm>
            <a:off x="6864439" y="5043574"/>
            <a:ext cx="5090495" cy="1631216"/>
          </a:xfrm>
          <a:prstGeom prst="rect">
            <a:avLst/>
          </a:prstGeom>
          <a:noFill/>
        </p:spPr>
        <p:txBody>
          <a:bodyPr wrap="square" rtlCol="0">
            <a:spAutoFit/>
          </a:bodyPr>
          <a:lstStyle/>
          <a:p>
            <a:r>
              <a:rPr lang="en-US" sz="2800" b="1" dirty="0" err="1" smtClean="0"/>
              <a:t>Ylliass</a:t>
            </a:r>
            <a:r>
              <a:rPr lang="en-US" sz="2800" b="1" dirty="0" smtClean="0"/>
              <a:t> Destin LAWANI</a:t>
            </a:r>
          </a:p>
          <a:p>
            <a:r>
              <a:rPr lang="en-US" b="1" i="1" dirty="0" smtClean="0"/>
              <a:t>EWG Member</a:t>
            </a:r>
          </a:p>
          <a:p>
            <a:r>
              <a:rPr lang="en-US" b="1" i="1" dirty="0" smtClean="0"/>
              <a:t>GLOBE Africa</a:t>
            </a:r>
          </a:p>
          <a:p>
            <a:r>
              <a:rPr lang="en-US" b="1" i="1" dirty="0" smtClean="0"/>
              <a:t>Benin GLOBE Assistant Country </a:t>
            </a:r>
            <a:r>
              <a:rPr lang="en-US" b="1" i="1" dirty="0" smtClean="0"/>
              <a:t>Coordinator</a:t>
            </a:r>
          </a:p>
          <a:p>
            <a:r>
              <a:rPr lang="fr-FR" b="1" i="1" dirty="0">
                <a:hlinkClick r:id="rId3"/>
              </a:rPr>
              <a:t>https://</a:t>
            </a:r>
            <a:r>
              <a:rPr lang="fr-FR" b="1" i="1" dirty="0" smtClean="0">
                <a:hlinkClick r:id="rId3"/>
              </a:rPr>
              <a:t>www.globe.gov/web/ylliass</a:t>
            </a:r>
            <a:r>
              <a:rPr lang="fr-FR" b="1" i="1" dirty="0" smtClean="0"/>
              <a:t> </a:t>
            </a:r>
            <a:endParaRPr lang="fr-FR" b="1" i="1" dirty="0"/>
          </a:p>
        </p:txBody>
      </p:sp>
    </p:spTree>
    <p:extLst>
      <p:ext uri="{BB962C8B-B14F-4D97-AF65-F5344CB8AC3E}">
        <p14:creationId xmlns:p14="http://schemas.microsoft.com/office/powerpoint/2010/main" val="35032219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SC03481"/>
          <p:cNvPicPr>
            <a:picLocks noChangeAspect="1" noChangeArrowheads="1"/>
          </p:cNvPicPr>
          <p:nvPr/>
        </p:nvPicPr>
        <p:blipFill>
          <a:blip r:embed="rId3" cstate="print"/>
          <a:srcRect/>
          <a:stretch>
            <a:fillRect/>
          </a:stretch>
        </p:blipFill>
        <p:spPr bwMode="auto">
          <a:xfrm>
            <a:off x="6312024" y="3573016"/>
            <a:ext cx="4320480" cy="3212976"/>
          </a:xfrm>
          <a:prstGeom prst="rect">
            <a:avLst/>
          </a:prstGeom>
          <a:noFill/>
          <a:ln w="9525">
            <a:noFill/>
            <a:miter lim="800000"/>
            <a:headEnd/>
            <a:tailEnd/>
          </a:ln>
        </p:spPr>
      </p:pic>
      <p:pic>
        <p:nvPicPr>
          <p:cNvPr id="1029" name="Picture 5" descr="DSC05353"/>
          <p:cNvPicPr>
            <a:picLocks noChangeAspect="1" noChangeArrowheads="1"/>
          </p:cNvPicPr>
          <p:nvPr/>
        </p:nvPicPr>
        <p:blipFill>
          <a:blip r:embed="rId4" cstate="print"/>
          <a:srcRect/>
          <a:stretch>
            <a:fillRect/>
          </a:stretch>
        </p:blipFill>
        <p:spPr bwMode="auto">
          <a:xfrm>
            <a:off x="1524000" y="3544442"/>
            <a:ext cx="4572000" cy="3313559"/>
          </a:xfrm>
          <a:prstGeom prst="rect">
            <a:avLst/>
          </a:prstGeom>
          <a:noFill/>
          <a:ln w="9525">
            <a:noFill/>
            <a:miter lim="800000"/>
            <a:headEnd/>
            <a:tailEnd/>
          </a:ln>
        </p:spPr>
      </p:pic>
      <p:pic>
        <p:nvPicPr>
          <p:cNvPr id="8" name="Image 7" descr="F:\communication globe 2016\in the parc\IMG_6880.JPG"/>
          <p:cNvPicPr/>
          <p:nvPr/>
        </p:nvPicPr>
        <p:blipFill>
          <a:blip r:embed="rId5" cstate="print"/>
          <a:srcRect/>
          <a:stretch>
            <a:fillRect/>
          </a:stretch>
        </p:blipFill>
        <p:spPr bwMode="auto">
          <a:xfrm>
            <a:off x="1524001" y="0"/>
            <a:ext cx="4626273" cy="3501008"/>
          </a:xfrm>
          <a:prstGeom prst="rect">
            <a:avLst/>
          </a:prstGeom>
          <a:noFill/>
          <a:ln w="9525">
            <a:noFill/>
            <a:miter lim="800000"/>
            <a:headEnd/>
            <a:tailEnd/>
          </a:ln>
        </p:spPr>
      </p:pic>
      <p:pic>
        <p:nvPicPr>
          <p:cNvPr id="9" name="Image 19" descr="H:\FORMATION PENDJARI\IMG_6681.JPG"/>
          <p:cNvPicPr>
            <a:picLocks noChangeAspect="1" noChangeArrowheads="1"/>
          </p:cNvPicPr>
          <p:nvPr/>
        </p:nvPicPr>
        <p:blipFill>
          <a:blip r:embed="rId6" cstate="print"/>
          <a:srcRect/>
          <a:stretch>
            <a:fillRect/>
          </a:stretch>
        </p:blipFill>
        <p:spPr bwMode="auto">
          <a:xfrm>
            <a:off x="6232878" y="0"/>
            <a:ext cx="4399626" cy="3501008"/>
          </a:xfrm>
          <a:prstGeom prst="rect">
            <a:avLst/>
          </a:prstGeom>
          <a:noFill/>
          <a:ln w="9525">
            <a:noFill/>
            <a:miter lim="800000"/>
            <a:headEnd/>
            <a:tailEnd/>
          </a:ln>
        </p:spPr>
      </p:pic>
    </p:spTree>
    <p:extLst>
      <p:ext uri="{BB962C8B-B14F-4D97-AF65-F5344CB8AC3E}">
        <p14:creationId xmlns:p14="http://schemas.microsoft.com/office/powerpoint/2010/main" val="27781745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C:\Users\Ylliass\Documents\YEP et Aziz\Formation entrepreneuriat par bande dessinees\Photos\DSC05687.JPG"/>
          <p:cNvPicPr/>
          <p:nvPr/>
        </p:nvPicPr>
        <p:blipFill>
          <a:blip r:embed="rId2" cstate="print"/>
          <a:srcRect/>
          <a:stretch>
            <a:fillRect/>
          </a:stretch>
        </p:blipFill>
        <p:spPr bwMode="auto">
          <a:xfrm>
            <a:off x="1524000" y="144016"/>
            <a:ext cx="4355976" cy="3140968"/>
          </a:xfrm>
          <a:prstGeom prst="rect">
            <a:avLst/>
          </a:prstGeom>
          <a:noFill/>
          <a:ln w="9525">
            <a:noFill/>
            <a:miter lim="800000"/>
            <a:headEnd/>
            <a:tailEnd/>
          </a:ln>
        </p:spPr>
      </p:pic>
      <p:pic>
        <p:nvPicPr>
          <p:cNvPr id="5" name="Image 4" descr="C:\Users\Ylliass\Documents\YEP et Aziz\Formation entrepreneuriat par bande dessinees\Photos\DSC05713.JPG"/>
          <p:cNvPicPr/>
          <p:nvPr/>
        </p:nvPicPr>
        <p:blipFill>
          <a:blip r:embed="rId3" cstate="print"/>
          <a:srcRect/>
          <a:stretch>
            <a:fillRect/>
          </a:stretch>
        </p:blipFill>
        <p:spPr bwMode="auto">
          <a:xfrm>
            <a:off x="5951984" y="144016"/>
            <a:ext cx="4716016" cy="3140968"/>
          </a:xfrm>
          <a:prstGeom prst="rect">
            <a:avLst/>
          </a:prstGeom>
          <a:noFill/>
          <a:ln w="9525">
            <a:noFill/>
            <a:miter lim="800000"/>
            <a:headEnd/>
            <a:tailEnd/>
          </a:ln>
        </p:spPr>
      </p:pic>
      <p:pic>
        <p:nvPicPr>
          <p:cNvPr id="6" name="Image 5" descr="C:\Users\Ylliass\Documents\YEP et Aziz\Formation entrepreneuriat par bande dessinees\Photos\DSC05703.JPG"/>
          <p:cNvPicPr/>
          <p:nvPr/>
        </p:nvPicPr>
        <p:blipFill>
          <a:blip r:embed="rId4" cstate="print"/>
          <a:srcRect/>
          <a:stretch>
            <a:fillRect/>
          </a:stretch>
        </p:blipFill>
        <p:spPr bwMode="auto">
          <a:xfrm>
            <a:off x="1524000" y="3429000"/>
            <a:ext cx="4355976" cy="3429000"/>
          </a:xfrm>
          <a:prstGeom prst="rect">
            <a:avLst/>
          </a:prstGeom>
          <a:noFill/>
          <a:ln w="9525">
            <a:noFill/>
            <a:miter lim="800000"/>
            <a:headEnd/>
            <a:tailEnd/>
          </a:ln>
        </p:spPr>
      </p:pic>
      <p:pic>
        <p:nvPicPr>
          <p:cNvPr id="7" name="Image 6" descr="C:\Users\Ylliass\Documents\YEP et Aziz\Formation entrepreneuriat par bande dessinees\Photos\DSC05715.JPG"/>
          <p:cNvPicPr/>
          <p:nvPr/>
        </p:nvPicPr>
        <p:blipFill>
          <a:blip r:embed="rId5" cstate="print"/>
          <a:srcRect/>
          <a:stretch>
            <a:fillRect/>
          </a:stretch>
        </p:blipFill>
        <p:spPr bwMode="auto">
          <a:xfrm>
            <a:off x="5951984" y="3429000"/>
            <a:ext cx="4716016" cy="3429000"/>
          </a:xfrm>
          <a:prstGeom prst="rect">
            <a:avLst/>
          </a:prstGeom>
          <a:noFill/>
          <a:ln w="9525">
            <a:noFill/>
            <a:miter lim="800000"/>
            <a:headEnd/>
            <a:tailEnd/>
          </a:ln>
        </p:spPr>
      </p:pic>
    </p:spTree>
    <p:extLst>
      <p:ext uri="{BB962C8B-B14F-4D97-AF65-F5344CB8AC3E}">
        <p14:creationId xmlns:p14="http://schemas.microsoft.com/office/powerpoint/2010/main" val="7664792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7344705" cy="686061"/>
          </a:xfrm>
        </p:spPr>
        <p:txBody>
          <a:bodyPr>
            <a:normAutofit/>
          </a:bodyPr>
          <a:lstStyle/>
          <a:p>
            <a:r>
              <a:rPr lang="en-US" sz="3200" b="1" dirty="0"/>
              <a:t>Alumni and the GLOBE </a:t>
            </a:r>
            <a:r>
              <a:rPr lang="en-US" sz="3200" b="1" dirty="0" err="1"/>
              <a:t>Zika</a:t>
            </a:r>
            <a:r>
              <a:rPr lang="en-US" sz="3200" b="1" dirty="0"/>
              <a:t> </a:t>
            </a:r>
            <a:r>
              <a:rPr lang="en-US" sz="3200" b="1" dirty="0"/>
              <a:t>Project</a:t>
            </a:r>
            <a:endParaRPr lang="fr-FR" sz="3200" b="1" dirty="0"/>
          </a:p>
        </p:txBody>
      </p:sp>
      <p:sp>
        <p:nvSpPr>
          <p:cNvPr id="3" name="Espace réservé du contenu 2"/>
          <p:cNvSpPr>
            <a:spLocks noGrp="1"/>
          </p:cNvSpPr>
          <p:nvPr>
            <p:ph idx="1"/>
          </p:nvPr>
        </p:nvSpPr>
        <p:spPr>
          <a:xfrm>
            <a:off x="2355951" y="5396871"/>
            <a:ext cx="8915400" cy="1071208"/>
          </a:xfrm>
        </p:spPr>
        <p:txBody>
          <a:bodyPr>
            <a:normAutofit fontScale="85000" lnSpcReduction="10000"/>
          </a:bodyPr>
          <a:lstStyle/>
          <a:p>
            <a:pPr marL="0" indent="0">
              <a:buNone/>
            </a:pPr>
            <a:r>
              <a:rPr lang="en-US" dirty="0" smtClean="0"/>
              <a:t>In 1998 a group of Benin students </a:t>
            </a:r>
            <a:r>
              <a:rPr lang="en-US" dirty="0" smtClean="0"/>
              <a:t>(currently GLOBE Alumni) presented </a:t>
            </a:r>
            <a:r>
              <a:rPr lang="en-US" dirty="0" smtClean="0"/>
              <a:t>their research at the first GLOBE learning Expedition (GLE) held in Helsinki in Finland. This research were </a:t>
            </a:r>
            <a:r>
              <a:rPr lang="en-US" dirty="0"/>
              <a:t>about </a:t>
            </a:r>
            <a:r>
              <a:rPr lang="en-US" dirty="0" smtClean="0"/>
              <a:t>the effect </a:t>
            </a:r>
            <a:r>
              <a:rPr lang="en-US" dirty="0"/>
              <a:t>of </a:t>
            </a:r>
            <a:r>
              <a:rPr lang="en-US" dirty="0" smtClean="0"/>
              <a:t>precipitation and temperature on </a:t>
            </a:r>
            <a:r>
              <a:rPr lang="en-US" dirty="0"/>
              <a:t>Malaria </a:t>
            </a:r>
            <a:r>
              <a:rPr lang="en-US" dirty="0" smtClean="0"/>
              <a:t>prevalence </a:t>
            </a:r>
            <a:r>
              <a:rPr lang="en-US" dirty="0"/>
              <a:t>in </a:t>
            </a:r>
            <a:r>
              <a:rPr lang="en-US" dirty="0" smtClean="0"/>
              <a:t>Benin. It is said that this research inspired the GLOBE </a:t>
            </a:r>
            <a:r>
              <a:rPr lang="en-US" dirty="0" err="1" smtClean="0"/>
              <a:t>Zika</a:t>
            </a:r>
            <a:r>
              <a:rPr lang="en-US" dirty="0" smtClean="0"/>
              <a:t> education and prevention project.</a:t>
            </a:r>
            <a:endParaRPr lang="fr-FR" dirty="0"/>
          </a:p>
        </p:txBody>
      </p:sp>
      <p:pic>
        <p:nvPicPr>
          <p:cNvPr id="4" name="Image 3"/>
          <p:cNvPicPr>
            <a:picLocks noChangeAspect="1"/>
          </p:cNvPicPr>
          <p:nvPr/>
        </p:nvPicPr>
        <p:blipFill>
          <a:blip r:embed="rId2"/>
          <a:stretch>
            <a:fillRect/>
          </a:stretch>
        </p:blipFill>
        <p:spPr>
          <a:xfrm>
            <a:off x="2355951" y="1403131"/>
            <a:ext cx="8995221" cy="3659240"/>
          </a:xfrm>
          <a:prstGeom prst="rect">
            <a:avLst/>
          </a:prstGeom>
        </p:spPr>
      </p:pic>
    </p:spTree>
    <p:extLst>
      <p:ext uri="{BB962C8B-B14F-4D97-AF65-F5344CB8AC3E}">
        <p14:creationId xmlns:p14="http://schemas.microsoft.com/office/powerpoint/2010/main" val="280512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118426"/>
          </a:xfrm>
        </p:spPr>
        <p:txBody>
          <a:bodyPr>
            <a:noAutofit/>
          </a:bodyPr>
          <a:lstStyle/>
          <a:p>
            <a:pPr algn="ctr"/>
            <a:r>
              <a:rPr lang="en-US" sz="3200" b="1" dirty="0" err="1"/>
              <a:t>Birane</a:t>
            </a:r>
            <a:r>
              <a:rPr lang="en-US" sz="3200" b="1" dirty="0"/>
              <a:t> </a:t>
            </a:r>
            <a:r>
              <a:rPr lang="en-US" sz="3200" b="1" dirty="0" err="1"/>
              <a:t>Diouf</a:t>
            </a:r>
            <a:r>
              <a:rPr lang="en-US" sz="3200" b="1" dirty="0"/>
              <a:t> and his students at the </a:t>
            </a:r>
            <a:r>
              <a:rPr lang="en-US" sz="3200" b="1" dirty="0" err="1"/>
              <a:t>Lycee</a:t>
            </a:r>
            <a:r>
              <a:rPr lang="en-US" sz="3200" b="1" dirty="0"/>
              <a:t> </a:t>
            </a:r>
            <a:r>
              <a:rPr lang="en-US" sz="3200" b="1" dirty="0" err="1"/>
              <a:t>Seydina</a:t>
            </a:r>
            <a:r>
              <a:rPr lang="en-US" sz="3200" b="1" dirty="0"/>
              <a:t> </a:t>
            </a:r>
            <a:r>
              <a:rPr lang="en-US" sz="3200" b="1" dirty="0" err="1" smtClean="0"/>
              <a:t>Limamoulaye</a:t>
            </a:r>
            <a:endParaRPr lang="fr-FR" sz="3200" b="1" dirty="0"/>
          </a:p>
        </p:txBody>
      </p:sp>
      <p:pic>
        <p:nvPicPr>
          <p:cNvPr id="6" name="Espace réservé du contenu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86927" y="2030083"/>
            <a:ext cx="4200117" cy="3150089"/>
          </a:xfr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7723" y="2030083"/>
            <a:ext cx="6696253" cy="3150089"/>
          </a:xfrm>
          <a:prstGeom prst="rect">
            <a:avLst/>
          </a:prstGeom>
        </p:spPr>
      </p:pic>
      <p:sp>
        <p:nvSpPr>
          <p:cNvPr id="8" name="Espace réservé du contenu 2"/>
          <p:cNvSpPr txBox="1">
            <a:spLocks/>
          </p:cNvSpPr>
          <p:nvPr/>
        </p:nvSpPr>
        <p:spPr>
          <a:xfrm>
            <a:off x="1293963" y="5467719"/>
            <a:ext cx="10610490" cy="1071208"/>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smtClean="0"/>
              <a:t>In Senegal a group of Alumni (above with the GLOBE Country Coordinator, Mrs. Fall) were closely associated to the implementation of the GLOBE  </a:t>
            </a:r>
            <a:r>
              <a:rPr lang="en-US" dirty="0" err="1" smtClean="0"/>
              <a:t>Zika</a:t>
            </a:r>
            <a:r>
              <a:rPr lang="en-US" dirty="0" smtClean="0"/>
              <a:t> Education and Prevention Project. Their  different actions and their commitment have contributed to make Senegal the first contributor of data to the project. </a:t>
            </a:r>
            <a:endParaRPr lang="fr-FR" dirty="0"/>
          </a:p>
        </p:txBody>
      </p:sp>
    </p:spTree>
    <p:extLst>
      <p:ext uri="{BB962C8B-B14F-4D97-AF65-F5344CB8AC3E}">
        <p14:creationId xmlns:p14="http://schemas.microsoft.com/office/powerpoint/2010/main" val="1125187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1352579" y="1232903"/>
            <a:ext cx="5726138" cy="5362574"/>
          </a:xfrm>
          <a:prstGeom prst="rect">
            <a:avLst/>
          </a:prstGeom>
        </p:spPr>
      </p:pic>
      <p:pic>
        <p:nvPicPr>
          <p:cNvPr id="5" name="Image 4"/>
          <p:cNvPicPr>
            <a:picLocks noChangeAspect="1"/>
          </p:cNvPicPr>
          <p:nvPr/>
        </p:nvPicPr>
        <p:blipFill>
          <a:blip r:embed="rId3"/>
          <a:stretch>
            <a:fillRect/>
          </a:stretch>
        </p:blipFill>
        <p:spPr>
          <a:xfrm>
            <a:off x="7263442" y="1232902"/>
            <a:ext cx="4250666" cy="5362575"/>
          </a:xfrm>
          <a:prstGeom prst="rect">
            <a:avLst/>
          </a:prstGeom>
        </p:spPr>
      </p:pic>
    </p:spTree>
    <p:extLst>
      <p:ext uri="{BB962C8B-B14F-4D97-AF65-F5344CB8AC3E}">
        <p14:creationId xmlns:p14="http://schemas.microsoft.com/office/powerpoint/2010/main" val="8216549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441" y="30227"/>
            <a:ext cx="3044059" cy="3276600"/>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41" y="3714749"/>
            <a:ext cx="3143251" cy="3143251"/>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37692" y="0"/>
            <a:ext cx="6278027" cy="3276600"/>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5200" y="3714749"/>
            <a:ext cx="6110520" cy="3143251"/>
          </a:xfrm>
          <a:prstGeom prst="rect">
            <a:avLst/>
          </a:prstGeom>
        </p:spPr>
      </p:pic>
      <p:pic>
        <p:nvPicPr>
          <p:cNvPr id="8" name="Imag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7508131" y="2137819"/>
            <a:ext cx="6827773" cy="2612589"/>
          </a:xfrm>
          <a:prstGeom prst="rect">
            <a:avLst/>
          </a:prstGeom>
        </p:spPr>
      </p:pic>
    </p:spTree>
    <p:extLst>
      <p:ext uri="{BB962C8B-B14F-4D97-AF65-F5344CB8AC3E}">
        <p14:creationId xmlns:p14="http://schemas.microsoft.com/office/powerpoint/2010/main" val="392046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465095"/>
            <a:ext cx="7294745" cy="3392905"/>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294744" cy="3400833"/>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94745" y="0"/>
            <a:ext cx="4897256" cy="3400833"/>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94744" y="3465095"/>
            <a:ext cx="4897257" cy="3392905"/>
          </a:xfrm>
          <a:prstGeom prst="rect">
            <a:avLst/>
          </a:prstGeom>
        </p:spPr>
      </p:pic>
    </p:spTree>
    <p:extLst>
      <p:ext uri="{BB962C8B-B14F-4D97-AF65-F5344CB8AC3E}">
        <p14:creationId xmlns:p14="http://schemas.microsoft.com/office/powerpoint/2010/main" val="22051779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10267" y="619124"/>
            <a:ext cx="10312401" cy="769408"/>
          </a:xfrm>
        </p:spPr>
        <p:txBody>
          <a:bodyPr>
            <a:normAutofit fontScale="90000"/>
          </a:bodyPr>
          <a:lstStyle/>
          <a:p>
            <a:r>
              <a:rPr lang="fr-FR" b="1" dirty="0"/>
              <a:t>PUBLIC </a:t>
            </a:r>
            <a:r>
              <a:rPr lang="fr-FR" b="1" dirty="0" smtClean="0"/>
              <a:t>HEALTH RESEARCH</a:t>
            </a:r>
            <a:r>
              <a:rPr lang="fr-FR" dirty="0"/>
              <a:t/>
            </a:r>
            <a:br>
              <a:rPr lang="fr-FR" dirty="0"/>
            </a:br>
            <a:endParaRPr lang="fr-FR" dirty="0"/>
          </a:p>
        </p:txBody>
      </p:sp>
      <p:sp>
        <p:nvSpPr>
          <p:cNvPr id="3" name="Espace réservé du contenu 2"/>
          <p:cNvSpPr>
            <a:spLocks noGrp="1"/>
          </p:cNvSpPr>
          <p:nvPr>
            <p:ph idx="1"/>
          </p:nvPr>
        </p:nvSpPr>
        <p:spPr>
          <a:xfrm>
            <a:off x="838200" y="1825625"/>
            <a:ext cx="6798733" cy="4351338"/>
          </a:xfrm>
        </p:spPr>
        <p:txBody>
          <a:bodyPr>
            <a:normAutofit fontScale="92500" lnSpcReduction="10000"/>
          </a:bodyPr>
          <a:lstStyle/>
          <a:p>
            <a:pPr marL="0" indent="0">
              <a:buNone/>
            </a:pPr>
            <a:r>
              <a:rPr lang="fr-FR" dirty="0" smtClean="0"/>
              <a:t>“</a:t>
            </a:r>
            <a:r>
              <a:rPr lang="fr-FR" b="1" dirty="0" err="1"/>
              <a:t>Assessment</a:t>
            </a:r>
            <a:r>
              <a:rPr lang="fr-FR" b="1" dirty="0"/>
              <a:t> of population </a:t>
            </a:r>
            <a:r>
              <a:rPr lang="fr-FR" b="1" dirty="0" err="1" smtClean="0"/>
              <a:t>dynamics</a:t>
            </a:r>
            <a:r>
              <a:rPr lang="fr-FR" b="1" dirty="0" smtClean="0"/>
              <a:t> </a:t>
            </a:r>
            <a:r>
              <a:rPr lang="en-US" b="1" dirty="0" smtClean="0"/>
              <a:t>and </a:t>
            </a:r>
            <a:r>
              <a:rPr lang="en-US" b="1" dirty="0"/>
              <a:t>biting trends of </a:t>
            </a:r>
            <a:r>
              <a:rPr lang="en-US" b="1" i="1" dirty="0" err="1"/>
              <a:t>Aedes</a:t>
            </a:r>
            <a:r>
              <a:rPr lang="en-US" b="1" i="1" dirty="0"/>
              <a:t> </a:t>
            </a:r>
            <a:r>
              <a:rPr lang="en-US" b="1" i="1" dirty="0" err="1"/>
              <a:t>aegypti</a:t>
            </a:r>
            <a:r>
              <a:rPr lang="en-US" b="1" i="1" dirty="0"/>
              <a:t> </a:t>
            </a:r>
            <a:r>
              <a:rPr lang="en-US" b="1" dirty="0" smtClean="0"/>
              <a:t>in </a:t>
            </a:r>
            <a:r>
              <a:rPr lang="fr-FR" b="1" dirty="0" err="1" smtClean="0"/>
              <a:t>northern</a:t>
            </a:r>
            <a:r>
              <a:rPr lang="fr-FR" b="1" dirty="0" smtClean="0"/>
              <a:t> </a:t>
            </a:r>
            <a:r>
              <a:rPr lang="fr-FR" b="1" dirty="0"/>
              <a:t>Benin: Public </a:t>
            </a:r>
            <a:r>
              <a:rPr lang="fr-FR" b="1" dirty="0" err="1" smtClean="0"/>
              <a:t>health</a:t>
            </a:r>
            <a:r>
              <a:rPr lang="fr-FR" b="1" dirty="0" smtClean="0"/>
              <a:t> implications</a:t>
            </a:r>
            <a:r>
              <a:rPr lang="fr-FR" dirty="0"/>
              <a:t>.” </a:t>
            </a:r>
            <a:r>
              <a:rPr lang="fr-FR" i="1" dirty="0"/>
              <a:t>International Journal </a:t>
            </a:r>
            <a:r>
              <a:rPr lang="fr-FR" i="1" dirty="0" smtClean="0"/>
              <a:t>of </a:t>
            </a:r>
            <a:r>
              <a:rPr lang="en-US" i="1" dirty="0" smtClean="0"/>
              <a:t>Mosquito </a:t>
            </a:r>
            <a:r>
              <a:rPr lang="en-US" i="1" dirty="0"/>
              <a:t>Research </a:t>
            </a:r>
            <a:r>
              <a:rPr lang="en-US" dirty="0"/>
              <a:t>in October 2018</a:t>
            </a:r>
          </a:p>
          <a:p>
            <a:pPr marL="0" indent="0">
              <a:buNone/>
            </a:pPr>
            <a:r>
              <a:rPr lang="en-US" dirty="0" smtClean="0"/>
              <a:t> </a:t>
            </a:r>
            <a:r>
              <a:rPr lang="en-US" dirty="0"/>
              <a:t>Lead author was the </a:t>
            </a:r>
            <a:r>
              <a:rPr lang="en-US" dirty="0" smtClean="0">
                <a:hlinkClick r:id="rId2" action="ppaction://hlinkfile"/>
              </a:rPr>
              <a:t>Francophone</a:t>
            </a:r>
            <a:r>
              <a:rPr lang="en-US" dirty="0" smtClean="0"/>
              <a:t> </a:t>
            </a:r>
            <a:r>
              <a:rPr lang="fr-FR" dirty="0" err="1" smtClean="0"/>
              <a:t>Regional</a:t>
            </a:r>
            <a:r>
              <a:rPr lang="fr-FR" dirty="0" smtClean="0"/>
              <a:t> PHO, Dr</a:t>
            </a:r>
            <a:r>
              <a:rPr lang="fr-FR" dirty="0"/>
              <a:t>. Rock </a:t>
            </a:r>
            <a:r>
              <a:rPr lang="fr-FR" dirty="0" err="1"/>
              <a:t>Aikpon</a:t>
            </a:r>
            <a:endParaRPr lang="fr-FR" dirty="0"/>
          </a:p>
          <a:p>
            <a:pPr marL="0" indent="0">
              <a:buNone/>
            </a:pPr>
            <a:r>
              <a:rPr lang="fr-FR" dirty="0" smtClean="0"/>
              <a:t>Co-</a:t>
            </a:r>
            <a:r>
              <a:rPr lang="fr-FR" dirty="0" err="1" smtClean="0"/>
              <a:t>authors</a:t>
            </a:r>
            <a:r>
              <a:rPr lang="fr-FR" dirty="0"/>
              <a:t>: Mark </a:t>
            </a:r>
            <a:r>
              <a:rPr lang="fr-FR" dirty="0" err="1" smtClean="0"/>
              <a:t>Brettenny</a:t>
            </a:r>
            <a:r>
              <a:rPr lang="fr-FR" dirty="0" smtClean="0"/>
              <a:t> (</a:t>
            </a:r>
            <a:r>
              <a:rPr lang="fr-FR" dirty="0" err="1"/>
              <a:t>Regional</a:t>
            </a:r>
            <a:r>
              <a:rPr lang="fr-FR" dirty="0"/>
              <a:t> </a:t>
            </a:r>
            <a:r>
              <a:rPr lang="fr-FR" dirty="0" err="1"/>
              <a:t>Coordinating</a:t>
            </a:r>
            <a:r>
              <a:rPr lang="fr-FR" dirty="0"/>
              <a:t> </a:t>
            </a:r>
            <a:r>
              <a:rPr lang="fr-FR" dirty="0" err="1"/>
              <a:t>Officer</a:t>
            </a:r>
            <a:r>
              <a:rPr lang="fr-FR" dirty="0"/>
              <a:t>) </a:t>
            </a:r>
            <a:r>
              <a:rPr lang="fr-FR" dirty="0" smtClean="0"/>
              <a:t>&amp; </a:t>
            </a:r>
            <a:r>
              <a:rPr lang="fr-FR" dirty="0" err="1" smtClean="0"/>
              <a:t>Ylliass</a:t>
            </a:r>
            <a:r>
              <a:rPr lang="fr-FR" dirty="0" smtClean="0"/>
              <a:t> </a:t>
            </a:r>
            <a:r>
              <a:rPr lang="fr-FR" dirty="0" err="1"/>
              <a:t>Lawani</a:t>
            </a:r>
            <a:endParaRPr lang="fr-FR" dirty="0"/>
          </a:p>
          <a:p>
            <a:pPr marL="0" indent="0">
              <a:buNone/>
            </a:pPr>
            <a:r>
              <a:rPr lang="fr-FR" dirty="0" smtClean="0"/>
              <a:t>This </a:t>
            </a:r>
            <a:r>
              <a:rPr lang="fr-FR" dirty="0" err="1" smtClean="0"/>
              <a:t>research</a:t>
            </a:r>
            <a:r>
              <a:rPr lang="fr-FR" dirty="0" smtClean="0"/>
              <a:t> </a:t>
            </a:r>
            <a:r>
              <a:rPr lang="fr-FR" dirty="0" err="1" smtClean="0"/>
              <a:t>presents</a:t>
            </a:r>
            <a:r>
              <a:rPr lang="fr-FR" dirty="0" smtClean="0"/>
              <a:t> </a:t>
            </a:r>
            <a:r>
              <a:rPr lang="fr-FR" dirty="0"/>
              <a:t>important </a:t>
            </a:r>
            <a:r>
              <a:rPr lang="fr-FR" dirty="0" err="1"/>
              <a:t>findings</a:t>
            </a:r>
            <a:r>
              <a:rPr lang="fr-FR" dirty="0"/>
              <a:t> </a:t>
            </a:r>
            <a:r>
              <a:rPr lang="fr-FR" dirty="0" smtClean="0"/>
              <a:t>about </a:t>
            </a:r>
            <a:r>
              <a:rPr lang="en-US" dirty="0" smtClean="0"/>
              <a:t>the </a:t>
            </a:r>
            <a:r>
              <a:rPr lang="en-US" dirty="0"/>
              <a:t>biting behavior of </a:t>
            </a:r>
            <a:r>
              <a:rPr lang="en-US" i="1" dirty="0" err="1" smtClean="0"/>
              <a:t>Aedes</a:t>
            </a:r>
            <a:r>
              <a:rPr lang="en-US" i="1" dirty="0" smtClean="0"/>
              <a:t> </a:t>
            </a:r>
            <a:r>
              <a:rPr lang="en-US" dirty="0" smtClean="0"/>
              <a:t>mosquitoes </a:t>
            </a:r>
            <a:r>
              <a:rPr lang="en-US" dirty="0"/>
              <a:t>in Benin, and </a:t>
            </a:r>
            <a:r>
              <a:rPr lang="en-US" dirty="0" smtClean="0"/>
              <a:t>the probability </a:t>
            </a:r>
            <a:r>
              <a:rPr lang="en-US" dirty="0"/>
              <a:t>of exposure to </a:t>
            </a:r>
            <a:r>
              <a:rPr lang="en-US" i="1" dirty="0" err="1" smtClean="0"/>
              <a:t>Aedes</a:t>
            </a:r>
            <a:r>
              <a:rPr lang="en-US" i="1" dirty="0" smtClean="0"/>
              <a:t> </a:t>
            </a:r>
            <a:r>
              <a:rPr lang="en-US" i="1" dirty="0" err="1" smtClean="0"/>
              <a:t>aegypti</a:t>
            </a:r>
            <a:r>
              <a:rPr lang="en-US" i="1" dirty="0" smtClean="0"/>
              <a:t> </a:t>
            </a:r>
            <a:r>
              <a:rPr lang="en-US" dirty="0"/>
              <a:t>mosquitoes (based on </a:t>
            </a:r>
            <a:r>
              <a:rPr lang="en-US" dirty="0" smtClean="0"/>
              <a:t>the indoor </a:t>
            </a:r>
            <a:r>
              <a:rPr lang="en-US" dirty="0"/>
              <a:t>and outdoor collection of </a:t>
            </a:r>
            <a:r>
              <a:rPr lang="en-US" dirty="0" smtClean="0"/>
              <a:t>485 </a:t>
            </a:r>
            <a:r>
              <a:rPr lang="fr-FR" dirty="0" err="1" smtClean="0"/>
              <a:t>adult</a:t>
            </a:r>
            <a:r>
              <a:rPr lang="fr-FR" dirty="0" smtClean="0"/>
              <a:t> </a:t>
            </a:r>
            <a:r>
              <a:rPr lang="fr-FR" i="1" dirty="0" err="1"/>
              <a:t>Aedes</a:t>
            </a:r>
            <a:r>
              <a:rPr lang="fr-FR" i="1" dirty="0"/>
              <a:t> </a:t>
            </a:r>
            <a:r>
              <a:rPr lang="fr-FR" i="1" dirty="0" err="1"/>
              <a:t>aegypti</a:t>
            </a:r>
            <a:r>
              <a:rPr lang="fr-FR" i="1" dirty="0"/>
              <a:t> </a:t>
            </a:r>
            <a:r>
              <a:rPr lang="fr-FR" dirty="0" err="1"/>
              <a:t>mosquitoes</a:t>
            </a:r>
            <a:r>
              <a:rPr lang="fr-FR" dirty="0" smtClean="0"/>
              <a:t>)</a:t>
            </a:r>
          </a:p>
          <a:p>
            <a:pPr marL="0" indent="0">
              <a:buNone/>
            </a:pPr>
            <a:endParaRPr lang="en-US" dirty="0"/>
          </a:p>
          <a:p>
            <a:pPr marL="0" indent="0">
              <a:buNone/>
            </a:pPr>
            <a:r>
              <a:rPr lang="en-US" dirty="0" smtClean="0"/>
              <a:t>Download this article at entomologyjournals.com/archives/2019/vol4/issue3/4-3-26 </a:t>
            </a:r>
            <a:endParaRPr lang="fr-FR" dirty="0"/>
          </a:p>
        </p:txBody>
      </p:sp>
      <p:pic>
        <p:nvPicPr>
          <p:cNvPr id="4" name="Image 3"/>
          <p:cNvPicPr>
            <a:picLocks noChangeAspect="1"/>
          </p:cNvPicPr>
          <p:nvPr/>
        </p:nvPicPr>
        <p:blipFill>
          <a:blip r:embed="rId3"/>
          <a:stretch>
            <a:fillRect/>
          </a:stretch>
        </p:blipFill>
        <p:spPr>
          <a:xfrm>
            <a:off x="7990696" y="1388532"/>
            <a:ext cx="4031972" cy="4788431"/>
          </a:xfrm>
          <a:prstGeom prst="rect">
            <a:avLst/>
          </a:prstGeom>
        </p:spPr>
      </p:pic>
    </p:spTree>
    <p:extLst>
      <p:ext uri="{BB962C8B-B14F-4D97-AF65-F5344CB8AC3E}">
        <p14:creationId xmlns:p14="http://schemas.microsoft.com/office/powerpoint/2010/main" val="24558429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239196"/>
          </a:xfrm>
        </p:spPr>
        <p:txBody>
          <a:bodyPr>
            <a:normAutofit/>
          </a:bodyPr>
          <a:lstStyle/>
          <a:p>
            <a:r>
              <a:rPr lang="fr-FR" dirty="0"/>
              <a:t/>
            </a:r>
            <a:br>
              <a:rPr lang="fr-FR" dirty="0"/>
            </a:br>
            <a:r>
              <a:rPr lang="fr-FR" sz="3200" b="1" dirty="0" smtClean="0"/>
              <a:t>ALUMNI CROSS-BORDER ACTIVITIES</a:t>
            </a:r>
            <a:endParaRPr lang="fr-FR" sz="3200" b="1" dirty="0"/>
          </a:p>
        </p:txBody>
      </p:sp>
      <p:sp>
        <p:nvSpPr>
          <p:cNvPr id="3" name="Espace réservé du contenu 2"/>
          <p:cNvSpPr>
            <a:spLocks noGrp="1"/>
          </p:cNvSpPr>
          <p:nvPr>
            <p:ph idx="1"/>
          </p:nvPr>
        </p:nvSpPr>
        <p:spPr>
          <a:xfrm>
            <a:off x="2589212" y="2133600"/>
            <a:ext cx="8915400" cy="4215442"/>
          </a:xfrm>
        </p:spPr>
        <p:txBody>
          <a:bodyPr/>
          <a:lstStyle/>
          <a:p>
            <a:pPr algn="just"/>
            <a:r>
              <a:rPr lang="en-US" dirty="0" smtClean="0"/>
              <a:t>A GLOBE Alumni from Benin Mr</a:t>
            </a:r>
            <a:r>
              <a:rPr lang="en-US" dirty="0"/>
              <a:t>. </a:t>
            </a:r>
            <a:r>
              <a:rPr lang="en-US" dirty="0" err="1"/>
              <a:t>Halile</a:t>
            </a:r>
            <a:r>
              <a:rPr lang="en-US" dirty="0"/>
              <a:t> specially was really engaged with IVSS. He </a:t>
            </a:r>
            <a:r>
              <a:rPr lang="en-US" dirty="0" smtClean="0"/>
              <a:t>left Benin in 2017 to Niger  where he was teaching </a:t>
            </a:r>
            <a:r>
              <a:rPr lang="en-US" dirty="0"/>
              <a:t>in </a:t>
            </a:r>
            <a:r>
              <a:rPr lang="en-US" dirty="0" smtClean="0"/>
              <a:t>IPF KOURA-MATAMEYE. He created a GLOBE section in this school under the supervision of the Country Coordinator. In 2019 he participated in the IVSS with </a:t>
            </a:r>
            <a:r>
              <a:rPr lang="en-US" dirty="0"/>
              <a:t>6th - 8th Grades (Middle School, ages 16 -</a:t>
            </a:r>
            <a:r>
              <a:rPr lang="en-US" dirty="0" smtClean="0"/>
              <a:t>20)students. Their research on  the ‘’ </a:t>
            </a:r>
            <a:r>
              <a:rPr lang="en-US" dirty="0"/>
              <a:t>Typology and evolution of the number </a:t>
            </a:r>
            <a:r>
              <a:rPr lang="en-US" dirty="0" smtClean="0"/>
              <a:t>of mosquito </a:t>
            </a:r>
            <a:r>
              <a:rPr lang="en-US" dirty="0"/>
              <a:t>habitats in </a:t>
            </a:r>
            <a:r>
              <a:rPr lang="en-US" dirty="0" err="1"/>
              <a:t>Matamèyè</a:t>
            </a:r>
            <a:r>
              <a:rPr lang="en-US" dirty="0"/>
              <a:t> </a:t>
            </a:r>
            <a:r>
              <a:rPr lang="en-US" dirty="0" smtClean="0"/>
              <a:t>‘’ won </a:t>
            </a:r>
            <a:r>
              <a:rPr lang="en-US" dirty="0"/>
              <a:t>the IVSS </a:t>
            </a:r>
            <a:r>
              <a:rPr lang="en-US" dirty="0" err="1"/>
              <a:t>african</a:t>
            </a:r>
            <a:r>
              <a:rPr lang="en-US" dirty="0"/>
              <a:t> region first price in 2019. Unfortunately </a:t>
            </a:r>
            <a:r>
              <a:rPr lang="en-US" dirty="0" smtClean="0"/>
              <a:t>he  </a:t>
            </a:r>
            <a:r>
              <a:rPr lang="en-US" dirty="0"/>
              <a:t>could not get the price and could not attend the 2019 annual meeting, due to a lack of funding to get air tickets for himself and his students in Niger. </a:t>
            </a:r>
            <a:endParaRPr lang="fr-FR" dirty="0"/>
          </a:p>
        </p:txBody>
      </p:sp>
    </p:spTree>
    <p:extLst>
      <p:ext uri="{BB962C8B-B14F-4D97-AF65-F5344CB8AC3E}">
        <p14:creationId xmlns:p14="http://schemas.microsoft.com/office/powerpoint/2010/main" val="166178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6" y="624110"/>
            <a:ext cx="6009208" cy="950690"/>
          </a:xfrm>
        </p:spPr>
        <p:txBody>
          <a:bodyPr>
            <a:normAutofit fontScale="90000"/>
          </a:bodyPr>
          <a:lstStyle/>
          <a:p>
            <a:pPr algn="ctr"/>
            <a:r>
              <a:rPr lang="en-US" b="1" dirty="0" smtClean="0"/>
              <a:t>GLOBE STUDENTS RESEARCH</a:t>
            </a:r>
            <a:br>
              <a:rPr lang="en-US" b="1" dirty="0" smtClean="0"/>
            </a:br>
            <a:endParaRPr lang="fr-FR" b="1" dirty="0"/>
          </a:p>
        </p:txBody>
      </p:sp>
      <p:sp>
        <p:nvSpPr>
          <p:cNvPr id="3" name="Espace réservé du contenu 2"/>
          <p:cNvSpPr>
            <a:spLocks noGrp="1"/>
          </p:cNvSpPr>
          <p:nvPr>
            <p:ph idx="1"/>
          </p:nvPr>
        </p:nvSpPr>
        <p:spPr>
          <a:xfrm>
            <a:off x="863602" y="1574800"/>
            <a:ext cx="6424612" cy="4116289"/>
          </a:xfrm>
        </p:spPr>
        <p:txBody>
          <a:bodyPr>
            <a:normAutofit/>
          </a:bodyPr>
          <a:lstStyle/>
          <a:p>
            <a:pPr algn="just"/>
            <a:r>
              <a:rPr lang="en-US" dirty="0"/>
              <a:t>4 GLOBE students from 3 schools ADELABOU </a:t>
            </a:r>
            <a:r>
              <a:rPr lang="en-US" dirty="0" err="1"/>
              <a:t>Halilath</a:t>
            </a:r>
            <a:r>
              <a:rPr lang="en-US" dirty="0"/>
              <a:t>, ANAGO </a:t>
            </a:r>
            <a:r>
              <a:rPr lang="en-US" dirty="0" err="1"/>
              <a:t>Fourkone</a:t>
            </a:r>
            <a:r>
              <a:rPr lang="en-US" dirty="0"/>
              <a:t>, BOUSSARI </a:t>
            </a:r>
            <a:r>
              <a:rPr lang="en-US" dirty="0" err="1"/>
              <a:t>Ihissanou</a:t>
            </a:r>
            <a:r>
              <a:rPr lang="en-US" dirty="0"/>
              <a:t> and FAGBOHOUN </a:t>
            </a:r>
            <a:r>
              <a:rPr lang="en-US" dirty="0" err="1"/>
              <a:t>Mouhsine</a:t>
            </a:r>
            <a:r>
              <a:rPr lang="en-US" dirty="0"/>
              <a:t>, under the supervision of their GLOBE teachers </a:t>
            </a:r>
            <a:r>
              <a:rPr lang="en-US" dirty="0" smtClean="0"/>
              <a:t>Mr. PARAÏSO </a:t>
            </a:r>
            <a:r>
              <a:rPr lang="en-US" dirty="0" err="1"/>
              <a:t>Halile</a:t>
            </a:r>
            <a:r>
              <a:rPr lang="en-US" dirty="0"/>
              <a:t> </a:t>
            </a:r>
            <a:r>
              <a:rPr lang="en-US" dirty="0" err="1"/>
              <a:t>Fidèle</a:t>
            </a:r>
            <a:r>
              <a:rPr lang="en-US" dirty="0"/>
              <a:t> and </a:t>
            </a:r>
            <a:r>
              <a:rPr lang="en-US" dirty="0" smtClean="0"/>
              <a:t>Mr. BOUSSARI </a:t>
            </a:r>
            <a:r>
              <a:rPr lang="en-US" dirty="0" err="1"/>
              <a:t>Abdou</a:t>
            </a:r>
            <a:r>
              <a:rPr lang="en-US" dirty="0"/>
              <a:t> </a:t>
            </a:r>
            <a:r>
              <a:rPr lang="en-US" dirty="0" err="1"/>
              <a:t>Wadoud</a:t>
            </a:r>
            <a:r>
              <a:rPr lang="en-US" dirty="0"/>
              <a:t> </a:t>
            </a:r>
            <a:r>
              <a:rPr lang="en-US" dirty="0" smtClean="0"/>
              <a:t>(both GLOBE Alumni) submitted </a:t>
            </a:r>
            <a:r>
              <a:rPr lang="en-US" dirty="0" smtClean="0"/>
              <a:t>their </a:t>
            </a:r>
            <a:r>
              <a:rPr lang="en-US" dirty="0" smtClean="0"/>
              <a:t>research at </a:t>
            </a:r>
            <a:r>
              <a:rPr lang="en-US" dirty="0" smtClean="0"/>
              <a:t>the 2020 GLOBE IVSS</a:t>
            </a:r>
          </a:p>
          <a:p>
            <a:pPr algn="just"/>
            <a:r>
              <a:rPr lang="en-US" dirty="0" smtClean="0"/>
              <a:t>They won the </a:t>
            </a:r>
            <a:r>
              <a:rPr lang="en-US" dirty="0" err="1" smtClean="0"/>
              <a:t>DoS</a:t>
            </a:r>
            <a:r>
              <a:rPr lang="en-US" dirty="0" smtClean="0"/>
              <a:t> </a:t>
            </a:r>
            <a:r>
              <a:rPr lang="en-US" dirty="0" err="1" smtClean="0"/>
              <a:t>Zika</a:t>
            </a:r>
            <a:r>
              <a:rPr lang="en-US" dirty="0" smtClean="0"/>
              <a:t> prize </a:t>
            </a:r>
            <a:r>
              <a:rPr lang="en-US" dirty="0"/>
              <a:t>for </a:t>
            </a:r>
            <a:r>
              <a:rPr lang="en-US" dirty="0" smtClean="0"/>
              <a:t>Africa Region and could present their research at the 2020 </a:t>
            </a:r>
            <a:r>
              <a:rPr lang="en-US" dirty="0"/>
              <a:t>GLOBE Virtual Meeting</a:t>
            </a:r>
            <a:r>
              <a:rPr lang="en-US" dirty="0" smtClean="0"/>
              <a:t>.</a:t>
            </a:r>
          </a:p>
          <a:p>
            <a:pPr algn="just"/>
            <a:r>
              <a:rPr lang="en-US" dirty="0" smtClean="0"/>
              <a:t>Students </a:t>
            </a:r>
            <a:r>
              <a:rPr lang="en-US" dirty="0"/>
              <a:t>also received a certificate for </a:t>
            </a:r>
            <a:r>
              <a:rPr lang="en-US" dirty="0" smtClean="0"/>
              <a:t>attending /presenting </a:t>
            </a:r>
            <a:r>
              <a:rPr lang="en-US" dirty="0"/>
              <a:t>at the 2020 GLOBE Virtual </a:t>
            </a:r>
            <a:r>
              <a:rPr lang="en-US" dirty="0" smtClean="0"/>
              <a:t>Meeting</a:t>
            </a:r>
          </a:p>
          <a:p>
            <a:pPr algn="just"/>
            <a:endParaRPr lang="en-US" dirty="0" smtClean="0"/>
          </a:p>
          <a:p>
            <a:pPr algn="just"/>
            <a:endParaRPr lang="fr-FR" dirty="0"/>
          </a:p>
        </p:txBody>
      </p:sp>
      <p:pic>
        <p:nvPicPr>
          <p:cNvPr id="4" name="Image 3">
            <a:hlinkClick r:id="rId3" action="ppaction://hlinkpres?slideindex=1&amp;slidetitle="/>
          </p:cNvPr>
          <p:cNvPicPr>
            <a:picLocks noChangeAspect="1"/>
          </p:cNvPicPr>
          <p:nvPr/>
        </p:nvPicPr>
        <p:blipFill>
          <a:blip r:embed="rId4"/>
          <a:stretch>
            <a:fillRect/>
          </a:stretch>
        </p:blipFill>
        <p:spPr>
          <a:xfrm>
            <a:off x="7731284" y="2032001"/>
            <a:ext cx="4460716" cy="3659088"/>
          </a:xfrm>
          <a:prstGeom prst="rect">
            <a:avLst/>
          </a:prstGeom>
        </p:spPr>
      </p:pic>
    </p:spTree>
    <p:extLst>
      <p:ext uri="{BB962C8B-B14F-4D97-AF65-F5344CB8AC3E}">
        <p14:creationId xmlns:p14="http://schemas.microsoft.com/office/powerpoint/2010/main" val="1613044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91544" y="1340769"/>
            <a:ext cx="7416824" cy="2086725"/>
          </a:xfrm>
          <a:prstGeom prst="rect">
            <a:avLst/>
          </a:prstGeom>
        </p:spPr>
        <p:txBody>
          <a:bodyPr wrap="square">
            <a:spAutoFit/>
          </a:bodyPr>
          <a:lstStyle/>
          <a:p>
            <a:pPr eaLnBrk="1" hangingPunct="1">
              <a:lnSpc>
                <a:spcPct val="90000"/>
              </a:lnSpc>
            </a:pPr>
            <a:r>
              <a:rPr lang="en-US" sz="3600" dirty="0"/>
              <a:t>1- Overview of </a:t>
            </a:r>
            <a:r>
              <a:rPr lang="fr-FR" sz="3600" dirty="0"/>
              <a:t>GLOBE </a:t>
            </a:r>
            <a:r>
              <a:rPr lang="fr-FR" sz="3600" dirty="0" err="1"/>
              <a:t>Alumni</a:t>
            </a:r>
            <a:endParaRPr lang="fr-FR" sz="3600" dirty="0"/>
          </a:p>
          <a:p>
            <a:pPr eaLnBrk="1" hangingPunct="1">
              <a:lnSpc>
                <a:spcPct val="90000"/>
              </a:lnSpc>
            </a:pPr>
            <a:r>
              <a:rPr lang="fr-FR" sz="3600" dirty="0"/>
              <a:t>2- </a:t>
            </a:r>
            <a:r>
              <a:rPr lang="fr-FR" sz="3600" dirty="0" err="1" smtClean="0"/>
              <a:t>Accomplishments</a:t>
            </a:r>
            <a:endParaRPr lang="fr-FR" sz="3600" dirty="0"/>
          </a:p>
          <a:p>
            <a:pPr eaLnBrk="1" hangingPunct="1">
              <a:lnSpc>
                <a:spcPct val="90000"/>
              </a:lnSpc>
            </a:pPr>
            <a:r>
              <a:rPr lang="fr-FR" sz="3600" dirty="0"/>
              <a:t>4- Challenges</a:t>
            </a:r>
            <a:endParaRPr lang="en-US" sz="3600" dirty="0"/>
          </a:p>
          <a:p>
            <a:pPr eaLnBrk="1" hangingPunct="1">
              <a:lnSpc>
                <a:spcPct val="90000"/>
              </a:lnSpc>
            </a:pPr>
            <a:r>
              <a:rPr lang="en-US" sz="3600" dirty="0"/>
              <a:t>5- </a:t>
            </a:r>
            <a:r>
              <a:rPr lang="fr-FR" sz="3600" dirty="0"/>
              <a:t>Questions and </a:t>
            </a:r>
            <a:r>
              <a:rPr lang="fr-FR" sz="3600" dirty="0" err="1"/>
              <a:t>Comments</a:t>
            </a:r>
            <a:r>
              <a:rPr lang="fr-FR" sz="3600" dirty="0"/>
              <a:t> </a:t>
            </a:r>
          </a:p>
        </p:txBody>
      </p:sp>
      <p:sp>
        <p:nvSpPr>
          <p:cNvPr id="3" name="Rectangle 2"/>
          <p:cNvSpPr/>
          <p:nvPr/>
        </p:nvSpPr>
        <p:spPr>
          <a:xfrm>
            <a:off x="4151784" y="404664"/>
            <a:ext cx="3816424" cy="707886"/>
          </a:xfrm>
          <a:prstGeom prst="rect">
            <a:avLst/>
          </a:prstGeom>
        </p:spPr>
        <p:txBody>
          <a:bodyPr wrap="square">
            <a:spAutoFit/>
          </a:bodyPr>
          <a:lstStyle/>
          <a:p>
            <a:pPr algn="ctr"/>
            <a:r>
              <a:rPr lang="en-US" sz="4000" b="1" u="sng" dirty="0"/>
              <a:t>AGENDA</a:t>
            </a:r>
            <a:endParaRPr lang="fr-FR" sz="4000" b="1" dirty="0"/>
          </a:p>
        </p:txBody>
      </p:sp>
    </p:spTree>
    <p:extLst>
      <p:ext uri="{BB962C8B-B14F-4D97-AF65-F5344CB8AC3E}">
        <p14:creationId xmlns:p14="http://schemas.microsoft.com/office/powerpoint/2010/main" val="24855432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2925" y="624110"/>
            <a:ext cx="8911687" cy="1152932"/>
          </a:xfrm>
        </p:spPr>
        <p:txBody>
          <a:bodyPr>
            <a:normAutofit/>
          </a:bodyPr>
          <a:lstStyle/>
          <a:p>
            <a:pPr algn="ctr"/>
            <a:r>
              <a:rPr lang="en-US" sz="3200" b="1" dirty="0" smtClean="0"/>
              <a:t>Alumni </a:t>
            </a:r>
            <a:r>
              <a:rPr lang="en-US" sz="3200" b="1" dirty="0"/>
              <a:t>represent the link between the past and the future of the program</a:t>
            </a:r>
            <a:endParaRPr lang="fr-FR" sz="3200" b="1" dirty="0"/>
          </a:p>
        </p:txBody>
      </p:sp>
      <p:pic>
        <p:nvPicPr>
          <p:cNvPr id="4" name="Picture 4" descr="E:\The country coordinator with GLOBE TEACHER AND STUDENTS FROM lycée Jacques Rabemananjara.JPG"/>
          <p:cNvPicPr>
            <a:picLocks noGrp="1" noChangeAspect="1" noChangeArrowheads="1"/>
          </p:cNvPicPr>
          <p:nvPr>
            <p:ph idx="1"/>
          </p:nvPr>
        </p:nvPicPr>
        <p:blipFill>
          <a:blip r:embed="rId3" cstate="print"/>
          <a:srcRect/>
          <a:stretch>
            <a:fillRect/>
          </a:stretch>
        </p:blipFill>
        <p:spPr bwMode="auto">
          <a:xfrm>
            <a:off x="2592925" y="2168477"/>
            <a:ext cx="4687769" cy="2880360"/>
          </a:xfrm>
          <a:prstGeom prst="rect">
            <a:avLst/>
          </a:prstGeom>
          <a:noFill/>
          <a:ln w="9525">
            <a:noFill/>
            <a:miter lim="800000"/>
            <a:headEnd/>
            <a:tailEnd/>
          </a:ln>
        </p:spPr>
      </p:pic>
      <p:pic>
        <p:nvPicPr>
          <p:cNvPr id="5" name="Picture 2" descr="D:\DSCF0368.JPG"/>
          <p:cNvPicPr>
            <a:picLocks noChangeAspect="1" noChangeArrowheads="1"/>
          </p:cNvPicPr>
          <p:nvPr/>
        </p:nvPicPr>
        <p:blipFill>
          <a:blip r:embed="rId4" cstate="print"/>
          <a:srcRect/>
          <a:stretch>
            <a:fillRect/>
          </a:stretch>
        </p:blipFill>
        <p:spPr bwMode="auto">
          <a:xfrm>
            <a:off x="7437373" y="2162066"/>
            <a:ext cx="4067239" cy="2886771"/>
          </a:xfrm>
          <a:prstGeom prst="rect">
            <a:avLst/>
          </a:prstGeom>
          <a:noFill/>
          <a:ln w="9525">
            <a:noFill/>
            <a:miter lim="800000"/>
            <a:headEnd/>
            <a:tailEnd/>
          </a:ln>
        </p:spPr>
      </p:pic>
      <p:sp>
        <p:nvSpPr>
          <p:cNvPr id="6" name="Espace réservé du contenu 2"/>
          <p:cNvSpPr txBox="1">
            <a:spLocks/>
          </p:cNvSpPr>
          <p:nvPr/>
        </p:nvSpPr>
        <p:spPr>
          <a:xfrm>
            <a:off x="2329133" y="5467718"/>
            <a:ext cx="9299276" cy="1390281"/>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In Africa, the relationship with </a:t>
            </a:r>
            <a:r>
              <a:rPr lang="en-US" dirty="0" smtClean="0"/>
              <a:t>elders </a:t>
            </a:r>
            <a:r>
              <a:rPr lang="en-US" dirty="0"/>
              <a:t>is "sacred", </a:t>
            </a:r>
            <a:r>
              <a:rPr lang="en-US" dirty="0" smtClean="0"/>
              <a:t>why </a:t>
            </a:r>
            <a:r>
              <a:rPr lang="en-US" dirty="0"/>
              <a:t>alumni celebrate </a:t>
            </a:r>
            <a:r>
              <a:rPr lang="en-US" dirty="0" smtClean="0"/>
              <a:t>their </a:t>
            </a:r>
            <a:r>
              <a:rPr lang="en-US" dirty="0"/>
              <a:t>former teachers, principals and coordinators. In many schools, they have been known to continue the program in the absence of </a:t>
            </a:r>
            <a:r>
              <a:rPr lang="en-US" dirty="0" smtClean="0"/>
              <a:t>GLOBE teachers </a:t>
            </a:r>
            <a:r>
              <a:rPr lang="en-US" dirty="0"/>
              <a:t>or during the transition to a new teacher. </a:t>
            </a:r>
            <a:r>
              <a:rPr lang="en-US" dirty="0" smtClean="0"/>
              <a:t> Above Alumni group with their Country coordinators (Paul from Madagascar on left, and </a:t>
            </a:r>
            <a:r>
              <a:rPr lang="en-US" dirty="0" err="1" smtClean="0"/>
              <a:t>Alidjennatou</a:t>
            </a:r>
            <a:r>
              <a:rPr lang="en-US" dirty="0" smtClean="0"/>
              <a:t> ALIOU from Benin on the right)</a:t>
            </a:r>
            <a:endParaRPr lang="fr-FR" dirty="0"/>
          </a:p>
        </p:txBody>
      </p:sp>
    </p:spTree>
    <p:extLst>
      <p:ext uri="{BB962C8B-B14F-4D97-AF65-F5344CB8AC3E}">
        <p14:creationId xmlns:p14="http://schemas.microsoft.com/office/powerpoint/2010/main" val="17433317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89212" y="1350581"/>
            <a:ext cx="8915400" cy="5112732"/>
          </a:xfrm>
        </p:spPr>
        <p:txBody>
          <a:bodyPr>
            <a:normAutofit lnSpcReduction="10000"/>
          </a:bodyPr>
          <a:lstStyle/>
          <a:p>
            <a:r>
              <a:rPr lang="en-US" dirty="0" err="1" smtClean="0"/>
              <a:t>Usie</a:t>
            </a:r>
            <a:r>
              <a:rPr lang="en-US" dirty="0" smtClean="0"/>
              <a:t> </a:t>
            </a:r>
            <a:r>
              <a:rPr lang="en-US" dirty="0" smtClean="0"/>
              <a:t>existing GLOBE alumni channels to reach </a:t>
            </a:r>
            <a:r>
              <a:rPr lang="en-US" dirty="0" smtClean="0"/>
              <a:t>them worldwide </a:t>
            </a:r>
            <a:r>
              <a:rPr lang="en-US" dirty="0" smtClean="0"/>
              <a:t>(</a:t>
            </a:r>
            <a:r>
              <a:rPr lang="en-US" dirty="0"/>
              <a:t>GLOBE Alumni group (</a:t>
            </a:r>
            <a:r>
              <a:rPr lang="en-US" dirty="0">
                <a:hlinkClick r:id="rId2"/>
              </a:rPr>
              <a:t>https://</a:t>
            </a:r>
            <a:r>
              <a:rPr lang="en-US" dirty="0" smtClean="0">
                <a:hlinkClick r:id="rId2"/>
              </a:rPr>
              <a:t>groups.google.com/g/globe-alumni</a:t>
            </a:r>
            <a:r>
              <a:rPr lang="en-US" dirty="0" smtClean="0"/>
              <a:t> a goggle open group to be </a:t>
            </a:r>
            <a:r>
              <a:rPr lang="en-US" dirty="0" err="1" smtClean="0"/>
              <a:t>reactived</a:t>
            </a:r>
            <a:r>
              <a:rPr lang="en-US" dirty="0" smtClean="0"/>
              <a:t>), Globe alumni regional representations ( with existing alumni chapters with GLOBE regional offices), Alumni page on </a:t>
            </a:r>
            <a:r>
              <a:rPr lang="en-US" dirty="0"/>
              <a:t>GLOBE website (https://</a:t>
            </a:r>
            <a:r>
              <a:rPr lang="en-US" dirty="0" smtClean="0"/>
              <a:t>www.globe.gov/web/alumni)</a:t>
            </a:r>
          </a:p>
          <a:p>
            <a:r>
              <a:rPr lang="en-US" dirty="0" smtClean="0"/>
              <a:t>The GLOBE </a:t>
            </a:r>
            <a:r>
              <a:rPr lang="en-US" dirty="0"/>
              <a:t>alumni survey </a:t>
            </a:r>
            <a:r>
              <a:rPr lang="en-US" dirty="0" smtClean="0"/>
              <a:t>(</a:t>
            </a:r>
            <a:r>
              <a:rPr lang="en-US" dirty="0" smtClean="0">
                <a:hlinkClick r:id="rId3"/>
              </a:rPr>
              <a:t>https</a:t>
            </a:r>
            <a:r>
              <a:rPr lang="en-US" dirty="0">
                <a:hlinkClick r:id="rId3"/>
              </a:rPr>
              <a:t>://</a:t>
            </a:r>
            <a:r>
              <a:rPr lang="en-US" dirty="0" smtClean="0">
                <a:hlinkClick r:id="rId3"/>
              </a:rPr>
              <a:t>www.globe.gov/documents/10157/82036655/Alumni+Survey+w+Intro.pdf/eabcc84d-43b6-dd69-49de-3fd13b766dbb?t=1625675445552</a:t>
            </a:r>
            <a:r>
              <a:rPr lang="en-US" dirty="0" smtClean="0"/>
              <a:t>) </a:t>
            </a:r>
            <a:r>
              <a:rPr lang="en-US" dirty="0"/>
              <a:t>should be put in Survey </a:t>
            </a:r>
            <a:r>
              <a:rPr lang="en-US" dirty="0" smtClean="0"/>
              <a:t>Monkey (www.surveymonkey.com), </a:t>
            </a:r>
            <a:r>
              <a:rPr lang="en-US" dirty="0"/>
              <a:t>the survey link  posted on GLOBE website, and </a:t>
            </a:r>
            <a:r>
              <a:rPr lang="en-US" dirty="0" smtClean="0"/>
              <a:t>also sent </a:t>
            </a:r>
            <a:r>
              <a:rPr lang="en-US" dirty="0"/>
              <a:t>out in </a:t>
            </a:r>
            <a:r>
              <a:rPr lang="en-US" dirty="0" smtClean="0"/>
              <a:t>the </a:t>
            </a:r>
            <a:r>
              <a:rPr lang="en-US" dirty="0"/>
              <a:t>existing GLOBE alumni </a:t>
            </a:r>
            <a:r>
              <a:rPr lang="en-US" dirty="0" smtClean="0"/>
              <a:t>channels, the GLOBE News Brief, GLOBE forums, emailed</a:t>
            </a:r>
            <a:r>
              <a:rPr lang="en-US" dirty="0"/>
              <a:t>, shared by group members across their networks, discussed at National/Regional and Annual </a:t>
            </a:r>
            <a:r>
              <a:rPr lang="en-US" dirty="0" smtClean="0"/>
              <a:t>Meetings </a:t>
            </a:r>
          </a:p>
          <a:p>
            <a:r>
              <a:rPr lang="en-US" dirty="0" smtClean="0"/>
              <a:t>Populate the GLOBE alumni page on </a:t>
            </a:r>
            <a:r>
              <a:rPr lang="en-US" dirty="0"/>
              <a:t>GLOBE website </a:t>
            </a:r>
            <a:r>
              <a:rPr lang="en-US" dirty="0">
                <a:hlinkClick r:id="rId4"/>
              </a:rPr>
              <a:t>https://</a:t>
            </a:r>
            <a:r>
              <a:rPr lang="en-US" dirty="0" smtClean="0">
                <a:hlinkClick r:id="rId4"/>
              </a:rPr>
              <a:t>www.globe.gov/web/alumni</a:t>
            </a:r>
            <a:r>
              <a:rPr lang="en-US" dirty="0" smtClean="0"/>
              <a:t> by automatically regrouping all registered GLOBE alumni. GIO can make this page the official communication channel for GLOBE alumni</a:t>
            </a:r>
          </a:p>
          <a:p>
            <a:r>
              <a:rPr lang="en-US" dirty="0" smtClean="0"/>
              <a:t>Use GLOBE and existing GLOBE Alumni social medias to reach future Alumni</a:t>
            </a:r>
          </a:p>
          <a:p>
            <a:r>
              <a:rPr lang="en-US" dirty="0" smtClean="0"/>
              <a:t>Students </a:t>
            </a:r>
            <a:r>
              <a:rPr lang="en-US" dirty="0" err="1" smtClean="0"/>
              <a:t>vlogers</a:t>
            </a:r>
            <a:r>
              <a:rPr lang="en-US" dirty="0" smtClean="0"/>
              <a:t> initiative to attract emerging Alumni</a:t>
            </a:r>
          </a:p>
          <a:p>
            <a:pPr marL="0" indent="0">
              <a:buNone/>
            </a:pPr>
            <a:endParaRPr lang="fr-FR" dirty="0"/>
          </a:p>
        </p:txBody>
      </p:sp>
      <p:sp>
        <p:nvSpPr>
          <p:cNvPr id="4" name="Titre 1"/>
          <p:cNvSpPr>
            <a:spLocks noGrp="1"/>
          </p:cNvSpPr>
          <p:nvPr>
            <p:ph type="title"/>
          </p:nvPr>
        </p:nvSpPr>
        <p:spPr>
          <a:xfrm>
            <a:off x="3125906" y="261801"/>
            <a:ext cx="7842011" cy="600840"/>
          </a:xfrm>
        </p:spPr>
        <p:txBody>
          <a:bodyPr>
            <a:normAutofit fontScale="90000"/>
          </a:bodyPr>
          <a:lstStyle/>
          <a:p>
            <a:pPr algn="ctr"/>
            <a:r>
              <a:rPr lang="en-US" sz="3100" b="1" dirty="0" smtClean="0"/>
              <a:t>PROMOTION OF GLOBE ALUMNI WORLDWIDE</a:t>
            </a:r>
            <a:r>
              <a:rPr lang="en-US" b="1" dirty="0" smtClean="0"/>
              <a:t/>
            </a:r>
            <a:br>
              <a:rPr lang="en-US" b="1" dirty="0" smtClean="0"/>
            </a:br>
            <a:endParaRPr lang="fr-FR" b="1" dirty="0"/>
          </a:p>
        </p:txBody>
      </p:sp>
    </p:spTree>
    <p:extLst>
      <p:ext uri="{BB962C8B-B14F-4D97-AF65-F5344CB8AC3E}">
        <p14:creationId xmlns:p14="http://schemas.microsoft.com/office/powerpoint/2010/main" val="38625522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81200" y="44624"/>
            <a:ext cx="7467600" cy="1143000"/>
          </a:xfrm>
        </p:spPr>
        <p:txBody>
          <a:bodyPr>
            <a:normAutofit/>
          </a:bodyPr>
          <a:lstStyle/>
          <a:p>
            <a:pPr algn="ctr"/>
            <a:r>
              <a:rPr lang="fr-FR" sz="4000" b="1" u="sng" dirty="0"/>
              <a:t>CHALLENGES</a:t>
            </a:r>
            <a:endParaRPr lang="fr-FR" sz="4000" b="1" u="sng" dirty="0"/>
          </a:p>
        </p:txBody>
      </p:sp>
      <p:sp>
        <p:nvSpPr>
          <p:cNvPr id="3" name="Espace réservé du contenu 2"/>
          <p:cNvSpPr>
            <a:spLocks noGrp="1"/>
          </p:cNvSpPr>
          <p:nvPr>
            <p:ph sz="quarter" idx="1"/>
          </p:nvPr>
        </p:nvSpPr>
        <p:spPr>
          <a:xfrm>
            <a:off x="1981200" y="1268760"/>
            <a:ext cx="8291264" cy="5045776"/>
          </a:xfrm>
        </p:spPr>
        <p:txBody>
          <a:bodyPr>
            <a:normAutofit fontScale="92500" lnSpcReduction="10000"/>
          </a:bodyPr>
          <a:lstStyle/>
          <a:p>
            <a:r>
              <a:rPr lang="fr-FR" sz="2500" dirty="0" err="1" smtClean="0"/>
              <a:t>Strenghten</a:t>
            </a:r>
            <a:r>
              <a:rPr lang="fr-FR" sz="2500" dirty="0" smtClean="0"/>
              <a:t> </a:t>
            </a:r>
            <a:r>
              <a:rPr lang="fr-FR" sz="2500" dirty="0" err="1" smtClean="0"/>
              <a:t>alumni</a:t>
            </a:r>
            <a:r>
              <a:rPr lang="fr-FR" sz="2500" dirty="0" smtClean="0"/>
              <a:t> networks (</a:t>
            </a:r>
            <a:r>
              <a:rPr lang="fr-FR" sz="2500" dirty="0" err="1" smtClean="0"/>
              <a:t>nationally</a:t>
            </a:r>
            <a:r>
              <a:rPr lang="fr-FR" sz="2500" dirty="0"/>
              <a:t>, </a:t>
            </a:r>
            <a:r>
              <a:rPr lang="fr-FR" sz="2500" dirty="0" err="1"/>
              <a:t>regionally</a:t>
            </a:r>
            <a:r>
              <a:rPr lang="fr-FR" sz="2500" dirty="0"/>
              <a:t> and </a:t>
            </a:r>
            <a:r>
              <a:rPr lang="fr-FR" sz="2500" dirty="0" err="1" smtClean="0"/>
              <a:t>internationally</a:t>
            </a:r>
            <a:r>
              <a:rPr lang="fr-FR" sz="2500" dirty="0" smtClean="0"/>
              <a:t>).</a:t>
            </a:r>
            <a:endParaRPr lang="fr-FR" sz="2500" dirty="0"/>
          </a:p>
          <a:p>
            <a:pPr marL="273050" lvl="1">
              <a:spcBef>
                <a:spcPts val="600"/>
              </a:spcBef>
              <a:buSzPct val="70000"/>
              <a:buFont typeface="Wingdings" pitchFamily="2" charset="2"/>
              <a:buChar char=""/>
            </a:pPr>
            <a:r>
              <a:rPr lang="en-US" sz="2500" b="1" dirty="0"/>
              <a:t>Identify funding sources and fundraising skills</a:t>
            </a:r>
            <a:r>
              <a:rPr lang="en-US" sz="2500" dirty="0"/>
              <a:t>.</a:t>
            </a:r>
          </a:p>
          <a:p>
            <a:pPr algn="just"/>
            <a:r>
              <a:rPr lang="en-US" sz="2500" dirty="0"/>
              <a:t>Use all the funding opportunities to </a:t>
            </a:r>
            <a:r>
              <a:rPr lang="en-US" sz="2500" dirty="0" smtClean="0"/>
              <a:t>raise </a:t>
            </a:r>
            <a:r>
              <a:rPr lang="en-US" sz="2500" dirty="0"/>
              <a:t>funds for the national coordination's</a:t>
            </a:r>
          </a:p>
          <a:p>
            <a:r>
              <a:rPr lang="en-US" sz="2500" dirty="0"/>
              <a:t>Continue assisting GLOBE CCs, regional offices and GIO</a:t>
            </a:r>
          </a:p>
          <a:p>
            <a:r>
              <a:rPr lang="en-US" sz="2500" dirty="0"/>
              <a:t>Assure the establishment of GLOBE Alumni organizations in the countries where they don’t exist</a:t>
            </a:r>
          </a:p>
          <a:p>
            <a:r>
              <a:rPr lang="en-US" sz="2500" dirty="0"/>
              <a:t>Populate GLOBE alumni surveys available on GLOBE </a:t>
            </a:r>
            <a:r>
              <a:rPr lang="en-US" sz="2500" dirty="0" smtClean="0"/>
              <a:t>websites</a:t>
            </a:r>
          </a:p>
          <a:p>
            <a:r>
              <a:rPr lang="en-US" sz="2500" b="1" dirty="0" smtClean="0"/>
              <a:t>Organize a GLOBE Alumni international meeting funded by GIO and sponsors</a:t>
            </a:r>
            <a:endParaRPr lang="fr-FR" sz="2500" b="1" dirty="0"/>
          </a:p>
          <a:p>
            <a:endParaRPr lang="fr-FR" dirty="0" smtClean="0"/>
          </a:p>
          <a:p>
            <a:endParaRPr lang="fr-FR" dirty="0"/>
          </a:p>
        </p:txBody>
      </p:sp>
    </p:spTree>
    <p:extLst>
      <p:ext uri="{BB962C8B-B14F-4D97-AF65-F5344CB8AC3E}">
        <p14:creationId xmlns:p14="http://schemas.microsoft.com/office/powerpoint/2010/main" val="37389441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2222939" y="2559270"/>
            <a:ext cx="8623737" cy="1240221"/>
          </a:xfrm>
        </p:spPr>
        <p:txBody>
          <a:bodyPr>
            <a:normAutofit/>
          </a:bodyPr>
          <a:lstStyle/>
          <a:p>
            <a:pPr marL="0" indent="0" algn="ctr">
              <a:buNone/>
            </a:pPr>
            <a:r>
              <a:rPr lang="en-US" sz="4800" b="1" dirty="0" smtClean="0"/>
              <a:t>Thank you for your attention!</a:t>
            </a:r>
          </a:p>
        </p:txBody>
      </p:sp>
    </p:spTree>
    <p:extLst>
      <p:ext uri="{BB962C8B-B14F-4D97-AF65-F5344CB8AC3E}">
        <p14:creationId xmlns:p14="http://schemas.microsoft.com/office/powerpoint/2010/main" val="10131918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687" y="486087"/>
            <a:ext cx="8911687" cy="1280890"/>
          </a:xfrm>
        </p:spPr>
        <p:txBody>
          <a:bodyPr>
            <a:normAutofit/>
          </a:bodyPr>
          <a:lstStyle/>
          <a:p>
            <a:pPr algn="ctr" eaLnBrk="1" hangingPunct="1"/>
            <a:r>
              <a:rPr lang="en-US" sz="4000" b="1" dirty="0">
                <a:solidFill>
                  <a:srgbClr val="00B0F0"/>
                </a:solidFill>
                <a:effectLst>
                  <a:outerShdw blurRad="38100" dist="38100" dir="2700000" algn="tl">
                    <a:srgbClr val="000000">
                      <a:alpha val="43137"/>
                    </a:srgbClr>
                  </a:outerShdw>
                </a:effectLst>
              </a:rPr>
              <a:t>OVERVIEW OF GLOBE ALUMNI</a:t>
            </a:r>
          </a:p>
        </p:txBody>
      </p:sp>
      <p:sp>
        <p:nvSpPr>
          <p:cNvPr id="5123" name="Rectangle 3"/>
          <p:cNvSpPr>
            <a:spLocks noGrp="1" noChangeArrowheads="1"/>
          </p:cNvSpPr>
          <p:nvPr>
            <p:ph type="body" idx="1"/>
          </p:nvPr>
        </p:nvSpPr>
        <p:spPr/>
        <p:txBody>
          <a:bodyPr>
            <a:normAutofit lnSpcReduction="10000"/>
          </a:bodyPr>
          <a:lstStyle/>
          <a:p>
            <a:pPr algn="just" eaLnBrk="1" hangingPunct="1">
              <a:buNone/>
            </a:pPr>
            <a:r>
              <a:rPr lang="en-US" sz="3200" i="1" dirty="0"/>
              <a:t>“The GLOBE Alumni Organization is a corps of volunteers dedicated to serving the GLOBE Program. The Alumni support and assist Country Coordinators,</a:t>
            </a:r>
            <a:r>
              <a:rPr lang="en-US" sz="3200" dirty="0"/>
              <a:t> </a:t>
            </a:r>
            <a:r>
              <a:rPr lang="en-US" sz="3200" i="1" dirty="0"/>
              <a:t>Partners, teachers, students, and communities in their implementation and</a:t>
            </a:r>
            <a:r>
              <a:rPr lang="en-US" sz="3200" dirty="0"/>
              <a:t> </a:t>
            </a:r>
            <a:r>
              <a:rPr lang="en-US" sz="3200" i="1" dirty="0"/>
              <a:t>expansion of GLOBE and contribute to the sustainability of the Program.”</a:t>
            </a:r>
            <a:endParaRPr lang="en-US" sz="3200" dirty="0"/>
          </a:p>
        </p:txBody>
      </p:sp>
    </p:spTree>
    <p:extLst>
      <p:ext uri="{BB962C8B-B14F-4D97-AF65-F5344CB8AC3E}">
        <p14:creationId xmlns:p14="http://schemas.microsoft.com/office/powerpoint/2010/main" val="42027751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1"/>
          <p:cNvSpPr>
            <a:spLocks noGrp="1"/>
          </p:cNvSpPr>
          <p:nvPr>
            <p:ph type="title"/>
          </p:nvPr>
        </p:nvSpPr>
        <p:spPr>
          <a:xfrm>
            <a:off x="1299113" y="340283"/>
            <a:ext cx="8911687" cy="640445"/>
          </a:xfrm>
        </p:spPr>
        <p:txBody>
          <a:bodyPr>
            <a:normAutofit fontScale="90000"/>
          </a:bodyPr>
          <a:lstStyle/>
          <a:p>
            <a:pPr algn="ctr"/>
            <a:r>
              <a:rPr lang="en-US" b="1" u="sng" dirty="0" smtClean="0"/>
              <a:t>Our Mission</a:t>
            </a:r>
            <a:br>
              <a:rPr lang="en-US" b="1" u="sng" dirty="0" smtClean="0"/>
            </a:br>
            <a:endParaRPr lang="fr-FR" b="1" dirty="0" smtClean="0"/>
          </a:p>
        </p:txBody>
      </p:sp>
      <p:sp>
        <p:nvSpPr>
          <p:cNvPr id="6147" name="Espace réservé du contenu 2"/>
          <p:cNvSpPr>
            <a:spLocks noGrp="1"/>
          </p:cNvSpPr>
          <p:nvPr>
            <p:ph idx="1"/>
          </p:nvPr>
        </p:nvSpPr>
        <p:spPr>
          <a:xfrm>
            <a:off x="1775520" y="980728"/>
            <a:ext cx="8435280" cy="5400600"/>
          </a:xfrm>
        </p:spPr>
        <p:txBody>
          <a:bodyPr>
            <a:normAutofit lnSpcReduction="10000"/>
          </a:bodyPr>
          <a:lstStyle/>
          <a:p>
            <a:pPr eaLnBrk="1" hangingPunct="1"/>
            <a:r>
              <a:rPr lang="en-US" sz="2700" dirty="0"/>
              <a:t>To form a corps of volunteers to serve the GLOBE Program (National, regional and international level)</a:t>
            </a:r>
          </a:p>
          <a:p>
            <a:pPr eaLnBrk="1" hangingPunct="1"/>
            <a:r>
              <a:rPr lang="en-US" sz="2700" dirty="0"/>
              <a:t>To establish a different medium of assistance between education and science communities.</a:t>
            </a:r>
          </a:p>
          <a:p>
            <a:pPr eaLnBrk="1" hangingPunct="1"/>
            <a:r>
              <a:rPr lang="en-US" sz="2700" dirty="0"/>
              <a:t>To facilitate international/interregional partnerships between schools, educators, and students</a:t>
            </a:r>
          </a:p>
          <a:p>
            <a:pPr eaLnBrk="1" hangingPunct="1"/>
            <a:r>
              <a:rPr lang="en-US" sz="2700" dirty="0"/>
              <a:t>To </a:t>
            </a:r>
            <a:r>
              <a:rPr lang="et-EE" sz="2700" dirty="0"/>
              <a:t>serve as energizers and motivators for other GLOBE Alumni and students</a:t>
            </a:r>
            <a:endParaRPr lang="fr-FR" sz="2700" dirty="0"/>
          </a:p>
          <a:p>
            <a:pPr eaLnBrk="1" hangingPunct="1"/>
            <a:r>
              <a:rPr lang="en-US" sz="2700" dirty="0"/>
              <a:t>To partner with organizations that promote Youth Leadership</a:t>
            </a:r>
          </a:p>
          <a:p>
            <a:endParaRPr lang="fr-FR" dirty="0" smtClean="0"/>
          </a:p>
        </p:txBody>
      </p:sp>
    </p:spTree>
    <p:extLst>
      <p:ext uri="{BB962C8B-B14F-4D97-AF65-F5344CB8AC3E}">
        <p14:creationId xmlns:p14="http://schemas.microsoft.com/office/powerpoint/2010/main" val="3000510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81200" y="274638"/>
            <a:ext cx="7467600" cy="706090"/>
          </a:xfrm>
        </p:spPr>
        <p:txBody>
          <a:bodyPr>
            <a:noAutofit/>
          </a:bodyPr>
          <a:lstStyle/>
          <a:p>
            <a:pPr algn="ctr" eaLnBrk="1" hangingPunct="1"/>
            <a:r>
              <a:rPr lang="en-US" b="1" dirty="0">
                <a:solidFill>
                  <a:schemeClr val="tx1"/>
                </a:solidFill>
              </a:rPr>
              <a:t>Value-added</a:t>
            </a:r>
          </a:p>
        </p:txBody>
      </p:sp>
      <p:sp>
        <p:nvSpPr>
          <p:cNvPr id="9219" name="Rectangle 3"/>
          <p:cNvSpPr>
            <a:spLocks noGrp="1" noChangeArrowheads="1"/>
          </p:cNvSpPr>
          <p:nvPr>
            <p:ph type="body" idx="1"/>
          </p:nvPr>
        </p:nvSpPr>
        <p:spPr>
          <a:xfrm>
            <a:off x="1847528" y="1052736"/>
            <a:ext cx="8291264" cy="5472608"/>
          </a:xfrm>
        </p:spPr>
        <p:txBody>
          <a:bodyPr>
            <a:normAutofit lnSpcReduction="10000"/>
          </a:bodyPr>
          <a:lstStyle/>
          <a:p>
            <a:pPr eaLnBrk="1" hangingPunct="1"/>
            <a:r>
              <a:rPr lang="en-US" sz="2900" dirty="0"/>
              <a:t>Youth-engagement and excitement.</a:t>
            </a:r>
          </a:p>
          <a:p>
            <a:pPr eaLnBrk="1" hangingPunct="1"/>
            <a:r>
              <a:rPr lang="en-US" sz="2900" dirty="0"/>
              <a:t>Youth Events</a:t>
            </a:r>
          </a:p>
          <a:p>
            <a:pPr eaLnBrk="1" hangingPunct="1"/>
            <a:r>
              <a:rPr lang="en-US" sz="2900" dirty="0"/>
              <a:t> Ambassadors/Training support</a:t>
            </a:r>
          </a:p>
          <a:p>
            <a:pPr eaLnBrk="1" hangingPunct="1"/>
            <a:r>
              <a:rPr lang="en-US" sz="2900" dirty="0"/>
              <a:t> Support for Student Scientific Research</a:t>
            </a:r>
          </a:p>
          <a:p>
            <a:pPr eaLnBrk="1" hangingPunct="1"/>
            <a:r>
              <a:rPr lang="en-US" sz="2900" dirty="0"/>
              <a:t> Perception of GLOBE Program’s vitality.</a:t>
            </a:r>
          </a:p>
          <a:p>
            <a:pPr eaLnBrk="1" hangingPunct="1"/>
            <a:r>
              <a:rPr lang="en-US" sz="2900" dirty="0"/>
              <a:t>Furtherance of student excitement about and engagement in STEM disciplines.</a:t>
            </a:r>
          </a:p>
          <a:p>
            <a:pPr eaLnBrk="1" hangingPunct="1"/>
            <a:r>
              <a:rPr lang="en-US" sz="2900" dirty="0"/>
              <a:t>Promotion of STEAM disciplines</a:t>
            </a:r>
          </a:p>
          <a:p>
            <a:r>
              <a:rPr lang="en-US" sz="3200" dirty="0"/>
              <a:t>Leadership</a:t>
            </a:r>
          </a:p>
          <a:p>
            <a:r>
              <a:rPr lang="en-US" sz="2900" dirty="0"/>
              <a:t>Youth green entrepreneurship </a:t>
            </a:r>
          </a:p>
          <a:p>
            <a:pPr eaLnBrk="1" hangingPunct="1"/>
            <a:endParaRPr lang="en-US" dirty="0" smtClean="0"/>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1359292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1"/>
          <p:cNvSpPr>
            <a:spLocks noGrp="1"/>
          </p:cNvSpPr>
          <p:nvPr>
            <p:ph type="title"/>
          </p:nvPr>
        </p:nvSpPr>
        <p:spPr>
          <a:xfrm>
            <a:off x="2057400" y="473076"/>
            <a:ext cx="8153400" cy="669925"/>
          </a:xfrm>
        </p:spPr>
        <p:txBody>
          <a:bodyPr>
            <a:normAutofit/>
          </a:bodyPr>
          <a:lstStyle/>
          <a:p>
            <a:pPr algn="ctr"/>
            <a:r>
              <a:rPr lang="fr-FR" sz="3200" b="1" u="sng" dirty="0"/>
              <a:t>GLOBE ALUMNI IN AFRICA</a:t>
            </a:r>
          </a:p>
        </p:txBody>
      </p:sp>
      <p:sp>
        <p:nvSpPr>
          <p:cNvPr id="15363" name="Espace réservé du contenu 2"/>
          <p:cNvSpPr>
            <a:spLocks noGrp="1"/>
          </p:cNvSpPr>
          <p:nvPr>
            <p:ph idx="1"/>
          </p:nvPr>
        </p:nvSpPr>
        <p:spPr>
          <a:xfrm>
            <a:off x="2057400" y="1587260"/>
            <a:ext cx="8153400" cy="5010092"/>
          </a:xfrm>
        </p:spPr>
        <p:txBody>
          <a:bodyPr/>
          <a:lstStyle/>
          <a:p>
            <a:r>
              <a:rPr lang="en-US" dirty="0" smtClean="0"/>
              <a:t>Benin  </a:t>
            </a:r>
            <a:endParaRPr lang="fr-FR" dirty="0" smtClean="0"/>
          </a:p>
          <a:p>
            <a:r>
              <a:rPr lang="en-US" dirty="0" smtClean="0"/>
              <a:t>Cameroon</a:t>
            </a:r>
          </a:p>
          <a:p>
            <a:r>
              <a:rPr lang="en-US" dirty="0" smtClean="0"/>
              <a:t>Ethiopia</a:t>
            </a:r>
            <a:endParaRPr lang="fr-FR" dirty="0" smtClean="0"/>
          </a:p>
          <a:p>
            <a:r>
              <a:rPr lang="en-US" dirty="0" smtClean="0"/>
              <a:t>Gabon</a:t>
            </a:r>
          </a:p>
          <a:p>
            <a:r>
              <a:rPr lang="en-US" dirty="0" smtClean="0"/>
              <a:t>Ghana</a:t>
            </a:r>
          </a:p>
          <a:p>
            <a:r>
              <a:rPr lang="en-US" dirty="0" smtClean="0"/>
              <a:t>Kenya</a:t>
            </a:r>
          </a:p>
          <a:p>
            <a:r>
              <a:rPr lang="en-US" dirty="0" smtClean="0"/>
              <a:t>Madagascar</a:t>
            </a:r>
          </a:p>
          <a:p>
            <a:r>
              <a:rPr lang="en-US" dirty="0" smtClean="0"/>
              <a:t>Nigeria</a:t>
            </a:r>
            <a:endParaRPr lang="fr-FR" dirty="0" smtClean="0"/>
          </a:p>
          <a:p>
            <a:r>
              <a:rPr lang="en-US" dirty="0" smtClean="0"/>
              <a:t>Senegal</a:t>
            </a:r>
          </a:p>
          <a:p>
            <a:r>
              <a:rPr lang="en-US" dirty="0" smtClean="0"/>
              <a:t>South Africa</a:t>
            </a:r>
          </a:p>
          <a:p>
            <a:r>
              <a:rPr lang="en-US" dirty="0" smtClean="0"/>
              <a:t>Tanzania</a:t>
            </a:r>
          </a:p>
          <a:p>
            <a:r>
              <a:rPr lang="en-US" dirty="0" smtClean="0"/>
              <a:t>Togo</a:t>
            </a:r>
            <a:endParaRPr lang="fr-FR" dirty="0" smtClean="0"/>
          </a:p>
          <a:p>
            <a:endParaRPr lang="fr-FR" dirty="0" smtClean="0"/>
          </a:p>
        </p:txBody>
      </p:sp>
    </p:spTree>
    <p:extLst>
      <p:ext uri="{BB962C8B-B14F-4D97-AF65-F5344CB8AC3E}">
        <p14:creationId xmlns:p14="http://schemas.microsoft.com/office/powerpoint/2010/main" val="3898149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3312542" y="-120770"/>
            <a:ext cx="6146601" cy="1173506"/>
          </a:xfrm>
        </p:spPr>
        <p:txBody>
          <a:bodyPr>
            <a:normAutofit fontScale="90000"/>
          </a:bodyPr>
          <a:lstStyle/>
          <a:p>
            <a:pPr algn="ctr"/>
            <a:r>
              <a:rPr lang="fr-FR" dirty="0" smtClean="0"/>
              <a:t>	</a:t>
            </a:r>
            <a:r>
              <a:rPr lang="fr-FR" b="1" dirty="0">
                <a:solidFill>
                  <a:srgbClr val="00B0F0"/>
                </a:solidFill>
                <a:effectLst>
                  <a:outerShdw blurRad="38100" dist="38100" dir="2700000" algn="tl">
                    <a:srgbClr val="000000">
                      <a:alpha val="43137"/>
                    </a:srgbClr>
                  </a:outerShdw>
                </a:effectLst>
              </a:rPr>
              <a:t/>
            </a:r>
            <a:br>
              <a:rPr lang="fr-FR" b="1" dirty="0">
                <a:solidFill>
                  <a:srgbClr val="00B0F0"/>
                </a:solidFill>
                <a:effectLst>
                  <a:outerShdw blurRad="38100" dist="38100" dir="2700000" algn="tl">
                    <a:srgbClr val="000000">
                      <a:alpha val="43137"/>
                    </a:srgbClr>
                  </a:outerShdw>
                </a:effectLst>
              </a:rPr>
            </a:br>
            <a:r>
              <a:rPr lang="en-US" sz="4400" b="1" dirty="0">
                <a:solidFill>
                  <a:srgbClr val="00B0F0"/>
                </a:solidFill>
                <a:effectLst>
                  <a:outerShdw blurRad="38100" dist="38100" dir="2700000" algn="tl">
                    <a:srgbClr val="000000">
                      <a:alpha val="43137"/>
                    </a:srgbClr>
                  </a:outerShdw>
                </a:effectLst>
              </a:rPr>
              <a:t>ACCOMPLISHMENTS</a:t>
            </a:r>
            <a:r>
              <a:rPr lang="en-US" dirty="0" smtClean="0"/>
              <a:t/>
            </a:r>
            <a:br>
              <a:rPr lang="en-US" dirty="0" smtClean="0"/>
            </a:br>
            <a:endParaRPr lang="fr-FR" dirty="0" smtClean="0"/>
          </a:p>
        </p:txBody>
      </p:sp>
      <p:sp>
        <p:nvSpPr>
          <p:cNvPr id="16387" name="Espace réservé du contenu 2"/>
          <p:cNvSpPr>
            <a:spLocks noGrp="1"/>
          </p:cNvSpPr>
          <p:nvPr>
            <p:ph idx="1"/>
          </p:nvPr>
        </p:nvSpPr>
        <p:spPr>
          <a:xfrm>
            <a:off x="2063552" y="1484784"/>
            <a:ext cx="8153400" cy="3312368"/>
          </a:xfrm>
        </p:spPr>
        <p:txBody>
          <a:bodyPr/>
          <a:lstStyle/>
          <a:p>
            <a:endParaRPr lang="fr-FR" dirty="0" smtClean="0"/>
          </a:p>
          <a:p>
            <a:endParaRPr lang="fr-FR" dirty="0" smtClean="0"/>
          </a:p>
          <a:p>
            <a:endParaRPr lang="fr-FR" dirty="0" smtClean="0"/>
          </a:p>
          <a:p>
            <a:endParaRPr lang="fr-FR" dirty="0" smtClean="0"/>
          </a:p>
          <a:p>
            <a:endParaRPr lang="fr-FR" dirty="0" smtClean="0"/>
          </a:p>
        </p:txBody>
      </p:sp>
      <p:sp>
        <p:nvSpPr>
          <p:cNvPr id="5" name="Espace réservé du contenu 2"/>
          <p:cNvSpPr txBox="1">
            <a:spLocks/>
          </p:cNvSpPr>
          <p:nvPr/>
        </p:nvSpPr>
        <p:spPr bwMode="auto">
          <a:xfrm>
            <a:off x="1792016" y="1053776"/>
            <a:ext cx="8424936" cy="555405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indent="-273050" algn="just" fontAlgn="base">
              <a:spcBef>
                <a:spcPts val="600"/>
              </a:spcBef>
              <a:spcAft>
                <a:spcPct val="0"/>
              </a:spcAft>
              <a:buClr>
                <a:schemeClr val="accent1"/>
              </a:buClr>
              <a:buSzPct val="70000"/>
              <a:buFont typeface="Wingdings" pitchFamily="2" charset="2"/>
              <a:buChar char=""/>
              <a:defRPr/>
            </a:pPr>
            <a:r>
              <a:rPr lang="en-US" sz="2300" dirty="0"/>
              <a:t>GLOBE Alumni is an active part of GLOBE community in the world since 2005. It had proven to be self-sustaining groups in several GLOBE countries within the regions. Number of projects organized or co-organized by GLOBE alumni raised awareness of GLOBE Alumni Community and GLOBE PROGRAM itself. It is a key component in the revitalization and sustainability of the GLOBE Program in the regions. </a:t>
            </a:r>
            <a:endParaRPr lang="fr-FR" sz="2300" dirty="0"/>
          </a:p>
          <a:p>
            <a:pPr marL="273050" indent="-273050" algn="just" fontAlgn="base">
              <a:spcBef>
                <a:spcPts val="600"/>
              </a:spcBef>
              <a:spcAft>
                <a:spcPct val="0"/>
              </a:spcAft>
              <a:buClr>
                <a:schemeClr val="accent1"/>
              </a:buClr>
              <a:buSzPct val="70000"/>
              <a:buFont typeface="Wingdings" pitchFamily="2" charset="2"/>
              <a:buChar char=""/>
              <a:defRPr/>
            </a:pPr>
            <a:r>
              <a:rPr lang="en-US" sz="2300" dirty="0"/>
              <a:t>In Africa the involvement of the GLOBE Regional office and its Director in supporting ideas and financing Alumni initiatives is highly appreciated and strongly helps the GLOBE Africa Alumni Coordination Office (based in Benin) to promote the GLOBE program and support the Country Coordination’s.</a:t>
            </a:r>
            <a:endParaRPr lang="fr-FR" sz="2300" dirty="0"/>
          </a:p>
          <a:p>
            <a:pPr marL="273050" indent="-273050" fontAlgn="base">
              <a:spcBef>
                <a:spcPts val="600"/>
              </a:spcBef>
              <a:spcAft>
                <a:spcPct val="0"/>
              </a:spcAft>
              <a:buClr>
                <a:schemeClr val="accent1"/>
              </a:buClr>
              <a:buSzPct val="70000"/>
              <a:defRPr/>
            </a:pPr>
            <a:r>
              <a:rPr lang="en-US" sz="2300" dirty="0"/>
              <a:t>    Since 2010 many activities had been done.</a:t>
            </a:r>
            <a:endParaRPr lang="fr-FR" sz="2300" dirty="0"/>
          </a:p>
        </p:txBody>
      </p:sp>
    </p:spTree>
    <p:extLst>
      <p:ext uri="{BB962C8B-B14F-4D97-AF65-F5344CB8AC3E}">
        <p14:creationId xmlns:p14="http://schemas.microsoft.com/office/powerpoint/2010/main" val="27241143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u contenu 2"/>
          <p:cNvSpPr>
            <a:spLocks noGrp="1"/>
          </p:cNvSpPr>
          <p:nvPr>
            <p:ph idx="1"/>
          </p:nvPr>
        </p:nvSpPr>
        <p:spPr>
          <a:xfrm>
            <a:off x="1703512" y="188640"/>
            <a:ext cx="8784976" cy="6381328"/>
          </a:xfrm>
        </p:spPr>
        <p:txBody>
          <a:bodyPr>
            <a:normAutofit lnSpcReduction="10000"/>
          </a:bodyPr>
          <a:lstStyle/>
          <a:p>
            <a:r>
              <a:rPr lang="en-US" sz="2200" dirty="0"/>
              <a:t>Volunteering (Translation of GLOBE materials </a:t>
            </a:r>
            <a:r>
              <a:rPr lang="en-US" sz="2200" dirty="0" smtClean="0"/>
              <a:t>–IVSS as judges and coaches– </a:t>
            </a:r>
            <a:r>
              <a:rPr lang="en-US" sz="2200" dirty="0"/>
              <a:t>administrative assistance during GARM-Creation of banners for Meetings)</a:t>
            </a:r>
            <a:endParaRPr lang="fr-FR" sz="2200" dirty="0"/>
          </a:p>
          <a:p>
            <a:r>
              <a:rPr lang="en-US" sz="2200" dirty="0"/>
              <a:t>Team Member of the </a:t>
            </a:r>
            <a:r>
              <a:rPr lang="en-US" sz="2200" dirty="0" err="1"/>
              <a:t>Kilimandjaro</a:t>
            </a:r>
            <a:r>
              <a:rPr lang="en-US" sz="2200" dirty="0"/>
              <a:t> Expeditions</a:t>
            </a:r>
            <a:endParaRPr lang="fr-FR" sz="2200" dirty="0"/>
          </a:p>
          <a:p>
            <a:r>
              <a:rPr lang="en-US" sz="2200" dirty="0"/>
              <a:t>Google Group Discussions. Posts included topics such as events, recruitment, web development, </a:t>
            </a:r>
            <a:r>
              <a:rPr lang="en-US" sz="2200" dirty="0" err="1"/>
              <a:t>facebook</a:t>
            </a:r>
            <a:r>
              <a:rPr lang="en-US" sz="2200" dirty="0"/>
              <a:t> communication and arranging for </a:t>
            </a:r>
            <a:r>
              <a:rPr lang="en-US" sz="2200" dirty="0" smtClean="0"/>
              <a:t>Skype </a:t>
            </a:r>
            <a:r>
              <a:rPr lang="en-US" sz="2200" dirty="0"/>
              <a:t>meetings.</a:t>
            </a:r>
          </a:p>
          <a:p>
            <a:r>
              <a:rPr lang="en-US" sz="2200" dirty="0" smtClean="0"/>
              <a:t>Virtual Meetings </a:t>
            </a:r>
            <a:r>
              <a:rPr lang="en-US" sz="2200" dirty="0"/>
              <a:t>of regional leaders (Alumni country representatives)</a:t>
            </a:r>
          </a:p>
          <a:p>
            <a:r>
              <a:rPr lang="fr-FR" sz="2200" dirty="0" err="1"/>
              <a:t>With</a:t>
            </a:r>
            <a:r>
              <a:rPr lang="fr-FR" sz="2200" dirty="0"/>
              <a:t> the support of the </a:t>
            </a:r>
            <a:r>
              <a:rPr lang="fr-FR" sz="2200" dirty="0" err="1"/>
              <a:t>regional</a:t>
            </a:r>
            <a:r>
              <a:rPr lang="fr-FR" sz="2200" dirty="0"/>
              <a:t> office </a:t>
            </a:r>
            <a:r>
              <a:rPr lang="fr-FR" sz="2200" dirty="0" err="1"/>
              <a:t>we</a:t>
            </a:r>
            <a:r>
              <a:rPr lang="fr-FR" sz="2200" dirty="0"/>
              <a:t> have been </a:t>
            </a:r>
            <a:r>
              <a:rPr lang="fr-FR" sz="2200" dirty="0" err="1"/>
              <a:t>associated</a:t>
            </a:r>
            <a:r>
              <a:rPr lang="fr-FR" sz="2200" dirty="0"/>
              <a:t> to the establishment of a collaboration </a:t>
            </a:r>
            <a:r>
              <a:rPr lang="fr-FR" sz="2200" dirty="0" err="1"/>
              <a:t>betwen</a:t>
            </a:r>
            <a:r>
              <a:rPr lang="fr-FR" sz="2200" dirty="0"/>
              <a:t> Ghana and Germany</a:t>
            </a:r>
          </a:p>
          <a:p>
            <a:r>
              <a:rPr lang="fr-FR" sz="2200" dirty="0" err="1" smtClean="0"/>
              <a:t>With</a:t>
            </a:r>
            <a:r>
              <a:rPr lang="fr-FR" sz="2200" dirty="0" smtClean="0"/>
              <a:t> </a:t>
            </a:r>
            <a:r>
              <a:rPr lang="fr-FR" sz="2200" dirty="0"/>
              <a:t>the support of the GIO :</a:t>
            </a:r>
          </a:p>
          <a:p>
            <a:pPr marL="457200" indent="-457200">
              <a:buFont typeface="+mj-lt"/>
              <a:buAutoNum type="alphaLcParenR"/>
            </a:pPr>
            <a:r>
              <a:rPr lang="fr-FR" sz="2200" dirty="0" err="1"/>
              <a:t>we</a:t>
            </a:r>
            <a:r>
              <a:rPr lang="fr-FR" sz="2200" dirty="0"/>
              <a:t> </a:t>
            </a:r>
            <a:r>
              <a:rPr lang="fr-FR" sz="2200" dirty="0" err="1"/>
              <a:t>was</a:t>
            </a:r>
            <a:r>
              <a:rPr lang="fr-FR" sz="2200" dirty="0"/>
              <a:t> part of the team </a:t>
            </a:r>
            <a:r>
              <a:rPr lang="fr-FR" sz="2200" dirty="0" err="1"/>
              <a:t>which</a:t>
            </a:r>
            <a:r>
              <a:rPr lang="fr-FR" sz="2200" dirty="0"/>
              <a:t> </a:t>
            </a:r>
            <a:r>
              <a:rPr lang="fr-FR" sz="2200" dirty="0" err="1"/>
              <a:t>worked</a:t>
            </a:r>
            <a:r>
              <a:rPr lang="fr-FR" sz="2200" dirty="0"/>
              <a:t> on the 2017-2022 GLOBE </a:t>
            </a:r>
            <a:r>
              <a:rPr lang="fr-FR" sz="2200" dirty="0" err="1"/>
              <a:t>strategic</a:t>
            </a:r>
            <a:r>
              <a:rPr lang="fr-FR" sz="2200" dirty="0"/>
              <a:t> plan</a:t>
            </a:r>
          </a:p>
          <a:p>
            <a:pPr marL="457200" indent="-457200">
              <a:buFont typeface="+mj-lt"/>
              <a:buAutoNum type="alphaLcParenR"/>
            </a:pPr>
            <a:r>
              <a:rPr lang="fr-FR" sz="2200" dirty="0" err="1"/>
              <a:t>We</a:t>
            </a:r>
            <a:r>
              <a:rPr lang="fr-FR" sz="2200" dirty="0"/>
              <a:t> are </a:t>
            </a:r>
            <a:r>
              <a:rPr lang="fr-FR" sz="2200" dirty="0" err="1"/>
              <a:t>representing</a:t>
            </a:r>
            <a:r>
              <a:rPr lang="fr-FR" sz="2200" dirty="0"/>
              <a:t> the </a:t>
            </a:r>
            <a:r>
              <a:rPr lang="fr-FR" sz="2200" dirty="0" err="1"/>
              <a:t>africa</a:t>
            </a:r>
            <a:r>
              <a:rPr lang="fr-FR" sz="2200" dirty="0"/>
              <a:t> </a:t>
            </a:r>
            <a:r>
              <a:rPr lang="fr-FR" sz="2200" dirty="0" err="1"/>
              <a:t>region</a:t>
            </a:r>
            <a:r>
              <a:rPr lang="fr-FR" sz="2200" dirty="0"/>
              <a:t> in the Evaluation </a:t>
            </a:r>
            <a:r>
              <a:rPr lang="fr-FR" sz="2200" dirty="0" err="1"/>
              <a:t>working</a:t>
            </a:r>
            <a:r>
              <a:rPr lang="fr-FR" sz="2200" dirty="0"/>
              <a:t> group</a:t>
            </a:r>
          </a:p>
          <a:p>
            <a:pPr marL="457200" indent="-457200">
              <a:buFont typeface="+mj-lt"/>
              <a:buAutoNum type="alphaLcParenR"/>
            </a:pPr>
            <a:endParaRPr lang="fr-FR" dirty="0" smtClean="0"/>
          </a:p>
          <a:p>
            <a:endParaRPr lang="fr-FR" dirty="0" smtClean="0"/>
          </a:p>
        </p:txBody>
      </p:sp>
    </p:spTree>
    <p:extLst>
      <p:ext uri="{BB962C8B-B14F-4D97-AF65-F5344CB8AC3E}">
        <p14:creationId xmlns:p14="http://schemas.microsoft.com/office/powerpoint/2010/main" val="99970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
          </p:nvPr>
        </p:nvSpPr>
        <p:spPr>
          <a:xfrm>
            <a:off x="1847527" y="586597"/>
            <a:ext cx="9108019" cy="3536829"/>
          </a:xfrm>
        </p:spPr>
        <p:txBody>
          <a:bodyPr>
            <a:normAutofit/>
          </a:bodyPr>
          <a:lstStyle/>
          <a:p>
            <a:r>
              <a:rPr lang="en-US" sz="1900" dirty="0"/>
              <a:t>Work with GLOBE Schools on continent (Benin, Tanzania, Ghana, Nigeria, Togo, Madagascar, etc.) and in other region (Hawkins High school (USA) with adopt a highway project, </a:t>
            </a:r>
            <a:r>
              <a:rPr lang="en-US" sz="2000" dirty="0"/>
              <a:t>Paderborn school </a:t>
            </a:r>
            <a:r>
              <a:rPr lang="en-US" sz="2000" dirty="0" err="1" smtClean="0"/>
              <a:t>germany</a:t>
            </a:r>
            <a:r>
              <a:rPr lang="en-US" sz="1900" dirty="0"/>
              <a:t>, etc</a:t>
            </a:r>
          </a:p>
          <a:p>
            <a:pPr algn="just"/>
            <a:r>
              <a:rPr lang="en-US" sz="2000" dirty="0"/>
              <a:t>Participation to the project named « </a:t>
            </a:r>
            <a:r>
              <a:rPr lang="en-US" sz="2000" b="1" i="1" dirty="0"/>
              <a:t>Contribution to the biodiversity conservation through anti-poaching drones in the W-</a:t>
            </a:r>
            <a:r>
              <a:rPr lang="en-US" sz="2000" b="1" i="1" dirty="0" err="1"/>
              <a:t>Arly</a:t>
            </a:r>
            <a:r>
              <a:rPr lang="en-US" sz="2000" b="1" i="1" dirty="0"/>
              <a:t>-</a:t>
            </a:r>
            <a:r>
              <a:rPr lang="en-US" sz="2000" b="1" i="1" dirty="0" err="1"/>
              <a:t>Pendjari</a:t>
            </a:r>
            <a:r>
              <a:rPr lang="en-US" sz="2000" b="1" i="1" dirty="0"/>
              <a:t> Parks </a:t>
            </a:r>
            <a:r>
              <a:rPr lang="en-US" sz="2000" b="1" dirty="0"/>
              <a:t>». T</a:t>
            </a:r>
            <a:r>
              <a:rPr lang="en-US" sz="2000" dirty="0"/>
              <a:t>his project which aims to train on geographic information systems (GIS) and the use of drones to identify unsustainable illegal practices for sustainability of biodiversity in WAP. It also aims to collect data that will be used to develop air surveillance and environmental monitoring programs.</a:t>
            </a:r>
            <a:endParaRPr lang="fr-FR" sz="1900" dirty="0"/>
          </a:p>
        </p:txBody>
      </p:sp>
      <p:pic>
        <p:nvPicPr>
          <p:cNvPr id="4" name="Image 3" descr="F:\ylliass.PNG"/>
          <p:cNvPicPr/>
          <p:nvPr/>
        </p:nvPicPr>
        <p:blipFill>
          <a:blip r:embed="rId3" cstate="print"/>
          <a:srcRect/>
          <a:stretch>
            <a:fillRect/>
          </a:stretch>
        </p:blipFill>
        <p:spPr bwMode="auto">
          <a:xfrm>
            <a:off x="2383093" y="4313208"/>
            <a:ext cx="2758249" cy="2441275"/>
          </a:xfrm>
          <a:prstGeom prst="rect">
            <a:avLst/>
          </a:prstGeom>
          <a:noFill/>
          <a:ln w="9525">
            <a:noFill/>
            <a:miter lim="800000"/>
            <a:headEnd/>
            <a:tailEnd/>
          </a:ln>
        </p:spPr>
      </p:pic>
      <p:pic>
        <p:nvPicPr>
          <p:cNvPr id="6" name="Image 5" descr="F:\communication globe 2016\IMG_5209.JPG"/>
          <p:cNvPicPr/>
          <p:nvPr/>
        </p:nvPicPr>
        <p:blipFill>
          <a:blip r:embed="rId4" cstate="print"/>
          <a:srcRect/>
          <a:stretch>
            <a:fillRect/>
          </a:stretch>
        </p:blipFill>
        <p:spPr bwMode="auto">
          <a:xfrm>
            <a:off x="5375920" y="4313208"/>
            <a:ext cx="4095884" cy="2363544"/>
          </a:xfrm>
          <a:prstGeom prst="rect">
            <a:avLst/>
          </a:prstGeom>
          <a:noFill/>
          <a:ln w="9525">
            <a:noFill/>
            <a:miter lim="800000"/>
            <a:headEnd/>
            <a:tailEnd/>
          </a:ln>
        </p:spPr>
      </p:pic>
    </p:spTree>
    <p:extLst>
      <p:ext uri="{BB962C8B-B14F-4D97-AF65-F5344CB8AC3E}">
        <p14:creationId xmlns:p14="http://schemas.microsoft.com/office/powerpoint/2010/main" val="3876685434"/>
      </p:ext>
    </p:extLst>
  </p:cSld>
  <p:clrMapOvr>
    <a:masterClrMapping/>
  </p:clrMapOvr>
  <p:timing>
    <p:tnLst>
      <p:par>
        <p:cTn id="1" dur="indefinite" restart="never" nodeType="tmRoot"/>
      </p:par>
    </p:tnLst>
  </p:timing>
</p:sld>
</file>

<file path=ppt/theme/theme1.xml><?xml version="1.0" encoding="utf-8"?>
<a:theme xmlns:a="http://schemas.openxmlformats.org/drawingml/2006/main" name="Brin">
  <a:themeElements>
    <a:clrScheme name="Bri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Bri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ri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29222</TotalTime>
  <Words>1471</Words>
  <Application>Microsoft Office PowerPoint</Application>
  <PresentationFormat>Grand écran</PresentationFormat>
  <Paragraphs>121</Paragraphs>
  <Slides>23</Slides>
  <Notes>12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23</vt:i4>
      </vt:variant>
    </vt:vector>
  </HeadingPairs>
  <TitlesOfParts>
    <vt:vector size="32" baseType="lpstr">
      <vt:lpstr>Arabic Typesetting</vt:lpstr>
      <vt:lpstr>Arial</vt:lpstr>
      <vt:lpstr>Calibri</vt:lpstr>
      <vt:lpstr>Century Gothic</vt:lpstr>
      <vt:lpstr>Helvetica Neue</vt:lpstr>
      <vt:lpstr>Times New Roman</vt:lpstr>
      <vt:lpstr>Wingdings</vt:lpstr>
      <vt:lpstr>Wingdings 3</vt:lpstr>
      <vt:lpstr>Brin</vt:lpstr>
      <vt:lpstr>Présentation PowerPoint</vt:lpstr>
      <vt:lpstr>Présentation PowerPoint</vt:lpstr>
      <vt:lpstr>OVERVIEW OF GLOBE ALUMNI</vt:lpstr>
      <vt:lpstr>Our Mission </vt:lpstr>
      <vt:lpstr>Value-added</vt:lpstr>
      <vt:lpstr>GLOBE ALUMNI IN AFRICA</vt:lpstr>
      <vt:lpstr>  ACCOMPLISHMENTS </vt:lpstr>
      <vt:lpstr>Présentation PowerPoint</vt:lpstr>
      <vt:lpstr>Présentation PowerPoint</vt:lpstr>
      <vt:lpstr>Présentation PowerPoint</vt:lpstr>
      <vt:lpstr>Présentation PowerPoint</vt:lpstr>
      <vt:lpstr>Alumni and the GLOBE Zika Project</vt:lpstr>
      <vt:lpstr>Birane Diouf and his students at the Lycee Seydina Limamoulaye</vt:lpstr>
      <vt:lpstr>Présentation PowerPoint</vt:lpstr>
      <vt:lpstr>Présentation PowerPoint</vt:lpstr>
      <vt:lpstr>Présentation PowerPoint</vt:lpstr>
      <vt:lpstr>PUBLIC HEALTH RESEARCH </vt:lpstr>
      <vt:lpstr> ALUMNI CROSS-BORDER ACTIVITIES</vt:lpstr>
      <vt:lpstr>GLOBE STUDENTS RESEARCH </vt:lpstr>
      <vt:lpstr>Alumni represent the link between the past and the future of the program</vt:lpstr>
      <vt:lpstr>PROMOTION OF GLOBE ALUMNI WORLDWIDE </vt:lpstr>
      <vt:lpstr>CHALLENGES</vt:lpstr>
      <vt:lpstr>Présentation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Ylliass Destin LAWANI</dc:creator>
  <cp:lastModifiedBy>Microsoft</cp:lastModifiedBy>
  <cp:revision>59</cp:revision>
  <dcterms:created xsi:type="dcterms:W3CDTF">2021-03-22T15:53:53Z</dcterms:created>
  <dcterms:modified xsi:type="dcterms:W3CDTF">2022-03-24T19:06:00Z</dcterms:modified>
</cp:coreProperties>
</file>