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C9AA1654-4899-41D7-A636-0999098E01EA}">
  <a:tblStyle styleId="{C9AA1654-4899-41D7-A636-0999098E01E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10" Type="http://schemas.openxmlformats.org/officeDocument/2006/relationships/slide" Target="slides/slide4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1a2df0fd6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1a2df0fd6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1a2df0fd61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1a2df0fd61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1a2df0fd61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1a2df0fd61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0" y="744575"/>
            <a:ext cx="9144000" cy="1437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GLOBE Annual Meeting 2023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0" y="2513275"/>
            <a:ext cx="9144000" cy="81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58"/>
              <a:buNone/>
            </a:pPr>
            <a:r>
              <a:t/>
            </a:r>
            <a:endParaRPr sz="1435"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58"/>
              <a:buNone/>
            </a:pPr>
            <a:r>
              <a:t/>
            </a:r>
            <a:endParaRPr sz="1435"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58"/>
              <a:buNone/>
            </a:pPr>
            <a:r>
              <a:rPr lang="en" sz="2141"/>
              <a:t>Updates on Annual Meeting (AM) to Asia-Pacific Regional Meeting, Hanoi</a:t>
            </a:r>
            <a:endParaRPr sz="2141"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58"/>
              <a:buNone/>
            </a:pPr>
            <a:r>
              <a:t/>
            </a:r>
            <a:endParaRPr sz="2141"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58"/>
              <a:buNone/>
            </a:pPr>
            <a:r>
              <a:rPr lang="en" sz="2141"/>
              <a:t>Simon Castro-Wooldridge, GIO Education Coordinator</a:t>
            </a:r>
            <a:endParaRPr sz="214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AP RCO meeting - AM update presentation</a:t>
            </a:r>
            <a:endParaRPr b="1"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Modality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Location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Dates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Schedule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Participants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Theme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Strands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Call for presentations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Registration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Logistics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Questions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Theme: “</a:t>
            </a:r>
            <a:r>
              <a:rPr b="1" lang="en"/>
              <a:t>GLOBE Science Opens Global Benefits”</a:t>
            </a:r>
            <a:endParaRPr b="1"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700">
                <a:solidFill>
                  <a:schemeClr val="dk1"/>
                </a:solidFill>
              </a:rPr>
              <a:t>Strands:</a:t>
            </a: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700"/>
              <a:buAutoNum type="arabicPeriod"/>
            </a:pPr>
            <a:r>
              <a:rPr b="1" lang="en" sz="1700">
                <a:solidFill>
                  <a:schemeClr val="dk1"/>
                </a:solidFill>
              </a:rPr>
              <a:t>In and Beyond Classrooms</a:t>
            </a:r>
            <a:r>
              <a:rPr lang="en" sz="1700">
                <a:solidFill>
                  <a:schemeClr val="dk1"/>
                </a:solidFill>
              </a:rPr>
              <a:t>: How educators and students use GLOBE data in classrooms, and how that data can lead to change outside of schools;</a:t>
            </a: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AutoNum type="arabicPeriod"/>
            </a:pPr>
            <a:r>
              <a:rPr b="1" lang="en" sz="1700">
                <a:solidFill>
                  <a:schemeClr val="dk1"/>
                </a:solidFill>
              </a:rPr>
              <a:t>Mobilizing Beyond Borders</a:t>
            </a:r>
            <a:r>
              <a:rPr lang="en" sz="1700">
                <a:solidFill>
                  <a:schemeClr val="dk1"/>
                </a:solidFill>
              </a:rPr>
              <a:t>: A focus on the diversity of the GLOBE community, exploring how such diversity benefits both the research and GLOBE members;</a:t>
            </a: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AutoNum type="arabicPeriod"/>
            </a:pPr>
            <a:r>
              <a:rPr b="1" lang="en" sz="1700">
                <a:solidFill>
                  <a:schemeClr val="dk1"/>
                </a:solidFill>
              </a:rPr>
              <a:t>Mapping Beyond Dots</a:t>
            </a:r>
            <a:r>
              <a:rPr lang="en" sz="1700">
                <a:solidFill>
                  <a:schemeClr val="dk1"/>
                </a:solidFill>
              </a:rPr>
              <a:t>: Discover how researchers can tell a story through their data and visualizations;</a:t>
            </a: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AutoNum type="arabicPeriod"/>
            </a:pPr>
            <a:r>
              <a:rPr b="1" lang="en" sz="1700">
                <a:solidFill>
                  <a:schemeClr val="dk1"/>
                </a:solidFill>
              </a:rPr>
              <a:t>Benefits for the Environment and Society</a:t>
            </a:r>
            <a:r>
              <a:rPr lang="en" sz="1700">
                <a:solidFill>
                  <a:schemeClr val="dk1"/>
                </a:solidFill>
              </a:rPr>
              <a:t>: How connections built among members and groups outside of GLOBE can change both the research and the researchers themselves.</a:t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" name="Google Shape;72;p16"/>
          <p:cNvGraphicFramePr/>
          <p:nvPr/>
        </p:nvGraphicFramePr>
        <p:xfrm>
          <a:off x="0" y="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{C9AA1654-4899-41D7-A636-0999098E01EA}</a:tableStyleId>
              </a:tblPr>
              <a:tblGrid>
                <a:gridCol w="763850"/>
                <a:gridCol w="1406250"/>
                <a:gridCol w="1787475"/>
                <a:gridCol w="1652075"/>
                <a:gridCol w="1936450"/>
                <a:gridCol w="1597900"/>
              </a:tblGrid>
              <a:tr h="5461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Date</a:t>
                      </a:r>
                      <a:endParaRPr sz="900"/>
                    </a:p>
                  </a:txBody>
                  <a:tcPr marT="63500" marB="63500" marR="63500" marL="63500"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Breakfast (0800-0845)</a:t>
                      </a:r>
                      <a:endParaRPr sz="900"/>
                    </a:p>
                  </a:txBody>
                  <a:tcPr marT="63500" marB="63500" marR="63500" marL="63500"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Morning (0900-1200, includes coffee break)</a:t>
                      </a:r>
                      <a:endParaRPr sz="900"/>
                    </a:p>
                  </a:txBody>
                  <a:tcPr marT="63500" marB="63500" marR="63500" marL="63500"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Lunch (1230-1330)</a:t>
                      </a:r>
                      <a:endParaRPr sz="900"/>
                    </a:p>
                  </a:txBody>
                  <a:tcPr marT="63500" marB="63500" marR="63500" marL="63500"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Afternoon (1400-1700, includes coffee break)</a:t>
                      </a:r>
                      <a:endParaRPr sz="900"/>
                    </a:p>
                  </a:txBody>
                  <a:tcPr marT="63500" marB="63500" marR="63500" marL="63500"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Evening (timings vary)</a:t>
                      </a:r>
                      <a:endParaRPr sz="900"/>
                    </a:p>
                  </a:txBody>
                  <a:tcPr marT="63500" marB="63500" marR="63500" marL="63500">
                    <a:solidFill>
                      <a:srgbClr val="FFF2CC"/>
                    </a:solidFill>
                  </a:tcPr>
                </a:tc>
              </a:tr>
              <a:tr h="264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Sat 15 July</a:t>
                      </a:r>
                      <a:endParaRPr sz="900"/>
                    </a:p>
                  </a:txBody>
                  <a:tcPr marT="63500" marB="63500" marR="63500" marL="63500"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/>
                        <a:t>RCO working breakfast</a:t>
                      </a:r>
                      <a:endParaRPr b="1" sz="900"/>
                    </a:p>
                  </a:txBody>
                  <a:tcPr marT="63500" marB="63500" marR="63500" marL="635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/>
                        <a:t>RCO meeting</a:t>
                      </a:r>
                      <a:endParaRPr b="1" sz="900"/>
                    </a:p>
                  </a:txBody>
                  <a:tcPr marT="63500" marB="63500" marR="63500" marL="635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/>
                        <a:t>RCO Working lunch </a:t>
                      </a:r>
                      <a:endParaRPr b="1" sz="900"/>
                    </a:p>
                  </a:txBody>
                  <a:tcPr marT="63500" marB="63500" marR="63500" marL="635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/>
                        <a:t>RCO meeting</a:t>
                      </a:r>
                      <a:endParaRPr b="1" sz="900"/>
                    </a:p>
                  </a:txBody>
                  <a:tcPr marT="63500" marB="63500" marR="63500" marL="635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63500" marB="63500" marR="63500" marL="63500"/>
                </a:tc>
              </a:tr>
              <a:tr h="264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Sun 16 July</a:t>
                      </a:r>
                      <a:endParaRPr sz="900"/>
                    </a:p>
                  </a:txBody>
                  <a:tcPr marT="63500" marB="63500" marR="63500" marL="63500"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WG working breakfast</a:t>
                      </a:r>
                      <a:endParaRPr sz="900"/>
                    </a:p>
                  </a:txBody>
                  <a:tcPr marT="63500" marB="63500" marR="63500" marL="63500"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WG meeting</a:t>
                      </a:r>
                      <a:endParaRPr sz="900"/>
                    </a:p>
                  </a:txBody>
                  <a:tcPr marT="63500" marB="63500" marR="63500" marL="63500"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WG Working lunch </a:t>
                      </a:r>
                      <a:endParaRPr sz="900"/>
                    </a:p>
                  </a:txBody>
                  <a:tcPr marT="63500" marB="63500" marR="63500" marL="63500"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WG meeting</a:t>
                      </a:r>
                      <a:endParaRPr sz="900"/>
                    </a:p>
                  </a:txBody>
                  <a:tcPr marT="63500" marB="63500" marR="63500" marL="63500"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63500" marB="63500" marR="63500" marL="63500"/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Mon 17 July</a:t>
                      </a:r>
                      <a:endParaRPr sz="900"/>
                    </a:p>
                  </a:txBody>
                  <a:tcPr marT="63500" marB="63500" marR="63500" marL="63500"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Networking breakfast (with breakfast)</a:t>
                      </a:r>
                      <a:endParaRPr sz="9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Opening session</a:t>
                      </a:r>
                      <a:endParaRPr sz="9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Plenary session #1</a:t>
                      </a:r>
                      <a:endParaRPr sz="9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Keynote speaker #1 (NASA), working lunch provided</a:t>
                      </a:r>
                      <a:endParaRPr sz="9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Community presentations session #1</a:t>
                      </a:r>
                      <a:endParaRPr sz="9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Plenary session #2</a:t>
                      </a:r>
                      <a:endParaRPr sz="9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Opening reception and poster session (1800-2000)</a:t>
                      </a:r>
                      <a:endParaRPr sz="900"/>
                    </a:p>
                  </a:txBody>
                  <a:tcPr marT="63500" marB="63500" marR="63500" marL="63500"/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Tue 18 July</a:t>
                      </a:r>
                      <a:endParaRPr sz="900"/>
                    </a:p>
                  </a:txBody>
                  <a:tcPr marT="63500" marB="63500" marR="63500" marL="63500"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Breakfast discussion session #1 (with breakfast)</a:t>
                      </a:r>
                      <a:endParaRPr sz="9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Learning about protocols #1 (offsite)</a:t>
                      </a:r>
                      <a:endParaRPr sz="9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Student experience session #1 (offsite)</a:t>
                      </a:r>
                      <a:endParaRPr sz="9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Workshop #1 (NASA TOPS)</a:t>
                      </a:r>
                      <a:endParaRPr sz="9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Keynote speaker #2 (UCAR), working lunch provided</a:t>
                      </a:r>
                      <a:endParaRPr sz="9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Community presentations session #2</a:t>
                      </a:r>
                      <a:endParaRPr sz="9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Plenary session #3</a:t>
                      </a:r>
                      <a:endParaRPr sz="9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Student experience session #1 (offsite)</a:t>
                      </a:r>
                      <a:endParaRPr sz="9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US partner meeting (1700-1830)</a:t>
                      </a:r>
                      <a:endParaRPr sz="9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CC meeting (1700-1830)</a:t>
                      </a:r>
                      <a:endParaRPr sz="9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63500" marB="63500" marR="63500" marL="63500"/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Wed 19 July</a:t>
                      </a:r>
                      <a:endParaRPr sz="900"/>
                    </a:p>
                  </a:txBody>
                  <a:tcPr marT="63500" marB="63500" marR="63500" marL="63500"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Breakfast discussion session #2 (with breakfast)</a:t>
                      </a:r>
                      <a:endParaRPr sz="9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Learning about protocols #2 (offsite)</a:t>
                      </a:r>
                      <a:endParaRPr sz="9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Student experience  session #2 (offsite)</a:t>
                      </a:r>
                      <a:endParaRPr sz="9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Workshop #2 (NASA TOPS)</a:t>
                      </a:r>
                      <a:endParaRPr sz="9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highlight>
                            <a:srgbClr val="FF0000"/>
                          </a:highlight>
                        </a:rPr>
                        <a:t>Workshop #3: RCO</a:t>
                      </a:r>
                      <a:endParaRPr sz="900">
                        <a:highlight>
                          <a:srgbClr val="FF0000"/>
                        </a:highlight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No lunch</a:t>
                      </a:r>
                      <a:endParaRPr sz="9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Free afternoon (suggested activities: Rockies baseball game @115pm, DMSN, NCAR tour)</a:t>
                      </a:r>
                      <a:endParaRPr sz="9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GLOBE gives back (16:00-18:00), presentations to Denver community (location TBC)</a:t>
                      </a:r>
                      <a:endParaRPr sz="900"/>
                    </a:p>
                  </a:txBody>
                  <a:tcPr marT="63500" marB="63500" marR="63500" marL="63500"/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Thu 20 July</a:t>
                      </a:r>
                      <a:endParaRPr sz="900"/>
                    </a:p>
                  </a:txBody>
                  <a:tcPr marT="63500" marB="63500" marR="63500" marL="63500"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No breakfast</a:t>
                      </a:r>
                      <a:endParaRPr sz="9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Workshop #4</a:t>
                      </a:r>
                      <a:endParaRPr sz="9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Workshop #5</a:t>
                      </a:r>
                      <a:endParaRPr sz="9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Student experience session #3</a:t>
                      </a:r>
                      <a:endParaRPr sz="9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Keynote speakers #3 (student + teacher), working lunch provided</a:t>
                      </a:r>
                      <a:endParaRPr sz="9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Plenary session #3</a:t>
                      </a:r>
                      <a:endParaRPr sz="9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Closing session</a:t>
                      </a:r>
                      <a:endParaRPr sz="9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Closing banquet (1800-2200)</a:t>
                      </a:r>
                      <a:endParaRPr sz="900"/>
                    </a:p>
                  </a:txBody>
                  <a:tcPr marT="63500" marB="63500" marR="63500" marL="63500"/>
                </a:tc>
              </a:tr>
              <a:tr h="264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Fri 21 July</a:t>
                      </a:r>
                      <a:endParaRPr sz="900"/>
                    </a:p>
                  </a:txBody>
                  <a:tcPr marT="63500" marB="63500" marR="63500" marL="63500"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WG working breakfast</a:t>
                      </a:r>
                      <a:endParaRPr sz="900"/>
                    </a:p>
                  </a:txBody>
                  <a:tcPr marT="63500" marB="63500" marR="63500" marL="63500"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WG meeting</a:t>
                      </a:r>
                      <a:endParaRPr sz="900"/>
                    </a:p>
                  </a:txBody>
                  <a:tcPr marT="63500" marB="63500" marR="63500" marL="63500"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WG Working lunch </a:t>
                      </a:r>
                      <a:endParaRPr sz="900"/>
                    </a:p>
                  </a:txBody>
                  <a:tcPr marT="63500" marB="63500" marR="63500" marL="63500"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63500" marB="63500" marR="63500" marL="63500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