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AA1654-4899-41D7-A636-0999098E01EA}">
  <a:tblStyle styleId="{C9AA1654-4899-41D7-A636-0999098E01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a2df0fd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a2df0fd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a2df0fd6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a2df0fd6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a2df0fd6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1a2df0fd6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744575"/>
            <a:ext cx="9144000" cy="143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GLOBE Annual Meeting 2023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2513275"/>
            <a:ext cx="9144000" cy="8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35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35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en" sz="2141"/>
              <a:t>Updates on Annual Meeting (AM) to Asia-Pacific Regional Meeting, Hanoi</a:t>
            </a:r>
            <a:endParaRPr sz="214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214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en" sz="2141"/>
              <a:t>Simon Castro-Wooldridge, GIO Education Coordinator</a:t>
            </a:r>
            <a:endParaRPr sz="214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 RCO meeting - AM update presentation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Schedule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Strands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 for presentations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Registration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Logistics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Theme: “</a:t>
            </a:r>
            <a:r>
              <a:rPr b="1" lang="en"/>
              <a:t>GLOBE Science Opens Global Benefits”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</a:rPr>
              <a:t>Strands: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n" sz="1700">
                <a:solidFill>
                  <a:schemeClr val="dk1"/>
                </a:solidFill>
              </a:rPr>
              <a:t>In and Beyond Classrooms</a:t>
            </a:r>
            <a:r>
              <a:rPr lang="en" sz="1700">
                <a:solidFill>
                  <a:schemeClr val="dk1"/>
                </a:solidFill>
              </a:rPr>
              <a:t>: How educators and students use GLOBE data in classrooms, and how that data can lead to change outside of schools;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n" sz="1700">
                <a:solidFill>
                  <a:schemeClr val="dk1"/>
                </a:solidFill>
              </a:rPr>
              <a:t>Mobilizing Beyond Borders</a:t>
            </a:r>
            <a:r>
              <a:rPr lang="en" sz="1700">
                <a:solidFill>
                  <a:schemeClr val="dk1"/>
                </a:solidFill>
              </a:rPr>
              <a:t>: A focus on the diversity of the GLOBE community, exploring how such diversity benefits both the research and GLOBE members;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n" sz="1700">
                <a:solidFill>
                  <a:schemeClr val="dk1"/>
                </a:solidFill>
              </a:rPr>
              <a:t>Mapping Beyond Dots</a:t>
            </a:r>
            <a:r>
              <a:rPr lang="en" sz="1700">
                <a:solidFill>
                  <a:schemeClr val="dk1"/>
                </a:solidFill>
              </a:rPr>
              <a:t>: Discover how researchers can tell a story through their data and visualizations;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n" sz="1700">
                <a:solidFill>
                  <a:schemeClr val="dk1"/>
                </a:solidFill>
              </a:rPr>
              <a:t>Benefits for the Environment and Society</a:t>
            </a:r>
            <a:r>
              <a:rPr lang="en" sz="1700">
                <a:solidFill>
                  <a:schemeClr val="dk1"/>
                </a:solidFill>
              </a:rPr>
              <a:t>: How connections built among members and groups outside of GLOBE can change both the research and the researchers themselves.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6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{C9AA1654-4899-41D7-A636-0999098E01EA}</a:tableStyleId>
              </a:tblPr>
              <a:tblGrid>
                <a:gridCol w="763850"/>
                <a:gridCol w="1406250"/>
                <a:gridCol w="1787475"/>
                <a:gridCol w="1652075"/>
                <a:gridCol w="1936450"/>
                <a:gridCol w="1597900"/>
              </a:tblGrid>
              <a:tr h="546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Date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Breakfast (0800-0845)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Morning (0900-1200, includes coffee break)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Lunch (1230-1330)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Afternoon (1400-1700, includes coffee break)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Evening (timings vary)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</a:tr>
              <a:tr h="26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Sat 15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RCO working breakfast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RCO meeting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RCO Working lunch 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RCO meeting</a:t>
                      </a:r>
                      <a:endParaRPr b="1" sz="900"/>
                    </a:p>
                  </a:txBody>
                  <a:tcPr marT="63500" marB="63500" marR="63500" marL="635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26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Sun 16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working breakfast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meeting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Working lunch 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meeting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Mon 17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Networking breakfast (with breakfast)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Opening session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Plenary session #1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Keynote speaker #1 (NASA), working lunch provided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Community presentations session #1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Plenary session #2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Opening reception and poster session (1800-2000)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Tue 18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Breakfast discussion session #1 (with breakfast)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Learning about protocols #1 (offsite)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Student experience session #1 (offsite)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Workshop #1 (NASA TOPS)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Keynote speaker #2 (UCAR), working lunch provided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Community presentations session #2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Plenary session #3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Student experience session #1 (offsite)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US partner meeting (1700-1830)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CC meeting (1700-1830)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Wed 19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Breakfast discussion session #2 (with breakfast)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Learning about protocols #2 (offsite)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Student experience  session #2 (offsite)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Workshop #2 (NASA TOPS)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highlight>
                            <a:srgbClr val="FF0000"/>
                          </a:highlight>
                        </a:rPr>
                        <a:t>Workshop #3: RCO</a:t>
                      </a:r>
                      <a:endParaRPr sz="900">
                        <a:highlight>
                          <a:srgbClr val="FF0000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No lunch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Free afternoon (suggested activities: Rockies baseball game @115pm, DMSN, NCAR tour)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GLOBE gives back (16:00-18:00), presentations to Denver community (location TBC)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Thu 20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No breakfast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Workshop #4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Workshop #5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Student experience session #3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Keynote speakers #3 (student + teacher), working lunch provided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Plenary session #3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Closing session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Closing banquet (1800-2200)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26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Fri 21 July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working breakfast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meeting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WG Working lunch </a:t>
                      </a:r>
                      <a:endParaRPr sz="900"/>
                    </a:p>
                  </a:txBody>
                  <a:tcPr marT="63500" marB="63500" marR="63500" marL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