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27"/>
  </p:notesMasterIdLst>
  <p:sldIdLst>
    <p:sldId id="256" r:id="rId2"/>
    <p:sldId id="257" r:id="rId3"/>
    <p:sldId id="279" r:id="rId4"/>
    <p:sldId id="258" r:id="rId5"/>
    <p:sldId id="283" r:id="rId6"/>
    <p:sldId id="284" r:id="rId7"/>
    <p:sldId id="285" r:id="rId8"/>
    <p:sldId id="286" r:id="rId9"/>
    <p:sldId id="287" r:id="rId10"/>
    <p:sldId id="288" r:id="rId11"/>
    <p:sldId id="289" r:id="rId12"/>
    <p:sldId id="290" r:id="rId13"/>
    <p:sldId id="291" r:id="rId14"/>
    <p:sldId id="293" r:id="rId15"/>
    <p:sldId id="294" r:id="rId16"/>
    <p:sldId id="295" r:id="rId17"/>
    <p:sldId id="296" r:id="rId18"/>
    <p:sldId id="322" r:id="rId19"/>
    <p:sldId id="298" r:id="rId20"/>
    <p:sldId id="299" r:id="rId21"/>
    <p:sldId id="317" r:id="rId22"/>
    <p:sldId id="316" r:id="rId23"/>
    <p:sldId id="273" r:id="rId24"/>
    <p:sldId id="323" r:id="rId25"/>
    <p:sldId id="313" r:id="rId2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3" roundtripDataSignature="AMtx7mjnrz15UCO0fDRmroEPrkbfu38hI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107" autoAdjust="0"/>
  </p:normalViewPr>
  <p:slideViewPr>
    <p:cSldViewPr snapToGrid="0">
      <p:cViewPr varScale="1">
        <p:scale>
          <a:sx n="63" d="100"/>
          <a:sy n="63" d="100"/>
        </p:scale>
        <p:origin x="1536" y="78"/>
      </p:cViewPr>
      <p:guideLst>
        <p:guide orient="horz" pos="2160"/>
        <p:guide pos="2880"/>
      </p:guideLst>
    </p:cSldViewPr>
  </p:slideViewPr>
  <p:notesTextViewPr>
    <p:cViewPr>
      <p:scale>
        <a:sx n="1" d="1"/>
        <a:sy n="1" d="1"/>
      </p:scale>
      <p:origin x="0" y="0"/>
    </p:cViewPr>
  </p:notesTextViewPr>
  <p:sorterViewPr>
    <p:cViewPr>
      <p:scale>
        <a:sx n="95" d="100"/>
        <a:sy n="95" d="100"/>
      </p:scale>
      <p:origin x="0" y="-627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43"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900220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1: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93" name="Google Shape;93;p1: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0867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2" name="Google Shape;112;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2269991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2" name="Google Shape;112;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3360406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2" name="Google Shape;112;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840602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2" name="Google Shape;112;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133966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2" name="Google Shape;112;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200990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2" name="Google Shape;112;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2564510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2" name="Google Shape;112;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745342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2" name="Google Shape;112;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3778975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2" name="Google Shape;112;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1148238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2" name="Google Shape;112;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1780773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d2f45c18ce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gd2f45c18ce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2" name="Google Shape;102;gd2f45c18ce_0_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38998275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2" name="Google Shape;112;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1864702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2" name="Google Shape;112;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3858521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2" name="Google Shape;112;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2186466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e5426d6bf0_0_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e5426d6bf0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342900" indent="-342900" algn="just">
              <a:buFont typeface="Symbol" panose="05050102010706020507" pitchFamily="18" charset="2"/>
              <a:buChar char=""/>
            </a:pPr>
            <a:r>
              <a:rPr lang="en-US" sz="1200" dirty="0">
                <a:solidFill>
                  <a:schemeClr val="dk1"/>
                </a:solidFill>
                <a:latin typeface="Calibri"/>
                <a:ea typeface="Calibri"/>
                <a:cs typeface="Calibri"/>
              </a:rPr>
              <a:t>For the Last </a:t>
            </a:r>
            <a:r>
              <a:rPr lang="en-US" sz="1200" dirty="0">
                <a:solidFill>
                  <a:srgbClr val="FF0000"/>
                </a:solidFill>
                <a:latin typeface="Calibri"/>
                <a:ea typeface="Calibri"/>
                <a:cs typeface="Calibri"/>
              </a:rPr>
              <a:t>10 years</a:t>
            </a:r>
            <a:r>
              <a:rPr lang="en-US" sz="1200" dirty="0">
                <a:solidFill>
                  <a:schemeClr val="dk1"/>
                </a:solidFill>
                <a:latin typeface="Calibri"/>
                <a:ea typeface="Calibri"/>
                <a:cs typeface="Calibri"/>
              </a:rPr>
              <a:t>, the AP RCO has been doing the Promotion &amp; coordination for GLOBE program in the Region. As mentioned earlier, till date more than 5000 teachers from schools scattering in 19 different countries have been trained as GLOBE Teacher. This number is very less as compared to the number of schools and total geographic area of the region. It is essential to increase the number of GLOBE Trainers on GLOBE protocols to have effective implementation of GLOBE program in the region. There is need for capacity building of the teachers on GLOBE program which is unique Hands -on -science education program. </a:t>
            </a:r>
          </a:p>
          <a:p>
            <a:pPr lvl="0" algn="just"/>
            <a:endParaRPr lang="en-GB" sz="300" dirty="0">
              <a:solidFill>
                <a:schemeClr val="dk1"/>
              </a:solidFill>
              <a:latin typeface="Calibri"/>
              <a:ea typeface="Calibri"/>
              <a:cs typeface="Calibri"/>
            </a:endParaRPr>
          </a:p>
          <a:p>
            <a:pPr marL="342900" lvl="0" indent="-342900" algn="just">
              <a:buFont typeface="Symbol" panose="05050102010706020507" pitchFamily="18" charset="2"/>
              <a:buChar char=""/>
            </a:pPr>
            <a:r>
              <a:rPr lang="en-GB" sz="1200" dirty="0">
                <a:solidFill>
                  <a:schemeClr val="dk1"/>
                </a:solidFill>
                <a:latin typeface="Calibri"/>
                <a:ea typeface="Calibri"/>
                <a:cs typeface="Calibri"/>
              </a:rPr>
              <a:t>The GLOBE Program has the potential to involve students/ youth in environmental monitoring activities. The training of Trained GLOBE teachers under the GLOBE Program will be helpful for implementing the idea of Capacity Building to involve students, strengthen the technical skills of the students, regular monitoring activities, promoting students research activities on environment. </a:t>
            </a:r>
          </a:p>
          <a:p>
            <a:pPr marL="0" lvl="0" indent="0" algn="l" rtl="0">
              <a:lnSpc>
                <a:spcPct val="100000"/>
              </a:lnSpc>
              <a:spcBef>
                <a:spcPts val="0"/>
              </a:spcBef>
              <a:spcAft>
                <a:spcPts val="0"/>
              </a:spcAft>
              <a:buSzPts val="1400"/>
              <a:buNone/>
            </a:pPr>
            <a:endParaRPr dirty="0"/>
          </a:p>
        </p:txBody>
      </p:sp>
      <p:sp>
        <p:nvSpPr>
          <p:cNvPr id="269" name="Google Shape;269;ge5426d6bf0_0_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378725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e5426d6bf0_0_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e5426d6bf0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342900" indent="-342900" algn="just">
              <a:buFont typeface="Symbol" panose="05050102010706020507" pitchFamily="18" charset="2"/>
              <a:buChar char=""/>
            </a:pPr>
            <a:r>
              <a:rPr lang="en-US" sz="1200" dirty="0">
                <a:solidFill>
                  <a:schemeClr val="dk1"/>
                </a:solidFill>
                <a:latin typeface="Calibri"/>
                <a:ea typeface="Calibri"/>
                <a:cs typeface="Calibri"/>
              </a:rPr>
              <a:t>For the Last </a:t>
            </a:r>
            <a:r>
              <a:rPr lang="en-US" sz="1200" dirty="0">
                <a:solidFill>
                  <a:srgbClr val="FF0000"/>
                </a:solidFill>
                <a:latin typeface="Calibri"/>
                <a:ea typeface="Calibri"/>
                <a:cs typeface="Calibri"/>
              </a:rPr>
              <a:t>10 years</a:t>
            </a:r>
            <a:r>
              <a:rPr lang="en-US" sz="1200" dirty="0">
                <a:solidFill>
                  <a:schemeClr val="dk1"/>
                </a:solidFill>
                <a:latin typeface="Calibri"/>
                <a:ea typeface="Calibri"/>
                <a:cs typeface="Calibri"/>
              </a:rPr>
              <a:t>, the AP RCO has been doing the Promotion &amp; coordination for GLOBE program in the Region. As mentioned earlier, till date more than 5000 teachers from schools scattering in 19 different countries have been trained as GLOBE Teacher. This number is very less as compared to the number of schools and total geographic area of the region. It is essential to increase the number of GLOBE Trainers on GLOBE protocols to have effective implementation of GLOBE program in the region. There is need for capacity building of the teachers on GLOBE program which is unique Hands -on -science education program. </a:t>
            </a:r>
          </a:p>
          <a:p>
            <a:pPr lvl="0" algn="just"/>
            <a:endParaRPr lang="en-GB" sz="300" dirty="0">
              <a:solidFill>
                <a:schemeClr val="dk1"/>
              </a:solidFill>
              <a:latin typeface="Calibri"/>
              <a:ea typeface="Calibri"/>
              <a:cs typeface="Calibri"/>
            </a:endParaRPr>
          </a:p>
          <a:p>
            <a:pPr marL="342900" lvl="0" indent="-342900" algn="just">
              <a:buFont typeface="Symbol" panose="05050102010706020507" pitchFamily="18" charset="2"/>
              <a:buChar char=""/>
            </a:pPr>
            <a:r>
              <a:rPr lang="en-GB" sz="1200" dirty="0">
                <a:solidFill>
                  <a:schemeClr val="dk1"/>
                </a:solidFill>
                <a:latin typeface="Calibri"/>
                <a:ea typeface="Calibri"/>
                <a:cs typeface="Calibri"/>
              </a:rPr>
              <a:t>The GLOBE Program has the potential to involve students/ youth in environmental monitoring activities. The training of Trained GLOBE teachers under the GLOBE Program will be helpful for implementing the idea of Capacity Building to involve students, strengthen the technical skills of the students, regular monitoring activities, promoting students research activities on environment. </a:t>
            </a:r>
          </a:p>
          <a:p>
            <a:pPr marL="0" lvl="0" indent="0" algn="l" rtl="0">
              <a:lnSpc>
                <a:spcPct val="100000"/>
              </a:lnSpc>
              <a:spcBef>
                <a:spcPts val="0"/>
              </a:spcBef>
              <a:spcAft>
                <a:spcPts val="0"/>
              </a:spcAft>
              <a:buSzPts val="1400"/>
              <a:buNone/>
            </a:pPr>
            <a:endParaRPr dirty="0"/>
          </a:p>
        </p:txBody>
      </p:sp>
      <p:sp>
        <p:nvSpPr>
          <p:cNvPr id="269" name="Google Shape;269;ge5426d6bf0_0_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extLst>
      <p:ext uri="{BB962C8B-B14F-4D97-AF65-F5344CB8AC3E}">
        <p14:creationId xmlns:p14="http://schemas.microsoft.com/office/powerpoint/2010/main" val="2364948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1: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93" name="Google Shape;93;p1: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9905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d2f45c18ce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gd2f45c18ce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2" name="Google Shape;102;gd2f45c18ce_0_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835026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2" name="Google Shape;112;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2498570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2" name="Google Shape;112;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1632736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2" name="Google Shape;112;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238329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2" name="Google Shape;112;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870289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2" name="Google Shape;112;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1206389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2" name="Google Shape;112;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20645954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5"/>
        <p:cNvGrpSpPr/>
        <p:nvPr/>
      </p:nvGrpSpPr>
      <p:grpSpPr>
        <a:xfrm>
          <a:off x="0" y="0"/>
          <a:ext cx="0" cy="0"/>
          <a:chOff x="0" y="0"/>
          <a:chExt cx="0" cy="0"/>
        </a:xfrm>
      </p:grpSpPr>
      <p:sp>
        <p:nvSpPr>
          <p:cNvPr id="16" name="Google Shape;16;p24"/>
          <p:cNvSpPr txBox="1">
            <a:spLocks noGrp="1"/>
          </p:cNvSpPr>
          <p:nvPr>
            <p:ph type="title"/>
          </p:nvPr>
        </p:nvSpPr>
        <p:spPr>
          <a:xfrm>
            <a:off x="3158866" y="2419096"/>
            <a:ext cx="3933105" cy="703736"/>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4"/>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200"/>
              <a:buFont typeface="Calibri"/>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200"/>
              <a:buFont typeface="Calibri"/>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200"/>
              <a:buFont typeface="Calibri"/>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200"/>
              <a:buFont typeface="Calibri"/>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200"/>
              <a:buFont typeface="Calibri"/>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200"/>
              <a:buFont typeface="Calibri"/>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200"/>
              <a:buFont typeface="Calibri"/>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200"/>
              <a:buFont typeface="Calibri"/>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200"/>
              <a:buFont typeface="Calibri"/>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r>
              <a:rPr lang="en-US"/>
              <a:t>Opening Slide</a:t>
            </a:r>
            <a:endParaRPr sz="1200"/>
          </a:p>
        </p:txBody>
      </p:sp>
      <p:pic>
        <p:nvPicPr>
          <p:cNvPr id="18" name="Google Shape;18;p24"/>
          <p:cNvPicPr preferRelativeResize="0"/>
          <p:nvPr/>
        </p:nvPicPr>
        <p:blipFill rotWithShape="1">
          <a:blip r:embed="rId2">
            <a:alphaModFix/>
          </a:blip>
          <a:srcRect/>
          <a:stretch/>
        </p:blipFill>
        <p:spPr>
          <a:xfrm>
            <a:off x="120658" y="539972"/>
            <a:ext cx="2724838" cy="520196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1"/>
        <p:cNvGrpSpPr/>
        <p:nvPr/>
      </p:nvGrpSpPr>
      <p:grpSpPr>
        <a:xfrm>
          <a:off x="0" y="0"/>
          <a:ext cx="0" cy="0"/>
          <a:chOff x="0" y="0"/>
          <a:chExt cx="0" cy="0"/>
        </a:xfrm>
      </p:grpSpPr>
      <p:sp>
        <p:nvSpPr>
          <p:cNvPr id="72" name="Google Shape;72;p3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4" name="Google Shape;74;p3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5" name="Google Shape;75;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3"/>
          <p:cNvSpPr txBox="1">
            <a:spLocks noGrp="1"/>
          </p:cNvSpPr>
          <p:nvPr>
            <p:ph type="sldNum" idx="12"/>
          </p:nvPr>
        </p:nvSpPr>
        <p:spPr>
          <a:xfrm>
            <a:off x="7010400" y="6492875"/>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8"/>
        <p:cNvGrpSpPr/>
        <p:nvPr/>
      </p:nvGrpSpPr>
      <p:grpSpPr>
        <a:xfrm>
          <a:off x="0" y="0"/>
          <a:ext cx="0" cy="0"/>
          <a:chOff x="0" y="0"/>
          <a:chExt cx="0" cy="0"/>
        </a:xfrm>
      </p:grpSpPr>
      <p:sp>
        <p:nvSpPr>
          <p:cNvPr id="79" name="Google Shape;79;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4"/>
        <p:cNvGrpSpPr/>
        <p:nvPr/>
      </p:nvGrpSpPr>
      <p:grpSpPr>
        <a:xfrm>
          <a:off x="0" y="0"/>
          <a:ext cx="0" cy="0"/>
          <a:chOff x="0" y="0"/>
          <a:chExt cx="0" cy="0"/>
        </a:xfrm>
      </p:grpSpPr>
      <p:sp>
        <p:nvSpPr>
          <p:cNvPr id="85" name="Google Shape;85;p3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3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7" name="Google Shape;87;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25"/>
          <p:cNvSpPr/>
          <p:nvPr/>
        </p:nvSpPr>
        <p:spPr>
          <a:xfrm>
            <a:off x="158496" y="6315526"/>
            <a:ext cx="8833104" cy="445640"/>
          </a:xfrm>
          <a:prstGeom prst="rect">
            <a:avLst/>
          </a:prstGeom>
          <a:gradFill>
            <a:gsLst>
              <a:gs pos="0">
                <a:srgbClr val="86A5AD"/>
              </a:gs>
              <a:gs pos="100000">
                <a:srgbClr val="FFFFFF"/>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 name="Google Shape;21;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 name="Google Shape;23;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6" name="Google Shape;26;p25"/>
          <p:cNvPicPr preferRelativeResize="0"/>
          <p:nvPr/>
        </p:nvPicPr>
        <p:blipFill rotWithShape="1">
          <a:blip r:embed="rId2">
            <a:alphaModFix/>
          </a:blip>
          <a:srcRect/>
          <a:stretch/>
        </p:blipFill>
        <p:spPr>
          <a:xfrm>
            <a:off x="1585258" y="6047190"/>
            <a:ext cx="6527219" cy="86035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
        <p:cNvGrpSpPr/>
        <p:nvPr/>
      </p:nvGrpSpPr>
      <p:grpSpPr>
        <a:xfrm>
          <a:off x="0" y="0"/>
          <a:ext cx="0" cy="0"/>
          <a:chOff x="0" y="0"/>
          <a:chExt cx="0" cy="0"/>
        </a:xfrm>
      </p:grpSpPr>
      <p:sp>
        <p:nvSpPr>
          <p:cNvPr id="28" name="Google Shape;28;p2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30" name="Google Shape;30;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2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6" name="Google Shape;36;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2" name="Google Shape;42;p2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3" name="Google Shape;43;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2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2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1" name="Google Shape;51;p2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2" name="Google Shape;52;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4"/>
        <p:cNvGrpSpPr/>
        <p:nvPr/>
      </p:nvGrpSpPr>
      <p:grpSpPr>
        <a:xfrm>
          <a:off x="0" y="0"/>
          <a:ext cx="0" cy="0"/>
          <a:chOff x="0" y="0"/>
          <a:chExt cx="0" cy="0"/>
        </a:xfrm>
      </p:grpSpPr>
      <p:sp>
        <p:nvSpPr>
          <p:cNvPr id="65" name="Google Shape;65;p3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7" name="Google Shape;67;p3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8" name="Google Shape;68;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globe.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youtu.be/Q3VcvSomM7o"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youtu.be/cPvlliZfRy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youtu.be/sGU3SarQWj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www.globeasiapacific.org/lake-pokhara/index"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ADM-qWvYMZY?feature=oembed" TargetMode="External"/><Relationship Id="rId5" Type="http://schemas.openxmlformats.org/officeDocument/2006/relationships/image" Target="../media/image13.jpe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youtu.be/3LK4jcU1qcY" TargetMode="External"/><Relationship Id="rId4" Type="http://schemas.openxmlformats.org/officeDocument/2006/relationships/hyperlink" Target="https://youtu.be/bplli9bl-qI"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instagram.com/globeasiapacific/?hl=en" TargetMode="External"/><Relationship Id="rId4" Type="http://schemas.openxmlformats.org/officeDocument/2006/relationships/hyperlink" Target="https://www.youtube.com/channel/UCu8NzrHVNRzLWlBPCjxMORQ"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s://www.globe.gov/news-events/globe-stars/-/starsdetail/globe/training-in-globe-nepal-enhances-chain-of-learning-?backURL=https%3A%2F%2Fwww.globe.gov%3A443%2Fnews-events%2Fglobe-stars%3Fp_p_id%3Dcom_liferay_asset_publisher_web_portlet_AssetPublisherPortlet_INSTANCE_HUiCWknMeZxn%26p_p_lifecycle%3D0%26p_p_state%3Dnormal%26p_p_mode%3Dview%26_com_liferay_asset_publisher_web_portlet_AssetPublisherPortlet_INSTANCE_HUiCWknMeZxn_year%3D0%26_com_liferay_asset_publisher_web_portlet_AssetPublisherPortlet_INSTANCE_HUiCWknMeZxn_isUpcomingFilter%3Dfalse" TargetMode="External"/><Relationship Id="rId3" Type="http://schemas.openxmlformats.org/officeDocument/2006/relationships/image" Target="../media/image3.png"/><Relationship Id="rId7" Type="http://schemas.openxmlformats.org/officeDocument/2006/relationships/hyperlink" Target="https://www.globe.gov/news-events/globe-stars/-/starsdetail/globe/globe-taiwan-partnership-workshop-focuses-on-microsplastics-monitoring-to-gain-deeper-understanding-and-raise-awareness?backURL=https%3A%2F%2Fwww.globe.gov%3A443%2Fnews-events%2Fglobe-stars%3Fp_p_id%3Dcom_liferay_asset_publisher_web_portlet_AssetPublisherPortlet_INSTANCE_HUiCWknMeZxn%26p_p_lifecycle%3D0%26p_p_state%3Dnormal%26p_p_mode%3Dview%26_com_liferay_asset_publisher_web_portlet_AssetPublisherPortlet_INSTANCE_HUiCWknMeZxn_year%3D0%26_com_liferay_asset_publisher_web_portlet_AssetPublisherPortlet_INSTANCE_HUiCWknMeZxn_isUpcomingFilter%3Dfalse"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globe.gov/news-events/globe-stars/-/starsdetail/globe/first-teacher-training-workshop-takes-place-in-globe-bhutan-milestone-in-scaling-up-efforts-to-engage-youth-?backURL=https%3A%2F%2Fwww.globe.gov%3A443%2Fnews-events%2Fglobe-stars%3Fp_p_id%3Dcom_liferay_asset_publisher_web_portlet_AssetPublisherPortlet_INSTANCE_HUiCWknMeZxn%26p_p_lifecycle%3D0%26p_p_state%3Dnormal%26p_p_mode%3Dview%26_com_liferay_asset_publisher_web_portlet_AssetPublisherPortlet_INSTANCE_HUiCWknMeZxn_year%3D0%26_com_liferay_asset_publisher_web_portlet_AssetPublisherPortlet_INSTANCE_HUiCWknMeZxn_isUpcomingFilter%3Dfalse" TargetMode="External"/><Relationship Id="rId5" Type="http://schemas.openxmlformats.org/officeDocument/2006/relationships/hyperlink" Target="https://www.globe.gov/news-events/globe-stars?p_p_id=com_liferay_asset_publisher_web_portlet_AssetPublisherPortlet_INSTANCE_HUiCWknMeZxn&amp;p_p_lifecycle=0&amp;p_p_state=normal&amp;p_p_mode=view&amp;_com_liferay_asset_publisher_web_portlet_AssetPublisherPortlet_INSTANCE_HUiCWknMeZxn_year=0&amp;_com_liferay_asset_publisher_web_portlet_AssetPublisherPortlet_INSTANCE_HUiCWknMeZxn_isUpcomingFilter=false&amp;p_r_p_resetCur=false&amp;_com_liferay_asset_publisher_web_portlet_AssetPublisherPortlet_INSTANCE_HUiCWknMeZxn_cur=2" TargetMode="External"/><Relationship Id="rId4" Type="http://schemas.openxmlformats.org/officeDocument/2006/relationships/hyperlink" Target="https://www.globe.gov/news-events/globe-stars/-/starsdetail/globe/globe-taiwan-partnership-teachers-use-multidisciplinary-approach-to-tackle-environmental-issues?backURL=https%3A%2F%2Fwww.globe.gov%3A443%2Fnews-events%2Fglobe-stars%3Fp_p_id%3Dcom_liferay_asset_publisher_web_portlet_AssetPublisherPortlet_INSTANCE_HUiCWknMeZxn%26p_p_lifecycle%3D0%26p_p_state%3Dnormal%26p_p_mode%3Dview%26_com_liferay_asset_publisher_web_portlet_AssetPublisherPortlet_INSTANCE_HUiCWknMeZxn_year%3D0%26_com_liferay_asset_publisher_web_portlet_AssetPublisherPortlet_INSTANCE_HUiCWknMeZxn_isUpcomingFilter%3Dfalse" TargetMode="External"/><Relationship Id="rId9" Type="http://schemas.openxmlformats.org/officeDocument/2006/relationships/hyperlink" Target="https://www.globe.gov/news-events/globe-stars/-/starsdetail/globe/asia-and-pacific-regional-coordination-office-hosts-globe-learning-expedition-in-kathmandu-and-pokhara-nepal?backURL=https%3A%2F%2Fwww.globe.gov%3A443%2Fnews-events%2Fglobe-stars%3Fp_p_id%3Dcom_liferay_asset_publisher_web_portlet_AssetPublisherPortlet_INSTANCE_HUiCWknMeZxn%26p_p_lifecycle%3D0%26p_p_state%3Dnormal%26p_p_mode%3Dview%26_com_liferay_asset_publisher_web_portlet_AssetPublisherPortlet_INSTANCE_HUiCWknMeZxn_year%3D0%26_com_liferay_asset_publisher_web_portlet_AssetPublisherPortlet_INSTANCE_HUiCWknMeZxn_isUpcomingFilter%3Dfals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hyperlink" Target="mailto:depaola@ucar.edu" TargetMode="External"/><Relationship Id="rId4" Type="http://schemas.openxmlformats.org/officeDocument/2006/relationships/hyperlink" Target="mailto:iesindia@gmail.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youtu.be/4YBV69RfZko"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globe.gov/news-events/globe-events/earth-day/earth-day-2022/earth-day-air-temperature-data-challeng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
          <p:cNvSpPr txBox="1">
            <a:spLocks noGrp="1"/>
          </p:cNvSpPr>
          <p:nvPr>
            <p:ph type="title"/>
          </p:nvPr>
        </p:nvSpPr>
        <p:spPr>
          <a:xfrm>
            <a:off x="2652944" y="999685"/>
            <a:ext cx="6491056" cy="485862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800"/>
              <a:buFont typeface="Cantarell"/>
              <a:buNone/>
            </a:pPr>
            <a:r>
              <a:rPr lang="en-US" sz="3200" b="1" i="0" u="none" strike="noStrike" cap="none" dirty="0">
                <a:solidFill>
                  <a:schemeClr val="dk1"/>
                </a:solidFill>
                <a:latin typeface="Calibri"/>
                <a:ea typeface="Calibri"/>
                <a:cs typeface="Calibri"/>
                <a:sym typeface="Calibri"/>
              </a:rPr>
              <a:t>GLOBE Asia – Pacific Regional Coordination Office</a:t>
            </a:r>
            <a:br>
              <a:rPr lang="en-US" sz="3200" b="1" i="0" u="none" strike="noStrike" cap="none" dirty="0">
                <a:solidFill>
                  <a:schemeClr val="dk1"/>
                </a:solidFill>
                <a:latin typeface="Calibri"/>
                <a:ea typeface="Calibri"/>
                <a:cs typeface="Calibri"/>
                <a:sym typeface="Calibri"/>
              </a:rPr>
            </a:br>
            <a:br>
              <a:rPr lang="en-US" sz="3200" b="1" i="0" u="none" strike="noStrike" cap="none" dirty="0">
                <a:solidFill>
                  <a:schemeClr val="dk1"/>
                </a:solidFill>
                <a:latin typeface="Calibri"/>
                <a:ea typeface="Calibri"/>
                <a:cs typeface="Calibri"/>
                <a:sym typeface="Calibri"/>
              </a:rPr>
            </a:br>
            <a:br>
              <a:rPr lang="en-US" sz="1200" b="1" i="0" u="none" strike="noStrike" cap="none" dirty="0">
                <a:solidFill>
                  <a:schemeClr val="dk1"/>
                </a:solidFill>
                <a:latin typeface="Calibri"/>
                <a:ea typeface="Calibri"/>
                <a:cs typeface="Calibri"/>
                <a:sym typeface="Calibri"/>
              </a:rPr>
            </a:br>
            <a:endParaRPr sz="12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700"/>
              <a:buFont typeface="Cantarell"/>
              <a:buNone/>
            </a:pPr>
            <a:r>
              <a:rPr lang="en-US" sz="2700" b="1" i="0" u="none" strike="noStrike" cap="none" dirty="0">
                <a:solidFill>
                  <a:schemeClr val="tx1"/>
                </a:solidFill>
                <a:latin typeface="Calibri"/>
                <a:ea typeface="Calibri"/>
                <a:cs typeface="Calibri"/>
                <a:sym typeface="Calibri"/>
              </a:rPr>
              <a:t>Theme</a:t>
            </a:r>
            <a:r>
              <a:rPr lang="en-US" sz="2700" b="1" i="0" u="none" strike="noStrike" cap="none" dirty="0">
                <a:solidFill>
                  <a:srgbClr val="002060"/>
                </a:solidFill>
                <a:latin typeface="Calibri"/>
                <a:ea typeface="Calibri"/>
                <a:cs typeface="Calibri"/>
                <a:sym typeface="Calibri"/>
              </a:rPr>
              <a:t> </a:t>
            </a:r>
            <a:br>
              <a:rPr lang="en-US" sz="2700" b="1" i="0" u="none" strike="noStrike" cap="none" dirty="0">
                <a:solidFill>
                  <a:srgbClr val="002060"/>
                </a:solidFill>
                <a:latin typeface="Calibri"/>
                <a:ea typeface="Calibri"/>
                <a:cs typeface="Calibri"/>
                <a:sym typeface="Calibri"/>
              </a:rPr>
            </a:br>
            <a:r>
              <a:rPr lang="en-US" sz="2700" b="1" i="0" u="none" strike="noStrike" cap="none" dirty="0">
                <a:solidFill>
                  <a:srgbClr val="002060"/>
                </a:solidFill>
                <a:latin typeface="Calibri"/>
                <a:ea typeface="Calibri"/>
                <a:cs typeface="Calibri"/>
                <a:sym typeface="Calibri"/>
              </a:rPr>
              <a:t>GLOBE</a:t>
            </a:r>
            <a:r>
              <a:rPr lang="en-US" sz="2700" b="1" i="0" u="none" strike="noStrike" cap="none" dirty="0">
                <a:solidFill>
                  <a:srgbClr val="FF0000"/>
                </a:solidFill>
                <a:latin typeface="Calibri"/>
                <a:ea typeface="Calibri"/>
                <a:cs typeface="Calibri"/>
                <a:sym typeface="Calibri"/>
              </a:rPr>
              <a:t> </a:t>
            </a:r>
            <a:r>
              <a:rPr lang="en-US" sz="2700" b="1" i="0" u="none" strike="noStrike" cap="none" dirty="0">
                <a:solidFill>
                  <a:schemeClr val="tx1"/>
                </a:solidFill>
                <a:latin typeface="Calibri"/>
                <a:ea typeface="Calibri"/>
                <a:cs typeface="Calibri"/>
                <a:sym typeface="Calibri"/>
              </a:rPr>
              <a:t>for All – Connecting the </a:t>
            </a:r>
            <a:r>
              <a:rPr lang="en-US" sz="2700" b="1" i="0" u="none" strike="noStrike" cap="none" dirty="0">
                <a:solidFill>
                  <a:srgbClr val="002060"/>
                </a:solidFill>
                <a:latin typeface="Calibri"/>
                <a:ea typeface="Calibri"/>
                <a:cs typeface="Calibri"/>
                <a:sym typeface="Calibri"/>
              </a:rPr>
              <a:t>Community</a:t>
            </a:r>
            <a:br>
              <a:rPr lang="en-US" sz="2800" b="1" i="0" u="none" strike="noStrike" cap="none" dirty="0">
                <a:solidFill>
                  <a:schemeClr val="tx1"/>
                </a:solidFill>
                <a:latin typeface="Calibri"/>
                <a:ea typeface="Calibri"/>
                <a:cs typeface="Calibri"/>
                <a:sym typeface="Calibri"/>
              </a:rPr>
            </a:br>
            <a:r>
              <a:rPr lang="en-US" sz="2200" b="1" dirty="0"/>
              <a:t>(January</a:t>
            </a:r>
            <a:r>
              <a:rPr lang="en-US" sz="2200" b="1" i="0" u="none" strike="noStrike" cap="none" dirty="0">
                <a:solidFill>
                  <a:schemeClr val="dk1"/>
                </a:solidFill>
                <a:latin typeface="Calibri"/>
                <a:ea typeface="Calibri"/>
                <a:cs typeface="Calibri"/>
                <a:sym typeface="Calibri"/>
              </a:rPr>
              <a:t>’22 –</a:t>
            </a:r>
            <a:r>
              <a:rPr lang="en-US" sz="2200" b="1" dirty="0"/>
              <a:t> February</a:t>
            </a:r>
            <a:r>
              <a:rPr lang="en-US" sz="2200" b="1" i="0" u="none" strike="noStrike" cap="none" dirty="0">
                <a:solidFill>
                  <a:schemeClr val="dk1"/>
                </a:solidFill>
                <a:latin typeface="Calibri"/>
                <a:ea typeface="Calibri"/>
                <a:cs typeface="Calibri"/>
                <a:sym typeface="Calibri"/>
              </a:rPr>
              <a:t>’23)</a:t>
            </a:r>
            <a:br>
              <a:rPr lang="en-US" sz="2200" b="1" dirty="0">
                <a:latin typeface="Calibri"/>
                <a:ea typeface="Calibri"/>
                <a:cs typeface="Calibri"/>
                <a:sym typeface="Calibri"/>
              </a:rPr>
            </a:br>
            <a:br>
              <a:rPr lang="en-US" sz="2200" b="1" dirty="0">
                <a:latin typeface="Calibri"/>
                <a:ea typeface="Calibri"/>
                <a:cs typeface="Calibri"/>
                <a:sym typeface="Calibri"/>
              </a:rPr>
            </a:br>
            <a:br>
              <a:rPr lang="en-US" sz="2200" b="1" dirty="0">
                <a:latin typeface="Calibri"/>
                <a:ea typeface="Calibri"/>
                <a:cs typeface="Calibri"/>
                <a:sym typeface="Calibri"/>
              </a:rPr>
            </a:br>
            <a:r>
              <a:rPr lang="en-US" sz="2200" b="1" dirty="0">
                <a:solidFill>
                  <a:schemeClr val="dk1"/>
                </a:solidFill>
                <a:latin typeface="Calibri"/>
                <a:ea typeface="Calibri"/>
                <a:cs typeface="Calibri"/>
                <a:sym typeface="Calibri"/>
              </a:rPr>
              <a:t>AP RCO Coordinator -  </a:t>
            </a:r>
            <a:r>
              <a:rPr lang="en-US" sz="2200" b="1" u="none" strike="noStrike" cap="none" dirty="0">
                <a:solidFill>
                  <a:schemeClr val="dk1"/>
                </a:solidFill>
                <a:latin typeface="Calibri"/>
                <a:ea typeface="Calibri"/>
                <a:cs typeface="Calibri"/>
                <a:sym typeface="Calibri"/>
              </a:rPr>
              <a:t>Dr. </a:t>
            </a:r>
            <a:r>
              <a:rPr lang="en-US" sz="2200" b="1" dirty="0"/>
              <a:t>Desh Bandhu</a:t>
            </a:r>
            <a:br>
              <a:rPr lang="en-US" sz="2200" b="1" i="0" u="none" strike="noStrike" cap="none" dirty="0">
                <a:solidFill>
                  <a:schemeClr val="dk1"/>
                </a:solidFill>
                <a:latin typeface="Calibri"/>
                <a:ea typeface="Calibri"/>
                <a:cs typeface="Calibri"/>
                <a:sym typeface="Calibri"/>
              </a:rPr>
            </a:br>
            <a:r>
              <a:rPr lang="en-US" sz="2200" b="1" i="0" u="none" strike="noStrike" cap="none" dirty="0">
                <a:solidFill>
                  <a:schemeClr val="dk1"/>
                </a:solidFill>
                <a:latin typeface="Calibri"/>
                <a:ea typeface="Calibri"/>
                <a:cs typeface="Calibri"/>
                <a:sym typeface="Calibri"/>
              </a:rPr>
              <a:t> </a:t>
            </a:r>
            <a:br>
              <a:rPr lang="en-US" sz="2200" b="1" i="0" u="none" strike="noStrike" cap="none" dirty="0">
                <a:solidFill>
                  <a:schemeClr val="dk1"/>
                </a:solidFill>
                <a:latin typeface="Calibri"/>
                <a:ea typeface="Calibri"/>
                <a:cs typeface="Calibri"/>
                <a:sym typeface="Calibri"/>
              </a:rPr>
            </a:br>
            <a:br>
              <a:rPr lang="en-US" sz="2000" b="1" i="0" u="none" strike="noStrike" cap="none" dirty="0">
                <a:solidFill>
                  <a:schemeClr val="dk1"/>
                </a:solidFill>
                <a:latin typeface="Cantarell"/>
                <a:ea typeface="Cantarell"/>
                <a:cs typeface="Cantarell"/>
                <a:sym typeface="Cantarell"/>
              </a:rPr>
            </a:br>
            <a:r>
              <a:rPr lang="en-US" sz="1800" b="1" i="0" u="sng" strike="noStrike" cap="none" dirty="0">
                <a:solidFill>
                  <a:schemeClr val="hlink"/>
                </a:solidFill>
                <a:latin typeface="Calibri"/>
                <a:ea typeface="Calibri"/>
                <a:cs typeface="Calibri"/>
                <a:sym typeface="Calibri"/>
                <a:hlinkClick r:id="rId3"/>
              </a:rPr>
              <a:t>www.globe.gov</a:t>
            </a:r>
            <a:endParaRPr dirty="0"/>
          </a:p>
        </p:txBody>
      </p:sp>
      <p:sp>
        <p:nvSpPr>
          <p:cNvPr id="96" name="Google Shape;96;p1"/>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200"/>
              <a:buFont typeface="Calibri"/>
              <a:buNone/>
            </a:pPr>
            <a:r>
              <a:rPr lang="en-US"/>
              <a:t>Opening Slide</a:t>
            </a:r>
            <a:endParaRPr/>
          </a:p>
        </p:txBody>
      </p:sp>
      <p:sp>
        <p:nvSpPr>
          <p:cNvPr id="97" name="Google Shape;97;p1"/>
          <p:cNvSpPr/>
          <p:nvPr/>
        </p:nvSpPr>
        <p:spPr>
          <a:xfrm>
            <a:off x="158496" y="6315526"/>
            <a:ext cx="8833104" cy="445640"/>
          </a:xfrm>
          <a:prstGeom prst="rect">
            <a:avLst/>
          </a:prstGeom>
          <a:gradFill>
            <a:gsLst>
              <a:gs pos="0">
                <a:srgbClr val="86A5AD"/>
              </a:gs>
              <a:gs pos="100000">
                <a:srgbClr val="FFFFFF"/>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8" name="Google Shape;98;p1"/>
          <p:cNvPicPr preferRelativeResize="0"/>
          <p:nvPr/>
        </p:nvPicPr>
        <p:blipFill rotWithShape="1">
          <a:blip r:embed="rId4">
            <a:alphaModFix/>
          </a:blip>
          <a:srcRect/>
          <a:stretch/>
        </p:blipFill>
        <p:spPr>
          <a:xfrm>
            <a:off x="1847782" y="6046018"/>
            <a:ext cx="6635261" cy="874595"/>
          </a:xfrm>
          <a:prstGeom prst="rect">
            <a:avLst/>
          </a:prstGeom>
          <a:noFill/>
          <a:ln>
            <a:noFill/>
          </a:ln>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3"/>
          <p:cNvSpPr txBox="1">
            <a:spLocks noGrp="1"/>
          </p:cNvSpPr>
          <p:nvPr>
            <p:ph type="title"/>
          </p:nvPr>
        </p:nvSpPr>
        <p:spPr>
          <a:xfrm>
            <a:off x="411745" y="723666"/>
            <a:ext cx="8229600" cy="69269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ts val="3600"/>
              <a:buFont typeface="Calibri"/>
              <a:buNone/>
            </a:pPr>
            <a:r>
              <a:rPr lang="en-IN" sz="2400" b="1" dirty="0"/>
              <a:t>Webinar on </a:t>
            </a:r>
            <a:r>
              <a:rPr lang="en-US" sz="2400" b="1" dirty="0"/>
              <a:t>GLOBE Capacity Building Project for Asia – Pacific Region</a:t>
            </a:r>
            <a:endParaRPr sz="2400" b="1" dirty="0"/>
          </a:p>
        </p:txBody>
      </p:sp>
      <p:pic>
        <p:nvPicPr>
          <p:cNvPr id="115" name="Google Shape;115;p3" descr="GLOBE_logoOfficial-_Blue.png"/>
          <p:cNvPicPr preferRelativeResize="0"/>
          <p:nvPr/>
        </p:nvPicPr>
        <p:blipFill rotWithShape="1">
          <a:blip r:embed="rId3">
            <a:alphaModFix/>
          </a:blip>
          <a:srcRect/>
          <a:stretch/>
        </p:blipFill>
        <p:spPr>
          <a:xfrm>
            <a:off x="3208362" y="152118"/>
            <a:ext cx="2732047" cy="457200"/>
          </a:xfrm>
          <a:prstGeom prst="rect">
            <a:avLst/>
          </a:prstGeom>
          <a:noFill/>
          <a:ln>
            <a:noFill/>
          </a:ln>
        </p:spPr>
      </p:pic>
      <p:cxnSp>
        <p:nvCxnSpPr>
          <p:cNvPr id="116" name="Google Shape;116;p3"/>
          <p:cNvCxnSpPr/>
          <p:nvPr/>
        </p:nvCxnSpPr>
        <p:spPr>
          <a:xfrm>
            <a:off x="327974" y="1258199"/>
            <a:ext cx="8397143" cy="26100"/>
          </a:xfrm>
          <a:prstGeom prst="straightConnector1">
            <a:avLst/>
          </a:prstGeom>
          <a:noFill/>
          <a:ln w="25400" cap="flat" cmpd="sng">
            <a:solidFill>
              <a:schemeClr val="accent1"/>
            </a:solidFill>
            <a:prstDash val="solid"/>
            <a:round/>
            <a:headEnd type="none" w="sm" len="sm"/>
            <a:tailEnd type="none" w="sm" len="sm"/>
          </a:ln>
        </p:spPr>
      </p:cxnSp>
      <p:sp>
        <p:nvSpPr>
          <p:cNvPr id="117" name="Google Shape;117;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dirty="0">
                <a:solidFill>
                  <a:schemeClr val="dk1"/>
                </a:solidFill>
              </a:rPr>
              <a:t>10</a:t>
            </a:r>
            <a:endParaRPr dirty="0"/>
          </a:p>
        </p:txBody>
      </p:sp>
      <p:sp>
        <p:nvSpPr>
          <p:cNvPr id="8" name="TextBox 7">
            <a:extLst>
              <a:ext uri="{FF2B5EF4-FFF2-40B4-BE49-F238E27FC236}">
                <a16:creationId xmlns:a16="http://schemas.microsoft.com/office/drawing/2014/main" id="{1A6083DE-B123-4524-9DA1-CDFB55DE4BC1}"/>
              </a:ext>
            </a:extLst>
          </p:cNvPr>
          <p:cNvSpPr txBox="1"/>
          <p:nvPr/>
        </p:nvSpPr>
        <p:spPr>
          <a:xfrm>
            <a:off x="327974" y="1499534"/>
            <a:ext cx="8358826" cy="4924425"/>
          </a:xfrm>
          <a:prstGeom prst="rect">
            <a:avLst/>
          </a:prstGeom>
          <a:noFill/>
        </p:spPr>
        <p:txBody>
          <a:bodyPr wrap="square">
            <a:spAutoFit/>
          </a:bodyPr>
          <a:lstStyle/>
          <a:p>
            <a:pPr marL="285750" indent="-285750" algn="just">
              <a:buFont typeface="Arial" panose="020B0604020202020204" pitchFamily="34" charset="0"/>
              <a:buChar char="•"/>
            </a:pPr>
            <a:r>
              <a:rPr lang="en-US" sz="1800" b="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Asia-Pacific regional Office hosts a webinar on </a:t>
            </a:r>
            <a:r>
              <a:rPr lang="en-US" sz="1800" b="1"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hlinkClick r:id="rId4"/>
              </a:rPr>
              <a:t>18th April 2022</a:t>
            </a:r>
            <a:r>
              <a:rPr lang="en-US" sz="1800" b="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hlinkClick r:id="rId4"/>
              </a:rPr>
              <a:t> </a:t>
            </a:r>
            <a:r>
              <a:rPr lang="en-US" sz="1800" b="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for CCs, in the region and to discuss about “</a:t>
            </a:r>
            <a:r>
              <a:rPr lang="en-US" sz="1800" b="0" i="1"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Reinventing Community Engagement and Empowerment through Data Literacy and Learning activities of the GLOBE Program</a:t>
            </a:r>
            <a:r>
              <a:rPr lang="en-US" sz="1800" b="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 i.e. </a:t>
            </a:r>
            <a:r>
              <a:rPr lang="en-US" sz="1800" b="1"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GLOBE Capacity Building Project for Asia – Pacific Region</a:t>
            </a:r>
            <a:r>
              <a:rPr lang="en-US" sz="1800" b="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 </a:t>
            </a:r>
          </a:p>
          <a:p>
            <a:pPr marL="285750" indent="-285750" algn="just">
              <a:buFont typeface="Arial" panose="020B0604020202020204" pitchFamily="34" charset="0"/>
              <a:buChar char="•"/>
            </a:pPr>
            <a:endParaRPr lang="en-US" sz="800" b="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Arial" panose="020B0604020202020204" pitchFamily="34" charset="0"/>
              <a:buChar char="•"/>
            </a:pPr>
            <a:r>
              <a:rPr lang="en-US" sz="1800" b="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AP RCO shares the Objective, Learning outcome as well as  proposed Training methodology. </a:t>
            </a:r>
          </a:p>
          <a:p>
            <a:pPr marL="285750" indent="-285750" algn="just">
              <a:buFont typeface="Arial" panose="020B0604020202020204" pitchFamily="34" charset="0"/>
              <a:buChar char="•"/>
            </a:pPr>
            <a:endParaRPr lang="en-US" sz="1800" dirty="0">
              <a:solidFill>
                <a:srgbClr val="202124"/>
              </a:solidFill>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Arial" panose="020B0604020202020204" pitchFamily="34" charset="0"/>
              <a:buChar char="•"/>
            </a:pPr>
            <a:r>
              <a:rPr lang="en-US" sz="1800" dirty="0">
                <a:solidFill>
                  <a:srgbClr val="202124"/>
                </a:solidFill>
                <a:latin typeface="Calibri" panose="020F0502020204030204" pitchFamily="34" charset="0"/>
                <a:ea typeface="Times New Roman" panose="02020603050405020304" pitchFamily="18" charset="0"/>
                <a:cs typeface="Calibri" panose="020F0502020204030204" pitchFamily="34" charset="0"/>
              </a:rPr>
              <a:t>The principal objective of the Project is to enhancing the capacity of the GLOBE trainers through data literacy on GLOBE Protocols. </a:t>
            </a:r>
          </a:p>
          <a:p>
            <a:pPr marL="285750" indent="-285750" algn="just">
              <a:buFont typeface="Arial" panose="020B0604020202020204" pitchFamily="34" charset="0"/>
              <a:buChar char="•"/>
            </a:pPr>
            <a:endParaRPr lang="en-US" sz="1800" b="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Arial" panose="020B0604020202020204" pitchFamily="34" charset="0"/>
              <a:buChar char="•"/>
            </a:pPr>
            <a:r>
              <a:rPr lang="en-US" sz="1800" dirty="0">
                <a:solidFill>
                  <a:srgbClr val="202124"/>
                </a:solidFill>
                <a:latin typeface="Calibri" panose="020F0502020204030204" pitchFamily="34" charset="0"/>
                <a:ea typeface="Times New Roman" panose="02020603050405020304" pitchFamily="18" charset="0"/>
                <a:cs typeface="Calibri" panose="020F0502020204030204" pitchFamily="34" charset="0"/>
              </a:rPr>
              <a:t>RCO also share its interest to organizing e- training protocol workshop for some GLOBE Protocol to strengthen the trainer pool in the region. </a:t>
            </a:r>
          </a:p>
          <a:p>
            <a:pPr marL="285750" indent="-285750" algn="just">
              <a:buFont typeface="Arial" panose="020B0604020202020204" pitchFamily="34" charset="0"/>
              <a:buChar char="•"/>
            </a:pPr>
            <a:endParaRPr lang="en-US" sz="1800" dirty="0">
              <a:solidFill>
                <a:srgbClr val="202124"/>
              </a:solidFill>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Arial" panose="020B0604020202020204" pitchFamily="34" charset="0"/>
              <a:buChar char="•"/>
            </a:pPr>
            <a:r>
              <a:rPr lang="en-US" sz="1800" dirty="0">
                <a:solidFill>
                  <a:srgbClr val="202124"/>
                </a:solidFill>
                <a:latin typeface="Calibri" panose="020F0502020204030204" pitchFamily="34" charset="0"/>
                <a:ea typeface="Times New Roman" panose="02020603050405020304" pitchFamily="18" charset="0"/>
                <a:cs typeface="Calibri" panose="020F0502020204030204" pitchFamily="34" charset="0"/>
              </a:rPr>
              <a:t> Virtual &amp; Face to Face Training of 34 GLOBE Trainers from the regional countries to take place in two phases. 1</a:t>
            </a:r>
            <a:r>
              <a:rPr lang="en-US" sz="1800" baseline="30000" dirty="0">
                <a:solidFill>
                  <a:srgbClr val="202124"/>
                </a:solidFill>
                <a:latin typeface="Calibri" panose="020F0502020204030204" pitchFamily="34" charset="0"/>
                <a:ea typeface="Times New Roman" panose="02020603050405020304" pitchFamily="18" charset="0"/>
                <a:cs typeface="Calibri" panose="020F0502020204030204" pitchFamily="34" charset="0"/>
              </a:rPr>
              <a:t>st</a:t>
            </a:r>
            <a:r>
              <a:rPr lang="en-US" sz="1800" dirty="0">
                <a:solidFill>
                  <a:srgbClr val="202124"/>
                </a:solidFill>
                <a:latin typeface="Calibri" panose="020F0502020204030204" pitchFamily="34" charset="0"/>
                <a:ea typeface="Times New Roman" panose="02020603050405020304" pitchFamily="18" charset="0"/>
                <a:cs typeface="Calibri" panose="020F0502020204030204" pitchFamily="34" charset="0"/>
              </a:rPr>
              <a:t> one for Asian Countries &amp; the 2</a:t>
            </a:r>
            <a:r>
              <a:rPr lang="en-US" sz="1800" baseline="30000" dirty="0">
                <a:solidFill>
                  <a:srgbClr val="202124"/>
                </a:solidFill>
                <a:latin typeface="Calibri" panose="020F0502020204030204" pitchFamily="34" charset="0"/>
                <a:ea typeface="Times New Roman" panose="02020603050405020304" pitchFamily="18" charset="0"/>
                <a:cs typeface="Calibri" panose="020F0502020204030204" pitchFamily="34" charset="0"/>
              </a:rPr>
              <a:t>nd</a:t>
            </a:r>
            <a:r>
              <a:rPr lang="en-US" sz="1800" dirty="0">
                <a:solidFill>
                  <a:srgbClr val="202124"/>
                </a:solidFill>
                <a:latin typeface="Calibri" panose="020F0502020204030204" pitchFamily="34" charset="0"/>
                <a:ea typeface="Times New Roman" panose="02020603050405020304" pitchFamily="18" charset="0"/>
                <a:cs typeface="Calibri" panose="020F0502020204030204" pitchFamily="34" charset="0"/>
              </a:rPr>
              <a:t> one for Pacific Countries.   </a:t>
            </a:r>
            <a:endParaRPr lang="en-US" sz="1800" b="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Arial" panose="020B0604020202020204" pitchFamily="34" charset="0"/>
              <a:buChar char="•"/>
            </a:pPr>
            <a:endParaRPr lang="en-IN" sz="1800" b="1"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927864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5" name="Google Shape;115;p3" descr="GLOBE_logoOfficial-_Blue.png"/>
          <p:cNvPicPr preferRelativeResize="0"/>
          <p:nvPr/>
        </p:nvPicPr>
        <p:blipFill rotWithShape="1">
          <a:blip r:embed="rId3">
            <a:alphaModFix/>
          </a:blip>
          <a:srcRect/>
          <a:stretch/>
        </p:blipFill>
        <p:spPr>
          <a:xfrm>
            <a:off x="3208362" y="152118"/>
            <a:ext cx="2732047" cy="457200"/>
          </a:xfrm>
          <a:prstGeom prst="rect">
            <a:avLst/>
          </a:prstGeom>
          <a:noFill/>
          <a:ln>
            <a:noFill/>
          </a:ln>
        </p:spPr>
      </p:pic>
      <p:cxnSp>
        <p:nvCxnSpPr>
          <p:cNvPr id="116" name="Google Shape;116;p3"/>
          <p:cNvCxnSpPr/>
          <p:nvPr/>
        </p:nvCxnSpPr>
        <p:spPr>
          <a:xfrm>
            <a:off x="315003" y="680127"/>
            <a:ext cx="8397143" cy="26100"/>
          </a:xfrm>
          <a:prstGeom prst="straightConnector1">
            <a:avLst/>
          </a:prstGeom>
          <a:noFill/>
          <a:ln w="25400" cap="flat" cmpd="sng">
            <a:solidFill>
              <a:schemeClr val="accent1"/>
            </a:solidFill>
            <a:prstDash val="solid"/>
            <a:round/>
            <a:headEnd type="none" w="sm" len="sm"/>
            <a:tailEnd type="none" w="sm" len="sm"/>
          </a:ln>
        </p:spPr>
      </p:cxnSp>
      <p:sp>
        <p:nvSpPr>
          <p:cNvPr id="117" name="Google Shape;117;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dirty="0">
                <a:solidFill>
                  <a:schemeClr val="dk1"/>
                </a:solidFill>
              </a:rPr>
              <a:t>11</a:t>
            </a:r>
            <a:endParaRPr dirty="0"/>
          </a:p>
        </p:txBody>
      </p:sp>
      <p:sp>
        <p:nvSpPr>
          <p:cNvPr id="118" name="Google Shape;118;p3"/>
          <p:cNvSpPr/>
          <p:nvPr/>
        </p:nvSpPr>
        <p:spPr>
          <a:xfrm>
            <a:off x="235125" y="838725"/>
            <a:ext cx="8556900"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alibri"/>
              <a:ea typeface="Calibri"/>
              <a:cs typeface="Calibri"/>
              <a:sym typeface="Calibri"/>
            </a:endParaRPr>
          </a:p>
          <a:p>
            <a:pPr marL="0" lvl="0" indent="0" algn="l" rtl="0">
              <a:spcBef>
                <a:spcPts val="0"/>
              </a:spcBef>
              <a:spcAft>
                <a:spcPts val="0"/>
              </a:spcAft>
              <a:buNone/>
            </a:pPr>
            <a:endParaRPr sz="1600" dirty="0">
              <a:solidFill>
                <a:schemeClr val="dk1"/>
              </a:solidFill>
              <a:latin typeface="Calibri"/>
              <a:ea typeface="Calibri"/>
              <a:cs typeface="Calibri"/>
              <a:sym typeface="Calibri"/>
            </a:endParaRPr>
          </a:p>
          <a:p>
            <a:pPr marL="914400" marR="0" lvl="2" indent="0" algn="l" rtl="0">
              <a:lnSpc>
                <a:spcPct val="100000"/>
              </a:lnSpc>
              <a:spcBef>
                <a:spcPts val="0"/>
              </a:spcBef>
              <a:spcAft>
                <a:spcPts val="0"/>
              </a:spcAft>
              <a:buClr>
                <a:srgbClr val="000000"/>
              </a:buClr>
              <a:buSzPts val="1800"/>
              <a:buFont typeface="Arial"/>
              <a:buNone/>
            </a:pPr>
            <a:endParaRPr sz="1800" dirty="0">
              <a:solidFill>
                <a:schemeClr val="dk1"/>
              </a:solidFill>
              <a:latin typeface="Calibri"/>
              <a:ea typeface="Calibri"/>
              <a:cs typeface="Calibri"/>
              <a:sym typeface="Calibri"/>
            </a:endParaRPr>
          </a:p>
        </p:txBody>
      </p:sp>
      <p:sp>
        <p:nvSpPr>
          <p:cNvPr id="9" name="TextBox 8">
            <a:extLst>
              <a:ext uri="{FF2B5EF4-FFF2-40B4-BE49-F238E27FC236}">
                <a16:creationId xmlns:a16="http://schemas.microsoft.com/office/drawing/2014/main" id="{F2EA4A47-8993-43C5-B6A0-8D08D415F940}"/>
              </a:ext>
            </a:extLst>
          </p:cNvPr>
          <p:cNvSpPr txBox="1"/>
          <p:nvPr/>
        </p:nvSpPr>
        <p:spPr>
          <a:xfrm>
            <a:off x="315003" y="5684058"/>
            <a:ext cx="8556901" cy="369332"/>
          </a:xfrm>
          <a:prstGeom prst="rect">
            <a:avLst/>
          </a:prstGeom>
          <a:noFill/>
        </p:spPr>
        <p:txBody>
          <a:bodyPr wrap="square" rtlCol="0">
            <a:spAutoFit/>
          </a:bodyPr>
          <a:lstStyle/>
          <a:p>
            <a:pPr algn="ctr"/>
            <a:r>
              <a:rPr lang="en-IN" sz="1800" dirty="0">
                <a:latin typeface="Calibri" panose="020F0502020204030204" pitchFamily="34" charset="0"/>
                <a:cs typeface="Calibri" panose="020F0502020204030204" pitchFamily="34" charset="0"/>
              </a:rPr>
              <a:t>Coordinator, GLOBE AP RCO Sharing the activities details with CCs in the Region.</a:t>
            </a:r>
          </a:p>
        </p:txBody>
      </p:sp>
      <p:pic>
        <p:nvPicPr>
          <p:cNvPr id="4" name="Picture 3">
            <a:extLst>
              <a:ext uri="{FF2B5EF4-FFF2-40B4-BE49-F238E27FC236}">
                <a16:creationId xmlns:a16="http://schemas.microsoft.com/office/drawing/2014/main" id="{80DFFD9F-FE88-A556-A080-D2CFFA63F21A}"/>
              </a:ext>
            </a:extLst>
          </p:cNvPr>
          <p:cNvPicPr>
            <a:picLocks noChangeAspect="1"/>
          </p:cNvPicPr>
          <p:nvPr/>
        </p:nvPicPr>
        <p:blipFill>
          <a:blip r:embed="rId4"/>
          <a:stretch>
            <a:fillRect/>
          </a:stretch>
        </p:blipFill>
        <p:spPr>
          <a:xfrm>
            <a:off x="665706" y="777036"/>
            <a:ext cx="7855493" cy="4845333"/>
          </a:xfrm>
          <a:prstGeom prst="rect">
            <a:avLst/>
          </a:prstGeom>
        </p:spPr>
      </p:pic>
    </p:spTree>
    <p:extLst>
      <p:ext uri="{BB962C8B-B14F-4D97-AF65-F5344CB8AC3E}">
        <p14:creationId xmlns:p14="http://schemas.microsoft.com/office/powerpoint/2010/main" val="4013686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3"/>
          <p:cNvSpPr txBox="1">
            <a:spLocks noGrp="1"/>
          </p:cNvSpPr>
          <p:nvPr>
            <p:ph type="title"/>
          </p:nvPr>
        </p:nvSpPr>
        <p:spPr>
          <a:xfrm>
            <a:off x="398775" y="646525"/>
            <a:ext cx="8229600" cy="69269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IN" sz="2400" b="1" dirty="0"/>
              <a:t>Webinar on  </a:t>
            </a:r>
            <a:r>
              <a:rPr lang="en-US" sz="2400" b="1" dirty="0"/>
              <a:t>Soils in Schools</a:t>
            </a:r>
          </a:p>
        </p:txBody>
      </p:sp>
      <p:pic>
        <p:nvPicPr>
          <p:cNvPr id="115" name="Google Shape;115;p3" descr="GLOBE_logoOfficial-_Blue.png"/>
          <p:cNvPicPr preferRelativeResize="0"/>
          <p:nvPr/>
        </p:nvPicPr>
        <p:blipFill rotWithShape="1">
          <a:blip r:embed="rId3">
            <a:alphaModFix/>
          </a:blip>
          <a:srcRect/>
          <a:stretch/>
        </p:blipFill>
        <p:spPr>
          <a:xfrm>
            <a:off x="3208362" y="152118"/>
            <a:ext cx="2732047" cy="457200"/>
          </a:xfrm>
          <a:prstGeom prst="rect">
            <a:avLst/>
          </a:prstGeom>
          <a:noFill/>
          <a:ln>
            <a:noFill/>
          </a:ln>
        </p:spPr>
      </p:pic>
      <p:cxnSp>
        <p:nvCxnSpPr>
          <p:cNvPr id="116" name="Google Shape;116;p3"/>
          <p:cNvCxnSpPr/>
          <p:nvPr/>
        </p:nvCxnSpPr>
        <p:spPr>
          <a:xfrm>
            <a:off x="327974" y="1187859"/>
            <a:ext cx="8397143" cy="26100"/>
          </a:xfrm>
          <a:prstGeom prst="straightConnector1">
            <a:avLst/>
          </a:prstGeom>
          <a:noFill/>
          <a:ln w="25400" cap="flat" cmpd="sng">
            <a:solidFill>
              <a:schemeClr val="accent1"/>
            </a:solidFill>
            <a:prstDash val="solid"/>
            <a:round/>
            <a:headEnd type="none" w="sm" len="sm"/>
            <a:tailEnd type="none" w="sm" len="sm"/>
          </a:ln>
        </p:spPr>
      </p:cxnSp>
      <p:sp>
        <p:nvSpPr>
          <p:cNvPr id="117" name="Google Shape;117;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dirty="0">
                <a:solidFill>
                  <a:schemeClr val="dk1"/>
                </a:solidFill>
              </a:rPr>
              <a:t>12</a:t>
            </a:r>
            <a:endParaRPr dirty="0"/>
          </a:p>
        </p:txBody>
      </p:sp>
      <p:sp>
        <p:nvSpPr>
          <p:cNvPr id="8" name="TextBox 7">
            <a:extLst>
              <a:ext uri="{FF2B5EF4-FFF2-40B4-BE49-F238E27FC236}">
                <a16:creationId xmlns:a16="http://schemas.microsoft.com/office/drawing/2014/main" id="{9CCAD871-145C-4FD8-8676-F78BA7F39694}"/>
              </a:ext>
            </a:extLst>
          </p:cNvPr>
          <p:cNvSpPr txBox="1"/>
          <p:nvPr/>
        </p:nvSpPr>
        <p:spPr>
          <a:xfrm>
            <a:off x="333677" y="1880552"/>
            <a:ext cx="8359796" cy="3693319"/>
          </a:xfrm>
          <a:prstGeom prst="rect">
            <a:avLst/>
          </a:prstGeom>
          <a:noFill/>
        </p:spPr>
        <p:txBody>
          <a:bodyPr wrap="square">
            <a:spAutoFit/>
          </a:bodyPr>
          <a:lstStyle/>
          <a:p>
            <a:pPr marL="285750" indent="-285750" algn="just">
              <a:buFont typeface="Arial" panose="020B0604020202020204" pitchFamily="34" charset="0"/>
              <a:buChar char="•"/>
            </a:pPr>
            <a:r>
              <a:rPr lang="en-US" sz="1800" dirty="0">
                <a:solidFill>
                  <a:srgbClr val="202124"/>
                </a:solidFill>
                <a:latin typeface="Calibri" panose="020F0502020204030204" pitchFamily="34" charset="0"/>
                <a:cs typeface="Calibri" panose="020F0502020204030204" pitchFamily="34" charset="0"/>
              </a:rPr>
              <a:t>Asia-Pacific regional Office hosts a webinar on </a:t>
            </a:r>
            <a:r>
              <a:rPr lang="en-US" sz="1800" b="1" dirty="0">
                <a:solidFill>
                  <a:srgbClr val="202124"/>
                </a:solidFill>
                <a:latin typeface="Calibri" panose="020F0502020204030204" pitchFamily="34" charset="0"/>
                <a:cs typeface="Calibri" panose="020F0502020204030204" pitchFamily="34" charset="0"/>
                <a:hlinkClick r:id="rId4"/>
              </a:rPr>
              <a:t>27</a:t>
            </a:r>
            <a:r>
              <a:rPr lang="en-US" sz="1800" b="1" baseline="30000" dirty="0">
                <a:solidFill>
                  <a:srgbClr val="202124"/>
                </a:solidFill>
                <a:latin typeface="Calibri" panose="020F0502020204030204" pitchFamily="34" charset="0"/>
                <a:cs typeface="Calibri" panose="020F0502020204030204" pitchFamily="34" charset="0"/>
                <a:hlinkClick r:id="rId4"/>
              </a:rPr>
              <a:t>th</a:t>
            </a:r>
            <a:r>
              <a:rPr lang="en-US" sz="1800" b="1" dirty="0">
                <a:solidFill>
                  <a:srgbClr val="202124"/>
                </a:solidFill>
                <a:latin typeface="Calibri" panose="020F0502020204030204" pitchFamily="34" charset="0"/>
                <a:cs typeface="Calibri" panose="020F0502020204030204" pitchFamily="34" charset="0"/>
                <a:hlinkClick r:id="rId4"/>
              </a:rPr>
              <a:t> May 2022 </a:t>
            </a:r>
            <a:r>
              <a:rPr lang="en-US" sz="1800" dirty="0">
                <a:solidFill>
                  <a:srgbClr val="202124"/>
                </a:solidFill>
                <a:latin typeface="Calibri" panose="020F0502020204030204" pitchFamily="34" charset="0"/>
                <a:cs typeface="Calibri" panose="020F0502020204030204" pitchFamily="34" charset="0"/>
              </a:rPr>
              <a:t>for CCs, GLOBE trainer, Teachers and Students on “Soils in Schools”.  </a:t>
            </a:r>
          </a:p>
          <a:p>
            <a:pPr marL="285750" indent="-285750" algn="just">
              <a:buFont typeface="Arial" panose="020B0604020202020204" pitchFamily="34" charset="0"/>
              <a:buChar char="•"/>
            </a:pPr>
            <a:endParaRPr lang="en-IN" sz="1800" dirty="0">
              <a:solidFill>
                <a:srgbClr val="202124"/>
              </a:solidFill>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sz="1800" dirty="0">
                <a:solidFill>
                  <a:srgbClr val="202124"/>
                </a:solidFill>
                <a:latin typeface="Calibri" panose="020F0502020204030204" pitchFamily="34" charset="0"/>
                <a:cs typeface="Calibri" panose="020F0502020204030204" pitchFamily="34" charset="0"/>
              </a:rPr>
              <a:t>This webinar was to encourage GLOBE teachers and students to develop skills on GLOBE Soil Protocol.</a:t>
            </a:r>
          </a:p>
          <a:p>
            <a:pPr marL="285750" indent="-285750" algn="just">
              <a:buFont typeface="Arial" panose="020B0604020202020204" pitchFamily="34" charset="0"/>
              <a:buChar char="•"/>
            </a:pPr>
            <a:endParaRPr lang="en-US" sz="1800" dirty="0">
              <a:solidFill>
                <a:srgbClr val="202124"/>
              </a:solidFill>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sz="1800" dirty="0">
                <a:solidFill>
                  <a:srgbClr val="202124"/>
                </a:solidFill>
                <a:latin typeface="Calibri" panose="020F0502020204030204" pitchFamily="34" charset="0"/>
                <a:cs typeface="Calibri" panose="020F0502020204030204" pitchFamily="34" charset="0"/>
              </a:rPr>
              <a:t>The webinar was presented by </a:t>
            </a:r>
            <a:r>
              <a:rPr lang="en-US" sz="1800" b="1" dirty="0">
                <a:solidFill>
                  <a:srgbClr val="202124"/>
                </a:solidFill>
                <a:latin typeface="Calibri" panose="020F0502020204030204" pitchFamily="34" charset="0"/>
                <a:cs typeface="Calibri" panose="020F0502020204030204" pitchFamily="34" charset="0"/>
              </a:rPr>
              <a:t>Dr. Rod Allen De Lara</a:t>
            </a:r>
            <a:r>
              <a:rPr lang="en-US" sz="1800" dirty="0">
                <a:solidFill>
                  <a:srgbClr val="202124"/>
                </a:solidFill>
                <a:latin typeface="Calibri" panose="020F0502020204030204" pitchFamily="34" charset="0"/>
                <a:cs typeface="Calibri" panose="020F0502020204030204" pitchFamily="34" charset="0"/>
              </a:rPr>
              <a:t>, GLOBE Country Coordinator- Philippines &amp; </a:t>
            </a:r>
            <a:r>
              <a:rPr lang="en-US" sz="1800" b="1" dirty="0">
                <a:solidFill>
                  <a:srgbClr val="202124"/>
                </a:solidFill>
                <a:latin typeface="Calibri" panose="020F0502020204030204" pitchFamily="34" charset="0"/>
                <a:cs typeface="Calibri" panose="020F0502020204030204" pitchFamily="34" charset="0"/>
              </a:rPr>
              <a:t>Joan Callope</a:t>
            </a:r>
            <a:r>
              <a:rPr lang="en-US" sz="1800" dirty="0">
                <a:solidFill>
                  <a:srgbClr val="202124"/>
                </a:solidFill>
                <a:latin typeface="Calibri" panose="020F0502020204030204" pitchFamily="34" charset="0"/>
                <a:cs typeface="Calibri" panose="020F0502020204030204" pitchFamily="34" charset="0"/>
              </a:rPr>
              <a:t>, GLOBE Assistant Country Coordinator- Philippines.</a:t>
            </a:r>
          </a:p>
          <a:p>
            <a:pPr marL="285750" indent="-285750" algn="just">
              <a:buFont typeface="Arial" panose="020B0604020202020204" pitchFamily="34" charset="0"/>
              <a:buChar char="•"/>
            </a:pPr>
            <a:endParaRPr lang="en-US" sz="1800" dirty="0">
              <a:solidFill>
                <a:srgbClr val="202124"/>
              </a:solidFill>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sz="1800" dirty="0">
                <a:solidFill>
                  <a:srgbClr val="202124"/>
                </a:solidFill>
                <a:latin typeface="Calibri" panose="020F0502020204030204" pitchFamily="34" charset="0"/>
                <a:cs typeface="Calibri" panose="020F0502020204030204" pitchFamily="34" charset="0"/>
              </a:rPr>
              <a:t>The Webinar was attended by 98 participants including 43 students from Nepal and 10 from Bhutan and from nine GLOBE Countries.</a:t>
            </a:r>
          </a:p>
          <a:p>
            <a:pPr marL="285750" indent="-285750" algn="just">
              <a:buFont typeface="Arial" panose="020B0604020202020204" pitchFamily="34" charset="0"/>
              <a:buChar char="•"/>
            </a:pPr>
            <a:endParaRPr lang="en-US" sz="1800" dirty="0">
              <a:solidFill>
                <a:srgbClr val="202124"/>
              </a:solidFill>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sz="1800" dirty="0">
                <a:solidFill>
                  <a:srgbClr val="202124"/>
                </a:solidFill>
                <a:latin typeface="Calibri" panose="020F0502020204030204" pitchFamily="34" charset="0"/>
                <a:cs typeface="Calibri" panose="020F0502020204030204" pitchFamily="34" charset="0"/>
              </a:rPr>
              <a:t>Dr. Rod Also encourages Students to create IVSS Project related to Soil Protocol. </a:t>
            </a:r>
            <a:endParaRPr lang="en-IN" sz="1800" dirty="0">
              <a:solidFill>
                <a:srgbClr val="20212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8998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5" name="Google Shape;115;p3" descr="GLOBE_logoOfficial-_Blue.png"/>
          <p:cNvPicPr preferRelativeResize="0"/>
          <p:nvPr/>
        </p:nvPicPr>
        <p:blipFill rotWithShape="1">
          <a:blip r:embed="rId3">
            <a:alphaModFix/>
          </a:blip>
          <a:srcRect/>
          <a:stretch/>
        </p:blipFill>
        <p:spPr>
          <a:xfrm>
            <a:off x="3205976" y="194141"/>
            <a:ext cx="2732047" cy="457200"/>
          </a:xfrm>
          <a:prstGeom prst="rect">
            <a:avLst/>
          </a:prstGeom>
          <a:noFill/>
          <a:ln>
            <a:noFill/>
          </a:ln>
        </p:spPr>
      </p:pic>
      <p:cxnSp>
        <p:nvCxnSpPr>
          <p:cNvPr id="116" name="Google Shape;116;p3"/>
          <p:cNvCxnSpPr/>
          <p:nvPr/>
        </p:nvCxnSpPr>
        <p:spPr>
          <a:xfrm>
            <a:off x="373427" y="695585"/>
            <a:ext cx="8397143" cy="26100"/>
          </a:xfrm>
          <a:prstGeom prst="straightConnector1">
            <a:avLst/>
          </a:prstGeom>
          <a:noFill/>
          <a:ln w="25400" cap="flat" cmpd="sng">
            <a:solidFill>
              <a:schemeClr val="accent1"/>
            </a:solidFill>
            <a:prstDash val="solid"/>
            <a:round/>
            <a:headEnd type="none" w="sm" len="sm"/>
            <a:tailEnd type="none" w="sm" len="sm"/>
          </a:ln>
        </p:spPr>
      </p:cxnSp>
      <p:sp>
        <p:nvSpPr>
          <p:cNvPr id="117" name="Google Shape;117;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dirty="0">
                <a:solidFill>
                  <a:schemeClr val="dk1"/>
                </a:solidFill>
              </a:rPr>
              <a:t>13</a:t>
            </a:r>
            <a:endParaRPr dirty="0"/>
          </a:p>
        </p:txBody>
      </p:sp>
      <p:sp>
        <p:nvSpPr>
          <p:cNvPr id="11" name="TextBox 10">
            <a:extLst>
              <a:ext uri="{FF2B5EF4-FFF2-40B4-BE49-F238E27FC236}">
                <a16:creationId xmlns:a16="http://schemas.microsoft.com/office/drawing/2014/main" id="{D75D4619-FFEF-4B5C-A36D-ACDB33DD8FDA}"/>
              </a:ext>
            </a:extLst>
          </p:cNvPr>
          <p:cNvSpPr txBox="1"/>
          <p:nvPr/>
        </p:nvSpPr>
        <p:spPr>
          <a:xfrm>
            <a:off x="323655" y="5516988"/>
            <a:ext cx="8496683" cy="646331"/>
          </a:xfrm>
          <a:prstGeom prst="rect">
            <a:avLst/>
          </a:prstGeom>
          <a:noFill/>
        </p:spPr>
        <p:txBody>
          <a:bodyPr wrap="square" rtlCol="0">
            <a:spAutoFit/>
          </a:bodyPr>
          <a:lstStyle/>
          <a:p>
            <a:pPr algn="ctr"/>
            <a:r>
              <a:rPr lang="en-US" sz="1800" b="1" dirty="0">
                <a:solidFill>
                  <a:srgbClr val="202124"/>
                </a:solidFill>
                <a:latin typeface="Calibri" panose="020F0502020204030204" pitchFamily="34" charset="0"/>
                <a:cs typeface="Calibri" panose="020F0502020204030204" pitchFamily="34" charset="0"/>
              </a:rPr>
              <a:t>Dr. Rod Allen De Lara</a:t>
            </a:r>
            <a:r>
              <a:rPr lang="en-IN" sz="1800" dirty="0">
                <a:latin typeface="Calibri" panose="020F0502020204030204" pitchFamily="34" charset="0"/>
                <a:cs typeface="Calibri" panose="020F0502020204030204" pitchFamily="34" charset="0"/>
              </a:rPr>
              <a:t>, CC GLOBE – Philippines Sharing why we need to study Soil Characterization to the Participants. </a:t>
            </a:r>
          </a:p>
        </p:txBody>
      </p:sp>
      <p:pic>
        <p:nvPicPr>
          <p:cNvPr id="4" name="Picture 3">
            <a:extLst>
              <a:ext uri="{FF2B5EF4-FFF2-40B4-BE49-F238E27FC236}">
                <a16:creationId xmlns:a16="http://schemas.microsoft.com/office/drawing/2014/main" id="{C6DA47B3-C307-2885-20AD-0A141C79178E}"/>
              </a:ext>
            </a:extLst>
          </p:cNvPr>
          <p:cNvPicPr>
            <a:picLocks noChangeAspect="1"/>
          </p:cNvPicPr>
          <p:nvPr/>
        </p:nvPicPr>
        <p:blipFill>
          <a:blip r:embed="rId4"/>
          <a:stretch>
            <a:fillRect/>
          </a:stretch>
        </p:blipFill>
        <p:spPr>
          <a:xfrm>
            <a:off x="273885" y="765929"/>
            <a:ext cx="8596225" cy="4558028"/>
          </a:xfrm>
          <a:prstGeom prst="rect">
            <a:avLst/>
          </a:prstGeom>
        </p:spPr>
      </p:pic>
    </p:spTree>
    <p:extLst>
      <p:ext uri="{BB962C8B-B14F-4D97-AF65-F5344CB8AC3E}">
        <p14:creationId xmlns:p14="http://schemas.microsoft.com/office/powerpoint/2010/main" val="465923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3"/>
          <p:cNvSpPr txBox="1">
            <a:spLocks noGrp="1"/>
          </p:cNvSpPr>
          <p:nvPr>
            <p:ph type="title"/>
          </p:nvPr>
        </p:nvSpPr>
        <p:spPr>
          <a:xfrm>
            <a:off x="427221" y="536613"/>
            <a:ext cx="8229600" cy="69269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IN" sz="2400" b="1" dirty="0"/>
              <a:t>Webinar with AP Working Group members </a:t>
            </a:r>
            <a:endParaRPr sz="2400" b="1" dirty="0"/>
          </a:p>
        </p:txBody>
      </p:sp>
      <p:pic>
        <p:nvPicPr>
          <p:cNvPr id="115" name="Google Shape;115;p3" descr="GLOBE_logoOfficial-_Blue.png"/>
          <p:cNvPicPr preferRelativeResize="0"/>
          <p:nvPr/>
        </p:nvPicPr>
        <p:blipFill rotWithShape="1">
          <a:blip r:embed="rId3">
            <a:alphaModFix/>
          </a:blip>
          <a:srcRect/>
          <a:stretch/>
        </p:blipFill>
        <p:spPr>
          <a:xfrm>
            <a:off x="3208362" y="152118"/>
            <a:ext cx="2732047" cy="457200"/>
          </a:xfrm>
          <a:prstGeom prst="rect">
            <a:avLst/>
          </a:prstGeom>
          <a:noFill/>
          <a:ln>
            <a:noFill/>
          </a:ln>
        </p:spPr>
      </p:pic>
      <p:cxnSp>
        <p:nvCxnSpPr>
          <p:cNvPr id="116" name="Google Shape;116;p3"/>
          <p:cNvCxnSpPr/>
          <p:nvPr/>
        </p:nvCxnSpPr>
        <p:spPr>
          <a:xfrm>
            <a:off x="373428" y="1101763"/>
            <a:ext cx="8397143" cy="26100"/>
          </a:xfrm>
          <a:prstGeom prst="straightConnector1">
            <a:avLst/>
          </a:prstGeom>
          <a:noFill/>
          <a:ln w="25400" cap="flat" cmpd="sng">
            <a:solidFill>
              <a:schemeClr val="accent1"/>
            </a:solidFill>
            <a:prstDash val="solid"/>
            <a:round/>
            <a:headEnd type="none" w="sm" len="sm"/>
            <a:tailEnd type="none" w="sm" len="sm"/>
          </a:ln>
        </p:spPr>
      </p:cxnSp>
      <p:sp>
        <p:nvSpPr>
          <p:cNvPr id="117" name="Google Shape;117;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dirty="0">
                <a:solidFill>
                  <a:schemeClr val="dk1"/>
                </a:solidFill>
              </a:rPr>
              <a:t>14</a:t>
            </a:r>
            <a:endParaRPr dirty="0"/>
          </a:p>
        </p:txBody>
      </p:sp>
      <p:sp>
        <p:nvSpPr>
          <p:cNvPr id="118" name="Google Shape;118;p3"/>
          <p:cNvSpPr/>
          <p:nvPr/>
        </p:nvSpPr>
        <p:spPr>
          <a:xfrm>
            <a:off x="397725" y="1753125"/>
            <a:ext cx="8556900"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alibri"/>
              <a:ea typeface="Calibri"/>
              <a:cs typeface="Calibri"/>
              <a:sym typeface="Calibri"/>
            </a:endParaRPr>
          </a:p>
          <a:p>
            <a:pPr marL="0" lvl="0" indent="0" algn="l" rtl="0">
              <a:spcBef>
                <a:spcPts val="0"/>
              </a:spcBef>
              <a:spcAft>
                <a:spcPts val="0"/>
              </a:spcAft>
              <a:buNone/>
            </a:pPr>
            <a:endParaRPr sz="1600" dirty="0">
              <a:solidFill>
                <a:schemeClr val="dk1"/>
              </a:solidFill>
              <a:latin typeface="Calibri"/>
              <a:ea typeface="Calibri"/>
              <a:cs typeface="Calibri"/>
              <a:sym typeface="Calibri"/>
            </a:endParaRPr>
          </a:p>
          <a:p>
            <a:pPr marL="914400" marR="0" lvl="2" indent="0" algn="l" rtl="0">
              <a:lnSpc>
                <a:spcPct val="100000"/>
              </a:lnSpc>
              <a:spcBef>
                <a:spcPts val="0"/>
              </a:spcBef>
              <a:spcAft>
                <a:spcPts val="0"/>
              </a:spcAft>
              <a:buClr>
                <a:srgbClr val="000000"/>
              </a:buClr>
              <a:buSzPts val="1800"/>
              <a:buFont typeface="Arial"/>
              <a:buNone/>
            </a:pPr>
            <a:endParaRPr sz="1800" dirty="0">
              <a:solidFill>
                <a:schemeClr val="dk1"/>
              </a:solidFill>
              <a:latin typeface="Calibri"/>
              <a:ea typeface="Calibri"/>
              <a:cs typeface="Calibri"/>
              <a:sym typeface="Calibri"/>
            </a:endParaRPr>
          </a:p>
        </p:txBody>
      </p:sp>
      <p:sp>
        <p:nvSpPr>
          <p:cNvPr id="8" name="TextBox 7">
            <a:extLst>
              <a:ext uri="{FF2B5EF4-FFF2-40B4-BE49-F238E27FC236}">
                <a16:creationId xmlns:a16="http://schemas.microsoft.com/office/drawing/2014/main" id="{86ADDD76-2992-4F98-95CE-16578142DD0F}"/>
              </a:ext>
            </a:extLst>
          </p:cNvPr>
          <p:cNvSpPr txBox="1"/>
          <p:nvPr/>
        </p:nvSpPr>
        <p:spPr>
          <a:xfrm>
            <a:off x="497127" y="1721751"/>
            <a:ext cx="8007893" cy="4154984"/>
          </a:xfrm>
          <a:prstGeom prst="rect">
            <a:avLst/>
          </a:prstGeom>
          <a:noFill/>
        </p:spPr>
        <p:txBody>
          <a:bodyPr wrap="square">
            <a:spAutoFit/>
          </a:bodyPr>
          <a:lstStyle/>
          <a:p>
            <a:pPr marL="285750" indent="-285750" algn="just">
              <a:buFont typeface="Arial" panose="020B0604020202020204" pitchFamily="34" charset="0"/>
              <a:buChar char="•"/>
            </a:pPr>
            <a:r>
              <a:rPr lang="en-US" sz="1800" b="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Asia-Pacific regional Office organized webinar with Working Group members from AP Region on </a:t>
            </a:r>
            <a:r>
              <a:rPr lang="en-US" sz="1800" b="1"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hlinkClick r:id="rId4"/>
              </a:rPr>
              <a:t>05</a:t>
            </a:r>
            <a:r>
              <a:rPr lang="en-US" sz="1800" b="1" baseline="3000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hlinkClick r:id="rId4"/>
              </a:rPr>
              <a:t>th</a:t>
            </a:r>
            <a:r>
              <a:rPr lang="en-US" sz="1800" b="1"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hlinkClick r:id="rId4"/>
              </a:rPr>
              <a:t> August’2022</a:t>
            </a:r>
            <a:endParaRPr lang="en-US" sz="1800" b="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Arial" panose="020B0604020202020204" pitchFamily="34" charset="0"/>
              <a:buChar char="•"/>
            </a:pPr>
            <a:endParaRPr lang="en-US" sz="700" b="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Arial" panose="020B0604020202020204" pitchFamily="34" charset="0"/>
              <a:buChar char="•"/>
            </a:pPr>
            <a:endParaRPr lang="en-US" sz="700" b="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Arial" panose="020B0604020202020204" pitchFamily="34" charset="0"/>
              <a:buChar char="•"/>
            </a:pPr>
            <a:r>
              <a:rPr lang="en-US" sz="1800" b="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The webinar was organized so the newly appointed WG members and have the opportunity to meet </a:t>
            </a:r>
            <a:r>
              <a:rPr lang="en-US" sz="1800" dirty="0">
                <a:solidFill>
                  <a:srgbClr val="202124"/>
                </a:solidFill>
                <a:latin typeface="Calibri" panose="020F0502020204030204" pitchFamily="34" charset="0"/>
                <a:ea typeface="Times New Roman" panose="02020603050405020304" pitchFamily="18" charset="0"/>
                <a:cs typeface="Calibri" panose="020F0502020204030204" pitchFamily="34" charset="0"/>
              </a:rPr>
              <a:t>Regional Community and </a:t>
            </a:r>
            <a:r>
              <a:rPr lang="en-US" sz="1800" b="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to develop working relationships between WG members and CCs.</a:t>
            </a:r>
          </a:p>
          <a:p>
            <a:pPr marL="285750" indent="-285750" algn="just">
              <a:buFont typeface="Arial" panose="020B0604020202020204" pitchFamily="34" charset="0"/>
              <a:buChar char="•"/>
            </a:pPr>
            <a:endParaRPr lang="en-US" sz="900" dirty="0">
              <a:solidFill>
                <a:srgbClr val="202124"/>
              </a:solidFill>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Arial" panose="020B0604020202020204" pitchFamily="34" charset="0"/>
              <a:buChar char="•"/>
            </a:pPr>
            <a:endParaRPr lang="en-US" sz="900" dirty="0">
              <a:solidFill>
                <a:srgbClr val="202124"/>
              </a:solidFill>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Arial" panose="020B0604020202020204" pitchFamily="34" charset="0"/>
              <a:buChar char="•"/>
            </a:pPr>
            <a:r>
              <a:rPr lang="en-US" sz="1800" b="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All the WG members presented a brief about their work what are there focus in GLOBE.   </a:t>
            </a:r>
          </a:p>
          <a:p>
            <a:pPr marL="285750" indent="-285750" algn="just">
              <a:buFont typeface="Arial" panose="020B0604020202020204" pitchFamily="34" charset="0"/>
              <a:buChar char="•"/>
            </a:pPr>
            <a:endParaRPr lang="en-US" sz="800" dirty="0">
              <a:solidFill>
                <a:srgbClr val="202124"/>
              </a:solidFill>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Arial" panose="020B0604020202020204" pitchFamily="34" charset="0"/>
              <a:buChar char="•"/>
            </a:pPr>
            <a:endParaRPr lang="en-US" sz="800" dirty="0">
              <a:solidFill>
                <a:srgbClr val="202124"/>
              </a:solidFill>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Arial" panose="020B0604020202020204" pitchFamily="34" charset="0"/>
              <a:buChar char="•"/>
            </a:pPr>
            <a:r>
              <a:rPr lang="en-US" sz="1800" dirty="0">
                <a:solidFill>
                  <a:srgbClr val="202124"/>
                </a:solidFill>
                <a:latin typeface="Calibri" panose="020F0502020204030204" pitchFamily="34" charset="0"/>
                <a:cs typeface="Calibri" panose="020F0502020204030204" pitchFamily="34" charset="0"/>
              </a:rPr>
              <a:t>The webinar was attended by 21 participants from 7 countries (India, Palau, Philippines, Sri Lanka, Thailand, Taiwan - Partner and Vietnam)</a:t>
            </a:r>
          </a:p>
          <a:p>
            <a:pPr marL="285750" indent="-285750" algn="just">
              <a:buFont typeface="Arial" panose="020B0604020202020204" pitchFamily="34" charset="0"/>
              <a:buChar char="•"/>
            </a:pPr>
            <a:endParaRPr lang="en-US" sz="900" dirty="0">
              <a:solidFill>
                <a:srgbClr val="202124"/>
              </a:solidFill>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endParaRPr lang="en-US" sz="900" dirty="0">
              <a:solidFill>
                <a:srgbClr val="202124"/>
              </a:solidFill>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sz="1800" dirty="0">
                <a:solidFill>
                  <a:srgbClr val="202124"/>
                </a:solidFill>
                <a:latin typeface="Calibri" panose="020F0502020204030204" pitchFamily="34" charset="0"/>
                <a:cs typeface="Calibri" panose="020F0502020204030204" pitchFamily="34" charset="0"/>
              </a:rPr>
              <a:t>It was the first time for two WG members to interact with the Regional community. </a:t>
            </a:r>
            <a:endParaRPr lang="en-IN" sz="1800" dirty="0">
              <a:solidFill>
                <a:srgbClr val="20212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16368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5" name="Google Shape;115;p3" descr="GLOBE_logoOfficial-_Blue.png"/>
          <p:cNvPicPr preferRelativeResize="0"/>
          <p:nvPr/>
        </p:nvPicPr>
        <p:blipFill rotWithShape="1">
          <a:blip r:embed="rId3">
            <a:alphaModFix/>
          </a:blip>
          <a:srcRect/>
          <a:stretch/>
        </p:blipFill>
        <p:spPr>
          <a:xfrm>
            <a:off x="3208362" y="152118"/>
            <a:ext cx="2732047" cy="457200"/>
          </a:xfrm>
          <a:prstGeom prst="rect">
            <a:avLst/>
          </a:prstGeom>
          <a:noFill/>
          <a:ln>
            <a:noFill/>
          </a:ln>
        </p:spPr>
      </p:pic>
      <p:cxnSp>
        <p:nvCxnSpPr>
          <p:cNvPr id="116" name="Google Shape;116;p3"/>
          <p:cNvCxnSpPr/>
          <p:nvPr/>
        </p:nvCxnSpPr>
        <p:spPr>
          <a:xfrm>
            <a:off x="393832" y="823484"/>
            <a:ext cx="8397143" cy="26100"/>
          </a:xfrm>
          <a:prstGeom prst="straightConnector1">
            <a:avLst/>
          </a:prstGeom>
          <a:noFill/>
          <a:ln w="25400" cap="flat" cmpd="sng">
            <a:solidFill>
              <a:schemeClr val="accent1"/>
            </a:solidFill>
            <a:prstDash val="solid"/>
            <a:round/>
            <a:headEnd type="none" w="sm" len="sm"/>
            <a:tailEnd type="none" w="sm" len="sm"/>
          </a:ln>
        </p:spPr>
      </p:cxnSp>
      <p:sp>
        <p:nvSpPr>
          <p:cNvPr id="117" name="Google Shape;117;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dirty="0">
                <a:solidFill>
                  <a:schemeClr val="dk1"/>
                </a:solidFill>
              </a:rPr>
              <a:t>15</a:t>
            </a:r>
            <a:endParaRPr dirty="0"/>
          </a:p>
        </p:txBody>
      </p:sp>
      <p:sp>
        <p:nvSpPr>
          <p:cNvPr id="10" name="TextBox 9">
            <a:extLst>
              <a:ext uri="{FF2B5EF4-FFF2-40B4-BE49-F238E27FC236}">
                <a16:creationId xmlns:a16="http://schemas.microsoft.com/office/drawing/2014/main" id="{320FA840-E165-4473-B158-B6DDE4E5D7D2}"/>
              </a:ext>
            </a:extLst>
          </p:cNvPr>
          <p:cNvSpPr txBox="1"/>
          <p:nvPr/>
        </p:nvSpPr>
        <p:spPr>
          <a:xfrm>
            <a:off x="868680" y="5387114"/>
            <a:ext cx="7406640" cy="615553"/>
          </a:xfrm>
          <a:prstGeom prst="rect">
            <a:avLst/>
          </a:prstGeom>
          <a:noFill/>
        </p:spPr>
        <p:txBody>
          <a:bodyPr wrap="square" rtlCol="0">
            <a:spAutoFit/>
          </a:bodyPr>
          <a:lstStyle/>
          <a:p>
            <a:pPr algn="ctr"/>
            <a:r>
              <a:rPr lang="en-US" sz="1700" dirty="0">
                <a:latin typeface="Calibri" panose="020F0502020204030204" pitchFamily="34" charset="0"/>
                <a:cs typeface="Calibri" panose="020F0502020204030204" pitchFamily="34" charset="0"/>
              </a:rPr>
              <a:t>Francis Murillo Emralino DEI working Group member presenting to the participants.</a:t>
            </a:r>
            <a:endParaRPr lang="en-IN" sz="17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D2D2D143-2165-920E-7F1B-C7A43DF7D3E6}"/>
              </a:ext>
            </a:extLst>
          </p:cNvPr>
          <p:cNvPicPr>
            <a:picLocks noChangeAspect="1"/>
          </p:cNvPicPr>
          <p:nvPr/>
        </p:nvPicPr>
        <p:blipFill>
          <a:blip r:embed="rId4"/>
          <a:stretch>
            <a:fillRect/>
          </a:stretch>
        </p:blipFill>
        <p:spPr>
          <a:xfrm>
            <a:off x="889083" y="1018586"/>
            <a:ext cx="7406640" cy="4164202"/>
          </a:xfrm>
          <a:prstGeom prst="rect">
            <a:avLst/>
          </a:prstGeom>
        </p:spPr>
      </p:pic>
    </p:spTree>
    <p:extLst>
      <p:ext uri="{BB962C8B-B14F-4D97-AF65-F5344CB8AC3E}">
        <p14:creationId xmlns:p14="http://schemas.microsoft.com/office/powerpoint/2010/main" val="4152853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3"/>
          <p:cNvSpPr txBox="1">
            <a:spLocks noGrp="1"/>
          </p:cNvSpPr>
          <p:nvPr>
            <p:ph type="title"/>
          </p:nvPr>
        </p:nvSpPr>
        <p:spPr>
          <a:xfrm>
            <a:off x="427462" y="700009"/>
            <a:ext cx="8229600" cy="69269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IN" sz="2400" b="1" dirty="0"/>
              <a:t>2022 Lake Pokhara Expedition</a:t>
            </a:r>
            <a:endParaRPr sz="2400" b="1" dirty="0"/>
          </a:p>
        </p:txBody>
      </p:sp>
      <p:pic>
        <p:nvPicPr>
          <p:cNvPr id="115" name="Google Shape;115;p3" descr="GLOBE_logoOfficial-_Blue.png"/>
          <p:cNvPicPr preferRelativeResize="0"/>
          <p:nvPr/>
        </p:nvPicPr>
        <p:blipFill rotWithShape="1">
          <a:blip r:embed="rId3">
            <a:alphaModFix/>
          </a:blip>
          <a:srcRect/>
          <a:stretch/>
        </p:blipFill>
        <p:spPr>
          <a:xfrm>
            <a:off x="3208362" y="152118"/>
            <a:ext cx="2732047" cy="457200"/>
          </a:xfrm>
          <a:prstGeom prst="rect">
            <a:avLst/>
          </a:prstGeom>
          <a:noFill/>
          <a:ln>
            <a:noFill/>
          </a:ln>
        </p:spPr>
      </p:pic>
      <p:cxnSp>
        <p:nvCxnSpPr>
          <p:cNvPr id="116" name="Google Shape;116;p3"/>
          <p:cNvCxnSpPr/>
          <p:nvPr/>
        </p:nvCxnSpPr>
        <p:spPr>
          <a:xfrm>
            <a:off x="327974" y="1258199"/>
            <a:ext cx="8397143" cy="26100"/>
          </a:xfrm>
          <a:prstGeom prst="straightConnector1">
            <a:avLst/>
          </a:prstGeom>
          <a:noFill/>
          <a:ln w="25400" cap="flat" cmpd="sng">
            <a:solidFill>
              <a:schemeClr val="accent1"/>
            </a:solidFill>
            <a:prstDash val="solid"/>
            <a:round/>
            <a:headEnd type="none" w="sm" len="sm"/>
            <a:tailEnd type="none" w="sm" len="sm"/>
          </a:ln>
        </p:spPr>
      </p:cxnSp>
      <p:sp>
        <p:nvSpPr>
          <p:cNvPr id="117" name="Google Shape;117;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dirty="0">
                <a:solidFill>
                  <a:schemeClr val="dk1"/>
                </a:solidFill>
              </a:rPr>
              <a:t>16</a:t>
            </a:r>
            <a:endParaRPr dirty="0"/>
          </a:p>
        </p:txBody>
      </p:sp>
      <p:sp>
        <p:nvSpPr>
          <p:cNvPr id="118" name="Google Shape;118;p3"/>
          <p:cNvSpPr/>
          <p:nvPr/>
        </p:nvSpPr>
        <p:spPr>
          <a:xfrm>
            <a:off x="235125" y="838725"/>
            <a:ext cx="8556900"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alibri"/>
              <a:ea typeface="Calibri"/>
              <a:cs typeface="Calibri"/>
              <a:sym typeface="Calibri"/>
            </a:endParaRPr>
          </a:p>
          <a:p>
            <a:pPr marL="0" lvl="0" indent="0" algn="l" rtl="0">
              <a:spcBef>
                <a:spcPts val="0"/>
              </a:spcBef>
              <a:spcAft>
                <a:spcPts val="0"/>
              </a:spcAft>
              <a:buNone/>
            </a:pPr>
            <a:endParaRPr sz="1600" dirty="0">
              <a:solidFill>
                <a:schemeClr val="dk1"/>
              </a:solidFill>
              <a:latin typeface="Calibri"/>
              <a:ea typeface="Calibri"/>
              <a:cs typeface="Calibri"/>
              <a:sym typeface="Calibri"/>
            </a:endParaRPr>
          </a:p>
          <a:p>
            <a:pPr marL="914400" marR="0" lvl="2" indent="0" algn="l" rtl="0">
              <a:lnSpc>
                <a:spcPct val="100000"/>
              </a:lnSpc>
              <a:spcBef>
                <a:spcPts val="0"/>
              </a:spcBef>
              <a:spcAft>
                <a:spcPts val="0"/>
              </a:spcAft>
              <a:buClr>
                <a:srgbClr val="000000"/>
              </a:buClr>
              <a:buSzPts val="1800"/>
              <a:buFont typeface="Arial"/>
              <a:buNone/>
            </a:pPr>
            <a:endParaRPr sz="1800" dirty="0">
              <a:solidFill>
                <a:schemeClr val="dk1"/>
              </a:solidFill>
              <a:latin typeface="Calibri"/>
              <a:ea typeface="Calibri"/>
              <a:cs typeface="Calibri"/>
              <a:sym typeface="Calibri"/>
            </a:endParaRPr>
          </a:p>
        </p:txBody>
      </p:sp>
      <p:sp>
        <p:nvSpPr>
          <p:cNvPr id="8" name="TextBox 7">
            <a:extLst>
              <a:ext uri="{FF2B5EF4-FFF2-40B4-BE49-F238E27FC236}">
                <a16:creationId xmlns:a16="http://schemas.microsoft.com/office/drawing/2014/main" id="{34A1E9D1-ADD7-4B4B-A555-96A2C109FF96}"/>
              </a:ext>
            </a:extLst>
          </p:cNvPr>
          <p:cNvSpPr txBox="1"/>
          <p:nvPr/>
        </p:nvSpPr>
        <p:spPr>
          <a:xfrm>
            <a:off x="394039" y="1373692"/>
            <a:ext cx="8289075" cy="4816703"/>
          </a:xfrm>
          <a:prstGeom prst="rect">
            <a:avLst/>
          </a:prstGeom>
          <a:noFill/>
        </p:spPr>
        <p:txBody>
          <a:bodyPr wrap="square">
            <a:spAutoFit/>
          </a:bodyPr>
          <a:lstStyle/>
          <a:p>
            <a:pPr algn="just" fontAlgn="base"/>
            <a:r>
              <a:rPr lang="en-US" sz="1100" b="1" i="1" dirty="0">
                <a:solidFill>
                  <a:srgbClr val="000000"/>
                </a:solidFill>
                <a:latin typeface="Arial" panose="020B0604020202020204" pitchFamily="34" charset="0"/>
                <a:cs typeface="Arial" panose="020B0604020202020204" pitchFamily="34" charset="0"/>
              </a:rPr>
              <a:t>Summary</a:t>
            </a:r>
            <a:r>
              <a:rPr lang="en-US" sz="1100" dirty="0">
                <a:solidFill>
                  <a:srgbClr val="000000"/>
                </a:solidFill>
                <a:latin typeface="Arial" panose="020B0604020202020204" pitchFamily="34" charset="0"/>
                <a:cs typeface="Arial" panose="020B0604020202020204" pitchFamily="34" charset="0"/>
              </a:rPr>
              <a:t> ( </a:t>
            </a:r>
            <a:r>
              <a:rPr lang="en-US" sz="1100" dirty="0">
                <a:solidFill>
                  <a:srgbClr val="000000"/>
                </a:solidFill>
                <a:latin typeface="Arial" panose="020B0604020202020204" pitchFamily="34" charset="0"/>
                <a:cs typeface="Arial" panose="020B0604020202020204" pitchFamily="34" charset="0"/>
                <a:hlinkClick r:id="rId4"/>
              </a:rPr>
              <a:t>http://www.globeasiapacific.org/lake-pokhara/index</a:t>
            </a:r>
            <a:r>
              <a:rPr lang="en-US" sz="1100" dirty="0">
                <a:solidFill>
                  <a:srgbClr val="000000"/>
                </a:solidFill>
                <a:latin typeface="Arial" panose="020B0604020202020204" pitchFamily="34" charset="0"/>
                <a:cs typeface="Arial" panose="020B0604020202020204" pitchFamily="34" charset="0"/>
              </a:rPr>
              <a:t> )</a:t>
            </a:r>
          </a:p>
          <a:p>
            <a:pPr marL="742950" lvl="1" indent="-285750" algn="just" fontAlgn="base">
              <a:buFont typeface="Arial" panose="020B0604020202020204" pitchFamily="34" charset="0"/>
              <a:buChar char="•"/>
            </a:pPr>
            <a:r>
              <a:rPr lang="en-US" dirty="0">
                <a:solidFill>
                  <a:srgbClr val="202124"/>
                </a:solidFill>
                <a:latin typeface="Calibri" panose="020F0502020204030204" pitchFamily="34" charset="0"/>
                <a:cs typeface="Calibri" panose="020F0502020204030204" pitchFamily="34" charset="0"/>
              </a:rPr>
              <a:t>43 Participants from 08 countries participated in the </a:t>
            </a:r>
            <a:r>
              <a:rPr lang="en-US" b="1" dirty="0">
                <a:solidFill>
                  <a:srgbClr val="202124"/>
                </a:solidFill>
                <a:latin typeface="Calibri" panose="020F0502020204030204" pitchFamily="34" charset="0"/>
                <a:cs typeface="Calibri" panose="020F0502020204030204" pitchFamily="34" charset="0"/>
              </a:rPr>
              <a:t>2022 Lake Pokhara Expedition </a:t>
            </a:r>
            <a:r>
              <a:rPr lang="en-US" dirty="0">
                <a:solidFill>
                  <a:srgbClr val="202124"/>
                </a:solidFill>
                <a:latin typeface="Calibri" panose="020F0502020204030204" pitchFamily="34" charset="0"/>
                <a:cs typeface="Calibri" panose="020F0502020204030204" pitchFamily="34" charset="0"/>
              </a:rPr>
              <a:t>from 27th September to 03rd  October.</a:t>
            </a:r>
          </a:p>
          <a:p>
            <a:pPr lvl="1" algn="just" fontAlgn="base"/>
            <a:r>
              <a:rPr lang="en-US" dirty="0">
                <a:solidFill>
                  <a:srgbClr val="202124"/>
                </a:solidFill>
                <a:latin typeface="Calibri" panose="020F0502020204030204" pitchFamily="34" charset="0"/>
                <a:cs typeface="Calibri" panose="020F0502020204030204" pitchFamily="34" charset="0"/>
              </a:rPr>
              <a:t>	Bhutan, India, </a:t>
            </a:r>
            <a:r>
              <a:rPr lang="en-IN" dirty="0">
                <a:solidFill>
                  <a:srgbClr val="202124"/>
                </a:solidFill>
                <a:latin typeface="Calibri" panose="020F0502020204030204" pitchFamily="34" charset="0"/>
                <a:cs typeface="Calibri" panose="020F0502020204030204" pitchFamily="34" charset="0"/>
              </a:rPr>
              <a:t>Nepal, Philippines, Thailand, Taiwan Partner, USA (GIO).</a:t>
            </a:r>
            <a:endParaRPr lang="en-US" dirty="0">
              <a:solidFill>
                <a:srgbClr val="202124"/>
              </a:solidFill>
              <a:latin typeface="Calibri" panose="020F0502020204030204" pitchFamily="34" charset="0"/>
              <a:cs typeface="Calibri" panose="020F0502020204030204" pitchFamily="34" charset="0"/>
            </a:endParaRPr>
          </a:p>
          <a:p>
            <a:pPr marL="742950" lvl="1" indent="-285750" algn="just" fontAlgn="base">
              <a:buFont typeface="Arial" panose="020B0604020202020204" pitchFamily="34" charset="0"/>
              <a:buChar char="•"/>
            </a:pPr>
            <a:r>
              <a:rPr lang="en-US" dirty="0">
                <a:solidFill>
                  <a:srgbClr val="202124"/>
                </a:solidFill>
                <a:latin typeface="Calibri" panose="020F0502020204030204" pitchFamily="34" charset="0"/>
                <a:cs typeface="Calibri" panose="020F0502020204030204" pitchFamily="34" charset="0"/>
              </a:rPr>
              <a:t>02 officials  from US Embassy – Nepal (Mr. Patrick Gan - Regional Environmental Officer &amp;  Ms. </a:t>
            </a:r>
            <a:r>
              <a:rPr lang="en-US" dirty="0" err="1">
                <a:solidFill>
                  <a:srgbClr val="202124"/>
                </a:solidFill>
                <a:latin typeface="Calibri" panose="020F0502020204030204" pitchFamily="34" charset="0"/>
                <a:cs typeface="Calibri" panose="020F0502020204030204" pitchFamily="34" charset="0"/>
              </a:rPr>
              <a:t>Sulakchana</a:t>
            </a:r>
            <a:r>
              <a:rPr lang="en-US" dirty="0">
                <a:solidFill>
                  <a:srgbClr val="202124"/>
                </a:solidFill>
                <a:latin typeface="Calibri" panose="020F0502020204030204" pitchFamily="34" charset="0"/>
                <a:cs typeface="Calibri" panose="020F0502020204030204" pitchFamily="34" charset="0"/>
              </a:rPr>
              <a:t> Rai) attended the Expedition.</a:t>
            </a:r>
          </a:p>
          <a:p>
            <a:pPr marL="742950" lvl="1" indent="-285750" algn="just" fontAlgn="base">
              <a:buFont typeface="Arial" panose="020B0604020202020204" pitchFamily="34" charset="0"/>
              <a:buChar char="•"/>
            </a:pPr>
            <a:r>
              <a:rPr lang="en-US" dirty="0">
                <a:solidFill>
                  <a:srgbClr val="202124"/>
                </a:solidFill>
                <a:latin typeface="Calibri" panose="020F0502020204030204" pitchFamily="34" charset="0"/>
                <a:cs typeface="Calibri" panose="020F0502020204030204" pitchFamily="34" charset="0"/>
              </a:rPr>
              <a:t>Ms. </a:t>
            </a:r>
            <a:r>
              <a:rPr lang="en-US" dirty="0" err="1">
                <a:solidFill>
                  <a:srgbClr val="202124"/>
                </a:solidFill>
                <a:latin typeface="Calibri" panose="020F0502020204030204" pitchFamily="34" charset="0"/>
                <a:cs typeface="Calibri" panose="020F0502020204030204" pitchFamily="34" charset="0"/>
              </a:rPr>
              <a:t>Sivani</a:t>
            </a:r>
            <a:r>
              <a:rPr lang="en-US" dirty="0">
                <a:solidFill>
                  <a:srgbClr val="202124"/>
                </a:solidFill>
                <a:latin typeface="Calibri" panose="020F0502020204030204" pitchFamily="34" charset="0"/>
                <a:cs typeface="Calibri" panose="020F0502020204030204" pitchFamily="34" charset="0"/>
              </a:rPr>
              <a:t> </a:t>
            </a:r>
            <a:r>
              <a:rPr lang="en-US" dirty="0" err="1">
                <a:solidFill>
                  <a:srgbClr val="202124"/>
                </a:solidFill>
                <a:latin typeface="Calibri" panose="020F0502020204030204" pitchFamily="34" charset="0"/>
                <a:cs typeface="Calibri" panose="020F0502020204030204" pitchFamily="34" charset="0"/>
              </a:rPr>
              <a:t>Rasanayakam</a:t>
            </a:r>
            <a:r>
              <a:rPr lang="en-US" dirty="0">
                <a:solidFill>
                  <a:srgbClr val="202124"/>
                </a:solidFill>
                <a:latin typeface="Calibri" panose="020F0502020204030204" pitchFamily="34" charset="0"/>
                <a:cs typeface="Calibri" panose="020F0502020204030204" pitchFamily="34" charset="0"/>
              </a:rPr>
              <a:t>, Environment, Science, Technology and Health Officer in American Embassy in Dhaka, Bangladesh also join us during the Expedition. </a:t>
            </a:r>
          </a:p>
          <a:p>
            <a:pPr marL="742950" lvl="1" indent="-285750" algn="just" fontAlgn="base">
              <a:buFont typeface="Arial" panose="020B0604020202020204" pitchFamily="34" charset="0"/>
              <a:buChar char="•"/>
            </a:pPr>
            <a:r>
              <a:rPr lang="en-US" dirty="0">
                <a:solidFill>
                  <a:srgbClr val="202124"/>
                </a:solidFill>
                <a:latin typeface="Calibri" panose="020F0502020204030204" pitchFamily="34" charset="0"/>
                <a:cs typeface="Calibri" panose="020F0502020204030204" pitchFamily="34" charset="0"/>
              </a:rPr>
              <a:t>Participants visited GLOBE school, ICIMOD Knowledge Park at Godavari  during the Expedition.</a:t>
            </a:r>
          </a:p>
          <a:p>
            <a:pPr marL="742950" lvl="1" indent="-285750" algn="just" fontAlgn="base">
              <a:buFont typeface="Arial" panose="020B0604020202020204" pitchFamily="34" charset="0"/>
              <a:buChar char="•"/>
            </a:pPr>
            <a:r>
              <a:rPr lang="en-US" dirty="0">
                <a:solidFill>
                  <a:srgbClr val="202124"/>
                </a:solidFill>
                <a:latin typeface="Calibri" panose="020F0502020204030204" pitchFamily="34" charset="0"/>
                <a:cs typeface="Calibri" panose="020F0502020204030204" pitchFamily="34" charset="0"/>
              </a:rPr>
              <a:t>Participants study the Lake </a:t>
            </a:r>
            <a:r>
              <a:rPr lang="en-US" dirty="0" err="1">
                <a:solidFill>
                  <a:srgbClr val="202124"/>
                </a:solidFill>
                <a:latin typeface="Calibri" panose="020F0502020204030204" pitchFamily="34" charset="0"/>
                <a:cs typeface="Calibri" panose="020F0502020204030204" pitchFamily="34" charset="0"/>
              </a:rPr>
              <a:t>Fewa</a:t>
            </a:r>
            <a:r>
              <a:rPr lang="en-US" dirty="0">
                <a:solidFill>
                  <a:srgbClr val="202124"/>
                </a:solidFill>
                <a:latin typeface="Calibri" panose="020F0502020204030204" pitchFamily="34" charset="0"/>
                <a:cs typeface="Calibri" panose="020F0502020204030204" pitchFamily="34" charset="0"/>
              </a:rPr>
              <a:t> Site and do Protocols on Hydrosphere ( Water Temperate, pH, TDS, and Transparency) Biosphere (Land Cover and Tree Height), Atmosphere (Air Temperate, Clouds, Surface Temperature) and Pedosphere (Soil Temperature and Soil characterization)</a:t>
            </a:r>
          </a:p>
          <a:p>
            <a:pPr marL="742950" lvl="1" indent="-285750" algn="just" fontAlgn="base">
              <a:buFont typeface="Arial" panose="020B0604020202020204" pitchFamily="34" charset="0"/>
              <a:buChar char="•"/>
            </a:pPr>
            <a:r>
              <a:rPr lang="en-US" dirty="0">
                <a:solidFill>
                  <a:srgbClr val="202124"/>
                </a:solidFill>
                <a:latin typeface="Calibri" panose="020F0502020204030204" pitchFamily="34" charset="0"/>
                <a:cs typeface="Calibri" panose="020F0502020204030204" pitchFamily="34" charset="0"/>
              </a:rPr>
              <a:t>Participants also conducted the Mosquito Protocol using the GLOBE Observer App. and contributed with data entries to the GLOBE database via the GLOBE Observer App.</a:t>
            </a:r>
          </a:p>
          <a:p>
            <a:pPr marL="742950" lvl="1" indent="-285750" algn="just" fontAlgn="base">
              <a:buFont typeface="Arial" panose="020B0604020202020204" pitchFamily="34" charset="0"/>
              <a:buChar char="•"/>
            </a:pPr>
            <a:r>
              <a:rPr lang="en-US" dirty="0">
                <a:solidFill>
                  <a:srgbClr val="202124"/>
                </a:solidFill>
                <a:latin typeface="Calibri" panose="020F0502020204030204" pitchFamily="34" charset="0"/>
                <a:cs typeface="Calibri" panose="020F0502020204030204" pitchFamily="34" charset="0"/>
              </a:rPr>
              <a:t>Participants also shares their research done on water bodies in their home country with other Participants, which leads to a discussion on  future collaboration among different Students. Participants also shares their best GLOBE Practices that they have organized to keep their local community motivated and informed about their local environment. </a:t>
            </a:r>
          </a:p>
          <a:p>
            <a:pPr marL="742950" lvl="1" indent="-285750" algn="just" fontAlgn="base">
              <a:buFont typeface="Arial" panose="020B0604020202020204" pitchFamily="34" charset="0"/>
              <a:buChar char="•"/>
            </a:pPr>
            <a:r>
              <a:rPr lang="en-US" dirty="0">
                <a:solidFill>
                  <a:srgbClr val="202124"/>
                </a:solidFill>
                <a:latin typeface="Calibri" panose="020F0502020204030204" pitchFamily="34" charset="0"/>
                <a:cs typeface="Calibri" panose="020F0502020204030204" pitchFamily="34" charset="0"/>
              </a:rPr>
              <a:t>AP RCO prepare  relevant resource material including equipment's for the Expedition and shares it with the participants. </a:t>
            </a:r>
          </a:p>
          <a:p>
            <a:pPr algn="just" fontAlgn="base"/>
            <a:r>
              <a:rPr lang="en-US" sz="1600" dirty="0">
                <a:solidFill>
                  <a:srgbClr val="202124"/>
                </a:solidFill>
                <a:latin typeface="Calibri" panose="020F0502020204030204" pitchFamily="34" charset="0"/>
                <a:cs typeface="Calibri" panose="020F0502020204030204" pitchFamily="34" charset="0"/>
              </a:rPr>
              <a:t>Future</a:t>
            </a:r>
          </a:p>
          <a:p>
            <a:pPr marL="742950" lvl="1" indent="-285750" algn="just" fontAlgn="base">
              <a:buFont typeface="Arial" panose="020B0604020202020204" pitchFamily="34" charset="0"/>
              <a:buChar char="•"/>
            </a:pPr>
            <a:r>
              <a:rPr lang="en-US" dirty="0">
                <a:solidFill>
                  <a:srgbClr val="202124"/>
                </a:solidFill>
                <a:latin typeface="Calibri" panose="020F0502020204030204" pitchFamily="34" charset="0"/>
                <a:cs typeface="Calibri" panose="020F0502020204030204" pitchFamily="34" charset="0"/>
              </a:rPr>
              <a:t>RCO plans to continue with the Lake Pokhara Expedition on 9-10/2024.</a:t>
            </a:r>
          </a:p>
        </p:txBody>
      </p:sp>
    </p:spTree>
    <p:extLst>
      <p:ext uri="{BB962C8B-B14F-4D97-AF65-F5344CB8AC3E}">
        <p14:creationId xmlns:p14="http://schemas.microsoft.com/office/powerpoint/2010/main" val="1892018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5" name="Google Shape;115;p3" descr="GLOBE_logoOfficial-_Blue.png"/>
          <p:cNvPicPr preferRelativeResize="0"/>
          <p:nvPr/>
        </p:nvPicPr>
        <p:blipFill rotWithShape="1">
          <a:blip r:embed="rId3">
            <a:alphaModFix/>
          </a:blip>
          <a:srcRect/>
          <a:stretch/>
        </p:blipFill>
        <p:spPr>
          <a:xfrm>
            <a:off x="3208362" y="152118"/>
            <a:ext cx="2732047" cy="457200"/>
          </a:xfrm>
          <a:prstGeom prst="rect">
            <a:avLst/>
          </a:prstGeom>
          <a:noFill/>
          <a:ln>
            <a:noFill/>
          </a:ln>
        </p:spPr>
      </p:pic>
      <p:cxnSp>
        <p:nvCxnSpPr>
          <p:cNvPr id="116" name="Google Shape;116;p3"/>
          <p:cNvCxnSpPr/>
          <p:nvPr/>
        </p:nvCxnSpPr>
        <p:spPr>
          <a:xfrm>
            <a:off x="349771" y="804732"/>
            <a:ext cx="8397143" cy="26100"/>
          </a:xfrm>
          <a:prstGeom prst="straightConnector1">
            <a:avLst/>
          </a:prstGeom>
          <a:noFill/>
          <a:ln w="25400" cap="flat" cmpd="sng">
            <a:solidFill>
              <a:schemeClr val="accent1"/>
            </a:solidFill>
            <a:prstDash val="solid"/>
            <a:round/>
            <a:headEnd type="none" w="sm" len="sm"/>
            <a:tailEnd type="none" w="sm" len="sm"/>
          </a:ln>
        </p:spPr>
      </p:cxnSp>
      <p:sp>
        <p:nvSpPr>
          <p:cNvPr id="117" name="Google Shape;117;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dirty="0">
                <a:solidFill>
                  <a:schemeClr val="dk1"/>
                </a:solidFill>
              </a:rPr>
              <a:t>17</a:t>
            </a:r>
            <a:endParaRPr dirty="0"/>
          </a:p>
        </p:txBody>
      </p:sp>
      <p:sp>
        <p:nvSpPr>
          <p:cNvPr id="118" name="Google Shape;118;p3"/>
          <p:cNvSpPr/>
          <p:nvPr/>
        </p:nvSpPr>
        <p:spPr>
          <a:xfrm>
            <a:off x="235125" y="838725"/>
            <a:ext cx="8556900"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alibri"/>
              <a:ea typeface="Calibri"/>
              <a:cs typeface="Calibri"/>
              <a:sym typeface="Calibri"/>
            </a:endParaRPr>
          </a:p>
          <a:p>
            <a:pPr marL="0" lvl="0" indent="0" algn="l" rtl="0">
              <a:spcBef>
                <a:spcPts val="0"/>
              </a:spcBef>
              <a:spcAft>
                <a:spcPts val="0"/>
              </a:spcAft>
              <a:buNone/>
            </a:pPr>
            <a:endParaRPr sz="1600" dirty="0">
              <a:solidFill>
                <a:schemeClr val="dk1"/>
              </a:solidFill>
              <a:latin typeface="Calibri"/>
              <a:ea typeface="Calibri"/>
              <a:cs typeface="Calibri"/>
              <a:sym typeface="Calibri"/>
            </a:endParaRPr>
          </a:p>
          <a:p>
            <a:pPr marL="914400" marR="0" lvl="2" indent="0" algn="l" rtl="0">
              <a:lnSpc>
                <a:spcPct val="100000"/>
              </a:lnSpc>
              <a:spcBef>
                <a:spcPts val="0"/>
              </a:spcBef>
              <a:spcAft>
                <a:spcPts val="0"/>
              </a:spcAft>
              <a:buClr>
                <a:srgbClr val="000000"/>
              </a:buClr>
              <a:buSzPts val="1800"/>
              <a:buFont typeface="Arial"/>
              <a:buNone/>
            </a:pPr>
            <a:endParaRPr sz="1800" dirty="0">
              <a:solidFill>
                <a:schemeClr val="dk1"/>
              </a:solidFill>
              <a:latin typeface="Calibri"/>
              <a:ea typeface="Calibri"/>
              <a:cs typeface="Calibri"/>
              <a:sym typeface="Calibri"/>
            </a:endParaRPr>
          </a:p>
        </p:txBody>
      </p:sp>
      <p:sp>
        <p:nvSpPr>
          <p:cNvPr id="13" name="TextBox 12">
            <a:extLst>
              <a:ext uri="{FF2B5EF4-FFF2-40B4-BE49-F238E27FC236}">
                <a16:creationId xmlns:a16="http://schemas.microsoft.com/office/drawing/2014/main" id="{571A20C9-9531-4885-B0C6-6D223D1A59BA}"/>
              </a:ext>
            </a:extLst>
          </p:cNvPr>
          <p:cNvSpPr txBox="1"/>
          <p:nvPr/>
        </p:nvSpPr>
        <p:spPr>
          <a:xfrm>
            <a:off x="1029890" y="5833170"/>
            <a:ext cx="7084215" cy="307777"/>
          </a:xfrm>
          <a:prstGeom prst="rect">
            <a:avLst/>
          </a:prstGeom>
          <a:noFill/>
        </p:spPr>
        <p:txBody>
          <a:bodyPr wrap="square" rtlCol="0">
            <a:spAutoFit/>
          </a:bodyPr>
          <a:lstStyle/>
          <a:p>
            <a:pPr marL="182563" indent="0" algn="ctr"/>
            <a:r>
              <a:rPr lang="en-US" dirty="0">
                <a:latin typeface="Calibri" panose="020F0502020204030204" pitchFamily="34" charset="0"/>
                <a:cs typeface="Calibri" panose="020F0502020204030204" pitchFamily="34" charset="0"/>
              </a:rPr>
              <a:t>G</a:t>
            </a:r>
            <a:r>
              <a:rPr lang="en-US" sz="1400" dirty="0">
                <a:latin typeface="Calibri" panose="020F0502020204030204" pitchFamily="34" charset="0"/>
                <a:cs typeface="Calibri" panose="020F0502020204030204" pitchFamily="34" charset="0"/>
              </a:rPr>
              <a:t>roup photograph of Participants from </a:t>
            </a:r>
            <a:r>
              <a:rPr lang="en-US" sz="1400" b="1" dirty="0">
                <a:latin typeface="Calibri" panose="020F0502020204030204" pitchFamily="34" charset="0"/>
                <a:cs typeface="Calibri" panose="020F0502020204030204" pitchFamily="34" charset="0"/>
              </a:rPr>
              <a:t>2022 Lake Pokhara Expedition</a:t>
            </a:r>
            <a:endParaRPr lang="en-IN" sz="1400" b="1"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FB0C2265-D928-B68C-2F14-1C85947BE96B}"/>
              </a:ext>
            </a:extLst>
          </p:cNvPr>
          <p:cNvPicPr>
            <a:picLocks noChangeAspect="1"/>
          </p:cNvPicPr>
          <p:nvPr/>
        </p:nvPicPr>
        <p:blipFill rotWithShape="1">
          <a:blip r:embed="rId4"/>
          <a:srcRect b="6499"/>
          <a:stretch/>
        </p:blipFill>
        <p:spPr>
          <a:xfrm>
            <a:off x="1029891" y="1143065"/>
            <a:ext cx="7084215" cy="4571869"/>
          </a:xfrm>
          <a:prstGeom prst="rect">
            <a:avLst/>
          </a:prstGeom>
        </p:spPr>
      </p:pic>
    </p:spTree>
    <p:extLst>
      <p:ext uri="{BB962C8B-B14F-4D97-AF65-F5344CB8AC3E}">
        <p14:creationId xmlns:p14="http://schemas.microsoft.com/office/powerpoint/2010/main" val="1066068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5" name="Google Shape;115;p3" descr="GLOBE_logoOfficial-_Blue.png"/>
          <p:cNvPicPr preferRelativeResize="0"/>
          <p:nvPr/>
        </p:nvPicPr>
        <p:blipFill rotWithShape="1">
          <a:blip r:embed="rId4">
            <a:alphaModFix/>
          </a:blip>
          <a:srcRect/>
          <a:stretch/>
        </p:blipFill>
        <p:spPr>
          <a:xfrm>
            <a:off x="3208362" y="152118"/>
            <a:ext cx="2732047" cy="457200"/>
          </a:xfrm>
          <a:prstGeom prst="rect">
            <a:avLst/>
          </a:prstGeom>
          <a:noFill/>
          <a:ln>
            <a:noFill/>
          </a:ln>
        </p:spPr>
      </p:pic>
      <p:sp>
        <p:nvSpPr>
          <p:cNvPr id="117" name="Google Shape;117;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dirty="0">
                <a:solidFill>
                  <a:schemeClr val="dk1"/>
                </a:solidFill>
              </a:rPr>
              <a:t>18</a:t>
            </a:r>
            <a:endParaRPr dirty="0"/>
          </a:p>
        </p:txBody>
      </p:sp>
      <p:sp>
        <p:nvSpPr>
          <p:cNvPr id="118" name="Google Shape;118;p3"/>
          <p:cNvSpPr/>
          <p:nvPr/>
        </p:nvSpPr>
        <p:spPr>
          <a:xfrm>
            <a:off x="235125" y="838725"/>
            <a:ext cx="8556900"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alibri"/>
              <a:ea typeface="Calibri"/>
              <a:cs typeface="Calibri"/>
              <a:sym typeface="Calibri"/>
            </a:endParaRPr>
          </a:p>
          <a:p>
            <a:pPr marL="0" lvl="0" indent="0" algn="l" rtl="0">
              <a:spcBef>
                <a:spcPts val="0"/>
              </a:spcBef>
              <a:spcAft>
                <a:spcPts val="0"/>
              </a:spcAft>
              <a:buNone/>
            </a:pPr>
            <a:endParaRPr sz="1600" dirty="0">
              <a:solidFill>
                <a:schemeClr val="dk1"/>
              </a:solidFill>
              <a:latin typeface="Calibri"/>
              <a:ea typeface="Calibri"/>
              <a:cs typeface="Calibri"/>
              <a:sym typeface="Calibri"/>
            </a:endParaRPr>
          </a:p>
          <a:p>
            <a:pPr marL="914400" marR="0" lvl="2" indent="0" algn="l" rtl="0">
              <a:lnSpc>
                <a:spcPct val="100000"/>
              </a:lnSpc>
              <a:spcBef>
                <a:spcPts val="0"/>
              </a:spcBef>
              <a:spcAft>
                <a:spcPts val="0"/>
              </a:spcAft>
              <a:buClr>
                <a:srgbClr val="000000"/>
              </a:buClr>
              <a:buSzPts val="1800"/>
              <a:buFont typeface="Arial"/>
              <a:buNone/>
            </a:pPr>
            <a:endParaRPr sz="1800" dirty="0">
              <a:solidFill>
                <a:schemeClr val="dk1"/>
              </a:solidFill>
              <a:latin typeface="Calibri"/>
              <a:ea typeface="Calibri"/>
              <a:cs typeface="Calibri"/>
              <a:sym typeface="Calibri"/>
            </a:endParaRPr>
          </a:p>
        </p:txBody>
      </p:sp>
      <p:cxnSp>
        <p:nvCxnSpPr>
          <p:cNvPr id="6" name="Google Shape;116;p3">
            <a:extLst>
              <a:ext uri="{FF2B5EF4-FFF2-40B4-BE49-F238E27FC236}">
                <a16:creationId xmlns:a16="http://schemas.microsoft.com/office/drawing/2014/main" id="{A5E36B84-8120-41B2-9758-578C52261FD5}"/>
              </a:ext>
            </a:extLst>
          </p:cNvPr>
          <p:cNvCxnSpPr/>
          <p:nvPr/>
        </p:nvCxnSpPr>
        <p:spPr>
          <a:xfrm>
            <a:off x="315003" y="647264"/>
            <a:ext cx="8397143" cy="26100"/>
          </a:xfrm>
          <a:prstGeom prst="straightConnector1">
            <a:avLst/>
          </a:prstGeom>
          <a:noFill/>
          <a:ln w="25400" cap="flat" cmpd="sng">
            <a:solidFill>
              <a:schemeClr val="accent1"/>
            </a:solidFill>
            <a:prstDash val="solid"/>
            <a:round/>
            <a:headEnd type="none" w="sm" len="sm"/>
            <a:tailEnd type="none" w="sm" len="sm"/>
          </a:ln>
        </p:spPr>
      </p:cxnSp>
      <p:pic>
        <p:nvPicPr>
          <p:cNvPr id="2" name="Online Media 4" title="Agents of Change – Episode 5: GLOBE in Asia and Pacific">
            <a:hlinkClick r:id="" action="ppaction://media"/>
            <a:extLst>
              <a:ext uri="{FF2B5EF4-FFF2-40B4-BE49-F238E27FC236}">
                <a16:creationId xmlns:a16="http://schemas.microsoft.com/office/drawing/2014/main" id="{9BA212F3-6117-55CC-1986-66CD9E2F7E4A}"/>
              </a:ext>
            </a:extLst>
          </p:cNvPr>
          <p:cNvPicPr>
            <a:picLocks noRot="1" noChangeAspect="1"/>
          </p:cNvPicPr>
          <p:nvPr>
            <a:videoFile r:link="rId1"/>
          </p:nvPr>
        </p:nvPicPr>
        <p:blipFill>
          <a:blip r:embed="rId5"/>
          <a:stretch>
            <a:fillRect/>
          </a:stretch>
        </p:blipFill>
        <p:spPr>
          <a:xfrm>
            <a:off x="588791" y="711310"/>
            <a:ext cx="7966418" cy="4501026"/>
          </a:xfrm>
          <a:prstGeom prst="rect">
            <a:avLst/>
          </a:prstGeom>
        </p:spPr>
      </p:pic>
      <p:sp>
        <p:nvSpPr>
          <p:cNvPr id="5" name="TextBox 4">
            <a:extLst>
              <a:ext uri="{FF2B5EF4-FFF2-40B4-BE49-F238E27FC236}">
                <a16:creationId xmlns:a16="http://schemas.microsoft.com/office/drawing/2014/main" id="{C0D40D26-1AC1-94F0-B35F-9A3641D5F862}"/>
              </a:ext>
            </a:extLst>
          </p:cNvPr>
          <p:cNvSpPr txBox="1"/>
          <p:nvPr/>
        </p:nvSpPr>
        <p:spPr>
          <a:xfrm>
            <a:off x="588791" y="5339751"/>
            <a:ext cx="7966418" cy="954107"/>
          </a:xfrm>
          <a:prstGeom prst="rect">
            <a:avLst/>
          </a:prstGeom>
          <a:noFill/>
        </p:spPr>
        <p:txBody>
          <a:bodyPr wrap="square">
            <a:spAutoFit/>
          </a:bodyPr>
          <a:lstStyle/>
          <a:p>
            <a:pPr algn="ctr"/>
            <a:r>
              <a:rPr lang="en-US" b="1" i="0" dirty="0">
                <a:solidFill>
                  <a:srgbClr val="0F0F0F"/>
                </a:solidFill>
                <a:effectLst/>
                <a:latin typeface="YouTube Sans"/>
              </a:rPr>
              <a:t>Agents of Change – Episode 5: GLOBE in Asia and Pacific</a:t>
            </a:r>
          </a:p>
          <a:p>
            <a:pPr algn="ctr"/>
            <a:r>
              <a:rPr lang="en-US" i="0" dirty="0">
                <a:solidFill>
                  <a:srgbClr val="0F0F0F"/>
                </a:solidFill>
                <a:effectLst/>
                <a:latin typeface="YouTube Sans"/>
              </a:rPr>
              <a:t>The GLOBE Implementation Office set out to tell the story of how The GLOBE Program impacts people and communities around the world. Throughout the worldwide GLOBE community, many agents of change were identified; “multipliers” who spread the work of GLOBE and inspire others to have an impact, too. </a:t>
            </a:r>
          </a:p>
        </p:txBody>
      </p:sp>
    </p:spTree>
    <p:extLst>
      <p:ext uri="{BB962C8B-B14F-4D97-AF65-F5344CB8AC3E}">
        <p14:creationId xmlns:p14="http://schemas.microsoft.com/office/powerpoint/2010/main" val="284002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3"/>
          <p:cNvSpPr txBox="1">
            <a:spLocks noGrp="1"/>
          </p:cNvSpPr>
          <p:nvPr>
            <p:ph type="title"/>
          </p:nvPr>
        </p:nvSpPr>
        <p:spPr>
          <a:xfrm>
            <a:off x="411745" y="700009"/>
            <a:ext cx="8229600" cy="69269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2400" b="1" dirty="0"/>
              <a:t>the GLOBE Asia – Pacific Virtual Wetland Symposium</a:t>
            </a:r>
          </a:p>
        </p:txBody>
      </p:sp>
      <p:pic>
        <p:nvPicPr>
          <p:cNvPr id="115" name="Google Shape;115;p3" descr="GLOBE_logoOfficial-_Blue.png"/>
          <p:cNvPicPr preferRelativeResize="0"/>
          <p:nvPr/>
        </p:nvPicPr>
        <p:blipFill rotWithShape="1">
          <a:blip r:embed="rId3">
            <a:alphaModFix/>
          </a:blip>
          <a:srcRect/>
          <a:stretch/>
        </p:blipFill>
        <p:spPr>
          <a:xfrm>
            <a:off x="3208362" y="152118"/>
            <a:ext cx="2732047" cy="457200"/>
          </a:xfrm>
          <a:prstGeom prst="rect">
            <a:avLst/>
          </a:prstGeom>
          <a:noFill/>
          <a:ln>
            <a:noFill/>
          </a:ln>
        </p:spPr>
      </p:pic>
      <p:cxnSp>
        <p:nvCxnSpPr>
          <p:cNvPr id="116" name="Google Shape;116;p3"/>
          <p:cNvCxnSpPr>
            <a:cxnSpLocks/>
          </p:cNvCxnSpPr>
          <p:nvPr/>
        </p:nvCxnSpPr>
        <p:spPr>
          <a:xfrm>
            <a:off x="337625" y="1294228"/>
            <a:ext cx="8454400" cy="7783"/>
          </a:xfrm>
          <a:prstGeom prst="straightConnector1">
            <a:avLst/>
          </a:prstGeom>
          <a:noFill/>
          <a:ln w="25400" cap="flat" cmpd="sng">
            <a:solidFill>
              <a:schemeClr val="accent1"/>
            </a:solidFill>
            <a:prstDash val="solid"/>
            <a:round/>
            <a:headEnd type="none" w="sm" len="sm"/>
            <a:tailEnd type="none" w="sm" len="sm"/>
          </a:ln>
        </p:spPr>
      </p:cxnSp>
      <p:sp>
        <p:nvSpPr>
          <p:cNvPr id="117" name="Google Shape;117;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dirty="0">
                <a:solidFill>
                  <a:schemeClr val="dk1"/>
                </a:solidFill>
              </a:rPr>
              <a:t>19</a:t>
            </a:r>
            <a:endParaRPr dirty="0"/>
          </a:p>
        </p:txBody>
      </p:sp>
      <p:sp>
        <p:nvSpPr>
          <p:cNvPr id="118" name="Google Shape;118;p3"/>
          <p:cNvSpPr/>
          <p:nvPr/>
        </p:nvSpPr>
        <p:spPr>
          <a:xfrm>
            <a:off x="235125" y="838725"/>
            <a:ext cx="8556900"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alibri"/>
              <a:ea typeface="Calibri"/>
              <a:cs typeface="Calibri"/>
              <a:sym typeface="Calibri"/>
            </a:endParaRPr>
          </a:p>
          <a:p>
            <a:pPr marL="0" lvl="0" indent="0" algn="l" rtl="0">
              <a:spcBef>
                <a:spcPts val="0"/>
              </a:spcBef>
              <a:spcAft>
                <a:spcPts val="0"/>
              </a:spcAft>
              <a:buNone/>
            </a:pPr>
            <a:endParaRPr sz="1600" dirty="0">
              <a:solidFill>
                <a:schemeClr val="dk1"/>
              </a:solidFill>
              <a:latin typeface="Calibri"/>
              <a:ea typeface="Calibri"/>
              <a:cs typeface="Calibri"/>
              <a:sym typeface="Calibri"/>
            </a:endParaRPr>
          </a:p>
          <a:p>
            <a:pPr marL="914400" marR="0" lvl="2" indent="0" algn="l" rtl="0">
              <a:lnSpc>
                <a:spcPct val="100000"/>
              </a:lnSpc>
              <a:spcBef>
                <a:spcPts val="0"/>
              </a:spcBef>
              <a:spcAft>
                <a:spcPts val="0"/>
              </a:spcAft>
              <a:buClr>
                <a:srgbClr val="000000"/>
              </a:buClr>
              <a:buSzPts val="1800"/>
              <a:buFont typeface="Arial"/>
              <a:buNone/>
            </a:pPr>
            <a:endParaRPr sz="1800" dirty="0">
              <a:solidFill>
                <a:schemeClr val="dk1"/>
              </a:solidFill>
              <a:latin typeface="Calibri"/>
              <a:ea typeface="Calibri"/>
              <a:cs typeface="Calibri"/>
              <a:sym typeface="Calibri"/>
            </a:endParaRPr>
          </a:p>
        </p:txBody>
      </p:sp>
      <p:sp>
        <p:nvSpPr>
          <p:cNvPr id="8" name="TextBox 7">
            <a:extLst>
              <a:ext uri="{FF2B5EF4-FFF2-40B4-BE49-F238E27FC236}">
                <a16:creationId xmlns:a16="http://schemas.microsoft.com/office/drawing/2014/main" id="{23345F50-D362-4D9B-9906-E5200A9B7E36}"/>
              </a:ext>
            </a:extLst>
          </p:cNvPr>
          <p:cNvSpPr txBox="1"/>
          <p:nvPr/>
        </p:nvSpPr>
        <p:spPr>
          <a:xfrm>
            <a:off x="305083" y="1435853"/>
            <a:ext cx="8454400" cy="4939814"/>
          </a:xfrm>
          <a:prstGeom prst="rect">
            <a:avLst/>
          </a:prstGeom>
          <a:noFill/>
        </p:spPr>
        <p:txBody>
          <a:bodyPr wrap="square">
            <a:spAutoFit/>
          </a:bodyPr>
          <a:lstStyle/>
          <a:p>
            <a:pPr marL="285750" indent="-285750" algn="just">
              <a:buFont typeface="Arial" panose="020B0604020202020204" pitchFamily="34" charset="0"/>
              <a:buChar char="•"/>
            </a:pPr>
            <a:r>
              <a:rPr lang="en-US" sz="1800" dirty="0">
                <a:solidFill>
                  <a:srgbClr val="3E3E3E"/>
                </a:solidFill>
                <a:effectLst/>
                <a:latin typeface="Calibri" panose="020F0502020204030204" pitchFamily="34" charset="0"/>
                <a:ea typeface="Times New Roman" panose="02020603050405020304" pitchFamily="18" charset="0"/>
                <a:cs typeface="Calibri" panose="020F0502020204030204" pitchFamily="34" charset="0"/>
              </a:rPr>
              <a:t>AP RCO organized the GLOBE Asia – Pacific Virtual Wetland Symposium on </a:t>
            </a:r>
            <a:r>
              <a:rPr lang="en-US" sz="1800" dirty="0">
                <a:solidFill>
                  <a:srgbClr val="3E3E3E"/>
                </a:solidFill>
                <a:effectLst/>
                <a:latin typeface="Calibri" panose="020F0502020204030204" pitchFamily="34" charset="0"/>
                <a:ea typeface="Times New Roman" panose="02020603050405020304" pitchFamily="18" charset="0"/>
                <a:cs typeface="Calibri" panose="020F0502020204030204" pitchFamily="34" charset="0"/>
                <a:hlinkClick r:id="rId4"/>
              </a:rPr>
              <a:t>8</a:t>
            </a:r>
            <a:r>
              <a:rPr lang="en-US" sz="1800" baseline="30000" dirty="0">
                <a:solidFill>
                  <a:srgbClr val="3E3E3E"/>
                </a:solidFill>
                <a:effectLst/>
                <a:latin typeface="Calibri" panose="020F0502020204030204" pitchFamily="34" charset="0"/>
                <a:ea typeface="Times New Roman" panose="02020603050405020304" pitchFamily="18" charset="0"/>
                <a:cs typeface="Calibri" panose="020F0502020204030204" pitchFamily="34" charset="0"/>
                <a:hlinkClick r:id="rId4"/>
              </a:rPr>
              <a:t>th</a:t>
            </a:r>
            <a:r>
              <a:rPr lang="en-US" sz="1800" dirty="0">
                <a:solidFill>
                  <a:srgbClr val="3E3E3E"/>
                </a:solidFill>
                <a:effectLst/>
                <a:latin typeface="Calibri" panose="020F0502020204030204" pitchFamily="34" charset="0"/>
                <a:ea typeface="Times New Roman" panose="02020603050405020304" pitchFamily="18" charset="0"/>
                <a:cs typeface="Calibri" panose="020F0502020204030204" pitchFamily="34" charset="0"/>
                <a:hlinkClick r:id="rId4"/>
              </a:rPr>
              <a:t>  December 2022</a:t>
            </a:r>
            <a:r>
              <a:rPr lang="en-US" sz="1800" dirty="0">
                <a:solidFill>
                  <a:srgbClr val="3E3E3E"/>
                </a:solidFill>
                <a:latin typeface="Calibri" panose="020F0502020204030204" pitchFamily="34" charset="0"/>
                <a:ea typeface="Times New Roman" panose="02020603050405020304" pitchFamily="18" charset="0"/>
                <a:cs typeface="Calibri" panose="020F0502020204030204" pitchFamily="34" charset="0"/>
              </a:rPr>
              <a:t> and on </a:t>
            </a:r>
            <a:r>
              <a:rPr lang="en-US" sz="1800" dirty="0">
                <a:solidFill>
                  <a:srgbClr val="3E3E3E"/>
                </a:solidFill>
                <a:latin typeface="Calibri" panose="020F0502020204030204" pitchFamily="34" charset="0"/>
                <a:ea typeface="Times New Roman" panose="02020603050405020304" pitchFamily="18" charset="0"/>
                <a:cs typeface="Calibri" panose="020F0502020204030204" pitchFamily="34" charset="0"/>
                <a:hlinkClick r:id="rId5"/>
              </a:rPr>
              <a:t>2</a:t>
            </a:r>
            <a:r>
              <a:rPr lang="en-US" sz="1800" baseline="30000" dirty="0">
                <a:solidFill>
                  <a:srgbClr val="3E3E3E"/>
                </a:solidFill>
                <a:latin typeface="Calibri" panose="020F0502020204030204" pitchFamily="34" charset="0"/>
                <a:ea typeface="Times New Roman" panose="02020603050405020304" pitchFamily="18" charset="0"/>
                <a:cs typeface="Calibri" panose="020F0502020204030204" pitchFamily="34" charset="0"/>
                <a:hlinkClick r:id="rId5"/>
              </a:rPr>
              <a:t>nd</a:t>
            </a:r>
            <a:r>
              <a:rPr lang="en-US" sz="1800" dirty="0">
                <a:solidFill>
                  <a:srgbClr val="3E3E3E"/>
                </a:solidFill>
                <a:latin typeface="Calibri" panose="020F0502020204030204" pitchFamily="34" charset="0"/>
                <a:ea typeface="Times New Roman" panose="02020603050405020304" pitchFamily="18" charset="0"/>
                <a:cs typeface="Calibri" panose="020F0502020204030204" pitchFamily="34" charset="0"/>
                <a:hlinkClick r:id="rId5"/>
              </a:rPr>
              <a:t> February 2023</a:t>
            </a:r>
            <a:r>
              <a:rPr lang="en-US" sz="1800" dirty="0">
                <a:solidFill>
                  <a:srgbClr val="3E3E3E"/>
                </a:solidFill>
                <a:latin typeface="Calibri" panose="020F0502020204030204" pitchFamily="34" charset="0"/>
                <a:ea typeface="Times New Roman" panose="02020603050405020304" pitchFamily="18" charset="0"/>
                <a:cs typeface="Calibri" panose="020F0502020204030204" pitchFamily="34" charset="0"/>
              </a:rPr>
              <a:t> which marks World Wetlands Day. </a:t>
            </a:r>
            <a:endParaRPr lang="en-US" sz="1800" dirty="0">
              <a:solidFill>
                <a:srgbClr val="3E3E3E"/>
              </a:solidFill>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Arial" panose="020B0604020202020204" pitchFamily="34" charset="0"/>
              <a:buChar char="•"/>
            </a:pPr>
            <a:endParaRPr lang="en-US" sz="600" dirty="0">
              <a:solidFill>
                <a:srgbClr val="3E3E3E"/>
              </a:solidFill>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Arial" panose="020B0604020202020204" pitchFamily="34" charset="0"/>
              <a:buChar char="•"/>
            </a:pPr>
            <a:r>
              <a:rPr lang="en-US" sz="1800" b="1" dirty="0">
                <a:solidFill>
                  <a:srgbClr val="3E3E3E"/>
                </a:solidFill>
                <a:effectLst/>
                <a:latin typeface="Calibri" panose="020F0502020204030204" pitchFamily="34" charset="0"/>
                <a:ea typeface="Times New Roman" panose="02020603050405020304" pitchFamily="18" charset="0"/>
                <a:cs typeface="Calibri" panose="020F0502020204030204" pitchFamily="34" charset="0"/>
              </a:rPr>
              <a:t>16 students projects </a:t>
            </a:r>
            <a:r>
              <a:rPr lang="en-US" sz="1800" dirty="0">
                <a:solidFill>
                  <a:srgbClr val="3E3E3E"/>
                </a:solidFill>
                <a:effectLst/>
                <a:latin typeface="Calibri" panose="020F0502020204030204" pitchFamily="34" charset="0"/>
                <a:ea typeface="Times New Roman" panose="02020603050405020304" pitchFamily="18" charset="0"/>
                <a:cs typeface="Calibri" panose="020F0502020204030204" pitchFamily="34" charset="0"/>
              </a:rPr>
              <a:t>using GLOBE Protocols to Study Wetland was presented by Various Students Presenters on 8</a:t>
            </a:r>
            <a:r>
              <a:rPr lang="en-US" sz="1800" baseline="30000" dirty="0">
                <a:solidFill>
                  <a:srgbClr val="3E3E3E"/>
                </a:solidFill>
                <a:effectLst/>
                <a:latin typeface="Calibri" panose="020F0502020204030204" pitchFamily="34" charset="0"/>
                <a:ea typeface="Times New Roman" panose="02020603050405020304" pitchFamily="18" charset="0"/>
                <a:cs typeface="Calibri" panose="020F0502020204030204" pitchFamily="34" charset="0"/>
              </a:rPr>
              <a:t>th</a:t>
            </a:r>
            <a:r>
              <a:rPr lang="en-US" sz="1800" dirty="0">
                <a:solidFill>
                  <a:srgbClr val="3E3E3E"/>
                </a:solidFill>
                <a:effectLst/>
                <a:latin typeface="Calibri" panose="020F0502020204030204" pitchFamily="34" charset="0"/>
                <a:ea typeface="Times New Roman" panose="02020603050405020304" pitchFamily="18" charset="0"/>
                <a:cs typeface="Calibri" panose="020F0502020204030204" pitchFamily="34" charset="0"/>
              </a:rPr>
              <a:t> December 2022.</a:t>
            </a:r>
          </a:p>
          <a:p>
            <a:pPr marL="285750" indent="-285750" algn="just">
              <a:buFont typeface="Arial" panose="020B0604020202020204" pitchFamily="34" charset="0"/>
              <a:buChar char="•"/>
            </a:pPr>
            <a:endParaRPr lang="en-US" sz="600" dirty="0">
              <a:solidFill>
                <a:srgbClr val="3E3E3E"/>
              </a:solidFill>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Arial" panose="020B0604020202020204" pitchFamily="34" charset="0"/>
              <a:buChar char="•"/>
            </a:pPr>
            <a:r>
              <a:rPr lang="en-US" sz="1800" dirty="0">
                <a:solidFill>
                  <a:srgbClr val="3E3E3E"/>
                </a:solidFill>
                <a:effectLst/>
                <a:latin typeface="Calibri" panose="020F0502020204030204" pitchFamily="34" charset="0"/>
                <a:ea typeface="Times New Roman" panose="02020603050405020304" pitchFamily="18" charset="0"/>
                <a:cs typeface="Calibri" panose="020F0502020204030204" pitchFamily="34" charset="0"/>
              </a:rPr>
              <a:t>The Symposium on 8</a:t>
            </a:r>
            <a:r>
              <a:rPr lang="en-US" sz="1800" baseline="30000" dirty="0">
                <a:solidFill>
                  <a:srgbClr val="3E3E3E"/>
                </a:solidFill>
                <a:effectLst/>
                <a:latin typeface="Calibri" panose="020F0502020204030204" pitchFamily="34" charset="0"/>
                <a:ea typeface="Times New Roman" panose="02020603050405020304" pitchFamily="18" charset="0"/>
                <a:cs typeface="Calibri" panose="020F0502020204030204" pitchFamily="34" charset="0"/>
              </a:rPr>
              <a:t>th</a:t>
            </a:r>
            <a:r>
              <a:rPr lang="en-US" sz="1800" dirty="0">
                <a:solidFill>
                  <a:srgbClr val="3E3E3E"/>
                </a:solidFill>
                <a:effectLst/>
                <a:latin typeface="Calibri" panose="020F0502020204030204" pitchFamily="34" charset="0"/>
                <a:ea typeface="Times New Roman" panose="02020603050405020304" pitchFamily="18" charset="0"/>
                <a:cs typeface="Calibri" panose="020F0502020204030204" pitchFamily="34" charset="0"/>
              </a:rPr>
              <a:t> December was attended by </a:t>
            </a:r>
            <a:r>
              <a:rPr lang="en-US" sz="1800" b="1" dirty="0">
                <a:solidFill>
                  <a:srgbClr val="3E3E3E"/>
                </a:solidFill>
                <a:effectLst/>
                <a:latin typeface="Calibri" panose="020F0502020204030204" pitchFamily="34" charset="0"/>
                <a:ea typeface="Times New Roman" panose="02020603050405020304" pitchFamily="18" charset="0"/>
                <a:cs typeface="Calibri" panose="020F0502020204030204" pitchFamily="34" charset="0"/>
              </a:rPr>
              <a:t>134 participants </a:t>
            </a:r>
            <a:r>
              <a:rPr lang="en-US" sz="1800" dirty="0">
                <a:solidFill>
                  <a:srgbClr val="3E3E3E"/>
                </a:solidFill>
                <a:effectLst/>
                <a:latin typeface="Calibri" panose="020F0502020204030204" pitchFamily="34" charset="0"/>
                <a:ea typeface="Times New Roman" panose="02020603050405020304" pitchFamily="18" charset="0"/>
                <a:cs typeface="Calibri" panose="020F0502020204030204" pitchFamily="34" charset="0"/>
              </a:rPr>
              <a:t>from </a:t>
            </a:r>
            <a:r>
              <a:rPr lang="en-US" sz="1800" b="1" dirty="0">
                <a:solidFill>
                  <a:srgbClr val="3E3E3E"/>
                </a:solidFill>
                <a:effectLst/>
                <a:latin typeface="Calibri" panose="020F0502020204030204" pitchFamily="34" charset="0"/>
                <a:ea typeface="Times New Roman" panose="02020603050405020304" pitchFamily="18" charset="0"/>
                <a:cs typeface="Calibri" panose="020F0502020204030204" pitchFamily="34" charset="0"/>
              </a:rPr>
              <a:t>6 countries </a:t>
            </a:r>
            <a:r>
              <a:rPr lang="en-US" sz="1800" dirty="0">
                <a:solidFill>
                  <a:srgbClr val="3E3E3E"/>
                </a:solidFill>
                <a:effectLst/>
                <a:latin typeface="Calibri" panose="020F0502020204030204" pitchFamily="34" charset="0"/>
                <a:ea typeface="Times New Roman" panose="02020603050405020304" pitchFamily="18" charset="0"/>
                <a:cs typeface="Calibri" panose="020F0502020204030204" pitchFamily="34" charset="0"/>
              </a:rPr>
              <a:t>in the Region. (Australia, India, Nepal, Philippines  Thailand, Taiwan)</a:t>
            </a:r>
          </a:p>
          <a:p>
            <a:pPr marL="285750" indent="-285750" algn="just">
              <a:buFont typeface="Arial" panose="020B0604020202020204" pitchFamily="34" charset="0"/>
              <a:buChar char="•"/>
            </a:pPr>
            <a:endParaRPr lang="en-US" sz="600" dirty="0">
              <a:solidFill>
                <a:srgbClr val="3E3E3E"/>
              </a:solidFill>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Arial" panose="020B0604020202020204" pitchFamily="34" charset="0"/>
              <a:buChar char="•"/>
            </a:pPr>
            <a:r>
              <a:rPr lang="en-US" sz="1800" dirty="0">
                <a:solidFill>
                  <a:srgbClr val="3E3E3E"/>
                </a:solidFill>
                <a:effectLst/>
                <a:latin typeface="Calibri" panose="020F0502020204030204" pitchFamily="34" charset="0"/>
                <a:ea typeface="Times New Roman" panose="02020603050405020304" pitchFamily="18" charset="0"/>
                <a:cs typeface="Calibri" panose="020F0502020204030204" pitchFamily="34" charset="0"/>
              </a:rPr>
              <a:t>The 2nd Part of the Symposium will held on 2nd February 2023 on International Wetland Day. </a:t>
            </a:r>
          </a:p>
          <a:p>
            <a:pPr marL="285750" indent="-285750" algn="just">
              <a:buFont typeface="Arial" panose="020B0604020202020204" pitchFamily="34" charset="0"/>
              <a:buChar char="•"/>
            </a:pPr>
            <a:endParaRPr lang="en-US" sz="600" dirty="0">
              <a:solidFill>
                <a:srgbClr val="3E3E3E"/>
              </a:solidFill>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Arial" panose="020B0604020202020204" pitchFamily="34" charset="0"/>
              <a:buChar char="•"/>
            </a:pPr>
            <a:r>
              <a:rPr lang="en-US" sz="1800" b="1" dirty="0">
                <a:solidFill>
                  <a:srgbClr val="3E3E3E"/>
                </a:solidFill>
                <a:latin typeface="Calibri" panose="020F0502020204030204" pitchFamily="34" charset="0"/>
                <a:cs typeface="Calibri" panose="020F0502020204030204" pitchFamily="34" charset="0"/>
              </a:rPr>
              <a:t>6 students projects</a:t>
            </a:r>
            <a:r>
              <a:rPr lang="en-US" sz="1800" dirty="0">
                <a:solidFill>
                  <a:srgbClr val="3E3E3E"/>
                </a:solidFill>
                <a:latin typeface="Calibri" panose="020F0502020204030204" pitchFamily="34" charset="0"/>
                <a:cs typeface="Calibri" panose="020F0502020204030204" pitchFamily="34" charset="0"/>
              </a:rPr>
              <a:t> from </a:t>
            </a:r>
            <a:r>
              <a:rPr lang="en-US" sz="1800" b="1" dirty="0">
                <a:solidFill>
                  <a:srgbClr val="3E3E3E"/>
                </a:solidFill>
                <a:latin typeface="Calibri" panose="020F0502020204030204" pitchFamily="34" charset="0"/>
                <a:cs typeface="Calibri" panose="020F0502020204030204" pitchFamily="34" charset="0"/>
              </a:rPr>
              <a:t>Nepal, India &amp; Philippines </a:t>
            </a:r>
            <a:r>
              <a:rPr lang="en-US" sz="1800" dirty="0">
                <a:solidFill>
                  <a:srgbClr val="3E3E3E"/>
                </a:solidFill>
                <a:latin typeface="Calibri" panose="020F0502020204030204" pitchFamily="34" charset="0"/>
                <a:cs typeface="Calibri" panose="020F0502020204030204" pitchFamily="34" charset="0"/>
              </a:rPr>
              <a:t>presented their research projects on local wetland during the 2nd Feb’23 Symposium. </a:t>
            </a:r>
          </a:p>
          <a:p>
            <a:pPr marL="285750" indent="-285750" algn="just">
              <a:buFont typeface="Arial" panose="020B0604020202020204" pitchFamily="34" charset="0"/>
              <a:buChar char="•"/>
            </a:pPr>
            <a:endParaRPr lang="en-US" sz="600" dirty="0">
              <a:solidFill>
                <a:srgbClr val="3E3E3E"/>
              </a:solidFill>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sz="1800" b="1" dirty="0">
                <a:solidFill>
                  <a:srgbClr val="3E3E3E"/>
                </a:solidFill>
                <a:latin typeface="Calibri" panose="020F0502020204030204" pitchFamily="34" charset="0"/>
                <a:cs typeface="Calibri" panose="020F0502020204030204" pitchFamily="34" charset="0"/>
              </a:rPr>
              <a:t>94 participants </a:t>
            </a:r>
            <a:r>
              <a:rPr lang="en-US" sz="1800" dirty="0">
                <a:solidFill>
                  <a:srgbClr val="3E3E3E"/>
                </a:solidFill>
                <a:latin typeface="Calibri" panose="020F0502020204030204" pitchFamily="34" charset="0"/>
                <a:cs typeface="Calibri" panose="020F0502020204030204" pitchFamily="34" charset="0"/>
              </a:rPr>
              <a:t>including Students Participated from </a:t>
            </a:r>
            <a:r>
              <a:rPr lang="en-US" sz="1800" b="1" dirty="0">
                <a:solidFill>
                  <a:srgbClr val="3E3E3E"/>
                </a:solidFill>
                <a:latin typeface="Calibri" panose="020F0502020204030204" pitchFamily="34" charset="0"/>
                <a:cs typeface="Calibri" panose="020F0502020204030204" pitchFamily="34" charset="0"/>
              </a:rPr>
              <a:t>10 Countries </a:t>
            </a:r>
            <a:r>
              <a:rPr lang="en-US" sz="1800" dirty="0">
                <a:solidFill>
                  <a:srgbClr val="3E3E3E"/>
                </a:solidFill>
                <a:latin typeface="Calibri" panose="020F0502020204030204" pitchFamily="34" charset="0"/>
                <a:cs typeface="Calibri" panose="020F0502020204030204" pitchFamily="34" charset="0"/>
              </a:rPr>
              <a:t>in the Region Australia, India, Bhutan, Nepal, Philippines, Palau, Thailand, Sri Lanka, Micronesia and Taiwan) </a:t>
            </a:r>
          </a:p>
          <a:p>
            <a:pPr marL="285750" indent="-285750" algn="just">
              <a:buFont typeface="Arial" panose="020B0604020202020204" pitchFamily="34" charset="0"/>
              <a:buChar char="•"/>
            </a:pPr>
            <a:endParaRPr lang="en-US" sz="600" dirty="0">
              <a:solidFill>
                <a:srgbClr val="3E3E3E"/>
              </a:solidFill>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sz="1800" dirty="0">
                <a:solidFill>
                  <a:srgbClr val="3E3E3E"/>
                </a:solidFill>
                <a:latin typeface="Calibri" panose="020F0502020204030204" pitchFamily="34" charset="0"/>
                <a:cs typeface="Calibri" panose="020F0502020204030204" pitchFamily="34" charset="0"/>
              </a:rPr>
              <a:t>This Symposium was an opportunity for GLOBE Students to showcase and share their research Paper/ presentation.</a:t>
            </a:r>
          </a:p>
        </p:txBody>
      </p:sp>
    </p:spTree>
    <p:extLst>
      <p:ext uri="{BB962C8B-B14F-4D97-AF65-F5344CB8AC3E}">
        <p14:creationId xmlns:p14="http://schemas.microsoft.com/office/powerpoint/2010/main" val="2044764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gd2f45c18ce_0_13"/>
          <p:cNvSpPr txBox="1">
            <a:spLocks noGrp="1"/>
          </p:cNvSpPr>
          <p:nvPr>
            <p:ph type="title"/>
          </p:nvPr>
        </p:nvSpPr>
        <p:spPr>
          <a:xfrm>
            <a:off x="397725" y="637510"/>
            <a:ext cx="8229600" cy="692700"/>
          </a:xfrm>
          <a:prstGeom prst="rect">
            <a:avLst/>
          </a:prstGeom>
          <a:noFill/>
          <a:ln>
            <a:noFill/>
          </a:ln>
        </p:spPr>
        <p:txBody>
          <a:bodyPr spcFirstLastPara="1" wrap="square" lIns="91425" tIns="45700" rIns="91425" bIns="45700" anchor="ctr" anchorCtr="0">
            <a:normAutofit/>
          </a:bodyPr>
          <a:lstStyle/>
          <a:p>
            <a:pPr lvl="0">
              <a:buSzPts val="3600"/>
            </a:pPr>
            <a:r>
              <a:rPr lang="en-US" sz="3600" b="1" dirty="0"/>
              <a:t>Summary of Activities in the Region</a:t>
            </a:r>
          </a:p>
        </p:txBody>
      </p:sp>
      <p:pic>
        <p:nvPicPr>
          <p:cNvPr id="105" name="Google Shape;105;gd2f45c18ce_0_13" descr="GLOBE_logoOfficial-_Blue.png"/>
          <p:cNvPicPr preferRelativeResize="0"/>
          <p:nvPr/>
        </p:nvPicPr>
        <p:blipFill rotWithShape="1">
          <a:blip r:embed="rId3">
            <a:alphaModFix/>
          </a:blip>
          <a:srcRect/>
          <a:stretch/>
        </p:blipFill>
        <p:spPr>
          <a:xfrm>
            <a:off x="3208362" y="152118"/>
            <a:ext cx="2732046" cy="457200"/>
          </a:xfrm>
          <a:prstGeom prst="rect">
            <a:avLst/>
          </a:prstGeom>
          <a:noFill/>
          <a:ln>
            <a:noFill/>
          </a:ln>
        </p:spPr>
      </p:pic>
      <p:cxnSp>
        <p:nvCxnSpPr>
          <p:cNvPr id="106" name="Google Shape;106;gd2f45c18ce_0_13"/>
          <p:cNvCxnSpPr/>
          <p:nvPr/>
        </p:nvCxnSpPr>
        <p:spPr>
          <a:xfrm>
            <a:off x="327974" y="1258199"/>
            <a:ext cx="8397000" cy="26100"/>
          </a:xfrm>
          <a:prstGeom prst="straightConnector1">
            <a:avLst/>
          </a:prstGeom>
          <a:noFill/>
          <a:ln w="25400" cap="flat" cmpd="sng">
            <a:solidFill>
              <a:schemeClr val="accent1"/>
            </a:solidFill>
            <a:prstDash val="solid"/>
            <a:round/>
            <a:headEnd type="none" w="sm" len="sm"/>
            <a:tailEnd type="none" w="sm" len="sm"/>
          </a:ln>
        </p:spPr>
      </p:cxnSp>
      <p:sp>
        <p:nvSpPr>
          <p:cNvPr id="107" name="Google Shape;107;gd2f45c18ce_0_1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dirty="0">
                <a:solidFill>
                  <a:schemeClr val="dk1"/>
                </a:solidFill>
              </a:rPr>
              <a:t>2</a:t>
            </a:r>
            <a:endParaRPr dirty="0"/>
          </a:p>
        </p:txBody>
      </p:sp>
      <p:sp>
        <p:nvSpPr>
          <p:cNvPr id="108" name="Google Shape;108;gd2f45c18ce_0_13"/>
          <p:cNvSpPr/>
          <p:nvPr/>
        </p:nvSpPr>
        <p:spPr>
          <a:xfrm>
            <a:off x="327974" y="1183366"/>
            <a:ext cx="8556900" cy="5046372"/>
          </a:xfrm>
          <a:prstGeom prst="rect">
            <a:avLst/>
          </a:prstGeom>
          <a:noFill/>
          <a:ln>
            <a:noFill/>
          </a:ln>
        </p:spPr>
        <p:txBody>
          <a:bodyPr spcFirstLastPara="1" wrap="square" lIns="91425" tIns="45700" rIns="91425" bIns="45700" anchor="t" anchorCtr="0">
            <a:noAutofit/>
          </a:bodyPr>
          <a:lstStyle/>
          <a:p>
            <a:pPr lvl="0" algn="ctr">
              <a:buSzPts val="1800"/>
            </a:pPr>
            <a:endParaRPr lang="en-US" sz="900" dirty="0">
              <a:solidFill>
                <a:schemeClr val="dk1"/>
              </a:solidFill>
              <a:latin typeface="Calibri"/>
              <a:ea typeface="Calibri"/>
              <a:cs typeface="Calibri"/>
              <a:sym typeface="Calibri"/>
            </a:endParaRPr>
          </a:p>
          <a:p>
            <a:pPr marL="342900" lvl="0" indent="-342900" algn="just">
              <a:buSzPts val="1800"/>
              <a:buFont typeface="Arial" panose="020B0604020202020204" pitchFamily="34" charset="0"/>
              <a:buChar char="•"/>
            </a:pPr>
            <a:r>
              <a:rPr lang="en-US" sz="1800" dirty="0">
                <a:solidFill>
                  <a:schemeClr val="tx1"/>
                </a:solidFill>
                <a:latin typeface="Calibri"/>
                <a:ea typeface="Calibri"/>
                <a:cs typeface="Calibri"/>
                <a:sym typeface="Calibri"/>
              </a:rPr>
              <a:t>As we get to the new normal after the COVID -19 pandemic and as a precautionary measure for the GLOBE community we continue conducting some of our GLOBE activity in the region virtually and for a few we gathered together. One positive thing that we learn during the pandemic that we can meet any time just digitally and we have been utilizing the digital resources to connect with the regional GLOBE Community to strengthen the program in the region in various ways.</a:t>
            </a:r>
          </a:p>
          <a:p>
            <a:pPr marL="342900" lvl="0" indent="-342900" algn="just">
              <a:buSzPts val="1800"/>
              <a:buFont typeface="Arial" panose="020B0604020202020204" pitchFamily="34" charset="0"/>
              <a:buChar char="•"/>
            </a:pPr>
            <a:endParaRPr lang="en-US" sz="900" dirty="0">
              <a:solidFill>
                <a:schemeClr val="dk1"/>
              </a:solidFill>
              <a:latin typeface="Calibri"/>
              <a:ea typeface="Calibri"/>
              <a:cs typeface="Calibri"/>
              <a:sym typeface="Calibri"/>
            </a:endParaRPr>
          </a:p>
          <a:p>
            <a:pPr marL="342900" lvl="0" indent="-342900" algn="just">
              <a:buSzPts val="1800"/>
              <a:buFont typeface="Arial" panose="020B0604020202020204" pitchFamily="34" charset="0"/>
              <a:buChar char="•"/>
            </a:pPr>
            <a:r>
              <a:rPr lang="en-US" sz="1800" dirty="0">
                <a:solidFill>
                  <a:schemeClr val="dk1"/>
                </a:solidFill>
                <a:latin typeface="Calibri"/>
                <a:ea typeface="Calibri"/>
                <a:cs typeface="Calibri"/>
                <a:sym typeface="Calibri"/>
              </a:rPr>
              <a:t>Since January 2022 to </a:t>
            </a:r>
            <a:r>
              <a:rPr lang="en-IN" sz="1800" dirty="0">
                <a:solidFill>
                  <a:schemeClr val="dk1"/>
                </a:solidFill>
                <a:latin typeface="Calibri"/>
                <a:ea typeface="Calibri"/>
                <a:cs typeface="Calibri"/>
                <a:sym typeface="Calibri"/>
              </a:rPr>
              <a:t>February </a:t>
            </a:r>
            <a:r>
              <a:rPr lang="en-US" sz="1800" dirty="0">
                <a:solidFill>
                  <a:schemeClr val="dk1"/>
                </a:solidFill>
                <a:latin typeface="Calibri"/>
                <a:ea typeface="Calibri"/>
                <a:cs typeface="Calibri"/>
                <a:sym typeface="Calibri"/>
              </a:rPr>
              <a:t>2023 AP RCO has organized 11 Webinars for GLOBE community in the Region. </a:t>
            </a:r>
          </a:p>
          <a:p>
            <a:pPr marL="342900" lvl="0" indent="-342900" algn="just">
              <a:buSzPts val="1800"/>
              <a:buFont typeface="Arial" panose="020B0604020202020204" pitchFamily="34" charset="0"/>
              <a:buChar char="•"/>
            </a:pPr>
            <a:endParaRPr lang="en-US" sz="900" dirty="0">
              <a:solidFill>
                <a:schemeClr val="dk1"/>
              </a:solidFill>
              <a:latin typeface="Calibri"/>
              <a:ea typeface="Calibri"/>
              <a:cs typeface="Calibri"/>
              <a:sym typeface="Calibri"/>
            </a:endParaRPr>
          </a:p>
          <a:p>
            <a:pPr marL="342900" lvl="0" indent="-342900" algn="just">
              <a:buSzPts val="1800"/>
              <a:buFont typeface="Arial" panose="020B0604020202020204" pitchFamily="34" charset="0"/>
              <a:buChar char="•"/>
            </a:pPr>
            <a:r>
              <a:rPr lang="en-US" sz="1800" dirty="0">
                <a:solidFill>
                  <a:schemeClr val="dk1"/>
                </a:solidFill>
                <a:latin typeface="Calibri"/>
                <a:ea typeface="Calibri"/>
                <a:cs typeface="Calibri"/>
                <a:sym typeface="Calibri"/>
              </a:rPr>
              <a:t>AP RCO also organized a Two GLOBE e- Training workshop for Bhutan, which is a newly added country in our region. One from 25-29 April’22 and the second one on October 31, </a:t>
            </a:r>
            <a:r>
              <a:rPr lang="en-US" sz="1800" dirty="0">
                <a:solidFill>
                  <a:schemeClr val="dk1"/>
                </a:solidFill>
                <a:latin typeface="Calibri"/>
                <a:ea typeface="Calibri"/>
                <a:cs typeface="Calibri"/>
              </a:rPr>
              <a:t>November 23, November 29, December 09 and the last one on December 19, 2022. </a:t>
            </a:r>
            <a:endParaRPr lang="en-US" sz="1800" dirty="0">
              <a:solidFill>
                <a:schemeClr val="dk1"/>
              </a:solidFill>
              <a:latin typeface="Calibri"/>
              <a:ea typeface="Calibri"/>
              <a:cs typeface="Calibri"/>
              <a:sym typeface="Calibri"/>
            </a:endParaRPr>
          </a:p>
          <a:p>
            <a:pPr marL="342900" lvl="0" indent="-342900" algn="just">
              <a:buSzPts val="1800"/>
              <a:buFont typeface="Arial" panose="020B0604020202020204" pitchFamily="34" charset="0"/>
              <a:buChar char="•"/>
            </a:pPr>
            <a:endParaRPr lang="en-US" sz="900" dirty="0">
              <a:solidFill>
                <a:schemeClr val="dk1"/>
              </a:solidFill>
              <a:latin typeface="Calibri"/>
              <a:ea typeface="Calibri"/>
              <a:cs typeface="Calibri"/>
              <a:sym typeface="Calibri"/>
            </a:endParaRPr>
          </a:p>
          <a:p>
            <a:pPr marL="342900" lvl="0" indent="-342900" algn="just">
              <a:buSzPts val="1800"/>
              <a:buFont typeface="Arial" panose="020B0604020202020204" pitchFamily="34" charset="0"/>
              <a:buChar char="•"/>
            </a:pPr>
            <a:r>
              <a:rPr lang="en-US" sz="1800" dirty="0">
                <a:solidFill>
                  <a:schemeClr val="dk1"/>
                </a:solidFill>
                <a:latin typeface="Calibri"/>
                <a:ea typeface="Calibri"/>
                <a:cs typeface="Calibri"/>
                <a:sym typeface="Calibri"/>
              </a:rPr>
              <a:t>AP RCO uploads all the webinar recording on its </a:t>
            </a:r>
            <a:r>
              <a:rPr lang="en-US" sz="1800" dirty="0">
                <a:solidFill>
                  <a:schemeClr val="dk1"/>
                </a:solidFill>
                <a:latin typeface="Calibri"/>
                <a:ea typeface="Calibri"/>
                <a:cs typeface="Calibri"/>
                <a:sym typeface="Calibri"/>
                <a:hlinkClick r:id="rId4"/>
              </a:rPr>
              <a:t>YouTube Channel </a:t>
            </a:r>
            <a:r>
              <a:rPr lang="en-US" sz="1800" dirty="0">
                <a:solidFill>
                  <a:schemeClr val="dk1"/>
                </a:solidFill>
                <a:latin typeface="Calibri"/>
                <a:ea typeface="Calibri"/>
                <a:cs typeface="Calibri"/>
                <a:sym typeface="Calibri"/>
              </a:rPr>
              <a:t>for wider Circulation and community engagement and share details to the regional community  through </a:t>
            </a:r>
            <a:r>
              <a:rPr lang="en-US" sz="1800" dirty="0">
                <a:solidFill>
                  <a:schemeClr val="dk1"/>
                </a:solidFill>
                <a:latin typeface="Calibri"/>
                <a:ea typeface="Calibri"/>
                <a:cs typeface="Calibri"/>
                <a:sym typeface="Calibri"/>
                <a:hlinkClick r:id="rId5"/>
              </a:rPr>
              <a:t>Social media Platforms</a:t>
            </a:r>
            <a:r>
              <a:rPr lang="en-US" sz="1800" dirty="0">
                <a:solidFill>
                  <a:schemeClr val="dk1"/>
                </a:solidFill>
                <a:latin typeface="Calibri"/>
                <a:ea typeface="Calibri"/>
                <a:cs typeface="Calibri"/>
                <a:sym typeface="Calibri"/>
              </a:rPr>
              <a:t>. </a:t>
            </a:r>
          </a:p>
          <a:p>
            <a:pPr marL="342900" lvl="0" indent="-342900" algn="just">
              <a:buSzPts val="1800"/>
              <a:buFont typeface="Arial" panose="020B0604020202020204" pitchFamily="34" charset="0"/>
              <a:buChar char="•"/>
            </a:pPr>
            <a:endParaRPr lang="en-US" sz="900" dirty="0">
              <a:solidFill>
                <a:schemeClr val="dk1"/>
              </a:solidFill>
              <a:latin typeface="Calibri"/>
              <a:ea typeface="Calibri"/>
              <a:cs typeface="Calibri"/>
              <a:sym typeface="Calibri"/>
            </a:endParaRPr>
          </a:p>
          <a:p>
            <a:pPr marL="342900" lvl="0" indent="-342900" algn="just">
              <a:buSzPts val="1800"/>
              <a:buFont typeface="Arial" panose="020B0604020202020204" pitchFamily="34" charset="0"/>
              <a:buChar char="•"/>
            </a:pPr>
            <a:r>
              <a:rPr lang="en-US" sz="1800" dirty="0">
                <a:solidFill>
                  <a:schemeClr val="dk1"/>
                </a:solidFill>
                <a:latin typeface="Calibri"/>
                <a:ea typeface="Calibri"/>
                <a:cs typeface="Calibri"/>
                <a:sym typeface="Calibri"/>
              </a:rPr>
              <a:t>Some of the Regional highlight is mention in this presentation. </a:t>
            </a:r>
            <a:endParaRPr sz="1600" i="0" u="none" strike="noStrike" cap="none" dirty="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5" name="Google Shape;115;p3" descr="GLOBE_logoOfficial-_Blue.png"/>
          <p:cNvPicPr preferRelativeResize="0"/>
          <p:nvPr/>
        </p:nvPicPr>
        <p:blipFill rotWithShape="1">
          <a:blip r:embed="rId3">
            <a:alphaModFix/>
          </a:blip>
          <a:srcRect/>
          <a:stretch/>
        </p:blipFill>
        <p:spPr>
          <a:xfrm>
            <a:off x="3208362" y="152118"/>
            <a:ext cx="2732047" cy="457200"/>
          </a:xfrm>
          <a:prstGeom prst="rect">
            <a:avLst/>
          </a:prstGeom>
          <a:noFill/>
          <a:ln>
            <a:noFill/>
          </a:ln>
        </p:spPr>
      </p:pic>
      <p:cxnSp>
        <p:nvCxnSpPr>
          <p:cNvPr id="116" name="Google Shape;116;p3"/>
          <p:cNvCxnSpPr/>
          <p:nvPr/>
        </p:nvCxnSpPr>
        <p:spPr>
          <a:xfrm>
            <a:off x="373428" y="751762"/>
            <a:ext cx="8397143" cy="26100"/>
          </a:xfrm>
          <a:prstGeom prst="straightConnector1">
            <a:avLst/>
          </a:prstGeom>
          <a:noFill/>
          <a:ln w="25400" cap="flat" cmpd="sng">
            <a:solidFill>
              <a:schemeClr val="accent1"/>
            </a:solidFill>
            <a:prstDash val="solid"/>
            <a:round/>
            <a:headEnd type="none" w="sm" len="sm"/>
            <a:tailEnd type="none" w="sm" len="sm"/>
          </a:ln>
        </p:spPr>
      </p:cxnSp>
      <p:sp>
        <p:nvSpPr>
          <p:cNvPr id="117" name="Google Shape;117;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dirty="0">
                <a:solidFill>
                  <a:schemeClr val="dk1"/>
                </a:solidFill>
              </a:rPr>
              <a:t>20</a:t>
            </a:r>
            <a:endParaRPr dirty="0"/>
          </a:p>
        </p:txBody>
      </p:sp>
      <p:sp>
        <p:nvSpPr>
          <p:cNvPr id="11" name="TextBox 10">
            <a:extLst>
              <a:ext uri="{FF2B5EF4-FFF2-40B4-BE49-F238E27FC236}">
                <a16:creationId xmlns:a16="http://schemas.microsoft.com/office/drawing/2014/main" id="{B381F42A-B3CD-4728-A6E8-C7DF7EAA673D}"/>
              </a:ext>
            </a:extLst>
          </p:cNvPr>
          <p:cNvSpPr txBox="1"/>
          <p:nvPr/>
        </p:nvSpPr>
        <p:spPr>
          <a:xfrm>
            <a:off x="4916659" y="1933588"/>
            <a:ext cx="3273082" cy="584775"/>
          </a:xfrm>
          <a:prstGeom prst="rect">
            <a:avLst/>
          </a:prstGeom>
          <a:noFill/>
        </p:spPr>
        <p:txBody>
          <a:bodyPr wrap="square" rtlCol="0">
            <a:spAutoFit/>
          </a:bodyPr>
          <a:lstStyle/>
          <a:p>
            <a:pPr algn="ctr"/>
            <a:r>
              <a:rPr lang="en-IN" sz="1600" dirty="0">
                <a:latin typeface="Calibri" panose="020F0502020204030204" pitchFamily="34" charset="0"/>
                <a:cs typeface="Calibri" panose="020F0502020204030204" pitchFamily="34" charset="0"/>
              </a:rPr>
              <a:t>Virtual Group Photograph from Symposium on 8</a:t>
            </a:r>
            <a:r>
              <a:rPr lang="en-IN" sz="1600" baseline="30000" dirty="0">
                <a:latin typeface="Calibri" panose="020F0502020204030204" pitchFamily="34" charset="0"/>
                <a:cs typeface="Calibri" panose="020F0502020204030204" pitchFamily="34" charset="0"/>
              </a:rPr>
              <a:t>th</a:t>
            </a:r>
            <a:r>
              <a:rPr lang="en-IN" sz="1600" dirty="0">
                <a:latin typeface="Calibri" panose="020F0502020204030204" pitchFamily="34" charset="0"/>
                <a:cs typeface="Calibri" panose="020F0502020204030204" pitchFamily="34" charset="0"/>
              </a:rPr>
              <a:t> Dec’22.</a:t>
            </a:r>
          </a:p>
        </p:txBody>
      </p:sp>
      <p:pic>
        <p:nvPicPr>
          <p:cNvPr id="3" name="Picture 2">
            <a:extLst>
              <a:ext uri="{FF2B5EF4-FFF2-40B4-BE49-F238E27FC236}">
                <a16:creationId xmlns:a16="http://schemas.microsoft.com/office/drawing/2014/main" id="{53E34F21-50D6-0FEB-CF88-CAF1E43E27AF}"/>
              </a:ext>
            </a:extLst>
          </p:cNvPr>
          <p:cNvPicPr>
            <a:picLocks noChangeAspect="1"/>
          </p:cNvPicPr>
          <p:nvPr/>
        </p:nvPicPr>
        <p:blipFill>
          <a:blip r:embed="rId4"/>
          <a:stretch>
            <a:fillRect/>
          </a:stretch>
        </p:blipFill>
        <p:spPr>
          <a:xfrm>
            <a:off x="360288" y="920306"/>
            <a:ext cx="4325181" cy="3103782"/>
          </a:xfrm>
          <a:prstGeom prst="rect">
            <a:avLst/>
          </a:prstGeom>
        </p:spPr>
      </p:pic>
      <p:pic>
        <p:nvPicPr>
          <p:cNvPr id="6" name="Picture 5">
            <a:extLst>
              <a:ext uri="{FF2B5EF4-FFF2-40B4-BE49-F238E27FC236}">
                <a16:creationId xmlns:a16="http://schemas.microsoft.com/office/drawing/2014/main" id="{5A69F70C-CFD6-9D72-1A28-4B28350ED86D}"/>
              </a:ext>
            </a:extLst>
          </p:cNvPr>
          <p:cNvPicPr>
            <a:picLocks noChangeAspect="1"/>
          </p:cNvPicPr>
          <p:nvPr/>
        </p:nvPicPr>
        <p:blipFill rotWithShape="1">
          <a:blip r:embed="rId5"/>
          <a:srcRect b="6279"/>
          <a:stretch/>
        </p:blipFill>
        <p:spPr>
          <a:xfrm>
            <a:off x="4698609" y="3412674"/>
            <a:ext cx="4319246" cy="2639788"/>
          </a:xfrm>
          <a:prstGeom prst="rect">
            <a:avLst/>
          </a:prstGeom>
        </p:spPr>
      </p:pic>
      <p:sp>
        <p:nvSpPr>
          <p:cNvPr id="7" name="TextBox 6">
            <a:extLst>
              <a:ext uri="{FF2B5EF4-FFF2-40B4-BE49-F238E27FC236}">
                <a16:creationId xmlns:a16="http://schemas.microsoft.com/office/drawing/2014/main" id="{8F92825A-7877-8854-A79C-371F54B8DA1E}"/>
              </a:ext>
            </a:extLst>
          </p:cNvPr>
          <p:cNvSpPr txBox="1"/>
          <p:nvPr/>
        </p:nvSpPr>
        <p:spPr>
          <a:xfrm>
            <a:off x="722142" y="4732568"/>
            <a:ext cx="3273082" cy="584775"/>
          </a:xfrm>
          <a:prstGeom prst="rect">
            <a:avLst/>
          </a:prstGeom>
          <a:noFill/>
        </p:spPr>
        <p:txBody>
          <a:bodyPr wrap="square" rtlCol="0">
            <a:spAutoFit/>
          </a:bodyPr>
          <a:lstStyle/>
          <a:p>
            <a:pPr algn="ctr"/>
            <a:r>
              <a:rPr lang="en-IN" sz="1600" dirty="0">
                <a:latin typeface="Calibri" panose="020F0502020204030204" pitchFamily="34" charset="0"/>
                <a:cs typeface="Calibri" panose="020F0502020204030204" pitchFamily="34" charset="0"/>
              </a:rPr>
              <a:t>Virtual Group Photograph from Symposium on 2</a:t>
            </a:r>
            <a:r>
              <a:rPr lang="en-IN" sz="1600" baseline="30000" dirty="0">
                <a:latin typeface="Calibri" panose="020F0502020204030204" pitchFamily="34" charset="0"/>
                <a:cs typeface="Calibri" panose="020F0502020204030204" pitchFamily="34" charset="0"/>
              </a:rPr>
              <a:t>nd</a:t>
            </a:r>
            <a:r>
              <a:rPr lang="en-IN" sz="1600" dirty="0">
                <a:latin typeface="Calibri" panose="020F0502020204030204" pitchFamily="34" charset="0"/>
                <a:cs typeface="Calibri" panose="020F0502020204030204" pitchFamily="34" charset="0"/>
              </a:rPr>
              <a:t> Feb’23.</a:t>
            </a:r>
          </a:p>
        </p:txBody>
      </p:sp>
    </p:spTree>
    <p:extLst>
      <p:ext uri="{BB962C8B-B14F-4D97-AF65-F5344CB8AC3E}">
        <p14:creationId xmlns:p14="http://schemas.microsoft.com/office/powerpoint/2010/main" val="1780040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3"/>
          <p:cNvSpPr txBox="1">
            <a:spLocks noGrp="1"/>
          </p:cNvSpPr>
          <p:nvPr>
            <p:ph type="title"/>
          </p:nvPr>
        </p:nvSpPr>
        <p:spPr>
          <a:xfrm>
            <a:off x="457200" y="609318"/>
            <a:ext cx="8229600" cy="69269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IN" sz="2400" b="1" dirty="0"/>
              <a:t>Bhutan GLOBE Teacher Training Workshop </a:t>
            </a:r>
            <a:endParaRPr sz="2400" b="1" dirty="0"/>
          </a:p>
        </p:txBody>
      </p:sp>
      <p:pic>
        <p:nvPicPr>
          <p:cNvPr id="115" name="Google Shape;115;p3" descr="GLOBE_logoOfficial-_Blue.png"/>
          <p:cNvPicPr preferRelativeResize="0"/>
          <p:nvPr/>
        </p:nvPicPr>
        <p:blipFill rotWithShape="1">
          <a:blip r:embed="rId3">
            <a:alphaModFix/>
          </a:blip>
          <a:srcRect/>
          <a:stretch/>
        </p:blipFill>
        <p:spPr>
          <a:xfrm>
            <a:off x="3208362" y="152118"/>
            <a:ext cx="2732047" cy="457200"/>
          </a:xfrm>
          <a:prstGeom prst="rect">
            <a:avLst/>
          </a:prstGeom>
          <a:noFill/>
          <a:ln>
            <a:noFill/>
          </a:ln>
        </p:spPr>
      </p:pic>
      <p:cxnSp>
        <p:nvCxnSpPr>
          <p:cNvPr id="116" name="Google Shape;116;p3"/>
          <p:cNvCxnSpPr/>
          <p:nvPr/>
        </p:nvCxnSpPr>
        <p:spPr>
          <a:xfrm>
            <a:off x="337907" y="1205571"/>
            <a:ext cx="8397143" cy="26100"/>
          </a:xfrm>
          <a:prstGeom prst="straightConnector1">
            <a:avLst/>
          </a:prstGeom>
          <a:noFill/>
          <a:ln w="25400" cap="flat" cmpd="sng">
            <a:solidFill>
              <a:schemeClr val="accent1"/>
            </a:solidFill>
            <a:prstDash val="solid"/>
            <a:round/>
            <a:headEnd type="none" w="sm" len="sm"/>
            <a:tailEnd type="none" w="sm" len="sm"/>
          </a:ln>
        </p:spPr>
      </p:cxnSp>
      <p:sp>
        <p:nvSpPr>
          <p:cNvPr id="117" name="Google Shape;117;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dirty="0">
                <a:solidFill>
                  <a:schemeClr val="dk1"/>
                </a:solidFill>
              </a:rPr>
              <a:t>21</a:t>
            </a:r>
            <a:endParaRPr dirty="0"/>
          </a:p>
        </p:txBody>
      </p:sp>
      <p:sp>
        <p:nvSpPr>
          <p:cNvPr id="118" name="Google Shape;118;p3"/>
          <p:cNvSpPr/>
          <p:nvPr/>
        </p:nvSpPr>
        <p:spPr>
          <a:xfrm>
            <a:off x="235125" y="838725"/>
            <a:ext cx="8556900"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alibri"/>
              <a:ea typeface="Calibri"/>
              <a:cs typeface="Calibri"/>
              <a:sym typeface="Calibri"/>
            </a:endParaRPr>
          </a:p>
          <a:p>
            <a:pPr marL="0" lvl="0" indent="0" algn="l" rtl="0">
              <a:spcBef>
                <a:spcPts val="0"/>
              </a:spcBef>
              <a:spcAft>
                <a:spcPts val="0"/>
              </a:spcAft>
              <a:buNone/>
            </a:pPr>
            <a:endParaRPr sz="1600" dirty="0">
              <a:solidFill>
                <a:schemeClr val="dk1"/>
              </a:solidFill>
              <a:latin typeface="Calibri"/>
              <a:ea typeface="Calibri"/>
              <a:cs typeface="Calibri"/>
              <a:sym typeface="Calibri"/>
            </a:endParaRPr>
          </a:p>
          <a:p>
            <a:pPr marL="914400" marR="0" lvl="2" indent="0" algn="l" rtl="0">
              <a:lnSpc>
                <a:spcPct val="100000"/>
              </a:lnSpc>
              <a:spcBef>
                <a:spcPts val="0"/>
              </a:spcBef>
              <a:spcAft>
                <a:spcPts val="0"/>
              </a:spcAft>
              <a:buClr>
                <a:srgbClr val="000000"/>
              </a:buClr>
              <a:buSzPts val="1800"/>
              <a:buFont typeface="Arial"/>
              <a:buNone/>
            </a:pPr>
            <a:endParaRPr sz="1800" dirty="0">
              <a:solidFill>
                <a:schemeClr val="dk1"/>
              </a:solidFill>
              <a:latin typeface="Calibri"/>
              <a:ea typeface="Calibri"/>
              <a:cs typeface="Calibri"/>
              <a:sym typeface="Calibri"/>
            </a:endParaRPr>
          </a:p>
        </p:txBody>
      </p:sp>
      <p:sp>
        <p:nvSpPr>
          <p:cNvPr id="7" name="Google Shape;118;p3">
            <a:extLst>
              <a:ext uri="{FF2B5EF4-FFF2-40B4-BE49-F238E27FC236}">
                <a16:creationId xmlns:a16="http://schemas.microsoft.com/office/drawing/2014/main" id="{ADCE70D6-7B46-4C23-AA55-202FC6CFE93B}"/>
              </a:ext>
            </a:extLst>
          </p:cNvPr>
          <p:cNvSpPr/>
          <p:nvPr/>
        </p:nvSpPr>
        <p:spPr>
          <a:xfrm>
            <a:off x="340750" y="1302011"/>
            <a:ext cx="8394300" cy="4616608"/>
          </a:xfrm>
          <a:prstGeom prst="rect">
            <a:avLst/>
          </a:prstGeom>
          <a:noFill/>
          <a:ln>
            <a:noFill/>
          </a:ln>
        </p:spPr>
        <p:txBody>
          <a:bodyPr spcFirstLastPara="1" wrap="square" lIns="91425" tIns="45700" rIns="91425" bIns="45700" anchor="t" anchorCtr="0">
            <a:spAutoFit/>
          </a:bodyPr>
          <a:lstStyle/>
          <a:p>
            <a:pPr marL="285750" indent="-285750" algn="just">
              <a:buFont typeface="Arial" panose="020B0604020202020204" pitchFamily="34" charset="0"/>
              <a:buChar char="•"/>
            </a:pPr>
            <a:r>
              <a:rPr lang="en-IN" sz="1600" b="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AP RCO help organize </a:t>
            </a:r>
            <a:r>
              <a:rPr lang="en-IN" sz="1600" b="1"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GLOBE Teacher Training Workshop </a:t>
            </a:r>
            <a:r>
              <a:rPr lang="en-IN" sz="1600" b="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for GLOBE – Bhutan from </a:t>
            </a:r>
            <a:r>
              <a:rPr lang="en-IN" sz="1600" b="1"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25 to 29 April 2022. </a:t>
            </a:r>
          </a:p>
          <a:p>
            <a:pPr marL="285750" indent="-285750" algn="just">
              <a:buFont typeface="Arial" panose="020B0604020202020204" pitchFamily="34" charset="0"/>
              <a:buChar char="•"/>
            </a:pPr>
            <a:endParaRPr lang="en-IN" sz="400" b="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Arial" panose="020B0604020202020204" pitchFamily="34" charset="0"/>
              <a:buChar char="•"/>
            </a:pPr>
            <a:r>
              <a:rPr lang="en-IN" sz="1600" b="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13 teachers from Bhutan got train in 4 GLOBE Protocols including Atmosphere, Biosphere, Pedosphere &amp; Hydrosphere. </a:t>
            </a:r>
          </a:p>
          <a:p>
            <a:pPr marL="285750" indent="-285750" algn="just">
              <a:buFont typeface="Arial" panose="020B0604020202020204" pitchFamily="34" charset="0"/>
              <a:buChar char="•"/>
            </a:pPr>
            <a:endParaRPr lang="en-IN" sz="600" dirty="0">
              <a:solidFill>
                <a:srgbClr val="202124"/>
              </a:solidFill>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Arial" panose="020B0604020202020204" pitchFamily="34" charset="0"/>
              <a:buChar char="•"/>
            </a:pPr>
            <a:r>
              <a:rPr lang="en-IN" sz="1600" b="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This was the second e-training in the region on dedicated to learn all about GLOBE program.</a:t>
            </a:r>
          </a:p>
          <a:p>
            <a:pPr marL="285750" indent="-285750" algn="just">
              <a:buFont typeface="Arial" panose="020B0604020202020204" pitchFamily="34" charset="0"/>
              <a:buChar char="•"/>
            </a:pPr>
            <a:endParaRPr lang="en-IN" sz="600" b="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Arial" panose="020B0604020202020204" pitchFamily="34" charset="0"/>
              <a:buChar char="•"/>
            </a:pPr>
            <a:r>
              <a:rPr lang="en-US" sz="1600" dirty="0">
                <a:solidFill>
                  <a:srgbClr val="202124"/>
                </a:solidFill>
                <a:latin typeface="Calibri" panose="020F0502020204030204" pitchFamily="34" charset="0"/>
                <a:cs typeface="Calibri" panose="020F0502020204030204" pitchFamily="34" charset="0"/>
              </a:rPr>
              <a:t>AP RCO help Organized training on Atmosphere Protocol that was held on </a:t>
            </a:r>
            <a:r>
              <a:rPr lang="en-US" sz="1600" b="1" dirty="0">
                <a:solidFill>
                  <a:srgbClr val="202124"/>
                </a:solidFill>
                <a:latin typeface="Calibri" panose="020F0502020204030204" pitchFamily="34" charset="0"/>
                <a:cs typeface="Calibri" panose="020F0502020204030204" pitchFamily="34" charset="0"/>
              </a:rPr>
              <a:t>October 31, 2022</a:t>
            </a:r>
            <a:r>
              <a:rPr lang="en-US" sz="1600" dirty="0">
                <a:solidFill>
                  <a:srgbClr val="202124"/>
                </a:solidFill>
                <a:latin typeface="Calibri" panose="020F0502020204030204" pitchFamily="34" charset="0"/>
                <a:cs typeface="Calibri" panose="020F0502020204030204" pitchFamily="34" charset="0"/>
              </a:rPr>
              <a:t>. for GLOBE Teachers to become Trainers / Mentor Trainers. </a:t>
            </a:r>
          </a:p>
          <a:p>
            <a:pPr marL="285750" indent="-285750" algn="just">
              <a:buFont typeface="Arial" panose="020B0604020202020204" pitchFamily="34" charset="0"/>
              <a:buChar char="•"/>
            </a:pPr>
            <a:endParaRPr lang="en-US" sz="600" dirty="0">
              <a:solidFill>
                <a:srgbClr val="202124"/>
              </a:solidFill>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sz="1600" dirty="0">
                <a:solidFill>
                  <a:srgbClr val="202124"/>
                </a:solidFill>
                <a:latin typeface="Calibri" panose="020F0502020204030204" pitchFamily="34" charset="0"/>
                <a:cs typeface="Calibri" panose="020F0502020204030204" pitchFamily="34" charset="0"/>
              </a:rPr>
              <a:t>AP RCO &amp; GLOBE – Organized training on Biosphere Protocol that was held on </a:t>
            </a:r>
            <a:r>
              <a:rPr lang="en-US" sz="1600" b="1" dirty="0">
                <a:solidFill>
                  <a:srgbClr val="202124"/>
                </a:solidFill>
                <a:latin typeface="Calibri" panose="020F0502020204030204" pitchFamily="34" charset="0"/>
                <a:cs typeface="Calibri" panose="020F0502020204030204" pitchFamily="34" charset="0"/>
              </a:rPr>
              <a:t>November 23, 2022</a:t>
            </a:r>
            <a:r>
              <a:rPr lang="en-US" sz="1600" dirty="0">
                <a:solidFill>
                  <a:srgbClr val="202124"/>
                </a:solidFill>
                <a:latin typeface="Calibri" panose="020F0502020204030204" pitchFamily="34" charset="0"/>
                <a:cs typeface="Calibri" panose="020F0502020204030204" pitchFamily="34" charset="0"/>
              </a:rPr>
              <a:t>. for GLOBE Teachers to become Trainers / Mentor Trainers.</a:t>
            </a:r>
          </a:p>
          <a:p>
            <a:pPr marL="285750" indent="-285750" algn="just">
              <a:buFont typeface="Arial" panose="020B0604020202020204" pitchFamily="34" charset="0"/>
              <a:buChar char="•"/>
            </a:pPr>
            <a:endParaRPr lang="en-US" sz="600" dirty="0">
              <a:solidFill>
                <a:srgbClr val="202124"/>
              </a:solidFill>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sz="1600" dirty="0">
                <a:solidFill>
                  <a:srgbClr val="202124"/>
                </a:solidFill>
                <a:latin typeface="Calibri" panose="020F0502020204030204" pitchFamily="34" charset="0"/>
                <a:cs typeface="Calibri" panose="020F0502020204030204" pitchFamily="34" charset="0"/>
              </a:rPr>
              <a:t>AP RCO &amp; GLOBE – Organized training on Pedosphere (Soil) Protocol that was held on </a:t>
            </a:r>
            <a:r>
              <a:rPr lang="en-US" sz="1600" b="1" dirty="0">
                <a:solidFill>
                  <a:srgbClr val="202124"/>
                </a:solidFill>
                <a:latin typeface="Calibri" panose="020F0502020204030204" pitchFamily="34" charset="0"/>
                <a:cs typeface="Calibri" panose="020F0502020204030204" pitchFamily="34" charset="0"/>
              </a:rPr>
              <a:t>November 29, 2022</a:t>
            </a:r>
            <a:r>
              <a:rPr lang="en-US" sz="1600" dirty="0">
                <a:solidFill>
                  <a:srgbClr val="202124"/>
                </a:solidFill>
                <a:latin typeface="Calibri" panose="020F0502020204030204" pitchFamily="34" charset="0"/>
                <a:cs typeface="Calibri" panose="020F0502020204030204" pitchFamily="34" charset="0"/>
              </a:rPr>
              <a:t>. for GLOBE Teachers to become Trainers / Mentor Trainers.</a:t>
            </a:r>
          </a:p>
          <a:p>
            <a:pPr marL="285750" indent="-285750" algn="just">
              <a:buFont typeface="Arial" panose="020B0604020202020204" pitchFamily="34" charset="0"/>
              <a:buChar char="•"/>
            </a:pPr>
            <a:endParaRPr lang="en-US" sz="600" dirty="0">
              <a:solidFill>
                <a:srgbClr val="202124"/>
              </a:solidFill>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sz="1600" dirty="0">
                <a:solidFill>
                  <a:srgbClr val="202124"/>
                </a:solidFill>
                <a:latin typeface="Calibri" panose="020F0502020204030204" pitchFamily="34" charset="0"/>
                <a:cs typeface="Calibri" panose="020F0502020204030204" pitchFamily="34" charset="0"/>
              </a:rPr>
              <a:t>AP RCO &amp; GLOBE – Organized training on Hydrosphere Protocol that was held </a:t>
            </a:r>
            <a:r>
              <a:rPr lang="en-US" sz="1600" b="1" dirty="0">
                <a:solidFill>
                  <a:srgbClr val="202124"/>
                </a:solidFill>
                <a:latin typeface="Calibri" panose="020F0502020204030204" pitchFamily="34" charset="0"/>
                <a:cs typeface="Calibri" panose="020F0502020204030204" pitchFamily="34" charset="0"/>
              </a:rPr>
              <a:t>on December 09, 2022</a:t>
            </a:r>
            <a:r>
              <a:rPr lang="en-US" sz="1600" dirty="0">
                <a:solidFill>
                  <a:srgbClr val="202124"/>
                </a:solidFill>
                <a:latin typeface="Calibri" panose="020F0502020204030204" pitchFamily="34" charset="0"/>
                <a:cs typeface="Calibri" panose="020F0502020204030204" pitchFamily="34" charset="0"/>
              </a:rPr>
              <a:t>. for GLOBE Teachers to become Trainers / Mentor Trainers. </a:t>
            </a:r>
          </a:p>
          <a:p>
            <a:pPr marL="285750" indent="-285750" algn="just">
              <a:buFont typeface="Arial" panose="020B0604020202020204" pitchFamily="34" charset="0"/>
              <a:buChar char="•"/>
            </a:pPr>
            <a:endParaRPr lang="en-US" sz="600" dirty="0">
              <a:solidFill>
                <a:srgbClr val="202124"/>
              </a:solidFill>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sz="1600" dirty="0">
                <a:solidFill>
                  <a:srgbClr val="202124"/>
                </a:solidFill>
                <a:latin typeface="Calibri" panose="020F0502020204030204" pitchFamily="34" charset="0"/>
                <a:cs typeface="Calibri" panose="020F0502020204030204" pitchFamily="34" charset="0"/>
              </a:rPr>
              <a:t>AP RCO &amp; GLOBE – Organized Concluding Session with Trainees </a:t>
            </a:r>
            <a:r>
              <a:rPr lang="en-US" sz="1600" dirty="0" err="1">
                <a:solidFill>
                  <a:srgbClr val="202124"/>
                </a:solidFill>
                <a:latin typeface="Calibri" panose="020F0502020204030204" pitchFamily="34" charset="0"/>
                <a:cs typeface="Calibri" panose="020F0502020204030204" pitchFamily="34" charset="0"/>
              </a:rPr>
              <a:t>QnA</a:t>
            </a:r>
            <a:r>
              <a:rPr lang="en-US" sz="1600" dirty="0">
                <a:solidFill>
                  <a:srgbClr val="202124"/>
                </a:solidFill>
                <a:latin typeface="Calibri" panose="020F0502020204030204" pitchFamily="34" charset="0"/>
                <a:cs typeface="Calibri" panose="020F0502020204030204" pitchFamily="34" charset="0"/>
              </a:rPr>
              <a:t> that was held on </a:t>
            </a:r>
            <a:r>
              <a:rPr lang="en-US" sz="1600" b="1" dirty="0">
                <a:solidFill>
                  <a:srgbClr val="202124"/>
                </a:solidFill>
                <a:latin typeface="Calibri" panose="020F0502020204030204" pitchFamily="34" charset="0"/>
                <a:cs typeface="Calibri" panose="020F0502020204030204" pitchFamily="34" charset="0"/>
              </a:rPr>
              <a:t>December 19, 2022</a:t>
            </a:r>
            <a:r>
              <a:rPr lang="en-US" sz="1600" dirty="0">
                <a:solidFill>
                  <a:srgbClr val="202124"/>
                </a:solidFill>
                <a:latin typeface="Calibri" panose="020F0502020204030204" pitchFamily="34" charset="0"/>
                <a:cs typeface="Calibri" panose="020F0502020204030204" pitchFamily="34" charset="0"/>
              </a:rPr>
              <a:t>. for GLOBE Teachers to become Trainers / Mentor Trainers. </a:t>
            </a:r>
          </a:p>
          <a:p>
            <a:pPr marL="285750" indent="-285750" algn="just">
              <a:buFont typeface="Arial" panose="020B0604020202020204" pitchFamily="34" charset="0"/>
              <a:buChar char="•"/>
            </a:pPr>
            <a:endParaRPr lang="en-IN" sz="400" b="1"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270659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3"/>
          <p:cNvSpPr txBox="1">
            <a:spLocks noGrp="1"/>
          </p:cNvSpPr>
          <p:nvPr>
            <p:ph type="title"/>
          </p:nvPr>
        </p:nvSpPr>
        <p:spPr>
          <a:xfrm>
            <a:off x="327974" y="490718"/>
            <a:ext cx="8229600" cy="69269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IN" sz="2400" b="1" dirty="0"/>
              <a:t>GLOBE STAR Stories from Asia – Pacific Region </a:t>
            </a:r>
            <a:endParaRPr sz="2400" b="1" dirty="0"/>
          </a:p>
        </p:txBody>
      </p:sp>
      <p:pic>
        <p:nvPicPr>
          <p:cNvPr id="115" name="Google Shape;115;p3" descr="GLOBE_logoOfficial-_Blue.png"/>
          <p:cNvPicPr preferRelativeResize="0"/>
          <p:nvPr/>
        </p:nvPicPr>
        <p:blipFill rotWithShape="1">
          <a:blip r:embed="rId3">
            <a:alphaModFix/>
          </a:blip>
          <a:srcRect/>
          <a:stretch/>
        </p:blipFill>
        <p:spPr>
          <a:xfrm>
            <a:off x="3208362" y="152118"/>
            <a:ext cx="2732047" cy="457200"/>
          </a:xfrm>
          <a:prstGeom prst="rect">
            <a:avLst/>
          </a:prstGeom>
          <a:noFill/>
          <a:ln>
            <a:noFill/>
          </a:ln>
        </p:spPr>
      </p:pic>
      <p:cxnSp>
        <p:nvCxnSpPr>
          <p:cNvPr id="116" name="Google Shape;116;p3"/>
          <p:cNvCxnSpPr/>
          <p:nvPr/>
        </p:nvCxnSpPr>
        <p:spPr>
          <a:xfrm>
            <a:off x="327974" y="1009347"/>
            <a:ext cx="8397143" cy="26100"/>
          </a:xfrm>
          <a:prstGeom prst="straightConnector1">
            <a:avLst/>
          </a:prstGeom>
          <a:noFill/>
          <a:ln w="25400" cap="flat" cmpd="sng">
            <a:solidFill>
              <a:schemeClr val="accent1"/>
            </a:solidFill>
            <a:prstDash val="solid"/>
            <a:round/>
            <a:headEnd type="none" w="sm" len="sm"/>
            <a:tailEnd type="none" w="sm" len="sm"/>
          </a:ln>
        </p:spPr>
      </p:cxnSp>
      <p:sp>
        <p:nvSpPr>
          <p:cNvPr id="117" name="Google Shape;117;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dirty="0">
                <a:solidFill>
                  <a:schemeClr val="dk1"/>
                </a:solidFill>
              </a:rPr>
              <a:t>22</a:t>
            </a:r>
            <a:endParaRPr dirty="0"/>
          </a:p>
        </p:txBody>
      </p:sp>
      <p:sp>
        <p:nvSpPr>
          <p:cNvPr id="118" name="Google Shape;118;p3"/>
          <p:cNvSpPr/>
          <p:nvPr/>
        </p:nvSpPr>
        <p:spPr>
          <a:xfrm>
            <a:off x="373428" y="1017078"/>
            <a:ext cx="8397143" cy="5693826"/>
          </a:xfrm>
          <a:prstGeom prst="rect">
            <a:avLst/>
          </a:prstGeom>
          <a:noFill/>
          <a:ln>
            <a:noFill/>
          </a:ln>
        </p:spPr>
        <p:txBody>
          <a:bodyPr spcFirstLastPara="1" wrap="square" lIns="91425" tIns="45700" rIns="91425" bIns="45700" anchor="t" anchorCtr="0">
            <a:spAutoFit/>
          </a:bodyPr>
          <a:lstStyle/>
          <a:p>
            <a:pPr marR="0" lvl="2" algn="just" rtl="0">
              <a:lnSpc>
                <a:spcPct val="100000"/>
              </a:lnSpc>
              <a:spcBef>
                <a:spcPts val="0"/>
              </a:spcBef>
              <a:spcAft>
                <a:spcPts val="0"/>
              </a:spcAft>
              <a:buClr>
                <a:srgbClr val="000000"/>
              </a:buClr>
              <a:buSzPts val="1800"/>
              <a:buFont typeface="Arial"/>
              <a:buNone/>
            </a:pPr>
            <a:r>
              <a:rPr lang="en-IN" sz="1800" dirty="0">
                <a:solidFill>
                  <a:schemeClr val="dk1"/>
                </a:solidFill>
                <a:latin typeface="Calibri"/>
                <a:ea typeface="Calibri"/>
                <a:cs typeface="Calibri"/>
                <a:sym typeface="Calibri"/>
              </a:rPr>
              <a:t>GLOBE Asia – Pacific Regional Coordination Office submits 8 GLOBE Star from Jan’22 to Feb’23.</a:t>
            </a:r>
          </a:p>
          <a:p>
            <a:pPr marR="0" lvl="2" algn="just" rtl="0">
              <a:lnSpc>
                <a:spcPct val="100000"/>
              </a:lnSpc>
              <a:spcBef>
                <a:spcPts val="0"/>
              </a:spcBef>
              <a:spcAft>
                <a:spcPts val="0"/>
              </a:spcAft>
              <a:buClr>
                <a:srgbClr val="000000"/>
              </a:buClr>
              <a:buSzPts val="1800"/>
              <a:buFont typeface="Arial"/>
              <a:buNone/>
            </a:pPr>
            <a:endParaRPr lang="en-IN" sz="600" dirty="0">
              <a:solidFill>
                <a:schemeClr val="dk1"/>
              </a:solidFill>
              <a:latin typeface="Calibri"/>
              <a:ea typeface="Calibri"/>
              <a:cs typeface="Calibri"/>
              <a:sym typeface="Calibri"/>
            </a:endParaRPr>
          </a:p>
          <a:p>
            <a:pPr marL="342900" lvl="2" indent="-342900" algn="just">
              <a:buSzPts val="1800"/>
              <a:buFont typeface="Arial"/>
              <a:buAutoNum type="arabicPeriod"/>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4"/>
              </a:rPr>
              <a:t>GLOBE Taiwan Partnership Teachers Use Multidisciplinary Approach to Tackle Environmental Issues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a:solidFill>
                  <a:schemeClr val="dk1"/>
                </a:solidFill>
                <a:latin typeface="Calibri" panose="020F0502020204030204" pitchFamily="34" charset="0"/>
                <a:ea typeface="Calibri" panose="020F0502020204030204" pitchFamily="34" charset="0"/>
                <a:cs typeface="Calibri" panose="020F0502020204030204" pitchFamily="34" charset="0"/>
              </a:rPr>
              <a:t>Feb 07, 2022</a:t>
            </a:r>
            <a:endParaRPr lang="en-US" sz="1800" b="1"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592138" marR="0" lvl="2" indent="-228600" algn="just" rtl="0">
              <a:lnSpc>
                <a:spcPct val="100000"/>
              </a:lnSpc>
              <a:spcBef>
                <a:spcPts val="0"/>
              </a:spcBef>
              <a:spcAft>
                <a:spcPts val="0"/>
              </a:spcAft>
              <a:buClr>
                <a:srgbClr val="000000"/>
              </a:buClr>
              <a:buSzPts val="1800"/>
              <a:buFont typeface="+mj-lt"/>
              <a:buAutoNum type="arabicPeriod"/>
            </a:pPr>
            <a:endParaRPr lang="en-US" sz="10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342900" marR="0" lvl="2" indent="-342900" algn="just" rtl="0">
              <a:lnSpc>
                <a:spcPct val="100000"/>
              </a:lnSpc>
              <a:spcBef>
                <a:spcPts val="0"/>
              </a:spcBef>
              <a:spcAft>
                <a:spcPts val="0"/>
              </a:spcAft>
              <a:buClr>
                <a:srgbClr val="000000"/>
              </a:buClr>
              <a:buSzPts val="1800"/>
              <a:buFont typeface="+mj-lt"/>
              <a:buAutoNum type="arabicPeriod"/>
            </a:pPr>
            <a:r>
              <a:rPr lang="en-US"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hlinkClick r:id="rId5"/>
              </a:rPr>
              <a:t>GLOBE Asia and Pacific Regional Meeting: “We Learn We Do with GLOBE” Develops Spirit of Scientific Learning and Collaboration.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a:solidFill>
                  <a:schemeClr val="dk1"/>
                </a:solidFill>
                <a:latin typeface="Calibri" panose="020F0502020204030204" pitchFamily="34" charset="0"/>
                <a:ea typeface="Calibri" panose="020F0502020204030204" pitchFamily="34" charset="0"/>
                <a:cs typeface="Calibri" panose="020F0502020204030204" pitchFamily="34" charset="0"/>
              </a:rPr>
              <a:t>Feb 09, 2022</a:t>
            </a:r>
            <a:endParaRPr lang="en-US" sz="16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342900" marR="0" lvl="2" indent="-342900" algn="just" rtl="0">
              <a:lnSpc>
                <a:spcPct val="100000"/>
              </a:lnSpc>
              <a:spcBef>
                <a:spcPts val="0"/>
              </a:spcBef>
              <a:spcAft>
                <a:spcPts val="0"/>
              </a:spcAft>
              <a:buClr>
                <a:srgbClr val="000000"/>
              </a:buClr>
              <a:buSzPts val="1800"/>
              <a:buFont typeface="+mj-lt"/>
              <a:buAutoNum type="arabicPeriod"/>
            </a:pPr>
            <a:endParaRPr lang="en-US" sz="1600"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Calibri"/>
              <a:hlinkClick r:id="rId6"/>
            </a:endParaRPr>
          </a:p>
          <a:p>
            <a:pPr marL="342900" marR="0" lvl="2" indent="-342900" algn="just" rtl="0">
              <a:lnSpc>
                <a:spcPct val="100000"/>
              </a:lnSpc>
              <a:spcBef>
                <a:spcPts val="0"/>
              </a:spcBef>
              <a:spcAft>
                <a:spcPts val="0"/>
              </a:spcAft>
              <a:buClr>
                <a:srgbClr val="000000"/>
              </a:buClr>
              <a:buSzPts val="1800"/>
              <a:buFont typeface="+mj-lt"/>
              <a:buAutoNum type="arabicPeriod"/>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6"/>
              </a:rPr>
              <a:t>First Teacher Training Workshop Takes Place in GLOBE Bhutan – “Milestone in Scaling Up Efforts to Engage Youth</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a:t>
            </a:r>
            <a:r>
              <a:rPr lang="en-US" sz="1600" dirty="0">
                <a:solidFill>
                  <a:schemeClr val="dk1"/>
                </a:solidFill>
                <a:latin typeface="Calibri" panose="020F0502020204030204" pitchFamily="34" charset="0"/>
                <a:ea typeface="Calibri" panose="020F0502020204030204" pitchFamily="34" charset="0"/>
                <a:cs typeface="Calibri" panose="020F0502020204030204" pitchFamily="34" charset="0"/>
              </a:rPr>
              <a:t>Mar 01, 2022</a:t>
            </a:r>
          </a:p>
          <a:p>
            <a:pPr marL="342900" marR="0" lvl="2" indent="-342900" algn="just" rtl="0">
              <a:lnSpc>
                <a:spcPct val="100000"/>
              </a:lnSpc>
              <a:spcBef>
                <a:spcPts val="0"/>
              </a:spcBef>
              <a:spcAft>
                <a:spcPts val="0"/>
              </a:spcAft>
              <a:buClr>
                <a:srgbClr val="000000"/>
              </a:buClr>
              <a:buSzPts val="1800"/>
              <a:buFont typeface="+mj-lt"/>
              <a:buAutoNum type="arabicPeriod"/>
            </a:pPr>
            <a:endParaRPr lang="en-US" sz="16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342900" marR="0" lvl="2" indent="-342900" algn="just" rtl="0">
              <a:lnSpc>
                <a:spcPct val="100000"/>
              </a:lnSpc>
              <a:spcBef>
                <a:spcPts val="0"/>
              </a:spcBef>
              <a:spcAft>
                <a:spcPts val="0"/>
              </a:spcAft>
              <a:buClr>
                <a:srgbClr val="000000"/>
              </a:buClr>
              <a:buSzPts val="1800"/>
              <a:buFont typeface="+mj-lt"/>
              <a:buAutoNum type="arabicPeriod"/>
            </a:pPr>
            <a:r>
              <a:rPr lang="en-US" sz="1800" dirty="0">
                <a:solidFill>
                  <a:schemeClr val="dk1"/>
                </a:solidFill>
                <a:latin typeface="Calibri" panose="020F0502020204030204" pitchFamily="34" charset="0"/>
                <a:ea typeface="Calibri" panose="020F0502020204030204" pitchFamily="34" charset="0"/>
                <a:cs typeface="Calibri" panose="020F0502020204030204" pitchFamily="34" charset="0"/>
                <a:hlinkClick r:id="rId7"/>
              </a:rPr>
              <a:t>GLOBE Taiwan Partnership Workshop Focuses on </a:t>
            </a:r>
            <a:r>
              <a:rPr lang="en-US" sz="1800" dirty="0" err="1">
                <a:solidFill>
                  <a:schemeClr val="dk1"/>
                </a:solidFill>
                <a:latin typeface="Calibri" panose="020F0502020204030204" pitchFamily="34" charset="0"/>
                <a:ea typeface="Calibri" panose="020F0502020204030204" pitchFamily="34" charset="0"/>
                <a:cs typeface="Calibri" panose="020F0502020204030204" pitchFamily="34" charset="0"/>
                <a:hlinkClick r:id="rId7"/>
              </a:rPr>
              <a:t>Microsplastics</a:t>
            </a:r>
            <a:r>
              <a:rPr lang="en-US" sz="1800" dirty="0">
                <a:solidFill>
                  <a:schemeClr val="dk1"/>
                </a:solidFill>
                <a:latin typeface="Calibri" panose="020F0502020204030204" pitchFamily="34" charset="0"/>
                <a:ea typeface="Calibri" panose="020F0502020204030204" pitchFamily="34" charset="0"/>
                <a:cs typeface="Calibri" panose="020F0502020204030204" pitchFamily="34" charset="0"/>
                <a:hlinkClick r:id="rId7"/>
              </a:rPr>
              <a:t> Monitoring to Gain Deeper Understanding and Raise Awareness </a:t>
            </a:r>
            <a:r>
              <a:rPr lang="en-US" sz="18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1600" dirty="0">
                <a:solidFill>
                  <a:schemeClr val="dk1"/>
                </a:solidFill>
                <a:latin typeface="Calibri" panose="020F0502020204030204" pitchFamily="34" charset="0"/>
                <a:ea typeface="Calibri" panose="020F0502020204030204" pitchFamily="34" charset="0"/>
                <a:cs typeface="Calibri" panose="020F0502020204030204" pitchFamily="34" charset="0"/>
              </a:rPr>
              <a:t>Apr 06, 2022 </a:t>
            </a:r>
          </a:p>
          <a:p>
            <a:pPr marL="342900" marR="0" lvl="2" indent="-342900" algn="just" rtl="0">
              <a:lnSpc>
                <a:spcPct val="100000"/>
              </a:lnSpc>
              <a:spcBef>
                <a:spcPts val="0"/>
              </a:spcBef>
              <a:spcAft>
                <a:spcPts val="0"/>
              </a:spcAft>
              <a:buClr>
                <a:srgbClr val="000000"/>
              </a:buClr>
              <a:buSzPts val="1800"/>
              <a:buFont typeface="+mj-lt"/>
              <a:buAutoNum type="arabicPeriod"/>
            </a:pPr>
            <a:endParaRPr lang="en-US" sz="16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342900" marR="0" lvl="2" indent="-342900" algn="just" rtl="0">
              <a:lnSpc>
                <a:spcPct val="100000"/>
              </a:lnSpc>
              <a:spcBef>
                <a:spcPts val="0"/>
              </a:spcBef>
              <a:spcAft>
                <a:spcPts val="0"/>
              </a:spcAft>
              <a:buClr>
                <a:srgbClr val="000000"/>
              </a:buClr>
              <a:buSzPts val="1800"/>
              <a:buFont typeface="+mj-lt"/>
              <a:buAutoNum type="arabicPeriod"/>
            </a:pPr>
            <a:r>
              <a:rPr lang="en-US" sz="1800" dirty="0">
                <a:solidFill>
                  <a:schemeClr val="dk1"/>
                </a:solidFill>
                <a:latin typeface="Calibri" panose="020F0502020204030204" pitchFamily="34" charset="0"/>
                <a:ea typeface="Calibri" panose="020F0502020204030204" pitchFamily="34" charset="0"/>
                <a:cs typeface="Calibri" panose="020F0502020204030204" pitchFamily="34" charset="0"/>
                <a:hlinkClick r:id="rId8"/>
              </a:rPr>
              <a:t>Training in GLOBE Nepal Enhances “Chain of Learning” </a:t>
            </a:r>
            <a:r>
              <a:rPr lang="en-US" sz="1600" dirty="0">
                <a:solidFill>
                  <a:schemeClr val="dk1"/>
                </a:solidFill>
                <a:latin typeface="Calibri" panose="020F0502020204030204" pitchFamily="34" charset="0"/>
                <a:ea typeface="Calibri" panose="020F0502020204030204" pitchFamily="34" charset="0"/>
                <a:cs typeface="Calibri" panose="020F0502020204030204" pitchFamily="34" charset="0"/>
              </a:rPr>
              <a:t>- April 25, 2022</a:t>
            </a:r>
          </a:p>
          <a:p>
            <a:pPr marL="342900" marR="0" lvl="2" indent="-342900" algn="just" rtl="0">
              <a:lnSpc>
                <a:spcPct val="100000"/>
              </a:lnSpc>
              <a:spcBef>
                <a:spcPts val="0"/>
              </a:spcBef>
              <a:spcAft>
                <a:spcPts val="0"/>
              </a:spcAft>
              <a:buClr>
                <a:srgbClr val="000000"/>
              </a:buClr>
              <a:buSzPts val="1800"/>
              <a:buFont typeface="+mj-lt"/>
              <a:buAutoNum type="arabicPeriod"/>
            </a:pPr>
            <a:endParaRPr lang="en-US" sz="16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342900" marR="0" lvl="2" indent="-342900" algn="just" rtl="0">
              <a:lnSpc>
                <a:spcPct val="100000"/>
              </a:lnSpc>
              <a:spcBef>
                <a:spcPts val="0"/>
              </a:spcBef>
              <a:spcAft>
                <a:spcPts val="0"/>
              </a:spcAft>
              <a:buClr>
                <a:srgbClr val="000000"/>
              </a:buClr>
              <a:buSzPts val="1800"/>
              <a:buFont typeface="+mj-lt"/>
              <a:buAutoNum type="arabicPeriod"/>
            </a:pPr>
            <a:r>
              <a:rPr lang="en-US" sz="1800" dirty="0">
                <a:solidFill>
                  <a:schemeClr val="dk1"/>
                </a:solidFill>
                <a:latin typeface="Calibri" panose="020F0502020204030204" pitchFamily="34" charset="0"/>
                <a:ea typeface="Calibri" panose="020F0502020204030204" pitchFamily="34" charset="0"/>
                <a:cs typeface="Calibri" panose="020F0502020204030204" pitchFamily="34" charset="0"/>
                <a:hlinkClick r:id="rId9"/>
              </a:rPr>
              <a:t>Asia and Pacific Regional Coordination Office Hosts GLOBE Learning Expedition in Kathmandu and Pokhara, Nepal </a:t>
            </a:r>
            <a:r>
              <a:rPr lang="en-US" sz="1600" dirty="0">
                <a:solidFill>
                  <a:schemeClr val="dk1"/>
                </a:solidFill>
                <a:latin typeface="Calibri" panose="020F0502020204030204" pitchFamily="34" charset="0"/>
                <a:ea typeface="Calibri" panose="020F0502020204030204" pitchFamily="34" charset="0"/>
                <a:cs typeface="Calibri" panose="020F0502020204030204" pitchFamily="34" charset="0"/>
              </a:rPr>
              <a:t>- Nov 15, 2022</a:t>
            </a:r>
            <a:endParaRPr lang="en-IN" sz="16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539750" marR="0" lvl="2" algn="just" rtl="0">
              <a:lnSpc>
                <a:spcPct val="100000"/>
              </a:lnSpc>
              <a:spcBef>
                <a:spcPts val="0"/>
              </a:spcBef>
              <a:spcAft>
                <a:spcPts val="0"/>
              </a:spcAft>
              <a:buClr>
                <a:srgbClr val="000000"/>
              </a:buClr>
              <a:buSzPts val="1800"/>
            </a:pPr>
            <a:endParaRPr lang="en-US" sz="1000" dirty="0">
              <a:solidFill>
                <a:schemeClr val="dk1"/>
              </a:solidFill>
              <a:latin typeface="Calibri"/>
              <a:cs typeface="Calibri"/>
              <a:sym typeface="Calibri"/>
            </a:endParaRPr>
          </a:p>
          <a:p>
            <a:pPr marR="0" lvl="2" algn="just" rtl="0">
              <a:lnSpc>
                <a:spcPct val="100000"/>
              </a:lnSpc>
              <a:spcBef>
                <a:spcPts val="0"/>
              </a:spcBef>
              <a:spcAft>
                <a:spcPts val="0"/>
              </a:spcAft>
              <a:buClr>
                <a:srgbClr val="000000"/>
              </a:buClr>
              <a:buSzPts val="1800"/>
            </a:pPr>
            <a:r>
              <a:rPr lang="en-IN" sz="1800" dirty="0">
                <a:solidFill>
                  <a:schemeClr val="dk1"/>
                </a:solidFill>
                <a:latin typeface="Calibri"/>
                <a:cs typeface="Calibri"/>
                <a:sym typeface="Calibri"/>
              </a:rPr>
              <a:t>AP RCO have submitted 2 more GLOBE Star and they will go live soon the GLOBE.gov page.</a:t>
            </a:r>
          </a:p>
        </p:txBody>
      </p:sp>
    </p:spTree>
    <p:extLst>
      <p:ext uri="{BB962C8B-B14F-4D97-AF65-F5344CB8AC3E}">
        <p14:creationId xmlns:p14="http://schemas.microsoft.com/office/powerpoint/2010/main" val="564841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e5426d6bf0_0_67"/>
          <p:cNvSpPr txBox="1">
            <a:spLocks noGrp="1"/>
          </p:cNvSpPr>
          <p:nvPr>
            <p:ph type="title"/>
          </p:nvPr>
        </p:nvSpPr>
        <p:spPr>
          <a:xfrm>
            <a:off x="382375" y="770084"/>
            <a:ext cx="8229600" cy="565180"/>
          </a:xfrm>
          <a:prstGeom prst="rect">
            <a:avLst/>
          </a:prstGeom>
          <a:noFill/>
          <a:ln>
            <a:noFill/>
          </a:ln>
        </p:spPr>
        <p:txBody>
          <a:bodyPr spcFirstLastPara="1" wrap="square" lIns="91425" tIns="45700" rIns="91425" bIns="45700" anchor="ctr" anchorCtr="0">
            <a:noAutofit/>
          </a:bodyPr>
          <a:lstStyle/>
          <a:p>
            <a:pPr lvl="0">
              <a:buSzPct val="100000"/>
            </a:pPr>
            <a:r>
              <a:rPr lang="en-US" sz="2200" b="1" dirty="0"/>
              <a:t>GLOBE CAPACITY BUILDING TRAINING IN ASIA - PACIFIC REGION</a:t>
            </a:r>
            <a:endParaRPr sz="2200" dirty="0"/>
          </a:p>
        </p:txBody>
      </p:sp>
      <p:pic>
        <p:nvPicPr>
          <p:cNvPr id="272" name="Google Shape;272;ge5426d6bf0_0_67" descr="GLOBE_logoOfficial-_Blue.png"/>
          <p:cNvPicPr preferRelativeResize="0"/>
          <p:nvPr/>
        </p:nvPicPr>
        <p:blipFill rotWithShape="1">
          <a:blip r:embed="rId3">
            <a:alphaModFix/>
          </a:blip>
          <a:srcRect/>
          <a:stretch/>
        </p:blipFill>
        <p:spPr>
          <a:xfrm>
            <a:off x="3208362" y="152118"/>
            <a:ext cx="2732046" cy="457200"/>
          </a:xfrm>
          <a:prstGeom prst="rect">
            <a:avLst/>
          </a:prstGeom>
          <a:noFill/>
          <a:ln>
            <a:noFill/>
          </a:ln>
        </p:spPr>
      </p:pic>
      <p:cxnSp>
        <p:nvCxnSpPr>
          <p:cNvPr id="273" name="Google Shape;273;ge5426d6bf0_0_67"/>
          <p:cNvCxnSpPr/>
          <p:nvPr/>
        </p:nvCxnSpPr>
        <p:spPr>
          <a:xfrm>
            <a:off x="463321" y="1335264"/>
            <a:ext cx="8223600" cy="31800"/>
          </a:xfrm>
          <a:prstGeom prst="straightConnector1">
            <a:avLst/>
          </a:prstGeom>
          <a:noFill/>
          <a:ln w="25400" cap="flat" cmpd="sng">
            <a:solidFill>
              <a:schemeClr val="accent1"/>
            </a:solidFill>
            <a:prstDash val="solid"/>
            <a:round/>
            <a:headEnd type="none" w="sm" len="sm"/>
            <a:tailEnd type="none" w="sm" len="sm"/>
          </a:ln>
        </p:spPr>
      </p:cxnSp>
      <p:sp>
        <p:nvSpPr>
          <p:cNvPr id="274" name="Google Shape;274;ge5426d6bf0_0_6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dirty="0">
                <a:solidFill>
                  <a:schemeClr val="dk1"/>
                </a:solidFill>
              </a:rPr>
              <a:t>23</a:t>
            </a:r>
            <a:endParaRPr dirty="0"/>
          </a:p>
        </p:txBody>
      </p:sp>
      <p:sp>
        <p:nvSpPr>
          <p:cNvPr id="2" name="Rectangle 1"/>
          <p:cNvSpPr/>
          <p:nvPr/>
        </p:nvSpPr>
        <p:spPr>
          <a:xfrm>
            <a:off x="382375" y="1354136"/>
            <a:ext cx="8304425" cy="4647426"/>
          </a:xfrm>
          <a:prstGeom prst="rect">
            <a:avLst/>
          </a:prstGeom>
        </p:spPr>
        <p:txBody>
          <a:bodyPr wrap="square">
            <a:spAutoFit/>
          </a:bodyPr>
          <a:lstStyle/>
          <a:p>
            <a:pPr marL="365125" lvl="0" indent="-365125" algn="just">
              <a:buFont typeface="Arial" panose="020B0604020202020204" pitchFamily="34" charset="0"/>
              <a:buChar char="•"/>
            </a:pPr>
            <a:r>
              <a:rPr lang="en-GB" sz="1600" b="1" dirty="0">
                <a:solidFill>
                  <a:schemeClr val="dk1"/>
                </a:solidFill>
                <a:latin typeface="Calibri"/>
                <a:ea typeface="Calibri"/>
                <a:cs typeface="Calibri"/>
              </a:rPr>
              <a:t>The first Virtual Training</a:t>
            </a:r>
            <a:r>
              <a:rPr lang="en-GB" sz="1600" dirty="0">
                <a:solidFill>
                  <a:schemeClr val="dk1"/>
                </a:solidFill>
                <a:latin typeface="Calibri"/>
                <a:ea typeface="Calibri"/>
                <a:cs typeface="Calibri"/>
              </a:rPr>
              <a:t> of </a:t>
            </a:r>
            <a:r>
              <a:rPr lang="en-GB" sz="1600" b="1" dirty="0">
                <a:solidFill>
                  <a:schemeClr val="dk1"/>
                </a:solidFill>
                <a:latin typeface="Calibri"/>
                <a:ea typeface="Calibri"/>
                <a:cs typeface="Calibri"/>
              </a:rPr>
              <a:t>19 Participants from Asian Countries was held on 15</a:t>
            </a:r>
            <a:r>
              <a:rPr lang="en-GB" sz="1600" b="1" baseline="30000" dirty="0">
                <a:solidFill>
                  <a:schemeClr val="dk1"/>
                </a:solidFill>
                <a:latin typeface="Calibri"/>
                <a:ea typeface="Calibri"/>
                <a:cs typeface="Calibri"/>
              </a:rPr>
              <a:t>th</a:t>
            </a:r>
            <a:r>
              <a:rPr lang="en-GB" sz="1600" b="1" dirty="0">
                <a:solidFill>
                  <a:schemeClr val="dk1"/>
                </a:solidFill>
                <a:latin typeface="Calibri"/>
                <a:ea typeface="Calibri"/>
                <a:cs typeface="Calibri"/>
              </a:rPr>
              <a:t> February 2023. </a:t>
            </a:r>
          </a:p>
          <a:p>
            <a:pPr marL="365125" lvl="0" indent="-365125" algn="just">
              <a:buFont typeface="Arial" panose="020B0604020202020204" pitchFamily="34" charset="0"/>
              <a:buChar char="•"/>
            </a:pPr>
            <a:endParaRPr lang="en-GB" sz="600" b="1" dirty="0">
              <a:solidFill>
                <a:schemeClr val="dk1"/>
              </a:solidFill>
              <a:latin typeface="Calibri"/>
              <a:ea typeface="Calibri"/>
              <a:cs typeface="Calibri"/>
            </a:endParaRPr>
          </a:p>
          <a:p>
            <a:pPr marL="365125" lvl="0" indent="-365125" algn="just">
              <a:buFont typeface="Arial" panose="020B0604020202020204" pitchFamily="34" charset="0"/>
              <a:buChar char="•"/>
            </a:pPr>
            <a:r>
              <a:rPr lang="en-GB" sz="1600" dirty="0">
                <a:solidFill>
                  <a:schemeClr val="dk1"/>
                </a:solidFill>
                <a:latin typeface="Calibri"/>
                <a:ea typeface="Calibri"/>
                <a:cs typeface="Calibri"/>
              </a:rPr>
              <a:t>19 GLOBE Trainers Selected by respective CC </a:t>
            </a:r>
            <a:r>
              <a:rPr lang="en-GB" sz="1600" b="1" dirty="0">
                <a:solidFill>
                  <a:schemeClr val="dk1"/>
                </a:solidFill>
                <a:latin typeface="Calibri"/>
                <a:ea typeface="Calibri"/>
                <a:cs typeface="Calibri"/>
              </a:rPr>
              <a:t>from 9 countries in Asia region (Bhutan, Mongolia, Maldives, Nepal, Philippines, Sri Lanka, Thailand, Taiwan – Partner &amp; Vietnam) </a:t>
            </a:r>
            <a:r>
              <a:rPr lang="en-GB" sz="1600" dirty="0">
                <a:solidFill>
                  <a:schemeClr val="dk1"/>
                </a:solidFill>
                <a:latin typeface="Calibri"/>
                <a:ea typeface="Calibri"/>
                <a:cs typeface="Calibri"/>
              </a:rPr>
              <a:t>on all four GLOBE Protocols with selected Learning activities and Data Viz was conducted darning the training. </a:t>
            </a:r>
          </a:p>
          <a:p>
            <a:pPr marL="365125" lvl="0" indent="-365125" algn="just">
              <a:buFont typeface="Arial" panose="020B0604020202020204" pitchFamily="34" charset="0"/>
              <a:buChar char="•"/>
            </a:pPr>
            <a:endParaRPr lang="en-GB" sz="600" dirty="0">
              <a:solidFill>
                <a:schemeClr val="dk1"/>
              </a:solidFill>
              <a:latin typeface="Calibri"/>
              <a:ea typeface="Calibri"/>
              <a:cs typeface="Calibri"/>
            </a:endParaRPr>
          </a:p>
          <a:p>
            <a:pPr marL="365125" algn="just" rtl="0">
              <a:spcBef>
                <a:spcPts val="0"/>
              </a:spcBef>
              <a:spcAft>
                <a:spcPts val="0"/>
              </a:spcAft>
            </a:pPr>
            <a:r>
              <a:rPr lang="en-IN" sz="1600" b="1" dirty="0">
                <a:solidFill>
                  <a:schemeClr val="dk1"/>
                </a:solidFill>
                <a:latin typeface="Calibri"/>
                <a:cs typeface="Calibri"/>
              </a:rPr>
              <a:t>Team of Trainers </a:t>
            </a:r>
          </a:p>
          <a:p>
            <a:pPr marL="365125" algn="just" rtl="0">
              <a:spcBef>
                <a:spcPts val="0"/>
              </a:spcBef>
              <a:spcAft>
                <a:spcPts val="0"/>
              </a:spcAft>
            </a:pPr>
            <a:r>
              <a:rPr lang="en-IN" sz="1600" dirty="0">
                <a:solidFill>
                  <a:schemeClr val="dk1"/>
                </a:solidFill>
                <a:latin typeface="Calibri"/>
                <a:cs typeface="Calibri"/>
              </a:rPr>
              <a:t>Atmosphere Protocol  - </a:t>
            </a:r>
            <a:r>
              <a:rPr lang="en-IN" sz="1600" b="1" dirty="0" err="1">
                <a:solidFill>
                  <a:schemeClr val="dk1"/>
                </a:solidFill>
                <a:latin typeface="Calibri"/>
                <a:cs typeface="Calibri"/>
              </a:rPr>
              <a:t>Dr.</a:t>
            </a:r>
            <a:r>
              <a:rPr lang="en-IN" sz="1600" b="1" dirty="0">
                <a:solidFill>
                  <a:schemeClr val="dk1"/>
                </a:solidFill>
                <a:latin typeface="Calibri"/>
                <a:cs typeface="Calibri"/>
              </a:rPr>
              <a:t> </a:t>
            </a:r>
            <a:r>
              <a:rPr lang="en-IN" sz="1600" b="1" dirty="0" err="1">
                <a:solidFill>
                  <a:schemeClr val="dk1"/>
                </a:solidFill>
                <a:latin typeface="Calibri"/>
                <a:cs typeface="Calibri"/>
              </a:rPr>
              <a:t>Desh</a:t>
            </a:r>
            <a:r>
              <a:rPr lang="en-IN" sz="1600" b="1" dirty="0">
                <a:solidFill>
                  <a:schemeClr val="dk1"/>
                </a:solidFill>
                <a:latin typeface="Calibri"/>
                <a:cs typeface="Calibri"/>
              </a:rPr>
              <a:t> </a:t>
            </a:r>
            <a:r>
              <a:rPr lang="en-IN" sz="1600" b="1" dirty="0" err="1">
                <a:solidFill>
                  <a:schemeClr val="dk1"/>
                </a:solidFill>
                <a:latin typeface="Calibri"/>
                <a:cs typeface="Calibri"/>
              </a:rPr>
              <a:t>Bandhu</a:t>
            </a:r>
            <a:endParaRPr lang="en-IN" sz="1600" b="1" dirty="0">
              <a:solidFill>
                <a:schemeClr val="dk1"/>
              </a:solidFill>
              <a:latin typeface="Calibri"/>
              <a:cs typeface="Calibri"/>
            </a:endParaRPr>
          </a:p>
          <a:p>
            <a:pPr marL="365125" algn="just" rtl="0">
              <a:spcBef>
                <a:spcPts val="0"/>
              </a:spcBef>
              <a:spcAft>
                <a:spcPts val="0"/>
              </a:spcAft>
            </a:pPr>
            <a:r>
              <a:rPr lang="en-IN" sz="1600" dirty="0">
                <a:solidFill>
                  <a:schemeClr val="dk1"/>
                </a:solidFill>
                <a:latin typeface="Calibri"/>
                <a:cs typeface="Calibri"/>
              </a:rPr>
              <a:t>Hydrosphere Protocol - </a:t>
            </a:r>
            <a:r>
              <a:rPr lang="en-IN" sz="1600" b="1" dirty="0" err="1">
                <a:solidFill>
                  <a:schemeClr val="dk1"/>
                </a:solidFill>
                <a:latin typeface="Calibri"/>
                <a:cs typeface="Calibri"/>
              </a:rPr>
              <a:t>Dr.</a:t>
            </a:r>
            <a:r>
              <a:rPr lang="en-IN" sz="1600" b="1" dirty="0">
                <a:solidFill>
                  <a:schemeClr val="dk1"/>
                </a:solidFill>
                <a:latin typeface="Calibri"/>
                <a:cs typeface="Calibri"/>
              </a:rPr>
              <a:t> R.K. Garg</a:t>
            </a:r>
          </a:p>
          <a:p>
            <a:pPr marL="365125" algn="just" rtl="0">
              <a:spcBef>
                <a:spcPts val="0"/>
              </a:spcBef>
              <a:spcAft>
                <a:spcPts val="0"/>
              </a:spcAft>
            </a:pPr>
            <a:r>
              <a:rPr lang="en-IN" sz="1600" dirty="0">
                <a:solidFill>
                  <a:schemeClr val="dk1"/>
                </a:solidFill>
                <a:latin typeface="Calibri"/>
                <a:cs typeface="Calibri"/>
              </a:rPr>
              <a:t>Biosphere Protocol – </a:t>
            </a:r>
            <a:r>
              <a:rPr lang="en-IN" sz="1600" b="1" dirty="0" err="1">
                <a:solidFill>
                  <a:schemeClr val="dk1"/>
                </a:solidFill>
                <a:latin typeface="Calibri"/>
                <a:cs typeface="Calibri"/>
              </a:rPr>
              <a:t>Dr.</a:t>
            </a:r>
            <a:r>
              <a:rPr lang="en-IN" sz="1600" b="1" dirty="0">
                <a:solidFill>
                  <a:schemeClr val="dk1"/>
                </a:solidFill>
                <a:latin typeface="Calibri"/>
                <a:cs typeface="Calibri"/>
              </a:rPr>
              <a:t> </a:t>
            </a:r>
            <a:r>
              <a:rPr lang="en-IN" sz="1600" b="1" dirty="0" err="1">
                <a:solidFill>
                  <a:schemeClr val="dk1"/>
                </a:solidFill>
                <a:latin typeface="Calibri"/>
                <a:cs typeface="Calibri"/>
              </a:rPr>
              <a:t>Watcharee</a:t>
            </a:r>
            <a:r>
              <a:rPr lang="en-IN" sz="1600" b="1" dirty="0">
                <a:solidFill>
                  <a:schemeClr val="dk1"/>
                </a:solidFill>
                <a:latin typeface="Calibri"/>
                <a:cs typeface="Calibri"/>
              </a:rPr>
              <a:t> </a:t>
            </a:r>
            <a:r>
              <a:rPr lang="en-IN" sz="1600" b="1" dirty="0" err="1">
                <a:solidFill>
                  <a:schemeClr val="dk1"/>
                </a:solidFill>
                <a:latin typeface="Calibri"/>
                <a:cs typeface="Calibri"/>
              </a:rPr>
              <a:t>Ruairuen</a:t>
            </a:r>
            <a:endParaRPr lang="en-IN" sz="1600" b="1" dirty="0">
              <a:solidFill>
                <a:schemeClr val="dk1"/>
              </a:solidFill>
              <a:latin typeface="Calibri"/>
              <a:cs typeface="Calibri"/>
            </a:endParaRPr>
          </a:p>
          <a:p>
            <a:pPr marL="365125" algn="just" rtl="0">
              <a:spcBef>
                <a:spcPts val="0"/>
              </a:spcBef>
              <a:spcAft>
                <a:spcPts val="0"/>
              </a:spcAft>
            </a:pPr>
            <a:r>
              <a:rPr lang="en-IN" sz="1600" dirty="0">
                <a:solidFill>
                  <a:schemeClr val="dk1"/>
                </a:solidFill>
                <a:latin typeface="Calibri"/>
                <a:cs typeface="Calibri"/>
              </a:rPr>
              <a:t>Pedosphere (Soil) Protocol  - </a:t>
            </a:r>
            <a:r>
              <a:rPr lang="en-IN" sz="1600" b="1" dirty="0" err="1">
                <a:solidFill>
                  <a:schemeClr val="dk1"/>
                </a:solidFill>
                <a:latin typeface="Calibri"/>
                <a:cs typeface="Calibri"/>
              </a:rPr>
              <a:t>Dr.</a:t>
            </a:r>
            <a:r>
              <a:rPr lang="en-IN" sz="1600" b="1" dirty="0">
                <a:solidFill>
                  <a:schemeClr val="dk1"/>
                </a:solidFill>
                <a:latin typeface="Calibri"/>
                <a:cs typeface="Calibri"/>
              </a:rPr>
              <a:t> Rod Allan De Lara</a:t>
            </a:r>
          </a:p>
          <a:p>
            <a:pPr marL="365125" algn="just" rtl="0">
              <a:spcBef>
                <a:spcPts val="0"/>
              </a:spcBef>
              <a:spcAft>
                <a:spcPts val="0"/>
              </a:spcAft>
            </a:pPr>
            <a:r>
              <a:rPr lang="en-IN" sz="1600" dirty="0">
                <a:solidFill>
                  <a:schemeClr val="dk1"/>
                </a:solidFill>
                <a:latin typeface="Calibri"/>
                <a:cs typeface="Calibri"/>
              </a:rPr>
              <a:t>GLOBE Data &amp; Visualization - </a:t>
            </a:r>
            <a:r>
              <a:rPr lang="en-IN" sz="1600" b="1" dirty="0">
                <a:solidFill>
                  <a:schemeClr val="dk1"/>
                </a:solidFill>
                <a:latin typeface="Calibri"/>
                <a:cs typeface="Calibri"/>
              </a:rPr>
              <a:t>Ms. Joan B. Callope</a:t>
            </a:r>
          </a:p>
          <a:p>
            <a:pPr marL="365125" lvl="0" indent="-365125" algn="just">
              <a:buFont typeface="Arial" panose="020B0604020202020204" pitchFamily="34" charset="0"/>
              <a:buChar char="•"/>
            </a:pPr>
            <a:endParaRPr lang="en-US" sz="600" dirty="0">
              <a:solidFill>
                <a:schemeClr val="dk1"/>
              </a:solidFill>
              <a:latin typeface="Calibri"/>
              <a:ea typeface="Calibri"/>
              <a:cs typeface="Calibri"/>
            </a:endParaRPr>
          </a:p>
          <a:p>
            <a:pPr marL="342900" indent="-342900" algn="just">
              <a:buFont typeface="Symbol" panose="05050102010706020507" pitchFamily="18" charset="2"/>
              <a:buChar char=""/>
            </a:pPr>
            <a:r>
              <a:rPr lang="en-GB" sz="1600" dirty="0">
                <a:solidFill>
                  <a:schemeClr val="dk1"/>
                </a:solidFill>
                <a:latin typeface="Calibri"/>
                <a:ea typeface="Calibri"/>
                <a:cs typeface="Calibri"/>
              </a:rPr>
              <a:t>The second phase i.e. the Face to Face for these 19 GLOBE Trainers on all four GLOBE Protocols with selected Learning activities and Data Viz was conducted darning the training will be held on 14- 18 March’2023.</a:t>
            </a:r>
          </a:p>
          <a:p>
            <a:pPr marL="342900" lvl="0" indent="-342900" algn="just">
              <a:buFont typeface="Symbol" panose="05050102010706020507" pitchFamily="18" charset="2"/>
              <a:buChar char=""/>
            </a:pPr>
            <a:endParaRPr lang="en-US" sz="600" dirty="0">
              <a:solidFill>
                <a:schemeClr val="dk1"/>
              </a:solidFill>
              <a:latin typeface="Calibri"/>
              <a:ea typeface="Calibri"/>
              <a:cs typeface="Calibri"/>
            </a:endParaRPr>
          </a:p>
          <a:p>
            <a:pPr marL="342900" lvl="0" indent="-342900" algn="just">
              <a:buFont typeface="Symbol" panose="05050102010706020507" pitchFamily="18" charset="2"/>
              <a:buChar char=""/>
            </a:pPr>
            <a:r>
              <a:rPr lang="en-US" sz="1600" dirty="0">
                <a:solidFill>
                  <a:schemeClr val="dk1"/>
                </a:solidFill>
                <a:latin typeface="Calibri"/>
                <a:ea typeface="Calibri"/>
                <a:cs typeface="Calibri"/>
              </a:rPr>
              <a:t>The training for 16 </a:t>
            </a:r>
            <a:r>
              <a:rPr lang="en-GB" sz="1600" dirty="0">
                <a:solidFill>
                  <a:schemeClr val="dk1"/>
                </a:solidFill>
                <a:latin typeface="Calibri"/>
                <a:ea typeface="Calibri"/>
                <a:cs typeface="Calibri"/>
              </a:rPr>
              <a:t>GLOBE Trainers from pacific region (</a:t>
            </a:r>
            <a:r>
              <a:rPr lang="en-US" sz="1600" b="1" dirty="0">
                <a:solidFill>
                  <a:schemeClr val="dk1"/>
                </a:solidFill>
                <a:latin typeface="Calibri"/>
                <a:ea typeface="Calibri"/>
                <a:cs typeface="Calibri"/>
              </a:rPr>
              <a:t>(Australia, Fiji, Japan, Micronesia, Marshall Island, Palau,  Republic of Korea, &amp; New Zealand)</a:t>
            </a:r>
            <a:r>
              <a:rPr lang="en-GB" sz="1600" dirty="0">
                <a:solidFill>
                  <a:schemeClr val="dk1"/>
                </a:solidFill>
                <a:latin typeface="Calibri"/>
                <a:ea typeface="Calibri"/>
                <a:cs typeface="Calibri"/>
              </a:rPr>
              <a:t> will be held in July 2023.</a:t>
            </a:r>
            <a:endParaRPr lang="en-US" sz="1600" dirty="0">
              <a:solidFill>
                <a:schemeClr val="dk1"/>
              </a:solidFill>
              <a:latin typeface="Calibri"/>
              <a:ea typeface="Calibri"/>
              <a:cs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2" name="Google Shape;272;ge5426d6bf0_0_67" descr="GLOBE_logoOfficial-_Blue.png"/>
          <p:cNvPicPr preferRelativeResize="0"/>
          <p:nvPr/>
        </p:nvPicPr>
        <p:blipFill rotWithShape="1">
          <a:blip r:embed="rId3">
            <a:alphaModFix/>
          </a:blip>
          <a:srcRect/>
          <a:stretch/>
        </p:blipFill>
        <p:spPr>
          <a:xfrm>
            <a:off x="3208362" y="152118"/>
            <a:ext cx="2732046" cy="457200"/>
          </a:xfrm>
          <a:prstGeom prst="rect">
            <a:avLst/>
          </a:prstGeom>
          <a:noFill/>
          <a:ln>
            <a:noFill/>
          </a:ln>
        </p:spPr>
      </p:pic>
      <p:cxnSp>
        <p:nvCxnSpPr>
          <p:cNvPr id="273" name="Google Shape;273;ge5426d6bf0_0_67"/>
          <p:cNvCxnSpPr/>
          <p:nvPr/>
        </p:nvCxnSpPr>
        <p:spPr>
          <a:xfrm>
            <a:off x="463200" y="651522"/>
            <a:ext cx="8223600" cy="31800"/>
          </a:xfrm>
          <a:prstGeom prst="straightConnector1">
            <a:avLst/>
          </a:prstGeom>
          <a:noFill/>
          <a:ln w="25400" cap="flat" cmpd="sng">
            <a:solidFill>
              <a:schemeClr val="accent1"/>
            </a:solidFill>
            <a:prstDash val="solid"/>
            <a:round/>
            <a:headEnd type="none" w="sm" len="sm"/>
            <a:tailEnd type="none" w="sm" len="sm"/>
          </a:ln>
        </p:spPr>
      </p:cxnSp>
      <p:sp>
        <p:nvSpPr>
          <p:cNvPr id="274" name="Google Shape;274;ge5426d6bf0_0_6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dirty="0">
                <a:solidFill>
                  <a:schemeClr val="dk1"/>
                </a:solidFill>
              </a:rPr>
              <a:t>24</a:t>
            </a:r>
            <a:endParaRPr dirty="0"/>
          </a:p>
        </p:txBody>
      </p:sp>
      <p:pic>
        <p:nvPicPr>
          <p:cNvPr id="6" name="Picture 5">
            <a:extLst>
              <a:ext uri="{FF2B5EF4-FFF2-40B4-BE49-F238E27FC236}">
                <a16:creationId xmlns:a16="http://schemas.microsoft.com/office/drawing/2014/main" id="{6C6A5AD2-CEAE-2DF6-FDA4-30D2EDCD7AC6}"/>
              </a:ext>
            </a:extLst>
          </p:cNvPr>
          <p:cNvPicPr>
            <a:picLocks noChangeAspect="1"/>
          </p:cNvPicPr>
          <p:nvPr/>
        </p:nvPicPr>
        <p:blipFill>
          <a:blip r:embed="rId4"/>
          <a:stretch>
            <a:fillRect/>
          </a:stretch>
        </p:blipFill>
        <p:spPr>
          <a:xfrm>
            <a:off x="331200" y="826706"/>
            <a:ext cx="8481600" cy="4768572"/>
          </a:xfrm>
          <a:prstGeom prst="rect">
            <a:avLst/>
          </a:prstGeom>
        </p:spPr>
      </p:pic>
      <p:sp>
        <p:nvSpPr>
          <p:cNvPr id="7" name="TextBox 6">
            <a:extLst>
              <a:ext uri="{FF2B5EF4-FFF2-40B4-BE49-F238E27FC236}">
                <a16:creationId xmlns:a16="http://schemas.microsoft.com/office/drawing/2014/main" id="{4FFF24F4-D577-0499-7FF3-2C62B1A82A4D}"/>
              </a:ext>
            </a:extLst>
          </p:cNvPr>
          <p:cNvSpPr txBox="1"/>
          <p:nvPr/>
        </p:nvSpPr>
        <p:spPr>
          <a:xfrm>
            <a:off x="1669366" y="5738662"/>
            <a:ext cx="5950634" cy="338554"/>
          </a:xfrm>
          <a:prstGeom prst="rect">
            <a:avLst/>
          </a:prstGeom>
          <a:noFill/>
        </p:spPr>
        <p:txBody>
          <a:bodyPr wrap="square" rtlCol="0">
            <a:spAutoFit/>
          </a:bodyPr>
          <a:lstStyle/>
          <a:p>
            <a:pPr algn="ctr"/>
            <a:r>
              <a:rPr lang="en-IN" sz="1600" dirty="0">
                <a:latin typeface="Calibri" panose="020F0502020204030204" pitchFamily="34" charset="0"/>
                <a:cs typeface="Calibri" panose="020F0502020204030204" pitchFamily="34" charset="0"/>
              </a:rPr>
              <a:t>Virtual Group Photograph from CBP Training on 15</a:t>
            </a:r>
            <a:r>
              <a:rPr lang="en-IN" sz="1600" baseline="30000" dirty="0">
                <a:latin typeface="Calibri" panose="020F0502020204030204" pitchFamily="34" charset="0"/>
                <a:cs typeface="Calibri" panose="020F0502020204030204" pitchFamily="34" charset="0"/>
              </a:rPr>
              <a:t>th</a:t>
            </a:r>
            <a:r>
              <a:rPr lang="en-IN" sz="1600" dirty="0">
                <a:latin typeface="Calibri" panose="020F0502020204030204" pitchFamily="34" charset="0"/>
                <a:cs typeface="Calibri" panose="020F0502020204030204" pitchFamily="34" charset="0"/>
              </a:rPr>
              <a:t> Feb’23.</a:t>
            </a:r>
          </a:p>
        </p:txBody>
      </p:sp>
    </p:spTree>
    <p:extLst>
      <p:ext uri="{BB962C8B-B14F-4D97-AF65-F5344CB8AC3E}">
        <p14:creationId xmlns:p14="http://schemas.microsoft.com/office/powerpoint/2010/main" val="125223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Google Shape;96;p1"/>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200"/>
              <a:buFont typeface="Calibri"/>
              <a:buNone/>
            </a:pPr>
            <a:r>
              <a:rPr lang="en-US"/>
              <a:t>Opening Slide</a:t>
            </a:r>
            <a:endParaRPr/>
          </a:p>
        </p:txBody>
      </p:sp>
      <p:sp>
        <p:nvSpPr>
          <p:cNvPr id="97" name="Google Shape;97;p1"/>
          <p:cNvSpPr/>
          <p:nvPr/>
        </p:nvSpPr>
        <p:spPr>
          <a:xfrm>
            <a:off x="158496" y="6315526"/>
            <a:ext cx="8833104" cy="445640"/>
          </a:xfrm>
          <a:prstGeom prst="rect">
            <a:avLst/>
          </a:prstGeom>
          <a:gradFill>
            <a:gsLst>
              <a:gs pos="0">
                <a:srgbClr val="86A5AD"/>
              </a:gs>
              <a:gs pos="100000">
                <a:srgbClr val="FFFFFF"/>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8" name="Google Shape;98;p1"/>
          <p:cNvPicPr preferRelativeResize="0"/>
          <p:nvPr/>
        </p:nvPicPr>
        <p:blipFill rotWithShape="1">
          <a:blip r:embed="rId3">
            <a:alphaModFix/>
          </a:blip>
          <a:srcRect/>
          <a:stretch/>
        </p:blipFill>
        <p:spPr>
          <a:xfrm>
            <a:off x="1847782" y="6051832"/>
            <a:ext cx="6635261" cy="874595"/>
          </a:xfrm>
          <a:prstGeom prst="rect">
            <a:avLst/>
          </a:prstGeom>
          <a:noFill/>
          <a:ln>
            <a:noFill/>
          </a:ln>
        </p:spPr>
      </p:pic>
      <p:sp>
        <p:nvSpPr>
          <p:cNvPr id="6" name="Google Shape;316;p11"/>
          <p:cNvSpPr txBox="1"/>
          <p:nvPr/>
        </p:nvSpPr>
        <p:spPr>
          <a:xfrm>
            <a:off x="3207753" y="682942"/>
            <a:ext cx="5275290" cy="4784729"/>
          </a:xfrm>
          <a:prstGeom prst="rect">
            <a:avLst/>
          </a:prstGeom>
          <a:noFill/>
          <a:ln>
            <a:noFill/>
          </a:ln>
        </p:spPr>
        <p:txBody>
          <a:bodyPr spcFirstLastPara="1" wrap="square" lIns="0" tIns="9000" rIns="0" bIns="0" anchor="t" anchorCtr="0">
            <a:noAutofit/>
          </a:bodyPr>
          <a:lstStyle/>
          <a:p>
            <a:pPr marL="12700" marR="0" lvl="0" indent="0" algn="ctr" rtl="0">
              <a:lnSpc>
                <a:spcPct val="100000"/>
              </a:lnSpc>
              <a:spcBef>
                <a:spcPts val="0"/>
              </a:spcBef>
              <a:spcAft>
                <a:spcPts val="0"/>
              </a:spcAft>
              <a:buNone/>
            </a:pPr>
            <a:endParaRPr sz="3600" dirty="0">
              <a:solidFill>
                <a:srgbClr val="BE9000"/>
              </a:solidFill>
              <a:latin typeface="Arial Black"/>
              <a:ea typeface="Arial Black"/>
              <a:cs typeface="Arial Black"/>
              <a:sym typeface="Arial Black"/>
            </a:endParaRPr>
          </a:p>
          <a:p>
            <a:pPr marL="0" marR="0" lvl="0" indent="0" algn="ctr" rtl="0">
              <a:lnSpc>
                <a:spcPct val="100000"/>
              </a:lnSpc>
              <a:spcBef>
                <a:spcPts val="3275"/>
              </a:spcBef>
              <a:spcAft>
                <a:spcPts val="0"/>
              </a:spcAft>
              <a:buNone/>
            </a:pPr>
            <a:r>
              <a:rPr lang="en-IN" sz="4800" dirty="0">
                <a:solidFill>
                  <a:schemeClr val="tx1"/>
                </a:solidFill>
                <a:latin typeface="Arial Black"/>
                <a:ea typeface="Arial Black"/>
                <a:cs typeface="Arial Black"/>
                <a:sym typeface="Arial Black"/>
              </a:rPr>
              <a:t>THANKS!</a:t>
            </a:r>
            <a:endParaRPr dirty="0">
              <a:solidFill>
                <a:schemeClr val="tx1"/>
              </a:solidFill>
            </a:endParaRPr>
          </a:p>
          <a:p>
            <a:pPr marL="0" marR="0" lvl="0" indent="0" algn="ctr" rtl="0">
              <a:lnSpc>
                <a:spcPct val="118250"/>
              </a:lnSpc>
              <a:spcBef>
                <a:spcPts val="2013"/>
              </a:spcBef>
              <a:spcAft>
                <a:spcPts val="0"/>
              </a:spcAft>
              <a:buNone/>
            </a:pPr>
            <a:endParaRPr lang="en-IN" sz="2400" dirty="0">
              <a:solidFill>
                <a:srgbClr val="0000FF"/>
              </a:solidFill>
              <a:latin typeface="Arial"/>
              <a:ea typeface="Arial"/>
              <a:cs typeface="Arial"/>
              <a:sym typeface="Arial"/>
              <a:hlinkClick r:id="rId4"/>
            </a:endParaRPr>
          </a:p>
          <a:p>
            <a:pPr marL="0" marR="0" lvl="0" indent="0" algn="ctr" rtl="0">
              <a:lnSpc>
                <a:spcPct val="118250"/>
              </a:lnSpc>
              <a:spcBef>
                <a:spcPts val="2013"/>
              </a:spcBef>
              <a:spcAft>
                <a:spcPts val="0"/>
              </a:spcAft>
              <a:buNone/>
            </a:pPr>
            <a:r>
              <a:rPr lang="en-IN" sz="2400" dirty="0">
                <a:solidFill>
                  <a:srgbClr val="0000FF"/>
                </a:solidFill>
                <a:latin typeface="Arial"/>
                <a:ea typeface="Arial"/>
                <a:cs typeface="Arial"/>
                <a:sym typeface="Arial"/>
                <a:hlinkClick r:id="rId4"/>
              </a:rPr>
              <a:t>iesindia@gmail.com</a:t>
            </a:r>
            <a:r>
              <a:rPr lang="en-IN" sz="2400" dirty="0">
                <a:solidFill>
                  <a:srgbClr val="0000FF"/>
                </a:solidFill>
                <a:latin typeface="Arial"/>
                <a:ea typeface="Arial"/>
                <a:cs typeface="Arial"/>
                <a:sym typeface="Arial"/>
              </a:rPr>
              <a:t> </a:t>
            </a:r>
          </a:p>
          <a:p>
            <a:pPr lvl="0" algn="ctr">
              <a:lnSpc>
                <a:spcPct val="118250"/>
              </a:lnSpc>
              <a:spcBef>
                <a:spcPts val="600"/>
              </a:spcBef>
            </a:pPr>
            <a:r>
              <a:rPr lang="en-US" sz="2400" u="sng" dirty="0">
                <a:solidFill>
                  <a:srgbClr val="0000FF"/>
                </a:solidFill>
                <a:hlinkClick r:id="rId5">
                  <a:extLst>
                    <a:ext uri="{A12FA001-AC4F-418D-AE19-62706E023703}">
                      <ahyp:hlinkClr xmlns:ahyp="http://schemas.microsoft.com/office/drawing/2018/hyperlinkcolor" val="tx"/>
                    </a:ext>
                  </a:extLst>
                </a:hlinkClick>
              </a:rPr>
              <a:t>ap.region.globe@gmail.com</a:t>
            </a:r>
          </a:p>
          <a:p>
            <a:pPr lvl="0" algn="ctr">
              <a:lnSpc>
                <a:spcPct val="118250"/>
              </a:lnSpc>
              <a:spcBef>
                <a:spcPts val="600"/>
              </a:spcBef>
            </a:pPr>
            <a:endParaRPr lang="en-US" sz="2400" u="sng" dirty="0">
              <a:solidFill>
                <a:srgbClr val="0000FF"/>
              </a:solidFill>
              <a:latin typeface="Arial"/>
              <a:ea typeface="Arial"/>
              <a:cs typeface="Arial"/>
              <a:sym typeface="Arial"/>
              <a:hlinkClick r:id="rId5">
                <a:extLst>
                  <a:ext uri="{A12FA001-AC4F-418D-AE19-62706E023703}">
                    <ahyp:hlinkClr xmlns:ahyp="http://schemas.microsoft.com/office/drawing/2018/hyperlinkcolor" val="tx"/>
                  </a:ext>
                </a:extLst>
              </a:hlinkClick>
            </a:endParaRPr>
          </a:p>
        </p:txBody>
      </p:sp>
      <p:pic>
        <p:nvPicPr>
          <p:cNvPr id="2052" name="Picture 4" descr="Gmail Mail Icon - Free vector graphic on Pixab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0013" y="2919317"/>
            <a:ext cx="410770" cy="311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845752"/>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5" name="Google Shape;105;gd2f45c18ce_0_13" descr="GLOBE_logoOfficial-_Blue.png"/>
          <p:cNvPicPr preferRelativeResize="0"/>
          <p:nvPr/>
        </p:nvPicPr>
        <p:blipFill rotWithShape="1">
          <a:blip r:embed="rId3">
            <a:alphaModFix/>
          </a:blip>
          <a:srcRect/>
          <a:stretch/>
        </p:blipFill>
        <p:spPr>
          <a:xfrm>
            <a:off x="3208362" y="152118"/>
            <a:ext cx="2732046" cy="457200"/>
          </a:xfrm>
          <a:prstGeom prst="rect">
            <a:avLst/>
          </a:prstGeom>
          <a:noFill/>
          <a:ln>
            <a:noFill/>
          </a:ln>
        </p:spPr>
      </p:pic>
      <p:cxnSp>
        <p:nvCxnSpPr>
          <p:cNvPr id="106" name="Google Shape;106;gd2f45c18ce_0_13"/>
          <p:cNvCxnSpPr/>
          <p:nvPr/>
        </p:nvCxnSpPr>
        <p:spPr>
          <a:xfrm>
            <a:off x="327974" y="1258199"/>
            <a:ext cx="8397000" cy="26100"/>
          </a:xfrm>
          <a:prstGeom prst="straightConnector1">
            <a:avLst/>
          </a:prstGeom>
          <a:noFill/>
          <a:ln w="25400" cap="flat" cmpd="sng">
            <a:solidFill>
              <a:schemeClr val="accent1"/>
            </a:solidFill>
            <a:prstDash val="solid"/>
            <a:round/>
            <a:headEnd type="none" w="sm" len="sm"/>
            <a:tailEnd type="none" w="sm" len="sm"/>
          </a:ln>
        </p:spPr>
      </p:cxnSp>
      <p:sp>
        <p:nvSpPr>
          <p:cNvPr id="107" name="Google Shape;107;gd2f45c18ce_0_1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dirty="0">
                <a:solidFill>
                  <a:schemeClr val="dk1"/>
                </a:solidFill>
              </a:rPr>
              <a:t>3</a:t>
            </a:r>
            <a:endParaRPr dirty="0"/>
          </a:p>
        </p:txBody>
      </p:sp>
      <p:sp>
        <p:nvSpPr>
          <p:cNvPr id="8" name="AutoShape 11"/>
          <p:cNvSpPr>
            <a:spLocks noChangeArrowheads="1"/>
          </p:cNvSpPr>
          <p:nvPr/>
        </p:nvSpPr>
        <p:spPr bwMode="auto">
          <a:xfrm>
            <a:off x="2056229" y="2279700"/>
            <a:ext cx="4868863" cy="3681413"/>
          </a:xfrm>
          <a:custGeom>
            <a:avLst/>
            <a:gdLst>
              <a:gd name="G0" fmla="+- 13531 0 0"/>
              <a:gd name="G1" fmla="+- 10231 0 0"/>
            </a:gdLst>
            <a:ahLst/>
            <a:cxnLst>
              <a:cxn ang="0">
                <a:pos x="r" y="vc"/>
              </a:cxn>
              <a:cxn ang="5400000">
                <a:pos x="hc" y="b"/>
              </a:cxn>
              <a:cxn ang="10800000">
                <a:pos x="l" y="vc"/>
              </a:cxn>
              <a:cxn ang="16200000">
                <a:pos x="hc" y="t"/>
              </a:cxn>
            </a:cxnLst>
            <a:rect l="0" t="0" r="0" b="0"/>
            <a:pathLst>
              <a:path>
                <a:moveTo>
                  <a:pt x="2436629" y="76117"/>
                </a:moveTo>
                <a:lnTo>
                  <a:pt x="2441248" y="78360"/>
                </a:lnTo>
                <a:lnTo>
                  <a:pt x="2448176" y="80603"/>
                </a:lnTo>
                <a:lnTo>
                  <a:pt x="2450485" y="87298"/>
                </a:lnTo>
                <a:lnTo>
                  <a:pt x="2452760" y="91783"/>
                </a:lnTo>
                <a:lnTo>
                  <a:pt x="2450485" y="98511"/>
                </a:lnTo>
                <a:lnTo>
                  <a:pt x="2448176" y="105206"/>
                </a:lnTo>
                <a:lnTo>
                  <a:pt x="2441248" y="107448"/>
                </a:lnTo>
                <a:lnTo>
                  <a:pt x="2436629" y="109691"/>
                </a:lnTo>
                <a:lnTo>
                  <a:pt x="2429735" y="107448"/>
                </a:lnTo>
                <a:lnTo>
                  <a:pt x="2422808" y="105206"/>
                </a:lnTo>
                <a:lnTo>
                  <a:pt x="2420498" y="98511"/>
                </a:lnTo>
                <a:lnTo>
                  <a:pt x="2418189" y="91783"/>
                </a:lnTo>
                <a:lnTo>
                  <a:pt x="2420498" y="87298"/>
                </a:lnTo>
                <a:lnTo>
                  <a:pt x="2422808" y="80603"/>
                </a:lnTo>
                <a:lnTo>
                  <a:pt x="2429735" y="78360"/>
                </a:lnTo>
                <a:lnTo>
                  <a:pt x="2436629" y="76117"/>
                </a:lnTo>
                <a:close/>
              </a:path>
              <a:path>
                <a:moveTo>
                  <a:pt x="4670416" y="194779"/>
                </a:moveTo>
                <a:lnTo>
                  <a:pt x="4672725" y="197022"/>
                </a:lnTo>
                <a:lnTo>
                  <a:pt x="4672725" y="2955140"/>
                </a:lnTo>
                <a:lnTo>
                  <a:pt x="200533" y="2955140"/>
                </a:lnTo>
                <a:lnTo>
                  <a:pt x="200533" y="197022"/>
                </a:lnTo>
                <a:lnTo>
                  <a:pt x="200533" y="194779"/>
                </a:lnTo>
                <a:lnTo>
                  <a:pt x="4670416" y="194779"/>
                </a:lnTo>
                <a:close/>
              </a:path>
              <a:path>
                <a:moveTo>
                  <a:pt x="119844" y="0"/>
                </a:moveTo>
                <a:lnTo>
                  <a:pt x="82963" y="11180"/>
                </a:lnTo>
                <a:lnTo>
                  <a:pt x="39189" y="38058"/>
                </a:lnTo>
                <a:lnTo>
                  <a:pt x="9202" y="80603"/>
                </a:lnTo>
                <a:lnTo>
                  <a:pt x="0" y="118662"/>
                </a:lnTo>
                <a:lnTo>
                  <a:pt x="0" y="132084"/>
                </a:lnTo>
                <a:lnTo>
                  <a:pt x="0" y="3020044"/>
                </a:lnTo>
                <a:lnTo>
                  <a:pt x="0" y="3033467"/>
                </a:lnTo>
                <a:lnTo>
                  <a:pt x="2309" y="3044680"/>
                </a:lnTo>
                <a:lnTo>
                  <a:pt x="23024" y="3091677"/>
                </a:lnTo>
                <a:lnTo>
                  <a:pt x="59939" y="3127493"/>
                </a:lnTo>
                <a:lnTo>
                  <a:pt x="108332" y="3147644"/>
                </a:lnTo>
                <a:lnTo>
                  <a:pt x="119844" y="3149886"/>
                </a:lnTo>
                <a:lnTo>
                  <a:pt x="4751105" y="3149886"/>
                </a:lnTo>
                <a:lnTo>
                  <a:pt x="4790295" y="3140949"/>
                </a:lnTo>
                <a:lnTo>
                  <a:pt x="4831794" y="3111827"/>
                </a:lnTo>
                <a:lnTo>
                  <a:pt x="4861747" y="3069283"/>
                </a:lnTo>
                <a:lnTo>
                  <a:pt x="4870984" y="3033467"/>
                </a:lnTo>
                <a:lnTo>
                  <a:pt x="4870984" y="3020044"/>
                </a:lnTo>
                <a:lnTo>
                  <a:pt x="4870984" y="132084"/>
                </a:lnTo>
                <a:lnTo>
                  <a:pt x="4870984" y="118662"/>
                </a:lnTo>
                <a:lnTo>
                  <a:pt x="4868675" y="105206"/>
                </a:lnTo>
                <a:lnTo>
                  <a:pt x="4847925" y="58209"/>
                </a:lnTo>
                <a:lnTo>
                  <a:pt x="4813354" y="22393"/>
                </a:lnTo>
                <a:lnTo>
                  <a:pt x="4764927" y="2242"/>
                </a:lnTo>
                <a:lnTo>
                  <a:pt x="4751105" y="0"/>
                </a:lnTo>
                <a:lnTo>
                  <a:pt x="119844" y="0"/>
                </a:lnTo>
                <a:close/>
              </a:path>
              <a:path>
                <a:moveTo>
                  <a:pt x="1878768" y="3156614"/>
                </a:moveTo>
                <a:lnTo>
                  <a:pt x="1869531" y="3264063"/>
                </a:lnTo>
                <a:lnTo>
                  <a:pt x="1858019" y="3373755"/>
                </a:lnTo>
                <a:lnTo>
                  <a:pt x="1846506" y="3472266"/>
                </a:lnTo>
                <a:lnTo>
                  <a:pt x="1832651" y="3541656"/>
                </a:lnTo>
                <a:lnTo>
                  <a:pt x="1821138" y="3586443"/>
                </a:lnTo>
                <a:lnTo>
                  <a:pt x="1788876" y="3611079"/>
                </a:lnTo>
                <a:lnTo>
                  <a:pt x="1687438" y="3628987"/>
                </a:lnTo>
                <a:lnTo>
                  <a:pt x="1632117" y="3637924"/>
                </a:lnTo>
                <a:lnTo>
                  <a:pt x="1611367" y="3642410"/>
                </a:lnTo>
                <a:lnTo>
                  <a:pt x="1599821" y="3644652"/>
                </a:lnTo>
                <a:lnTo>
                  <a:pt x="1597512" y="3646895"/>
                </a:lnTo>
                <a:lnTo>
                  <a:pt x="1597512" y="3653623"/>
                </a:lnTo>
                <a:lnTo>
                  <a:pt x="1599821" y="3655833"/>
                </a:lnTo>
                <a:lnTo>
                  <a:pt x="1615952" y="3658075"/>
                </a:lnTo>
                <a:lnTo>
                  <a:pt x="1643629" y="3660318"/>
                </a:lnTo>
                <a:lnTo>
                  <a:pt x="1745068" y="3662561"/>
                </a:lnTo>
                <a:lnTo>
                  <a:pt x="1904136" y="3664803"/>
                </a:lnTo>
                <a:lnTo>
                  <a:pt x="2957610" y="3664803"/>
                </a:lnTo>
                <a:lnTo>
                  <a:pt x="3114369" y="3662561"/>
                </a:lnTo>
                <a:lnTo>
                  <a:pt x="3215808" y="3660318"/>
                </a:lnTo>
                <a:lnTo>
                  <a:pt x="3261925" y="3655833"/>
                </a:lnTo>
                <a:lnTo>
                  <a:pt x="3264235" y="3653623"/>
                </a:lnTo>
                <a:lnTo>
                  <a:pt x="3264235" y="3646895"/>
                </a:lnTo>
                <a:lnTo>
                  <a:pt x="3261925" y="3644652"/>
                </a:lnTo>
                <a:lnTo>
                  <a:pt x="3250379" y="3642410"/>
                </a:lnTo>
                <a:lnTo>
                  <a:pt x="3229629" y="3637924"/>
                </a:lnTo>
                <a:lnTo>
                  <a:pt x="3174308" y="3628987"/>
                </a:lnTo>
                <a:lnTo>
                  <a:pt x="3102857" y="3617773"/>
                </a:lnTo>
                <a:lnTo>
                  <a:pt x="3072904" y="3611079"/>
                </a:lnTo>
                <a:lnTo>
                  <a:pt x="3040608" y="3586443"/>
                </a:lnTo>
                <a:lnTo>
                  <a:pt x="3029096" y="3541656"/>
                </a:lnTo>
                <a:lnTo>
                  <a:pt x="3015240" y="3472266"/>
                </a:lnTo>
                <a:lnTo>
                  <a:pt x="3001418" y="3373755"/>
                </a:lnTo>
                <a:lnTo>
                  <a:pt x="2989906" y="3264063"/>
                </a:lnTo>
                <a:lnTo>
                  <a:pt x="2982978" y="3156614"/>
                </a:lnTo>
                <a:lnTo>
                  <a:pt x="1878768" y="3156614"/>
                </a:lnTo>
                <a:close/>
              </a:path>
              <a:path>
                <a:moveTo>
                  <a:pt x="1611367" y="3662561"/>
                </a:moveTo>
                <a:lnTo>
                  <a:pt x="1611367" y="3664803"/>
                </a:lnTo>
                <a:lnTo>
                  <a:pt x="1611367" y="3673741"/>
                </a:lnTo>
                <a:lnTo>
                  <a:pt x="1613677" y="3675983"/>
                </a:lnTo>
                <a:lnTo>
                  <a:pt x="1657451" y="3678226"/>
                </a:lnTo>
                <a:lnTo>
                  <a:pt x="1781949" y="3680468"/>
                </a:lnTo>
                <a:lnTo>
                  <a:pt x="2118526" y="3682711"/>
                </a:lnTo>
                <a:lnTo>
                  <a:pt x="2743220" y="3682711"/>
                </a:lnTo>
                <a:lnTo>
                  <a:pt x="3077489" y="3680468"/>
                </a:lnTo>
                <a:lnTo>
                  <a:pt x="3204295" y="3678226"/>
                </a:lnTo>
                <a:lnTo>
                  <a:pt x="3248104" y="3675983"/>
                </a:lnTo>
                <a:lnTo>
                  <a:pt x="3250379" y="3673741"/>
                </a:lnTo>
                <a:lnTo>
                  <a:pt x="3250379" y="3664803"/>
                </a:lnTo>
                <a:lnTo>
                  <a:pt x="3248104" y="3662561"/>
                </a:lnTo>
                <a:lnTo>
                  <a:pt x="3195058" y="3664803"/>
                </a:lnTo>
                <a:lnTo>
                  <a:pt x="3098238" y="3667046"/>
                </a:lnTo>
                <a:lnTo>
                  <a:pt x="2745529" y="3669288"/>
                </a:lnTo>
                <a:lnTo>
                  <a:pt x="2116217" y="3669288"/>
                </a:lnTo>
                <a:lnTo>
                  <a:pt x="1763508" y="3667046"/>
                </a:lnTo>
                <a:lnTo>
                  <a:pt x="1666688" y="3664803"/>
                </a:lnTo>
                <a:lnTo>
                  <a:pt x="1613677" y="3662561"/>
                </a:lnTo>
                <a:lnTo>
                  <a:pt x="1611367" y="3662561"/>
                </a:lnTo>
                <a:close/>
              </a:path>
            </a:pathLst>
          </a:custGeom>
          <a:noFill/>
          <a:ln w="9360" cap="flat">
            <a:solidFill>
              <a:schemeClr val="tx1"/>
            </a:solidFill>
            <a:round/>
            <a:headEnd/>
            <a:tailEnd/>
          </a:ln>
          <a:effectLst/>
        </p:spPr>
        <p:txBody>
          <a:bodyPr wrap="none" anchor="ctr"/>
          <a:lstStyle/>
          <a:p>
            <a:endParaRPr lang="en-IN"/>
          </a:p>
        </p:txBody>
      </p:sp>
      <p:sp>
        <p:nvSpPr>
          <p:cNvPr id="9" name="Rectangle 8"/>
          <p:cNvSpPr/>
          <p:nvPr/>
        </p:nvSpPr>
        <p:spPr>
          <a:xfrm>
            <a:off x="221799" y="684134"/>
            <a:ext cx="8705171" cy="1200329"/>
          </a:xfrm>
          <a:prstGeom prst="rect">
            <a:avLst/>
          </a:prstGeom>
        </p:spPr>
        <p:txBody>
          <a:bodyPr wrap="square">
            <a:spAutoFit/>
          </a:bodyPr>
          <a:lstStyle/>
          <a:p>
            <a:pPr algn="ctr"/>
            <a:r>
              <a:rPr lang="en-IN" sz="3600" b="1" dirty="0">
                <a:solidFill>
                  <a:schemeClr val="dk1"/>
                </a:solidFill>
                <a:latin typeface="Calibri"/>
                <a:ea typeface="Calibri"/>
                <a:cs typeface="Calibri"/>
                <a:sym typeface="Calibri"/>
              </a:rPr>
              <a:t>Webinar to increase regional engagement in GLOBE Program </a:t>
            </a:r>
            <a:endParaRPr lang="en-IN" b="1" dirty="0">
              <a:latin typeface="Book Antiqua" pitchFamily="18" charset="0"/>
            </a:endParaRPr>
          </a:p>
        </p:txBody>
      </p:sp>
      <p:pic>
        <p:nvPicPr>
          <p:cNvPr id="3" name="Picture 2">
            <a:extLst>
              <a:ext uri="{FF2B5EF4-FFF2-40B4-BE49-F238E27FC236}">
                <a16:creationId xmlns:a16="http://schemas.microsoft.com/office/drawing/2014/main" id="{B3F757D2-0411-4EA9-DF7E-CBE9D974A86C}"/>
              </a:ext>
            </a:extLst>
          </p:cNvPr>
          <p:cNvPicPr>
            <a:picLocks noChangeAspect="1"/>
          </p:cNvPicPr>
          <p:nvPr/>
        </p:nvPicPr>
        <p:blipFill>
          <a:blip r:embed="rId4"/>
          <a:stretch>
            <a:fillRect/>
          </a:stretch>
        </p:blipFill>
        <p:spPr>
          <a:xfrm>
            <a:off x="2284021" y="2519463"/>
            <a:ext cx="4417017" cy="2678240"/>
          </a:xfrm>
          <a:prstGeom prst="rect">
            <a:avLst/>
          </a:prstGeom>
        </p:spPr>
      </p:pic>
    </p:spTree>
    <p:extLst>
      <p:ext uri="{BB962C8B-B14F-4D97-AF65-F5344CB8AC3E}">
        <p14:creationId xmlns:p14="http://schemas.microsoft.com/office/powerpoint/2010/main" val="3997688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3"/>
          <p:cNvSpPr txBox="1">
            <a:spLocks noGrp="1"/>
          </p:cNvSpPr>
          <p:nvPr>
            <p:ph type="title"/>
          </p:nvPr>
        </p:nvSpPr>
        <p:spPr>
          <a:xfrm>
            <a:off x="397725" y="566110"/>
            <a:ext cx="8229600" cy="69269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IN" sz="2400" b="1" dirty="0"/>
              <a:t>Webinar on “</a:t>
            </a:r>
            <a:r>
              <a:rPr lang="en-US" sz="2400" b="1" dirty="0"/>
              <a:t>Follow up of 2022 AP RM ". </a:t>
            </a:r>
            <a:endParaRPr sz="2400" b="1" dirty="0"/>
          </a:p>
        </p:txBody>
      </p:sp>
      <p:pic>
        <p:nvPicPr>
          <p:cNvPr id="115" name="Google Shape;115;p3" descr="GLOBE_logoOfficial-_Blue.png"/>
          <p:cNvPicPr preferRelativeResize="0"/>
          <p:nvPr/>
        </p:nvPicPr>
        <p:blipFill rotWithShape="1">
          <a:blip r:embed="rId3">
            <a:alphaModFix/>
          </a:blip>
          <a:srcRect/>
          <a:stretch/>
        </p:blipFill>
        <p:spPr>
          <a:xfrm>
            <a:off x="3208362" y="152118"/>
            <a:ext cx="2732047" cy="457200"/>
          </a:xfrm>
          <a:prstGeom prst="rect">
            <a:avLst/>
          </a:prstGeom>
          <a:noFill/>
          <a:ln>
            <a:noFill/>
          </a:ln>
        </p:spPr>
      </p:pic>
      <p:cxnSp>
        <p:nvCxnSpPr>
          <p:cNvPr id="116" name="Google Shape;116;p3"/>
          <p:cNvCxnSpPr>
            <a:cxnSpLocks/>
          </p:cNvCxnSpPr>
          <p:nvPr/>
        </p:nvCxnSpPr>
        <p:spPr>
          <a:xfrm>
            <a:off x="530942" y="1258803"/>
            <a:ext cx="8096383" cy="0"/>
          </a:xfrm>
          <a:prstGeom prst="straightConnector1">
            <a:avLst/>
          </a:prstGeom>
          <a:noFill/>
          <a:ln w="25400" cap="flat" cmpd="sng">
            <a:solidFill>
              <a:schemeClr val="accent1"/>
            </a:solidFill>
            <a:prstDash val="solid"/>
            <a:round/>
            <a:headEnd type="none" w="sm" len="sm"/>
            <a:tailEnd type="none" w="sm" len="sm"/>
          </a:ln>
        </p:spPr>
      </p:cxnSp>
      <p:sp>
        <p:nvSpPr>
          <p:cNvPr id="117" name="Google Shape;117;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dirty="0">
                <a:solidFill>
                  <a:schemeClr val="dk1"/>
                </a:solidFill>
              </a:rPr>
              <a:t>4</a:t>
            </a:r>
            <a:endParaRPr dirty="0"/>
          </a:p>
        </p:txBody>
      </p:sp>
      <p:sp>
        <p:nvSpPr>
          <p:cNvPr id="118" name="Google Shape;118;p3"/>
          <p:cNvSpPr/>
          <p:nvPr/>
        </p:nvSpPr>
        <p:spPr>
          <a:xfrm>
            <a:off x="235125" y="838725"/>
            <a:ext cx="8556900"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alibri"/>
              <a:ea typeface="Calibri"/>
              <a:cs typeface="Calibri"/>
              <a:sym typeface="Calibri"/>
            </a:endParaRPr>
          </a:p>
          <a:p>
            <a:pPr marL="0" lvl="0" indent="0" algn="l" rtl="0">
              <a:spcBef>
                <a:spcPts val="0"/>
              </a:spcBef>
              <a:spcAft>
                <a:spcPts val="0"/>
              </a:spcAft>
              <a:buNone/>
            </a:pPr>
            <a:endParaRPr sz="1600" dirty="0">
              <a:solidFill>
                <a:schemeClr val="dk1"/>
              </a:solidFill>
              <a:latin typeface="Calibri"/>
              <a:ea typeface="Calibri"/>
              <a:cs typeface="Calibri"/>
              <a:sym typeface="Calibri"/>
            </a:endParaRPr>
          </a:p>
          <a:p>
            <a:pPr marL="914400" marR="0" lvl="2" indent="0" algn="l" rtl="0">
              <a:lnSpc>
                <a:spcPct val="100000"/>
              </a:lnSpc>
              <a:spcBef>
                <a:spcPts val="0"/>
              </a:spcBef>
              <a:spcAft>
                <a:spcPts val="0"/>
              </a:spcAft>
              <a:buClr>
                <a:srgbClr val="000000"/>
              </a:buClr>
              <a:buSzPts val="1800"/>
              <a:buFont typeface="Arial"/>
              <a:buNone/>
            </a:pPr>
            <a:endParaRPr sz="1800" dirty="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30E9D3A7-A5E3-4789-921A-593F530EA6DB}"/>
              </a:ext>
            </a:extLst>
          </p:cNvPr>
          <p:cNvSpPr txBox="1"/>
          <p:nvPr/>
        </p:nvSpPr>
        <p:spPr>
          <a:xfrm>
            <a:off x="457200" y="1280230"/>
            <a:ext cx="8229599" cy="5755422"/>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a:solidFill>
                  <a:schemeClr val="dk1"/>
                </a:solidFill>
                <a:latin typeface="Calibri"/>
                <a:cs typeface="Calibri"/>
              </a:rPr>
              <a:t>The GLOBE Asia-Pacific regional Coordination Office hosts a webinar on </a:t>
            </a:r>
            <a:r>
              <a:rPr lang="en-US" sz="2000" b="1" dirty="0">
                <a:solidFill>
                  <a:schemeClr val="dk1"/>
                </a:solidFill>
                <a:latin typeface="Calibri"/>
                <a:cs typeface="Calibri"/>
              </a:rPr>
              <a:t>11</a:t>
            </a:r>
            <a:r>
              <a:rPr lang="en-US" sz="2000" b="1" baseline="30000" dirty="0">
                <a:solidFill>
                  <a:schemeClr val="dk1"/>
                </a:solidFill>
                <a:latin typeface="Calibri"/>
                <a:cs typeface="Calibri"/>
              </a:rPr>
              <a:t>th</a:t>
            </a:r>
            <a:r>
              <a:rPr lang="en-US" sz="2000" b="1" dirty="0">
                <a:solidFill>
                  <a:schemeClr val="dk1"/>
                </a:solidFill>
                <a:latin typeface="Calibri"/>
                <a:cs typeface="Calibri"/>
              </a:rPr>
              <a:t> February 2022 </a:t>
            </a:r>
            <a:r>
              <a:rPr lang="en-US" sz="2000" dirty="0">
                <a:solidFill>
                  <a:schemeClr val="dk1"/>
                </a:solidFill>
                <a:latin typeface="Calibri"/>
                <a:cs typeface="Calibri"/>
              </a:rPr>
              <a:t>for Country Coordinators, GLOBE Partner and community Member in the region host a follow up webinar for 2022 AP RM to finalize the plans for 2022 GLOBE Activities in the Region such as Training Programs, Students exchange, expedition &amp; GLOBE Campaigns.</a:t>
            </a:r>
          </a:p>
          <a:p>
            <a:pPr marL="285750" indent="-285750" algn="just">
              <a:buFont typeface="Arial" panose="020B0604020202020204" pitchFamily="34" charset="0"/>
              <a:buChar char="•"/>
            </a:pPr>
            <a:endParaRPr lang="en-US" sz="800" dirty="0">
              <a:solidFill>
                <a:schemeClr val="dk1"/>
              </a:solidFill>
              <a:latin typeface="Calibri"/>
              <a:cs typeface="Calibri"/>
            </a:endParaRPr>
          </a:p>
          <a:p>
            <a:pPr marL="285750" indent="-285750" algn="just">
              <a:buFont typeface="Arial" panose="020B0604020202020204" pitchFamily="34" charset="0"/>
              <a:buChar char="•"/>
            </a:pPr>
            <a:r>
              <a:rPr lang="en-US" sz="2000" dirty="0">
                <a:solidFill>
                  <a:schemeClr val="dk1"/>
                </a:solidFill>
                <a:latin typeface="Calibri"/>
                <a:cs typeface="Calibri"/>
              </a:rPr>
              <a:t>It was discussed during the webinar that the Asia – Pacific region will  promote the activity on micro plastic as this has become a serious issue and suggested by country coordinators in the region. As well as on Mosquito Campaign, Study of Soil, Air Quality awareness Campaign and Waterbodies IOP.</a:t>
            </a:r>
          </a:p>
          <a:p>
            <a:pPr algn="just"/>
            <a:endParaRPr lang="en-US" sz="800" dirty="0">
              <a:solidFill>
                <a:schemeClr val="dk1"/>
              </a:solidFill>
              <a:latin typeface="Calibri"/>
              <a:cs typeface="Calibri"/>
            </a:endParaRPr>
          </a:p>
          <a:p>
            <a:pPr marL="285750" indent="-285750" algn="just">
              <a:buFont typeface="Arial" panose="020B0604020202020204" pitchFamily="34" charset="0"/>
              <a:buChar char="•"/>
            </a:pPr>
            <a:r>
              <a:rPr lang="en-US" sz="2000" dirty="0">
                <a:solidFill>
                  <a:schemeClr val="dk1"/>
                </a:solidFill>
                <a:latin typeface="Calibri"/>
                <a:cs typeface="Calibri"/>
              </a:rPr>
              <a:t>2022 Lake Pokhara Expedition was also finalized during the webinar.</a:t>
            </a:r>
          </a:p>
          <a:p>
            <a:pPr marL="285750" indent="-285750" algn="just">
              <a:buFont typeface="Arial" panose="020B0604020202020204" pitchFamily="34" charset="0"/>
              <a:buChar char="•"/>
            </a:pPr>
            <a:endParaRPr lang="en-US" sz="600" dirty="0">
              <a:solidFill>
                <a:schemeClr val="dk1"/>
              </a:solidFill>
              <a:latin typeface="Calibri"/>
              <a:cs typeface="Calibri"/>
            </a:endParaRPr>
          </a:p>
          <a:p>
            <a:pPr marL="285750" indent="-285750" algn="just">
              <a:buFont typeface="Arial" panose="020B0604020202020204" pitchFamily="34" charset="0"/>
              <a:buChar char="•"/>
            </a:pPr>
            <a:r>
              <a:rPr lang="en-US" sz="2000" dirty="0">
                <a:solidFill>
                  <a:schemeClr val="dk1"/>
                </a:solidFill>
                <a:latin typeface="Calibri"/>
                <a:cs typeface="Calibri"/>
              </a:rPr>
              <a:t>Expedition to the Sea in Male, Maldives was also proposed during the webinar.</a:t>
            </a:r>
          </a:p>
          <a:p>
            <a:pPr marL="285750" indent="-285750" algn="just">
              <a:buFont typeface="Arial" panose="020B0604020202020204" pitchFamily="34" charset="0"/>
              <a:buChar char="•"/>
            </a:pPr>
            <a:endParaRPr lang="en-US" sz="600" dirty="0">
              <a:solidFill>
                <a:schemeClr val="dk1"/>
              </a:solidFill>
              <a:latin typeface="Calibri"/>
              <a:cs typeface="Calibri"/>
            </a:endParaRPr>
          </a:p>
          <a:p>
            <a:pPr marL="285750" indent="-285750" algn="just">
              <a:buFont typeface="Arial" panose="020B0604020202020204" pitchFamily="34" charset="0"/>
              <a:buChar char="•"/>
            </a:pPr>
            <a:r>
              <a:rPr lang="en-US" sz="2000" dirty="0">
                <a:solidFill>
                  <a:schemeClr val="dk1"/>
                </a:solidFill>
                <a:latin typeface="Calibri"/>
                <a:cs typeface="Calibri"/>
              </a:rPr>
              <a:t>AP RCO also announces its plans for Capacity Building Training in the Region during 2022 AP RM. </a:t>
            </a:r>
          </a:p>
          <a:p>
            <a:pPr marL="285750" indent="-285750" algn="just">
              <a:buFont typeface="Arial" panose="020B0604020202020204" pitchFamily="34" charset="0"/>
              <a:buChar char="•"/>
            </a:pPr>
            <a:endParaRPr lang="en-US" sz="800" dirty="0">
              <a:solidFill>
                <a:schemeClr val="dk1"/>
              </a:solidFill>
              <a:latin typeface="Calibri"/>
              <a:cs typeface="Calibri"/>
            </a:endParaRPr>
          </a:p>
          <a:p>
            <a:pPr algn="just"/>
            <a:endParaRPr lang="en-IN" sz="1800" dirty="0">
              <a:solidFill>
                <a:schemeClr val="dk1"/>
              </a:solidFill>
              <a:latin typeface="Calibri"/>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5" name="Google Shape;115;p3" descr="GLOBE_logoOfficial-_Blue.png"/>
          <p:cNvPicPr preferRelativeResize="0"/>
          <p:nvPr/>
        </p:nvPicPr>
        <p:blipFill rotWithShape="1">
          <a:blip r:embed="rId3">
            <a:alphaModFix/>
          </a:blip>
          <a:srcRect/>
          <a:stretch/>
        </p:blipFill>
        <p:spPr>
          <a:xfrm>
            <a:off x="3208362" y="152118"/>
            <a:ext cx="2732047" cy="457200"/>
          </a:xfrm>
          <a:prstGeom prst="rect">
            <a:avLst/>
          </a:prstGeom>
          <a:noFill/>
          <a:ln>
            <a:noFill/>
          </a:ln>
        </p:spPr>
      </p:pic>
      <p:cxnSp>
        <p:nvCxnSpPr>
          <p:cNvPr id="116" name="Google Shape;116;p3"/>
          <p:cNvCxnSpPr/>
          <p:nvPr/>
        </p:nvCxnSpPr>
        <p:spPr>
          <a:xfrm>
            <a:off x="327974" y="727266"/>
            <a:ext cx="8397143" cy="26100"/>
          </a:xfrm>
          <a:prstGeom prst="straightConnector1">
            <a:avLst/>
          </a:prstGeom>
          <a:noFill/>
          <a:ln w="25400" cap="flat" cmpd="sng">
            <a:solidFill>
              <a:schemeClr val="accent1"/>
            </a:solidFill>
            <a:prstDash val="solid"/>
            <a:round/>
            <a:headEnd type="none" w="sm" len="sm"/>
            <a:tailEnd type="none" w="sm" len="sm"/>
          </a:ln>
        </p:spPr>
      </p:cxnSp>
      <p:sp>
        <p:nvSpPr>
          <p:cNvPr id="117" name="Google Shape;117;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dirty="0">
                <a:solidFill>
                  <a:schemeClr val="dk1"/>
                </a:solidFill>
              </a:rPr>
              <a:t>5</a:t>
            </a:r>
            <a:endParaRPr dirty="0"/>
          </a:p>
        </p:txBody>
      </p:sp>
      <p:sp>
        <p:nvSpPr>
          <p:cNvPr id="4" name="TextBox 3">
            <a:extLst>
              <a:ext uri="{FF2B5EF4-FFF2-40B4-BE49-F238E27FC236}">
                <a16:creationId xmlns:a16="http://schemas.microsoft.com/office/drawing/2014/main" id="{1C51B284-7864-4518-B6FB-0EE742F246A9}"/>
              </a:ext>
            </a:extLst>
          </p:cNvPr>
          <p:cNvSpPr txBox="1"/>
          <p:nvPr/>
        </p:nvSpPr>
        <p:spPr>
          <a:xfrm>
            <a:off x="1460090" y="5565971"/>
            <a:ext cx="6223820" cy="646331"/>
          </a:xfrm>
          <a:prstGeom prst="rect">
            <a:avLst/>
          </a:prstGeom>
          <a:noFill/>
        </p:spPr>
        <p:txBody>
          <a:bodyPr wrap="square" rtlCol="0">
            <a:spAutoFit/>
          </a:bodyPr>
          <a:lstStyle/>
          <a:p>
            <a:pPr algn="ctr"/>
            <a:r>
              <a:rPr lang="en-IN" sz="1800" dirty="0">
                <a:latin typeface="Calibri" panose="020F0502020204030204" pitchFamily="34" charset="0"/>
                <a:cs typeface="Calibri" panose="020F0502020204030204" pitchFamily="34" charset="0"/>
              </a:rPr>
              <a:t>Coordinator AP RCO detailing the plan activity for 2022 during the 2022 AP RM  follow up webinar on 11</a:t>
            </a:r>
            <a:r>
              <a:rPr lang="en-IN" sz="1800" baseline="30000" dirty="0">
                <a:latin typeface="Calibri" panose="020F0502020204030204" pitchFamily="34" charset="0"/>
                <a:cs typeface="Calibri" panose="020F0502020204030204" pitchFamily="34" charset="0"/>
              </a:rPr>
              <a:t>th</a:t>
            </a:r>
            <a:r>
              <a:rPr lang="en-IN" sz="1800" dirty="0">
                <a:latin typeface="Calibri" panose="020F0502020204030204" pitchFamily="34" charset="0"/>
                <a:cs typeface="Calibri" panose="020F0502020204030204" pitchFamily="34" charset="0"/>
              </a:rPr>
              <a:t> Feb’22.</a:t>
            </a:r>
          </a:p>
        </p:txBody>
      </p:sp>
      <p:pic>
        <p:nvPicPr>
          <p:cNvPr id="5" name="Picture 4">
            <a:extLst>
              <a:ext uri="{FF2B5EF4-FFF2-40B4-BE49-F238E27FC236}">
                <a16:creationId xmlns:a16="http://schemas.microsoft.com/office/drawing/2014/main" id="{18964DF4-CDAC-C8CE-FD7A-AC480B028BA2}"/>
              </a:ext>
            </a:extLst>
          </p:cNvPr>
          <p:cNvPicPr>
            <a:picLocks noChangeAspect="1"/>
          </p:cNvPicPr>
          <p:nvPr/>
        </p:nvPicPr>
        <p:blipFill rotWithShape="1">
          <a:blip r:embed="rId4"/>
          <a:srcRect b="23197"/>
          <a:stretch/>
        </p:blipFill>
        <p:spPr>
          <a:xfrm>
            <a:off x="569626" y="1037839"/>
            <a:ext cx="7683910" cy="4320236"/>
          </a:xfrm>
          <a:prstGeom prst="rect">
            <a:avLst/>
          </a:prstGeom>
        </p:spPr>
      </p:pic>
    </p:spTree>
    <p:extLst>
      <p:ext uri="{BB962C8B-B14F-4D97-AF65-F5344CB8AC3E}">
        <p14:creationId xmlns:p14="http://schemas.microsoft.com/office/powerpoint/2010/main" val="4055747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3"/>
          <p:cNvSpPr txBox="1">
            <a:spLocks noGrp="1"/>
          </p:cNvSpPr>
          <p:nvPr>
            <p:ph type="title"/>
          </p:nvPr>
        </p:nvSpPr>
        <p:spPr>
          <a:xfrm>
            <a:off x="457200" y="924902"/>
            <a:ext cx="8229600" cy="69269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ts val="3600"/>
              <a:buFont typeface="Calibri"/>
              <a:buNone/>
            </a:pPr>
            <a:r>
              <a:rPr lang="en-IN" sz="2400" b="1" dirty="0"/>
              <a:t>Webinar on </a:t>
            </a:r>
            <a:r>
              <a:rPr lang="en-US" sz="2400" b="1" dirty="0"/>
              <a:t>the Promotion of Microplastic Monitoring Protocol in Taiwan</a:t>
            </a:r>
            <a:endParaRPr sz="2400" b="1" dirty="0"/>
          </a:p>
        </p:txBody>
      </p:sp>
      <p:pic>
        <p:nvPicPr>
          <p:cNvPr id="115" name="Google Shape;115;p3" descr="GLOBE_logoOfficial-_Blue.png"/>
          <p:cNvPicPr preferRelativeResize="0"/>
          <p:nvPr/>
        </p:nvPicPr>
        <p:blipFill rotWithShape="1">
          <a:blip r:embed="rId3">
            <a:alphaModFix/>
          </a:blip>
          <a:srcRect/>
          <a:stretch/>
        </p:blipFill>
        <p:spPr>
          <a:xfrm>
            <a:off x="3208362" y="152118"/>
            <a:ext cx="2732047" cy="457200"/>
          </a:xfrm>
          <a:prstGeom prst="rect">
            <a:avLst/>
          </a:prstGeom>
          <a:noFill/>
          <a:ln>
            <a:noFill/>
          </a:ln>
        </p:spPr>
      </p:pic>
      <p:cxnSp>
        <p:nvCxnSpPr>
          <p:cNvPr id="116" name="Google Shape;116;p3"/>
          <p:cNvCxnSpPr/>
          <p:nvPr/>
        </p:nvCxnSpPr>
        <p:spPr>
          <a:xfrm>
            <a:off x="327974" y="1258199"/>
            <a:ext cx="8397143" cy="26100"/>
          </a:xfrm>
          <a:prstGeom prst="straightConnector1">
            <a:avLst/>
          </a:prstGeom>
          <a:noFill/>
          <a:ln w="25400" cap="flat" cmpd="sng">
            <a:solidFill>
              <a:schemeClr val="accent1"/>
            </a:solidFill>
            <a:prstDash val="solid"/>
            <a:round/>
            <a:headEnd type="none" w="sm" len="sm"/>
            <a:tailEnd type="none" w="sm" len="sm"/>
          </a:ln>
        </p:spPr>
      </p:cxnSp>
      <p:sp>
        <p:nvSpPr>
          <p:cNvPr id="117" name="Google Shape;117;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dirty="0">
                <a:solidFill>
                  <a:schemeClr val="dk1"/>
                </a:solidFill>
              </a:rPr>
              <a:t>6</a:t>
            </a:r>
            <a:endParaRPr dirty="0"/>
          </a:p>
        </p:txBody>
      </p:sp>
      <p:sp>
        <p:nvSpPr>
          <p:cNvPr id="118" name="Google Shape;118;p3"/>
          <p:cNvSpPr/>
          <p:nvPr/>
        </p:nvSpPr>
        <p:spPr>
          <a:xfrm>
            <a:off x="373428" y="1828666"/>
            <a:ext cx="8397143" cy="3970277"/>
          </a:xfrm>
          <a:prstGeom prst="rect">
            <a:avLst/>
          </a:prstGeom>
          <a:noFill/>
          <a:ln>
            <a:noFill/>
          </a:ln>
        </p:spPr>
        <p:txBody>
          <a:bodyPr spcFirstLastPara="1" wrap="square" lIns="91425" tIns="45700" rIns="91425" bIns="45700" anchor="t" anchorCtr="0">
            <a:spAutoFit/>
          </a:bodyPr>
          <a:lstStyle/>
          <a:p>
            <a:pPr marL="285750" indent="-285750" algn="just">
              <a:buFont typeface="Arial" panose="020B0604020202020204" pitchFamily="34" charset="0"/>
              <a:buChar char="•"/>
            </a:pPr>
            <a:r>
              <a:rPr lang="en-US"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Asia – Pacific Regional Coordination Office organized webinar on Promotion of Microplastic Monitoring Protocol on </a:t>
            </a:r>
            <a:r>
              <a:rPr lang="en-US" sz="1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hlinkClick r:id="rId4"/>
              </a:rPr>
              <a:t>4th March 2022</a:t>
            </a:r>
            <a:r>
              <a:rPr lang="en-US"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p>
          <a:p>
            <a:pPr marL="285750" indent="-285750" algn="just">
              <a:buFont typeface="Arial" panose="020B0604020202020204" pitchFamily="34" charset="0"/>
              <a:buChar char="•"/>
            </a:pPr>
            <a:endParaRPr lang="en-US" sz="18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Arial" panose="020B0604020202020204" pitchFamily="34" charset="0"/>
              <a:buChar char="•"/>
            </a:pPr>
            <a:r>
              <a:rPr lang="en-US"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Dr. Prof. Pay-Liam Lin, Coordinator, GLOBE – Taiwan partner presented the Status of micro plastics Protocol in Taiwan.</a:t>
            </a:r>
          </a:p>
          <a:p>
            <a:pPr marL="285750" indent="-285750" algn="just">
              <a:buFont typeface="Arial" panose="020B0604020202020204" pitchFamily="34" charset="0"/>
              <a:buChar char="•"/>
            </a:pPr>
            <a:endParaRPr lang="en-US"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Arial" panose="020B0604020202020204" pitchFamily="34" charset="0"/>
              <a:buChar char="•"/>
            </a:pPr>
            <a:r>
              <a:rPr lang="en-US"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28 participants from 10 countries in the region attended the webinar. Participants including Teachers, Scientist &amp; Country Coordinator’s from the region. </a:t>
            </a:r>
          </a:p>
          <a:p>
            <a:pPr marL="285750" indent="-285750" algn="just">
              <a:buFont typeface="Arial" panose="020B0604020202020204" pitchFamily="34" charset="0"/>
              <a:buChar char="•"/>
            </a:pPr>
            <a:endParaRPr lang="en-US" sz="18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Arial" panose="020B0604020202020204" pitchFamily="34" charset="0"/>
              <a:buChar char="•"/>
            </a:pPr>
            <a:r>
              <a:rPr lang="en-US"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Dr. Prof. Pay-Liam Lin shares with the participants the details of the curriculum about marine education, teaching material &amp; activities on marine education. </a:t>
            </a:r>
          </a:p>
          <a:p>
            <a:pPr marL="285750" indent="-285750" algn="just">
              <a:buFont typeface="Arial" panose="020B0604020202020204" pitchFamily="34" charset="0"/>
              <a:buChar char="•"/>
            </a:pPr>
            <a:endParaRPr lang="en-US" sz="18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Arial" panose="020B0604020202020204" pitchFamily="34" charset="0"/>
              <a:buChar char="•"/>
            </a:pPr>
            <a:r>
              <a:rPr lang="en-US"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He also shares with the participants about the teaching plan for teachers who are interested in Microplastic monitoring.</a:t>
            </a:r>
          </a:p>
        </p:txBody>
      </p:sp>
    </p:spTree>
    <p:extLst>
      <p:ext uri="{BB962C8B-B14F-4D97-AF65-F5344CB8AC3E}">
        <p14:creationId xmlns:p14="http://schemas.microsoft.com/office/powerpoint/2010/main" val="414293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5" name="Google Shape;115;p3" descr="GLOBE_logoOfficial-_Blue.png"/>
          <p:cNvPicPr preferRelativeResize="0"/>
          <p:nvPr/>
        </p:nvPicPr>
        <p:blipFill rotWithShape="1">
          <a:blip r:embed="rId3">
            <a:alphaModFix/>
          </a:blip>
          <a:srcRect/>
          <a:stretch/>
        </p:blipFill>
        <p:spPr>
          <a:xfrm>
            <a:off x="3208362" y="152118"/>
            <a:ext cx="2732047" cy="457200"/>
          </a:xfrm>
          <a:prstGeom prst="rect">
            <a:avLst/>
          </a:prstGeom>
          <a:noFill/>
          <a:ln>
            <a:noFill/>
          </a:ln>
        </p:spPr>
      </p:pic>
      <p:cxnSp>
        <p:nvCxnSpPr>
          <p:cNvPr id="116" name="Google Shape;116;p3"/>
          <p:cNvCxnSpPr/>
          <p:nvPr/>
        </p:nvCxnSpPr>
        <p:spPr>
          <a:xfrm>
            <a:off x="313952" y="697921"/>
            <a:ext cx="8397143" cy="26100"/>
          </a:xfrm>
          <a:prstGeom prst="straightConnector1">
            <a:avLst/>
          </a:prstGeom>
          <a:noFill/>
          <a:ln w="25400" cap="flat" cmpd="sng">
            <a:solidFill>
              <a:schemeClr val="accent1"/>
            </a:solidFill>
            <a:prstDash val="solid"/>
            <a:round/>
            <a:headEnd type="none" w="sm" len="sm"/>
            <a:tailEnd type="none" w="sm" len="sm"/>
          </a:ln>
        </p:spPr>
      </p:cxnSp>
      <p:sp>
        <p:nvSpPr>
          <p:cNvPr id="117" name="Google Shape;117;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dirty="0">
                <a:solidFill>
                  <a:schemeClr val="dk1"/>
                </a:solidFill>
              </a:rPr>
              <a:t>7</a:t>
            </a:r>
            <a:endParaRPr dirty="0"/>
          </a:p>
        </p:txBody>
      </p:sp>
      <p:sp>
        <p:nvSpPr>
          <p:cNvPr id="118" name="Google Shape;118;p3"/>
          <p:cNvSpPr/>
          <p:nvPr/>
        </p:nvSpPr>
        <p:spPr>
          <a:xfrm>
            <a:off x="235125" y="838725"/>
            <a:ext cx="8556900"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alibri"/>
              <a:ea typeface="Calibri"/>
              <a:cs typeface="Calibri"/>
              <a:sym typeface="Calibri"/>
            </a:endParaRPr>
          </a:p>
          <a:p>
            <a:pPr marL="0" lvl="0" indent="0" algn="l" rtl="0">
              <a:spcBef>
                <a:spcPts val="0"/>
              </a:spcBef>
              <a:spcAft>
                <a:spcPts val="0"/>
              </a:spcAft>
              <a:buNone/>
            </a:pPr>
            <a:endParaRPr sz="1600" dirty="0">
              <a:solidFill>
                <a:schemeClr val="dk1"/>
              </a:solidFill>
              <a:latin typeface="Calibri"/>
              <a:ea typeface="Calibri"/>
              <a:cs typeface="Calibri"/>
              <a:sym typeface="Calibri"/>
            </a:endParaRPr>
          </a:p>
          <a:p>
            <a:pPr marL="914400" marR="0" lvl="2" indent="0" algn="l" rtl="0">
              <a:lnSpc>
                <a:spcPct val="100000"/>
              </a:lnSpc>
              <a:spcBef>
                <a:spcPts val="0"/>
              </a:spcBef>
              <a:spcAft>
                <a:spcPts val="0"/>
              </a:spcAft>
              <a:buClr>
                <a:srgbClr val="000000"/>
              </a:buClr>
              <a:buSzPts val="1800"/>
              <a:buFont typeface="Arial"/>
              <a:buNone/>
            </a:pPr>
            <a:endParaRPr sz="1800" dirty="0">
              <a:solidFill>
                <a:schemeClr val="dk1"/>
              </a:solidFill>
              <a:latin typeface="Calibri"/>
              <a:ea typeface="Calibri"/>
              <a:cs typeface="Calibri"/>
              <a:sym typeface="Calibri"/>
            </a:endParaRPr>
          </a:p>
        </p:txBody>
      </p:sp>
      <p:sp>
        <p:nvSpPr>
          <p:cNvPr id="11" name="TextBox 10">
            <a:extLst>
              <a:ext uri="{FF2B5EF4-FFF2-40B4-BE49-F238E27FC236}">
                <a16:creationId xmlns:a16="http://schemas.microsoft.com/office/drawing/2014/main" id="{33597B6F-21D1-40C7-8F95-838594EEF730}"/>
              </a:ext>
            </a:extLst>
          </p:cNvPr>
          <p:cNvSpPr txBox="1"/>
          <p:nvPr/>
        </p:nvSpPr>
        <p:spPr>
          <a:xfrm>
            <a:off x="940914" y="5734953"/>
            <a:ext cx="7330190" cy="369332"/>
          </a:xfrm>
          <a:prstGeom prst="rect">
            <a:avLst/>
          </a:prstGeom>
          <a:noFill/>
        </p:spPr>
        <p:txBody>
          <a:bodyPr wrap="square" rtlCol="0">
            <a:spAutoFit/>
          </a:bodyPr>
          <a:lstStyle/>
          <a:p>
            <a:pPr algn="ctr"/>
            <a:r>
              <a:rPr lang="en-IN" sz="1800" dirty="0" err="1">
                <a:latin typeface="Calibri" panose="020F0502020204030204" pitchFamily="34" charset="0"/>
                <a:cs typeface="Calibri" panose="020F0502020204030204" pitchFamily="34" charset="0"/>
              </a:rPr>
              <a:t>Dr.</a:t>
            </a:r>
            <a:r>
              <a:rPr lang="en-IN" sz="1800" dirty="0">
                <a:latin typeface="Calibri" panose="020F0502020204030204" pitchFamily="34" charset="0"/>
                <a:cs typeface="Calibri" panose="020F0502020204030204" pitchFamily="34" charset="0"/>
              </a:rPr>
              <a:t>  Pay Liam explain the protocol undertake by the students in Taiwan.</a:t>
            </a:r>
          </a:p>
        </p:txBody>
      </p:sp>
      <p:pic>
        <p:nvPicPr>
          <p:cNvPr id="3" name="Picture 2">
            <a:extLst>
              <a:ext uri="{FF2B5EF4-FFF2-40B4-BE49-F238E27FC236}">
                <a16:creationId xmlns:a16="http://schemas.microsoft.com/office/drawing/2014/main" id="{9875519B-679C-BCF8-068E-934C132A4368}"/>
              </a:ext>
            </a:extLst>
          </p:cNvPr>
          <p:cNvPicPr>
            <a:picLocks noChangeAspect="1"/>
          </p:cNvPicPr>
          <p:nvPr/>
        </p:nvPicPr>
        <p:blipFill rotWithShape="1">
          <a:blip r:embed="rId4"/>
          <a:srcRect b="23295"/>
          <a:stretch/>
        </p:blipFill>
        <p:spPr>
          <a:xfrm>
            <a:off x="481629" y="882542"/>
            <a:ext cx="8248760" cy="4631877"/>
          </a:xfrm>
          <a:prstGeom prst="rect">
            <a:avLst/>
          </a:prstGeom>
        </p:spPr>
      </p:pic>
    </p:spTree>
    <p:extLst>
      <p:ext uri="{BB962C8B-B14F-4D97-AF65-F5344CB8AC3E}">
        <p14:creationId xmlns:p14="http://schemas.microsoft.com/office/powerpoint/2010/main" val="3825118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3"/>
          <p:cNvSpPr txBox="1">
            <a:spLocks noGrp="1"/>
          </p:cNvSpPr>
          <p:nvPr>
            <p:ph type="title"/>
          </p:nvPr>
        </p:nvSpPr>
        <p:spPr>
          <a:xfrm>
            <a:off x="457200" y="565506"/>
            <a:ext cx="8229600" cy="69269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IN" sz="2400" b="1" dirty="0"/>
              <a:t>Webinar </a:t>
            </a:r>
            <a:r>
              <a:rPr lang="en-US" sz="2400" b="1" dirty="0"/>
              <a:t>to promote GIO Earth Day activities </a:t>
            </a:r>
            <a:endParaRPr sz="2400" b="1" dirty="0"/>
          </a:p>
        </p:txBody>
      </p:sp>
      <p:pic>
        <p:nvPicPr>
          <p:cNvPr id="115" name="Google Shape;115;p3" descr="GLOBE_logoOfficial-_Blue.png"/>
          <p:cNvPicPr preferRelativeResize="0"/>
          <p:nvPr/>
        </p:nvPicPr>
        <p:blipFill rotWithShape="1">
          <a:blip r:embed="rId3">
            <a:alphaModFix/>
          </a:blip>
          <a:srcRect/>
          <a:stretch/>
        </p:blipFill>
        <p:spPr>
          <a:xfrm>
            <a:off x="3208362" y="152118"/>
            <a:ext cx="2732047" cy="457200"/>
          </a:xfrm>
          <a:prstGeom prst="rect">
            <a:avLst/>
          </a:prstGeom>
          <a:noFill/>
          <a:ln>
            <a:noFill/>
          </a:ln>
        </p:spPr>
      </p:pic>
      <p:cxnSp>
        <p:nvCxnSpPr>
          <p:cNvPr id="116" name="Google Shape;116;p3"/>
          <p:cNvCxnSpPr/>
          <p:nvPr/>
        </p:nvCxnSpPr>
        <p:spPr>
          <a:xfrm>
            <a:off x="327974" y="1258199"/>
            <a:ext cx="8397143" cy="26100"/>
          </a:xfrm>
          <a:prstGeom prst="straightConnector1">
            <a:avLst/>
          </a:prstGeom>
          <a:noFill/>
          <a:ln w="25400" cap="flat" cmpd="sng">
            <a:solidFill>
              <a:schemeClr val="accent1"/>
            </a:solidFill>
            <a:prstDash val="solid"/>
            <a:round/>
            <a:headEnd type="none" w="sm" len="sm"/>
            <a:tailEnd type="none" w="sm" len="sm"/>
          </a:ln>
        </p:spPr>
      </p:cxnSp>
      <p:sp>
        <p:nvSpPr>
          <p:cNvPr id="117" name="Google Shape;117;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dirty="0">
                <a:solidFill>
                  <a:schemeClr val="dk1"/>
                </a:solidFill>
              </a:rPr>
              <a:t>8</a:t>
            </a:r>
            <a:endParaRPr dirty="0"/>
          </a:p>
        </p:txBody>
      </p:sp>
      <p:sp>
        <p:nvSpPr>
          <p:cNvPr id="118" name="Google Shape;118;p3"/>
          <p:cNvSpPr/>
          <p:nvPr/>
        </p:nvSpPr>
        <p:spPr>
          <a:xfrm>
            <a:off x="235125" y="838725"/>
            <a:ext cx="8556900"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alibri"/>
              <a:ea typeface="Calibri"/>
              <a:cs typeface="Calibri"/>
              <a:sym typeface="Calibri"/>
            </a:endParaRPr>
          </a:p>
          <a:p>
            <a:pPr marL="0" lvl="0" indent="0" algn="l" rtl="0">
              <a:spcBef>
                <a:spcPts val="0"/>
              </a:spcBef>
              <a:spcAft>
                <a:spcPts val="0"/>
              </a:spcAft>
              <a:buNone/>
            </a:pPr>
            <a:endParaRPr sz="1600" dirty="0">
              <a:solidFill>
                <a:schemeClr val="dk1"/>
              </a:solidFill>
              <a:latin typeface="Calibri"/>
              <a:ea typeface="Calibri"/>
              <a:cs typeface="Calibri"/>
              <a:sym typeface="Calibri"/>
            </a:endParaRPr>
          </a:p>
          <a:p>
            <a:pPr marL="914400" marR="0" lvl="2" indent="0" algn="l" rtl="0">
              <a:lnSpc>
                <a:spcPct val="100000"/>
              </a:lnSpc>
              <a:spcBef>
                <a:spcPts val="0"/>
              </a:spcBef>
              <a:spcAft>
                <a:spcPts val="0"/>
              </a:spcAft>
              <a:buClr>
                <a:srgbClr val="000000"/>
              </a:buClr>
              <a:buSzPts val="1800"/>
              <a:buFont typeface="Arial"/>
              <a:buNone/>
            </a:pPr>
            <a:endParaRPr sz="1800" dirty="0">
              <a:solidFill>
                <a:schemeClr val="dk1"/>
              </a:solidFill>
              <a:latin typeface="Calibri"/>
              <a:ea typeface="Calibri"/>
              <a:cs typeface="Calibri"/>
              <a:sym typeface="Calibri"/>
            </a:endParaRPr>
          </a:p>
        </p:txBody>
      </p:sp>
      <p:sp>
        <p:nvSpPr>
          <p:cNvPr id="7" name="Google Shape;118;p3">
            <a:extLst>
              <a:ext uri="{FF2B5EF4-FFF2-40B4-BE49-F238E27FC236}">
                <a16:creationId xmlns:a16="http://schemas.microsoft.com/office/drawing/2014/main" id="{6F08A2A6-0E51-4083-A9F3-E88D407BBE64}"/>
              </a:ext>
            </a:extLst>
          </p:cNvPr>
          <p:cNvSpPr/>
          <p:nvPr/>
        </p:nvSpPr>
        <p:spPr>
          <a:xfrm>
            <a:off x="373428" y="1447117"/>
            <a:ext cx="8397143" cy="4924385"/>
          </a:xfrm>
          <a:prstGeom prst="rect">
            <a:avLst/>
          </a:prstGeom>
          <a:noFill/>
          <a:ln>
            <a:noFill/>
          </a:ln>
        </p:spPr>
        <p:txBody>
          <a:bodyPr spcFirstLastPara="1" wrap="square" lIns="91425" tIns="45700" rIns="91425" bIns="45700" anchor="t" anchorCtr="0">
            <a:spAutoFit/>
          </a:bodyPr>
          <a:lstStyle/>
          <a:p>
            <a:pPr marL="285750" indent="-285750" algn="just">
              <a:buFont typeface="Arial" panose="020B0604020202020204" pitchFamily="34" charset="0"/>
              <a:buChar char="•"/>
            </a:pPr>
            <a:r>
              <a:rPr lang="en-US"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The GLOBE Asia-Pacific regional Coordination Office hosts a webinar on </a:t>
            </a:r>
            <a:r>
              <a:rPr lang="en-US" sz="1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25</a:t>
            </a:r>
            <a:r>
              <a:rPr lang="en-US" sz="1800" b="1" baseline="30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th</a:t>
            </a:r>
            <a:r>
              <a:rPr lang="en-US" sz="1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March 2022 </a:t>
            </a:r>
            <a:r>
              <a:rPr lang="en-US"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for Country Coordinators, GLOBE trainers, and GLOBE teachers in the region on “</a:t>
            </a:r>
            <a:r>
              <a:rPr lang="en-US" sz="1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To Promote Earth Day with The GLOBE Program - Collect, Visualize, Connect!”</a:t>
            </a:r>
          </a:p>
          <a:p>
            <a:pPr marL="285750" indent="-285750" algn="just">
              <a:buFont typeface="Arial" panose="020B0604020202020204" pitchFamily="34" charset="0"/>
              <a:buChar char="•"/>
            </a:pPr>
            <a:endParaRPr lang="en-US" sz="1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Arial" panose="020B0604020202020204" pitchFamily="34" charset="0"/>
              <a:buChar char="•"/>
            </a:pPr>
            <a:r>
              <a:rPr lang="en-US" sz="1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AP RCO</a:t>
            </a:r>
            <a:r>
              <a:rPr lang="en-US" sz="1800" b="1"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shares the details of </a:t>
            </a:r>
            <a:r>
              <a:rPr lang="en-US" sz="1800" b="0" i="0" u="none" strike="noStrike" dirty="0">
                <a:solidFill>
                  <a:srgbClr val="1B5EB2"/>
                </a:solidFill>
                <a:effectLst/>
                <a:latin typeface="Calibri" panose="020F0502020204030204" pitchFamily="34" charset="0"/>
                <a:cs typeface="Calibri" panose="020F0502020204030204" pitchFamily="34" charset="0"/>
                <a:hlinkClick r:id="rId4"/>
              </a:rPr>
              <a:t>Air Temperature Data Challenge </a:t>
            </a:r>
            <a:r>
              <a:rPr lang="en-US" sz="1800" b="0" i="0" u="none" strike="noStrike" dirty="0">
                <a:solidFill>
                  <a:srgbClr val="1B5EB2"/>
                </a:solidFill>
                <a:effectLst/>
                <a:latin typeface="Calibri" panose="020F0502020204030204" pitchFamily="34" charset="0"/>
                <a:cs typeface="Calibri" panose="020F0502020204030204" pitchFamily="34" charset="0"/>
              </a:rPr>
              <a:t> </a:t>
            </a:r>
            <a:r>
              <a:rPr lang="en-US"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to celebrate 27th Anniversary of The GLOBE Program!</a:t>
            </a:r>
          </a:p>
          <a:p>
            <a:pPr marL="285750" indent="-285750" algn="just">
              <a:buFont typeface="Arial" panose="020B0604020202020204" pitchFamily="34" charset="0"/>
              <a:buChar char="•"/>
            </a:pPr>
            <a:endParaRPr lang="en-US" sz="1800" dirty="0">
              <a:solidFill>
                <a:schemeClr val="tx1"/>
              </a:solidFill>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sz="1800" dirty="0">
                <a:solidFill>
                  <a:schemeClr val="tx1"/>
                </a:solidFill>
                <a:latin typeface="Calibri" panose="020F0502020204030204" pitchFamily="34" charset="0"/>
                <a:cs typeface="Calibri" panose="020F0502020204030204" pitchFamily="34" charset="0"/>
              </a:rPr>
              <a:t>AP RCO shares the details before the start of the challenge to all CCs in the region.. </a:t>
            </a:r>
            <a:endParaRPr lang="en-US" sz="800" b="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Arial" panose="020B0604020202020204" pitchFamily="34" charset="0"/>
              <a:buChar char="•"/>
            </a:pPr>
            <a:endParaRPr lang="en-US" sz="1800" dirty="0">
              <a:solidFill>
                <a:schemeClr val="tx1"/>
              </a:solidFill>
              <a:latin typeface="Calibri" panose="020F0502020204030204" pitchFamily="34" charset="0"/>
              <a:cs typeface="Calibri" panose="020F0502020204030204" pitchFamily="34" charset="0"/>
            </a:endParaRPr>
          </a:p>
          <a:p>
            <a:pPr marL="234950" indent="-234950" algn="just">
              <a:buFont typeface="Arial" pitchFamily="34" charset="0"/>
              <a:buChar char="•"/>
            </a:pPr>
            <a:r>
              <a:rPr lang="en-US" sz="1800" dirty="0">
                <a:solidFill>
                  <a:schemeClr val="tx1"/>
                </a:solidFill>
                <a:latin typeface="Calibri" panose="020F0502020204030204" pitchFamily="34" charset="0"/>
                <a:cs typeface="Calibri" panose="020F0502020204030204" pitchFamily="34" charset="0"/>
              </a:rPr>
              <a:t>AP RCO also shares details about other Regional &amp; Global Challenges such as Trees Around the GLOBE Campaign, Regional data Collection. </a:t>
            </a:r>
            <a:endParaRPr lang="en-US" sz="800" dirty="0">
              <a:latin typeface="Calibri" panose="020F0502020204030204" pitchFamily="34" charset="0"/>
              <a:cs typeface="Calibri" panose="020F0502020204030204" pitchFamily="34" charset="0"/>
            </a:endParaRPr>
          </a:p>
          <a:p>
            <a:pPr marL="234950" indent="-234950" algn="just">
              <a:buFont typeface="Arial" pitchFamily="34" charset="0"/>
              <a:buChar char="•"/>
            </a:pPr>
            <a:endParaRPr lang="en-US" sz="1800" dirty="0">
              <a:latin typeface="Calibri" panose="020F0502020204030204" pitchFamily="34" charset="0"/>
              <a:cs typeface="Calibri" panose="020F0502020204030204" pitchFamily="34" charset="0"/>
            </a:endParaRPr>
          </a:p>
          <a:p>
            <a:pPr marL="234950" indent="-234950" algn="just">
              <a:buFont typeface="Arial" pitchFamily="34" charset="0"/>
              <a:buChar char="•"/>
            </a:pPr>
            <a:r>
              <a:rPr lang="en-US" sz="1800" dirty="0">
                <a:latin typeface="Calibri" panose="020F0502020204030204" pitchFamily="34" charset="0"/>
                <a:cs typeface="Calibri" panose="020F0502020204030204" pitchFamily="34" charset="0"/>
              </a:rPr>
              <a:t>AP RCO also shares the details about the upcoming GLOBE Annual Meeting from 25-28 July 2022 . </a:t>
            </a:r>
            <a:endParaRPr lang="en-US" sz="800" b="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endParaRPr>
          </a:p>
          <a:p>
            <a:pPr marL="234950" indent="-234950" algn="just">
              <a:buFont typeface="Arial" pitchFamily="34" charset="0"/>
              <a:buChar char="•"/>
            </a:pPr>
            <a:endParaRPr lang="en-US" sz="1800" b="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endParaRPr>
          </a:p>
          <a:p>
            <a:pPr marL="234950" indent="-234950" algn="just">
              <a:buFont typeface="Arial" pitchFamily="34" charset="0"/>
              <a:buChar char="•"/>
            </a:pPr>
            <a:r>
              <a:rPr lang="en-US" sz="1800" b="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The webinar was attended by 12 active GLOBE  </a:t>
            </a:r>
            <a:r>
              <a:rPr lang="en-IN" sz="1800" b="0" i="0" u="none" strike="noStrike" baseline="0" dirty="0">
                <a:latin typeface="Book Antiqua" panose="02040602050305030304" pitchFamily="18" charset="0"/>
              </a:rPr>
              <a:t>countries</a:t>
            </a:r>
            <a:r>
              <a:rPr lang="en-US" sz="1800" b="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a:t>
            </a:r>
          </a:p>
          <a:p>
            <a:pPr algn="just"/>
            <a:endParaRPr lang="en-IN" sz="1800" b="1"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3032195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5" name="Google Shape;115;p3" descr="GLOBE_logoOfficial-_Blue.png"/>
          <p:cNvPicPr preferRelativeResize="0"/>
          <p:nvPr/>
        </p:nvPicPr>
        <p:blipFill rotWithShape="1">
          <a:blip r:embed="rId3">
            <a:alphaModFix/>
          </a:blip>
          <a:srcRect/>
          <a:stretch/>
        </p:blipFill>
        <p:spPr>
          <a:xfrm>
            <a:off x="3208362" y="152118"/>
            <a:ext cx="2732047" cy="457200"/>
          </a:xfrm>
          <a:prstGeom prst="rect">
            <a:avLst/>
          </a:prstGeom>
          <a:noFill/>
          <a:ln>
            <a:noFill/>
          </a:ln>
        </p:spPr>
      </p:pic>
      <p:cxnSp>
        <p:nvCxnSpPr>
          <p:cNvPr id="116" name="Google Shape;116;p3"/>
          <p:cNvCxnSpPr/>
          <p:nvPr/>
        </p:nvCxnSpPr>
        <p:spPr>
          <a:xfrm>
            <a:off x="394882" y="710971"/>
            <a:ext cx="8397143" cy="26100"/>
          </a:xfrm>
          <a:prstGeom prst="straightConnector1">
            <a:avLst/>
          </a:prstGeom>
          <a:noFill/>
          <a:ln w="25400" cap="flat" cmpd="sng">
            <a:solidFill>
              <a:schemeClr val="accent1"/>
            </a:solidFill>
            <a:prstDash val="solid"/>
            <a:round/>
            <a:headEnd type="none" w="sm" len="sm"/>
            <a:tailEnd type="none" w="sm" len="sm"/>
          </a:ln>
        </p:spPr>
      </p:cxnSp>
      <p:sp>
        <p:nvSpPr>
          <p:cNvPr id="117" name="Google Shape;117;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a:solidFill>
                  <a:schemeClr val="dk1"/>
                </a:solidFill>
              </a:rPr>
              <a:t>9</a:t>
            </a:r>
            <a:endParaRPr/>
          </a:p>
        </p:txBody>
      </p:sp>
      <p:sp>
        <p:nvSpPr>
          <p:cNvPr id="118" name="Google Shape;118;p3"/>
          <p:cNvSpPr/>
          <p:nvPr/>
        </p:nvSpPr>
        <p:spPr>
          <a:xfrm>
            <a:off x="235125" y="838725"/>
            <a:ext cx="8556900"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alibri"/>
              <a:ea typeface="Calibri"/>
              <a:cs typeface="Calibri"/>
              <a:sym typeface="Calibri"/>
            </a:endParaRPr>
          </a:p>
          <a:p>
            <a:pPr marL="0" lvl="0" indent="0" algn="l" rtl="0">
              <a:spcBef>
                <a:spcPts val="0"/>
              </a:spcBef>
              <a:spcAft>
                <a:spcPts val="0"/>
              </a:spcAft>
              <a:buNone/>
            </a:pPr>
            <a:endParaRPr sz="1600" dirty="0">
              <a:solidFill>
                <a:schemeClr val="dk1"/>
              </a:solidFill>
              <a:latin typeface="Calibri"/>
              <a:ea typeface="Calibri"/>
              <a:cs typeface="Calibri"/>
              <a:sym typeface="Calibri"/>
            </a:endParaRPr>
          </a:p>
          <a:p>
            <a:pPr marL="914400" marR="0" lvl="2" indent="0" algn="l" rtl="0">
              <a:lnSpc>
                <a:spcPct val="100000"/>
              </a:lnSpc>
              <a:spcBef>
                <a:spcPts val="0"/>
              </a:spcBef>
              <a:spcAft>
                <a:spcPts val="0"/>
              </a:spcAft>
              <a:buClr>
                <a:srgbClr val="000000"/>
              </a:buClr>
              <a:buSzPts val="1800"/>
              <a:buFont typeface="Arial"/>
              <a:buNone/>
            </a:pPr>
            <a:endParaRPr sz="1800" dirty="0">
              <a:solidFill>
                <a:schemeClr val="dk1"/>
              </a:solidFill>
              <a:latin typeface="Calibri"/>
              <a:ea typeface="Calibri"/>
              <a:cs typeface="Calibri"/>
              <a:sym typeface="Calibri"/>
            </a:endParaRPr>
          </a:p>
        </p:txBody>
      </p:sp>
      <p:sp>
        <p:nvSpPr>
          <p:cNvPr id="11" name="TextBox 10">
            <a:extLst>
              <a:ext uri="{FF2B5EF4-FFF2-40B4-BE49-F238E27FC236}">
                <a16:creationId xmlns:a16="http://schemas.microsoft.com/office/drawing/2014/main" id="{18564D8C-24B4-4DB2-8024-0BE416D80D40}"/>
              </a:ext>
            </a:extLst>
          </p:cNvPr>
          <p:cNvSpPr txBox="1"/>
          <p:nvPr/>
        </p:nvSpPr>
        <p:spPr>
          <a:xfrm>
            <a:off x="524990" y="4572469"/>
            <a:ext cx="3077029" cy="738664"/>
          </a:xfrm>
          <a:prstGeom prst="rect">
            <a:avLst/>
          </a:prstGeom>
          <a:noFill/>
        </p:spPr>
        <p:txBody>
          <a:bodyPr wrap="square" rtlCol="0">
            <a:spAutoFit/>
          </a:bodyPr>
          <a:lstStyle/>
          <a:p>
            <a:pPr algn="just"/>
            <a:r>
              <a:rPr lang="en-US" sz="1400" dirty="0">
                <a:latin typeface="Calibri" panose="020F0502020204030204" pitchFamily="34" charset="0"/>
                <a:cs typeface="Calibri" panose="020F0502020204030204" pitchFamily="34" charset="0"/>
              </a:rPr>
              <a:t>Dr. </a:t>
            </a:r>
            <a:r>
              <a:rPr lang="en-US" sz="1400" dirty="0" err="1">
                <a:latin typeface="Calibri" panose="020F0502020204030204" pitchFamily="34" charset="0"/>
                <a:cs typeface="Calibri" panose="020F0502020204030204" pitchFamily="34" charset="0"/>
              </a:rPr>
              <a:t>Desh</a:t>
            </a:r>
            <a:r>
              <a:rPr lang="en-US" sz="1400" dirty="0">
                <a:latin typeface="Calibri" panose="020F0502020204030204" pitchFamily="34" charset="0"/>
                <a:cs typeface="Calibri" panose="020F0502020204030204" pitchFamily="34" charset="0"/>
              </a:rPr>
              <a:t> </a:t>
            </a:r>
            <a:r>
              <a:rPr lang="en-US" sz="1400" dirty="0" err="1">
                <a:latin typeface="Calibri" panose="020F0502020204030204" pitchFamily="34" charset="0"/>
                <a:cs typeface="Calibri" panose="020F0502020204030204" pitchFamily="34" charset="0"/>
              </a:rPr>
              <a:t>Bandhu</a:t>
            </a:r>
            <a:r>
              <a:rPr lang="en-US" sz="1400" dirty="0">
                <a:latin typeface="Calibri" panose="020F0502020204030204" pitchFamily="34" charset="0"/>
                <a:cs typeface="Calibri" panose="020F0502020204030204" pitchFamily="34" charset="0"/>
              </a:rPr>
              <a:t> explaining the Air Temperature Data Challenge to the audience. </a:t>
            </a:r>
            <a:r>
              <a:rPr lang="en-IN" sz="1400" dirty="0">
                <a:latin typeface="Calibri" panose="020F0502020204030204" pitchFamily="34" charset="0"/>
                <a:cs typeface="Calibri" panose="020F0502020204030204" pitchFamily="34" charset="0"/>
              </a:rPr>
              <a:t>.</a:t>
            </a:r>
            <a:endParaRPr lang="en-IN"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6858DC88-FA41-48EF-B0B1-61129AB2F6AB}"/>
              </a:ext>
            </a:extLst>
          </p:cNvPr>
          <p:cNvSpPr txBox="1"/>
          <p:nvPr/>
        </p:nvSpPr>
        <p:spPr>
          <a:xfrm>
            <a:off x="5114285" y="1577348"/>
            <a:ext cx="3077029" cy="738664"/>
          </a:xfrm>
          <a:prstGeom prst="rect">
            <a:avLst/>
          </a:prstGeom>
          <a:noFill/>
        </p:spPr>
        <p:txBody>
          <a:bodyPr wrap="square" rtlCol="0">
            <a:spAutoFit/>
          </a:bodyPr>
          <a:lstStyle/>
          <a:p>
            <a:pPr marL="182563" indent="0" algn="just"/>
            <a:r>
              <a:rPr lang="en-US" sz="1400" dirty="0">
                <a:latin typeface="Calibri" panose="020F0502020204030204" pitchFamily="34" charset="0"/>
                <a:cs typeface="Calibri" panose="020F0502020204030204" pitchFamily="34" charset="0"/>
              </a:rPr>
              <a:t>Virtual group photograph of Participants of Webinar on 25</a:t>
            </a:r>
            <a:r>
              <a:rPr lang="en-US" sz="1400" baseline="30000" dirty="0">
                <a:latin typeface="Calibri" panose="020F0502020204030204" pitchFamily="34" charset="0"/>
                <a:cs typeface="Calibri" panose="020F0502020204030204" pitchFamily="34" charset="0"/>
              </a:rPr>
              <a:t>nd</a:t>
            </a:r>
            <a:r>
              <a:rPr lang="en-US" sz="1400" dirty="0">
                <a:latin typeface="Calibri" panose="020F0502020204030204" pitchFamily="34" charset="0"/>
                <a:cs typeface="Calibri" panose="020F0502020204030204" pitchFamily="34" charset="0"/>
              </a:rPr>
              <a:t> March 2022</a:t>
            </a:r>
            <a:endParaRPr lang="en-IN" sz="14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5C0E79B-A9E5-DECC-D75A-0072F587FF58}"/>
              </a:ext>
            </a:extLst>
          </p:cNvPr>
          <p:cNvPicPr>
            <a:picLocks noChangeAspect="1"/>
          </p:cNvPicPr>
          <p:nvPr/>
        </p:nvPicPr>
        <p:blipFill>
          <a:blip r:embed="rId4"/>
          <a:stretch>
            <a:fillRect/>
          </a:stretch>
        </p:blipFill>
        <p:spPr>
          <a:xfrm>
            <a:off x="4006563" y="3517349"/>
            <a:ext cx="4612447" cy="2501926"/>
          </a:xfrm>
          <a:prstGeom prst="rect">
            <a:avLst/>
          </a:prstGeom>
        </p:spPr>
      </p:pic>
      <p:pic>
        <p:nvPicPr>
          <p:cNvPr id="7" name="Picture 6">
            <a:extLst>
              <a:ext uri="{FF2B5EF4-FFF2-40B4-BE49-F238E27FC236}">
                <a16:creationId xmlns:a16="http://schemas.microsoft.com/office/drawing/2014/main" id="{B7EB6B8F-F015-1448-A819-3A5EAF46D674}"/>
              </a:ext>
            </a:extLst>
          </p:cNvPr>
          <p:cNvPicPr>
            <a:picLocks noChangeAspect="1"/>
          </p:cNvPicPr>
          <p:nvPr/>
        </p:nvPicPr>
        <p:blipFill>
          <a:blip r:embed="rId5"/>
          <a:stretch>
            <a:fillRect/>
          </a:stretch>
        </p:blipFill>
        <p:spPr>
          <a:xfrm>
            <a:off x="435780" y="847750"/>
            <a:ext cx="4077795" cy="2572564"/>
          </a:xfrm>
          <a:prstGeom prst="rect">
            <a:avLst/>
          </a:prstGeom>
        </p:spPr>
      </p:pic>
    </p:spTree>
    <p:extLst>
      <p:ext uri="{BB962C8B-B14F-4D97-AF65-F5344CB8AC3E}">
        <p14:creationId xmlns:p14="http://schemas.microsoft.com/office/powerpoint/2010/main" val="351478864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2468</TotalTime>
  <Words>2729</Words>
  <Application>Microsoft Office PowerPoint</Application>
  <PresentationFormat>On-screen Show (4:3)</PresentationFormat>
  <Paragraphs>250</Paragraphs>
  <Slides>25</Slides>
  <Notes>25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Arial Black</vt:lpstr>
      <vt:lpstr>Book Antiqua</vt:lpstr>
      <vt:lpstr>Calibri</vt:lpstr>
      <vt:lpstr>Cantarell</vt:lpstr>
      <vt:lpstr>Symbol</vt:lpstr>
      <vt:lpstr>YouTube Sans</vt:lpstr>
      <vt:lpstr>Office Theme</vt:lpstr>
      <vt:lpstr>GLOBE Asia – Pacific Regional Coordination Office    Theme  GLOBE for All – Connecting the Community (January’22 – February’23)   AP RCO Coordinator -  Dr. Desh Bandhu    www.globe.gov</vt:lpstr>
      <vt:lpstr>Summary of Activities in the Region</vt:lpstr>
      <vt:lpstr>PowerPoint Presentation</vt:lpstr>
      <vt:lpstr>Webinar on “Follow up of 2022 AP RM ". </vt:lpstr>
      <vt:lpstr>PowerPoint Presentation</vt:lpstr>
      <vt:lpstr>Webinar on the Promotion of Microplastic Monitoring Protocol in Taiwan</vt:lpstr>
      <vt:lpstr>PowerPoint Presentation</vt:lpstr>
      <vt:lpstr>Webinar to promote GIO Earth Day activities </vt:lpstr>
      <vt:lpstr>PowerPoint Presentation</vt:lpstr>
      <vt:lpstr>Webinar on GLOBE Capacity Building Project for Asia – Pacific Region</vt:lpstr>
      <vt:lpstr>PowerPoint Presentation</vt:lpstr>
      <vt:lpstr>Webinar on  Soils in Schools</vt:lpstr>
      <vt:lpstr>PowerPoint Presentation</vt:lpstr>
      <vt:lpstr>Webinar with AP Working Group members </vt:lpstr>
      <vt:lpstr>PowerPoint Presentation</vt:lpstr>
      <vt:lpstr>2022 Lake Pokhara Expedition</vt:lpstr>
      <vt:lpstr>PowerPoint Presentation</vt:lpstr>
      <vt:lpstr>PowerPoint Presentation</vt:lpstr>
      <vt:lpstr>the GLOBE Asia – Pacific Virtual Wetland Symposium</vt:lpstr>
      <vt:lpstr>PowerPoint Presentation</vt:lpstr>
      <vt:lpstr>Bhutan GLOBE Teacher Training Workshop </vt:lpstr>
      <vt:lpstr>GLOBE STAR Stories from Asia – Pacific Region </vt:lpstr>
      <vt:lpstr>GLOBE CAPACITY BUILDING TRAINING IN ASIA - PACIFIC REGION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GLOBE Asia – Pacific Regional Coordination Office   Quarterly Agency Report (January-March 2021)  Presented on ___________ GIO Director Dr. Tony Murphy     www.globe.gov</dc:title>
  <dc:creator>Susanne Demaree</dc:creator>
  <cp:lastModifiedBy>Henna Kausher</cp:lastModifiedBy>
  <cp:revision>78</cp:revision>
  <dcterms:created xsi:type="dcterms:W3CDTF">2015-11-10T16:16:01Z</dcterms:created>
  <dcterms:modified xsi:type="dcterms:W3CDTF">2023-03-12T02:17:07Z</dcterms:modified>
</cp:coreProperties>
</file>