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70" r:id="rId7"/>
    <p:sldId id="274" r:id="rId8"/>
    <p:sldId id="264" r:id="rId9"/>
    <p:sldId id="267" r:id="rId10"/>
    <p:sldId id="272" r:id="rId11"/>
    <p:sldId id="273" r:id="rId12"/>
    <p:sldId id="277" r:id="rId13"/>
    <p:sldId id="278" r:id="rId14"/>
    <p:sldId id="280" r:id="rId15"/>
    <p:sldId id="279" r:id="rId16"/>
    <p:sldId id="265" r:id="rId17"/>
    <p:sldId id="266" r:id="rId18"/>
    <p:sldId id="276" r:id="rId19"/>
    <p:sldId id="268" r:id="rId20"/>
  </p:sldIdLst>
  <p:sldSz cx="12192000" cy="6858000"/>
  <p:notesSz cx="6800850" cy="9932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>
        <p:scale>
          <a:sx n="86" d="100"/>
          <a:sy n="86" d="100"/>
        </p:scale>
        <p:origin x="-60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handoutMaster" Target="handoutMasters/handout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62E6F-411E-4A78-BD28-C9D1BA58C67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3F39A18-EC2F-4EF7-8E7E-55022ADA05E1}">
      <dgm:prSet phldrT="[Text]"/>
      <dgm:spPr>
        <a:solidFill>
          <a:srgbClr val="48C471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1. Expanding the programme</a:t>
          </a:r>
          <a:endParaRPr lang="en-US" dirty="0"/>
        </a:p>
      </dgm:t>
    </dgm:pt>
    <dgm:pt modelId="{C26360F7-B78E-4B38-9AB1-9D220F578DC6}" type="parTrans" cxnId="{6919F1EC-5723-497E-9415-A8C9DE63CD07}">
      <dgm:prSet/>
      <dgm:spPr/>
      <dgm:t>
        <a:bodyPr/>
        <a:lstStyle/>
        <a:p>
          <a:endParaRPr lang="en-US"/>
        </a:p>
      </dgm:t>
    </dgm:pt>
    <dgm:pt modelId="{049E2277-0271-4D0B-8500-A6B4AD93F475}" type="sibTrans" cxnId="{6919F1EC-5723-497E-9415-A8C9DE63CD07}">
      <dgm:prSet/>
      <dgm:spPr/>
      <dgm:t>
        <a:bodyPr/>
        <a:lstStyle/>
        <a:p>
          <a:endParaRPr lang="en-US"/>
        </a:p>
      </dgm:t>
    </dgm:pt>
    <dgm:pt modelId="{4ADA1415-7263-47CD-81F1-51E940676BB8}">
      <dgm:prSet phldrT="[Text]"/>
      <dgm:spPr>
        <a:solidFill>
          <a:srgbClr val="48C471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2. Quality improvement</a:t>
          </a:r>
          <a:endParaRPr lang="en-US" dirty="0"/>
        </a:p>
      </dgm:t>
    </dgm:pt>
    <dgm:pt modelId="{BCF3062A-E1BD-4324-9C76-6C3425BA7D30}" type="parTrans" cxnId="{764082A9-D984-4DD3-8416-08C34EAC2216}">
      <dgm:prSet/>
      <dgm:spPr/>
      <dgm:t>
        <a:bodyPr/>
        <a:lstStyle/>
        <a:p>
          <a:endParaRPr lang="en-US"/>
        </a:p>
      </dgm:t>
    </dgm:pt>
    <dgm:pt modelId="{95E259AF-9E47-4D0D-9548-D5E010C90554}" type="sibTrans" cxnId="{764082A9-D984-4DD3-8416-08C34EAC2216}">
      <dgm:prSet/>
      <dgm:spPr/>
      <dgm:t>
        <a:bodyPr/>
        <a:lstStyle/>
        <a:p>
          <a:endParaRPr lang="en-US"/>
        </a:p>
      </dgm:t>
    </dgm:pt>
    <dgm:pt modelId="{20226DCD-4A4D-43B1-A073-CC39F7658954}">
      <dgm:prSet phldrT="[Text]"/>
      <dgm:spPr/>
      <dgm:t>
        <a:bodyPr/>
        <a:lstStyle/>
        <a:p>
          <a:endParaRPr lang="en-US" dirty="0"/>
        </a:p>
      </dgm:t>
    </dgm:pt>
    <dgm:pt modelId="{798B6CB6-779E-4A44-8083-93BACA73AAA7}" type="parTrans" cxnId="{1CF757EF-3950-4248-8B14-A9C19CDC510F}">
      <dgm:prSet/>
      <dgm:spPr/>
      <dgm:t>
        <a:bodyPr/>
        <a:lstStyle/>
        <a:p>
          <a:endParaRPr lang="en-US"/>
        </a:p>
      </dgm:t>
    </dgm:pt>
    <dgm:pt modelId="{2B11062F-D2A3-4792-AC28-18DC990352EE}" type="sibTrans" cxnId="{1CF757EF-3950-4248-8B14-A9C19CDC510F}">
      <dgm:prSet/>
      <dgm:spPr/>
      <dgm:t>
        <a:bodyPr/>
        <a:lstStyle/>
        <a:p>
          <a:endParaRPr lang="en-US"/>
        </a:p>
      </dgm:t>
    </dgm:pt>
    <dgm:pt modelId="{F8651127-78FB-4B31-9EF5-C41E9B11E782}" type="pres">
      <dgm:prSet presAssocID="{60162E6F-411E-4A78-BD28-C9D1BA58C67B}" presName="linear" presStyleCnt="0">
        <dgm:presLayoutVars>
          <dgm:animLvl val="lvl"/>
          <dgm:resizeHandles val="exact"/>
        </dgm:presLayoutVars>
      </dgm:prSet>
      <dgm:spPr/>
    </dgm:pt>
    <dgm:pt modelId="{1605EF63-0C57-4645-B14F-462E38D8F210}" type="pres">
      <dgm:prSet presAssocID="{53F39A18-EC2F-4EF7-8E7E-55022ADA05E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F5BB029-92DC-4BB4-B83E-A7D5D6C08290}" type="pres">
      <dgm:prSet presAssocID="{049E2277-0271-4D0B-8500-A6B4AD93F475}" presName="spacer" presStyleCnt="0"/>
      <dgm:spPr/>
    </dgm:pt>
    <dgm:pt modelId="{1BFD2935-C942-4000-8B9C-920DEEF9785A}" type="pres">
      <dgm:prSet presAssocID="{4ADA1415-7263-47CD-81F1-51E940676BB8}" presName="parentText" presStyleLbl="node1" presStyleIdx="1" presStyleCnt="2" custLinFactNeighborX="114" custLinFactNeighborY="65169">
        <dgm:presLayoutVars>
          <dgm:chMax val="0"/>
          <dgm:bulletEnabled val="1"/>
        </dgm:presLayoutVars>
      </dgm:prSet>
      <dgm:spPr/>
    </dgm:pt>
    <dgm:pt modelId="{18B932E2-ACDF-4AC7-B049-8D58EB7FC03F}" type="pres">
      <dgm:prSet presAssocID="{4ADA1415-7263-47CD-81F1-51E940676BB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7706D46-55AA-4DEF-8FAB-DF26C1009BDA}" type="presOf" srcId="{60162E6F-411E-4A78-BD28-C9D1BA58C67B}" destId="{F8651127-78FB-4B31-9EF5-C41E9B11E782}" srcOrd="0" destOrd="0" presId="urn:microsoft.com/office/officeart/2005/8/layout/vList2"/>
    <dgm:cxn modelId="{D51A356C-3BCE-4B4E-BA1E-CB6BCFF7CC02}" type="presOf" srcId="{4ADA1415-7263-47CD-81F1-51E940676BB8}" destId="{1BFD2935-C942-4000-8B9C-920DEEF9785A}" srcOrd="0" destOrd="0" presId="urn:microsoft.com/office/officeart/2005/8/layout/vList2"/>
    <dgm:cxn modelId="{ACFD5F7E-D4DD-4037-92F1-14526A06788C}" type="presOf" srcId="{20226DCD-4A4D-43B1-A073-CC39F7658954}" destId="{18B932E2-ACDF-4AC7-B049-8D58EB7FC03F}" srcOrd="0" destOrd="0" presId="urn:microsoft.com/office/officeart/2005/8/layout/vList2"/>
    <dgm:cxn modelId="{F5AE5495-DD10-4212-930B-AD402AD064B5}" type="presOf" srcId="{53F39A18-EC2F-4EF7-8E7E-55022ADA05E1}" destId="{1605EF63-0C57-4645-B14F-462E38D8F210}" srcOrd="0" destOrd="0" presId="urn:microsoft.com/office/officeart/2005/8/layout/vList2"/>
    <dgm:cxn modelId="{764082A9-D984-4DD3-8416-08C34EAC2216}" srcId="{60162E6F-411E-4A78-BD28-C9D1BA58C67B}" destId="{4ADA1415-7263-47CD-81F1-51E940676BB8}" srcOrd="1" destOrd="0" parTransId="{BCF3062A-E1BD-4324-9C76-6C3425BA7D30}" sibTransId="{95E259AF-9E47-4D0D-9548-D5E010C90554}"/>
    <dgm:cxn modelId="{6919F1EC-5723-497E-9415-A8C9DE63CD07}" srcId="{60162E6F-411E-4A78-BD28-C9D1BA58C67B}" destId="{53F39A18-EC2F-4EF7-8E7E-55022ADA05E1}" srcOrd="0" destOrd="0" parTransId="{C26360F7-B78E-4B38-9AB1-9D220F578DC6}" sibTransId="{049E2277-0271-4D0B-8500-A6B4AD93F475}"/>
    <dgm:cxn modelId="{1CF757EF-3950-4248-8B14-A9C19CDC510F}" srcId="{4ADA1415-7263-47CD-81F1-51E940676BB8}" destId="{20226DCD-4A4D-43B1-A073-CC39F7658954}" srcOrd="0" destOrd="0" parTransId="{798B6CB6-779E-4A44-8083-93BACA73AAA7}" sibTransId="{2B11062F-D2A3-4792-AC28-18DC990352EE}"/>
    <dgm:cxn modelId="{8575ECE0-E012-489D-9196-969D35F8C187}" type="presParOf" srcId="{F8651127-78FB-4B31-9EF5-C41E9B11E782}" destId="{1605EF63-0C57-4645-B14F-462E38D8F210}" srcOrd="0" destOrd="0" presId="urn:microsoft.com/office/officeart/2005/8/layout/vList2"/>
    <dgm:cxn modelId="{BFAB2117-FA6C-4679-971A-03EF0852340D}" type="presParOf" srcId="{F8651127-78FB-4B31-9EF5-C41E9B11E782}" destId="{9F5BB029-92DC-4BB4-B83E-A7D5D6C08290}" srcOrd="1" destOrd="0" presId="urn:microsoft.com/office/officeart/2005/8/layout/vList2"/>
    <dgm:cxn modelId="{F9FA8B35-E17A-4F91-AD4C-96348305E798}" type="presParOf" srcId="{F8651127-78FB-4B31-9EF5-C41E9B11E782}" destId="{1BFD2935-C942-4000-8B9C-920DEEF9785A}" srcOrd="2" destOrd="0" presId="urn:microsoft.com/office/officeart/2005/8/layout/vList2"/>
    <dgm:cxn modelId="{EB0E305E-8465-48FF-A60C-834A6B9FCA05}" type="presParOf" srcId="{F8651127-78FB-4B31-9EF5-C41E9B11E782}" destId="{18B932E2-ACDF-4AC7-B049-8D58EB7FC03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5EF63-0C57-4645-B14F-462E38D8F210}">
      <dsp:nvSpPr>
        <dsp:cNvPr id="0" name=""/>
        <dsp:cNvSpPr/>
      </dsp:nvSpPr>
      <dsp:spPr>
        <a:xfrm>
          <a:off x="0" y="11417"/>
          <a:ext cx="9683839" cy="1175264"/>
        </a:xfrm>
        <a:prstGeom prst="roundRect">
          <a:avLst/>
        </a:prstGeom>
        <a:solidFill>
          <a:srgbClr val="48C47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Expanding the programme</a:t>
          </a:r>
          <a:endParaRPr lang="en-US" sz="4900" kern="1200" dirty="0"/>
        </a:p>
      </dsp:txBody>
      <dsp:txXfrm>
        <a:off x="57372" y="68789"/>
        <a:ext cx="9569095" cy="1060520"/>
      </dsp:txXfrm>
    </dsp:sp>
    <dsp:sp modelId="{1BFD2935-C942-4000-8B9C-920DEEF9785A}">
      <dsp:nvSpPr>
        <dsp:cNvPr id="0" name=""/>
        <dsp:cNvSpPr/>
      </dsp:nvSpPr>
      <dsp:spPr>
        <a:xfrm>
          <a:off x="0" y="1856609"/>
          <a:ext cx="9683839" cy="1175264"/>
        </a:xfrm>
        <a:prstGeom prst="roundRect">
          <a:avLst/>
        </a:prstGeom>
        <a:solidFill>
          <a:srgbClr val="48C47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Quality improvement</a:t>
          </a:r>
          <a:endParaRPr lang="en-US" sz="4900" kern="1200" dirty="0"/>
        </a:p>
      </dsp:txBody>
      <dsp:txXfrm>
        <a:off x="57372" y="1913981"/>
        <a:ext cx="9569095" cy="1060520"/>
      </dsp:txXfrm>
    </dsp:sp>
    <dsp:sp modelId="{18B932E2-ACDF-4AC7-B049-8D58EB7FC03F}">
      <dsp:nvSpPr>
        <dsp:cNvPr id="0" name=""/>
        <dsp:cNvSpPr/>
      </dsp:nvSpPr>
      <dsp:spPr>
        <a:xfrm>
          <a:off x="0" y="2503066"/>
          <a:ext cx="9683839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462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800" kern="1200" dirty="0"/>
        </a:p>
      </dsp:txBody>
      <dsp:txXfrm>
        <a:off x="0" y="2503066"/>
        <a:ext cx="9683839" cy="81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6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6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D7570-48E1-401A-8E0A-FC27CAE5C540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4615"/>
            <a:ext cx="2947035" cy="496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2241" y="9434615"/>
            <a:ext cx="2947035" cy="496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77F35-A408-4BB9-A718-E734164DC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4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DAA5-1B00-404C-A416-C09030E294C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C41-1E4F-4C70-A42B-FD39D87F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5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DAA5-1B00-404C-A416-C09030E294C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C41-1E4F-4C70-A42B-FD39D87F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DAA5-1B00-404C-A416-C09030E294C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C41-1E4F-4C70-A42B-FD39D87F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9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DAA5-1B00-404C-A416-C09030E294C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C41-1E4F-4C70-A42B-FD39D87F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DAA5-1B00-404C-A416-C09030E294C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C41-1E4F-4C70-A42B-FD39D87F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6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DAA5-1B00-404C-A416-C09030E294C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C41-1E4F-4C70-A42B-FD39D87F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5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DAA5-1B00-404C-A416-C09030E294C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C41-1E4F-4C70-A42B-FD39D87F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2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DAA5-1B00-404C-A416-C09030E294C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C41-1E4F-4C70-A42B-FD39D87F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9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DAA5-1B00-404C-A416-C09030E294C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C41-1E4F-4C70-A42B-FD39D87F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DAA5-1B00-404C-A416-C09030E294C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C41-1E4F-4C70-A42B-FD39D87F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DAA5-1B00-404C-A416-C09030E294C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C41-1E4F-4C70-A42B-FD39D87F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8000">
              <a:schemeClr val="accent6">
                <a:lumMod val="40000"/>
                <a:lumOff val="60000"/>
              </a:schemeClr>
            </a:gs>
            <a:gs pos="73000">
              <a:srgbClr val="F0EBD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DAA5-1B00-404C-A416-C09030E294C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CC41-1E4F-4C70-A42B-FD39D87F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8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7" Type="http://schemas.openxmlformats.org/officeDocument/2006/relationships/image" Target="../media/image1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diagramLayout" Target="../diagrams/layout1.xml" /><Relationship Id="rId7" Type="http://schemas.openxmlformats.org/officeDocument/2006/relationships/image" Target="../media/image2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631" y="428023"/>
            <a:ext cx="9144000" cy="2302112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COUNTRY REPORT: </a:t>
            </a:r>
            <a:b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GLOBE PROGAMME IN </a:t>
            </a:r>
            <a:b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SRI LANKA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078" y="3241428"/>
            <a:ext cx="9302044" cy="3262403"/>
          </a:xfrm>
        </p:spPr>
        <p:txBody>
          <a:bodyPr>
            <a:normAutofit/>
          </a:bodyPr>
          <a:lstStyle/>
          <a:p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GLOBE Asia Pacific Regional Meeting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Silva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Director of Education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Education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Sri Lanka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Country Coordinator Mrs. H.I.D.D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Hettiarachchi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D:\Globe\Globe Logo &amp; T shirt\Globe Logo &amp; T shirt -2013\globe 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765" y="4520224"/>
            <a:ext cx="2308714" cy="18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inister, President Photos\Sri-Lanka-logo-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0" y="5017875"/>
            <a:ext cx="983071" cy="121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2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32" y="1402732"/>
            <a:ext cx="7054058" cy="52905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9813" cy="4192359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7026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275" y="585461"/>
            <a:ext cx="4414523" cy="73656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Biosphere</a:t>
            </a:r>
            <a:br>
              <a:rPr lang="en-GB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74" y="1846453"/>
            <a:ext cx="3422185" cy="4562914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74" y="1322023"/>
            <a:ext cx="4011517" cy="53486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7" y="385590"/>
            <a:ext cx="3921620" cy="52288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4145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86" y="755877"/>
            <a:ext cx="4461830" cy="594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081" y="821978"/>
            <a:ext cx="4362679" cy="581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409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982" y="1366091"/>
            <a:ext cx="4016758" cy="537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72599"/>
            <a:ext cx="3626386" cy="483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22" y="1081489"/>
            <a:ext cx="3844887" cy="512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39830" y="222040"/>
            <a:ext cx="3982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Hydrosphere</a:t>
            </a:r>
          </a:p>
        </p:txBody>
      </p:sp>
    </p:spTree>
    <p:extLst>
      <p:ext uri="{BB962C8B-B14F-4D97-AF65-F5344CB8AC3E}">
        <p14:creationId xmlns:p14="http://schemas.microsoft.com/office/powerpoint/2010/main" val="6363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7" y="256607"/>
            <a:ext cx="4800937" cy="640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70" y="340297"/>
            <a:ext cx="4738171" cy="631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563" y="133772"/>
            <a:ext cx="4114801" cy="74267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imes New Roman" pitchFamily="18" charset="0"/>
                <a:cs typeface="Times New Roman" pitchFamily="18" charset="0"/>
              </a:rPr>
              <a:t>Atmosphere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40" y="964583"/>
            <a:ext cx="4142342" cy="552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77" y="876451"/>
            <a:ext cx="4208443" cy="561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0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72" y="54566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376" y="134317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pandemic situation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crisis in Sri Lanka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charges for internet facilities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internet facilities for data entry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Lack/ limitation of capital allocation to purchase equipment 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Outdated the existing equipment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allocate extra time within school hours to conduct GLOBE protocols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Minister, President Photos\Sri-Lanka-logo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934" y="230188"/>
            <a:ext cx="789249" cy="9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Globe\Globe Logo &amp; T shirt\Globe Logo &amp; T shirt -2013\globe 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31717"/>
            <a:ext cx="1562144" cy="12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9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13" y="-237067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151" y="981696"/>
            <a:ext cx="10515600" cy="42789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GLOBE equipment to schools</a:t>
            </a:r>
          </a:p>
          <a:p>
            <a:pPr>
              <a:lnSpc>
                <a:spcPct val="10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 GLOBE Societies in schools</a:t>
            </a:r>
          </a:p>
          <a:p>
            <a:pPr>
              <a:lnSpc>
                <a:spcPct val="10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financial assistance to build weather units in schools</a:t>
            </a:r>
          </a:p>
          <a:p>
            <a:pPr>
              <a:lnSpc>
                <a:spcPct val="10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of student research  projects evaluation programme</a:t>
            </a:r>
          </a:p>
          <a:p>
            <a:pPr>
              <a:lnSpc>
                <a:spcPct val="10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national GLOBE learning expedition</a:t>
            </a:r>
          </a:p>
          <a:p>
            <a:endParaRPr lang="en-US" sz="3600" dirty="0"/>
          </a:p>
        </p:txBody>
      </p:sp>
      <p:pic>
        <p:nvPicPr>
          <p:cNvPr id="4" name="Picture 2" descr="D:\Minister, President Photos\Sri-Lanka-logo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751" y="7376"/>
            <a:ext cx="789249" cy="9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Globe\Globe Logo &amp; T shirt\Globe Logo &amp; T shirt -2013\globe 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" y="5935871"/>
            <a:ext cx="1219200" cy="9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74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13" y="-237067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892" y="810859"/>
            <a:ext cx="10515600" cy="58475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elementary GLOBE for primary students</a:t>
            </a:r>
          </a:p>
          <a:p>
            <a:pPr>
              <a:lnSpc>
                <a:spcPct val="10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Expanding student project work through the Environmental Pioneer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Commemoration of special Environmental days with GLOBE teachers &amp; students. Ex. Wetland Day, Water Day, Environment Day, Earth Day etc. </a:t>
            </a:r>
          </a:p>
          <a:p>
            <a:pPr>
              <a:lnSpc>
                <a:spcPct val="10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of regional collaborative projects</a:t>
            </a:r>
          </a:p>
          <a:p>
            <a:endParaRPr lang="en-US" dirty="0"/>
          </a:p>
        </p:txBody>
      </p:sp>
      <p:pic>
        <p:nvPicPr>
          <p:cNvPr id="4" name="Picture 2" descr="D:\Minister, President Photos\Sri-Lanka-logo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750" y="7376"/>
            <a:ext cx="789249" cy="9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Globe\Globe Logo &amp; T shirt\Globe Logo &amp; T shirt -2013\globe 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" y="5935871"/>
            <a:ext cx="1219200" cy="9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12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1181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3429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967" y="2115533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		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Silva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		: For Country Coordinator, Sri Lanka</a:t>
            </a:r>
          </a:p>
          <a:p>
            <a:pPr marL="1828800" lvl="4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Assistant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	: Ministry of Education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mail 		: ashaagrimoe@gmail.com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Telephone No 	: 094 112177379/ 094 714331545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: 094 714331545</a:t>
            </a:r>
          </a:p>
        </p:txBody>
      </p:sp>
      <p:pic>
        <p:nvPicPr>
          <p:cNvPr id="5" name="Picture 3" descr="D:\Globe\Globe Logo &amp; T shirt\Globe Logo &amp; T shirt -2013\globe 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9066" y="4944697"/>
            <a:ext cx="2040215" cy="160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Minister, President Photos\Sri-Lanka-logo-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8" y="5689803"/>
            <a:ext cx="789249" cy="9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blob:https://web.whatsapp.com/83e60f3b-c13e-4f4d-a9aa-6542891ee2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blob:https://web.whatsapp.com/83e60f3b-c13e-4f4d-a9aa-6542891ee27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0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Cooperating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Departments of Education (9)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Environment Authority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Universities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by: General Education Modernization Project   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(GEMP), Government of Sri Lanka</a:t>
            </a:r>
          </a:p>
          <a:p>
            <a:endParaRPr lang="en-US" sz="3600" dirty="0"/>
          </a:p>
        </p:txBody>
      </p:sp>
      <p:pic>
        <p:nvPicPr>
          <p:cNvPr id="4" name="Picture 2" descr="D:\Minister, President Photos\Sri-Lanka-logo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7" y="5316123"/>
            <a:ext cx="1091949" cy="1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Globe\Globe Logo &amp; T shirt\Globe Logo &amp; T shirt -2013\globe 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956" y="5033316"/>
            <a:ext cx="1927325" cy="15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0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Participating Schools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i-LK" sz="4000"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schools and 1</a:t>
            </a:r>
            <a:r>
              <a:rPr lang="si-LK" sz="4000"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934716"/>
              </p:ext>
            </p:extLst>
          </p:nvPr>
        </p:nvGraphicFramePr>
        <p:xfrm>
          <a:off x="1288669" y="1713125"/>
          <a:ext cx="970844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3">
                  <a:extLst>
                    <a:ext uri="{9D8B030D-6E8A-4147-A177-3AD203B41FA5}">
                      <a16:colId xmlns:a16="http://schemas.microsoft.com/office/drawing/2014/main" val="3961807117"/>
                    </a:ext>
                  </a:extLst>
                </a:gridCol>
                <a:gridCol w="4854223">
                  <a:extLst>
                    <a:ext uri="{9D8B030D-6E8A-4147-A177-3AD203B41FA5}">
                      <a16:colId xmlns:a16="http://schemas.microsoft.com/office/drawing/2014/main" val="1661823490"/>
                    </a:ext>
                  </a:extLst>
                </a:gridCol>
              </a:tblGrid>
              <a:tr h="431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Province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of schools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373752"/>
                  </a:ext>
                </a:extLst>
              </a:tr>
              <a:tr h="431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Western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i-LK" sz="2400"/>
                        <a:t>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101522"/>
                  </a:ext>
                </a:extLst>
              </a:tr>
              <a:tr h="431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</a:t>
                      </a:r>
                      <a:r>
                        <a:rPr lang="si-LK" sz="2400"/>
                        <a:t>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651802"/>
                  </a:ext>
                </a:extLst>
              </a:tr>
              <a:tr h="431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Southern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</a:t>
                      </a:r>
                      <a:r>
                        <a:rPr lang="si-LK" sz="2400"/>
                        <a:t>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117639"/>
                  </a:ext>
                </a:extLst>
              </a:tr>
              <a:tr h="431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Northern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i-LK" sz="2400"/>
                        <a:t>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95804"/>
                  </a:ext>
                </a:extLst>
              </a:tr>
              <a:tr h="431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Eastern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i-LK" sz="2400"/>
                        <a:t>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556215"/>
                  </a:ext>
                </a:extLst>
              </a:tr>
              <a:tr h="431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North Western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</a:t>
                      </a:r>
                      <a:r>
                        <a:rPr lang="si-LK" sz="2400"/>
                        <a:t>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68180"/>
                  </a:ext>
                </a:extLst>
              </a:tr>
              <a:tr h="431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Uva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i-LK" sz="2400"/>
                        <a:t>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742620"/>
                  </a:ext>
                </a:extLst>
              </a:tr>
              <a:tr h="431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Sabaragamuwa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</a:t>
                      </a:r>
                      <a:r>
                        <a:rPr lang="si-LK" sz="2400"/>
                        <a:t>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541399"/>
                  </a:ext>
                </a:extLst>
              </a:tr>
              <a:tr h="431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North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</a:t>
                      </a:r>
                      <a:r>
                        <a:rPr lang="si-LK" sz="2400"/>
                        <a:t>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522215"/>
                  </a:ext>
                </a:extLst>
              </a:tr>
            </a:tbl>
          </a:graphicData>
        </a:graphic>
      </p:graphicFrame>
      <p:pic>
        <p:nvPicPr>
          <p:cNvPr id="5" name="Picture 2" descr="D:\Minister, President Photos\Sri-Lanka-logo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073" y="365125"/>
            <a:ext cx="1091949" cy="1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Globe\Globe Logo &amp; T shirt\Globe Logo &amp; T shirt -2013\globe 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17" y="5166190"/>
            <a:ext cx="1802842" cy="141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5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GLOBE Protocols Used In Sri Lanka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44" y="1691729"/>
            <a:ext cx="10515600" cy="4351338"/>
          </a:xfrm>
        </p:spPr>
        <p:txBody>
          <a:bodyPr/>
          <a:lstStyle/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Hydrosphere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Pedosphere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Biosphere</a:t>
            </a:r>
          </a:p>
          <a:p>
            <a:endParaRPr lang="en-US" dirty="0"/>
          </a:p>
        </p:txBody>
      </p:sp>
      <p:pic>
        <p:nvPicPr>
          <p:cNvPr id="4" name="Picture 3" descr="C:\Users\vidyaphitaya\Documents\chandima\Hydrology Book edited on November\GLOBE Cover copy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3"/>
          <a:stretch/>
        </p:blipFill>
        <p:spPr bwMode="auto">
          <a:xfrm rot="773591">
            <a:off x="3016430" y="3257077"/>
            <a:ext cx="2238375" cy="2770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3" descr="IMG_33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334">
            <a:off x="5068790" y="2801438"/>
            <a:ext cx="2103120" cy="290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Documents and Settings\Administrator\My Documents\My Pictures\GLOBE activities\GLOBE activities 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139">
            <a:off x="6978925" y="2320663"/>
            <a:ext cx="2103120" cy="276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LOBE_land 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351">
            <a:off x="8987802" y="1653387"/>
            <a:ext cx="2103120" cy="299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Minister, President Photos\Sri-Lanka-logo-co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816" y="218511"/>
            <a:ext cx="1031924" cy="127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Globe\Globe Logo &amp; T shirt\Globe Logo &amp; T shirt -2013\globe 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97" y="5161986"/>
            <a:ext cx="1802842" cy="141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3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848936"/>
              </p:ext>
            </p:extLst>
          </p:nvPr>
        </p:nvGraphicFramePr>
        <p:xfrm>
          <a:off x="838200" y="1825625"/>
          <a:ext cx="9683839" cy="332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GLOBE Activities in Sri Lanka</a:t>
            </a:r>
          </a:p>
        </p:txBody>
      </p:sp>
      <p:pic>
        <p:nvPicPr>
          <p:cNvPr id="6" name="Picture 2" descr="D:\Minister, President Photos\Sri-Lanka-logo-cop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201" y="365125"/>
            <a:ext cx="789249" cy="9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Globe\Globe Logo &amp; T shirt\Globe Logo &amp; T shirt -2013\globe 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86" y="5116830"/>
            <a:ext cx="1802842" cy="141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0" y="236691"/>
            <a:ext cx="107791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27942" y="1707610"/>
            <a:ext cx="2588964" cy="1255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Online and onsite teacher training programmes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98825" y="1732992"/>
            <a:ext cx="2588964" cy="1255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Capacity building workshop for teachers on student research projects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8641" y="1672719"/>
            <a:ext cx="2588964" cy="1255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Online and onsite Students training programmes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18294" y="1749842"/>
            <a:ext cx="2588964" cy="1255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Education officer training and awareness  programmes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0" y="3136862"/>
            <a:ext cx="2588964" cy="2834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20" y="3115934"/>
            <a:ext cx="2588964" cy="2865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27" y="3107735"/>
            <a:ext cx="2588964" cy="2845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136862"/>
            <a:ext cx="2588964" cy="2834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10320" y="3133847"/>
            <a:ext cx="2588964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Refresher Training for the GLOBE Teachers </a:t>
            </a:r>
            <a:endParaRPr lang="en-US" sz="2250" dirty="0"/>
          </a:p>
          <a:p>
            <a:pPr lvl="0"/>
            <a:endParaRPr lang="en-US" sz="1200" dirty="0"/>
          </a:p>
          <a:p>
            <a:pPr lvl="0"/>
            <a:r>
              <a:rPr lang="en-US" alt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Beginner Training for the newly appointed GLOBE Teachers </a:t>
            </a:r>
            <a:endParaRPr lang="en-US" sz="2250" dirty="0"/>
          </a:p>
        </p:txBody>
      </p:sp>
      <p:sp>
        <p:nvSpPr>
          <p:cNvPr id="9" name="Rectangle 8"/>
          <p:cNvSpPr/>
          <p:nvPr/>
        </p:nvSpPr>
        <p:spPr>
          <a:xfrm>
            <a:off x="6297978" y="3224997"/>
            <a:ext cx="25999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28650" algn="l"/>
              </a:tabLst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Protocols:-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300" dirty="0">
                <a:latin typeface="Times New Roman" pitchFamily="18" charset="0"/>
                <a:cs typeface="Times New Roman" pitchFamily="18" charset="0"/>
              </a:rPr>
              <a:t>Atmosphere 	Hydrosphere	</a:t>
            </a:r>
            <a:r>
              <a:rPr lang="en-GB" sz="2300" dirty="0" err="1">
                <a:latin typeface="Times New Roman" pitchFamily="18" charset="0"/>
                <a:cs typeface="Times New Roman" pitchFamily="18" charset="0"/>
              </a:rPr>
              <a:t>Pedosphere</a:t>
            </a:r>
            <a:r>
              <a:rPr lang="en-GB" sz="2300" dirty="0">
                <a:latin typeface="Times New Roman" pitchFamily="18" charset="0"/>
                <a:cs typeface="Times New Roman" pitchFamily="18" charset="0"/>
              </a:rPr>
              <a:t> 	Biosphere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4000" y="3347249"/>
            <a:ext cx="256325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5963" algn="l"/>
              </a:tabLst>
            </a:pPr>
            <a:r>
              <a:rPr lang="en-GB" sz="2300" b="1" dirty="0">
                <a:latin typeface="Times New Roman" pitchFamily="18" charset="0"/>
                <a:cs typeface="Times New Roman" pitchFamily="18" charset="0"/>
              </a:rPr>
              <a:t>Protocols:-</a:t>
            </a:r>
            <a:r>
              <a:rPr lang="en-GB" sz="2300" dirty="0">
                <a:latin typeface="Times New Roman" pitchFamily="18" charset="0"/>
                <a:cs typeface="Times New Roman" pitchFamily="18" charset="0"/>
              </a:rPr>
              <a:t>	Atmosphere 	Hydrosphere	</a:t>
            </a:r>
            <a:r>
              <a:rPr lang="en-GB" sz="2300" dirty="0" err="1">
                <a:latin typeface="Times New Roman" pitchFamily="18" charset="0"/>
                <a:cs typeface="Times New Roman" pitchFamily="18" charset="0"/>
              </a:rPr>
              <a:t>Pedosphere</a:t>
            </a:r>
            <a:r>
              <a:rPr lang="en-GB" sz="2300" dirty="0">
                <a:latin typeface="Times New Roman" pitchFamily="18" charset="0"/>
                <a:cs typeface="Times New Roman" pitchFamily="18" charset="0"/>
              </a:rPr>
              <a:t> 	Biosphere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8640" y="3233069"/>
            <a:ext cx="27101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Protocols:-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Atmosphere 	Hydrosphere	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Pedosphere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	Biosphere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171" y="28750"/>
            <a:ext cx="884993" cy="109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" y="5454398"/>
            <a:ext cx="18049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61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94" y="173814"/>
            <a:ext cx="10515600" cy="111407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Quality improvement of the 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39" y="1526480"/>
            <a:ext cx="10655464" cy="504770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Appointing regional monitoring officers to monitor the GLOBE programme 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project evaluation programme under Sustainable development programme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pioneer programme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planting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of School farms programme</a:t>
            </a:r>
          </a:p>
          <a:p>
            <a:pPr marL="0" indent="0"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D:\Minister, President Photos\Sri-Lanka-logo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934" y="173813"/>
            <a:ext cx="789249" cy="9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Globe\Globe Logo &amp; T shirt\Globe Logo &amp; T shirt -2013\globe 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84193"/>
            <a:ext cx="1802842" cy="141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0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blob:https://web.whatsapp.com/433dcaea-7c1e-4b09-aff4-b85226c033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02" y="1027906"/>
            <a:ext cx="3843581" cy="51247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66" y="1690688"/>
            <a:ext cx="3784159" cy="504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5247"/>
            <a:ext cx="3815924" cy="50878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97275" y="585461"/>
            <a:ext cx="4414523" cy="736562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Pedosphere</a:t>
            </a:r>
            <a:br>
              <a:rPr lang="en-GB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8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325</Words>
  <Application>Microsoft Office PowerPoint</Application>
  <PresentationFormat>Widescreen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COUNTRY REPORT:  THE GLOBE PROGAMME IN  SRI LANKA</vt:lpstr>
      <vt:lpstr>Profile</vt:lpstr>
      <vt:lpstr>Cooperating Organizations</vt:lpstr>
      <vt:lpstr>Participating Schools 149 schools and 184 teachers</vt:lpstr>
      <vt:lpstr>GLOBE Protocols Used In Sri Lanka </vt:lpstr>
      <vt:lpstr>GLOBE Activities in Sri Lanka</vt:lpstr>
      <vt:lpstr>PowerPoint Presentation</vt:lpstr>
      <vt:lpstr>2. Quality improvement of the programme</vt:lpstr>
      <vt:lpstr>Pedosphere </vt:lpstr>
      <vt:lpstr>PowerPoint Presentation</vt:lpstr>
      <vt:lpstr>Biosphere </vt:lpstr>
      <vt:lpstr>PowerPoint Presentation</vt:lpstr>
      <vt:lpstr>PowerPoint Presentation</vt:lpstr>
      <vt:lpstr>PowerPoint Presentation</vt:lpstr>
      <vt:lpstr>Atmosphere</vt:lpstr>
      <vt:lpstr>Challenges</vt:lpstr>
      <vt:lpstr>Way Forward</vt:lpstr>
      <vt:lpstr>Way Forward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COUNTRY REPORT:  THE GLOBE PROGAMME IN  SRI LANKA</dc:title>
  <dc:creator>admin</dc:creator>
  <cp:lastModifiedBy>Unknown User</cp:lastModifiedBy>
  <cp:revision>96</cp:revision>
  <cp:lastPrinted>2023-03-07T16:02:06Z</cp:lastPrinted>
  <dcterms:created xsi:type="dcterms:W3CDTF">2022-01-05T09:28:51Z</dcterms:created>
  <dcterms:modified xsi:type="dcterms:W3CDTF">2023-03-10T15:19:50Z</dcterms:modified>
</cp:coreProperties>
</file>