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70" r:id="rId7"/>
    <p:sldId id="274" r:id="rId8"/>
    <p:sldId id="264" r:id="rId9"/>
    <p:sldId id="272" r:id="rId10"/>
    <p:sldId id="288" r:id="rId11"/>
    <p:sldId id="273" r:id="rId12"/>
    <p:sldId id="289" r:id="rId13"/>
    <p:sldId id="279" r:id="rId14"/>
    <p:sldId id="290" r:id="rId15"/>
    <p:sldId id="284" r:id="rId16"/>
    <p:sldId id="282" r:id="rId17"/>
    <p:sldId id="286" r:id="rId18"/>
    <p:sldId id="283" r:id="rId19"/>
    <p:sldId id="287" r:id="rId20"/>
    <p:sldId id="281" r:id="rId21"/>
    <p:sldId id="292" r:id="rId22"/>
    <p:sldId id="293" r:id="rId23"/>
    <p:sldId id="265" r:id="rId24"/>
    <p:sldId id="266" r:id="rId25"/>
    <p:sldId id="276" r:id="rId26"/>
    <p:sldId id="291" r:id="rId27"/>
    <p:sldId id="268" r:id="rId28"/>
  </p:sldIdLst>
  <p:sldSz cx="12192000" cy="6858000"/>
  <p:notesSz cx="6800850" cy="9932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6"/>
    <a:srgbClr val="48C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75" autoAdjust="0"/>
    <p:restoredTop sz="94660"/>
  </p:normalViewPr>
  <p:slideViewPr>
    <p:cSldViewPr snapToGrid="0">
      <p:cViewPr>
        <p:scale>
          <a:sx n="75" d="100"/>
          <a:sy n="75" d="100"/>
        </p:scale>
        <p:origin x="-43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162E6F-411E-4A78-BD28-C9D1BA58C67B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3F39A18-EC2F-4EF7-8E7E-55022ADA05E1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Expanding the programme</a:t>
          </a:r>
          <a:endParaRPr lang="en-US" dirty="0">
            <a:solidFill>
              <a:schemeClr val="tx1"/>
            </a:solidFill>
          </a:endParaRPr>
        </a:p>
      </dgm:t>
    </dgm:pt>
    <dgm:pt modelId="{C26360F7-B78E-4B38-9AB1-9D220F578DC6}" type="parTrans" cxnId="{6919F1EC-5723-497E-9415-A8C9DE63CD07}">
      <dgm:prSet/>
      <dgm:spPr/>
      <dgm:t>
        <a:bodyPr/>
        <a:lstStyle/>
        <a:p>
          <a:endParaRPr lang="en-US"/>
        </a:p>
      </dgm:t>
    </dgm:pt>
    <dgm:pt modelId="{049E2277-0271-4D0B-8500-A6B4AD93F475}" type="sibTrans" cxnId="{6919F1EC-5723-497E-9415-A8C9DE63CD07}">
      <dgm:prSet/>
      <dgm:spPr/>
      <dgm:t>
        <a:bodyPr/>
        <a:lstStyle/>
        <a:p>
          <a:endParaRPr lang="en-US"/>
        </a:p>
      </dgm:t>
    </dgm:pt>
    <dgm:pt modelId="{4ADA1415-7263-47CD-81F1-51E940676BB8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Quality improvement</a:t>
          </a:r>
          <a:endParaRPr lang="en-US" dirty="0">
            <a:solidFill>
              <a:schemeClr val="tx1"/>
            </a:solidFill>
          </a:endParaRPr>
        </a:p>
      </dgm:t>
    </dgm:pt>
    <dgm:pt modelId="{BCF3062A-E1BD-4324-9C76-6C3425BA7D30}" type="parTrans" cxnId="{764082A9-D984-4DD3-8416-08C34EAC2216}">
      <dgm:prSet/>
      <dgm:spPr/>
      <dgm:t>
        <a:bodyPr/>
        <a:lstStyle/>
        <a:p>
          <a:endParaRPr lang="en-US"/>
        </a:p>
      </dgm:t>
    </dgm:pt>
    <dgm:pt modelId="{95E259AF-9E47-4D0D-9548-D5E010C90554}" type="sibTrans" cxnId="{764082A9-D984-4DD3-8416-08C34EAC2216}">
      <dgm:prSet/>
      <dgm:spPr/>
      <dgm:t>
        <a:bodyPr/>
        <a:lstStyle/>
        <a:p>
          <a:endParaRPr lang="en-US"/>
        </a:p>
      </dgm:t>
    </dgm:pt>
    <dgm:pt modelId="{20226DCD-4A4D-43B1-A073-CC39F7658954}">
      <dgm:prSet phldrT="[Text]"/>
      <dgm:spPr/>
      <dgm:t>
        <a:bodyPr/>
        <a:lstStyle/>
        <a:p>
          <a:endParaRPr lang="en-US" dirty="0"/>
        </a:p>
      </dgm:t>
    </dgm:pt>
    <dgm:pt modelId="{798B6CB6-779E-4A44-8083-93BACA73AAA7}" type="parTrans" cxnId="{1CF757EF-3950-4248-8B14-A9C19CDC510F}">
      <dgm:prSet/>
      <dgm:spPr/>
      <dgm:t>
        <a:bodyPr/>
        <a:lstStyle/>
        <a:p>
          <a:endParaRPr lang="en-US"/>
        </a:p>
      </dgm:t>
    </dgm:pt>
    <dgm:pt modelId="{2B11062F-D2A3-4792-AC28-18DC990352EE}" type="sibTrans" cxnId="{1CF757EF-3950-4248-8B14-A9C19CDC510F}">
      <dgm:prSet/>
      <dgm:spPr/>
      <dgm:t>
        <a:bodyPr/>
        <a:lstStyle/>
        <a:p>
          <a:endParaRPr lang="en-US"/>
        </a:p>
      </dgm:t>
    </dgm:pt>
    <dgm:pt modelId="{F8651127-78FB-4B31-9EF5-C41E9B11E782}" type="pres">
      <dgm:prSet presAssocID="{60162E6F-411E-4A78-BD28-C9D1BA58C6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05EF63-0C57-4645-B14F-462E38D8F210}" type="pres">
      <dgm:prSet presAssocID="{53F39A18-EC2F-4EF7-8E7E-55022ADA05E1}" presName="parentText" presStyleLbl="node1" presStyleIdx="0" presStyleCnt="2" custLinFactY="1012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BB029-92DC-4BB4-B83E-A7D5D6C08290}" type="pres">
      <dgm:prSet presAssocID="{049E2277-0271-4D0B-8500-A6B4AD93F475}" presName="spacer" presStyleCnt="0"/>
      <dgm:spPr/>
      <dgm:t>
        <a:bodyPr/>
        <a:lstStyle/>
        <a:p>
          <a:endParaRPr lang="en-US"/>
        </a:p>
      </dgm:t>
    </dgm:pt>
    <dgm:pt modelId="{1BFD2935-C942-4000-8B9C-920DEEF9785A}" type="pres">
      <dgm:prSet presAssocID="{4ADA1415-7263-47CD-81F1-51E940676BB8}" presName="parentText" presStyleLbl="node1" presStyleIdx="1" presStyleCnt="2" custLinFactNeighborX="918" custLinFactNeighborY="4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B932E2-ACDF-4AC7-B049-8D58EB7FC03F}" type="pres">
      <dgm:prSet presAssocID="{4ADA1415-7263-47CD-81F1-51E940676BB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706D46-55AA-4DEF-8FAB-DF26C1009BDA}" type="presOf" srcId="{60162E6F-411E-4A78-BD28-C9D1BA58C67B}" destId="{F8651127-78FB-4B31-9EF5-C41E9B11E782}" srcOrd="0" destOrd="0" presId="urn:microsoft.com/office/officeart/2005/8/layout/vList2"/>
    <dgm:cxn modelId="{1CF757EF-3950-4248-8B14-A9C19CDC510F}" srcId="{4ADA1415-7263-47CD-81F1-51E940676BB8}" destId="{20226DCD-4A4D-43B1-A073-CC39F7658954}" srcOrd="0" destOrd="0" parTransId="{798B6CB6-779E-4A44-8083-93BACA73AAA7}" sibTransId="{2B11062F-D2A3-4792-AC28-18DC990352EE}"/>
    <dgm:cxn modelId="{6919F1EC-5723-497E-9415-A8C9DE63CD07}" srcId="{60162E6F-411E-4A78-BD28-C9D1BA58C67B}" destId="{53F39A18-EC2F-4EF7-8E7E-55022ADA05E1}" srcOrd="0" destOrd="0" parTransId="{C26360F7-B78E-4B38-9AB1-9D220F578DC6}" sibTransId="{049E2277-0271-4D0B-8500-A6B4AD93F475}"/>
    <dgm:cxn modelId="{F5AE5495-DD10-4212-930B-AD402AD064B5}" type="presOf" srcId="{53F39A18-EC2F-4EF7-8E7E-55022ADA05E1}" destId="{1605EF63-0C57-4645-B14F-462E38D8F210}" srcOrd="0" destOrd="0" presId="urn:microsoft.com/office/officeart/2005/8/layout/vList2"/>
    <dgm:cxn modelId="{ACFD5F7E-D4DD-4037-92F1-14526A06788C}" type="presOf" srcId="{20226DCD-4A4D-43B1-A073-CC39F7658954}" destId="{18B932E2-ACDF-4AC7-B049-8D58EB7FC03F}" srcOrd="0" destOrd="0" presId="urn:microsoft.com/office/officeart/2005/8/layout/vList2"/>
    <dgm:cxn modelId="{D51A356C-3BCE-4B4E-BA1E-CB6BCFF7CC02}" type="presOf" srcId="{4ADA1415-7263-47CD-81F1-51E940676BB8}" destId="{1BFD2935-C942-4000-8B9C-920DEEF9785A}" srcOrd="0" destOrd="0" presId="urn:microsoft.com/office/officeart/2005/8/layout/vList2"/>
    <dgm:cxn modelId="{764082A9-D984-4DD3-8416-08C34EAC2216}" srcId="{60162E6F-411E-4A78-BD28-C9D1BA58C67B}" destId="{4ADA1415-7263-47CD-81F1-51E940676BB8}" srcOrd="1" destOrd="0" parTransId="{BCF3062A-E1BD-4324-9C76-6C3425BA7D30}" sibTransId="{95E259AF-9E47-4D0D-9548-D5E010C90554}"/>
    <dgm:cxn modelId="{8575ECE0-E012-489D-9196-969D35F8C187}" type="presParOf" srcId="{F8651127-78FB-4B31-9EF5-C41E9B11E782}" destId="{1605EF63-0C57-4645-B14F-462E38D8F210}" srcOrd="0" destOrd="0" presId="urn:microsoft.com/office/officeart/2005/8/layout/vList2"/>
    <dgm:cxn modelId="{BFAB2117-FA6C-4679-971A-03EF0852340D}" type="presParOf" srcId="{F8651127-78FB-4B31-9EF5-C41E9B11E782}" destId="{9F5BB029-92DC-4BB4-B83E-A7D5D6C08290}" srcOrd="1" destOrd="0" presId="urn:microsoft.com/office/officeart/2005/8/layout/vList2"/>
    <dgm:cxn modelId="{F9FA8B35-E17A-4F91-AD4C-96348305E798}" type="presParOf" srcId="{F8651127-78FB-4B31-9EF5-C41E9B11E782}" destId="{1BFD2935-C942-4000-8B9C-920DEEF9785A}" srcOrd="2" destOrd="0" presId="urn:microsoft.com/office/officeart/2005/8/layout/vList2"/>
    <dgm:cxn modelId="{EB0E305E-8465-48FF-A60C-834A6B9FCA05}" type="presParOf" srcId="{F8651127-78FB-4B31-9EF5-C41E9B11E782}" destId="{18B932E2-ACDF-4AC7-B049-8D58EB7FC03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5EF63-0C57-4645-B14F-462E38D8F210}">
      <dsp:nvSpPr>
        <dsp:cNvPr id="0" name=""/>
        <dsp:cNvSpPr/>
      </dsp:nvSpPr>
      <dsp:spPr>
        <a:xfrm>
          <a:off x="0" y="269424"/>
          <a:ext cx="9683839" cy="1170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Expanding the programme</a:t>
          </a:r>
          <a:endParaRPr lang="en-US" sz="5000" kern="1200" dirty="0">
            <a:solidFill>
              <a:schemeClr val="tx1"/>
            </a:solidFill>
          </a:endParaRPr>
        </a:p>
      </dsp:txBody>
      <dsp:txXfrm>
        <a:off x="57115" y="326539"/>
        <a:ext cx="9569609" cy="1055770"/>
      </dsp:txXfrm>
    </dsp:sp>
    <dsp:sp modelId="{1BFD2935-C942-4000-8B9C-920DEEF9785A}">
      <dsp:nvSpPr>
        <dsp:cNvPr id="0" name=""/>
        <dsp:cNvSpPr/>
      </dsp:nvSpPr>
      <dsp:spPr>
        <a:xfrm>
          <a:off x="0" y="1652162"/>
          <a:ext cx="9683839" cy="1170000"/>
        </a:xfrm>
        <a:prstGeom prst="roundRect">
          <a:avLst/>
        </a:prstGeom>
        <a:solidFill>
          <a:schemeClr val="accent3">
            <a:hueOff val="-6872335"/>
            <a:satOff val="-58371"/>
            <a:lumOff val="1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Quality improvement</a:t>
          </a:r>
          <a:endParaRPr lang="en-US" sz="5000" kern="1200" dirty="0">
            <a:solidFill>
              <a:schemeClr val="tx1"/>
            </a:solidFill>
          </a:endParaRPr>
        </a:p>
      </dsp:txBody>
      <dsp:txXfrm>
        <a:off x="57115" y="1709277"/>
        <a:ext cx="9569609" cy="1055770"/>
      </dsp:txXfrm>
    </dsp:sp>
    <dsp:sp modelId="{18B932E2-ACDF-4AC7-B049-8D58EB7FC03F}">
      <dsp:nvSpPr>
        <dsp:cNvPr id="0" name=""/>
        <dsp:cNvSpPr/>
      </dsp:nvSpPr>
      <dsp:spPr>
        <a:xfrm>
          <a:off x="0" y="2490962"/>
          <a:ext cx="9683839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7462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3900" kern="1200" dirty="0"/>
        </a:p>
      </dsp:txBody>
      <dsp:txXfrm>
        <a:off x="0" y="2490962"/>
        <a:ext cx="9683839" cy="82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2241" y="0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D7570-48E1-401A-8E0A-FC27CAE5C540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4615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2241" y="9434615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77F35-A408-4BB9-A718-E734164DC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4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0CFDAA5-1B00-404C-A416-C09030E294C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062CC41-1E4F-4C70-A42B-FD39D87F19D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4631" y="1103884"/>
            <a:ext cx="9144000" cy="23021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COUNTRY REPORT: </a:t>
            </a:r>
            <a:b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GLOBE PROGAMME IN </a:t>
            </a:r>
            <a:b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SRI LANKA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4631" y="3672919"/>
            <a:ext cx="9302044" cy="3262403"/>
          </a:xfrm>
        </p:spPr>
        <p:txBody>
          <a:bodyPr>
            <a:normAutofit/>
          </a:bodyPr>
          <a:lstStyle/>
          <a:p>
            <a:pPr algn="ctr"/>
            <a:r>
              <a:rPr lang="en-US" sz="4100" dirty="0">
                <a:latin typeface="Univers 47 CondensedLight" pitchFamily="34" charset="0"/>
                <a:cs typeface="Times New Roman" panose="02020603050405020304" pitchFamily="18" charset="0"/>
              </a:rPr>
              <a:t>GLOBE Asia </a:t>
            </a:r>
            <a:r>
              <a:rPr lang="en-US" sz="4100" dirty="0" smtClean="0">
                <a:latin typeface="Univers 47 CondensedLight" pitchFamily="34" charset="0"/>
                <a:cs typeface="Times New Roman" panose="02020603050405020304" pitchFamily="18" charset="0"/>
              </a:rPr>
              <a:t>Pacific </a:t>
            </a:r>
            <a:r>
              <a:rPr lang="en-US" sz="4100" dirty="0">
                <a:latin typeface="Univers 47 CondensedLight" pitchFamily="34" charset="0"/>
                <a:cs typeface="Times New Roman" panose="02020603050405020304" pitchFamily="18" charset="0"/>
              </a:rPr>
              <a:t>Regional </a:t>
            </a:r>
            <a:r>
              <a:rPr lang="en-US" sz="4100" dirty="0" smtClean="0">
                <a:latin typeface="Univers 47 CondensedLight" pitchFamily="34" charset="0"/>
                <a:cs typeface="Times New Roman" panose="02020603050405020304" pitchFamily="18" charset="0"/>
              </a:rPr>
              <a:t>Meeting</a:t>
            </a:r>
          </a:p>
          <a:p>
            <a:pPr algn="ctr"/>
            <a:endParaRPr lang="en-US" dirty="0" smtClean="0">
              <a:latin typeface="Univers 47 CondensedLight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i="1" cap="none" dirty="0" err="1" smtClean="0">
                <a:latin typeface="+mj-lt"/>
                <a:ea typeface="Segoe UI Black" pitchFamily="34" charset="0"/>
                <a:cs typeface="Times New Roman" panose="02020603050405020304" pitchFamily="18" charset="0"/>
              </a:rPr>
              <a:t>Damayanthi</a:t>
            </a:r>
            <a:r>
              <a:rPr lang="en-US" sz="1800" b="1" i="1" cap="none" dirty="0" smtClean="0">
                <a:latin typeface="+mj-lt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cap="none" dirty="0" err="1" smtClean="0">
                <a:latin typeface="+mj-lt"/>
                <a:ea typeface="Segoe UI Black" pitchFamily="34" charset="0"/>
                <a:cs typeface="Times New Roman" panose="02020603050405020304" pitchFamily="18" charset="0"/>
              </a:rPr>
              <a:t>Balasuriya</a:t>
            </a:r>
            <a:endParaRPr lang="en-US" sz="1800" b="1" i="1" cap="none" dirty="0" smtClean="0">
              <a:latin typeface="+mj-lt"/>
              <a:ea typeface="Segoe UI Black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i="1" cap="none" dirty="0" smtClean="0">
                <a:latin typeface="+mj-lt"/>
                <a:ea typeface="Segoe UI Black" pitchFamily="34" charset="0"/>
                <a:cs typeface="Times New Roman" panose="02020603050405020304" pitchFamily="18" charset="0"/>
              </a:rPr>
              <a:t>Former Country Coordinator</a:t>
            </a:r>
          </a:p>
          <a:p>
            <a:pPr algn="ctr"/>
            <a:r>
              <a:rPr lang="en-US" sz="1800" b="1" i="1" cap="none" dirty="0" smtClean="0">
                <a:latin typeface="+mj-lt"/>
                <a:ea typeface="Segoe UI Black" pitchFamily="34" charset="0"/>
                <a:cs typeface="Times New Roman" panose="02020603050405020304" pitchFamily="18" charset="0"/>
              </a:rPr>
              <a:t>GLOBE </a:t>
            </a:r>
            <a:r>
              <a:rPr lang="en-US" sz="1800" b="1" i="1" cap="none" dirty="0" err="1" smtClean="0">
                <a:latin typeface="+mj-lt"/>
                <a:ea typeface="Segoe UI Black" pitchFamily="34" charset="0"/>
                <a:cs typeface="Times New Roman" panose="02020603050405020304" pitchFamily="18" charset="0"/>
              </a:rPr>
              <a:t>Programme</a:t>
            </a:r>
            <a:endParaRPr lang="en-US" sz="1800" b="1" i="1" cap="none" dirty="0" smtClean="0">
              <a:latin typeface="+mj-lt"/>
              <a:ea typeface="Segoe UI Black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i="1" cap="none" dirty="0" smtClean="0">
                <a:latin typeface="+mj-lt"/>
                <a:ea typeface="Segoe UI Black" pitchFamily="34" charset="0"/>
                <a:cs typeface="Times New Roman" panose="02020603050405020304" pitchFamily="18" charset="0"/>
              </a:rPr>
              <a:t>Sri Lanka</a:t>
            </a:r>
          </a:p>
          <a:p>
            <a:endParaRPr lang="en-US" dirty="0"/>
          </a:p>
        </p:txBody>
      </p:sp>
      <p:pic>
        <p:nvPicPr>
          <p:cNvPr id="4" name="Picture 3" descr="D:\Globe\Globe Logo &amp; T shirt\Globe Logo &amp; T shirt -2013\globe 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1765" y="4520224"/>
            <a:ext cx="2308714" cy="18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Minister, President Photos\Sri-Lanka-logo-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0" y="5017875"/>
            <a:ext cx="983071" cy="121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2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2" y="109538"/>
            <a:ext cx="4095948" cy="5461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99" y="841374"/>
            <a:ext cx="7903635" cy="5927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2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3275" y="369561"/>
            <a:ext cx="4414523" cy="736562"/>
          </a:xfrm>
        </p:spPr>
        <p:txBody>
          <a:bodyPr>
            <a:noAutofit/>
          </a:bodyPr>
          <a:lstStyle/>
          <a:p>
            <a:r>
              <a:rPr lang="en-GB" sz="3600" b="1" dirty="0">
                <a:latin typeface="Times New Roman" pitchFamily="18" charset="0"/>
                <a:cs typeface="Times New Roman" pitchFamily="18" charset="0"/>
              </a:rPr>
              <a:t>Biosphere</a:t>
            </a:r>
            <a:br>
              <a:rPr lang="en-GB" sz="3600" b="1" dirty="0">
                <a:latin typeface="Times New Roman" pitchFamily="18" charset="0"/>
                <a:cs typeface="Times New Roman" pitchFamily="18" charset="0"/>
              </a:rPr>
            </a:b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074" y="1322023"/>
            <a:ext cx="4011517" cy="53486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7" y="0"/>
            <a:ext cx="3921620" cy="52288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C:\Users\ASUS\Downloads\20221214_114842_Origina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76" y="1422401"/>
            <a:ext cx="3807331" cy="5173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4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53" y="393696"/>
            <a:ext cx="4769048" cy="63587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419096"/>
            <a:ext cx="4660900" cy="62145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217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563" y="133772"/>
            <a:ext cx="4114801" cy="742679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Times New Roman" pitchFamily="18" charset="0"/>
                <a:cs typeface="Times New Roman" pitchFamily="18" charset="0"/>
              </a:rPr>
              <a:t>Atmosphere</a:t>
            </a:r>
            <a:endParaRPr lang="en-GB" sz="36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40" y="870638"/>
            <a:ext cx="4142342" cy="552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blob:https://web.whatsapp.com/9cb56e6d-5db3-4328-a793-a07efde82db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825500"/>
            <a:ext cx="4210050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2" y="554038"/>
            <a:ext cx="4642247" cy="618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3867" y="3953933"/>
            <a:ext cx="5706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At National Institute of Education, </a:t>
            </a:r>
            <a:r>
              <a:rPr lang="en-US" sz="2800" dirty="0" err="1" smtClean="0"/>
              <a:t>Maharagama</a:t>
            </a:r>
            <a:r>
              <a:rPr lang="en-US" sz="2800" dirty="0" smtClean="0"/>
              <a:t>, Colombo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0212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1" y="138708"/>
            <a:ext cx="8813800" cy="661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74980" y="906780"/>
            <a:ext cx="2903220" cy="1709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Hydrological Protocol In Parallel with World </a:t>
            </a:r>
            <a:r>
              <a:rPr lang="en-US" dirty="0" err="1" smtClean="0"/>
              <a:t>WatER</a:t>
            </a:r>
            <a:r>
              <a:rPr lang="en-US" dirty="0" smtClean="0"/>
              <a:t> DAY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253" y="350501"/>
            <a:ext cx="8683348" cy="1143000"/>
          </a:xfrm>
        </p:spPr>
        <p:txBody>
          <a:bodyPr/>
          <a:lstStyle/>
          <a:p>
            <a:pPr algn="l"/>
            <a:r>
              <a:rPr lang="en-US" dirty="0" smtClean="0"/>
              <a:t>Hydrological </a:t>
            </a:r>
            <a:r>
              <a:rPr lang="en-US" dirty="0" smtClean="0"/>
              <a:t>Protocols </a:t>
            </a:r>
            <a:r>
              <a:rPr lang="en-US" dirty="0" smtClean="0"/>
              <a:t>IN PARALLEL WITH WORLD WATER DAY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333500"/>
            <a:ext cx="5107517" cy="38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34" y="1917700"/>
            <a:ext cx="5825066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3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153" y="160001"/>
            <a:ext cx="8683348" cy="1143000"/>
          </a:xfrm>
        </p:spPr>
        <p:txBody>
          <a:bodyPr/>
          <a:lstStyle/>
          <a:p>
            <a:r>
              <a:rPr lang="en-US" dirty="0" smtClean="0"/>
              <a:t>Continued…..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33" y="2400300"/>
            <a:ext cx="5437733" cy="40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6" y="1176338"/>
            <a:ext cx="6185005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3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 r="20181"/>
          <a:stretch/>
        </p:blipFill>
        <p:spPr bwMode="auto">
          <a:xfrm>
            <a:off x="6716932" y="1727200"/>
            <a:ext cx="5475068" cy="50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2" t="41152"/>
          <a:stretch/>
        </p:blipFill>
        <p:spPr bwMode="auto">
          <a:xfrm>
            <a:off x="0" y="3053247"/>
            <a:ext cx="3443069" cy="367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6"/>
          <a:stretch/>
        </p:blipFill>
        <p:spPr bwMode="auto">
          <a:xfrm>
            <a:off x="3204634" y="127512"/>
            <a:ext cx="3702798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38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Mosquito Protocol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7"/>
          <a:stretch/>
        </p:blipFill>
        <p:spPr bwMode="auto">
          <a:xfrm>
            <a:off x="6265963" y="1117301"/>
            <a:ext cx="4254500" cy="534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4"/>
          <a:stretch/>
        </p:blipFill>
        <p:spPr bwMode="auto">
          <a:xfrm flipH="1">
            <a:off x="3521672" y="1061340"/>
            <a:ext cx="3179233" cy="540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44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933" y="342997"/>
            <a:ext cx="105156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167" y="1588559"/>
            <a:ext cx="10515600" cy="435133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dirty="0" smtClean="0">
                <a:latin typeface="Albertus Extra Bold" pitchFamily="34" charset="0"/>
                <a:cs typeface="Times New Roman" panose="02020603050405020304" pitchFamily="18" charset="0"/>
              </a:rPr>
              <a:t>Name 		: </a:t>
            </a:r>
            <a:r>
              <a:rPr lang="en-US" sz="3200" dirty="0" err="1" smtClean="0">
                <a:latin typeface="Albertus Extra Bold" pitchFamily="34" charset="0"/>
                <a:cs typeface="Times New Roman" panose="02020603050405020304" pitchFamily="18" charset="0"/>
              </a:rPr>
              <a:t>Dilrukshika</a:t>
            </a:r>
            <a:r>
              <a:rPr lang="en-US" sz="3200" dirty="0" smtClean="0">
                <a:latin typeface="Albertus Extra Bol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Albertus Extra Bold" pitchFamily="34" charset="0"/>
                <a:cs typeface="Times New Roman" panose="02020603050405020304" pitchFamily="18" charset="0"/>
              </a:rPr>
              <a:t>Hettiarachchi</a:t>
            </a:r>
            <a:endParaRPr lang="en-US" sz="3200" dirty="0" smtClean="0">
              <a:latin typeface="Albertus Extra Bold" pitchFamily="34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Albertus Extra Bold" pitchFamily="34" charset="0"/>
                <a:cs typeface="Times New Roman" panose="02020603050405020304" pitchFamily="18" charset="0"/>
              </a:rPr>
              <a:t>Function 	: Country </a:t>
            </a:r>
            <a:r>
              <a:rPr lang="en-US" sz="3200" dirty="0">
                <a:latin typeface="Albertus Extra Bold" pitchFamily="34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Albertus Extra Bold" pitchFamily="34" charset="0"/>
                <a:cs typeface="Times New Roman" panose="02020603050405020304" pitchFamily="18" charset="0"/>
              </a:rPr>
              <a:t>oordinator, Sri Lanka</a:t>
            </a:r>
          </a:p>
          <a:p>
            <a:pPr marL="45720" indent="0">
              <a:buNone/>
            </a:pPr>
            <a:r>
              <a:rPr lang="en-US" sz="3200" dirty="0" smtClean="0">
                <a:latin typeface="Albertus Extra Bold" pitchFamily="34" charset="0"/>
                <a:cs typeface="Times New Roman" panose="02020603050405020304" pitchFamily="18" charset="0"/>
              </a:rPr>
              <a:t>Organization 	: Ministry of Education</a:t>
            </a:r>
          </a:p>
          <a:p>
            <a:pPr marL="45720" indent="0">
              <a:buNone/>
            </a:pPr>
            <a:r>
              <a:rPr lang="en-US" sz="3200" dirty="0" smtClean="0">
                <a:latin typeface="Albertus Extra Bold" pitchFamily="34" charset="0"/>
                <a:cs typeface="Times New Roman" panose="02020603050405020304" pitchFamily="18" charset="0"/>
              </a:rPr>
              <a:t>E mail 		: hiddhettiarachchi@gmail.com</a:t>
            </a:r>
          </a:p>
          <a:p>
            <a:pPr marL="45720" indent="0">
              <a:buNone/>
            </a:pPr>
            <a:r>
              <a:rPr lang="en-US" sz="3200" dirty="0" smtClean="0">
                <a:latin typeface="Albertus Extra Bold" pitchFamily="34" charset="0"/>
                <a:cs typeface="Times New Roman" panose="02020603050405020304" pitchFamily="18" charset="0"/>
              </a:rPr>
              <a:t>Telephone No: 094 112177379/ 094 718329917</a:t>
            </a:r>
          </a:p>
          <a:p>
            <a:pPr marL="45720" indent="0">
              <a:buNone/>
            </a:pPr>
            <a:r>
              <a:rPr lang="en-US" sz="3200" dirty="0" smtClean="0">
                <a:latin typeface="Albertus Extra Bold" pitchFamily="34" charset="0"/>
                <a:cs typeface="Times New Roman" panose="02020603050405020304" pitchFamily="18" charset="0"/>
              </a:rPr>
              <a:t>WhatsApp 	: </a:t>
            </a:r>
            <a:r>
              <a:rPr lang="en-US" sz="3200" dirty="0">
                <a:latin typeface="Albertus Extra Bold" pitchFamily="34" charset="0"/>
                <a:cs typeface="Times New Roman" panose="02020603050405020304" pitchFamily="18" charset="0"/>
              </a:rPr>
              <a:t>094 </a:t>
            </a:r>
            <a:r>
              <a:rPr lang="en-US" sz="3200" dirty="0" smtClean="0">
                <a:latin typeface="Albertus Extra Bold" pitchFamily="34" charset="0"/>
                <a:cs typeface="Times New Roman" panose="02020603050405020304" pitchFamily="18" charset="0"/>
              </a:rPr>
              <a:t>718329917</a:t>
            </a:r>
          </a:p>
        </p:txBody>
      </p:sp>
      <p:pic>
        <p:nvPicPr>
          <p:cNvPr id="5" name="Picture 3" descr="D:\Globe\Globe Logo &amp; T shirt\Globe Logo &amp; T shirt -2013\globe 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9066" y="4944697"/>
            <a:ext cx="2040215" cy="160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Minister, President Photos\Sri-Lanka-logo-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18" y="5689803"/>
            <a:ext cx="789249" cy="9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ob:https://web.whatsapp.com/83e60f3b-c13e-4f4d-a9aa-6542891ee2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blob:https://web.whatsapp.com/83e60f3b-c13e-4f4d-a9aa-6542891ee2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 descr="blob:https://web.whatsapp.com/dc570b2d-5b41-40f0-ba35-f5ddfc61526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C:\Users\ASUS\Downloads\WhatsApp Image 2024-04-05 at 21.52.37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/>
          <a:stretch/>
        </p:blipFill>
        <p:spPr bwMode="auto">
          <a:xfrm>
            <a:off x="10321420" y="964672"/>
            <a:ext cx="1607861" cy="1693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43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20" y="198101"/>
            <a:ext cx="8683348" cy="1143000"/>
          </a:xfrm>
        </p:spPr>
        <p:txBody>
          <a:bodyPr/>
          <a:lstStyle/>
          <a:p>
            <a:pPr algn="l"/>
            <a:r>
              <a:rPr lang="en-US" sz="3600" dirty="0" err="1" smtClean="0"/>
              <a:t>StUDENT</a:t>
            </a:r>
            <a:r>
              <a:rPr lang="en-US" sz="3600" dirty="0" smtClean="0"/>
              <a:t> Research</a:t>
            </a:r>
            <a:endParaRPr lang="en-US" sz="3600" dirty="0"/>
          </a:p>
        </p:txBody>
      </p:sp>
      <p:pic>
        <p:nvPicPr>
          <p:cNvPr id="4" name="Content Placeholder 3" descr="C:\Users\Agri\Downloads\WhatsApp Image 2024-03-27 at 09.14.02 (1)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371448"/>
            <a:ext cx="6278562" cy="298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61" y="2489200"/>
            <a:ext cx="5468502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8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214" y="196427"/>
            <a:ext cx="10027920" cy="548640"/>
          </a:xfrm>
        </p:spPr>
        <p:txBody>
          <a:bodyPr/>
          <a:lstStyle/>
          <a:p>
            <a:r>
              <a:rPr lang="en-US" dirty="0" smtClean="0"/>
              <a:t>Wetland day Students Presentations</a:t>
            </a:r>
            <a:endParaRPr lang="en-US" dirty="0"/>
          </a:p>
        </p:txBody>
      </p:sp>
      <p:pic>
        <p:nvPicPr>
          <p:cNvPr id="1026" name="Picture 2" descr="C:\Users\ASUS\Downloads\WhatsApp Image 2024-02-02 at 11.30.3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1" y="871539"/>
            <a:ext cx="2318096" cy="50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US\Downloads\WhatsApp Image 2024-02-02 at 11.00.2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65" y="1168402"/>
            <a:ext cx="2336799" cy="506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SUS\Downloads\WhatsApp Image 2024-02-02 at 10.40.2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92" y="1456267"/>
            <a:ext cx="2336798" cy="506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SUS\Downloads\WhatsApp Image 2024-02-02 at 10.40.5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469" y="1735669"/>
            <a:ext cx="2336798" cy="50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65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Continued….</a:t>
            </a:r>
            <a:endParaRPr lang="en-US" dirty="0"/>
          </a:p>
        </p:txBody>
      </p:sp>
      <p:pic>
        <p:nvPicPr>
          <p:cNvPr id="4" name="Content Placeholder 3" descr="C:\Users\ASUS\Downloads\WhatsApp Image 2024-03-22 at 13.23.46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40" y="3115205"/>
            <a:ext cx="4773082" cy="357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ASUS\Downloads\WhatsApp Image 2024-02-02 at 11.00.20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05" y="1320801"/>
            <a:ext cx="2306027" cy="499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US\Downloads\WhatsApp Image 2024-02-02 at 11.30.30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438" y="1600201"/>
            <a:ext cx="2306027" cy="499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SUS\Downloads\WhatsApp Image 2024-02-02 at 10.38.0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265" y="922866"/>
            <a:ext cx="2254738" cy="488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07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72" y="54566"/>
            <a:ext cx="10515600" cy="1325563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076" y="1038373"/>
            <a:ext cx="10515600" cy="435133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crisis in Sri Lanka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Lack/limitation of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internet facilities for data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entry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charges for internet facilities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limitation of capital allocation to purchase equipment 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Outdated existing equipment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allocate extra time within school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hours to conduct GLOBE protocols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Minister, President Photos\Sri-Lanka-logo-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934" y="230188"/>
            <a:ext cx="789249" cy="9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Globe\Globe Logo &amp; T shirt\Globe Logo &amp; T shirt -2013\globe 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31717"/>
            <a:ext cx="1562144" cy="12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13" y="84666"/>
            <a:ext cx="10515600" cy="1325563"/>
          </a:xfrm>
        </p:spPr>
        <p:txBody>
          <a:bodyPr/>
          <a:lstStyle/>
          <a:p>
            <a:pPr algn="l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Way Forward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151" y="1193362"/>
            <a:ext cx="10515600" cy="4278934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GLOBE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schools</a:t>
            </a:r>
          </a:p>
          <a:p>
            <a:pPr marL="571500" indent="-5715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 GLOBE Societies/clubs in schools</a:t>
            </a:r>
          </a:p>
          <a:p>
            <a:pPr marL="571500" indent="-5715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Motivate teachers and students by appreciation </a:t>
            </a:r>
          </a:p>
          <a:p>
            <a:pPr marL="571500" indent="-5715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Continuation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student research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programme</a:t>
            </a:r>
          </a:p>
          <a:p>
            <a:pPr marL="571500" indent="-5715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 national GLOBE learning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expedition</a:t>
            </a:r>
          </a:p>
          <a:p>
            <a:pPr marL="571500" indent="-571500">
              <a:lnSpc>
                <a:spcPct val="100000"/>
              </a:lnSpc>
              <a:buFont typeface="Wingdings" pitchFamily="2" charset="2"/>
              <a:buChar char="q"/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pic>
        <p:nvPicPr>
          <p:cNvPr id="4" name="Picture 2" descr="D:\Minister, President Photos\Sri-Lanka-logo-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51" y="7376"/>
            <a:ext cx="789249" cy="9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Globe\Globe Logo &amp; T shirt\Globe Logo &amp; T shirt -2013\globe 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5" y="5935871"/>
            <a:ext cx="1219200" cy="95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150" y="84667"/>
            <a:ext cx="10515600" cy="1058334"/>
          </a:xfrm>
        </p:spPr>
        <p:txBody>
          <a:bodyPr/>
          <a:lstStyle/>
          <a:p>
            <a:pPr algn="l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Way Forward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892" y="810859"/>
            <a:ext cx="10515600" cy="5847518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elementary GLOBE for primary students</a:t>
            </a:r>
          </a:p>
          <a:p>
            <a:pPr marL="571500" indent="-5715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Expand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project work through the Environmental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Pioneer and Green School programmes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Commemoration of special Environmental days with GLOBE teachers &amp; students. Ex. Wetland Day, Water Day, Environment Day, Earth Day etc. </a:t>
            </a:r>
          </a:p>
          <a:p>
            <a:pPr marL="571500" indent="-5715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of regional collaborative projects</a:t>
            </a:r>
          </a:p>
          <a:p>
            <a:endParaRPr lang="en-US" dirty="0"/>
          </a:p>
        </p:txBody>
      </p:sp>
      <p:pic>
        <p:nvPicPr>
          <p:cNvPr id="4" name="Picture 2" descr="D:\Minister, President Photos\Sri-Lanka-logo-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50" y="7376"/>
            <a:ext cx="789249" cy="9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Globe\Globe Logo &amp; T shirt\Globe Logo &amp; T shirt -2013\globe 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5" y="5935871"/>
            <a:ext cx="1219200" cy="95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5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STAFF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4174461"/>
              </p:ext>
            </p:extLst>
          </p:nvPr>
        </p:nvGraphicFramePr>
        <p:xfrm>
          <a:off x="1096963" y="1100138"/>
          <a:ext cx="10392304" cy="4937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2746"/>
                <a:gridCol w="3620558"/>
                <a:gridCol w="34290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Name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Designation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Institute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Mrs. </a:t>
                      </a:r>
                      <a:r>
                        <a:rPr lang="en-US" dirty="0" err="1" smtClean="0"/>
                        <a:t>Dilrukshika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Hettiarachchi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Country Coordinator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Ministry of Education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Miss. </a:t>
                      </a:r>
                      <a:r>
                        <a:rPr lang="en-US" dirty="0" err="1" smtClean="0"/>
                        <a:t>Damayanthi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Balasuriya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Former Country Coordinator/Trainer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Mr. </a:t>
                      </a:r>
                      <a:r>
                        <a:rPr lang="en-US" dirty="0" err="1" smtClean="0"/>
                        <a:t>Tuder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Senarathne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Former country coordinator/Trainer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Mrs. </a:t>
                      </a:r>
                      <a:r>
                        <a:rPr lang="en-US" dirty="0" err="1" smtClean="0"/>
                        <a:t>Shanthi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Siriwardana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Trainer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Mrs. </a:t>
                      </a:r>
                      <a:r>
                        <a:rPr lang="en-US" dirty="0" err="1" smtClean="0"/>
                        <a:t>Chethika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Ambalangodage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Trainer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Central Environmental</a:t>
                      </a:r>
                      <a:r>
                        <a:rPr lang="en-US" baseline="0" dirty="0" smtClean="0"/>
                        <a:t> Authority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Mrs. </a:t>
                      </a:r>
                      <a:r>
                        <a:rPr lang="en-US" dirty="0" err="1" smtClean="0"/>
                        <a:t>Vinodya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Wijesuriya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Assistant Trainer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Western Provincial department of Education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Mrs. </a:t>
                      </a:r>
                      <a:r>
                        <a:rPr lang="en-US" dirty="0" smtClean="0"/>
                        <a:t>Asha De Silva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Assistant Trainer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Ministry of Education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Mrs. </a:t>
                      </a:r>
                      <a:r>
                        <a:rPr lang="en-US" dirty="0" err="1" smtClean="0"/>
                        <a:t>Thilini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Wickremasinghe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Assistant</a:t>
                      </a:r>
                      <a:r>
                        <a:rPr lang="en-US" baseline="0" dirty="0" smtClean="0"/>
                        <a:t> Trainer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/>
                        <a:t>Ministry of Education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087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07533" y="3720253"/>
            <a:ext cx="8534400" cy="3474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81" y="168804"/>
            <a:ext cx="6185005" cy="4640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8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608" y="367434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Cooperating Organizations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956" y="1558596"/>
            <a:ext cx="8534400" cy="347472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Provincial Departments of Education (9)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Central Environment Authority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Government Universities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Funded by: General Education Modernization Project (GEMP), Government of Sri Lanka</a:t>
            </a:r>
          </a:p>
          <a:p>
            <a:endParaRPr lang="en-US" sz="3600" dirty="0"/>
          </a:p>
        </p:txBody>
      </p:sp>
      <p:pic>
        <p:nvPicPr>
          <p:cNvPr id="4" name="Picture 2" descr="D:\Minister, President Photos\Sri-Lanka-logo-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7" y="5316123"/>
            <a:ext cx="1091949" cy="1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Globe\Globe Logo &amp; T shirt\Globe Logo &amp; T shirt -2013\globe 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1956" y="5033316"/>
            <a:ext cx="1927325" cy="15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8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638" y="113435"/>
            <a:ext cx="8683348" cy="11430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 schools and 161 teachers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186134"/>
              </p:ext>
            </p:extLst>
          </p:nvPr>
        </p:nvGraphicFramePr>
        <p:xfrm>
          <a:off x="1093638" y="1393084"/>
          <a:ext cx="9708446" cy="45720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4854223">
                  <a:extLst>
                    <a:ext uri="{9D8B030D-6E8A-4147-A177-3AD203B41FA5}">
                      <a16:colId xmlns="" xmlns:a16="http://schemas.microsoft.com/office/drawing/2014/main" val="3961807117"/>
                    </a:ext>
                  </a:extLst>
                </a:gridCol>
                <a:gridCol w="4854223">
                  <a:extLst>
                    <a:ext uri="{9D8B030D-6E8A-4147-A177-3AD203B41FA5}">
                      <a16:colId xmlns="" xmlns:a16="http://schemas.microsoft.com/office/drawing/2014/main" val="16618234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Province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 of schools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93373752"/>
                  </a:ext>
                </a:extLst>
              </a:tr>
              <a:tr h="4312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Western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45</a:t>
                      </a:r>
                      <a:endParaRPr lang="en-US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3140101522"/>
                  </a:ext>
                </a:extLst>
              </a:tr>
              <a:tr h="4312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Central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01651802"/>
                  </a:ext>
                </a:extLst>
              </a:tr>
              <a:tr h="4312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Southern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8117639"/>
                  </a:ext>
                </a:extLst>
              </a:tr>
              <a:tr h="4312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Northern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60695804"/>
                  </a:ext>
                </a:extLst>
              </a:tr>
              <a:tr h="4312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Eastern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2556215"/>
                  </a:ext>
                </a:extLst>
              </a:tr>
              <a:tr h="4312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North Western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49068180"/>
                  </a:ext>
                </a:extLst>
              </a:tr>
              <a:tr h="4312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Uva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38742620"/>
                  </a:ext>
                </a:extLst>
              </a:tr>
              <a:tr h="4312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Sabaragamuwa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33541399"/>
                  </a:ext>
                </a:extLst>
              </a:tr>
              <a:tr h="4312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North Central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0522215"/>
                  </a:ext>
                </a:extLst>
              </a:tr>
            </a:tbl>
          </a:graphicData>
        </a:graphic>
      </p:graphicFrame>
      <p:pic>
        <p:nvPicPr>
          <p:cNvPr id="5" name="Picture 2" descr="D:\Minister, President Photos\Sri-Lanka-logo-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73" y="365125"/>
            <a:ext cx="1091949" cy="1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Globe\Globe Logo &amp; T shirt\Globe Logo &amp; T shirt -2013\globe 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217" y="5166190"/>
            <a:ext cx="1802842" cy="141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31" y="218511"/>
            <a:ext cx="8683348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GLOBE Protocols Used In Sri Lanka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44" y="1691729"/>
            <a:ext cx="10515600" cy="4351338"/>
          </a:xfrm>
        </p:spPr>
        <p:txBody>
          <a:bodyPr/>
          <a:lstStyle/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Hydrosphere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Pedosphere</a:t>
            </a:r>
          </a:p>
          <a:p>
            <a:pPr lvl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Biosphere</a:t>
            </a:r>
          </a:p>
          <a:p>
            <a:pPr lvl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 descr="C:\Users\vidyaphitaya\Documents\chandima\Hydrology Book edited on November\GLOBE Cover copy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3"/>
          <a:stretch/>
        </p:blipFill>
        <p:spPr bwMode="auto">
          <a:xfrm rot="773591">
            <a:off x="3016430" y="3257077"/>
            <a:ext cx="2238375" cy="2770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3" descr="IMG_33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334">
            <a:off x="5068790" y="2801438"/>
            <a:ext cx="2103120" cy="290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Documents and Settings\Administrator\My Documents\My Pictures\GLOBE activities\GLOBE activities 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9139">
            <a:off x="6978925" y="2320663"/>
            <a:ext cx="2103120" cy="276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LOBE_land c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351">
            <a:off x="8987802" y="1653387"/>
            <a:ext cx="2103120" cy="299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Minister, President Photos\Sri-Lanka-logo-cop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816" y="218511"/>
            <a:ext cx="1031924" cy="127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Globe\Globe Logo &amp; T shirt\Globe Logo &amp; T shirt -2013\globe 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197" y="5161986"/>
            <a:ext cx="1802842" cy="141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1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4120" y="524068"/>
            <a:ext cx="914478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GLOBE Activities in Sri Lanka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649461"/>
              </p:ext>
            </p:extLst>
          </p:nvPr>
        </p:nvGraphicFramePr>
        <p:xfrm>
          <a:off x="838200" y="1825625"/>
          <a:ext cx="9683839" cy="332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D:\Minister, President Photos\Sri-Lanka-logo-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201" y="225425"/>
            <a:ext cx="789249" cy="9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Globe\Globe Logo &amp; T shirt\Globe Logo &amp; T shirt -2013\globe 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486" y="5116830"/>
            <a:ext cx="1802842" cy="141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0" y="236691"/>
            <a:ext cx="1077912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27942" y="1707610"/>
            <a:ext cx="2588964" cy="125592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Online and onsite teacher training programmes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98825" y="1732992"/>
            <a:ext cx="2588964" cy="125592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Capacity building </a:t>
            </a:r>
            <a:r>
              <a:rPr lang="en-GB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workshop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teachers on student research projects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8641" y="1672719"/>
            <a:ext cx="2588964" cy="125592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Online and onsite </a:t>
            </a:r>
            <a:r>
              <a:rPr lang="en-GB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Student </a:t>
            </a:r>
            <a:r>
              <a:rPr lang="en-GB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training programmes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18294" y="1749842"/>
            <a:ext cx="2588964" cy="125592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Education officer training and awareness  programmes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0" y="3136862"/>
            <a:ext cx="2588964" cy="2834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942" y="3107735"/>
            <a:ext cx="2588964" cy="2865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27" y="3107735"/>
            <a:ext cx="2588964" cy="2845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36862"/>
            <a:ext cx="2588964" cy="2834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0320" y="3133847"/>
            <a:ext cx="2588964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Refresher Training for the GLOBE Teachers </a:t>
            </a:r>
            <a:endParaRPr lang="en-US" sz="2250" dirty="0"/>
          </a:p>
          <a:p>
            <a:pPr lvl="0"/>
            <a:endParaRPr lang="en-US" sz="12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Beginner Training for the newly appointed GLOBE Teachers </a:t>
            </a:r>
            <a:endParaRPr lang="en-US" sz="2250" dirty="0"/>
          </a:p>
        </p:txBody>
      </p:sp>
      <p:sp>
        <p:nvSpPr>
          <p:cNvPr id="9" name="Rectangle 8"/>
          <p:cNvSpPr/>
          <p:nvPr/>
        </p:nvSpPr>
        <p:spPr>
          <a:xfrm>
            <a:off x="6297978" y="3224997"/>
            <a:ext cx="2599981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28650" algn="l"/>
              </a:tabLst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Research on 	</a:t>
            </a:r>
            <a:r>
              <a:rPr lang="en-GB" sz="2300" dirty="0" smtClean="0">
                <a:latin typeface="Times New Roman" pitchFamily="18" charset="0"/>
                <a:cs typeface="Times New Roman" pitchFamily="18" charset="0"/>
              </a:rPr>
              <a:t>Atmosphere </a:t>
            </a:r>
            <a:r>
              <a:rPr lang="en-GB" sz="2300" dirty="0">
                <a:latin typeface="Times New Roman" pitchFamily="18" charset="0"/>
                <a:cs typeface="Times New Roman" pitchFamily="18" charset="0"/>
              </a:rPr>
              <a:t>	Hydrosphere	Pedosphere 	</a:t>
            </a:r>
            <a:r>
              <a:rPr lang="en-GB" sz="2300" dirty="0" smtClean="0">
                <a:latin typeface="Times New Roman" pitchFamily="18" charset="0"/>
                <a:cs typeface="Times New Roman" pitchFamily="18" charset="0"/>
              </a:rPr>
              <a:t>Biosphere</a:t>
            </a:r>
          </a:p>
          <a:p>
            <a:pPr>
              <a:tabLst>
                <a:tab pos="628650" algn="l"/>
              </a:tabLst>
            </a:pPr>
            <a:r>
              <a:rPr lang="en-GB" sz="23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sz="2300" dirty="0" smtClean="0">
                <a:latin typeface="Times New Roman" pitchFamily="18" charset="0"/>
                <a:cs typeface="Times New Roman" pitchFamily="18" charset="0"/>
              </a:rPr>
              <a:t>Earth as a 	System</a:t>
            </a:r>
            <a:endParaRPr lang="en-GB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3347249"/>
            <a:ext cx="256325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15963" algn="l"/>
              </a:tabLst>
            </a:pPr>
            <a:r>
              <a:rPr lang="en-GB" sz="2300" b="1" dirty="0" smtClean="0">
                <a:latin typeface="Times New Roman" pitchFamily="18" charset="0"/>
                <a:cs typeface="Times New Roman" pitchFamily="18" charset="0"/>
              </a:rPr>
              <a:t>Protocols:-</a:t>
            </a:r>
            <a:r>
              <a:rPr lang="en-GB" sz="2300" dirty="0">
                <a:latin typeface="Times New Roman" pitchFamily="18" charset="0"/>
                <a:cs typeface="Times New Roman" pitchFamily="18" charset="0"/>
              </a:rPr>
              <a:t>	Atmosphere 	Hydrosphere	Pedosphere 	</a:t>
            </a:r>
            <a:r>
              <a:rPr lang="en-GB" sz="2300" dirty="0" smtClean="0">
                <a:latin typeface="Times New Roman" pitchFamily="18" charset="0"/>
                <a:cs typeface="Times New Roman" pitchFamily="18" charset="0"/>
              </a:rPr>
              <a:t>Biosphere</a:t>
            </a:r>
          </a:p>
          <a:p>
            <a:pPr>
              <a:tabLst>
                <a:tab pos="715963" algn="l"/>
              </a:tabLst>
            </a:pPr>
            <a:r>
              <a:rPr lang="en-GB" sz="23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sz="2300" dirty="0" smtClean="0">
                <a:latin typeface="Times New Roman" pitchFamily="18" charset="0"/>
                <a:cs typeface="Times New Roman" pitchFamily="18" charset="0"/>
              </a:rPr>
              <a:t>Research</a:t>
            </a:r>
            <a:endParaRPr lang="en-GB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8640" y="3233069"/>
            <a:ext cx="2710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Protocols:-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	Atmosphere 	Hydrosphere	Pedosphere 	Biosphere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171" y="28750"/>
            <a:ext cx="884993" cy="109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" y="5454398"/>
            <a:ext cx="1804988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1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34" y="173813"/>
            <a:ext cx="10515600" cy="1114073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Quality </a:t>
            </a:r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Improvement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1511299"/>
            <a:ext cx="11010900" cy="505865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Appointing provincial and zonal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officers to monitor the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GLOBE programme 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project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programmes under the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Development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rogramme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pioneer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Schools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Tree planting programmes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q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farms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</a:p>
          <a:p>
            <a:pPr marL="571500" indent="-571500">
              <a:buFont typeface="Wingdings" pitchFamily="2" charset="2"/>
              <a:buChar char="q"/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2" descr="D:\Minister, President Photos\Sri-Lanka-logo-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934" y="173813"/>
            <a:ext cx="789249" cy="9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Globe\Globe Logo &amp; T shirt\Globe Logo &amp; T shirt -2013\globe 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384193"/>
            <a:ext cx="1802842" cy="141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9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9813" cy="4192359"/>
          </a:xfr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32" y="1402732"/>
            <a:ext cx="7054058" cy="52905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783580" y="391160"/>
            <a:ext cx="3525520" cy="828040"/>
          </a:xfrm>
        </p:spPr>
        <p:txBody>
          <a:bodyPr>
            <a:noAutofit/>
          </a:bodyPr>
          <a:lstStyle/>
          <a:p>
            <a:r>
              <a:rPr lang="en-GB" sz="3600" b="1" dirty="0">
                <a:latin typeface="Times New Roman" pitchFamily="18" charset="0"/>
                <a:cs typeface="Times New Roman" pitchFamily="18" charset="0"/>
              </a:rPr>
              <a:t>Pedosphere</a:t>
            </a:r>
            <a:br>
              <a:rPr lang="en-GB" sz="3600" b="1" dirty="0">
                <a:latin typeface="Times New Roman" pitchFamily="18" charset="0"/>
                <a:cs typeface="Times New Roman" pitchFamily="18" charset="0"/>
              </a:rPr>
            </a:br>
            <a:endParaRPr lang="en-US" sz="3600" b="1" dirty="0"/>
          </a:p>
        </p:txBody>
      </p:sp>
      <p:pic>
        <p:nvPicPr>
          <p:cNvPr id="7" name="Picture 6" descr="C:\Users\ASUS\Downloads\20221214_151219_Origina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92710"/>
            <a:ext cx="2048934" cy="336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02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1536</TotalTime>
  <Words>425</Words>
  <Application>Microsoft Office PowerPoint</Application>
  <PresentationFormat>Custom</PresentationFormat>
  <Paragraphs>127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Angles</vt:lpstr>
      <vt:lpstr>THE COUNTRY REPORT:  THE GLOBE PROGAMME IN  SRI LANKA</vt:lpstr>
      <vt:lpstr>Profile</vt:lpstr>
      <vt:lpstr>Cooperating Organizations</vt:lpstr>
      <vt:lpstr>Community 122 schools and 161 teachers</vt:lpstr>
      <vt:lpstr>GLOBE Protocols Used In Sri Lanka </vt:lpstr>
      <vt:lpstr>GLOBE Activities in Sri Lanka</vt:lpstr>
      <vt:lpstr>PowerPoint Presentation</vt:lpstr>
      <vt:lpstr>2. Quality Improvement of the Programme</vt:lpstr>
      <vt:lpstr>Pedosphere </vt:lpstr>
      <vt:lpstr>PowerPoint Presentation</vt:lpstr>
      <vt:lpstr>Biosphere </vt:lpstr>
      <vt:lpstr>PowerPoint Presentation</vt:lpstr>
      <vt:lpstr>Atmosphere</vt:lpstr>
      <vt:lpstr>PowerPoint Presentation</vt:lpstr>
      <vt:lpstr>PowerPoint Presentation</vt:lpstr>
      <vt:lpstr>Hydrological Protocols IN PARALLEL WITH WORLD WATER DAY</vt:lpstr>
      <vt:lpstr>Continued…..</vt:lpstr>
      <vt:lpstr>PowerPoint Presentation</vt:lpstr>
      <vt:lpstr>Mosquito Protocol</vt:lpstr>
      <vt:lpstr>StUDENT Research</vt:lpstr>
      <vt:lpstr>Wetland day Students Presentations</vt:lpstr>
      <vt:lpstr>Continued….</vt:lpstr>
      <vt:lpstr>Challenges</vt:lpstr>
      <vt:lpstr>Way Forward</vt:lpstr>
      <vt:lpstr>Way Forward</vt:lpstr>
      <vt:lpstr>STAFF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COUNTRY REPORT:  THE GLOBE PROGAMME IN  SRI LANKA</dc:title>
  <dc:creator>admin</dc:creator>
  <cp:lastModifiedBy>ASUS</cp:lastModifiedBy>
  <cp:revision>151</cp:revision>
  <cp:lastPrinted>2023-03-07T16:02:06Z</cp:lastPrinted>
  <dcterms:created xsi:type="dcterms:W3CDTF">2022-01-05T09:28:51Z</dcterms:created>
  <dcterms:modified xsi:type="dcterms:W3CDTF">2024-04-07T15:42:08Z</dcterms:modified>
</cp:coreProperties>
</file>