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12"/>
  </p:notesMasterIdLst>
  <p:sldIdLst>
    <p:sldId id="258" r:id="rId3"/>
    <p:sldId id="260" r:id="rId4"/>
    <p:sldId id="278" r:id="rId5"/>
    <p:sldId id="277" r:id="rId6"/>
    <p:sldId id="280" r:id="rId7"/>
    <p:sldId id="281" r:id="rId8"/>
    <p:sldId id="282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52"/>
    <a:srgbClr val="201675"/>
    <a:srgbClr val="00176E"/>
    <a:srgbClr val="001D85"/>
    <a:srgbClr val="002290"/>
    <a:srgbClr val="00508F"/>
    <a:srgbClr val="D09934"/>
    <a:srgbClr val="BF8D2E"/>
    <a:srgbClr val="0028A1"/>
    <a:srgbClr val="002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4"/>
    <p:restoredTop sz="94655"/>
  </p:normalViewPr>
  <p:slideViewPr>
    <p:cSldViewPr snapToGrid="0" snapToObjects="1">
      <p:cViewPr varScale="1">
        <p:scale>
          <a:sx n="112" d="100"/>
          <a:sy n="112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F75BE-BC0C-A649-9F44-52009F4A534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D72CA-C59C-2E43-9A82-4C1FD06B1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D72CA-C59C-2E43-9A82-4C1FD06B18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1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Google Sans"/>
              </a:rPr>
              <a:t>Pegi</a:t>
            </a:r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Google Sans"/>
              </a:rPr>
              <a:t>Pavletic</a:t>
            </a:r>
            <a:endParaRPr lang="en-US" b="0" i="0" dirty="0">
              <a:solidFill>
                <a:srgbClr val="222222"/>
              </a:solidFill>
              <a:effectLst/>
              <a:latin typeface="Google Sans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Ramona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Google Sans"/>
              </a:rPr>
              <a:t>Mercieca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DC2F9-0469-5E4A-80C1-B57A5DC1A6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8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produce products in multiple languages with the assistance of the RCOs, such as the GLOBE Strategic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Publish infographics from the annual survey in more useable formats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available on the website.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DC2F9-0469-5E4A-80C1-B57A5DC1A6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9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DC2F9-0469-5E4A-80C1-B57A5DC1A6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7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1680" y="1967916"/>
            <a:ext cx="4055891" cy="823912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421680" y="2985237"/>
            <a:ext cx="4055891" cy="823912"/>
          </a:xfrm>
        </p:spPr>
        <p:txBody>
          <a:bodyPr anchor="b"/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pic>
        <p:nvPicPr>
          <p:cNvPr id="19" name="Picture 1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95DBD13-8628-5A4B-898D-E073C9736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2044" t="14394" r="30545" b="15430"/>
          <a:stretch/>
        </p:blipFill>
        <p:spPr>
          <a:xfrm>
            <a:off x="4832887" y="1011555"/>
            <a:ext cx="4311114" cy="5352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B1144-C3EB-6942-A918-278B6E901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BD4F16-4C98-EC48-88C6-E2ED6EAB95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  <p:pic>
        <p:nvPicPr>
          <p:cNvPr id="10" name="Picture 9" descr="A picture containing transport, aircraft, balloon, blue&#10;&#10;Description automatically generated">
            <a:extLst>
              <a:ext uri="{FF2B5EF4-FFF2-40B4-BE49-F238E27FC236}">
                <a16:creationId xmlns:a16="http://schemas.microsoft.com/office/drawing/2014/main" id="{176CD85C-C09F-DD40-A8A0-7B0EEC349B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0859" y="406401"/>
            <a:ext cx="4203941" cy="4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83" y="1466532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220297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3190240"/>
            <a:ext cx="3868340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6768" y="2208688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3190240"/>
            <a:ext cx="3887391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158115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475" y="1581151"/>
            <a:ext cx="4629150" cy="42878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429000"/>
            <a:ext cx="2949178" cy="24399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140208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00475" y="1414146"/>
            <a:ext cx="4629150" cy="44548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129280"/>
            <a:ext cx="2949178" cy="273970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72250" y="1532890"/>
            <a:ext cx="1971675" cy="448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513206"/>
            <a:ext cx="5800725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30" y="1405352"/>
            <a:ext cx="788670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30" y="2502809"/>
            <a:ext cx="788670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000E1-7433-3E44-98B2-DC39B98D1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199168-2464-3341-8FAC-292F73F4C3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42" y="1751821"/>
            <a:ext cx="4004418" cy="3754898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3440" y="1751821"/>
            <a:ext cx="4004419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B3B398-C649-2844-96F5-E7E31B7E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4960" y="6464753"/>
            <a:ext cx="3434080" cy="30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EFB24A-9171-D040-B455-F1E5A15A28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7A7149-B756-5C45-A1A2-C9DAF64A1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30" y="1601586"/>
            <a:ext cx="8172450" cy="7250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4/15/24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832AA-6533-2D4E-BEF1-2DD7FDBC8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29EB20-21E4-A54F-A0A0-2485C8610F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420" y="1493521"/>
            <a:ext cx="2679699" cy="3169920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32480" y="1493521"/>
            <a:ext cx="5458229" cy="4246880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ADD A CHART, IMAGE, OR VIDEO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5F3DF0-5C89-2941-9E44-74A061A84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B0AEC-2E3A-074E-8E7C-5A49D0260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42" y="1772141"/>
            <a:ext cx="4004418" cy="4008899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63443" y="1772141"/>
            <a:ext cx="4004416" cy="4008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F5580-0EEC-5347-97D6-78E40713E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53EBD-F1CF-6F45-85C3-EAEE444CD9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4074BE52-0E62-434E-A609-8300E0F84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5" r="10574"/>
          <a:stretch/>
        </p:blipFill>
        <p:spPr>
          <a:xfrm>
            <a:off x="0" y="927335"/>
            <a:ext cx="9144000" cy="5452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6757D-C27F-DC48-A913-0C372B067F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93D72-0817-1F49-B6CD-0AB45CE441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posing for a photo in front of a crowd&#10;&#10;Description automatically generated">
            <a:extLst>
              <a:ext uri="{FF2B5EF4-FFF2-40B4-BE49-F238E27FC236}">
                <a16:creationId xmlns:a16="http://schemas.microsoft.com/office/drawing/2014/main" id="{E16A7B52-9457-2D4C-B7A7-CF3AD96DC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22" t="412" r="25426"/>
          <a:stretch/>
        </p:blipFill>
        <p:spPr>
          <a:xfrm>
            <a:off x="3452792" y="949708"/>
            <a:ext cx="5691208" cy="5429257"/>
          </a:xfrm>
          <a:prstGeom prst="rect">
            <a:avLst/>
          </a:prstGeom>
          <a:ln w="31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48C09-5092-C04E-833B-B6BCD6AFF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524" y="1632982"/>
            <a:ext cx="2931158" cy="636664"/>
          </a:xfrm>
        </p:spPr>
        <p:txBody>
          <a:bodyPr anchor="b"/>
          <a:lstStyle>
            <a:lvl1pPr algn="ctr">
              <a:defRPr sz="15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4A3B-6B26-5C4E-AD87-679FB2EB7E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6524" y="2469342"/>
            <a:ext cx="2931158" cy="2294074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500" b="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D7EFFCC-57F3-E744-BCD8-48AC1F417615}"/>
              </a:ext>
            </a:extLst>
          </p:cNvPr>
          <p:cNvSpPr txBox="1">
            <a:spLocks/>
          </p:cNvSpPr>
          <p:nvPr userDrawn="1"/>
        </p:nvSpPr>
        <p:spPr>
          <a:xfrm>
            <a:off x="332404" y="5927149"/>
            <a:ext cx="2860039" cy="2558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spcAft>
                <a:spcPts val="450"/>
              </a:spcAft>
            </a:pPr>
            <a:r>
              <a:rPr lang="en-US" sz="900" b="0" i="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For more information visit www.globe.gov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46C98C-C51C-DC40-A94B-8553BCE5A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854"/>
            <a:ext cx="9144000" cy="1049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A1863A-F1B8-4542-8664-A72B91FDD7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64487"/>
            <a:ext cx="91440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50" y="3332480"/>
            <a:ext cx="4918710" cy="512921"/>
          </a:xfrm>
        </p:spPr>
        <p:txBody>
          <a:bodyPr anchor="b"/>
          <a:lstStyle>
            <a:lvl1pPr marL="0" indent="0" algn="l">
              <a:buNone/>
              <a:defRPr sz="18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888144"/>
            <a:ext cx="4918710" cy="1238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742C5-A148-F54F-A470-3696B185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9192"/>
            <a:ext cx="78867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746649"/>
            <a:ext cx="78867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4AA00"/>
        </a:buClr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600"/>
        </a:spcBef>
        <a:buClr>
          <a:srgbClr val="B09400"/>
        </a:buClr>
        <a:buFont typeface="Wingdings" pitchFamily="2" charset="2"/>
        <a:buChar char="§"/>
        <a:defRPr sz="1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4/15/24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e.gov/web/trainers" TargetMode="External"/><Relationship Id="rId2" Type="http://schemas.openxmlformats.org/officeDocument/2006/relationships/hyperlink" Target="https://observer.globe.gov/do-globe-observer/challenges/globe1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lobe.gov/globe-community/people/partners-ccs" TargetMode="External"/><Relationship Id="rId5" Type="http://schemas.openxmlformats.org/officeDocument/2006/relationships/hyperlink" Target="https://www.globe.gov/about/globe-implementation-office" TargetMode="External"/><Relationship Id="rId4" Type="http://schemas.openxmlformats.org/officeDocument/2006/relationships/hyperlink" Target="https://www.globe.gov/web/latin-america-and-caribbean/home/learning-activiti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obe.gov/web/unep/overview/news-and-event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globe.gov/web/unep/overview/news-and-events" TargetMode="Externa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news-events/meetings_symposia/annual-meetings/2023-globe-annual-meeting-colorado-usa" TargetMode="External"/><Relationship Id="rId2" Type="http://schemas.openxmlformats.org/officeDocument/2006/relationships/hyperlink" Target="https://www.globe.gov/web/year-of-climate-and-carbon-campaign-1/year-of-climate-and-carbon-campaig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BF751-9D9F-5F45-909C-B4C614D9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15" y="1413494"/>
            <a:ext cx="4150320" cy="2373060"/>
          </a:xfrm>
        </p:spPr>
        <p:txBody>
          <a:bodyPr/>
          <a:lstStyle/>
          <a:p>
            <a:r>
              <a:rPr lang="en-US" dirty="0"/>
              <a:t>Asia and Pacific Region Meeting</a:t>
            </a:r>
            <a:br>
              <a:rPr lang="en-US" dirty="0"/>
            </a:br>
            <a:r>
              <a:rPr lang="en-US" dirty="0"/>
              <a:t>April 15-18, 2024</a:t>
            </a:r>
            <a:br>
              <a:rPr lang="en-US" dirty="0"/>
            </a:br>
            <a:r>
              <a:rPr lang="en-US" dirty="0"/>
              <a:t>MALE</a:t>
            </a:r>
            <a:br>
              <a:rPr lang="en-US" dirty="0"/>
            </a:br>
            <a:r>
              <a:rPr lang="en-US" dirty="0"/>
              <a:t>The Maldives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78C0D-C7B9-B447-9F14-51A99494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515" y="3667792"/>
            <a:ext cx="4055891" cy="823912"/>
          </a:xfrm>
        </p:spPr>
        <p:txBody>
          <a:bodyPr/>
          <a:lstStyle/>
          <a:p>
            <a:r>
              <a:rPr lang="en-US" dirty="0"/>
              <a:t>GLOBE Implementation Office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9141D-6BF3-D3E8-C474-6E8E3E76FEF5}"/>
              </a:ext>
            </a:extLst>
          </p:cNvPr>
          <p:cNvSpPr txBox="1"/>
          <p:nvPr/>
        </p:nvSpPr>
        <p:spPr>
          <a:xfrm>
            <a:off x="850704" y="4813738"/>
            <a:ext cx="3689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Dr. Tony P. Murphy, Director Community Engagement and Program Strategy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tmurphy@ucar.edu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" y="1228372"/>
            <a:ext cx="7886700" cy="731673"/>
          </a:xfrm>
        </p:spPr>
        <p:txBody>
          <a:bodyPr/>
          <a:lstStyle/>
          <a:p>
            <a:pPr algn="ctr"/>
            <a:r>
              <a:rPr lang="en-US" dirty="0"/>
              <a:t>Welcome to second in person meeting since 2022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8" y="2328149"/>
            <a:ext cx="8255482" cy="376442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BF8D2E"/>
              </a:buClr>
            </a:pPr>
            <a:r>
              <a:rPr lang="en-US" dirty="0"/>
              <a:t>Welcome to the 12 Country Coordinators and Assistant Country Coordinators attending the meeting ( countries in region)</a:t>
            </a:r>
          </a:p>
          <a:p>
            <a:pPr>
              <a:lnSpc>
                <a:spcPct val="150000"/>
              </a:lnSpc>
              <a:buClr>
                <a:srgbClr val="BF8D2E"/>
              </a:buClr>
            </a:pPr>
            <a:r>
              <a:rPr lang="en-US" dirty="0"/>
              <a:t>Update from GLOBE Implementation Office (GIO) and the Data Information Systems (DIS)</a:t>
            </a:r>
          </a:p>
          <a:p>
            <a:pPr>
              <a:lnSpc>
                <a:spcPct val="150000"/>
              </a:lnSpc>
              <a:buClr>
                <a:srgbClr val="BF8D2E"/>
              </a:buClr>
            </a:pPr>
            <a:r>
              <a:rPr lang="en-US" dirty="0"/>
              <a:t>Update from you about the development of GLOBE in your countries</a:t>
            </a:r>
          </a:p>
          <a:p>
            <a:pPr>
              <a:lnSpc>
                <a:spcPct val="150000"/>
              </a:lnSpc>
              <a:buClr>
                <a:srgbClr val="BF8D2E"/>
              </a:buClr>
            </a:pPr>
            <a:r>
              <a:rPr lang="en-US" dirty="0"/>
              <a:t>Update from the Regional Coordination Office (RCO)</a:t>
            </a:r>
          </a:p>
          <a:p>
            <a:pPr>
              <a:lnSpc>
                <a:spcPct val="150000"/>
              </a:lnSpc>
              <a:buClr>
                <a:srgbClr val="BF8D2E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4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" y="815417"/>
            <a:ext cx="7886700" cy="731673"/>
          </a:xfrm>
        </p:spPr>
        <p:txBody>
          <a:bodyPr/>
          <a:lstStyle/>
          <a:p>
            <a:pPr algn="ctr"/>
            <a:r>
              <a:rPr lang="en-US" dirty="0"/>
              <a:t>Highlights from 2023-24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67" y="1804999"/>
            <a:ext cx="8480322" cy="449029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Science data continue to increase, pushing the count to over 250 million measurements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Work continues on protocol deactivation and proposal process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Over </a:t>
            </a:r>
            <a:r>
              <a:rPr lang="en-US" dirty="0">
                <a:hlinkClick r:id="rId2"/>
              </a:rPr>
              <a:t>1 million satellite matches </a:t>
            </a:r>
            <a:r>
              <a:rPr lang="en-US" dirty="0"/>
              <a:t>for the GLOBE Observer Cloud matches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>
                <a:hlinkClick r:id="rId3"/>
              </a:rPr>
              <a:t>Trainer certification process </a:t>
            </a:r>
            <a:r>
              <a:rPr lang="en-US" dirty="0"/>
              <a:t>launched and online processing continues to be refined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>
                <a:hlinkClick r:id="rId4"/>
              </a:rPr>
              <a:t>Data literacy activities</a:t>
            </a:r>
            <a:endParaRPr lang="en-US" dirty="0"/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>
                <a:hlinkClick r:id="rId5"/>
              </a:rPr>
              <a:t>New staff hired at GIO</a:t>
            </a:r>
            <a:endParaRPr lang="en-US" dirty="0"/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A </a:t>
            </a:r>
            <a:r>
              <a:rPr lang="en-US" dirty="0">
                <a:hlinkClick r:id="rId6"/>
              </a:rPr>
              <a:t>new version of the Country Coordinator Guide </a:t>
            </a:r>
            <a:r>
              <a:rPr lang="en-US" dirty="0"/>
              <a:t>is available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Revisioning with the Working Groups the role of the groups over the next 10 years</a:t>
            </a:r>
          </a:p>
          <a:p>
            <a:pPr>
              <a:lnSpc>
                <a:spcPct val="150000"/>
              </a:lnSpc>
              <a:buClr>
                <a:srgbClr val="BF8D2E"/>
              </a:buClr>
            </a:pPr>
            <a:endParaRPr lang="en-US" dirty="0"/>
          </a:p>
          <a:p>
            <a:pPr>
              <a:lnSpc>
                <a:spcPct val="150000"/>
              </a:lnSpc>
              <a:buClr>
                <a:srgbClr val="BF8D2E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4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EB995D-9B27-A741-A021-BF12D7892A73}"/>
              </a:ext>
            </a:extLst>
          </p:cNvPr>
          <p:cNvSpPr txBox="1"/>
          <p:nvPr/>
        </p:nvSpPr>
        <p:spPr>
          <a:xfrm>
            <a:off x="413609" y="1104523"/>
            <a:ext cx="86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+mj-lt"/>
              </a:rPr>
              <a:t>GLOBE-UN Science Summit 2023</a:t>
            </a:r>
          </a:p>
        </p:txBody>
      </p:sp>
      <p:pic>
        <p:nvPicPr>
          <p:cNvPr id="3" name="Google Shape;78;p15">
            <a:extLst>
              <a:ext uri="{FF2B5EF4-FFF2-40B4-BE49-F238E27FC236}">
                <a16:creationId xmlns:a16="http://schemas.microsoft.com/office/drawing/2014/main" id="{639A1395-D46D-D51B-EB42-2D1E4F7628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32" y="1627743"/>
            <a:ext cx="7153605" cy="3042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D6B9B-0C7A-E236-31B5-0D20FADFA097}"/>
              </a:ext>
            </a:extLst>
          </p:cNvPr>
          <p:cNvSpPr txBox="1"/>
          <p:nvPr/>
        </p:nvSpPr>
        <p:spPr>
          <a:xfrm>
            <a:off x="182880" y="4768948"/>
            <a:ext cx="8831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September 20</a:t>
            </a:r>
            <a:r>
              <a:rPr lang="en-US" baseline="30000" dirty="0"/>
              <a:t>th</a:t>
            </a:r>
            <a:r>
              <a:rPr lang="en-US" dirty="0"/>
              <a:t>, GISN members from the GLOBE Community presented about their use of GLOBE data.</a:t>
            </a:r>
          </a:p>
          <a:p>
            <a:r>
              <a:rPr lang="en-US" dirty="0"/>
              <a:t>On September 21st, GIO Director and one representative from each of the GLOBE six regions </a:t>
            </a:r>
          </a:p>
          <a:p>
            <a:r>
              <a:rPr lang="en-US" dirty="0"/>
              <a:t>presented on the alignment of their work with the SDGs at the 2022 </a:t>
            </a:r>
            <a:r>
              <a:rPr lang="en-US" dirty="0">
                <a:hlinkClick r:id="rId4"/>
              </a:rPr>
              <a:t>UN General Assembly Science Summit</a:t>
            </a:r>
            <a:r>
              <a:rPr lang="en-US" dirty="0"/>
              <a:t>.  Two US partners acted as moderators for the panel.  Over 200 participants.</a:t>
            </a:r>
          </a:p>
        </p:txBody>
      </p:sp>
    </p:spTree>
    <p:extLst>
      <p:ext uri="{BB962C8B-B14F-4D97-AF65-F5344CB8AC3E}">
        <p14:creationId xmlns:p14="http://schemas.microsoft.com/office/powerpoint/2010/main" val="337850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C17E05-C099-6FC1-978D-583476848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478" y="3716435"/>
            <a:ext cx="1936449" cy="246570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628B28F5-800E-55E7-7BE6-88986A7FA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756" y="1032972"/>
            <a:ext cx="1965586" cy="2532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34722-2147-171C-B991-25CD03BD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025" y="1062805"/>
            <a:ext cx="2025901" cy="2574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B2B02-D211-07F5-E305-DE8FF29A8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19" y="3637721"/>
            <a:ext cx="2052090" cy="2623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676345-837C-C1AA-2A2B-F08373AC3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50" y="3650489"/>
            <a:ext cx="2052090" cy="2611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FC186-AB7D-5ED9-FF95-3D9D311F5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77348">
            <a:off x="757183" y="1352378"/>
            <a:ext cx="1919150" cy="246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8636"/>
            <a:ext cx="7886700" cy="731673"/>
          </a:xfrm>
        </p:spPr>
        <p:txBody>
          <a:bodyPr/>
          <a:lstStyle/>
          <a:p>
            <a:pPr algn="ctr"/>
            <a:r>
              <a:rPr lang="en-US" dirty="0"/>
              <a:t>Highlights for 2023/24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02" y="1969476"/>
            <a:ext cx="8671598" cy="43609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New learning activity submission process and repository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Increased outreach to the GISN and involvement with the group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Enhancements to and content refresh for the website (DIS and GIO)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All data entry forms in The GLOBE Program’s app, GLOBE Observer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Continuing field campaigns and expeditions in regions</a:t>
            </a:r>
          </a:p>
          <a:p>
            <a:pPr lvl="1">
              <a:lnSpc>
                <a:spcPct val="100000"/>
              </a:lnSpc>
              <a:buClr>
                <a:srgbClr val="BF8D2E"/>
              </a:buClr>
              <a:buFont typeface="Wingdings" pitchFamily="2" charset="2"/>
              <a:buChar char="ü"/>
            </a:pPr>
            <a:r>
              <a:rPr lang="en-US" dirty="0">
                <a:hlinkClick r:id="rId2"/>
              </a:rPr>
              <a:t>Year of Climate and Carbon</a:t>
            </a:r>
            <a:r>
              <a:rPr lang="en-US" dirty="0"/>
              <a:t> Campaign</a:t>
            </a:r>
          </a:p>
          <a:p>
            <a:pPr lvl="1">
              <a:lnSpc>
                <a:spcPct val="100000"/>
              </a:lnSpc>
              <a:buClr>
                <a:srgbClr val="BF8D2E"/>
              </a:buClr>
              <a:buFont typeface="Wingdings" pitchFamily="2" charset="2"/>
              <a:buChar char="ü"/>
            </a:pPr>
            <a:r>
              <a:rPr lang="en-US" dirty="0" err="1"/>
              <a:t>Empatico</a:t>
            </a:r>
            <a:r>
              <a:rPr lang="en-US" dirty="0"/>
              <a:t> Feasibility Study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In person </a:t>
            </a:r>
            <a:r>
              <a:rPr lang="en-US" dirty="0">
                <a:hlinkClick r:id="rId3"/>
              </a:rPr>
              <a:t>GLOBE Annual Meeting</a:t>
            </a:r>
            <a:r>
              <a:rPr lang="en-US" dirty="0"/>
              <a:t>.</a:t>
            </a:r>
          </a:p>
          <a:p>
            <a:pPr lvl="1">
              <a:lnSpc>
                <a:spcPct val="100000"/>
              </a:lnSpc>
              <a:buClr>
                <a:srgbClr val="BF8D2E"/>
              </a:buClr>
              <a:buFont typeface="Wingdings" pitchFamily="2" charset="2"/>
              <a:buChar char="ü"/>
            </a:pPr>
            <a:r>
              <a:rPr lang="en-US" dirty="0"/>
              <a:t>To be Held in Fredonia, NY</a:t>
            </a:r>
          </a:p>
          <a:p>
            <a:pPr lvl="1">
              <a:lnSpc>
                <a:spcPct val="100000"/>
              </a:lnSpc>
              <a:buClr>
                <a:srgbClr val="BF8D2E"/>
              </a:buClr>
              <a:buFont typeface="Wingdings" pitchFamily="2" charset="2"/>
              <a:buChar char="ü"/>
            </a:pPr>
            <a:r>
              <a:rPr lang="en-US" dirty="0"/>
              <a:t>Mid-July 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r>
              <a:rPr lang="en-US" dirty="0"/>
              <a:t>Increased Communications about and at regional meetings</a:t>
            </a:r>
          </a:p>
          <a:p>
            <a:pPr>
              <a:lnSpc>
                <a:spcPct val="100000"/>
              </a:lnSpc>
              <a:buClr>
                <a:srgbClr val="BF8D2E"/>
              </a:buClr>
            </a:pPr>
            <a:endParaRPr lang="en-US" dirty="0"/>
          </a:p>
          <a:p>
            <a:pPr>
              <a:lnSpc>
                <a:spcPct val="150000"/>
              </a:lnSpc>
              <a:buClr>
                <a:srgbClr val="BF8D2E"/>
              </a:buClr>
            </a:pPr>
            <a:endParaRPr lang="en-US" dirty="0"/>
          </a:p>
          <a:p>
            <a:pPr>
              <a:lnSpc>
                <a:spcPct val="150000"/>
              </a:lnSpc>
              <a:buClr>
                <a:srgbClr val="BF8D2E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97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EB995D-9B27-A741-A021-BF12D7892A73}"/>
              </a:ext>
            </a:extLst>
          </p:cNvPr>
          <p:cNvSpPr txBox="1"/>
          <p:nvPr/>
        </p:nvSpPr>
        <p:spPr>
          <a:xfrm>
            <a:off x="0" y="1108979"/>
            <a:ext cx="9144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  <a:t>A</a:t>
            </a:r>
            <a:br>
              <a:rPr lang="en-US" sz="18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</a:br>
            <a:endParaRPr lang="en-US" sz="28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  <a:t>BIG</a:t>
            </a:r>
            <a:br>
              <a:rPr lang="en-US" sz="24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</a:br>
            <a:endParaRPr lang="en-US" sz="24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  <a:t>BIG</a:t>
            </a:r>
            <a:br>
              <a:rPr lang="en-US" sz="28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</a:br>
            <a:endParaRPr lang="en-US" sz="28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  <a:t>BIG</a:t>
            </a:r>
            <a:br>
              <a:rPr lang="en-US" sz="3600" b="0" i="0" u="none" strike="noStrike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</a:br>
            <a:endParaRPr lang="en-US" sz="3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4400" b="0" i="0" u="none" strike="noStrike" dirty="0">
                <a:solidFill>
                  <a:srgbClr val="1F3864"/>
                </a:solidFill>
                <a:effectLst/>
                <a:latin typeface="Helvetica Neue" panose="02000503000000020004" pitchFamily="2" charset="0"/>
              </a:rPr>
              <a:t>THANK YOU</a:t>
            </a:r>
            <a:endParaRPr lang="en-US" sz="4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599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1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4939-BA51-0441-A274-F31D335C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5" y="1524000"/>
            <a:ext cx="2803007" cy="32056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GLOBE Implementation Office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 assistance contact </a:t>
            </a:r>
            <a:br>
              <a:rPr lang="en-US" dirty="0"/>
            </a:br>
            <a:r>
              <a:rPr lang="en-US" dirty="0"/>
              <a:t>Community Support Team</a:t>
            </a:r>
            <a:br>
              <a:rPr lang="en-US" dirty="0"/>
            </a:br>
            <a:r>
              <a:rPr lang="en-US" dirty="0" err="1"/>
              <a:t>globehelp@ucar.edu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Regional Coordination Office</a:t>
            </a:r>
            <a:br>
              <a:rPr lang="en-US" dirty="0"/>
            </a:br>
            <a:r>
              <a:rPr lang="en-US" dirty="0"/>
              <a:t>For assistance contact</a:t>
            </a:r>
            <a:br>
              <a:rPr lang="en-US" dirty="0"/>
            </a:br>
            <a:r>
              <a:rPr lang="en-US" b="0" i="0" dirty="0" err="1">
                <a:solidFill>
                  <a:srgbClr val="000000"/>
                </a:solidFill>
                <a:effectLst/>
                <a:latin typeface="open_sans"/>
              </a:rPr>
              <a:t>ee.region.globe@gmail.com</a:t>
            </a:r>
            <a:endParaRPr lang="en-US" dirty="0">
              <a:solidFill>
                <a:srgbClr val="001D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84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GIO-SS-PPT-FirstReview-5-11-21" id="{6D8C4010-56F4-3746-930A-41818D4B92B5}" vid="{C0CF09D3-1292-DB43-BC50-7D54AEE9345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GIO-SS-PPT-FirstReview-5-11-21" id="{6D8C4010-56F4-3746-930A-41818D4B92B5}" vid="{011B8A78-D963-FE49-846A-2D312A6AE88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3274</TotalTime>
  <Words>429</Words>
  <Application>Microsoft Macintosh PowerPoint</Application>
  <PresentationFormat>On-screen Show (4:3)</PresentationFormat>
  <Paragraphs>50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Google Sans</vt:lpstr>
      <vt:lpstr>Helvetica Neue</vt:lpstr>
      <vt:lpstr>Helvetica Neue Light</vt:lpstr>
      <vt:lpstr>open_sans</vt:lpstr>
      <vt:lpstr>Wingdings</vt:lpstr>
      <vt:lpstr>Office Theme</vt:lpstr>
      <vt:lpstr>Custom Design</vt:lpstr>
      <vt:lpstr>Asia and Pacific Region Meeting April 15-18, 2024 MALE The Maldives</vt:lpstr>
      <vt:lpstr>Welcome to second in person meeting since 2022 </vt:lpstr>
      <vt:lpstr>Highlights from 2023-24 </vt:lpstr>
      <vt:lpstr>PowerPoint Presentation</vt:lpstr>
      <vt:lpstr>PowerPoint Presentation</vt:lpstr>
      <vt:lpstr>Highlights for 2023/24 </vt:lpstr>
      <vt:lpstr>PowerPoint Presentation</vt:lpstr>
      <vt:lpstr>PowerPoint Presentation</vt:lpstr>
      <vt:lpstr>GLOBE Implementation Office  For assistance contact  Community Support Team globehelp@ucar.edu   Regional Coordination Office For assistance contact ee.region.globe@gmail.com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 and Pacific  Region Meeting March 10-13 Hanoi, Vietnam</dc:title>
  <dc:creator>Tony Murphy</dc:creator>
  <cp:lastModifiedBy>Tony Murphy</cp:lastModifiedBy>
  <cp:revision>22</cp:revision>
  <dcterms:created xsi:type="dcterms:W3CDTF">2023-03-10T08:10:14Z</dcterms:created>
  <dcterms:modified xsi:type="dcterms:W3CDTF">2024-04-15T03:32:03Z</dcterms:modified>
</cp:coreProperties>
</file>