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37.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80" r:id="rId2"/>
  </p:sldMasterIdLst>
  <p:notesMasterIdLst>
    <p:notesMasterId r:id="rId57"/>
  </p:notesMasterIdLst>
  <p:handoutMasterIdLst>
    <p:handoutMasterId r:id="rId58"/>
  </p:handoutMasterIdLst>
  <p:sldIdLst>
    <p:sldId id="326" r:id="rId3"/>
    <p:sldId id="386" r:id="rId4"/>
    <p:sldId id="445" r:id="rId5"/>
    <p:sldId id="446" r:id="rId6"/>
    <p:sldId id="464" r:id="rId7"/>
    <p:sldId id="465" r:id="rId8"/>
    <p:sldId id="503" r:id="rId9"/>
    <p:sldId id="448" r:id="rId10"/>
    <p:sldId id="396" r:id="rId11"/>
    <p:sldId id="449" r:id="rId12"/>
    <p:sldId id="467" r:id="rId13"/>
    <p:sldId id="475" r:id="rId14"/>
    <p:sldId id="490" r:id="rId15"/>
    <p:sldId id="491" r:id="rId16"/>
    <p:sldId id="497" r:id="rId17"/>
    <p:sldId id="416" r:id="rId18"/>
    <p:sldId id="457" r:id="rId19"/>
    <p:sldId id="452" r:id="rId20"/>
    <p:sldId id="453" r:id="rId21"/>
    <p:sldId id="454" r:id="rId22"/>
    <p:sldId id="489" r:id="rId23"/>
    <p:sldId id="455" r:id="rId24"/>
    <p:sldId id="456" r:id="rId25"/>
    <p:sldId id="451" r:id="rId26"/>
    <p:sldId id="406" r:id="rId27"/>
    <p:sldId id="459" r:id="rId28"/>
    <p:sldId id="460" r:id="rId29"/>
    <p:sldId id="468" r:id="rId30"/>
    <p:sldId id="498" r:id="rId31"/>
    <p:sldId id="461" r:id="rId32"/>
    <p:sldId id="499" r:id="rId33"/>
    <p:sldId id="462" r:id="rId34"/>
    <p:sldId id="488" r:id="rId35"/>
    <p:sldId id="466" r:id="rId36"/>
    <p:sldId id="504" r:id="rId37"/>
    <p:sldId id="505" r:id="rId38"/>
    <p:sldId id="492" r:id="rId39"/>
    <p:sldId id="473" r:id="rId40"/>
    <p:sldId id="496" r:id="rId41"/>
    <p:sldId id="476" r:id="rId42"/>
    <p:sldId id="494" r:id="rId43"/>
    <p:sldId id="493" r:id="rId44"/>
    <p:sldId id="500" r:id="rId45"/>
    <p:sldId id="501" r:id="rId46"/>
    <p:sldId id="477" r:id="rId47"/>
    <p:sldId id="478" r:id="rId48"/>
    <p:sldId id="479" r:id="rId49"/>
    <p:sldId id="485" r:id="rId50"/>
    <p:sldId id="480" r:id="rId51"/>
    <p:sldId id="469" r:id="rId52"/>
    <p:sldId id="502" r:id="rId53"/>
    <p:sldId id="470" r:id="rId54"/>
    <p:sldId id="487" r:id="rId55"/>
    <p:sldId id="349" r:id="rId56"/>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59">
          <p15:clr>
            <a:srgbClr val="A4A3A4"/>
          </p15:clr>
        </p15:guide>
        <p15:guide id="2" orient="horz" pos="2182">
          <p15:clr>
            <a:srgbClr val="A4A3A4"/>
          </p15:clr>
        </p15:guide>
        <p15:guide id="3" orient="horz" pos="605">
          <p15:clr>
            <a:srgbClr val="A4A3A4"/>
          </p15:clr>
        </p15:guide>
        <p15:guide id="4" orient="horz" pos="655">
          <p15:clr>
            <a:srgbClr val="A4A3A4"/>
          </p15:clr>
        </p15:guide>
        <p15:guide id="5" orient="horz" pos="4239">
          <p15:clr>
            <a:srgbClr val="A4A3A4"/>
          </p15:clr>
        </p15:guide>
        <p15:guide id="6" orient="horz" pos="4055">
          <p15:clr>
            <a:srgbClr val="A4A3A4"/>
          </p15:clr>
        </p15:guide>
        <p15:guide id="7" pos="2880">
          <p15:clr>
            <a:srgbClr val="A4A3A4"/>
          </p15:clr>
        </p15:guide>
        <p15:guide id="8" pos="5617">
          <p15:clr>
            <a:srgbClr val="A4A3A4"/>
          </p15:clr>
        </p15:guide>
        <p15:guide id="9" pos="3238">
          <p15:clr>
            <a:srgbClr val="A4A3A4"/>
          </p15:clr>
        </p15:guide>
        <p15:guide id="10" pos="149">
          <p15:clr>
            <a:srgbClr val="A4A3A4"/>
          </p15:clr>
        </p15:guide>
        <p15:guide id="11" pos="4702">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showGuides="1">
      <p:cViewPr varScale="1">
        <p:scale>
          <a:sx n="74" d="100"/>
          <a:sy n="74" d="100"/>
        </p:scale>
        <p:origin x="77" y="317"/>
      </p:cViewPr>
      <p:guideLst>
        <p:guide orient="horz" pos="1259"/>
        <p:guide orient="horz" pos="2182"/>
        <p:guide orient="horz" pos="605"/>
        <p:guide orient="horz" pos="655"/>
        <p:guide orient="horz" pos="4239"/>
        <p:guide orient="horz" pos="4055"/>
        <p:guide pos="2880"/>
        <p:guide pos="5617"/>
        <p:guide pos="3238"/>
        <p:guide pos="149"/>
        <p:guide pos="4702"/>
      </p:guideLst>
    </p:cSldViewPr>
  </p:slideViewPr>
  <p:notesTextViewPr>
    <p:cViewPr>
      <p:scale>
        <a:sx n="100" d="100"/>
        <a:sy n="100" d="100"/>
      </p:scale>
      <p:origin x="0" y="0"/>
    </p:cViewPr>
  </p:notesTextViewPr>
  <p:notesViewPr>
    <p:cSldViewPr snapToGrid="0" showGuides="1">
      <p:cViewPr varScale="1">
        <p:scale>
          <a:sx n="80" d="100"/>
          <a:sy n="80" d="100"/>
        </p:scale>
        <p:origin x="-3222" y="-102"/>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r>
              <a:rPr lang="en-US" dirty="0" smtClean="0">
                <a:latin typeface="Arial" pitchFamily="34" charset="0"/>
              </a:rPr>
              <a:t>Raytheon</a:t>
            </a:r>
            <a:endParaRPr lang="en-US" dirty="0">
              <a:latin typeface="Arial" pitchFamily="34" charset="0"/>
            </a:endParaRPr>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39E104DB-5A84-4417-9505-9949D8449EC3}" type="datetimeFigureOut">
              <a:rPr lang="en-US" smtClean="0">
                <a:latin typeface="Arial" pitchFamily="34" charset="0"/>
              </a:rPr>
              <a:pPr/>
              <a:t>5/21/2019</a:t>
            </a:fld>
            <a:endParaRPr lang="en-US" dirty="0">
              <a:latin typeface="Arial" pitchFamily="34" charset="0"/>
            </a:endParaRPr>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latin typeface="Arial" pitchFamily="34" charset="0"/>
            </a:endParaRPr>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F82DAC55-62D0-4EAE-A230-0CCA3BD4BC39}" type="slidenum">
              <a:rPr lang="en-US" smtClean="0">
                <a:latin typeface="Arial" pitchFamily="34" charset="0"/>
              </a:rPr>
              <a:pPr/>
              <a:t>‹#›</a:t>
            </a:fld>
            <a:endParaRPr lang="en-US" dirty="0">
              <a:latin typeface="Arial" pitchFamily="34" charset="0"/>
            </a:endParaRPr>
          </a:p>
        </p:txBody>
      </p:sp>
    </p:spTree>
    <p:extLst>
      <p:ext uri="{BB962C8B-B14F-4D97-AF65-F5344CB8AC3E}">
        <p14:creationId xmlns:p14="http://schemas.microsoft.com/office/powerpoint/2010/main" val="11197807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atin typeface="Arial" pitchFamily="34" charset="0"/>
              </a:defRPr>
            </a:lvl1pPr>
          </a:lstStyle>
          <a:p>
            <a:r>
              <a:rPr lang="en-US" dirty="0" smtClean="0"/>
              <a:t>Raytheon</a:t>
            </a:r>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atin typeface="Arial" pitchFamily="34" charset="0"/>
              </a:defRPr>
            </a:lvl1pPr>
          </a:lstStyle>
          <a:p>
            <a:fld id="{FC1312E8-DAE4-4DB4-9959-6EFE043C5908}" type="datetimeFigureOut">
              <a:rPr lang="en-US" smtClean="0"/>
              <a:pPr/>
              <a:t>5/21/2019</a:t>
            </a:fld>
            <a:endParaRPr lang="en-US" dirty="0"/>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atin typeface="Arial" pitchFamily="34" charset="0"/>
              </a:defRPr>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atin typeface="Arial" pitchFamily="34" charset="0"/>
              </a:defRPr>
            </a:lvl1pPr>
          </a:lstStyle>
          <a:p>
            <a:fld id="{B0D02AC4-1C81-4AB4-8D73-92191CCF549E}" type="slidenum">
              <a:rPr lang="en-US" smtClean="0"/>
              <a:pPr/>
              <a:t>‹#›</a:t>
            </a:fld>
            <a:endParaRPr lang="en-US" dirty="0"/>
          </a:p>
        </p:txBody>
      </p:sp>
    </p:spTree>
    <p:extLst>
      <p:ext uri="{BB962C8B-B14F-4D97-AF65-F5344CB8AC3E}">
        <p14:creationId xmlns:p14="http://schemas.microsoft.com/office/powerpoint/2010/main" val="73542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subTitle" idx="1"/>
          </p:nvPr>
        </p:nvSpPr>
        <p:spPr>
          <a:xfrm>
            <a:off x="990600" y="3816350"/>
            <a:ext cx="7475538" cy="1752600"/>
          </a:xfrm>
        </p:spPr>
        <p:txBody>
          <a:bodyPr/>
          <a:lstStyle>
            <a:lvl1pPr marL="0" indent="0">
              <a:lnSpc>
                <a:spcPct val="95000"/>
              </a:lnSpc>
              <a:buFontTx/>
              <a:buNone/>
              <a:defRPr/>
            </a:lvl1pPr>
          </a:lstStyle>
          <a:p>
            <a:r>
              <a:rPr lang="en-US" smtClean="0"/>
              <a:t>Click to edit Master subtitle style</a:t>
            </a:r>
            <a:endParaRPr lang="en-US"/>
          </a:p>
        </p:txBody>
      </p:sp>
      <p:sp>
        <p:nvSpPr>
          <p:cNvPr id="5123" name="Rectangle 3"/>
          <p:cNvSpPr>
            <a:spLocks noGrp="1" noChangeArrowheads="1"/>
          </p:cNvSpPr>
          <p:nvPr>
            <p:ph type="ctrTitle"/>
          </p:nvPr>
        </p:nvSpPr>
        <p:spPr>
          <a:xfrm>
            <a:off x="685800" y="1581150"/>
            <a:ext cx="7772400" cy="1738313"/>
          </a:xfrm>
        </p:spPr>
        <p:txBody>
          <a:bodyPr/>
          <a:lstStyle>
            <a:lvl1pPr>
              <a:defRPr sz="3600"/>
            </a:lvl1pPr>
          </a:lstStyle>
          <a:p>
            <a:r>
              <a:rPr lang="en-US" smtClean="0"/>
              <a:t>Click to edit Master title style</a:t>
            </a:r>
            <a:endParaRPr lang="en-US"/>
          </a:p>
        </p:txBody>
      </p:sp>
      <p:pic>
        <p:nvPicPr>
          <p:cNvPr id="6" name="Picture 5" descr="GLOBE-logo.jpg"/>
          <p:cNvPicPr>
            <a:picLocks noChangeAspect="1"/>
          </p:cNvPicPr>
          <p:nvPr/>
        </p:nvPicPr>
        <p:blipFill>
          <a:blip r:embed="rId2" cstate="print"/>
          <a:stretch>
            <a:fillRect/>
          </a:stretch>
        </p:blipFill>
        <p:spPr>
          <a:xfrm>
            <a:off x="228600" y="6172200"/>
            <a:ext cx="3429000" cy="532324"/>
          </a:xfrm>
          <a:prstGeom prst="rect">
            <a:avLst/>
          </a:prstGeom>
        </p:spPr>
      </p:pic>
    </p:spTree>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D57DBB9-07C6-49AB-BFD5-E737C7E241F6}" type="slidenum">
              <a:rPr lang="en-US" smtClean="0"/>
              <a:pPr/>
              <a:t>‹#›</a:t>
            </a:fld>
            <a:endParaRPr lang="en-US" dirty="0"/>
          </a:p>
        </p:txBody>
      </p:sp>
      <p:sp>
        <p:nvSpPr>
          <p:cNvPr id="5" name="Date Placeholder 4"/>
          <p:cNvSpPr>
            <a:spLocks noGrp="1"/>
          </p:cNvSpPr>
          <p:nvPr>
            <p:ph type="dt" sz="half" idx="11"/>
          </p:nvPr>
        </p:nvSpPr>
        <p:spPr/>
        <p:txBody>
          <a:bodyPr/>
          <a:lstStyle>
            <a:lvl1pPr>
              <a:defRPr/>
            </a:lvl1pPr>
          </a:lstStyle>
          <a:p>
            <a:fld id="{7E42FB2E-ABA8-41CA-9C7C-28F5EB525474}" type="datetime1">
              <a:rPr lang="en-US" smtClean="0"/>
              <a:pPr/>
              <a:t>5/21/2019</a:t>
            </a:fld>
            <a:endParaRPr lang="en-US" dirty="0"/>
          </a:p>
        </p:txBody>
      </p:sp>
      <p:sp>
        <p:nvSpPr>
          <p:cNvPr id="6" name="Footer Placeholder 5"/>
          <p:cNvSpPr>
            <a:spLocks noGrp="1"/>
          </p:cNvSpPr>
          <p:nvPr>
            <p:ph type="ftr" sz="quarter" idx="12"/>
          </p:nvPr>
        </p:nvSpPr>
        <p:spPr/>
        <p:txBody>
          <a:bodyPr/>
          <a:lstStyle>
            <a:lvl1pPr>
              <a:defRPr/>
            </a:lvl1pPr>
          </a:lstStyle>
          <a:p>
            <a:endParaRPr lang="en-US" dirty="0"/>
          </a:p>
        </p:txBody>
      </p:sp>
    </p:spTree>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19063"/>
            <a:ext cx="2133600" cy="6027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19063"/>
            <a:ext cx="6248400" cy="6027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D57DBB9-07C6-49AB-BFD5-E737C7E241F6}" type="slidenum">
              <a:rPr lang="en-US" smtClean="0"/>
              <a:pPr/>
              <a:t>‹#›</a:t>
            </a:fld>
            <a:endParaRPr lang="en-US" dirty="0"/>
          </a:p>
        </p:txBody>
      </p:sp>
      <p:sp>
        <p:nvSpPr>
          <p:cNvPr id="5" name="Date Placeholder 4"/>
          <p:cNvSpPr>
            <a:spLocks noGrp="1"/>
          </p:cNvSpPr>
          <p:nvPr>
            <p:ph type="dt" sz="half" idx="11"/>
          </p:nvPr>
        </p:nvSpPr>
        <p:spPr/>
        <p:txBody>
          <a:bodyPr/>
          <a:lstStyle>
            <a:lvl1pPr>
              <a:defRPr/>
            </a:lvl1pPr>
          </a:lstStyle>
          <a:p>
            <a:fld id="{7E42FB2E-ABA8-41CA-9C7C-28F5EB525474}" type="datetime1">
              <a:rPr lang="en-US" smtClean="0"/>
              <a:pPr/>
              <a:t>5/21/2019</a:t>
            </a:fld>
            <a:endParaRPr lang="en-US" dirty="0"/>
          </a:p>
        </p:txBody>
      </p:sp>
      <p:sp>
        <p:nvSpPr>
          <p:cNvPr id="6" name="Footer Placeholder 5"/>
          <p:cNvSpPr>
            <a:spLocks noGrp="1"/>
          </p:cNvSpPr>
          <p:nvPr>
            <p:ph type="ftr" sz="quarter" idx="12"/>
          </p:nvPr>
        </p:nvSpPr>
        <p:spPr/>
        <p:txBody>
          <a:bodyPr/>
          <a:lstStyle>
            <a:lvl1pPr>
              <a:defRPr/>
            </a:lvl1pPr>
          </a:lstStyle>
          <a:p>
            <a:endParaRPr lang="en-US" dirty="0"/>
          </a:p>
        </p:txBody>
      </p:sp>
    </p:spTree>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19063"/>
            <a:ext cx="8534400" cy="866775"/>
          </a:xfrm>
        </p:spPr>
        <p:txBody>
          <a:bodyPr/>
          <a:lstStyle>
            <a:lvl1pPr>
              <a:defRPr>
                <a:solidFill>
                  <a:schemeClr val="accent1">
                    <a:lumMod val="75000"/>
                  </a:schemeClr>
                </a:solidFill>
              </a:defRPr>
            </a:lvl1pPr>
          </a:lstStyle>
          <a:p>
            <a:r>
              <a:rPr lang="en-US" smtClean="0"/>
              <a:t>Click to edit Master title style</a:t>
            </a:r>
            <a:endParaRPr lang="en-US" dirty="0"/>
          </a:p>
        </p:txBody>
      </p:sp>
      <p:sp>
        <p:nvSpPr>
          <p:cNvPr id="3" name="Table Placeholder 2"/>
          <p:cNvSpPr>
            <a:spLocks noGrp="1"/>
          </p:cNvSpPr>
          <p:nvPr>
            <p:ph type="tbl" idx="1"/>
          </p:nvPr>
        </p:nvSpPr>
        <p:spPr>
          <a:xfrm>
            <a:off x="304800" y="1371600"/>
            <a:ext cx="8534400" cy="4775200"/>
          </a:xfrm>
        </p:spPr>
        <p:txBody>
          <a:bodyPr/>
          <a:lstStyle/>
          <a:p>
            <a:r>
              <a:rPr lang="en-US" smtClean="0"/>
              <a:t>Click icon to add table</a:t>
            </a:r>
            <a:endParaRPr lang="en-US" dirty="0"/>
          </a:p>
        </p:txBody>
      </p:sp>
      <p:sp>
        <p:nvSpPr>
          <p:cNvPr id="4" name="Slide Number Placeholder 3"/>
          <p:cNvSpPr>
            <a:spLocks noGrp="1"/>
          </p:cNvSpPr>
          <p:nvPr>
            <p:ph type="sldNum" sz="quarter" idx="10"/>
          </p:nvPr>
        </p:nvSpPr>
        <p:spPr>
          <a:xfrm>
            <a:off x="7923213" y="6624638"/>
            <a:ext cx="941387" cy="185737"/>
          </a:xfrm>
        </p:spPr>
        <p:txBody>
          <a:bodyPr/>
          <a:lstStyle>
            <a:lvl1pPr>
              <a:defRPr/>
            </a:lvl1pPr>
          </a:lstStyle>
          <a:p>
            <a:fld id="{8D57DBB9-07C6-49AB-BFD5-E737C7E241F6}" type="slidenum">
              <a:rPr lang="en-US" smtClean="0"/>
              <a:pPr/>
              <a:t>‹#›</a:t>
            </a:fld>
            <a:endParaRPr lang="en-US" dirty="0"/>
          </a:p>
        </p:txBody>
      </p:sp>
      <p:sp>
        <p:nvSpPr>
          <p:cNvPr id="5" name="Date Placeholder 4"/>
          <p:cNvSpPr>
            <a:spLocks noGrp="1"/>
          </p:cNvSpPr>
          <p:nvPr>
            <p:ph type="dt" sz="half" idx="11"/>
          </p:nvPr>
        </p:nvSpPr>
        <p:spPr>
          <a:xfrm>
            <a:off x="4267200" y="6477000"/>
            <a:ext cx="685800" cy="227013"/>
          </a:xfrm>
        </p:spPr>
        <p:txBody>
          <a:bodyPr/>
          <a:lstStyle>
            <a:lvl1pPr>
              <a:defRPr/>
            </a:lvl1pPr>
          </a:lstStyle>
          <a:p>
            <a:fld id="{7E42FB2E-ABA8-41CA-9C7C-28F5EB525474}" type="datetime1">
              <a:rPr lang="en-US" smtClean="0"/>
              <a:pPr/>
              <a:t>5/21/2019</a:t>
            </a:fld>
            <a:endParaRPr lang="en-US" dirty="0"/>
          </a:p>
        </p:txBody>
      </p:sp>
      <p:sp>
        <p:nvSpPr>
          <p:cNvPr id="6" name="Footer Placeholder 5"/>
          <p:cNvSpPr>
            <a:spLocks noGrp="1"/>
          </p:cNvSpPr>
          <p:nvPr>
            <p:ph type="ftr" sz="quarter" idx="12"/>
          </p:nvPr>
        </p:nvSpPr>
        <p:spPr>
          <a:xfrm>
            <a:off x="152400" y="6629400"/>
            <a:ext cx="1752600" cy="182563"/>
          </a:xfrm>
        </p:spPr>
        <p:txBody>
          <a:bodyPr/>
          <a:lstStyle>
            <a:lvl1pPr>
              <a:defRPr/>
            </a:lvl1pPr>
          </a:lstStyle>
          <a:p>
            <a:endParaRPr lang="en-US" dirty="0"/>
          </a:p>
        </p:txBody>
      </p:sp>
    </p:spTree>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over Slide Alternate 1">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6" name="Title"/>
          <p:cNvSpPr>
            <a:spLocks noGrp="1"/>
          </p:cNvSpPr>
          <p:nvPr>
            <p:ph type="body" sz="quarter" idx="10" hasCustomPrompt="1"/>
          </p:nvPr>
        </p:nvSpPr>
        <p:spPr>
          <a:xfrm>
            <a:off x="5140324" y="1998663"/>
            <a:ext cx="3763963" cy="1465262"/>
          </a:xfrm>
        </p:spPr>
        <p:txBody>
          <a:bodyPr vert="horz" lIns="0" tIns="0" rIns="0" bIns="0" rtlCol="0" anchor="ctr">
            <a:normAutofit/>
          </a:bodyPr>
          <a:lstStyle>
            <a:lvl1pPr marL="0" marR="0" indent="0" algn="r" defTabSz="914400" rtl="0" eaLnBrk="1" fontAlgn="auto" latinLnBrk="0" hangingPunct="1">
              <a:lnSpc>
                <a:spcPct val="100000"/>
              </a:lnSpc>
              <a:spcBef>
                <a:spcPct val="0"/>
              </a:spcBef>
              <a:spcAft>
                <a:spcPts val="0"/>
              </a:spcAft>
              <a:buClrTx/>
              <a:buSzTx/>
              <a:buFontTx/>
              <a:buNone/>
              <a:tabLst/>
              <a:defRPr kumimoji="0" lang="en-US" sz="2800" b="1" i="0" u="none" strike="noStrike" kern="1200" cap="none" spc="0" normalizeH="0" baseline="0" noProof="0" dirty="0" smtClean="0">
                <a:ln>
                  <a:noFill/>
                </a:ln>
                <a:solidFill>
                  <a:schemeClr val="tx1"/>
                </a:solidFill>
                <a:effectLst/>
                <a:uLnTx/>
                <a:uFillTx/>
                <a:latin typeface="Arial" pitchFamily="34"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dirty="0" smtClean="0"/>
              <a:t>Click to edit Master title style</a:t>
            </a:r>
            <a:endParaRPr lang="en-US" dirty="0"/>
          </a:p>
        </p:txBody>
      </p:sp>
      <p:sp>
        <p:nvSpPr>
          <p:cNvPr id="17" name="Subtitle"/>
          <p:cNvSpPr>
            <a:spLocks noGrp="1"/>
          </p:cNvSpPr>
          <p:nvPr>
            <p:ph type="body" sz="quarter" idx="11" hasCustomPrompt="1"/>
          </p:nvPr>
        </p:nvSpPr>
        <p:spPr>
          <a:xfrm>
            <a:off x="5140325" y="4128117"/>
            <a:ext cx="3763963" cy="1278384"/>
          </a:xfrm>
        </p:spPr>
        <p:txBody>
          <a:bodyPr vert="horz" lIns="0" tIns="0" rIns="0" bIns="0" rtlCol="0" anchor="b" anchorCtr="0">
            <a:normAutofit/>
          </a:bodyPr>
          <a:lstStyle>
            <a:lvl1pPr marL="0" marR="0" indent="0" algn="r" defTabSz="914400" rtl="0" eaLnBrk="1" fontAlgn="auto" latinLnBrk="0" hangingPunct="1">
              <a:lnSpc>
                <a:spcPct val="100000"/>
              </a:lnSpc>
              <a:spcBef>
                <a:spcPct val="20000"/>
              </a:spcBef>
              <a:spcAft>
                <a:spcPts val="0"/>
              </a:spcAft>
              <a:buClrTx/>
              <a:buSzTx/>
              <a:buFont typeface="Wingdings" pitchFamily="2" charset="2"/>
              <a:buNone/>
              <a:tabLst/>
              <a:defRPr kumimoji="0" lang="en-US" sz="1800" b="0" i="0" u="none" strike="noStrike" kern="1200" cap="none" spc="0" normalizeH="0" baseline="0" noProof="0">
                <a:ln>
                  <a:noFill/>
                </a:ln>
                <a:solidFill>
                  <a:schemeClr val="tx1"/>
                </a:solidFill>
                <a:effectLst/>
                <a:uLnTx/>
                <a:uFillTx/>
                <a:latin typeface="Arial" pitchFamily="34" charset="0"/>
                <a:ea typeface="+mn-ea"/>
                <a:cs typeface="+mn-cs"/>
              </a:defRPr>
            </a:lvl1pPr>
          </a:lstStyle>
          <a:p>
            <a:pPr marL="0" marR="0" lvl="0" indent="0" algn="r" defTabSz="914400" rtl="0" eaLnBrk="1" fontAlgn="auto" latinLnBrk="0" hangingPunct="1">
              <a:lnSpc>
                <a:spcPct val="100000"/>
              </a:lnSpc>
              <a:spcBef>
                <a:spcPct val="20000"/>
              </a:spcBef>
              <a:spcAft>
                <a:spcPts val="0"/>
              </a:spcAft>
              <a:buClrTx/>
              <a:buSzTx/>
              <a:buFont typeface="Wingdings" pitchFamily="2" charset="2"/>
              <a:buNone/>
              <a:tabLst/>
              <a:defRPr/>
            </a:pPr>
            <a:r>
              <a:rPr lang="en-US" dirty="0" smtClean="0"/>
              <a:t>Click to edit Master subtitle style</a:t>
            </a:r>
            <a:endParaRPr lang="en-US" dirty="0"/>
          </a:p>
        </p:txBody>
      </p:sp>
      <p:sp>
        <p:nvSpPr>
          <p:cNvPr id="5" name="Confidential"/>
          <p:cNvSpPr/>
          <p:nvPr/>
        </p:nvSpPr>
        <p:spPr>
          <a:xfrm>
            <a:off x="3881362" y="6209186"/>
            <a:ext cx="5107122"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0188" marR="0" lvl="0" indent="-230188"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Copyright © 2012 Raytheon Company. All rights reserved. </a:t>
            </a:r>
            <a:b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kumimoji="0" lang="en-US" sz="900" b="0"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Customer Success Is Our Mission</a:t>
            </a:r>
            <a: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is a registered trademark of Raytheon Company.</a:t>
            </a:r>
            <a:endParaRPr kumimoji="0" lang="en-US" sz="9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6" name="Confidential"/>
          <p:cNvSpPr/>
          <p:nvPr userDrawn="1"/>
        </p:nvSpPr>
        <p:spPr>
          <a:xfrm>
            <a:off x="3881362" y="6209186"/>
            <a:ext cx="5107122"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0188" marR="0" lvl="0" indent="-230188"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Copyright © 2012 Raytheon Company. All rights reserved. </a:t>
            </a:r>
            <a:b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kumimoji="0" lang="en-US" sz="900" b="0"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Customer Success Is Our Mission</a:t>
            </a:r>
            <a: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is a registered trademark of Raytheon Company.</a:t>
            </a:r>
            <a:endParaRPr kumimoji="0" lang="en-US" sz="9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over Slide Alternate 2">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6" name="Title"/>
          <p:cNvSpPr>
            <a:spLocks noGrp="1"/>
          </p:cNvSpPr>
          <p:nvPr>
            <p:ph type="body" sz="quarter" idx="10" hasCustomPrompt="1"/>
          </p:nvPr>
        </p:nvSpPr>
        <p:spPr>
          <a:xfrm>
            <a:off x="5140324" y="1998663"/>
            <a:ext cx="3763963" cy="1465262"/>
          </a:xfrm>
        </p:spPr>
        <p:txBody>
          <a:bodyPr vert="horz" lIns="0" tIns="0" rIns="0" bIns="0" rtlCol="0" anchor="ctr">
            <a:normAutofit/>
          </a:bodyPr>
          <a:lstStyle>
            <a:lvl1pPr marL="0" marR="0" indent="0" algn="r" defTabSz="914400" rtl="0" eaLnBrk="1" fontAlgn="auto" latinLnBrk="0" hangingPunct="1">
              <a:lnSpc>
                <a:spcPct val="100000"/>
              </a:lnSpc>
              <a:spcBef>
                <a:spcPct val="0"/>
              </a:spcBef>
              <a:spcAft>
                <a:spcPts val="0"/>
              </a:spcAft>
              <a:buClrTx/>
              <a:buSzTx/>
              <a:buFontTx/>
              <a:buNone/>
              <a:tabLst/>
              <a:defRPr kumimoji="0" lang="en-US" sz="2800" b="1" i="0" u="none" strike="noStrike" kern="1200" cap="none" spc="0" normalizeH="0" baseline="0" noProof="0" dirty="0" smtClean="0">
                <a:ln>
                  <a:noFill/>
                </a:ln>
                <a:solidFill>
                  <a:schemeClr val="tx1"/>
                </a:solidFill>
                <a:effectLst/>
                <a:uLnTx/>
                <a:uFillTx/>
                <a:latin typeface="Arial" pitchFamily="34"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dirty="0" smtClean="0"/>
              <a:t>Click to edit Master title style</a:t>
            </a:r>
            <a:endParaRPr lang="en-US" dirty="0"/>
          </a:p>
        </p:txBody>
      </p:sp>
      <p:sp>
        <p:nvSpPr>
          <p:cNvPr id="17" name="Subtitle"/>
          <p:cNvSpPr>
            <a:spLocks noGrp="1"/>
          </p:cNvSpPr>
          <p:nvPr>
            <p:ph type="body" sz="quarter" idx="11" hasCustomPrompt="1"/>
          </p:nvPr>
        </p:nvSpPr>
        <p:spPr>
          <a:xfrm>
            <a:off x="5140325" y="4128117"/>
            <a:ext cx="3763963" cy="1278384"/>
          </a:xfrm>
        </p:spPr>
        <p:txBody>
          <a:bodyPr vert="horz" lIns="0" tIns="0" rIns="0" bIns="0" rtlCol="0" anchor="b" anchorCtr="0">
            <a:normAutofit/>
          </a:bodyPr>
          <a:lstStyle>
            <a:lvl1pPr marL="0" marR="0" indent="0" algn="r" defTabSz="914400" rtl="0" eaLnBrk="1" fontAlgn="auto" latinLnBrk="0" hangingPunct="1">
              <a:lnSpc>
                <a:spcPct val="100000"/>
              </a:lnSpc>
              <a:spcBef>
                <a:spcPct val="20000"/>
              </a:spcBef>
              <a:spcAft>
                <a:spcPts val="0"/>
              </a:spcAft>
              <a:buClrTx/>
              <a:buSzTx/>
              <a:buFont typeface="Wingdings" pitchFamily="2" charset="2"/>
              <a:buNone/>
              <a:tabLst/>
              <a:defRPr kumimoji="0" lang="en-US" sz="1800" b="0" i="0" u="none" strike="noStrike" kern="1200" cap="none" spc="0" normalizeH="0" baseline="0" noProof="0">
                <a:ln>
                  <a:noFill/>
                </a:ln>
                <a:solidFill>
                  <a:schemeClr val="tx1"/>
                </a:solidFill>
                <a:effectLst/>
                <a:uLnTx/>
                <a:uFillTx/>
                <a:latin typeface="Arial" pitchFamily="34" charset="0"/>
                <a:ea typeface="+mn-ea"/>
                <a:cs typeface="+mn-cs"/>
              </a:defRPr>
            </a:lvl1pPr>
          </a:lstStyle>
          <a:p>
            <a:pPr marL="0" marR="0" lvl="0" indent="0" algn="r" defTabSz="914400" rtl="0" eaLnBrk="1" fontAlgn="auto" latinLnBrk="0" hangingPunct="1">
              <a:lnSpc>
                <a:spcPct val="100000"/>
              </a:lnSpc>
              <a:spcBef>
                <a:spcPct val="20000"/>
              </a:spcBef>
              <a:spcAft>
                <a:spcPts val="0"/>
              </a:spcAft>
              <a:buClrTx/>
              <a:buSzTx/>
              <a:buFont typeface="Wingdings" pitchFamily="2" charset="2"/>
              <a:buNone/>
              <a:tabLst/>
              <a:defRPr/>
            </a:pPr>
            <a:r>
              <a:rPr lang="en-US" dirty="0" smtClean="0"/>
              <a:t>Click to edit Master subtitle style</a:t>
            </a:r>
            <a:endParaRPr lang="en-US" dirty="0"/>
          </a:p>
        </p:txBody>
      </p:sp>
      <p:sp>
        <p:nvSpPr>
          <p:cNvPr id="5" name="Confidential"/>
          <p:cNvSpPr/>
          <p:nvPr/>
        </p:nvSpPr>
        <p:spPr>
          <a:xfrm>
            <a:off x="3881362" y="6209186"/>
            <a:ext cx="5107122"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0188" marR="0" lvl="0" indent="-230188"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Copyright © 2012 Raytheon Company. All rights reserved. </a:t>
            </a:r>
            <a:b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kumimoji="0" lang="en-US" sz="900" b="0"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Customer Success Is Our Mission</a:t>
            </a:r>
            <a: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is a registered trademark of Raytheon Company.</a:t>
            </a:r>
            <a:endParaRPr kumimoji="0" lang="en-US" sz="9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6" name="Confidential"/>
          <p:cNvSpPr/>
          <p:nvPr userDrawn="1"/>
        </p:nvSpPr>
        <p:spPr>
          <a:xfrm>
            <a:off x="3881362" y="6209186"/>
            <a:ext cx="5107122"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0188" marR="0" lvl="0" indent="-230188"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Copyright © 2012 Raytheon Company. All rights reserved. </a:t>
            </a:r>
            <a:b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kumimoji="0" lang="en-US" sz="900" b="0"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Customer Success Is Our Mission</a:t>
            </a:r>
            <a: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is a registered trademark of Raytheon Company.</a:t>
            </a:r>
            <a:endParaRPr kumimoji="0" lang="en-US" sz="9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Presentation Titl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8" name="Subtitle"/>
          <p:cNvSpPr>
            <a:spLocks noGrp="1"/>
          </p:cNvSpPr>
          <p:nvPr>
            <p:ph type="body" sz="quarter" idx="10" hasCustomPrompt="1"/>
          </p:nvPr>
        </p:nvSpPr>
        <p:spPr>
          <a:xfrm>
            <a:off x="1069974" y="3937000"/>
            <a:ext cx="7832726" cy="2057400"/>
          </a:xfrm>
          <a:noFill/>
          <a:ln w="9525"/>
        </p:spPr>
        <p:txBody>
          <a:bodyPr vert="horz" lIns="91440" tIns="45720" rIns="91440" bIns="45720" rtlCol="0">
            <a:norm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800" b="0" i="0" u="none" strike="noStrike" kern="0" cap="none" spc="0" normalizeH="0" baseline="0" noProof="0">
                <a:ln>
                  <a:noFill/>
                </a:ln>
                <a:solidFill>
                  <a:sysClr val="windowText" lastClr="000000"/>
                </a:solidFill>
                <a:effectLst/>
                <a:uLnTx/>
                <a:uFillTx/>
                <a:latin typeface="Arial"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Click to edit Master Subtitle</a:t>
            </a:r>
          </a:p>
        </p:txBody>
      </p:sp>
      <p:sp>
        <p:nvSpPr>
          <p:cNvPr id="29" name="Title 1"/>
          <p:cNvSpPr>
            <a:spLocks noGrp="1"/>
          </p:cNvSpPr>
          <p:nvPr>
            <p:ph type="ctrTitle"/>
          </p:nvPr>
        </p:nvSpPr>
        <p:spPr>
          <a:xfrm>
            <a:off x="1065213" y="2119313"/>
            <a:ext cx="7837487" cy="1327150"/>
          </a:xfrm>
          <a:noFill/>
          <a:ln w="12700">
            <a:noFill/>
            <a:miter lim="800000"/>
            <a:headEnd/>
            <a:tailEnd/>
          </a:ln>
        </p:spPr>
        <p:txBody>
          <a:bodyPr vert="horz" wrap="square" lIns="0" tIns="44450" rIns="90487" bIns="44450" numCol="1" anchor="t" anchorCtr="0" compatLnSpc="1">
            <a:prstTxWarp prst="textNoShape">
              <a:avLst/>
            </a:prstTxWarp>
          </a:bodyPr>
          <a:lstStyle>
            <a:lvl1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kern="0" cap="none" spc="0" normalizeH="0" baseline="0" noProof="0" dirty="0" smtClean="0">
                <a:ln>
                  <a:noFill/>
                </a:ln>
                <a:solidFill>
                  <a:srgbClr val="000000"/>
                </a:solidFill>
                <a:effectLst/>
                <a:uLnTx/>
                <a:uFillTx/>
                <a:latin typeface="Arial"/>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mtClean="0"/>
              <a:t>Click to edit Master title style</a:t>
            </a:r>
            <a:endParaRPr lang="en-US" dirty="0"/>
          </a:p>
        </p:txBody>
      </p:sp>
      <p:sp>
        <p:nvSpPr>
          <p:cNvPr id="5" name="Confidential"/>
          <p:cNvSpPr/>
          <p:nvPr/>
        </p:nvSpPr>
        <p:spPr>
          <a:xfrm>
            <a:off x="3881362" y="6209186"/>
            <a:ext cx="5107122"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0188" marR="0" lvl="0" indent="-230188"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Copyright © 2012 Raytheon Company. All rights reserved. </a:t>
            </a:r>
            <a:b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kumimoji="0" lang="en-US" sz="900" b="0"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Customer Success Is Our Mission</a:t>
            </a:r>
            <a: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is a registered trademark of Raytheon Company.</a:t>
            </a:r>
            <a:endParaRPr kumimoji="0" lang="en-US" sz="9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6" name="Confidential"/>
          <p:cNvSpPr/>
          <p:nvPr userDrawn="1"/>
        </p:nvSpPr>
        <p:spPr>
          <a:xfrm>
            <a:off x="3881362" y="6209186"/>
            <a:ext cx="5107122"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0188" marR="0" lvl="0" indent="-230188"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Copyright © 2012 Raytheon Company. All rights reserved. </a:t>
            </a:r>
            <a:b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kumimoji="0" lang="en-US" sz="900" b="0"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Customer Success Is Our Mission</a:t>
            </a:r>
            <a: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is a registered trademark of Raytheon Company.</a:t>
            </a:r>
            <a:endParaRPr kumimoji="0" lang="en-US" sz="9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over Slide Alternate 3">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5" name="Title"/>
          <p:cNvSpPr>
            <a:spLocks noGrp="1"/>
          </p:cNvSpPr>
          <p:nvPr>
            <p:ph type="body" sz="quarter" idx="10" hasCustomPrompt="1"/>
          </p:nvPr>
        </p:nvSpPr>
        <p:spPr>
          <a:xfrm>
            <a:off x="5140324" y="1998663"/>
            <a:ext cx="3763963" cy="1465262"/>
          </a:xfrm>
        </p:spPr>
        <p:txBody>
          <a:bodyPr vert="horz" lIns="0" tIns="0" rIns="0" bIns="0" rtlCol="0" anchor="ctr">
            <a:normAutofit/>
          </a:bodyPr>
          <a:lstStyle>
            <a:lvl1pPr marL="0" marR="0" indent="0" algn="r" defTabSz="914400" rtl="0" eaLnBrk="1" fontAlgn="auto" latinLnBrk="0" hangingPunct="1">
              <a:lnSpc>
                <a:spcPct val="100000"/>
              </a:lnSpc>
              <a:spcBef>
                <a:spcPct val="0"/>
              </a:spcBef>
              <a:spcAft>
                <a:spcPts val="0"/>
              </a:spcAft>
              <a:buClrTx/>
              <a:buSzTx/>
              <a:buFontTx/>
              <a:buNone/>
              <a:tabLst/>
              <a:defRPr kumimoji="0" lang="en-US" sz="2800" b="1" i="0" u="none" strike="noStrike" kern="1200" cap="none" spc="0" normalizeH="0" baseline="0" noProof="0" dirty="0" smtClean="0">
                <a:ln>
                  <a:noFill/>
                </a:ln>
                <a:solidFill>
                  <a:schemeClr val="tx1"/>
                </a:solidFill>
                <a:effectLst/>
                <a:uLnTx/>
                <a:uFillTx/>
                <a:latin typeface="Arial" pitchFamily="34"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dirty="0" smtClean="0"/>
              <a:t>Click to edit Master title style</a:t>
            </a:r>
            <a:endParaRPr lang="en-US" dirty="0"/>
          </a:p>
        </p:txBody>
      </p:sp>
      <p:sp>
        <p:nvSpPr>
          <p:cNvPr id="26" name="Subtitle"/>
          <p:cNvSpPr>
            <a:spLocks noGrp="1"/>
          </p:cNvSpPr>
          <p:nvPr>
            <p:ph type="body" sz="quarter" idx="11" hasCustomPrompt="1"/>
          </p:nvPr>
        </p:nvSpPr>
        <p:spPr>
          <a:xfrm>
            <a:off x="5140325" y="4128117"/>
            <a:ext cx="3763963" cy="1278384"/>
          </a:xfrm>
        </p:spPr>
        <p:txBody>
          <a:bodyPr vert="horz" lIns="0" tIns="0" rIns="0" bIns="0" rtlCol="0" anchor="b" anchorCtr="0">
            <a:normAutofit/>
          </a:bodyPr>
          <a:lstStyle>
            <a:lvl1pPr marL="0" marR="0" indent="0" algn="r" defTabSz="914400" rtl="0" eaLnBrk="1" fontAlgn="auto" latinLnBrk="0" hangingPunct="1">
              <a:lnSpc>
                <a:spcPct val="100000"/>
              </a:lnSpc>
              <a:spcBef>
                <a:spcPct val="20000"/>
              </a:spcBef>
              <a:spcAft>
                <a:spcPts val="0"/>
              </a:spcAft>
              <a:buClrTx/>
              <a:buSzTx/>
              <a:buFont typeface="Wingdings" pitchFamily="2" charset="2"/>
              <a:buNone/>
              <a:tabLst/>
              <a:defRPr kumimoji="0" lang="en-US" sz="1800" b="0" i="0" u="none" strike="noStrike" kern="1200" cap="none" spc="0" normalizeH="0" baseline="0" noProof="0">
                <a:ln>
                  <a:noFill/>
                </a:ln>
                <a:solidFill>
                  <a:schemeClr val="tx1"/>
                </a:solidFill>
                <a:effectLst/>
                <a:uLnTx/>
                <a:uFillTx/>
                <a:latin typeface="Arial" pitchFamily="34" charset="0"/>
                <a:ea typeface="+mn-ea"/>
                <a:cs typeface="+mn-cs"/>
              </a:defRPr>
            </a:lvl1pPr>
          </a:lstStyle>
          <a:p>
            <a:pPr marL="0" marR="0" lvl="0" indent="0" algn="r" defTabSz="914400" rtl="0" eaLnBrk="1" fontAlgn="auto" latinLnBrk="0" hangingPunct="1">
              <a:lnSpc>
                <a:spcPct val="100000"/>
              </a:lnSpc>
              <a:spcBef>
                <a:spcPct val="20000"/>
              </a:spcBef>
              <a:spcAft>
                <a:spcPts val="0"/>
              </a:spcAft>
              <a:buClrTx/>
              <a:buSzTx/>
              <a:buFont typeface="Wingdings" pitchFamily="2" charset="2"/>
              <a:buNone/>
              <a:tabLst/>
              <a:defRPr/>
            </a:pPr>
            <a:r>
              <a:rPr lang="en-US" dirty="0" smtClean="0"/>
              <a:t>Click to edit Master subtitle style</a:t>
            </a:r>
            <a:endParaRPr lang="en-US" dirty="0"/>
          </a:p>
        </p:txBody>
      </p:sp>
      <p:sp>
        <p:nvSpPr>
          <p:cNvPr id="5" name="Confidential"/>
          <p:cNvSpPr/>
          <p:nvPr userDrawn="1"/>
        </p:nvSpPr>
        <p:spPr>
          <a:xfrm>
            <a:off x="3881362" y="6209186"/>
            <a:ext cx="5107122"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0188" marR="0" lvl="0" indent="-230188"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Copyright © 2012 Raytheon Company. All rights reserved. </a:t>
            </a:r>
            <a:b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kumimoji="0" lang="en-US" sz="900" b="0"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Customer Success Is Our Mission</a:t>
            </a:r>
            <a: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is a registered trademark of Raytheon Company.</a:t>
            </a:r>
            <a:endParaRPr kumimoji="0" lang="en-US" sz="9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over Slide Alternate 1">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6" name="Title"/>
          <p:cNvSpPr>
            <a:spLocks noGrp="1"/>
          </p:cNvSpPr>
          <p:nvPr>
            <p:ph type="body" sz="quarter" idx="10" hasCustomPrompt="1"/>
          </p:nvPr>
        </p:nvSpPr>
        <p:spPr>
          <a:xfrm>
            <a:off x="5140324" y="1998663"/>
            <a:ext cx="3763963" cy="1465262"/>
          </a:xfrm>
        </p:spPr>
        <p:txBody>
          <a:bodyPr vert="horz" lIns="0" tIns="0" rIns="0" bIns="0" rtlCol="0" anchor="ctr">
            <a:normAutofit/>
          </a:bodyPr>
          <a:lstStyle>
            <a:lvl1pPr marL="0" marR="0" indent="0" algn="r" defTabSz="914400" rtl="0" eaLnBrk="1" fontAlgn="auto" latinLnBrk="0" hangingPunct="1">
              <a:lnSpc>
                <a:spcPct val="100000"/>
              </a:lnSpc>
              <a:spcBef>
                <a:spcPct val="0"/>
              </a:spcBef>
              <a:spcAft>
                <a:spcPts val="0"/>
              </a:spcAft>
              <a:buClrTx/>
              <a:buSzTx/>
              <a:buFontTx/>
              <a:buNone/>
              <a:tabLst/>
              <a:defRPr kumimoji="0" lang="en-US" sz="2800" b="1" i="0" u="none" strike="noStrike" kern="1200" cap="none" spc="0" normalizeH="0" baseline="0" noProof="0" dirty="0" smtClean="0">
                <a:ln>
                  <a:noFill/>
                </a:ln>
                <a:solidFill>
                  <a:schemeClr val="tx1"/>
                </a:solidFill>
                <a:effectLst/>
                <a:uLnTx/>
                <a:uFillTx/>
                <a:latin typeface="Arial" pitchFamily="34"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dirty="0" smtClean="0"/>
              <a:t>Click to edit Master title style</a:t>
            </a:r>
            <a:endParaRPr lang="en-US" dirty="0"/>
          </a:p>
        </p:txBody>
      </p:sp>
      <p:sp>
        <p:nvSpPr>
          <p:cNvPr id="17" name="Subtitle"/>
          <p:cNvSpPr>
            <a:spLocks noGrp="1"/>
          </p:cNvSpPr>
          <p:nvPr>
            <p:ph type="body" sz="quarter" idx="11" hasCustomPrompt="1"/>
          </p:nvPr>
        </p:nvSpPr>
        <p:spPr>
          <a:xfrm>
            <a:off x="5140325" y="4128117"/>
            <a:ext cx="3763963" cy="1278384"/>
          </a:xfrm>
        </p:spPr>
        <p:txBody>
          <a:bodyPr vert="horz" lIns="0" tIns="0" rIns="0" bIns="0" rtlCol="0" anchor="b" anchorCtr="0">
            <a:normAutofit/>
          </a:bodyPr>
          <a:lstStyle>
            <a:lvl1pPr marL="0" marR="0" indent="0" algn="r" defTabSz="914400" rtl="0" eaLnBrk="1" fontAlgn="auto" latinLnBrk="0" hangingPunct="1">
              <a:lnSpc>
                <a:spcPct val="100000"/>
              </a:lnSpc>
              <a:spcBef>
                <a:spcPct val="20000"/>
              </a:spcBef>
              <a:spcAft>
                <a:spcPts val="0"/>
              </a:spcAft>
              <a:buClrTx/>
              <a:buSzTx/>
              <a:buFont typeface="Wingdings" pitchFamily="2" charset="2"/>
              <a:buNone/>
              <a:tabLst/>
              <a:defRPr kumimoji="0" lang="en-US" sz="1800" b="0" i="0" u="none" strike="noStrike" kern="1200" cap="none" spc="0" normalizeH="0" baseline="0" noProof="0">
                <a:ln>
                  <a:noFill/>
                </a:ln>
                <a:solidFill>
                  <a:schemeClr val="tx1"/>
                </a:solidFill>
                <a:effectLst/>
                <a:uLnTx/>
                <a:uFillTx/>
                <a:latin typeface="Arial" pitchFamily="34" charset="0"/>
                <a:ea typeface="+mn-ea"/>
                <a:cs typeface="+mn-cs"/>
              </a:defRPr>
            </a:lvl1pPr>
          </a:lstStyle>
          <a:p>
            <a:pPr marL="0" marR="0" lvl="0" indent="0" algn="r" defTabSz="914400" rtl="0" eaLnBrk="1" fontAlgn="auto" latinLnBrk="0" hangingPunct="1">
              <a:lnSpc>
                <a:spcPct val="100000"/>
              </a:lnSpc>
              <a:spcBef>
                <a:spcPct val="20000"/>
              </a:spcBef>
              <a:spcAft>
                <a:spcPts val="0"/>
              </a:spcAft>
              <a:buClrTx/>
              <a:buSzTx/>
              <a:buFont typeface="Wingdings" pitchFamily="2" charset="2"/>
              <a:buNone/>
              <a:tabLst/>
              <a:defRPr/>
            </a:pPr>
            <a:r>
              <a:rPr lang="en-US" dirty="0" smtClean="0"/>
              <a:t>Click to edit Master subtitle style</a:t>
            </a:r>
            <a:endParaRPr lang="en-US" dirty="0"/>
          </a:p>
        </p:txBody>
      </p:sp>
      <p:sp>
        <p:nvSpPr>
          <p:cNvPr id="5" name="Confidential"/>
          <p:cNvSpPr/>
          <p:nvPr userDrawn="1"/>
        </p:nvSpPr>
        <p:spPr>
          <a:xfrm>
            <a:off x="3881362" y="6209186"/>
            <a:ext cx="5107122"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0188" marR="0" lvl="0" indent="-230188"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Copyright © 2012 Raytheon Company. All rights reserved. </a:t>
            </a:r>
            <a:b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kumimoji="0" lang="en-US" sz="900" b="0"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Customer Success Is Our Mission</a:t>
            </a:r>
            <a: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is a registered trademark of Raytheon Company.</a:t>
            </a:r>
            <a:endParaRPr kumimoji="0" lang="en-US" sz="9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ver Slide Alternate 2">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6" name="Title"/>
          <p:cNvSpPr>
            <a:spLocks noGrp="1"/>
          </p:cNvSpPr>
          <p:nvPr>
            <p:ph type="body" sz="quarter" idx="10" hasCustomPrompt="1"/>
          </p:nvPr>
        </p:nvSpPr>
        <p:spPr>
          <a:xfrm>
            <a:off x="5140324" y="1998663"/>
            <a:ext cx="3763963" cy="1465262"/>
          </a:xfrm>
        </p:spPr>
        <p:txBody>
          <a:bodyPr vert="horz" lIns="0" tIns="0" rIns="0" bIns="0" rtlCol="0" anchor="ctr">
            <a:normAutofit/>
          </a:bodyPr>
          <a:lstStyle>
            <a:lvl1pPr marL="0" marR="0" indent="0" algn="r" defTabSz="914400" rtl="0" eaLnBrk="1" fontAlgn="auto" latinLnBrk="0" hangingPunct="1">
              <a:lnSpc>
                <a:spcPct val="100000"/>
              </a:lnSpc>
              <a:spcBef>
                <a:spcPct val="0"/>
              </a:spcBef>
              <a:spcAft>
                <a:spcPts val="0"/>
              </a:spcAft>
              <a:buClrTx/>
              <a:buSzTx/>
              <a:buFontTx/>
              <a:buNone/>
              <a:tabLst/>
              <a:defRPr kumimoji="0" lang="en-US" sz="2800" b="1" i="0" u="none" strike="noStrike" kern="1200" cap="none" spc="0" normalizeH="0" baseline="0" noProof="0" dirty="0" smtClean="0">
                <a:ln>
                  <a:noFill/>
                </a:ln>
                <a:solidFill>
                  <a:schemeClr val="tx1"/>
                </a:solidFill>
                <a:effectLst/>
                <a:uLnTx/>
                <a:uFillTx/>
                <a:latin typeface="Arial" pitchFamily="34"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dirty="0" smtClean="0"/>
              <a:t>Click to edit Master title style</a:t>
            </a:r>
            <a:endParaRPr lang="en-US" dirty="0"/>
          </a:p>
        </p:txBody>
      </p:sp>
      <p:sp>
        <p:nvSpPr>
          <p:cNvPr id="17" name="Subtitle"/>
          <p:cNvSpPr>
            <a:spLocks noGrp="1"/>
          </p:cNvSpPr>
          <p:nvPr>
            <p:ph type="body" sz="quarter" idx="11" hasCustomPrompt="1"/>
          </p:nvPr>
        </p:nvSpPr>
        <p:spPr>
          <a:xfrm>
            <a:off x="5140325" y="4128117"/>
            <a:ext cx="3763963" cy="1278384"/>
          </a:xfrm>
        </p:spPr>
        <p:txBody>
          <a:bodyPr vert="horz" lIns="0" tIns="0" rIns="0" bIns="0" rtlCol="0" anchor="b" anchorCtr="0">
            <a:normAutofit/>
          </a:bodyPr>
          <a:lstStyle>
            <a:lvl1pPr marL="0" marR="0" indent="0" algn="r" defTabSz="914400" rtl="0" eaLnBrk="1" fontAlgn="auto" latinLnBrk="0" hangingPunct="1">
              <a:lnSpc>
                <a:spcPct val="100000"/>
              </a:lnSpc>
              <a:spcBef>
                <a:spcPct val="20000"/>
              </a:spcBef>
              <a:spcAft>
                <a:spcPts val="0"/>
              </a:spcAft>
              <a:buClrTx/>
              <a:buSzTx/>
              <a:buFont typeface="Wingdings" pitchFamily="2" charset="2"/>
              <a:buNone/>
              <a:tabLst/>
              <a:defRPr kumimoji="0" lang="en-US" sz="1800" b="0" i="0" u="none" strike="noStrike" kern="1200" cap="none" spc="0" normalizeH="0" baseline="0" noProof="0">
                <a:ln>
                  <a:noFill/>
                </a:ln>
                <a:solidFill>
                  <a:schemeClr val="tx1"/>
                </a:solidFill>
                <a:effectLst/>
                <a:uLnTx/>
                <a:uFillTx/>
                <a:latin typeface="Arial" pitchFamily="34" charset="0"/>
                <a:ea typeface="+mn-ea"/>
                <a:cs typeface="+mn-cs"/>
              </a:defRPr>
            </a:lvl1pPr>
          </a:lstStyle>
          <a:p>
            <a:pPr marL="0" marR="0" lvl="0" indent="0" algn="r" defTabSz="914400" rtl="0" eaLnBrk="1" fontAlgn="auto" latinLnBrk="0" hangingPunct="1">
              <a:lnSpc>
                <a:spcPct val="100000"/>
              </a:lnSpc>
              <a:spcBef>
                <a:spcPct val="20000"/>
              </a:spcBef>
              <a:spcAft>
                <a:spcPts val="0"/>
              </a:spcAft>
              <a:buClrTx/>
              <a:buSzTx/>
              <a:buFont typeface="Wingdings" pitchFamily="2" charset="2"/>
              <a:buNone/>
              <a:tabLst/>
              <a:defRPr/>
            </a:pPr>
            <a:r>
              <a:rPr lang="en-US" dirty="0" smtClean="0"/>
              <a:t>Click to edit Master subtitle style</a:t>
            </a:r>
            <a:endParaRPr lang="en-US" dirty="0"/>
          </a:p>
        </p:txBody>
      </p:sp>
      <p:sp>
        <p:nvSpPr>
          <p:cNvPr id="5" name="Confidential"/>
          <p:cNvSpPr/>
          <p:nvPr userDrawn="1"/>
        </p:nvSpPr>
        <p:spPr>
          <a:xfrm>
            <a:off x="3881362" y="6209186"/>
            <a:ext cx="5107122"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0188" marR="0" lvl="0" indent="-230188"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Copyright © 2012 Raytheon Company. All rights reserved. </a:t>
            </a:r>
            <a:b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kumimoji="0" lang="en-US" sz="900" b="0"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Customer Success Is Our Mission</a:t>
            </a:r>
            <a: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is a registered trademark of Raytheon Company.</a:t>
            </a:r>
            <a:endParaRPr kumimoji="0" lang="en-US" sz="9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Presentation Titl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8" name="Subtitle"/>
          <p:cNvSpPr>
            <a:spLocks noGrp="1"/>
          </p:cNvSpPr>
          <p:nvPr>
            <p:ph type="body" sz="quarter" idx="10" hasCustomPrompt="1"/>
          </p:nvPr>
        </p:nvSpPr>
        <p:spPr>
          <a:xfrm>
            <a:off x="1069974" y="3937000"/>
            <a:ext cx="7832726" cy="2057400"/>
          </a:xfrm>
          <a:noFill/>
          <a:ln w="9525"/>
        </p:spPr>
        <p:txBody>
          <a:bodyPr vert="horz" lIns="91440" tIns="45720" rIns="91440" bIns="45720" rtlCol="0">
            <a:norm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800" b="0" i="0" u="none" strike="noStrike" kern="0" cap="none" spc="0" normalizeH="0" baseline="0" noProof="0">
                <a:ln>
                  <a:noFill/>
                </a:ln>
                <a:solidFill>
                  <a:sysClr val="windowText" lastClr="000000"/>
                </a:solidFill>
                <a:effectLst/>
                <a:uLnTx/>
                <a:uFillTx/>
                <a:latin typeface="Arial"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Click to edit Master Subtitle</a:t>
            </a:r>
          </a:p>
        </p:txBody>
      </p:sp>
      <p:sp>
        <p:nvSpPr>
          <p:cNvPr id="29" name="Title 1"/>
          <p:cNvSpPr>
            <a:spLocks noGrp="1"/>
          </p:cNvSpPr>
          <p:nvPr>
            <p:ph type="ctrTitle"/>
          </p:nvPr>
        </p:nvSpPr>
        <p:spPr>
          <a:xfrm>
            <a:off x="1065213" y="2119313"/>
            <a:ext cx="7837487" cy="1327150"/>
          </a:xfrm>
          <a:noFill/>
          <a:ln w="12700">
            <a:noFill/>
            <a:miter lim="800000"/>
            <a:headEnd/>
            <a:tailEnd/>
          </a:ln>
        </p:spPr>
        <p:txBody>
          <a:bodyPr vert="horz" wrap="square" lIns="0" tIns="44450" rIns="90487" bIns="44450" numCol="1" anchor="t" anchorCtr="0" compatLnSpc="1">
            <a:prstTxWarp prst="textNoShape">
              <a:avLst/>
            </a:prstTxWarp>
          </a:bodyPr>
          <a:lstStyle>
            <a:lvl1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kern="0" cap="none" spc="0" normalizeH="0" baseline="0" noProof="0" dirty="0" smtClean="0">
                <a:ln>
                  <a:noFill/>
                </a:ln>
                <a:solidFill>
                  <a:srgbClr val="000000"/>
                </a:solidFill>
                <a:effectLst/>
                <a:uLnTx/>
                <a:uFillTx/>
                <a:latin typeface="Arial"/>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mtClean="0"/>
              <a:t>Click to edit Master title style</a:t>
            </a:r>
            <a:endParaRPr lang="en-US" dirty="0"/>
          </a:p>
        </p:txBody>
      </p:sp>
      <p:sp>
        <p:nvSpPr>
          <p:cNvPr id="5" name="Confidential"/>
          <p:cNvSpPr/>
          <p:nvPr userDrawn="1"/>
        </p:nvSpPr>
        <p:spPr>
          <a:xfrm>
            <a:off x="3881362" y="6209186"/>
            <a:ext cx="5107122"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0188" marR="0" lvl="0" indent="-230188"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Copyright © 2012 Raytheon Company. All rights reserved. </a:t>
            </a:r>
            <a:b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kumimoji="0" lang="en-US" sz="900" b="0"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Customer Success Is Our Mission</a:t>
            </a:r>
            <a:r>
              <a:rPr kumimoji="0" lang="en-US" sz="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is a registered trademark of Raytheon Company.</a:t>
            </a:r>
            <a:endParaRPr kumimoji="0" lang="en-US" sz="9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D57DBB9-07C6-49AB-BFD5-E737C7E241F6}" type="slidenum">
              <a:rPr lang="en-US" smtClean="0"/>
              <a:pPr/>
              <a:t>‹#›</a:t>
            </a:fld>
            <a:endParaRPr lang="en-US"/>
          </a:p>
        </p:txBody>
      </p:sp>
      <p:sp>
        <p:nvSpPr>
          <p:cNvPr id="5" name="Date Placeholder 4"/>
          <p:cNvSpPr>
            <a:spLocks noGrp="1"/>
          </p:cNvSpPr>
          <p:nvPr>
            <p:ph type="dt" sz="half" idx="11"/>
          </p:nvPr>
        </p:nvSpPr>
        <p:spPr/>
        <p:txBody>
          <a:bodyPr/>
          <a:lstStyle>
            <a:lvl1pPr>
              <a:defRPr/>
            </a:lvl1pPr>
          </a:lstStyle>
          <a:p>
            <a:fld id="{373724D0-DD0F-42EF-84DE-838DB5D26951}" type="datetime1">
              <a:rPr lang="en-US" smtClean="0"/>
              <a:pPr/>
              <a:t>5/21/2019</a:t>
            </a:fld>
            <a:endParaRPr lang="en-US" dirty="0"/>
          </a:p>
        </p:txBody>
      </p:sp>
      <p:sp>
        <p:nvSpPr>
          <p:cNvPr id="6" name="Footer Placeholder 5"/>
          <p:cNvSpPr>
            <a:spLocks noGrp="1"/>
          </p:cNvSpPr>
          <p:nvPr>
            <p:ph type="ftr" sz="quarter" idx="12"/>
          </p:nvPr>
        </p:nvSpPr>
        <p:spPr/>
        <p:txBody>
          <a:bodyPr/>
          <a:lstStyle>
            <a:lvl1pPr>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58866" y="2419096"/>
            <a:ext cx="3933106" cy="703737"/>
          </a:xfrm>
        </p:spPr>
        <p:txBody>
          <a:bodyPr/>
          <a:lstStyle>
            <a:lvl1pPr>
              <a:defRPr baseline="0"/>
            </a:lvl1pPr>
          </a:lstStyle>
          <a:p>
            <a:r>
              <a:rPr lang="en-US" dirty="0" smtClean="0"/>
              <a:t>Click to edit title</a:t>
            </a:r>
            <a:endParaRPr lang="en-US" dirty="0"/>
          </a:p>
        </p:txBody>
      </p:sp>
      <p:sp>
        <p:nvSpPr>
          <p:cNvPr id="6" name="Slide Number Placeholder 5"/>
          <p:cNvSpPr>
            <a:spLocks noGrp="1"/>
          </p:cNvSpPr>
          <p:nvPr>
            <p:ph type="sldNum" sz="quarter" idx="12"/>
          </p:nvPr>
        </p:nvSpPr>
        <p:spPr/>
        <p:txBody>
          <a:bodyPr/>
          <a:lstStyle>
            <a:lvl1pPr>
              <a:defRPr sz="800"/>
            </a:lvl1pPr>
          </a:lstStyle>
          <a:p>
            <a:fld id="{8D57DBB9-07C6-49AB-BFD5-E737C7E241F6}" type="slidenum">
              <a:rPr lang="en-US" smtClean="0"/>
              <a:pPr/>
              <a:t>‹#›</a:t>
            </a:fld>
            <a:endParaRPr lang="en-US" dirty="0"/>
          </a:p>
        </p:txBody>
      </p:sp>
      <p:pic>
        <p:nvPicPr>
          <p:cNvPr id="7" name="Picture 6" descr="left_globe.png"/>
          <p:cNvPicPr>
            <a:picLocks noChangeAspect="1"/>
          </p:cNvPicPr>
          <p:nvPr/>
        </p:nvPicPr>
        <p:blipFill>
          <a:blip r:embed="rId2" cstate="print"/>
          <a:stretch>
            <a:fillRect/>
          </a:stretch>
        </p:blipFill>
        <p:spPr>
          <a:xfrm>
            <a:off x="120659" y="539972"/>
            <a:ext cx="2724839" cy="5201965"/>
          </a:xfrm>
          <a:prstGeom prst="rect">
            <a:avLst/>
          </a:prstGeom>
        </p:spPr>
      </p:pic>
    </p:spTree>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720311"/>
            <a:ext cx="8229600" cy="42402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sz="800"/>
            </a:lvl1pPr>
          </a:lstStyle>
          <a:p>
            <a:fld id="{8D57DBB9-07C6-49AB-BFD5-E737C7E241F6}" type="slidenum">
              <a:rPr lang="en-US" smtClean="0"/>
              <a:pPr/>
              <a:t>‹#›</a:t>
            </a:fld>
            <a:endParaRPr lang="en-US" dirty="0"/>
          </a:p>
        </p:txBody>
      </p:sp>
    </p:spTree>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97426" y="1043382"/>
            <a:ext cx="7369458" cy="874249"/>
          </a:xfrm>
        </p:spPr>
        <p:txBody>
          <a:bodyPr/>
          <a:lstStyle/>
          <a:p>
            <a:r>
              <a:rPr lang="en-US" dirty="0" smtClean="0"/>
              <a:t>Click to edit title</a:t>
            </a:r>
            <a:endParaRPr lang="en-US" dirty="0"/>
          </a:p>
        </p:txBody>
      </p:sp>
      <p:sp>
        <p:nvSpPr>
          <p:cNvPr id="4" name="Content Placeholder 3"/>
          <p:cNvSpPr>
            <a:spLocks noGrp="1"/>
          </p:cNvSpPr>
          <p:nvPr>
            <p:ph sz="half" idx="2"/>
          </p:nvPr>
        </p:nvSpPr>
        <p:spPr>
          <a:xfrm>
            <a:off x="4428284" y="2182159"/>
            <a:ext cx="4038600" cy="3197336"/>
          </a:xfrm>
          <a:solidFill>
            <a:schemeClr val="accent4">
              <a:lumMod val="60000"/>
              <a:lumOff val="40000"/>
            </a:schemeClr>
          </a:solidFill>
          <a:effectLst>
            <a:outerShdw blurRad="40000" dist="23000" dir="5400000" rotWithShape="0">
              <a:srgbClr val="000000">
                <a:alpha val="35000"/>
              </a:srgbClr>
            </a:outerShdw>
            <a:softEdge rad="88900"/>
          </a:effectLst>
        </p:spPr>
        <p:style>
          <a:lnRef idx="1">
            <a:schemeClr val="accent4"/>
          </a:lnRef>
          <a:fillRef idx="3">
            <a:schemeClr val="accent4"/>
          </a:fillRef>
          <a:effectRef idx="2">
            <a:schemeClr val="accent4"/>
          </a:effectRef>
          <a:fontRef idx="none"/>
        </p:style>
        <p:txBody>
          <a:bodyPr lIns="182880" tIns="137160" rIns="182880" bIns="13716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lvl1pPr>
              <a:defRPr sz="800"/>
            </a:lvl1pPr>
          </a:lstStyle>
          <a:p>
            <a:fld id="{8D57DBB9-07C6-49AB-BFD5-E737C7E241F6}" type="slidenum">
              <a:rPr lang="en-US" smtClean="0"/>
              <a:pPr/>
              <a:t>‹#›</a:t>
            </a:fld>
            <a:endParaRPr lang="en-US" dirty="0"/>
          </a:p>
        </p:txBody>
      </p:sp>
      <p:pic>
        <p:nvPicPr>
          <p:cNvPr id="8" name="Picture 2"/>
          <p:cNvPicPr>
            <a:picLocks noChangeAspect="1" noChangeArrowheads="1"/>
          </p:cNvPicPr>
          <p:nvPr/>
        </p:nvPicPr>
        <p:blipFill>
          <a:blip r:embed="rId2" cstate="print"/>
          <a:srcRect/>
          <a:stretch>
            <a:fillRect/>
          </a:stretch>
        </p:blipFill>
        <p:spPr bwMode="auto">
          <a:xfrm>
            <a:off x="777164" y="2911789"/>
            <a:ext cx="3627272" cy="2575024"/>
          </a:xfrm>
          <a:prstGeom prst="rect">
            <a:avLst/>
          </a:prstGeom>
          <a:noFill/>
          <a:ln w="9525">
            <a:noFill/>
            <a:miter lim="800000"/>
            <a:headEnd/>
            <a:tailEnd/>
          </a:ln>
          <a:effectLst/>
        </p:spPr>
      </p:pic>
    </p:spTree>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2614" y="906252"/>
            <a:ext cx="7530439" cy="874249"/>
          </a:xfrm>
        </p:spPr>
        <p:txBody>
          <a:bodyPr/>
          <a:lstStyle/>
          <a:p>
            <a:r>
              <a:rPr lang="en-US" dirty="0" smtClean="0"/>
              <a:t>Click to edit title</a:t>
            </a:r>
            <a:endParaRPr lang="en-US" dirty="0"/>
          </a:p>
        </p:txBody>
      </p:sp>
      <p:sp>
        <p:nvSpPr>
          <p:cNvPr id="4" name="Content Placeholder 3"/>
          <p:cNvSpPr>
            <a:spLocks noGrp="1"/>
          </p:cNvSpPr>
          <p:nvPr>
            <p:ph sz="half" idx="2"/>
          </p:nvPr>
        </p:nvSpPr>
        <p:spPr>
          <a:xfrm>
            <a:off x="4418430" y="2027142"/>
            <a:ext cx="3964623" cy="3459672"/>
          </a:xfrm>
          <a:solidFill>
            <a:srgbClr val="C74D39">
              <a:alpha val="70000"/>
            </a:srgbClr>
          </a:solidFill>
          <a:effectLst>
            <a:outerShdw blurRad="40000" dist="23000" dir="5400000" rotWithShape="0">
              <a:srgbClr val="000000">
                <a:alpha val="35000"/>
              </a:srgbClr>
            </a:outerShdw>
            <a:softEdge rad="88900"/>
          </a:effectLst>
        </p:spPr>
        <p:style>
          <a:lnRef idx="1">
            <a:schemeClr val="accent4"/>
          </a:lnRef>
          <a:fillRef idx="3">
            <a:schemeClr val="accent4"/>
          </a:fillRef>
          <a:effectRef idx="2">
            <a:schemeClr val="accent4"/>
          </a:effectRef>
          <a:fontRef idx="none"/>
        </p:style>
        <p:txBody>
          <a:bodyPr lIns="182880" tIns="128016" rIns="182880" bIns="137160"/>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lvl1pPr>
              <a:defRPr sz="800"/>
            </a:lvl1pPr>
          </a:lstStyle>
          <a:p>
            <a:fld id="{8D57DBB9-07C6-49AB-BFD5-E737C7E241F6}" type="slidenum">
              <a:rPr lang="en-US" smtClean="0"/>
              <a:pPr/>
              <a:t>‹#›</a:t>
            </a:fld>
            <a:endParaRPr lang="en-US" dirty="0"/>
          </a:p>
        </p:txBody>
      </p:sp>
      <p:pic>
        <p:nvPicPr>
          <p:cNvPr id="9" name="Picture 2"/>
          <p:cNvPicPr>
            <a:picLocks noChangeAspect="1" noChangeArrowheads="1"/>
          </p:cNvPicPr>
          <p:nvPr/>
        </p:nvPicPr>
        <p:blipFill>
          <a:blip r:embed="rId2" cstate="print"/>
          <a:srcRect/>
          <a:stretch>
            <a:fillRect/>
          </a:stretch>
        </p:blipFill>
        <p:spPr bwMode="auto">
          <a:xfrm>
            <a:off x="1068388" y="2908514"/>
            <a:ext cx="3200400" cy="2514600"/>
          </a:xfrm>
          <a:prstGeom prst="rect">
            <a:avLst/>
          </a:prstGeom>
          <a:noFill/>
          <a:ln w="9525">
            <a:noFill/>
            <a:miter lim="800000"/>
            <a:headEnd/>
            <a:tailEnd/>
          </a:ln>
          <a:effectLst/>
        </p:spPr>
      </p:pic>
    </p:spTree>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3531" y="1156663"/>
            <a:ext cx="4766197" cy="780923"/>
          </a:xfrm>
        </p:spPr>
        <p:txBody>
          <a:bodyPr/>
          <a:lstStyle>
            <a:lvl1pPr>
              <a:defRPr baseline="0"/>
            </a:lvl1pPr>
          </a:lstStyle>
          <a:p>
            <a:r>
              <a:rPr lang="en-US" dirty="0" smtClean="0"/>
              <a:t>Click to edit title</a:t>
            </a:r>
            <a:endParaRPr lang="en-US" dirty="0"/>
          </a:p>
        </p:txBody>
      </p:sp>
      <p:sp>
        <p:nvSpPr>
          <p:cNvPr id="4" name="Content Placeholder 3"/>
          <p:cNvSpPr>
            <a:spLocks noGrp="1"/>
          </p:cNvSpPr>
          <p:nvPr>
            <p:ph sz="half" idx="2"/>
          </p:nvPr>
        </p:nvSpPr>
        <p:spPr>
          <a:xfrm>
            <a:off x="3193531" y="2045803"/>
            <a:ext cx="4843708" cy="3363502"/>
          </a:xfrm>
          <a:solidFill>
            <a:srgbClr val="88B5B5">
              <a:alpha val="50000"/>
            </a:srgbClr>
          </a:solidFill>
          <a:effectLst>
            <a:outerShdw blurRad="40000" dist="23000" dir="5400000" rotWithShape="0">
              <a:srgbClr val="000000">
                <a:alpha val="35000"/>
              </a:srgbClr>
            </a:outerShdw>
            <a:softEdge rad="88900"/>
          </a:effectLst>
        </p:spPr>
        <p:style>
          <a:lnRef idx="1">
            <a:schemeClr val="accent4"/>
          </a:lnRef>
          <a:fillRef idx="3">
            <a:schemeClr val="accent4"/>
          </a:fillRef>
          <a:effectRef idx="2">
            <a:schemeClr val="accent4"/>
          </a:effectRef>
          <a:fontRef idx="none"/>
        </p:style>
        <p:txBody>
          <a:bodyPr lIns="182880" tIns="137160" rIns="182880" bIns="13716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lvl1pPr>
              <a:defRPr sz="800"/>
            </a:lvl1pPr>
          </a:lstStyle>
          <a:p>
            <a:fld id="{8D57DBB9-07C6-49AB-BFD5-E737C7E241F6}" type="slidenum">
              <a:rPr lang="en-US" smtClean="0"/>
              <a:pPr/>
              <a:t>‹#›</a:t>
            </a:fld>
            <a:endParaRPr lang="en-US" dirty="0"/>
          </a:p>
        </p:txBody>
      </p:sp>
      <p:pic>
        <p:nvPicPr>
          <p:cNvPr id="9"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5438" y="1156663"/>
            <a:ext cx="2074861" cy="4252642"/>
          </a:xfrm>
          <a:prstGeom prst="rect">
            <a:avLst/>
          </a:prstGeom>
          <a:noFill/>
          <a:ln w="9525">
            <a:noFill/>
            <a:miter lim="800000"/>
            <a:headEnd/>
            <a:tailEnd/>
          </a:ln>
          <a:effectLst>
            <a:softEdge rad="76200"/>
          </a:effectLst>
        </p:spPr>
      </p:pic>
    </p:spTree>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sz="800"/>
            </a:lvl1pPr>
          </a:lstStyle>
          <a:p>
            <a:fld id="{8D57DBB9-07C6-49AB-BFD5-E737C7E241F6}" type="slidenum">
              <a:rPr lang="en-US" smtClean="0"/>
              <a:pPr/>
              <a:t>‹#›</a:t>
            </a:fld>
            <a:endParaRPr lang="en-US" dirty="0"/>
          </a:p>
        </p:txBody>
      </p:sp>
    </p:spTree>
  </p:cSld>
  <p:clrMapOvr>
    <a:masterClrMapping/>
  </p:clrMapOvr>
  <p:timing>
    <p:tnLst>
      <p:par>
        <p:cTn id="1" dur="indefinite" restart="never" nodeType="tmRoot"/>
      </p:par>
    </p:tnLst>
  </p:timing>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436" y="1281112"/>
            <a:ext cx="3944739" cy="3910496"/>
          </a:xfrm>
          <a:prstGeom prst="rect">
            <a:avLst/>
          </a:prstGeom>
          <a:noFill/>
          <a:ln w="9525">
            <a:noFill/>
            <a:miter lim="800000"/>
            <a:headEnd/>
            <a:tailEnd/>
          </a:ln>
          <a:effectLst/>
        </p:spPr>
      </p:pic>
      <p:sp>
        <p:nvSpPr>
          <p:cNvPr id="2" name="Title 1"/>
          <p:cNvSpPr>
            <a:spLocks noGrp="1"/>
          </p:cNvSpPr>
          <p:nvPr>
            <p:ph type="title"/>
          </p:nvPr>
        </p:nvSpPr>
        <p:spPr>
          <a:xfrm>
            <a:off x="3771386" y="725951"/>
            <a:ext cx="4915414" cy="874249"/>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771386" y="1727797"/>
            <a:ext cx="4915414" cy="42402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sz="800"/>
            </a:lvl1pPr>
          </a:lstStyle>
          <a:p>
            <a:fld id="{8D57DBB9-07C6-49AB-BFD5-E737C7E241F6}"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693367"/>
            <a:ext cx="6357083" cy="874249"/>
          </a:xfrm>
        </p:spPr>
        <p:txBody>
          <a:bodyPr/>
          <a:lstStyle/>
          <a:p>
            <a:r>
              <a:rPr lang="en-US" dirty="0" smtClean="0"/>
              <a:t>Click to edit title</a:t>
            </a:r>
            <a:endParaRPr lang="en-US" dirty="0"/>
          </a:p>
        </p:txBody>
      </p:sp>
      <p:sp>
        <p:nvSpPr>
          <p:cNvPr id="3" name="Content Placeholder 2"/>
          <p:cNvSpPr>
            <a:spLocks noGrp="1"/>
          </p:cNvSpPr>
          <p:nvPr>
            <p:ph idx="1" hasCustomPrompt="1"/>
          </p:nvPr>
        </p:nvSpPr>
        <p:spPr>
          <a:xfrm>
            <a:off x="457200" y="3196461"/>
            <a:ext cx="6357083" cy="2615580"/>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sz="800"/>
            </a:lvl1pPr>
          </a:lstStyle>
          <a:p>
            <a:fld id="{8D57DBB9-07C6-49AB-BFD5-E737C7E241F6}" type="slidenum">
              <a:rPr lang="en-US" smtClean="0"/>
              <a:pPr/>
              <a:t>‹#›</a:t>
            </a:fld>
            <a:endParaRPr lang="en-US" dirty="0"/>
          </a:p>
        </p:txBody>
      </p:sp>
      <p:pic>
        <p:nvPicPr>
          <p:cNvPr id="8" name="Picture 7" descr="rt_globe.png"/>
          <p:cNvPicPr>
            <a:picLocks noChangeAspect="1"/>
          </p:cNvPicPr>
          <p:nvPr/>
        </p:nvPicPr>
        <p:blipFill>
          <a:blip r:embed="rId2" cstate="print"/>
          <a:stretch>
            <a:fillRect/>
          </a:stretch>
        </p:blipFill>
        <p:spPr>
          <a:xfrm>
            <a:off x="6458420" y="365793"/>
            <a:ext cx="2834924" cy="5446248"/>
          </a:xfrm>
          <a:prstGeom prst="rect">
            <a:avLst/>
          </a:prstGeom>
        </p:spPr>
      </p:pic>
    </p:spTree>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8D57DBB9-07C6-49AB-BFD5-E737C7E241F6}" type="slidenum">
              <a:rPr lang="en-US" smtClean="0"/>
              <a:pPr/>
              <a:t>‹#›</a:t>
            </a:fld>
            <a:endParaRPr lang="en-US" dirty="0"/>
          </a:p>
        </p:txBody>
      </p:sp>
      <p:sp>
        <p:nvSpPr>
          <p:cNvPr id="5" name="Date Placeholder 4"/>
          <p:cNvSpPr>
            <a:spLocks noGrp="1"/>
          </p:cNvSpPr>
          <p:nvPr>
            <p:ph type="dt" sz="half" idx="11"/>
          </p:nvPr>
        </p:nvSpPr>
        <p:spPr/>
        <p:txBody>
          <a:bodyPr/>
          <a:lstStyle>
            <a:lvl1pPr>
              <a:defRPr/>
            </a:lvl1pPr>
          </a:lstStyle>
          <a:p>
            <a:fld id="{7E42FB2E-ABA8-41CA-9C7C-28F5EB525474}" type="datetime1">
              <a:rPr lang="en-US" smtClean="0"/>
              <a:pPr/>
              <a:t>5/21/2019</a:t>
            </a:fld>
            <a:endParaRPr lang="en-US" dirty="0"/>
          </a:p>
        </p:txBody>
      </p:sp>
      <p:sp>
        <p:nvSpPr>
          <p:cNvPr id="6" name="Footer Placeholder 5"/>
          <p:cNvSpPr>
            <a:spLocks noGrp="1"/>
          </p:cNvSpPr>
          <p:nvPr>
            <p:ph type="ftr" sz="quarter" idx="12"/>
          </p:nvPr>
        </p:nvSpPr>
        <p:spPr/>
        <p:txBody>
          <a:bodyPr/>
          <a:lstStyle>
            <a:lvl1pPr>
              <a:defRPr/>
            </a:lvl1pPr>
          </a:lstStyle>
          <a:p>
            <a:endParaRPr lang="en-US" dirty="0"/>
          </a:p>
        </p:txBody>
      </p:sp>
    </p:spTree>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19063"/>
            <a:ext cx="8382000" cy="8667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71600"/>
            <a:ext cx="419100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9100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8D57DBB9-07C6-49AB-BFD5-E737C7E241F6}" type="slidenum">
              <a:rPr lang="en-US" smtClean="0"/>
              <a:pPr/>
              <a:t>‹#›</a:t>
            </a:fld>
            <a:endParaRPr lang="en-US" dirty="0"/>
          </a:p>
        </p:txBody>
      </p:sp>
      <p:sp>
        <p:nvSpPr>
          <p:cNvPr id="6" name="Date Placeholder 5"/>
          <p:cNvSpPr>
            <a:spLocks noGrp="1"/>
          </p:cNvSpPr>
          <p:nvPr>
            <p:ph type="dt" sz="half" idx="11"/>
          </p:nvPr>
        </p:nvSpPr>
        <p:spPr/>
        <p:txBody>
          <a:bodyPr/>
          <a:lstStyle>
            <a:lvl1pPr>
              <a:defRPr/>
            </a:lvl1pPr>
          </a:lstStyle>
          <a:p>
            <a:fld id="{7E42FB2E-ABA8-41CA-9C7C-28F5EB525474}" type="datetime1">
              <a:rPr lang="en-US" smtClean="0"/>
              <a:pPr/>
              <a:t>5/21/2019</a:t>
            </a:fld>
            <a:endParaRPr lang="en-US" dirty="0"/>
          </a:p>
        </p:txBody>
      </p:sp>
      <p:sp>
        <p:nvSpPr>
          <p:cNvPr id="7" name="Footer Placeholder 6"/>
          <p:cNvSpPr>
            <a:spLocks noGrp="1"/>
          </p:cNvSpPr>
          <p:nvPr>
            <p:ph type="ftr" sz="quarter" idx="12"/>
          </p:nvPr>
        </p:nvSpPr>
        <p:spPr/>
        <p:txBody>
          <a:bodyPr/>
          <a:lstStyle>
            <a:lvl1pPr>
              <a:defRPr/>
            </a:lvl1pPr>
          </a:lstStyle>
          <a:p>
            <a:endParaRPr lang="en-US" dirty="0"/>
          </a:p>
        </p:txBody>
      </p:sp>
    </p:spTree>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8D57DBB9-07C6-49AB-BFD5-E737C7E241F6}" type="slidenum">
              <a:rPr lang="en-US" smtClean="0"/>
              <a:pPr/>
              <a:t>‹#›</a:t>
            </a:fld>
            <a:endParaRPr lang="en-US" dirty="0"/>
          </a:p>
        </p:txBody>
      </p:sp>
      <p:sp>
        <p:nvSpPr>
          <p:cNvPr id="8" name="Date Placeholder 7"/>
          <p:cNvSpPr>
            <a:spLocks noGrp="1"/>
          </p:cNvSpPr>
          <p:nvPr>
            <p:ph type="dt" sz="half" idx="11"/>
          </p:nvPr>
        </p:nvSpPr>
        <p:spPr/>
        <p:txBody>
          <a:bodyPr/>
          <a:lstStyle>
            <a:lvl1pPr>
              <a:defRPr/>
            </a:lvl1pPr>
          </a:lstStyle>
          <a:p>
            <a:fld id="{7E42FB2E-ABA8-41CA-9C7C-28F5EB525474}" type="datetime1">
              <a:rPr lang="en-US" smtClean="0"/>
              <a:pPr/>
              <a:t>5/21/2019</a:t>
            </a:fld>
            <a:endParaRPr lang="en-US" dirty="0"/>
          </a:p>
        </p:txBody>
      </p:sp>
      <p:sp>
        <p:nvSpPr>
          <p:cNvPr id="9" name="Footer Placeholder 8"/>
          <p:cNvSpPr>
            <a:spLocks noGrp="1"/>
          </p:cNvSpPr>
          <p:nvPr>
            <p:ph type="ftr" sz="quarter" idx="12"/>
          </p:nvPr>
        </p:nvSpPr>
        <p:spPr/>
        <p:txBody>
          <a:bodyPr/>
          <a:lstStyle>
            <a:lvl1pPr>
              <a:defRPr/>
            </a:lvl1pPr>
          </a:lstStyle>
          <a:p>
            <a:endParaRPr lang="en-US" dirty="0"/>
          </a:p>
        </p:txBody>
      </p:sp>
    </p:spTree>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8D57DBB9-07C6-49AB-BFD5-E737C7E241F6}" type="slidenum">
              <a:rPr lang="en-US" smtClean="0"/>
              <a:pPr/>
              <a:t>‹#›</a:t>
            </a:fld>
            <a:endParaRPr lang="en-US"/>
          </a:p>
        </p:txBody>
      </p:sp>
      <p:sp>
        <p:nvSpPr>
          <p:cNvPr id="4" name="Date Placeholder 3"/>
          <p:cNvSpPr>
            <a:spLocks noGrp="1"/>
          </p:cNvSpPr>
          <p:nvPr>
            <p:ph type="dt" sz="half" idx="11"/>
          </p:nvPr>
        </p:nvSpPr>
        <p:spPr/>
        <p:txBody>
          <a:bodyPr/>
          <a:lstStyle>
            <a:lvl1pPr>
              <a:defRPr/>
            </a:lvl1pPr>
          </a:lstStyle>
          <a:p>
            <a:fld id="{1620389F-DE1D-44C7-B37E-89BCC2F680BE}" type="datetime1">
              <a:rPr lang="en-US" smtClean="0"/>
              <a:pPr/>
              <a:t>5/21/2019</a:t>
            </a:fld>
            <a:endParaRPr lang="en-US"/>
          </a:p>
        </p:txBody>
      </p:sp>
      <p:sp>
        <p:nvSpPr>
          <p:cNvPr id="5" name="Footer Placeholder 4"/>
          <p:cNvSpPr>
            <a:spLocks noGrp="1"/>
          </p:cNvSpPr>
          <p:nvPr>
            <p:ph type="ftr" sz="quarter" idx="12"/>
          </p:nvPr>
        </p:nvSpPr>
        <p:spPr/>
        <p:txBody>
          <a:bodyPr/>
          <a:lstStyle>
            <a:lvl1pPr>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D57DBB9-07C6-49AB-BFD5-E737C7E241F6}" type="slidenum">
              <a:rPr lang="en-US" smtClean="0"/>
              <a:pPr/>
              <a:t>‹#›</a:t>
            </a:fld>
            <a:endParaRPr lang="en-US" dirty="0"/>
          </a:p>
        </p:txBody>
      </p:sp>
      <p:sp>
        <p:nvSpPr>
          <p:cNvPr id="3" name="Date Placeholder 2"/>
          <p:cNvSpPr>
            <a:spLocks noGrp="1"/>
          </p:cNvSpPr>
          <p:nvPr>
            <p:ph type="dt" sz="half" idx="11"/>
          </p:nvPr>
        </p:nvSpPr>
        <p:spPr/>
        <p:txBody>
          <a:bodyPr/>
          <a:lstStyle>
            <a:lvl1pPr>
              <a:defRPr/>
            </a:lvl1pPr>
          </a:lstStyle>
          <a:p>
            <a:fld id="{7E42FB2E-ABA8-41CA-9C7C-28F5EB525474}" type="datetime1">
              <a:rPr lang="en-US" smtClean="0"/>
              <a:pPr/>
              <a:t>5/21/2019</a:t>
            </a:fld>
            <a:endParaRPr lang="en-US" dirty="0"/>
          </a:p>
        </p:txBody>
      </p:sp>
      <p:sp>
        <p:nvSpPr>
          <p:cNvPr id="4" name="Footer Placeholder 3"/>
          <p:cNvSpPr>
            <a:spLocks noGrp="1"/>
          </p:cNvSpPr>
          <p:nvPr>
            <p:ph type="ftr" sz="quarter" idx="12"/>
          </p:nvPr>
        </p:nvSpPr>
        <p:spPr/>
        <p:txBody>
          <a:bodyPr/>
          <a:lstStyle>
            <a:lvl1pPr>
              <a:defRPr/>
            </a:lvl1pPr>
          </a:lstStyle>
          <a:p>
            <a:endParaRPr lang="en-US" dirty="0"/>
          </a:p>
        </p:txBody>
      </p:sp>
    </p:spTree>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D57DBB9-07C6-49AB-BFD5-E737C7E241F6}" type="slidenum">
              <a:rPr lang="en-US" smtClean="0"/>
              <a:pPr/>
              <a:t>‹#›</a:t>
            </a:fld>
            <a:endParaRPr lang="en-US" dirty="0"/>
          </a:p>
        </p:txBody>
      </p:sp>
      <p:sp>
        <p:nvSpPr>
          <p:cNvPr id="6" name="Date Placeholder 5"/>
          <p:cNvSpPr>
            <a:spLocks noGrp="1"/>
          </p:cNvSpPr>
          <p:nvPr>
            <p:ph type="dt" sz="half" idx="11"/>
          </p:nvPr>
        </p:nvSpPr>
        <p:spPr/>
        <p:txBody>
          <a:bodyPr/>
          <a:lstStyle>
            <a:lvl1pPr>
              <a:defRPr/>
            </a:lvl1pPr>
          </a:lstStyle>
          <a:p>
            <a:fld id="{7E42FB2E-ABA8-41CA-9C7C-28F5EB525474}" type="datetime1">
              <a:rPr lang="en-US" smtClean="0"/>
              <a:pPr/>
              <a:t>5/21/2019</a:t>
            </a:fld>
            <a:endParaRPr lang="en-US" dirty="0"/>
          </a:p>
        </p:txBody>
      </p:sp>
      <p:sp>
        <p:nvSpPr>
          <p:cNvPr id="7" name="Footer Placeholder 6"/>
          <p:cNvSpPr>
            <a:spLocks noGrp="1"/>
          </p:cNvSpPr>
          <p:nvPr>
            <p:ph type="ftr" sz="quarter" idx="12"/>
          </p:nvPr>
        </p:nvSpPr>
        <p:spPr/>
        <p:txBody>
          <a:bodyPr/>
          <a:lstStyle>
            <a:lvl1pPr>
              <a:defRPr/>
            </a:lvl1pPr>
          </a:lstStyle>
          <a:p>
            <a:endParaRPr lang="en-US" dirty="0"/>
          </a:p>
        </p:txBody>
      </p:sp>
    </p:spTree>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D57DBB9-07C6-49AB-BFD5-E737C7E241F6}" type="slidenum">
              <a:rPr lang="en-US" smtClean="0"/>
              <a:pPr/>
              <a:t>‹#›</a:t>
            </a:fld>
            <a:endParaRPr lang="en-US" dirty="0"/>
          </a:p>
        </p:txBody>
      </p:sp>
      <p:sp>
        <p:nvSpPr>
          <p:cNvPr id="6" name="Date Placeholder 5"/>
          <p:cNvSpPr>
            <a:spLocks noGrp="1"/>
          </p:cNvSpPr>
          <p:nvPr>
            <p:ph type="dt" sz="half" idx="11"/>
          </p:nvPr>
        </p:nvSpPr>
        <p:spPr/>
        <p:txBody>
          <a:bodyPr/>
          <a:lstStyle>
            <a:lvl1pPr>
              <a:defRPr/>
            </a:lvl1pPr>
          </a:lstStyle>
          <a:p>
            <a:fld id="{7E42FB2E-ABA8-41CA-9C7C-28F5EB525474}" type="datetime1">
              <a:rPr lang="en-US" smtClean="0"/>
              <a:pPr/>
              <a:t>5/21/2019</a:t>
            </a:fld>
            <a:endParaRPr lang="en-US" dirty="0"/>
          </a:p>
        </p:txBody>
      </p:sp>
      <p:sp>
        <p:nvSpPr>
          <p:cNvPr id="7" name="Footer Placeholder 6"/>
          <p:cNvSpPr>
            <a:spLocks noGrp="1"/>
          </p:cNvSpPr>
          <p:nvPr>
            <p:ph type="ftr" sz="quarter" idx="12"/>
          </p:nvPr>
        </p:nvSpPr>
        <p:spPr/>
        <p:txBody>
          <a:bodyPr/>
          <a:lstStyle>
            <a:lvl1pPr>
              <a:defRPr/>
            </a:lvl1pPr>
          </a:lstStyle>
          <a:p>
            <a:endParaRPr lang="en-US" dirty="0"/>
          </a:p>
        </p:txBody>
      </p:sp>
    </p:spTree>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7.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6.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304800" y="1371600"/>
            <a:ext cx="8534400" cy="4775200"/>
          </a:xfrm>
          <a:prstGeom prst="rect">
            <a:avLst/>
          </a:prstGeom>
          <a:noFill/>
          <a:ln w="12700">
            <a:noFill/>
            <a:miter lim="800000"/>
            <a:headEnd/>
            <a:tailEnd/>
          </a:ln>
          <a:effectLst/>
        </p:spPr>
        <p:txBody>
          <a:bodyPr vert="horz" wrap="square" lIns="0"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099" name="Line 3"/>
          <p:cNvSpPr>
            <a:spLocks noChangeShapeType="1"/>
          </p:cNvSpPr>
          <p:nvPr/>
        </p:nvSpPr>
        <p:spPr bwMode="auto">
          <a:xfrm>
            <a:off x="0" y="1035050"/>
            <a:ext cx="9137650" cy="0"/>
          </a:xfrm>
          <a:prstGeom prst="line">
            <a:avLst/>
          </a:prstGeom>
          <a:noFill/>
          <a:ln w="12700">
            <a:solidFill>
              <a:srgbClr val="FF3D00"/>
            </a:solidFill>
            <a:round/>
            <a:headEnd/>
            <a:tailEnd/>
          </a:ln>
          <a:effectLst/>
        </p:spPr>
        <p:txBody>
          <a:bodyPr wrap="none" anchor="ctr"/>
          <a:lstStyle/>
          <a:p>
            <a:endParaRPr lang="en-US" dirty="0"/>
          </a:p>
        </p:txBody>
      </p:sp>
      <p:sp>
        <p:nvSpPr>
          <p:cNvPr id="4100" name="Rectangle 4"/>
          <p:cNvSpPr>
            <a:spLocks noGrp="1" noChangeArrowheads="1"/>
          </p:cNvSpPr>
          <p:nvPr>
            <p:ph type="title"/>
          </p:nvPr>
        </p:nvSpPr>
        <p:spPr bwMode="auto">
          <a:xfrm>
            <a:off x="304800" y="119063"/>
            <a:ext cx="8534400" cy="866775"/>
          </a:xfrm>
          <a:prstGeom prst="rect">
            <a:avLst/>
          </a:prstGeom>
          <a:noFill/>
          <a:ln w="12700">
            <a:noFill/>
            <a:miter lim="800000"/>
            <a:headEnd/>
            <a:tailEnd/>
          </a:ln>
          <a:effectLst/>
        </p:spPr>
        <p:txBody>
          <a:bodyPr vert="horz" wrap="square" lIns="0" tIns="44450" rIns="90487" bIns="44450" numCol="1" anchor="b" anchorCtr="0" compatLnSpc="1">
            <a:prstTxWarp prst="textNoShape">
              <a:avLst/>
            </a:prstTxWarp>
          </a:bodyPr>
          <a:lstStyle/>
          <a:p>
            <a:pPr lvl="0"/>
            <a:r>
              <a:rPr lang="en-US" smtClean="0"/>
              <a:t>Click to edit Master </a:t>
            </a:r>
            <a:br>
              <a:rPr lang="en-US" smtClean="0"/>
            </a:br>
            <a:r>
              <a:rPr lang="en-US" smtClean="0"/>
              <a:t>title style</a:t>
            </a:r>
          </a:p>
        </p:txBody>
      </p:sp>
      <p:sp>
        <p:nvSpPr>
          <p:cNvPr id="4101" name="Rectangle 5"/>
          <p:cNvSpPr>
            <a:spLocks noGrp="1" noChangeArrowheads="1"/>
          </p:cNvSpPr>
          <p:nvPr>
            <p:ph type="sldNum" sz="quarter" idx="4"/>
          </p:nvPr>
        </p:nvSpPr>
        <p:spPr bwMode="auto">
          <a:xfrm>
            <a:off x="7923213" y="6624638"/>
            <a:ext cx="941387" cy="18573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buClrTx/>
              <a:buFontTx/>
              <a:buNone/>
              <a:defRPr sz="1000" b="0"/>
            </a:lvl1pPr>
          </a:lstStyle>
          <a:p>
            <a:fld id="{8D57DBB9-07C6-49AB-BFD5-E737C7E241F6}" type="slidenum">
              <a:rPr lang="en-US" smtClean="0"/>
              <a:pPr/>
              <a:t>‹#›</a:t>
            </a:fld>
            <a:endParaRPr lang="en-US" dirty="0"/>
          </a:p>
        </p:txBody>
      </p:sp>
      <p:sp>
        <p:nvSpPr>
          <p:cNvPr id="4102" name="Rectangle 6"/>
          <p:cNvSpPr>
            <a:spLocks noGrp="1" noChangeArrowheads="1"/>
          </p:cNvSpPr>
          <p:nvPr>
            <p:ph type="dt" sz="half" idx="2"/>
          </p:nvPr>
        </p:nvSpPr>
        <p:spPr bwMode="auto">
          <a:xfrm>
            <a:off x="4267200" y="6477000"/>
            <a:ext cx="685800" cy="22701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buClrTx/>
              <a:buFontTx/>
              <a:buNone/>
              <a:defRPr sz="1000" b="0"/>
            </a:lvl1pPr>
          </a:lstStyle>
          <a:p>
            <a:fld id="{7E42FB2E-ABA8-41CA-9C7C-28F5EB525474}" type="datetime1">
              <a:rPr lang="en-US" smtClean="0"/>
              <a:pPr/>
              <a:t>5/21/2019</a:t>
            </a:fld>
            <a:endParaRPr lang="en-US" dirty="0"/>
          </a:p>
        </p:txBody>
      </p:sp>
      <p:sp>
        <p:nvSpPr>
          <p:cNvPr id="4103" name="Rectangle 7"/>
          <p:cNvSpPr>
            <a:spLocks noGrp="1" noChangeArrowheads="1"/>
          </p:cNvSpPr>
          <p:nvPr>
            <p:ph type="ftr" sz="quarter" idx="3"/>
          </p:nvPr>
        </p:nvSpPr>
        <p:spPr bwMode="auto">
          <a:xfrm>
            <a:off x="152400" y="6629400"/>
            <a:ext cx="1752600" cy="1825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buClrTx/>
              <a:buFontTx/>
              <a:buNone/>
              <a:defRPr sz="1000" b="0"/>
            </a:lvl1pPr>
          </a:lstStyle>
          <a:p>
            <a:endParaRPr lang="en-US" dirty="0"/>
          </a:p>
        </p:txBody>
      </p:sp>
      <p:pic>
        <p:nvPicPr>
          <p:cNvPr id="10" name="Picture 9" descr="GLOBE-logo.jpg"/>
          <p:cNvPicPr>
            <a:picLocks noChangeAspect="1"/>
          </p:cNvPicPr>
          <p:nvPr/>
        </p:nvPicPr>
        <p:blipFill>
          <a:blip r:embed="rId21" cstate="print"/>
          <a:stretch>
            <a:fillRect/>
          </a:stretch>
        </p:blipFill>
        <p:spPr>
          <a:xfrm>
            <a:off x="228600" y="6172200"/>
            <a:ext cx="3429000" cy="532324"/>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60" r:id="rId17"/>
    <p:sldLayoutId id="2147483662" r:id="rId18"/>
    <p:sldLayoutId id="2147483661" r:id="rId19"/>
  </p:sldLayoutIdLst>
  <p:transition>
    <p:fade/>
  </p:transition>
  <p:timing>
    <p:tnLst>
      <p:par>
        <p:cTn id="1" dur="indefinite" restart="never" nodeType="tmRoot"/>
      </p:par>
    </p:tnLst>
  </p:timing>
  <p:hf hdr="0" ftr="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Arial Black" pitchFamily="34" charset="0"/>
        </a:defRPr>
      </a:lvl2pPr>
      <a:lvl3pPr algn="l" rtl="0" eaLnBrk="1" fontAlgn="base" hangingPunct="1">
        <a:spcBef>
          <a:spcPct val="0"/>
        </a:spcBef>
        <a:spcAft>
          <a:spcPct val="0"/>
        </a:spcAft>
        <a:defRPr sz="3000">
          <a:solidFill>
            <a:schemeClr val="tx2"/>
          </a:solidFill>
          <a:latin typeface="Arial Black" pitchFamily="34" charset="0"/>
        </a:defRPr>
      </a:lvl3pPr>
      <a:lvl4pPr algn="l" rtl="0" eaLnBrk="1" fontAlgn="base" hangingPunct="1">
        <a:spcBef>
          <a:spcPct val="0"/>
        </a:spcBef>
        <a:spcAft>
          <a:spcPct val="0"/>
        </a:spcAft>
        <a:defRPr sz="3000">
          <a:solidFill>
            <a:schemeClr val="tx2"/>
          </a:solidFill>
          <a:latin typeface="Arial Black" pitchFamily="34" charset="0"/>
        </a:defRPr>
      </a:lvl4pPr>
      <a:lvl5pPr algn="l" rtl="0" eaLnBrk="1" fontAlgn="base" hangingPunct="1">
        <a:spcBef>
          <a:spcPct val="0"/>
        </a:spcBef>
        <a:spcAft>
          <a:spcPct val="0"/>
        </a:spcAft>
        <a:defRPr sz="3000">
          <a:solidFill>
            <a:schemeClr val="tx2"/>
          </a:solidFill>
          <a:latin typeface="Arial Black" pitchFamily="34" charset="0"/>
        </a:defRPr>
      </a:lvl5pPr>
      <a:lvl6pPr marL="457200" algn="l" rtl="0" eaLnBrk="1" fontAlgn="base" hangingPunct="1">
        <a:spcBef>
          <a:spcPct val="0"/>
        </a:spcBef>
        <a:spcAft>
          <a:spcPct val="0"/>
        </a:spcAft>
        <a:defRPr sz="3000">
          <a:solidFill>
            <a:schemeClr val="tx2"/>
          </a:solidFill>
          <a:latin typeface="Arial Black" pitchFamily="34" charset="0"/>
        </a:defRPr>
      </a:lvl6pPr>
      <a:lvl7pPr marL="914400" algn="l" rtl="0" eaLnBrk="1" fontAlgn="base" hangingPunct="1">
        <a:spcBef>
          <a:spcPct val="0"/>
        </a:spcBef>
        <a:spcAft>
          <a:spcPct val="0"/>
        </a:spcAft>
        <a:defRPr sz="3000">
          <a:solidFill>
            <a:schemeClr val="tx2"/>
          </a:solidFill>
          <a:latin typeface="Arial Black" pitchFamily="34" charset="0"/>
        </a:defRPr>
      </a:lvl7pPr>
      <a:lvl8pPr marL="1371600" algn="l" rtl="0" eaLnBrk="1" fontAlgn="base" hangingPunct="1">
        <a:spcBef>
          <a:spcPct val="0"/>
        </a:spcBef>
        <a:spcAft>
          <a:spcPct val="0"/>
        </a:spcAft>
        <a:defRPr sz="3000">
          <a:solidFill>
            <a:schemeClr val="tx2"/>
          </a:solidFill>
          <a:latin typeface="Arial Black" pitchFamily="34" charset="0"/>
        </a:defRPr>
      </a:lvl8pPr>
      <a:lvl9pPr marL="1828800" algn="l" rtl="0" eaLnBrk="1" fontAlgn="base" hangingPunct="1">
        <a:spcBef>
          <a:spcPct val="0"/>
        </a:spcBef>
        <a:spcAft>
          <a:spcPct val="0"/>
        </a:spcAft>
        <a:defRPr sz="3000">
          <a:solidFill>
            <a:schemeClr val="tx2"/>
          </a:solidFill>
          <a:latin typeface="Arial Black" pitchFamily="34" charset="0"/>
        </a:defRPr>
      </a:lvl9pPr>
    </p:titleStyle>
    <p:bodyStyle>
      <a:lvl1pPr marL="234950" indent="-234950" algn="l" rtl="0" eaLnBrk="1" fontAlgn="base" hangingPunct="1">
        <a:spcBef>
          <a:spcPct val="20000"/>
        </a:spcBef>
        <a:spcAft>
          <a:spcPct val="0"/>
        </a:spcAft>
        <a:buClr>
          <a:schemeClr val="tx1"/>
        </a:buClr>
        <a:buSzPct val="150000"/>
        <a:buChar char="•"/>
        <a:defRPr sz="2000" b="1">
          <a:solidFill>
            <a:schemeClr val="tx1"/>
          </a:solidFill>
          <a:latin typeface="+mn-lt"/>
          <a:ea typeface="+mn-ea"/>
          <a:cs typeface="+mn-cs"/>
        </a:defRPr>
      </a:lvl1pPr>
      <a:lvl2pPr marL="517525" indent="-280988" algn="l" rtl="0" eaLnBrk="1" fontAlgn="base" hangingPunct="1">
        <a:spcBef>
          <a:spcPct val="20000"/>
        </a:spcBef>
        <a:spcAft>
          <a:spcPct val="0"/>
        </a:spcAft>
        <a:buClr>
          <a:schemeClr val="tx1"/>
        </a:buClr>
        <a:buFont typeface="Arial" charset="0"/>
        <a:buChar char="–"/>
        <a:defRPr b="1">
          <a:solidFill>
            <a:schemeClr val="tx1"/>
          </a:solidFill>
          <a:latin typeface="+mn-lt"/>
        </a:defRPr>
      </a:lvl2pPr>
      <a:lvl3pPr marL="781050" indent="-254000" algn="l" rtl="0" eaLnBrk="1" fontAlgn="base" hangingPunct="1">
        <a:spcBef>
          <a:spcPct val="20000"/>
        </a:spcBef>
        <a:spcAft>
          <a:spcPct val="0"/>
        </a:spcAft>
        <a:buClr>
          <a:schemeClr val="tx1"/>
        </a:buClr>
        <a:buSzPct val="125000"/>
        <a:buFont typeface="Arial" charset="0"/>
        <a:buChar char="&gt;"/>
        <a:defRPr sz="1600" b="1">
          <a:solidFill>
            <a:schemeClr val="tx1"/>
          </a:solidFill>
          <a:latin typeface="+mn-lt"/>
        </a:defRPr>
      </a:lvl3pPr>
      <a:lvl4pPr marL="1077913" indent="-295275" algn="l" rtl="0" eaLnBrk="1" fontAlgn="base" hangingPunct="1">
        <a:spcBef>
          <a:spcPct val="20000"/>
        </a:spcBef>
        <a:spcAft>
          <a:spcPct val="0"/>
        </a:spcAft>
        <a:buClr>
          <a:schemeClr val="tx1"/>
        </a:buClr>
        <a:buChar char="•"/>
        <a:defRPr sz="1400">
          <a:solidFill>
            <a:schemeClr val="tx1"/>
          </a:solidFill>
          <a:latin typeface="+mn-lt"/>
        </a:defRPr>
      </a:lvl4pPr>
      <a:lvl5pPr marL="2057400" indent="-228600" algn="l" rtl="0" eaLnBrk="1" fontAlgn="base" hangingPunct="1">
        <a:spcBef>
          <a:spcPct val="20000"/>
        </a:spcBef>
        <a:spcAft>
          <a:spcPct val="0"/>
        </a:spcAft>
        <a:buSzPct val="100000"/>
        <a:buChar char="»"/>
        <a:defRPr>
          <a:solidFill>
            <a:srgbClr val="0000CC"/>
          </a:solidFill>
          <a:latin typeface="Frutiger 87ExtraBlackCn" pitchFamily="34" charset="0"/>
        </a:defRPr>
      </a:lvl5pPr>
      <a:lvl6pPr marL="2514600" indent="-228600" algn="l" rtl="0" eaLnBrk="1" fontAlgn="base" hangingPunct="1">
        <a:spcBef>
          <a:spcPct val="20000"/>
        </a:spcBef>
        <a:spcAft>
          <a:spcPct val="0"/>
        </a:spcAft>
        <a:buSzPct val="100000"/>
        <a:buChar char="»"/>
        <a:defRPr>
          <a:solidFill>
            <a:srgbClr val="0000CC"/>
          </a:solidFill>
          <a:latin typeface="Frutiger 87ExtraBlackCn" pitchFamily="34" charset="0"/>
        </a:defRPr>
      </a:lvl6pPr>
      <a:lvl7pPr marL="2971800" indent="-228600" algn="l" rtl="0" eaLnBrk="1" fontAlgn="base" hangingPunct="1">
        <a:spcBef>
          <a:spcPct val="20000"/>
        </a:spcBef>
        <a:spcAft>
          <a:spcPct val="0"/>
        </a:spcAft>
        <a:buSzPct val="100000"/>
        <a:buChar char="»"/>
        <a:defRPr>
          <a:solidFill>
            <a:srgbClr val="0000CC"/>
          </a:solidFill>
          <a:latin typeface="Frutiger 87ExtraBlackCn" pitchFamily="34" charset="0"/>
        </a:defRPr>
      </a:lvl7pPr>
      <a:lvl8pPr marL="3429000" indent="-228600" algn="l" rtl="0" eaLnBrk="1" fontAlgn="base" hangingPunct="1">
        <a:spcBef>
          <a:spcPct val="20000"/>
        </a:spcBef>
        <a:spcAft>
          <a:spcPct val="0"/>
        </a:spcAft>
        <a:buSzPct val="100000"/>
        <a:buChar char="»"/>
        <a:defRPr>
          <a:solidFill>
            <a:srgbClr val="0000CC"/>
          </a:solidFill>
          <a:latin typeface="Frutiger 87ExtraBlackCn" pitchFamily="34" charset="0"/>
        </a:defRPr>
      </a:lvl8pPr>
      <a:lvl9pPr marL="3886200" indent="-228600" algn="l" rtl="0" eaLnBrk="1" fontAlgn="base" hangingPunct="1">
        <a:spcBef>
          <a:spcPct val="20000"/>
        </a:spcBef>
        <a:spcAft>
          <a:spcPct val="0"/>
        </a:spcAft>
        <a:buSzPct val="100000"/>
        <a:buChar char="»"/>
        <a:defRPr>
          <a:solidFill>
            <a:srgbClr val="0000CC"/>
          </a:solidFill>
          <a:latin typeface="Frutiger 87ExtraBlackCn"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25951"/>
            <a:ext cx="8229600" cy="874249"/>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27797"/>
            <a:ext cx="8229600" cy="424025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2FB2E-ABA8-41CA-9C7C-28F5EB525474}" type="datetime1">
              <a:rPr lang="en-US" smtClean="0"/>
              <a:pPr/>
              <a:t>5/21/2019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57DBB9-07C6-49AB-BFD5-E737C7E241F6}" type="slidenum">
              <a:rPr lang="en-US" smtClean="0"/>
              <a:pPr/>
              <a:t>‹#›</a:t>
            </a:fld>
            <a:endParaRPr lang="en-US" dirty="0"/>
          </a:p>
        </p:txBody>
      </p:sp>
      <p:pic>
        <p:nvPicPr>
          <p:cNvPr id="7" name="Picture 6" descr="GLOBE_logoOfficial-_Blue.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08362" y="152118"/>
            <a:ext cx="2732047" cy="457200"/>
          </a:xfrm>
          <a:prstGeom prst="rect">
            <a:avLst/>
          </a:prstGeom>
        </p:spPr>
      </p:pic>
      <p:sp>
        <p:nvSpPr>
          <p:cNvPr id="8" name="Rectangle 7"/>
          <p:cNvSpPr>
            <a:spLocks noChangeArrowheads="1"/>
          </p:cNvSpPr>
          <p:nvPr/>
        </p:nvSpPr>
        <p:spPr bwMode="auto">
          <a:xfrm>
            <a:off x="158496" y="6315526"/>
            <a:ext cx="8833104" cy="445640"/>
          </a:xfrm>
          <a:prstGeom prst="rect">
            <a:avLst/>
          </a:prstGeom>
          <a:gradFill flip="none" rotWithShape="1">
            <a:gsLst>
              <a:gs pos="0">
                <a:srgbClr val="86A5AD"/>
              </a:gs>
              <a:gs pos="100000">
                <a:srgbClr val="FFFFFF"/>
              </a:gs>
            </a:gsLst>
            <a:path path="shape">
              <a:fillToRect l="50000" t="50000" r="50000" b="50000"/>
            </a:path>
            <a:tileRect/>
          </a:gra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none" lIns="91440" tIns="45720" rIns="91440" bIns="45720" anchor="ctr" compatLnSpc="1"/>
          <a:lstStyle/>
          <a:p>
            <a:endParaRPr kumimoji="0" lang="en-US" dirty="0">
              <a:ln>
                <a:noFill/>
              </a:ln>
              <a:solidFill>
                <a:schemeClr val="bg1"/>
              </a:solidFill>
            </a:endParaRPr>
          </a:p>
        </p:txBody>
      </p:sp>
      <p:pic>
        <p:nvPicPr>
          <p:cNvPr id="10" name="Picture 9"/>
          <p:cNvPicPr/>
          <p:nvPr/>
        </p:nvPicPr>
        <p:blipFill>
          <a:blip r:embed="rId13" cstate="screen">
            <a:extLst>
              <a:ext uri="{28A0092B-C50C-407E-A947-70E740481C1C}">
                <a14:useLocalDpi xmlns:a14="http://schemas.microsoft.com/office/drawing/2010/main"/>
              </a:ext>
            </a:extLst>
          </a:blip>
          <a:stretch>
            <a:fillRect/>
          </a:stretch>
        </p:blipFill>
        <p:spPr>
          <a:xfrm>
            <a:off x="1600200" y="6099175"/>
            <a:ext cx="5943600" cy="514350"/>
          </a:xfrm>
          <a:prstGeom prst="rect">
            <a:avLst/>
          </a:prstGeom>
        </p:spPr>
      </p:pic>
      <p:sp>
        <p:nvSpPr>
          <p:cNvPr id="12291" name="AutoShape 3" descr="Raythe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transition>
    <p:fade/>
  </p:transition>
  <p:timing>
    <p:tnLst>
      <p:par>
        <p:cTn id="1" dur="indefinite" restart="never" nodeType="tmRoot"/>
      </p:par>
    </p:tnLst>
  </p:timing>
  <p:hf hdr="0" ftr="0"/>
  <p:txStyles>
    <p:titleStyle>
      <a:lvl1pPr algn="l" defTabSz="457200" rtl="0" eaLnBrk="1" latinLnBrk="0" hangingPunct="1">
        <a:spcBef>
          <a:spcPct val="0"/>
        </a:spcBef>
        <a:buNone/>
        <a:defRPr sz="3200" b="0" kern="1200">
          <a:solidFill>
            <a:schemeClr val="tx1">
              <a:lumMod val="65000"/>
              <a:lumOff val="35000"/>
            </a:schemeClr>
          </a:solidFill>
          <a:latin typeface="+mj-lt"/>
          <a:ea typeface="+mj-ea"/>
          <a:cs typeface="+mj-cs"/>
        </a:defRPr>
      </a:lvl1pPr>
    </p:titleStyle>
    <p:bodyStyle>
      <a:lvl1pPr marL="342900" indent="-342900" algn="l" defTabSz="457200" rtl="0" eaLnBrk="1" latinLnBrk="0" hangingPunct="1">
        <a:spcBef>
          <a:spcPct val="20000"/>
        </a:spcBef>
        <a:buClr>
          <a:schemeClr val="accent5"/>
        </a:buClr>
        <a:buFont typeface="Arial"/>
        <a:buChar char="•"/>
        <a:defRPr sz="2400" kern="1200">
          <a:solidFill>
            <a:srgbClr val="595959"/>
          </a:solidFill>
          <a:latin typeface="+mn-lt"/>
          <a:ea typeface="+mn-ea"/>
          <a:cs typeface="+mn-cs"/>
        </a:defRPr>
      </a:lvl1pPr>
      <a:lvl2pPr marL="742950" indent="-285750" algn="l" defTabSz="457200" rtl="0" eaLnBrk="1" latinLnBrk="0" hangingPunct="1">
        <a:spcBef>
          <a:spcPct val="20000"/>
        </a:spcBef>
        <a:buClr>
          <a:schemeClr val="accent3"/>
        </a:buClr>
        <a:buFont typeface="Arial"/>
        <a:buChar char="•"/>
        <a:defRPr sz="2000" kern="1200">
          <a:solidFill>
            <a:srgbClr val="595959"/>
          </a:solidFill>
          <a:latin typeface="+mn-lt"/>
          <a:ea typeface="+mn-ea"/>
          <a:cs typeface="+mn-cs"/>
        </a:defRPr>
      </a:lvl2pPr>
      <a:lvl3pPr marL="1143000" indent="-228600" algn="l" defTabSz="457200" rtl="0" eaLnBrk="1" latinLnBrk="0" hangingPunct="1">
        <a:spcBef>
          <a:spcPct val="20000"/>
        </a:spcBef>
        <a:buClr>
          <a:schemeClr val="bg2"/>
        </a:buClr>
        <a:buFont typeface="Arial"/>
        <a:buChar char="•"/>
        <a:defRPr sz="1800" kern="1200">
          <a:solidFill>
            <a:srgbClr val="595959"/>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600" kern="1200">
          <a:solidFill>
            <a:srgbClr val="595959"/>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1600" kern="1200">
          <a:solidFill>
            <a:srgbClr val="5959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globe.gov/web/atmosphere" TargetMode="Externa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hyperlink" Target="https://www.globe.gov/web/atmosphere" TargetMode="Externa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hyperlink" Target="https://observer.globe.gov/" TargetMode="External"/><Relationship Id="rId2" Type="http://schemas.openxmlformats.org/officeDocument/2006/relationships/image" Target="../media/image14.jpe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1.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1.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jp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hyperlink" Target="https://api.globe.gov/search/swagger-ui.html#/" TargetMode="Externa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hyperlink" Target="https://www.globe.gov/web/asia-and-pacific/home/documents" TargetMode="Externa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1.xml"/><Relationship Id="rId1" Type="http://schemas.openxmlformats.org/officeDocument/2006/relationships/video" Target="https://www.youtube.com/embed/aHxiLiKwxt8"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a:xfrm>
            <a:off x="3212216" y="1606768"/>
            <a:ext cx="5270882" cy="1362075"/>
          </a:xfrm>
        </p:spPr>
        <p:txBody>
          <a:bodyPr/>
          <a:lstStyle/>
          <a:p>
            <a:r>
              <a:rPr lang="en-US" sz="3600" cap="none" dirty="0" smtClean="0"/>
              <a:t>Website Report – 2018/2019</a:t>
            </a:r>
            <a:br>
              <a:rPr lang="en-US" sz="3600" cap="none" dirty="0" smtClean="0"/>
            </a:br>
            <a:r>
              <a:rPr lang="en-US" sz="2800" cap="none" dirty="0" smtClean="0"/>
              <a:t>What’s New</a:t>
            </a:r>
            <a:br>
              <a:rPr lang="en-US" sz="2800" cap="none" dirty="0" smtClean="0"/>
            </a:br>
            <a:r>
              <a:rPr lang="en-US" sz="2800" cap="none" dirty="0" smtClean="0"/>
              <a:t>and </a:t>
            </a:r>
            <a:br>
              <a:rPr lang="en-US" sz="2800" cap="none" dirty="0" smtClean="0"/>
            </a:br>
            <a:r>
              <a:rPr lang="en-US" sz="2800" cap="none" dirty="0" smtClean="0"/>
              <a:t>What’s Coming</a:t>
            </a:r>
            <a:r>
              <a:rPr lang="en-US" dirty="0" smtClean="0"/>
              <a:t/>
            </a:r>
            <a:br>
              <a:rPr lang="en-US" dirty="0" smtClean="0"/>
            </a:br>
            <a:endParaRPr lang="en-US" dirty="0"/>
          </a:p>
        </p:txBody>
      </p:sp>
      <p:sp>
        <p:nvSpPr>
          <p:cNvPr id="10" name="TextBox 9"/>
          <p:cNvSpPr txBox="1"/>
          <p:nvPr/>
        </p:nvSpPr>
        <p:spPr>
          <a:xfrm>
            <a:off x="3212216" y="3617476"/>
            <a:ext cx="5678288" cy="830997"/>
          </a:xfrm>
          <a:prstGeom prst="rect">
            <a:avLst/>
          </a:prstGeom>
          <a:noFill/>
        </p:spPr>
        <p:txBody>
          <a:bodyPr wrap="square" rtlCol="0">
            <a:spAutoFit/>
          </a:bodyPr>
          <a:lstStyle/>
          <a:p>
            <a:r>
              <a:rPr lang="en-US" sz="2400" b="1" dirty="0" smtClean="0">
                <a:solidFill>
                  <a:schemeClr val="tx1">
                    <a:lumMod val="65000"/>
                    <a:lumOff val="35000"/>
                  </a:schemeClr>
                </a:solidFill>
              </a:rPr>
              <a:t>Cornell Lewis</a:t>
            </a:r>
          </a:p>
          <a:p>
            <a:r>
              <a:rPr lang="en-US" sz="2400" b="1" dirty="0">
                <a:solidFill>
                  <a:schemeClr val="tx1">
                    <a:lumMod val="65000"/>
                    <a:lumOff val="35000"/>
                  </a:schemeClr>
                </a:solidFill>
              </a:rPr>
              <a:t>Science Systems and Application, Inc.</a:t>
            </a:r>
          </a:p>
        </p:txBody>
      </p:sp>
    </p:spTree>
    <p:extLst>
      <p:ext uri="{BB962C8B-B14F-4D97-AF65-F5344CB8AC3E}">
        <p14:creationId xmlns:p14="http://schemas.microsoft.com/office/powerpoint/2010/main" val="188117844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57DBB9-07C6-49AB-BFD5-E737C7E241F6}" type="slidenum">
              <a:rPr lang="en-US" smtClean="0"/>
              <a:pPr/>
              <a:t>10</a:t>
            </a:fld>
            <a:endParaRPr lang="en-US" dirty="0"/>
          </a:p>
        </p:txBody>
      </p:sp>
      <p:sp>
        <p:nvSpPr>
          <p:cNvPr id="9" name="Title 1"/>
          <p:cNvSpPr txBox="1">
            <a:spLocks/>
          </p:cNvSpPr>
          <p:nvPr/>
        </p:nvSpPr>
        <p:spPr>
          <a:xfrm>
            <a:off x="261070" y="486302"/>
            <a:ext cx="8229600" cy="87424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0" kern="1200">
                <a:solidFill>
                  <a:schemeClr val="tx1">
                    <a:lumMod val="65000"/>
                    <a:lumOff val="35000"/>
                  </a:schemeClr>
                </a:solidFill>
                <a:latin typeface="+mj-lt"/>
                <a:ea typeface="+mj-ea"/>
                <a:cs typeface="+mj-cs"/>
              </a:defRPr>
            </a:lvl1pPr>
          </a:lstStyle>
          <a:p>
            <a:r>
              <a:rPr lang="en-US" dirty="0" smtClean="0"/>
              <a:t>Website Enhancements</a:t>
            </a:r>
            <a:endParaRPr lang="en-US" dirty="0">
              <a:solidFill>
                <a:schemeClr val="accent6">
                  <a:lumMod val="75000"/>
                </a:schemeClr>
              </a:solidFill>
            </a:endParaRPr>
          </a:p>
        </p:txBody>
      </p:sp>
      <p:sp>
        <p:nvSpPr>
          <p:cNvPr id="10" name="Content Placeholder 2"/>
          <p:cNvSpPr txBox="1">
            <a:spLocks/>
          </p:cNvSpPr>
          <p:nvPr/>
        </p:nvSpPr>
        <p:spPr>
          <a:xfrm>
            <a:off x="-152399" y="1721341"/>
            <a:ext cx="4043916" cy="3899529"/>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accent5"/>
              </a:buClr>
              <a:buFont typeface="Arial"/>
              <a:buChar char="•"/>
              <a:defRPr sz="2400" kern="1200">
                <a:solidFill>
                  <a:srgbClr val="595959"/>
                </a:solidFill>
                <a:latin typeface="+mn-lt"/>
                <a:ea typeface="+mn-ea"/>
                <a:cs typeface="+mn-cs"/>
              </a:defRPr>
            </a:lvl1pPr>
            <a:lvl2pPr marL="742950" indent="-285750" algn="l" defTabSz="457200" rtl="0" eaLnBrk="1" latinLnBrk="0" hangingPunct="1">
              <a:spcBef>
                <a:spcPct val="20000"/>
              </a:spcBef>
              <a:buClr>
                <a:schemeClr val="accent3"/>
              </a:buClr>
              <a:buFont typeface="Arial"/>
              <a:buChar char="•"/>
              <a:defRPr sz="2000" kern="1200">
                <a:solidFill>
                  <a:srgbClr val="595959"/>
                </a:solidFill>
                <a:latin typeface="+mn-lt"/>
                <a:ea typeface="+mn-ea"/>
                <a:cs typeface="+mn-cs"/>
              </a:defRPr>
            </a:lvl2pPr>
            <a:lvl3pPr marL="1143000" indent="-228600" algn="l" defTabSz="457200" rtl="0" eaLnBrk="1" latinLnBrk="0" hangingPunct="1">
              <a:spcBef>
                <a:spcPct val="20000"/>
              </a:spcBef>
              <a:buClr>
                <a:schemeClr val="bg2"/>
              </a:buClr>
              <a:buFont typeface="Arial"/>
              <a:buChar char="•"/>
              <a:defRPr sz="1800" kern="1200">
                <a:solidFill>
                  <a:srgbClr val="595959"/>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600" kern="1200">
                <a:solidFill>
                  <a:srgbClr val="595959"/>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1600" kern="1200">
                <a:solidFill>
                  <a:srgbClr val="5959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Font typeface="Arial"/>
              <a:buNone/>
            </a:pPr>
            <a:r>
              <a:rPr lang="en-US" sz="2600" b="1" dirty="0" smtClean="0"/>
              <a:t>New Earth Sphere Communities</a:t>
            </a:r>
          </a:p>
          <a:p>
            <a:pPr lvl="1"/>
            <a:r>
              <a:rPr lang="en-US" dirty="0" smtClean="0"/>
              <a:t>Your first stop to see what’s going on in a sphere community (Atmosphere, Biosphere, Hydrosphere, Pedosphere and Earth as a System)</a:t>
            </a:r>
          </a:p>
          <a:p>
            <a:pPr lvl="1"/>
            <a:r>
              <a:rPr lang="en-US" dirty="0" smtClean="0"/>
              <a:t>Learn about sphere protocols</a:t>
            </a:r>
          </a:p>
          <a:p>
            <a:pPr lvl="1"/>
            <a:r>
              <a:rPr lang="en-US" dirty="0" smtClean="0"/>
              <a:t>Find learning activities (new), lesson plans (coming soon) and other resources</a:t>
            </a:r>
          </a:p>
          <a:p>
            <a:pPr lvl="1"/>
            <a:r>
              <a:rPr lang="en-US" dirty="0" smtClean="0"/>
              <a:t>See who’s active and entering sphere data</a:t>
            </a:r>
          </a:p>
          <a:p>
            <a:pPr lvl="1"/>
            <a:r>
              <a:rPr lang="en-US" dirty="0" smtClean="0"/>
              <a:t>Find others to share ideas and collaborate on sphere projects</a:t>
            </a:r>
          </a:p>
          <a:p>
            <a:pPr lvl="1"/>
            <a:r>
              <a:rPr lang="en-US" dirty="0"/>
              <a:t>Do GLOBE &gt; </a:t>
            </a:r>
            <a:r>
              <a:rPr lang="en-US" dirty="0">
                <a:hlinkClick r:id="rId2"/>
              </a:rPr>
              <a:t>By Earth Sphere</a:t>
            </a:r>
            <a:endParaRPr lang="en-US" dirty="0"/>
          </a:p>
          <a:p>
            <a:pPr lvl="1"/>
            <a:endParaRPr lang="en-US" dirty="0" smtClean="0"/>
          </a:p>
          <a:p>
            <a:pPr lvl="2"/>
            <a:endParaRPr lang="en-US" dirty="0" smtClean="0"/>
          </a:p>
          <a:p>
            <a:pPr lvl="1"/>
            <a:endParaRPr lang="en-US" dirty="0" smtClean="0"/>
          </a:p>
          <a:p>
            <a:pPr lvl="1"/>
            <a:endParaRPr lang="en-US" sz="1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5927" y="1332626"/>
            <a:ext cx="4377385" cy="275027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0987" y="2722376"/>
            <a:ext cx="4137209" cy="3263028"/>
          </a:xfrm>
          <a:prstGeom prst="rect">
            <a:avLst/>
          </a:prstGeom>
          <a:ln w="3175">
            <a:solidFill>
              <a:schemeClr val="accent1"/>
            </a:solidFill>
          </a:ln>
        </p:spPr>
      </p:pic>
    </p:spTree>
    <p:extLst>
      <p:ext uri="{BB962C8B-B14F-4D97-AF65-F5344CB8AC3E}">
        <p14:creationId xmlns:p14="http://schemas.microsoft.com/office/powerpoint/2010/main" val="23159205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5396"/>
            <a:ext cx="8229600" cy="874249"/>
          </a:xfrm>
        </p:spPr>
        <p:txBody>
          <a:bodyPr/>
          <a:lstStyle/>
          <a:p>
            <a:r>
              <a:rPr lang="en-US" dirty="0" smtClean="0"/>
              <a:t>GLOBE Teams</a:t>
            </a:r>
            <a:endParaRPr lang="en-US" dirty="0"/>
          </a:p>
        </p:txBody>
      </p:sp>
      <p:sp>
        <p:nvSpPr>
          <p:cNvPr id="3" name="Content Placeholder 2"/>
          <p:cNvSpPr>
            <a:spLocks noGrp="1"/>
          </p:cNvSpPr>
          <p:nvPr>
            <p:ph idx="1"/>
          </p:nvPr>
        </p:nvSpPr>
        <p:spPr>
          <a:xfrm>
            <a:off x="457200" y="1427018"/>
            <a:ext cx="6230471" cy="4490884"/>
          </a:xfrm>
        </p:spPr>
        <p:txBody>
          <a:bodyPr>
            <a:normAutofit fontScale="77500" lnSpcReduction="20000"/>
          </a:bodyPr>
          <a:lstStyle/>
          <a:p>
            <a:r>
              <a:rPr lang="en-US" sz="2800" dirty="0" smtClean="0">
                <a:solidFill>
                  <a:schemeClr val="tx1">
                    <a:lumMod val="65000"/>
                    <a:lumOff val="35000"/>
                  </a:schemeClr>
                </a:solidFill>
              </a:rPr>
              <a:t>All GLOBE participants can create a GLOBE ‘team’ organization (private or public). </a:t>
            </a:r>
          </a:p>
          <a:p>
            <a:r>
              <a:rPr lang="en-US" sz="2800" dirty="0" smtClean="0">
                <a:solidFill>
                  <a:schemeClr val="tx1">
                    <a:lumMod val="65000"/>
                    <a:lumOff val="35000"/>
                  </a:schemeClr>
                </a:solidFill>
              </a:rPr>
              <a:t>Anyone </a:t>
            </a:r>
            <a:r>
              <a:rPr lang="en-US" sz="2800" dirty="0">
                <a:solidFill>
                  <a:schemeClr val="tx1">
                    <a:lumMod val="65000"/>
                    <a:lumOff val="35000"/>
                  </a:schemeClr>
                </a:solidFill>
              </a:rPr>
              <a:t>can join a private team </a:t>
            </a:r>
            <a:r>
              <a:rPr lang="en-US" sz="2800" dirty="0" smtClean="0">
                <a:solidFill>
                  <a:schemeClr val="tx1">
                    <a:lumMod val="65000"/>
                    <a:lumOff val="35000"/>
                  </a:schemeClr>
                </a:solidFill>
              </a:rPr>
              <a:t>(with </a:t>
            </a:r>
            <a:r>
              <a:rPr lang="en-US" sz="2800" dirty="0">
                <a:solidFill>
                  <a:schemeClr val="tx1">
                    <a:lumMod val="65000"/>
                    <a:lumOff val="35000"/>
                  </a:schemeClr>
                </a:solidFill>
              </a:rPr>
              <a:t>a </a:t>
            </a:r>
            <a:r>
              <a:rPr lang="en-US" sz="2800" dirty="0" smtClean="0">
                <a:solidFill>
                  <a:schemeClr val="tx1">
                    <a:lumMod val="65000"/>
                    <a:lumOff val="35000"/>
                  </a:schemeClr>
                </a:solidFill>
              </a:rPr>
              <a:t>referral code given </a:t>
            </a:r>
            <a:r>
              <a:rPr lang="en-US" sz="2800" dirty="0">
                <a:solidFill>
                  <a:schemeClr val="tx1">
                    <a:lumMod val="65000"/>
                    <a:lumOff val="35000"/>
                  </a:schemeClr>
                </a:solidFill>
              </a:rPr>
              <a:t>out by the team manager</a:t>
            </a:r>
            <a:r>
              <a:rPr lang="en-US" sz="2800" dirty="0" smtClean="0">
                <a:solidFill>
                  <a:schemeClr val="tx1">
                    <a:lumMod val="65000"/>
                    <a:lumOff val="35000"/>
                  </a:schemeClr>
                </a:solidFill>
              </a:rPr>
              <a:t>) or a public team.</a:t>
            </a:r>
          </a:p>
          <a:p>
            <a:r>
              <a:rPr lang="en-US" sz="2800" dirty="0" smtClean="0">
                <a:solidFill>
                  <a:schemeClr val="tx1">
                    <a:lumMod val="65000"/>
                    <a:lumOff val="35000"/>
                  </a:schemeClr>
                </a:solidFill>
              </a:rPr>
              <a:t>Users can associate their data with an organization that consists of friends, family and co-workers.</a:t>
            </a:r>
          </a:p>
          <a:p>
            <a:r>
              <a:rPr lang="en-US" sz="2800" dirty="0" smtClean="0">
                <a:solidFill>
                  <a:schemeClr val="tx1">
                    <a:lumMod val="65000"/>
                    <a:lumOff val="35000"/>
                  </a:schemeClr>
                </a:solidFill>
              </a:rPr>
              <a:t>Each team has a page that shows total members, site locations and total observations by protocol.</a:t>
            </a:r>
          </a:p>
          <a:p>
            <a:r>
              <a:rPr lang="en-US" sz="2800" dirty="0" smtClean="0">
                <a:solidFill>
                  <a:schemeClr val="tx1">
                    <a:lumMod val="65000"/>
                    <a:lumOff val="35000"/>
                  </a:schemeClr>
                </a:solidFill>
              </a:rPr>
              <a:t>The team creator can manage their team using an easy to use interface.</a:t>
            </a:r>
          </a:p>
          <a:p>
            <a:r>
              <a:rPr lang="en-US" sz="2800" dirty="0" smtClean="0">
                <a:solidFill>
                  <a:schemeClr val="tx1">
                    <a:lumMod val="65000"/>
                    <a:lumOff val="35000"/>
                  </a:schemeClr>
                </a:solidFill>
              </a:rPr>
              <a:t>Future phases may include user identifiers like avatars to allow observations to be identified by member.</a:t>
            </a:r>
          </a:p>
        </p:txBody>
      </p:sp>
      <p:sp>
        <p:nvSpPr>
          <p:cNvPr id="4" name="Slide Number Placeholder 3"/>
          <p:cNvSpPr>
            <a:spLocks noGrp="1"/>
          </p:cNvSpPr>
          <p:nvPr>
            <p:ph type="sldNum" sz="quarter" idx="12"/>
          </p:nvPr>
        </p:nvSpPr>
        <p:spPr/>
        <p:txBody>
          <a:bodyPr/>
          <a:lstStyle/>
          <a:p>
            <a:fld id="{8D57DBB9-07C6-49AB-BFD5-E737C7E241F6}" type="slidenum">
              <a:rPr lang="en-US" smtClean="0"/>
              <a:pPr/>
              <a:t>11</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493" y="1368239"/>
            <a:ext cx="2017936" cy="3544420"/>
          </a:xfrm>
          <a:prstGeom prst="rect">
            <a:avLst/>
          </a:prstGeom>
        </p:spPr>
      </p:pic>
      <p:sp>
        <p:nvSpPr>
          <p:cNvPr id="8" name="Rectangle 7"/>
          <p:cNvSpPr/>
          <p:nvPr/>
        </p:nvSpPr>
        <p:spPr>
          <a:xfrm>
            <a:off x="6889173" y="2847108"/>
            <a:ext cx="1278082" cy="311727"/>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28609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57DBB9-07C6-49AB-BFD5-E737C7E241F6}" type="slidenum">
              <a:rPr lang="en-US" smtClean="0"/>
              <a:pPr/>
              <a:t>12</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4704" y="1236517"/>
            <a:ext cx="5586196" cy="4719765"/>
          </a:xfrm>
          <a:prstGeom prst="rect">
            <a:avLst/>
          </a:prstGeom>
          <a:ln w="3175">
            <a:solidFill>
              <a:schemeClr val="bg1">
                <a:lumMod val="85000"/>
              </a:schemeClr>
            </a:solidFill>
          </a:ln>
        </p:spPr>
      </p:pic>
      <p:sp>
        <p:nvSpPr>
          <p:cNvPr id="8" name="Title 1"/>
          <p:cNvSpPr>
            <a:spLocks noGrp="1"/>
          </p:cNvSpPr>
          <p:nvPr>
            <p:ph type="title"/>
          </p:nvPr>
        </p:nvSpPr>
        <p:spPr>
          <a:xfrm>
            <a:off x="457200" y="445396"/>
            <a:ext cx="8229600" cy="874249"/>
          </a:xfrm>
        </p:spPr>
        <p:txBody>
          <a:bodyPr/>
          <a:lstStyle/>
          <a:p>
            <a:r>
              <a:rPr lang="en-US" dirty="0" smtClean="0"/>
              <a:t>GLOBE Teams</a:t>
            </a:r>
            <a:endParaRPr lang="en-US" dirty="0"/>
          </a:p>
        </p:txBody>
      </p:sp>
    </p:spTree>
    <p:extLst>
      <p:ext uri="{BB962C8B-B14F-4D97-AF65-F5344CB8AC3E}">
        <p14:creationId xmlns:p14="http://schemas.microsoft.com/office/powerpoint/2010/main" val="34939576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6079"/>
            <a:ext cx="8229600" cy="874249"/>
          </a:xfrm>
        </p:spPr>
        <p:txBody>
          <a:bodyPr/>
          <a:lstStyle/>
          <a:p>
            <a:r>
              <a:rPr lang="en-US" dirty="0" smtClean="0"/>
              <a:t>Joining a School with a Referral </a:t>
            </a:r>
            <a:r>
              <a:rPr lang="en-US" dirty="0"/>
              <a:t>c</a:t>
            </a:r>
            <a:r>
              <a:rPr lang="en-US" dirty="0" smtClean="0"/>
              <a:t>ode</a:t>
            </a:r>
            <a:endParaRPr lang="en-US" dirty="0"/>
          </a:p>
        </p:txBody>
      </p:sp>
      <p:sp>
        <p:nvSpPr>
          <p:cNvPr id="3" name="Content Placeholder 2"/>
          <p:cNvSpPr>
            <a:spLocks noGrp="1"/>
          </p:cNvSpPr>
          <p:nvPr>
            <p:ph idx="1"/>
          </p:nvPr>
        </p:nvSpPr>
        <p:spPr>
          <a:xfrm>
            <a:off x="457200" y="1427018"/>
            <a:ext cx="7960659" cy="4490884"/>
          </a:xfrm>
        </p:spPr>
        <p:txBody>
          <a:bodyPr>
            <a:normAutofit fontScale="92500" lnSpcReduction="10000"/>
          </a:bodyPr>
          <a:lstStyle/>
          <a:p>
            <a:r>
              <a:rPr lang="en-US" sz="2800" dirty="0" smtClean="0">
                <a:solidFill>
                  <a:schemeClr val="tx1">
                    <a:lumMod val="65000"/>
                    <a:lumOff val="35000"/>
                  </a:schemeClr>
                </a:solidFill>
              </a:rPr>
              <a:t>All schools now have a referral code that can be used to join a school.</a:t>
            </a:r>
          </a:p>
          <a:p>
            <a:r>
              <a:rPr lang="en-US" sz="2800" dirty="0" smtClean="0">
                <a:solidFill>
                  <a:schemeClr val="tx1">
                    <a:lumMod val="65000"/>
                    <a:lumOff val="35000"/>
                  </a:schemeClr>
                </a:solidFill>
              </a:rPr>
              <a:t>Referral codes can be entered on the school page or when creating a new account on the GLOBE Observer app.</a:t>
            </a:r>
          </a:p>
          <a:p>
            <a:r>
              <a:rPr lang="en-US" sz="2800" dirty="0" smtClean="0">
                <a:solidFill>
                  <a:schemeClr val="tx1">
                    <a:lumMod val="65000"/>
                    <a:lumOff val="35000"/>
                  </a:schemeClr>
                </a:solidFill>
              </a:rPr>
              <a:t>Students</a:t>
            </a:r>
            <a:r>
              <a:rPr lang="en-US" sz="2800" dirty="0">
                <a:solidFill>
                  <a:schemeClr val="tx1">
                    <a:lumMod val="65000"/>
                    <a:lumOff val="35000"/>
                  </a:schemeClr>
                </a:solidFill>
              </a:rPr>
              <a:t>, parents, citizen scientists can associate </a:t>
            </a:r>
            <a:r>
              <a:rPr lang="en-US" sz="2800" dirty="0" smtClean="0">
                <a:solidFill>
                  <a:schemeClr val="tx1">
                    <a:lumMod val="65000"/>
                    <a:lumOff val="35000"/>
                  </a:schemeClr>
                </a:solidFill>
              </a:rPr>
              <a:t>their data with a school.</a:t>
            </a:r>
          </a:p>
          <a:p>
            <a:r>
              <a:rPr lang="en-US" sz="2800" dirty="0" smtClean="0">
                <a:solidFill>
                  <a:schemeClr val="tx1">
                    <a:lumMod val="65000"/>
                    <a:lumOff val="35000"/>
                  </a:schemeClr>
                </a:solidFill>
              </a:rPr>
              <a:t>If you are a member of the school or the CC, you will see the referral code on the school page</a:t>
            </a:r>
          </a:p>
          <a:p>
            <a:r>
              <a:rPr lang="en-US" sz="2800" dirty="0" smtClean="0">
                <a:solidFill>
                  <a:schemeClr val="tx1">
                    <a:lumMod val="65000"/>
                    <a:lumOff val="35000"/>
                  </a:schemeClr>
                </a:solidFill>
              </a:rPr>
              <a:t>Future phases may include user identifiers like avatars to allow teachers to track student measurements.</a:t>
            </a:r>
          </a:p>
          <a:p>
            <a:pPr lvl="2"/>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13</a:t>
            </a:fld>
            <a:endParaRPr lang="en-US" dirty="0"/>
          </a:p>
        </p:txBody>
      </p:sp>
    </p:spTree>
    <p:extLst>
      <p:ext uri="{BB962C8B-B14F-4D97-AF65-F5344CB8AC3E}">
        <p14:creationId xmlns:p14="http://schemas.microsoft.com/office/powerpoint/2010/main" val="26055062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57DBB9-07C6-49AB-BFD5-E737C7E241F6}" type="slidenum">
              <a:rPr lang="en-US" smtClean="0"/>
              <a:pPr/>
              <a:t>14</a:t>
            </a:fld>
            <a:endParaRPr lang="en-US" dirty="0"/>
          </a:p>
        </p:txBody>
      </p:sp>
      <p:sp>
        <p:nvSpPr>
          <p:cNvPr id="8" name="Title 1"/>
          <p:cNvSpPr>
            <a:spLocks noGrp="1"/>
          </p:cNvSpPr>
          <p:nvPr>
            <p:ph type="title"/>
          </p:nvPr>
        </p:nvSpPr>
        <p:spPr>
          <a:xfrm>
            <a:off x="457200" y="445396"/>
            <a:ext cx="8229600" cy="874249"/>
          </a:xfrm>
        </p:spPr>
        <p:txBody>
          <a:bodyPr/>
          <a:lstStyle/>
          <a:p>
            <a:r>
              <a:rPr lang="en-US" dirty="0"/>
              <a:t>Joining a School with a Referral code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812" y="1465103"/>
            <a:ext cx="8124215" cy="4254379"/>
          </a:xfrm>
          <a:prstGeom prst="rect">
            <a:avLst/>
          </a:prstGeom>
        </p:spPr>
      </p:pic>
      <p:sp>
        <p:nvSpPr>
          <p:cNvPr id="7" name="Rectangle 6"/>
          <p:cNvSpPr/>
          <p:nvPr/>
        </p:nvSpPr>
        <p:spPr>
          <a:xfrm>
            <a:off x="3760131" y="2910167"/>
            <a:ext cx="1358715" cy="425315"/>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60315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57DBB9-07C6-49AB-BFD5-E737C7E241F6}" type="slidenum">
              <a:rPr lang="en-US" smtClean="0"/>
              <a:pPr/>
              <a:t>15</a:t>
            </a:fld>
            <a:endParaRPr lang="en-US" dirty="0"/>
          </a:p>
        </p:txBody>
      </p:sp>
      <p:sp>
        <p:nvSpPr>
          <p:cNvPr id="8" name="Title 1"/>
          <p:cNvSpPr>
            <a:spLocks noGrp="1"/>
          </p:cNvSpPr>
          <p:nvPr>
            <p:ph type="title"/>
          </p:nvPr>
        </p:nvSpPr>
        <p:spPr>
          <a:xfrm>
            <a:off x="457200" y="445396"/>
            <a:ext cx="8229600" cy="874249"/>
          </a:xfrm>
        </p:spPr>
        <p:txBody>
          <a:bodyPr/>
          <a:lstStyle/>
          <a:p>
            <a:r>
              <a:rPr lang="en-US" dirty="0" smtClean="0"/>
              <a:t>Demos</a:t>
            </a:r>
            <a:endParaRPr lang="en-US" dirty="0"/>
          </a:p>
        </p:txBody>
      </p:sp>
      <p:sp>
        <p:nvSpPr>
          <p:cNvPr id="6" name="Content Placeholder 2"/>
          <p:cNvSpPr>
            <a:spLocks noGrp="1"/>
          </p:cNvSpPr>
          <p:nvPr>
            <p:ph idx="1"/>
          </p:nvPr>
        </p:nvSpPr>
        <p:spPr>
          <a:xfrm>
            <a:off x="457200" y="1427018"/>
            <a:ext cx="7960659" cy="4490884"/>
          </a:xfrm>
        </p:spPr>
        <p:txBody>
          <a:bodyPr>
            <a:normAutofit/>
          </a:bodyPr>
          <a:lstStyle/>
          <a:p>
            <a:r>
              <a:rPr lang="en-US" sz="2800" dirty="0" smtClean="0">
                <a:solidFill>
                  <a:schemeClr val="tx1">
                    <a:lumMod val="65000"/>
                    <a:lumOff val="35000"/>
                  </a:schemeClr>
                </a:solidFill>
                <a:hlinkClick r:id="rId2"/>
              </a:rPr>
              <a:t>Earth Spheres</a:t>
            </a:r>
          </a:p>
          <a:p>
            <a:r>
              <a:rPr lang="en-US" sz="2800" dirty="0" smtClean="0">
                <a:solidFill>
                  <a:schemeClr val="tx1">
                    <a:lumMod val="65000"/>
                    <a:lumOff val="35000"/>
                  </a:schemeClr>
                </a:solidFill>
                <a:hlinkClick r:id="rId2"/>
              </a:rPr>
              <a:t>GLOBE Teams</a:t>
            </a:r>
            <a:endParaRPr lang="en-US" dirty="0"/>
          </a:p>
        </p:txBody>
      </p:sp>
    </p:spTree>
    <p:extLst>
      <p:ext uri="{BB962C8B-B14F-4D97-AF65-F5344CB8AC3E}">
        <p14:creationId xmlns:p14="http://schemas.microsoft.com/office/powerpoint/2010/main" val="19363744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567" y="1413883"/>
            <a:ext cx="8697433" cy="914647"/>
          </a:xfrm>
        </p:spPr>
        <p:txBody>
          <a:bodyPr>
            <a:normAutofit fontScale="92500" lnSpcReduction="20000"/>
          </a:bodyPr>
          <a:lstStyle/>
          <a:p>
            <a:r>
              <a:rPr lang="en-US" dirty="0" smtClean="0"/>
              <a:t>Find a trainer in a country – searchable list page with trainer’s name</a:t>
            </a:r>
            <a:r>
              <a:rPr lang="en-US" dirty="0"/>
              <a:t>, organization, languages they speak and protocols they are certified to train</a:t>
            </a:r>
          </a:p>
          <a:p>
            <a:pPr lvl="2"/>
            <a:endParaRPr lang="en-US" dirty="0"/>
          </a:p>
          <a:p>
            <a:pPr lvl="1"/>
            <a:endParaRPr lang="en-US" dirty="0"/>
          </a:p>
          <a:p>
            <a:pPr lvl="1"/>
            <a:endParaRPr lang="en-US" sz="1800"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16</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8680" y="2593094"/>
            <a:ext cx="5767753" cy="3307976"/>
          </a:xfrm>
          <a:prstGeom prst="rect">
            <a:avLst/>
          </a:prstGeom>
          <a:ln w="3175">
            <a:solidFill>
              <a:schemeClr val="accent1"/>
            </a:solidFill>
          </a:ln>
        </p:spPr>
      </p:pic>
      <p:sp>
        <p:nvSpPr>
          <p:cNvPr id="9" name="Title 1"/>
          <p:cNvSpPr txBox="1">
            <a:spLocks/>
          </p:cNvSpPr>
          <p:nvPr/>
        </p:nvSpPr>
        <p:spPr>
          <a:xfrm>
            <a:off x="261070" y="486302"/>
            <a:ext cx="8229600" cy="87424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0" kern="1200">
                <a:solidFill>
                  <a:schemeClr val="tx1">
                    <a:lumMod val="65000"/>
                    <a:lumOff val="35000"/>
                  </a:schemeClr>
                </a:solidFill>
                <a:latin typeface="+mj-lt"/>
                <a:ea typeface="+mj-ea"/>
                <a:cs typeface="+mj-cs"/>
              </a:defRPr>
            </a:lvl1pPr>
          </a:lstStyle>
          <a:p>
            <a:r>
              <a:rPr lang="en-US" dirty="0" smtClean="0"/>
              <a:t>Website Enhancements</a:t>
            </a:r>
            <a:endParaRPr lang="en-US" dirty="0">
              <a:solidFill>
                <a:schemeClr val="accent6">
                  <a:lumMod val="75000"/>
                </a:schemeClr>
              </a:solidFill>
            </a:endParaRPr>
          </a:p>
        </p:txBody>
      </p:sp>
    </p:spTree>
    <p:extLst>
      <p:ext uri="{BB962C8B-B14F-4D97-AF65-F5344CB8AC3E}">
        <p14:creationId xmlns:p14="http://schemas.microsoft.com/office/powerpoint/2010/main" val="29761908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7420"/>
            <a:ext cx="8229600" cy="874249"/>
          </a:xfrm>
        </p:spPr>
        <p:txBody>
          <a:bodyPr/>
          <a:lstStyle/>
          <a:p>
            <a:r>
              <a:rPr lang="en-US" dirty="0" smtClean="0"/>
              <a:t>Website Enhancements</a:t>
            </a:r>
            <a:endParaRPr lang="en-US" dirty="0"/>
          </a:p>
        </p:txBody>
      </p:sp>
      <p:sp>
        <p:nvSpPr>
          <p:cNvPr id="3" name="Content Placeholder 2"/>
          <p:cNvSpPr>
            <a:spLocks noGrp="1"/>
          </p:cNvSpPr>
          <p:nvPr>
            <p:ph idx="1"/>
          </p:nvPr>
        </p:nvSpPr>
        <p:spPr>
          <a:xfrm>
            <a:off x="457200" y="1311334"/>
            <a:ext cx="8229600" cy="4653429"/>
          </a:xfrm>
        </p:spPr>
        <p:txBody>
          <a:bodyPr>
            <a:normAutofit/>
          </a:bodyPr>
          <a:lstStyle/>
          <a:p>
            <a:r>
              <a:rPr lang="en-US" sz="2800" dirty="0" smtClean="0"/>
              <a:t>Increased the maximum </a:t>
            </a:r>
            <a:r>
              <a:rPr lang="en-US" sz="2800" dirty="0"/>
              <a:t>number of </a:t>
            </a:r>
            <a:r>
              <a:rPr lang="en-US" sz="2800" dirty="0" smtClean="0"/>
              <a:t>student </a:t>
            </a:r>
            <a:r>
              <a:rPr lang="en-US" sz="2800" dirty="0"/>
              <a:t>accounts to </a:t>
            </a:r>
            <a:r>
              <a:rPr lang="en-US" sz="2800" dirty="0" smtClean="0"/>
              <a:t>50 </a:t>
            </a:r>
            <a:r>
              <a:rPr lang="en-US" sz="2800" dirty="0"/>
              <a:t>(per </a:t>
            </a:r>
            <a:r>
              <a:rPr lang="en-US" sz="2800" dirty="0" smtClean="0"/>
              <a:t>teacher school </a:t>
            </a:r>
            <a:r>
              <a:rPr lang="en-US" sz="2800" dirty="0"/>
              <a:t>account</a:t>
            </a:r>
            <a:r>
              <a:rPr lang="en-US" sz="2800" dirty="0" smtClean="0"/>
              <a:t>) and added help instructions.</a:t>
            </a:r>
            <a:endParaRPr lang="en-US" dirty="0"/>
          </a:p>
          <a:p>
            <a:pPr marL="0" indent="0">
              <a:buNone/>
            </a:pPr>
            <a:endParaRPr lang="en-US" dirty="0">
              <a:solidFill>
                <a:schemeClr val="tx1">
                  <a:lumMod val="65000"/>
                  <a:lumOff val="35000"/>
                </a:schemeClr>
              </a:solidFill>
            </a:endParaRPr>
          </a:p>
          <a:p>
            <a:endParaRPr lang="en-US" dirty="0"/>
          </a:p>
          <a:p>
            <a:endParaRPr lang="en-US" sz="2800" dirty="0">
              <a:solidFill>
                <a:schemeClr val="tx1"/>
              </a:solidFill>
            </a:endParaRPr>
          </a:p>
          <a:p>
            <a:endParaRPr lang="en-US" sz="2800" dirty="0"/>
          </a:p>
          <a:p>
            <a:pPr lvl="1"/>
            <a:endParaRPr lang="en-US" sz="2800" dirty="0" smtClean="0"/>
          </a:p>
        </p:txBody>
      </p:sp>
      <p:sp>
        <p:nvSpPr>
          <p:cNvPr id="4" name="Slide Number Placeholder 3"/>
          <p:cNvSpPr>
            <a:spLocks noGrp="1"/>
          </p:cNvSpPr>
          <p:nvPr>
            <p:ph type="sldNum" sz="quarter" idx="12"/>
          </p:nvPr>
        </p:nvSpPr>
        <p:spPr/>
        <p:txBody>
          <a:bodyPr/>
          <a:lstStyle/>
          <a:p>
            <a:fld id="{8D57DBB9-07C6-49AB-BFD5-E737C7E241F6}" type="slidenum">
              <a:rPr lang="en-US" smtClean="0"/>
              <a:pPr/>
              <a:t>17</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502" y="2777090"/>
            <a:ext cx="7538482" cy="3274129"/>
          </a:xfrm>
          <a:prstGeom prst="rect">
            <a:avLst/>
          </a:prstGeom>
        </p:spPr>
      </p:pic>
    </p:spTree>
    <p:extLst>
      <p:ext uri="{BB962C8B-B14F-4D97-AF65-F5344CB8AC3E}">
        <p14:creationId xmlns:p14="http://schemas.microsoft.com/office/powerpoint/2010/main" val="4156010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 Management Tools	</a:t>
            </a:r>
            <a:endParaRPr lang="en-US" dirty="0"/>
          </a:p>
        </p:txBody>
      </p:sp>
      <p:sp>
        <p:nvSpPr>
          <p:cNvPr id="3" name="Content Placeholder 2"/>
          <p:cNvSpPr>
            <a:spLocks noGrp="1"/>
          </p:cNvSpPr>
          <p:nvPr>
            <p:ph idx="1"/>
          </p:nvPr>
        </p:nvSpPr>
        <p:spPr>
          <a:xfrm>
            <a:off x="457200" y="1600200"/>
            <a:ext cx="7293429" cy="5043668"/>
          </a:xfrm>
        </p:spPr>
        <p:txBody>
          <a:bodyPr>
            <a:normAutofit/>
          </a:bodyPr>
          <a:lstStyle/>
          <a:p>
            <a:r>
              <a:rPr lang="en-US" sz="2800" dirty="0" smtClean="0">
                <a:solidFill>
                  <a:schemeClr val="tx1">
                    <a:lumMod val="65000"/>
                    <a:lumOff val="35000"/>
                  </a:schemeClr>
                </a:solidFill>
              </a:rPr>
              <a:t>Partner Email Notifications</a:t>
            </a:r>
          </a:p>
          <a:p>
            <a:pPr lvl="1"/>
            <a:r>
              <a:rPr lang="en-US" sz="2400" dirty="0" smtClean="0">
                <a:solidFill>
                  <a:schemeClr val="tx1">
                    <a:lumMod val="65000"/>
                    <a:lumOff val="35000"/>
                  </a:schemeClr>
                </a:solidFill>
              </a:rPr>
              <a:t>New </a:t>
            </a:r>
            <a:r>
              <a:rPr lang="en-US" sz="2400" dirty="0">
                <a:solidFill>
                  <a:schemeClr val="tx1">
                    <a:lumMod val="65000"/>
                    <a:lumOff val="35000"/>
                  </a:schemeClr>
                </a:solidFill>
              </a:rPr>
              <a:t>Account Email Reminders – </a:t>
            </a:r>
          </a:p>
          <a:p>
            <a:pPr lvl="3"/>
            <a:r>
              <a:rPr lang="en-US" sz="2400" dirty="0" smtClean="0">
                <a:solidFill>
                  <a:schemeClr val="tx1">
                    <a:lumMod val="65000"/>
                    <a:lumOff val="35000"/>
                  </a:schemeClr>
                </a:solidFill>
              </a:rPr>
              <a:t>Weekly email reminder if there are requested accounts that need approval</a:t>
            </a:r>
          </a:p>
          <a:p>
            <a:pPr lvl="3"/>
            <a:r>
              <a:rPr lang="en-US" sz="2400" dirty="0" smtClean="0">
                <a:solidFill>
                  <a:schemeClr val="tx1">
                    <a:lumMod val="65000"/>
                    <a:lumOff val="35000"/>
                  </a:schemeClr>
                </a:solidFill>
              </a:rPr>
              <a:t>Monthly </a:t>
            </a:r>
            <a:r>
              <a:rPr lang="en-US" sz="2400" dirty="0">
                <a:solidFill>
                  <a:schemeClr val="tx1">
                    <a:lumMod val="65000"/>
                    <a:lumOff val="35000"/>
                  </a:schemeClr>
                </a:solidFill>
              </a:rPr>
              <a:t>member report with a link to your </a:t>
            </a:r>
            <a:r>
              <a:rPr lang="en-US" sz="2400" dirty="0" smtClean="0">
                <a:solidFill>
                  <a:schemeClr val="tx1">
                    <a:lumMod val="65000"/>
                    <a:lumOff val="35000"/>
                  </a:schemeClr>
                </a:solidFill>
              </a:rPr>
              <a:t>partner dashboard</a:t>
            </a:r>
            <a:endParaRPr lang="en-US" sz="2400" dirty="0">
              <a:solidFill>
                <a:schemeClr val="tx1">
                  <a:lumMod val="65000"/>
                  <a:lumOff val="35000"/>
                </a:schemeClr>
              </a:solidFill>
            </a:endParaRPr>
          </a:p>
          <a:p>
            <a:pPr lvl="1"/>
            <a:r>
              <a:rPr lang="en-US" sz="2600" dirty="0">
                <a:solidFill>
                  <a:schemeClr val="tx1">
                    <a:lumMod val="65000"/>
                    <a:lumOff val="35000"/>
                  </a:schemeClr>
                </a:solidFill>
              </a:rPr>
              <a:t>Workshop Email Reminders – </a:t>
            </a:r>
          </a:p>
          <a:p>
            <a:pPr lvl="3"/>
            <a:r>
              <a:rPr lang="en-US" sz="2400" dirty="0">
                <a:solidFill>
                  <a:schemeClr val="tx1">
                    <a:lumMod val="65000"/>
                    <a:lumOff val="35000"/>
                  </a:schemeClr>
                </a:solidFill>
              </a:rPr>
              <a:t>Pending workshop </a:t>
            </a:r>
            <a:r>
              <a:rPr lang="en-US" sz="2400" dirty="0" smtClean="0">
                <a:solidFill>
                  <a:schemeClr val="tx1">
                    <a:lumMod val="65000"/>
                    <a:lumOff val="35000"/>
                  </a:schemeClr>
                </a:solidFill>
              </a:rPr>
              <a:t>reminders</a:t>
            </a:r>
            <a:endParaRPr lang="en-US" sz="2400" dirty="0">
              <a:solidFill>
                <a:schemeClr val="tx1">
                  <a:lumMod val="65000"/>
                  <a:lumOff val="35000"/>
                </a:schemeClr>
              </a:solidFill>
            </a:endParaRPr>
          </a:p>
          <a:p>
            <a:pPr lvl="3"/>
            <a:r>
              <a:rPr lang="en-US" sz="2400" dirty="0">
                <a:solidFill>
                  <a:schemeClr val="tx1">
                    <a:lumMod val="65000"/>
                    <a:lumOff val="35000"/>
                  </a:schemeClr>
                </a:solidFill>
              </a:rPr>
              <a:t>Workshop completion </a:t>
            </a:r>
            <a:r>
              <a:rPr lang="en-US" sz="2400" dirty="0" smtClean="0">
                <a:solidFill>
                  <a:schemeClr val="tx1">
                    <a:lumMod val="65000"/>
                    <a:lumOff val="35000"/>
                  </a:schemeClr>
                </a:solidFill>
              </a:rPr>
              <a:t>reminders</a:t>
            </a:r>
          </a:p>
          <a:p>
            <a:pPr lvl="2"/>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18</a:t>
            </a:fld>
            <a:endParaRPr lang="en-US" dirty="0"/>
          </a:p>
        </p:txBody>
      </p:sp>
    </p:spTree>
    <p:extLst>
      <p:ext uri="{BB962C8B-B14F-4D97-AF65-F5344CB8AC3E}">
        <p14:creationId xmlns:p14="http://schemas.microsoft.com/office/powerpoint/2010/main" val="37139899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13118"/>
            <a:ext cx="7293429" cy="749464"/>
          </a:xfrm>
        </p:spPr>
        <p:txBody>
          <a:bodyPr>
            <a:normAutofit/>
          </a:bodyPr>
          <a:lstStyle/>
          <a:p>
            <a:pPr marL="0" indent="0">
              <a:buNone/>
            </a:pPr>
            <a:r>
              <a:rPr lang="en-US" sz="2800" dirty="0" smtClean="0">
                <a:solidFill>
                  <a:schemeClr val="tx1">
                    <a:lumMod val="65000"/>
                    <a:lumOff val="35000"/>
                  </a:schemeClr>
                </a:solidFill>
              </a:rPr>
              <a:t>Partner Email Notifications</a:t>
            </a:r>
          </a:p>
          <a:p>
            <a:pPr marL="0" indent="0">
              <a:buNone/>
            </a:pPr>
            <a:endParaRPr lang="en-US" dirty="0"/>
          </a:p>
          <a:p>
            <a:pPr lvl="2"/>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19</a:t>
            </a:fld>
            <a:endParaRPr lang="en-US" dirty="0"/>
          </a:p>
        </p:txBody>
      </p:sp>
      <p:graphicFrame>
        <p:nvGraphicFramePr>
          <p:cNvPr id="2" name="Table 1"/>
          <p:cNvGraphicFramePr>
            <a:graphicFrameLocks noGrp="1"/>
          </p:cNvGraphicFramePr>
          <p:nvPr>
            <p:extLst/>
          </p:nvPr>
        </p:nvGraphicFramePr>
        <p:xfrm>
          <a:off x="489896" y="1439431"/>
          <a:ext cx="7589233" cy="4440505"/>
        </p:xfrm>
        <a:graphic>
          <a:graphicData uri="http://schemas.openxmlformats.org/drawingml/2006/table">
            <a:tbl>
              <a:tblPr firstRow="1" firstCol="1" bandRow="1">
                <a:tableStyleId>{5C22544A-7EE6-4342-B048-85BDC9FD1C3A}</a:tableStyleId>
              </a:tblPr>
              <a:tblGrid>
                <a:gridCol w="2011433">
                  <a:extLst>
                    <a:ext uri="{9D8B030D-6E8A-4147-A177-3AD203B41FA5}">
                      <a16:colId xmlns:a16="http://schemas.microsoft.com/office/drawing/2014/main" val="2546509458"/>
                    </a:ext>
                  </a:extLst>
                </a:gridCol>
                <a:gridCol w="927256">
                  <a:extLst>
                    <a:ext uri="{9D8B030D-6E8A-4147-A177-3AD203B41FA5}">
                      <a16:colId xmlns:a16="http://schemas.microsoft.com/office/drawing/2014/main" val="3457059213"/>
                    </a:ext>
                  </a:extLst>
                </a:gridCol>
                <a:gridCol w="4650544">
                  <a:extLst>
                    <a:ext uri="{9D8B030D-6E8A-4147-A177-3AD203B41FA5}">
                      <a16:colId xmlns:a16="http://schemas.microsoft.com/office/drawing/2014/main" val="3611546006"/>
                    </a:ext>
                  </a:extLst>
                </a:gridCol>
              </a:tblGrid>
              <a:tr h="217103">
                <a:tc>
                  <a:txBody>
                    <a:bodyPr/>
                    <a:lstStyle/>
                    <a:p>
                      <a:pPr marL="0" marR="0">
                        <a:lnSpc>
                          <a:spcPct val="115000"/>
                        </a:lnSpc>
                        <a:spcBef>
                          <a:spcPts val="0"/>
                        </a:spcBef>
                        <a:spcAft>
                          <a:spcPts val="0"/>
                        </a:spcAft>
                      </a:pPr>
                      <a:r>
                        <a:rPr lang="en-US" sz="1200">
                          <a:effectLst/>
                        </a:rPr>
                        <a:t>Member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Number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Description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8410403"/>
                  </a:ext>
                </a:extLst>
              </a:tr>
              <a:tr h="443657">
                <a:tc>
                  <a:txBody>
                    <a:bodyPr/>
                    <a:lstStyle/>
                    <a:p>
                      <a:pPr marL="0" marR="0">
                        <a:lnSpc>
                          <a:spcPct val="115000"/>
                        </a:lnSpc>
                        <a:spcBef>
                          <a:spcPts val="0"/>
                        </a:spcBef>
                        <a:spcAft>
                          <a:spcPts val="0"/>
                        </a:spcAft>
                      </a:pPr>
                      <a:r>
                        <a:rPr lang="en-US" sz="1200">
                          <a:effectLst/>
                        </a:rPr>
                        <a:t>Account Requested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dirty="0">
                          <a:effectLst/>
                        </a:rPr>
                        <a:t>Teachers who have requested to join GLOBE and are waiting for approval.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7409696"/>
                  </a:ext>
                </a:extLst>
              </a:tr>
              <a:tr h="443657">
                <a:tc>
                  <a:txBody>
                    <a:bodyPr/>
                    <a:lstStyle/>
                    <a:p>
                      <a:pPr marL="0" marR="0">
                        <a:lnSpc>
                          <a:spcPct val="115000"/>
                        </a:lnSpc>
                        <a:spcBef>
                          <a:spcPts val="0"/>
                        </a:spcBef>
                        <a:spcAft>
                          <a:spcPts val="0"/>
                        </a:spcAft>
                      </a:pPr>
                      <a:r>
                        <a:rPr lang="en-US" sz="1200">
                          <a:effectLst/>
                        </a:rPr>
                        <a:t>Account Approved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Teachers whose account has been approved but have not started the training process.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2792378"/>
                  </a:ext>
                </a:extLst>
              </a:tr>
              <a:tr h="443657">
                <a:tc>
                  <a:txBody>
                    <a:bodyPr/>
                    <a:lstStyle/>
                    <a:p>
                      <a:pPr marL="0" marR="0">
                        <a:lnSpc>
                          <a:spcPct val="115000"/>
                        </a:lnSpc>
                        <a:spcBef>
                          <a:spcPts val="0"/>
                        </a:spcBef>
                        <a:spcAft>
                          <a:spcPts val="0"/>
                        </a:spcAft>
                      </a:pPr>
                      <a:r>
                        <a:rPr lang="en-US" sz="1200">
                          <a:effectLst/>
                        </a:rPr>
                        <a:t>Pre-Candidate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New teachers who are registered for an upcoming workshop.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1687063"/>
                  </a:ext>
                </a:extLst>
              </a:tr>
              <a:tr h="443657">
                <a:tc>
                  <a:txBody>
                    <a:bodyPr/>
                    <a:lstStyle/>
                    <a:p>
                      <a:pPr marL="0" marR="0">
                        <a:lnSpc>
                          <a:spcPct val="115000"/>
                        </a:lnSpc>
                        <a:spcBef>
                          <a:spcPts val="0"/>
                        </a:spcBef>
                        <a:spcAft>
                          <a:spcPts val="0"/>
                        </a:spcAft>
                      </a:pPr>
                      <a:r>
                        <a:rPr lang="en-US" sz="1200">
                          <a:effectLst/>
                        </a:rPr>
                        <a:t>Candidate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New teachers who are registered for an in-process workshop.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20776099"/>
                  </a:ext>
                </a:extLst>
              </a:tr>
              <a:tr h="443657">
                <a:tc>
                  <a:txBody>
                    <a:bodyPr/>
                    <a:lstStyle/>
                    <a:p>
                      <a:pPr marL="0" marR="0">
                        <a:lnSpc>
                          <a:spcPct val="115000"/>
                        </a:lnSpc>
                        <a:spcBef>
                          <a:spcPts val="0"/>
                        </a:spcBef>
                        <a:spcAft>
                          <a:spcPts val="0"/>
                        </a:spcAft>
                      </a:pPr>
                      <a:r>
                        <a:rPr lang="en-US" sz="1200">
                          <a:effectLst/>
                        </a:rPr>
                        <a:t>Newly Workshop Trained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Teacher who have completed training at a workshop in the last 30 days (additional date filter options available).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7520795"/>
                  </a:ext>
                </a:extLst>
              </a:tr>
              <a:tr h="443657">
                <a:tc>
                  <a:txBody>
                    <a:bodyPr/>
                    <a:lstStyle/>
                    <a:p>
                      <a:pPr marL="0" marR="0">
                        <a:lnSpc>
                          <a:spcPct val="115000"/>
                        </a:lnSpc>
                        <a:spcBef>
                          <a:spcPts val="0"/>
                        </a:spcBef>
                        <a:spcAft>
                          <a:spcPts val="0"/>
                        </a:spcAft>
                      </a:pPr>
                      <a:r>
                        <a:rPr lang="en-US" sz="1200">
                          <a:effectLst/>
                        </a:rPr>
                        <a:t>Newly eTrained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Teachers who have been eTrained in the last 30 days (additional date filter options available).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2310982"/>
                  </a:ext>
                </a:extLst>
              </a:tr>
              <a:tr h="217103">
                <a:tc>
                  <a:txBody>
                    <a:bodyPr/>
                    <a:lstStyle/>
                    <a:p>
                      <a:pPr marL="0" marR="0">
                        <a:lnSpc>
                          <a:spcPct val="115000"/>
                        </a:lnSpc>
                        <a:spcBef>
                          <a:spcPts val="0"/>
                        </a:spcBef>
                        <a:spcAft>
                          <a:spcPts val="0"/>
                        </a:spcAft>
                      </a:pPr>
                      <a:r>
                        <a:rPr lang="en-US" sz="1200">
                          <a:effectLst/>
                        </a:rPr>
                        <a:t>GLOBE Members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75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Fully trained GLOBE Teachers.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5852991"/>
                  </a:ext>
                </a:extLst>
              </a:tr>
              <a:tr h="900700">
                <a:tc>
                  <a:txBody>
                    <a:bodyPr/>
                    <a:lstStyle/>
                    <a:p>
                      <a:pPr marL="0" marR="0">
                        <a:lnSpc>
                          <a:spcPct val="115000"/>
                        </a:lnSpc>
                        <a:spcBef>
                          <a:spcPts val="0"/>
                        </a:spcBef>
                        <a:spcAft>
                          <a:spcPts val="0"/>
                        </a:spcAft>
                      </a:pPr>
                      <a:r>
                        <a:rPr lang="en-US" sz="1200">
                          <a:effectLst/>
                        </a:rPr>
                        <a:t>Untrained GLOBE Observers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GLOBE Observers in your organization who are untrained (i.e. - have not completed eTraining)</a:t>
                      </a:r>
                      <a:endParaRPr lang="en-US" sz="1100">
                        <a:effectLst/>
                      </a:endParaRPr>
                    </a:p>
                    <a:p>
                      <a:pPr marL="0" marR="0">
                        <a:lnSpc>
                          <a:spcPct val="115000"/>
                        </a:lnSpc>
                        <a:spcBef>
                          <a:spcPts val="0"/>
                        </a:spcBef>
                        <a:spcAft>
                          <a:spcPts val="0"/>
                        </a:spcAft>
                      </a:pPr>
                      <a:r>
                        <a:rPr lang="en-US" sz="1200">
                          <a:effectLst/>
                        </a:rPr>
                        <a:t>These are citizen scientists in your country/organization who have registered with the GLOBE Observer app.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1154198"/>
                  </a:ext>
                </a:extLst>
              </a:tr>
              <a:tr h="443657">
                <a:tc>
                  <a:txBody>
                    <a:bodyPr/>
                    <a:lstStyle/>
                    <a:p>
                      <a:pPr marL="0" marR="0">
                        <a:lnSpc>
                          <a:spcPct val="115000"/>
                        </a:lnSpc>
                        <a:spcBef>
                          <a:spcPts val="0"/>
                        </a:spcBef>
                        <a:spcAft>
                          <a:spcPts val="0"/>
                        </a:spcAft>
                      </a:pPr>
                      <a:r>
                        <a:rPr lang="en-US" sz="1200">
                          <a:effectLst/>
                        </a:rPr>
                        <a:t>Trained GLOBE Observers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dirty="0">
                          <a:effectLst/>
                        </a:rPr>
                        <a:t>GLOBE Observers in your organization who have been trained through the </a:t>
                      </a:r>
                      <a:r>
                        <a:rPr lang="en-US" sz="1200" dirty="0" err="1">
                          <a:effectLst/>
                        </a:rPr>
                        <a:t>eTraining</a:t>
                      </a:r>
                      <a:r>
                        <a:rPr lang="en-US" sz="1200" dirty="0">
                          <a:effectLst/>
                        </a:rPr>
                        <a:t> system.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2228000"/>
                  </a:ext>
                </a:extLst>
              </a:tr>
            </a:tbl>
          </a:graphicData>
        </a:graphic>
      </p:graphicFrame>
    </p:spTree>
    <p:extLst>
      <p:ext uri="{BB962C8B-B14F-4D97-AF65-F5344CB8AC3E}">
        <p14:creationId xmlns:p14="http://schemas.microsoft.com/office/powerpoint/2010/main" val="33675876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73571"/>
            <a:ext cx="9144000" cy="874249"/>
          </a:xfrm>
        </p:spPr>
        <p:txBody>
          <a:bodyPr/>
          <a:lstStyle/>
          <a:p>
            <a:pPr algn="ctr"/>
            <a:r>
              <a:rPr lang="en-US" dirty="0" smtClean="0"/>
              <a:t>What’s New – Mobile/Data Entry</a:t>
            </a:r>
            <a:br>
              <a:rPr lang="en-US" dirty="0" smtClean="0"/>
            </a:br>
            <a:r>
              <a:rPr lang="en-US" dirty="0"/>
              <a:t>(Since the last Regional Meeting </a:t>
            </a:r>
            <a:r>
              <a:rPr lang="en-US" dirty="0" smtClean="0"/>
              <a:t>in Vietnam)</a:t>
            </a:r>
            <a:endParaRPr lang="en-US" dirty="0"/>
          </a:p>
        </p:txBody>
      </p:sp>
      <p:sp>
        <p:nvSpPr>
          <p:cNvPr id="5" name="Slide Number Placeholder 4"/>
          <p:cNvSpPr>
            <a:spLocks noGrp="1"/>
          </p:cNvSpPr>
          <p:nvPr>
            <p:ph type="sldNum" sz="quarter" idx="12"/>
          </p:nvPr>
        </p:nvSpPr>
        <p:spPr/>
        <p:txBody>
          <a:bodyPr/>
          <a:lstStyle/>
          <a:p>
            <a:fld id="{8D57DBB9-07C6-49AB-BFD5-E737C7E241F6}" type="slidenum">
              <a:rPr lang="en-US" smtClean="0"/>
              <a:pPr/>
              <a:t>2</a:t>
            </a:fld>
            <a:endParaRPr lang="en-US"/>
          </a:p>
        </p:txBody>
      </p:sp>
      <p:sp>
        <p:nvSpPr>
          <p:cNvPr id="4" name="Date Placeholder 3"/>
          <p:cNvSpPr>
            <a:spLocks noGrp="1"/>
          </p:cNvSpPr>
          <p:nvPr>
            <p:ph type="dt" sz="half" idx="4294967295"/>
          </p:nvPr>
        </p:nvSpPr>
        <p:spPr>
          <a:xfrm>
            <a:off x="7010400" y="6356350"/>
            <a:ext cx="2133600" cy="365125"/>
          </a:xfrm>
        </p:spPr>
        <p:txBody>
          <a:bodyPr/>
          <a:lstStyle/>
          <a:p>
            <a:fld id="{373724D0-DD0F-42EF-84DE-838DB5D26951}" type="datetime1">
              <a:rPr lang="en-US" smtClean="0"/>
              <a:pPr/>
              <a:t>5/21/2019</a:t>
            </a:fld>
            <a:endParaRPr lang="en-US" dirty="0"/>
          </a:p>
        </p:txBody>
      </p:sp>
    </p:spTree>
    <p:extLst>
      <p:ext uri="{BB962C8B-B14F-4D97-AF65-F5344CB8AC3E}">
        <p14:creationId xmlns:p14="http://schemas.microsoft.com/office/powerpoint/2010/main" val="163218824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13118"/>
            <a:ext cx="8293261" cy="4904772"/>
          </a:xfrm>
        </p:spPr>
        <p:txBody>
          <a:bodyPr>
            <a:normAutofit/>
          </a:bodyPr>
          <a:lstStyle/>
          <a:p>
            <a:pPr marL="0" indent="0">
              <a:buNone/>
            </a:pPr>
            <a:r>
              <a:rPr lang="en-US" sz="2800" dirty="0" smtClean="0">
                <a:solidFill>
                  <a:schemeClr val="tx1">
                    <a:lumMod val="65000"/>
                    <a:lumOff val="35000"/>
                  </a:schemeClr>
                </a:solidFill>
              </a:rPr>
              <a:t>New Account Email Notification</a:t>
            </a:r>
            <a:br>
              <a:rPr lang="en-US" sz="2800" dirty="0" smtClean="0">
                <a:solidFill>
                  <a:schemeClr val="tx1">
                    <a:lumMod val="65000"/>
                    <a:lumOff val="35000"/>
                  </a:schemeClr>
                </a:solidFill>
              </a:rPr>
            </a:br>
            <a:endParaRPr lang="en-US" sz="2800" dirty="0" smtClean="0">
              <a:solidFill>
                <a:schemeClr val="tx1">
                  <a:lumMod val="65000"/>
                  <a:lumOff val="35000"/>
                </a:schemeClr>
              </a:solidFill>
            </a:endParaRPr>
          </a:p>
          <a:p>
            <a:pPr marL="0" indent="0">
              <a:buNone/>
            </a:pPr>
            <a:r>
              <a:rPr lang="en-US" i="1" dirty="0"/>
              <a:t>Sent every week if there are pending requested </a:t>
            </a:r>
            <a:r>
              <a:rPr lang="en-US" i="1" dirty="0" smtClean="0"/>
              <a:t>accounts</a:t>
            </a:r>
          </a:p>
          <a:p>
            <a:pPr marL="0" indent="0">
              <a:buNone/>
            </a:pPr>
            <a:endParaRPr lang="en-US" dirty="0" smtClean="0"/>
          </a:p>
          <a:p>
            <a:pPr marL="0" indent="0">
              <a:buNone/>
            </a:pPr>
            <a:r>
              <a:rPr lang="en-US" dirty="0" smtClean="0">
                <a:solidFill>
                  <a:schemeClr val="accent1"/>
                </a:solidFill>
              </a:rPr>
              <a:t>Dear Country Coordinator,</a:t>
            </a:r>
            <a:br>
              <a:rPr lang="en-US" dirty="0" smtClean="0">
                <a:solidFill>
                  <a:schemeClr val="accent1"/>
                </a:solidFill>
              </a:rPr>
            </a:br>
            <a:endParaRPr lang="en-US" dirty="0">
              <a:solidFill>
                <a:schemeClr val="accent1"/>
              </a:solidFill>
            </a:endParaRPr>
          </a:p>
          <a:p>
            <a:pPr marL="0" indent="0">
              <a:buNone/>
            </a:pPr>
            <a:r>
              <a:rPr lang="en-US" dirty="0">
                <a:solidFill>
                  <a:schemeClr val="accent1"/>
                </a:solidFill>
              </a:rPr>
              <a:t>Just a reminder, there are (5) new GLOBE accounts from your country waiting for your approval. These users cannot begin their training until their accounts are approved</a:t>
            </a:r>
            <a:r>
              <a:rPr lang="en-US" dirty="0" smtClean="0">
                <a:solidFill>
                  <a:schemeClr val="accent1"/>
                </a:solidFill>
              </a:rPr>
              <a:t>.</a:t>
            </a:r>
          </a:p>
          <a:p>
            <a:pPr marL="0" indent="0">
              <a:buNone/>
            </a:pPr>
            <a:endParaRPr lang="en-US" dirty="0">
              <a:solidFill>
                <a:schemeClr val="accent1"/>
              </a:solidFill>
            </a:endParaRPr>
          </a:p>
          <a:p>
            <a:pPr marL="0" indent="0">
              <a:buNone/>
            </a:pPr>
            <a:r>
              <a:rPr lang="en-US" dirty="0">
                <a:solidFill>
                  <a:schemeClr val="accent1"/>
                </a:solidFill>
              </a:rPr>
              <a:t>Log in to your dashboard to manage your members.</a:t>
            </a:r>
          </a:p>
          <a:p>
            <a:pPr marL="0" indent="0">
              <a:buNone/>
            </a:pPr>
            <a:endParaRPr lang="en-US" dirty="0">
              <a:solidFill>
                <a:schemeClr val="tx2">
                  <a:lumMod val="60000"/>
                  <a:lumOff val="40000"/>
                </a:schemeClr>
              </a:solidFill>
            </a:endParaRPr>
          </a:p>
          <a:p>
            <a:pPr marL="0" indent="0">
              <a:buNone/>
            </a:pPr>
            <a:endParaRPr lang="en-US" dirty="0" smtClean="0">
              <a:solidFill>
                <a:schemeClr val="tx2">
                  <a:lumMod val="60000"/>
                  <a:lumOff val="40000"/>
                </a:schemeClr>
              </a:solidFill>
            </a:endParaRPr>
          </a:p>
          <a:p>
            <a:endParaRPr lang="en-US" dirty="0" smtClean="0"/>
          </a:p>
          <a:p>
            <a:pPr marL="0" indent="0">
              <a:buNone/>
            </a:pPr>
            <a:endParaRPr lang="en-US" dirty="0"/>
          </a:p>
          <a:p>
            <a:pPr marL="0" indent="0">
              <a:buNone/>
            </a:pPr>
            <a:endParaRPr lang="en-US" dirty="0" smtClean="0"/>
          </a:p>
          <a:p>
            <a:pPr lvl="2"/>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20</a:t>
            </a:fld>
            <a:endParaRPr lang="en-US" dirty="0"/>
          </a:p>
        </p:txBody>
      </p:sp>
    </p:spTree>
    <p:extLst>
      <p:ext uri="{BB962C8B-B14F-4D97-AF65-F5344CB8AC3E}">
        <p14:creationId xmlns:p14="http://schemas.microsoft.com/office/powerpoint/2010/main" val="22015663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13118"/>
            <a:ext cx="8293261" cy="4904772"/>
          </a:xfrm>
        </p:spPr>
        <p:txBody>
          <a:bodyPr>
            <a:normAutofit/>
          </a:bodyPr>
          <a:lstStyle/>
          <a:p>
            <a:pPr marL="0" indent="0">
              <a:buNone/>
            </a:pPr>
            <a:r>
              <a:rPr lang="en-US" sz="2800" dirty="0" smtClean="0">
                <a:solidFill>
                  <a:schemeClr val="tx1">
                    <a:lumMod val="65000"/>
                    <a:lumOff val="35000"/>
                  </a:schemeClr>
                </a:solidFill>
              </a:rPr>
              <a:t>Workshop Email Notifications</a:t>
            </a:r>
            <a:br>
              <a:rPr lang="en-US" sz="2800" dirty="0" smtClean="0">
                <a:solidFill>
                  <a:schemeClr val="tx1">
                    <a:lumMod val="65000"/>
                    <a:lumOff val="35000"/>
                  </a:schemeClr>
                </a:solidFill>
              </a:rPr>
            </a:br>
            <a:endParaRPr lang="en-US" sz="2800" dirty="0" smtClean="0">
              <a:solidFill>
                <a:schemeClr val="tx1">
                  <a:lumMod val="65000"/>
                  <a:lumOff val="35000"/>
                </a:schemeClr>
              </a:solidFill>
            </a:endParaRPr>
          </a:p>
          <a:p>
            <a:pPr marL="0" indent="0">
              <a:buNone/>
            </a:pPr>
            <a:r>
              <a:rPr lang="en-US" i="1" dirty="0" smtClean="0"/>
              <a:t>One </a:t>
            </a:r>
            <a:r>
              <a:rPr lang="en-US" i="1" dirty="0"/>
              <a:t>week after the workshop was created, if pending and then every week up to the workshop date.</a:t>
            </a:r>
          </a:p>
          <a:p>
            <a:endParaRPr lang="en-US" dirty="0" smtClean="0"/>
          </a:p>
          <a:p>
            <a:pPr marL="0" indent="0">
              <a:buNone/>
            </a:pPr>
            <a:r>
              <a:rPr lang="en-US" dirty="0" smtClean="0">
                <a:solidFill>
                  <a:schemeClr val="tx2">
                    <a:lumMod val="60000"/>
                    <a:lumOff val="40000"/>
                  </a:schemeClr>
                </a:solidFill>
              </a:rPr>
              <a:t>Just </a:t>
            </a:r>
            <a:r>
              <a:rPr lang="en-US" dirty="0">
                <a:solidFill>
                  <a:schemeClr val="tx2">
                    <a:lumMod val="60000"/>
                    <a:lumOff val="40000"/>
                  </a:schemeClr>
                </a:solidFill>
              </a:rPr>
              <a:t>a reminder that your </a:t>
            </a:r>
            <a:r>
              <a:rPr lang="en-US" dirty="0" smtClean="0">
                <a:solidFill>
                  <a:schemeClr val="tx2">
                    <a:lumMod val="60000"/>
                    <a:lumOff val="40000"/>
                  </a:schemeClr>
                </a:solidFill>
              </a:rPr>
              <a:t>Hydrology training workshop </a:t>
            </a:r>
            <a:r>
              <a:rPr lang="en-US" dirty="0">
                <a:solidFill>
                  <a:schemeClr val="tx2">
                    <a:lumMod val="60000"/>
                    <a:lumOff val="40000"/>
                  </a:schemeClr>
                </a:solidFill>
              </a:rPr>
              <a:t>is scheduled to begin on </a:t>
            </a:r>
            <a:r>
              <a:rPr lang="en-US" dirty="0" smtClean="0">
                <a:solidFill>
                  <a:schemeClr val="tx2">
                    <a:lumMod val="60000"/>
                    <a:lumOff val="40000"/>
                  </a:schemeClr>
                </a:solidFill>
              </a:rPr>
              <a:t>5/25/19 </a:t>
            </a:r>
            <a:r>
              <a:rPr lang="en-US" dirty="0">
                <a:solidFill>
                  <a:schemeClr val="tx2">
                    <a:lumMod val="60000"/>
                    <a:lumOff val="40000"/>
                  </a:schemeClr>
                </a:solidFill>
              </a:rPr>
              <a:t>but the status is still ‘pending’ and therefore teachers cannot register for the workshop. </a:t>
            </a:r>
            <a:endParaRPr lang="en-US" dirty="0" smtClean="0">
              <a:solidFill>
                <a:schemeClr val="tx2">
                  <a:lumMod val="60000"/>
                  <a:lumOff val="40000"/>
                </a:schemeClr>
              </a:solidFill>
            </a:endParaRPr>
          </a:p>
          <a:p>
            <a:endParaRPr lang="en-US" dirty="0" smtClean="0">
              <a:solidFill>
                <a:schemeClr val="tx2">
                  <a:lumMod val="60000"/>
                  <a:lumOff val="40000"/>
                </a:schemeClr>
              </a:solidFill>
            </a:endParaRPr>
          </a:p>
          <a:p>
            <a:pPr marL="0" indent="0">
              <a:buNone/>
            </a:pPr>
            <a:r>
              <a:rPr lang="en-US" dirty="0">
                <a:solidFill>
                  <a:schemeClr val="tx2">
                    <a:lumMod val="60000"/>
                    <a:lumOff val="40000"/>
                  </a:schemeClr>
                </a:solidFill>
              </a:rPr>
              <a:t>Please Log-in to the </a:t>
            </a:r>
            <a:r>
              <a:rPr lang="en-US" u="sng" dirty="0">
                <a:solidFill>
                  <a:schemeClr val="tx2">
                    <a:lumMod val="60000"/>
                    <a:lumOff val="40000"/>
                  </a:schemeClr>
                </a:solidFill>
              </a:rPr>
              <a:t>workshop admin </a:t>
            </a:r>
            <a:r>
              <a:rPr lang="en-US" dirty="0">
                <a:solidFill>
                  <a:schemeClr val="tx2">
                    <a:lumMod val="60000"/>
                    <a:lumOff val="40000"/>
                  </a:schemeClr>
                </a:solidFill>
              </a:rPr>
              <a:t>to change the workshop status to active.</a:t>
            </a:r>
          </a:p>
          <a:p>
            <a:endParaRPr lang="en-US" dirty="0" smtClean="0"/>
          </a:p>
          <a:p>
            <a:pPr marL="0" indent="0">
              <a:buNone/>
            </a:pPr>
            <a:endParaRPr lang="en-US" dirty="0"/>
          </a:p>
          <a:p>
            <a:pPr marL="0" indent="0">
              <a:buNone/>
            </a:pPr>
            <a:endParaRPr lang="en-US" dirty="0" smtClean="0"/>
          </a:p>
          <a:p>
            <a:pPr lvl="2"/>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21</a:t>
            </a:fld>
            <a:endParaRPr lang="en-US" dirty="0"/>
          </a:p>
        </p:txBody>
      </p:sp>
    </p:spTree>
    <p:extLst>
      <p:ext uri="{BB962C8B-B14F-4D97-AF65-F5344CB8AC3E}">
        <p14:creationId xmlns:p14="http://schemas.microsoft.com/office/powerpoint/2010/main" val="15824119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13117"/>
            <a:ext cx="7293429" cy="5228867"/>
          </a:xfrm>
        </p:spPr>
        <p:txBody>
          <a:bodyPr>
            <a:normAutofit/>
          </a:bodyPr>
          <a:lstStyle/>
          <a:p>
            <a:pPr marL="0" indent="0">
              <a:buNone/>
            </a:pPr>
            <a:r>
              <a:rPr lang="en-US" sz="2800" dirty="0" smtClean="0">
                <a:solidFill>
                  <a:schemeClr val="tx1">
                    <a:lumMod val="65000"/>
                    <a:lumOff val="35000"/>
                  </a:schemeClr>
                </a:solidFill>
              </a:rPr>
              <a:t>Workshop Email Notifications</a:t>
            </a:r>
            <a:r>
              <a:rPr lang="en-US" dirty="0" smtClean="0"/>
              <a:t> </a:t>
            </a:r>
          </a:p>
          <a:p>
            <a:pPr marL="0" indent="0">
              <a:buNone/>
            </a:pPr>
            <a:r>
              <a:rPr lang="en-US" i="1" dirty="0"/>
              <a:t>Sent one week before the workshop begins, if active</a:t>
            </a:r>
            <a:endParaRPr lang="en-US" dirty="0"/>
          </a:p>
          <a:p>
            <a:pPr marL="0" indent="0">
              <a:buNone/>
            </a:pPr>
            <a:r>
              <a:rPr lang="en-US" dirty="0"/>
              <a:t/>
            </a:r>
            <a:br>
              <a:rPr lang="en-US" dirty="0"/>
            </a:br>
            <a:r>
              <a:rPr lang="en-US" dirty="0" smtClean="0">
                <a:solidFill>
                  <a:schemeClr val="tx2">
                    <a:lumMod val="60000"/>
                    <a:lumOff val="40000"/>
                  </a:schemeClr>
                </a:solidFill>
              </a:rPr>
              <a:t>Just </a:t>
            </a:r>
            <a:r>
              <a:rPr lang="en-US" dirty="0">
                <a:solidFill>
                  <a:schemeClr val="tx2">
                    <a:lumMod val="60000"/>
                    <a:lumOff val="40000"/>
                  </a:schemeClr>
                </a:solidFill>
              </a:rPr>
              <a:t>a reminder that your </a:t>
            </a:r>
            <a:r>
              <a:rPr lang="en-US" dirty="0" smtClean="0">
                <a:solidFill>
                  <a:schemeClr val="tx2">
                    <a:lumMod val="60000"/>
                    <a:lumOff val="40000"/>
                  </a:schemeClr>
                </a:solidFill>
              </a:rPr>
              <a:t>Hydrology training workshop </a:t>
            </a:r>
            <a:r>
              <a:rPr lang="en-US" dirty="0">
                <a:solidFill>
                  <a:schemeClr val="tx2">
                    <a:lumMod val="60000"/>
                    <a:lumOff val="40000"/>
                  </a:schemeClr>
                </a:solidFill>
              </a:rPr>
              <a:t>is scheduled to begin on </a:t>
            </a:r>
            <a:r>
              <a:rPr lang="en-US" dirty="0" smtClean="0">
                <a:solidFill>
                  <a:schemeClr val="tx2">
                    <a:lumMod val="60000"/>
                    <a:lumOff val="40000"/>
                  </a:schemeClr>
                </a:solidFill>
              </a:rPr>
              <a:t>5/25/19. </a:t>
            </a:r>
            <a:br>
              <a:rPr lang="en-US" dirty="0" smtClean="0">
                <a:solidFill>
                  <a:schemeClr val="tx2">
                    <a:lumMod val="60000"/>
                    <a:lumOff val="40000"/>
                  </a:schemeClr>
                </a:solidFill>
              </a:rPr>
            </a:br>
            <a:endParaRPr lang="en-US" dirty="0">
              <a:solidFill>
                <a:schemeClr val="tx2">
                  <a:lumMod val="60000"/>
                  <a:lumOff val="40000"/>
                </a:schemeClr>
              </a:solidFill>
            </a:endParaRPr>
          </a:p>
          <a:p>
            <a:r>
              <a:rPr lang="en-US" dirty="0">
                <a:solidFill>
                  <a:schemeClr val="tx2">
                    <a:lumMod val="60000"/>
                    <a:lumOff val="40000"/>
                  </a:schemeClr>
                </a:solidFill>
              </a:rPr>
              <a:t>Check list:</a:t>
            </a:r>
          </a:p>
          <a:p>
            <a:pPr lvl="1"/>
            <a:r>
              <a:rPr lang="en-US" sz="2400" dirty="0">
                <a:solidFill>
                  <a:schemeClr val="tx2">
                    <a:lumMod val="60000"/>
                    <a:lumOff val="40000"/>
                  </a:schemeClr>
                </a:solidFill>
              </a:rPr>
              <a:t>Has everyone been approved and registered? Please login and check the workshop’s roster</a:t>
            </a:r>
            <a:r>
              <a:rPr lang="en-US" sz="2400" dirty="0" smtClean="0">
                <a:solidFill>
                  <a:schemeClr val="tx2">
                    <a:lumMod val="60000"/>
                    <a:lumOff val="40000"/>
                  </a:schemeClr>
                </a:solidFill>
              </a:rPr>
              <a:t>.</a:t>
            </a:r>
          </a:p>
          <a:p>
            <a:pPr lvl="1"/>
            <a:r>
              <a:rPr lang="en-US" sz="2400" dirty="0">
                <a:solidFill>
                  <a:schemeClr val="tx2">
                    <a:lumMod val="60000"/>
                    <a:lumOff val="40000"/>
                  </a:schemeClr>
                </a:solidFill>
              </a:rPr>
              <a:t>Be sure to change everyone’s registration status to ‘in-session’ when the workshop begins so everyone can enter test data</a:t>
            </a:r>
            <a:r>
              <a:rPr lang="en-US" sz="2400" dirty="0" smtClean="0">
                <a:solidFill>
                  <a:schemeClr val="tx2">
                    <a:lumMod val="60000"/>
                    <a:lumOff val="40000"/>
                  </a:schemeClr>
                </a:solidFill>
              </a:rPr>
              <a:t>.</a:t>
            </a:r>
            <a:endParaRPr lang="en-US" sz="2400" dirty="0">
              <a:solidFill>
                <a:schemeClr val="tx2">
                  <a:lumMod val="60000"/>
                  <a:lumOff val="40000"/>
                </a:schemeClr>
              </a:solidFill>
            </a:endParaRPr>
          </a:p>
          <a:p>
            <a:endParaRPr lang="en-US" dirty="0" smtClean="0"/>
          </a:p>
          <a:p>
            <a:pPr marL="0" indent="0">
              <a:buNone/>
            </a:pPr>
            <a:endParaRPr lang="en-US" dirty="0"/>
          </a:p>
          <a:p>
            <a:pPr marL="0" indent="0">
              <a:buNone/>
            </a:pPr>
            <a:endParaRPr lang="en-US" dirty="0" smtClean="0"/>
          </a:p>
          <a:p>
            <a:pPr lvl="2"/>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22</a:t>
            </a:fld>
            <a:endParaRPr lang="en-US" dirty="0"/>
          </a:p>
        </p:txBody>
      </p:sp>
    </p:spTree>
    <p:extLst>
      <p:ext uri="{BB962C8B-B14F-4D97-AF65-F5344CB8AC3E}">
        <p14:creationId xmlns:p14="http://schemas.microsoft.com/office/powerpoint/2010/main" val="35455335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13117"/>
            <a:ext cx="8327985" cy="5228867"/>
          </a:xfrm>
        </p:spPr>
        <p:txBody>
          <a:bodyPr>
            <a:normAutofit fontScale="92500" lnSpcReduction="10000"/>
          </a:bodyPr>
          <a:lstStyle/>
          <a:p>
            <a:pPr marL="0" indent="0">
              <a:buNone/>
            </a:pPr>
            <a:r>
              <a:rPr lang="en-US" sz="2800" dirty="0" smtClean="0">
                <a:solidFill>
                  <a:schemeClr val="tx1">
                    <a:lumMod val="65000"/>
                    <a:lumOff val="35000"/>
                  </a:schemeClr>
                </a:solidFill>
              </a:rPr>
              <a:t>Workshop Email Notifications</a:t>
            </a:r>
            <a:r>
              <a:rPr lang="en-US" dirty="0" smtClean="0"/>
              <a:t> </a:t>
            </a:r>
          </a:p>
          <a:p>
            <a:pPr marL="0" indent="0">
              <a:buNone/>
            </a:pPr>
            <a:r>
              <a:rPr lang="en-US" i="1" dirty="0"/>
              <a:t>Sent one day after the workshop ends if it’s not marked as closed and the participants are not marked as completed (or no show). </a:t>
            </a:r>
            <a:r>
              <a:rPr lang="en-US" i="1" dirty="0" smtClean="0"/>
              <a:t>Sent </a:t>
            </a:r>
            <a:r>
              <a:rPr lang="en-US" i="1" dirty="0"/>
              <a:t>weekly for 2 months</a:t>
            </a:r>
            <a:endParaRPr lang="en-US" dirty="0"/>
          </a:p>
          <a:p>
            <a:pPr marL="0" indent="0">
              <a:buNone/>
            </a:pPr>
            <a:r>
              <a:rPr lang="en-US" dirty="0" smtClean="0"/>
              <a:t/>
            </a:r>
            <a:br>
              <a:rPr lang="en-US" dirty="0" smtClean="0"/>
            </a:br>
            <a:r>
              <a:rPr lang="en-US" sz="2600" dirty="0" smtClean="0">
                <a:solidFill>
                  <a:schemeClr val="tx2">
                    <a:lumMod val="60000"/>
                    <a:lumOff val="40000"/>
                  </a:schemeClr>
                </a:solidFill>
              </a:rPr>
              <a:t>Now </a:t>
            </a:r>
            <a:r>
              <a:rPr lang="en-US" sz="2600" dirty="0">
                <a:solidFill>
                  <a:schemeClr val="tx2">
                    <a:lumMod val="60000"/>
                    <a:lumOff val="40000"/>
                  </a:schemeClr>
                </a:solidFill>
              </a:rPr>
              <a:t>that the </a:t>
            </a:r>
            <a:r>
              <a:rPr lang="en-US" sz="2600" dirty="0" smtClean="0">
                <a:solidFill>
                  <a:schemeClr val="tx2">
                    <a:lumMod val="60000"/>
                    <a:lumOff val="40000"/>
                  </a:schemeClr>
                </a:solidFill>
              </a:rPr>
              <a:t>Hydrology training workshop </a:t>
            </a:r>
            <a:r>
              <a:rPr lang="en-US" sz="2600" dirty="0">
                <a:solidFill>
                  <a:schemeClr val="tx2">
                    <a:lumMod val="60000"/>
                    <a:lumOff val="40000"/>
                  </a:schemeClr>
                </a:solidFill>
              </a:rPr>
              <a:t>has completed, just a reminder to do the following:</a:t>
            </a:r>
          </a:p>
          <a:p>
            <a:pPr marL="0" indent="0">
              <a:buNone/>
            </a:pPr>
            <a:endParaRPr lang="en-US" dirty="0" smtClean="0">
              <a:solidFill>
                <a:schemeClr val="tx2">
                  <a:lumMod val="60000"/>
                  <a:lumOff val="40000"/>
                </a:schemeClr>
              </a:solidFill>
            </a:endParaRPr>
          </a:p>
          <a:p>
            <a:r>
              <a:rPr lang="en-US" dirty="0" smtClean="0">
                <a:solidFill>
                  <a:schemeClr val="tx2">
                    <a:lumMod val="60000"/>
                    <a:lumOff val="40000"/>
                  </a:schemeClr>
                </a:solidFill>
              </a:rPr>
              <a:t>Check </a:t>
            </a:r>
            <a:r>
              <a:rPr lang="en-US" dirty="0">
                <a:solidFill>
                  <a:schemeClr val="tx2">
                    <a:lumMod val="60000"/>
                    <a:lumOff val="40000"/>
                  </a:schemeClr>
                </a:solidFill>
              </a:rPr>
              <a:t>list:</a:t>
            </a:r>
          </a:p>
          <a:p>
            <a:pPr lvl="1"/>
            <a:r>
              <a:rPr lang="en-US" sz="2200" dirty="0">
                <a:solidFill>
                  <a:schemeClr val="tx2">
                    <a:lumMod val="60000"/>
                    <a:lumOff val="40000"/>
                  </a:schemeClr>
                </a:solidFill>
              </a:rPr>
              <a:t>Ensure everyone’s registration status has been changed to ‘Complete’. This will give new GLOBE teachers the ability to enter live data on the website and will grant them full site permissions as a regular GLOBE </a:t>
            </a:r>
            <a:r>
              <a:rPr lang="en-US" sz="2200" dirty="0" smtClean="0">
                <a:solidFill>
                  <a:schemeClr val="tx2">
                    <a:lumMod val="60000"/>
                    <a:lumOff val="40000"/>
                  </a:schemeClr>
                </a:solidFill>
              </a:rPr>
              <a:t>member.</a:t>
            </a:r>
            <a:endParaRPr lang="en-US" sz="2200" dirty="0">
              <a:solidFill>
                <a:schemeClr val="tx2">
                  <a:lumMod val="60000"/>
                  <a:lumOff val="40000"/>
                </a:schemeClr>
              </a:solidFill>
            </a:endParaRPr>
          </a:p>
          <a:p>
            <a:pPr lvl="1"/>
            <a:r>
              <a:rPr lang="en-US" sz="2200" dirty="0">
                <a:solidFill>
                  <a:schemeClr val="tx2">
                    <a:lumMod val="60000"/>
                    <a:lumOff val="40000"/>
                  </a:schemeClr>
                </a:solidFill>
              </a:rPr>
              <a:t>Close the workshop by changing the status on the Manage workshop </a:t>
            </a:r>
            <a:r>
              <a:rPr lang="en-US" sz="2200" dirty="0" smtClean="0">
                <a:solidFill>
                  <a:schemeClr val="tx2">
                    <a:lumMod val="60000"/>
                    <a:lumOff val="40000"/>
                  </a:schemeClr>
                </a:solidFill>
              </a:rPr>
              <a:t>page.</a:t>
            </a:r>
            <a:br>
              <a:rPr lang="en-US" sz="2200" dirty="0" smtClean="0">
                <a:solidFill>
                  <a:schemeClr val="tx2">
                    <a:lumMod val="60000"/>
                    <a:lumOff val="40000"/>
                  </a:schemeClr>
                </a:solidFill>
              </a:rPr>
            </a:br>
            <a:endParaRPr lang="en-US" sz="2200" dirty="0" smtClean="0">
              <a:solidFill>
                <a:schemeClr val="tx2">
                  <a:lumMod val="60000"/>
                  <a:lumOff val="40000"/>
                </a:schemeClr>
              </a:solidFill>
            </a:endParaRPr>
          </a:p>
          <a:p>
            <a:pPr lvl="1"/>
            <a:endParaRPr lang="en-US" sz="2200" dirty="0">
              <a:solidFill>
                <a:schemeClr val="tx2">
                  <a:lumMod val="60000"/>
                  <a:lumOff val="40000"/>
                </a:schemeClr>
              </a:solidFill>
            </a:endParaRPr>
          </a:p>
          <a:p>
            <a:endParaRPr lang="en-US" dirty="0" smtClean="0"/>
          </a:p>
          <a:p>
            <a:pPr marL="0" indent="0">
              <a:buNone/>
            </a:pPr>
            <a:endParaRPr lang="en-US" dirty="0"/>
          </a:p>
          <a:p>
            <a:pPr marL="0" indent="0">
              <a:buNone/>
            </a:pPr>
            <a:endParaRPr lang="en-US" dirty="0" smtClean="0"/>
          </a:p>
          <a:p>
            <a:pPr lvl="2"/>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23</a:t>
            </a:fld>
            <a:endParaRPr lang="en-US" dirty="0"/>
          </a:p>
        </p:txBody>
      </p:sp>
    </p:spTree>
    <p:extLst>
      <p:ext uri="{BB962C8B-B14F-4D97-AF65-F5344CB8AC3E}">
        <p14:creationId xmlns:p14="http://schemas.microsoft.com/office/powerpoint/2010/main" val="37594002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502645"/>
            <a:ext cx="8229600" cy="874249"/>
          </a:xfrm>
        </p:spPr>
        <p:txBody>
          <a:bodyPr/>
          <a:lstStyle/>
          <a:p>
            <a:r>
              <a:rPr lang="en-US" dirty="0" smtClean="0"/>
              <a:t>Website Enhancements - Workshops</a:t>
            </a:r>
            <a:endParaRPr lang="en-US" dirty="0"/>
          </a:p>
        </p:txBody>
      </p:sp>
      <p:sp>
        <p:nvSpPr>
          <p:cNvPr id="3" name="Content Placeholder 2"/>
          <p:cNvSpPr>
            <a:spLocks noGrp="1"/>
          </p:cNvSpPr>
          <p:nvPr>
            <p:ph idx="1"/>
          </p:nvPr>
        </p:nvSpPr>
        <p:spPr>
          <a:xfrm>
            <a:off x="457200" y="1386419"/>
            <a:ext cx="8229600" cy="4653429"/>
          </a:xfrm>
        </p:spPr>
        <p:txBody>
          <a:bodyPr>
            <a:normAutofit/>
          </a:bodyPr>
          <a:lstStyle/>
          <a:p>
            <a:r>
              <a:rPr lang="en-US" sz="2800" dirty="0">
                <a:solidFill>
                  <a:schemeClr val="tx1">
                    <a:lumMod val="65000"/>
                    <a:lumOff val="35000"/>
                  </a:schemeClr>
                </a:solidFill>
              </a:rPr>
              <a:t>Workshop tool </a:t>
            </a:r>
            <a:r>
              <a:rPr lang="en-US" sz="2800" dirty="0" smtClean="0">
                <a:solidFill>
                  <a:schemeClr val="tx1">
                    <a:lumMod val="65000"/>
                    <a:lumOff val="35000"/>
                  </a:schemeClr>
                </a:solidFill>
              </a:rPr>
              <a:t>is now </a:t>
            </a:r>
            <a:r>
              <a:rPr lang="en-US" sz="2800" dirty="0">
                <a:solidFill>
                  <a:schemeClr val="tx1">
                    <a:lumMod val="65000"/>
                    <a:lumOff val="35000"/>
                  </a:schemeClr>
                </a:solidFill>
              </a:rPr>
              <a:t>available in </a:t>
            </a:r>
            <a:r>
              <a:rPr lang="en-US" sz="2800" dirty="0" smtClean="0">
                <a:solidFill>
                  <a:schemeClr val="tx1">
                    <a:lumMod val="65000"/>
                    <a:lumOff val="35000"/>
                  </a:schemeClr>
                </a:solidFill>
              </a:rPr>
              <a:t>Spanish (other languages can be added if google translate is “good enough”)</a:t>
            </a:r>
          </a:p>
          <a:p>
            <a:r>
              <a:rPr lang="en-US" sz="2800" dirty="0" smtClean="0">
                <a:solidFill>
                  <a:schemeClr val="tx1">
                    <a:lumMod val="65000"/>
                    <a:lumOff val="35000"/>
                  </a:schemeClr>
                </a:solidFill>
              </a:rPr>
              <a:t>Simplified workshop </a:t>
            </a:r>
            <a:r>
              <a:rPr lang="en-US" sz="2800" dirty="0">
                <a:solidFill>
                  <a:schemeClr val="tx1">
                    <a:lumMod val="65000"/>
                    <a:lumOff val="35000"/>
                  </a:schemeClr>
                </a:solidFill>
              </a:rPr>
              <a:t>f</a:t>
            </a:r>
            <a:r>
              <a:rPr lang="en-US" sz="2800" dirty="0" smtClean="0">
                <a:solidFill>
                  <a:schemeClr val="tx1">
                    <a:lumMod val="65000"/>
                    <a:lumOff val="35000"/>
                  </a:schemeClr>
                </a:solidFill>
              </a:rPr>
              <a:t>orm and interface</a:t>
            </a:r>
          </a:p>
          <a:p>
            <a:r>
              <a:rPr lang="en-US" sz="2800" dirty="0" smtClean="0"/>
              <a:t>Modified </a:t>
            </a:r>
            <a:r>
              <a:rPr lang="en-US" sz="2800" dirty="0"/>
              <a:t>system to allow trainers to administer workshops</a:t>
            </a:r>
          </a:p>
          <a:p>
            <a:pPr lvl="1"/>
            <a:r>
              <a:rPr lang="en-US" sz="2400" dirty="0"/>
              <a:t>All trainers were added to </a:t>
            </a:r>
            <a:r>
              <a:rPr lang="en-US" sz="2400" dirty="0" smtClean="0"/>
              <a:t>a new </a:t>
            </a:r>
            <a:r>
              <a:rPr lang="en-US" sz="2400" dirty="0"/>
              <a:t>trainer organization under their GLOBE country </a:t>
            </a:r>
            <a:r>
              <a:rPr lang="en-US" sz="2400" dirty="0" smtClean="0"/>
              <a:t>to facilitate </a:t>
            </a:r>
            <a:r>
              <a:rPr lang="en-US" sz="2400" dirty="0"/>
              <a:t>managing workshops</a:t>
            </a:r>
          </a:p>
          <a:p>
            <a:endParaRPr lang="en-US" sz="2800" dirty="0" smtClean="0">
              <a:solidFill>
                <a:schemeClr val="tx1">
                  <a:lumMod val="65000"/>
                  <a:lumOff val="35000"/>
                </a:schemeClr>
              </a:solidFill>
            </a:endParaRPr>
          </a:p>
          <a:p>
            <a:pPr marL="0" indent="0">
              <a:buNone/>
            </a:pPr>
            <a:endParaRPr lang="en-US" dirty="0">
              <a:solidFill>
                <a:schemeClr val="tx1">
                  <a:lumMod val="65000"/>
                  <a:lumOff val="35000"/>
                </a:schemeClr>
              </a:solidFill>
            </a:endParaRPr>
          </a:p>
          <a:p>
            <a:endParaRPr lang="en-US" dirty="0"/>
          </a:p>
          <a:p>
            <a:endParaRPr lang="en-US" sz="2800" dirty="0">
              <a:solidFill>
                <a:schemeClr val="tx1"/>
              </a:solidFill>
            </a:endParaRPr>
          </a:p>
          <a:p>
            <a:endParaRPr lang="en-US" sz="2800" dirty="0"/>
          </a:p>
          <a:p>
            <a:pPr lvl="1"/>
            <a:endParaRPr lang="en-US" sz="2800" dirty="0" smtClean="0"/>
          </a:p>
        </p:txBody>
      </p:sp>
      <p:sp>
        <p:nvSpPr>
          <p:cNvPr id="4" name="Slide Number Placeholder 3"/>
          <p:cNvSpPr>
            <a:spLocks noGrp="1"/>
          </p:cNvSpPr>
          <p:nvPr>
            <p:ph type="sldNum" sz="quarter" idx="12"/>
          </p:nvPr>
        </p:nvSpPr>
        <p:spPr/>
        <p:txBody>
          <a:bodyPr/>
          <a:lstStyle/>
          <a:p>
            <a:fld id="{8D57DBB9-07C6-49AB-BFD5-E737C7E241F6}" type="slidenum">
              <a:rPr lang="en-US" smtClean="0"/>
              <a:pPr/>
              <a:t>24</a:t>
            </a:fld>
            <a:endParaRPr lang="en-US" dirty="0"/>
          </a:p>
        </p:txBody>
      </p:sp>
    </p:spTree>
    <p:extLst>
      <p:ext uri="{BB962C8B-B14F-4D97-AF65-F5344CB8AC3E}">
        <p14:creationId xmlns:p14="http://schemas.microsoft.com/office/powerpoint/2010/main" val="10955866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73571"/>
            <a:ext cx="9144000" cy="874249"/>
          </a:xfrm>
        </p:spPr>
        <p:txBody>
          <a:bodyPr/>
          <a:lstStyle/>
          <a:p>
            <a:pPr algn="ctr"/>
            <a:r>
              <a:rPr lang="en-US" dirty="0" smtClean="0"/>
              <a:t>What’s New – Visualization / ADAT?</a:t>
            </a:r>
            <a:endParaRPr lang="en-US" dirty="0"/>
          </a:p>
        </p:txBody>
      </p:sp>
      <p:sp>
        <p:nvSpPr>
          <p:cNvPr id="5" name="Slide Number Placeholder 4"/>
          <p:cNvSpPr>
            <a:spLocks noGrp="1"/>
          </p:cNvSpPr>
          <p:nvPr>
            <p:ph type="sldNum" sz="quarter" idx="12"/>
          </p:nvPr>
        </p:nvSpPr>
        <p:spPr/>
        <p:txBody>
          <a:bodyPr/>
          <a:lstStyle/>
          <a:p>
            <a:fld id="{8D57DBB9-07C6-49AB-BFD5-E737C7E241F6}" type="slidenum">
              <a:rPr lang="en-US" smtClean="0"/>
              <a:pPr/>
              <a:t>25</a:t>
            </a:fld>
            <a:endParaRPr lang="en-US"/>
          </a:p>
        </p:txBody>
      </p:sp>
      <p:sp>
        <p:nvSpPr>
          <p:cNvPr id="4" name="Date Placeholder 3"/>
          <p:cNvSpPr>
            <a:spLocks noGrp="1"/>
          </p:cNvSpPr>
          <p:nvPr>
            <p:ph type="dt" sz="half" idx="4294967295"/>
          </p:nvPr>
        </p:nvSpPr>
        <p:spPr>
          <a:xfrm>
            <a:off x="7010400" y="6356350"/>
            <a:ext cx="2133600" cy="365125"/>
          </a:xfrm>
        </p:spPr>
        <p:txBody>
          <a:bodyPr/>
          <a:lstStyle/>
          <a:p>
            <a:fld id="{373724D0-DD0F-42EF-84DE-838DB5D26951}" type="datetime1">
              <a:rPr lang="en-US" smtClean="0"/>
              <a:pPr/>
              <a:t>5/21/2019</a:t>
            </a:fld>
            <a:endParaRPr lang="en-US" dirty="0"/>
          </a:p>
        </p:txBody>
      </p:sp>
    </p:spTree>
    <p:extLst>
      <p:ext uri="{BB962C8B-B14F-4D97-AF65-F5344CB8AC3E}">
        <p14:creationId xmlns:p14="http://schemas.microsoft.com/office/powerpoint/2010/main" val="3955685008"/>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7420"/>
            <a:ext cx="8229600" cy="874249"/>
          </a:xfrm>
        </p:spPr>
        <p:txBody>
          <a:bodyPr/>
          <a:lstStyle/>
          <a:p>
            <a:r>
              <a:rPr lang="en-US" dirty="0" smtClean="0"/>
              <a:t>Vis Enhancements</a:t>
            </a:r>
            <a:endParaRPr lang="en-US" dirty="0"/>
          </a:p>
        </p:txBody>
      </p:sp>
      <p:sp>
        <p:nvSpPr>
          <p:cNvPr id="3" name="Content Placeholder 2"/>
          <p:cNvSpPr>
            <a:spLocks noGrp="1"/>
          </p:cNvSpPr>
          <p:nvPr>
            <p:ph idx="1"/>
          </p:nvPr>
        </p:nvSpPr>
        <p:spPr>
          <a:xfrm>
            <a:off x="457200" y="1298581"/>
            <a:ext cx="8229600" cy="1760079"/>
          </a:xfrm>
        </p:spPr>
        <p:txBody>
          <a:bodyPr>
            <a:normAutofit/>
          </a:bodyPr>
          <a:lstStyle/>
          <a:p>
            <a:r>
              <a:rPr lang="en-US" sz="2800" dirty="0"/>
              <a:t>P</a:t>
            </a:r>
            <a:r>
              <a:rPr lang="en-US" sz="2800" dirty="0" smtClean="0"/>
              <a:t>rotocol </a:t>
            </a:r>
            <a:r>
              <a:rPr lang="en-US" sz="2800" dirty="0"/>
              <a:t>icons </a:t>
            </a:r>
            <a:r>
              <a:rPr lang="en-US" sz="2800" dirty="0" smtClean="0"/>
              <a:t>are displayed on </a:t>
            </a:r>
            <a:r>
              <a:rPr lang="en-US" sz="2800" dirty="0"/>
              <a:t>the vis calendar to identify the days that have measurements</a:t>
            </a:r>
          </a:p>
        </p:txBody>
      </p:sp>
      <p:sp>
        <p:nvSpPr>
          <p:cNvPr id="4" name="Slide Number Placeholder 3"/>
          <p:cNvSpPr>
            <a:spLocks noGrp="1"/>
          </p:cNvSpPr>
          <p:nvPr>
            <p:ph type="sldNum" sz="quarter" idx="12"/>
          </p:nvPr>
        </p:nvSpPr>
        <p:spPr/>
        <p:txBody>
          <a:bodyPr/>
          <a:lstStyle/>
          <a:p>
            <a:fld id="{8D57DBB9-07C6-49AB-BFD5-E737C7E241F6}" type="slidenum">
              <a:rPr lang="en-US" smtClean="0"/>
              <a:pPr/>
              <a:t>26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3162" y="2399658"/>
            <a:ext cx="4257675" cy="3590925"/>
          </a:xfrm>
          <a:prstGeom prst="rect">
            <a:avLst/>
          </a:prstGeom>
        </p:spPr>
      </p:pic>
    </p:spTree>
    <p:extLst>
      <p:ext uri="{BB962C8B-B14F-4D97-AF65-F5344CB8AC3E}">
        <p14:creationId xmlns:p14="http://schemas.microsoft.com/office/powerpoint/2010/main" val="38213439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806"/>
            <a:ext cx="8229600" cy="874249"/>
          </a:xfrm>
        </p:spPr>
        <p:txBody>
          <a:bodyPr/>
          <a:lstStyle/>
          <a:p>
            <a:r>
              <a:rPr lang="en-US" dirty="0" smtClean="0"/>
              <a:t>Vis Enhancements</a:t>
            </a:r>
            <a:endParaRPr lang="en-US" dirty="0"/>
          </a:p>
        </p:txBody>
      </p:sp>
      <p:sp>
        <p:nvSpPr>
          <p:cNvPr id="3" name="Content Placeholder 2"/>
          <p:cNvSpPr>
            <a:spLocks noGrp="1"/>
          </p:cNvSpPr>
          <p:nvPr>
            <p:ph idx="1"/>
          </p:nvPr>
        </p:nvSpPr>
        <p:spPr>
          <a:xfrm>
            <a:off x="449035" y="1141699"/>
            <a:ext cx="8229600" cy="1760079"/>
          </a:xfrm>
        </p:spPr>
        <p:txBody>
          <a:bodyPr>
            <a:normAutofit/>
          </a:bodyPr>
          <a:lstStyle/>
          <a:p>
            <a:r>
              <a:rPr lang="en-US" sz="2800" dirty="0" smtClean="0"/>
              <a:t>New photo layers for Clouds, Mosquito Habitat Mapper and Land Cover</a:t>
            </a:r>
            <a:endParaRPr lang="en-US" sz="2800"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27</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706" y="2155321"/>
            <a:ext cx="7729871" cy="3519615"/>
          </a:xfrm>
          <a:prstGeom prst="rect">
            <a:avLst/>
          </a:prstGeom>
        </p:spPr>
      </p:pic>
    </p:spTree>
    <p:extLst>
      <p:ext uri="{BB962C8B-B14F-4D97-AF65-F5344CB8AC3E}">
        <p14:creationId xmlns:p14="http://schemas.microsoft.com/office/powerpoint/2010/main" val="13101208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832" y="545197"/>
            <a:ext cx="8229600" cy="874249"/>
          </a:xfrm>
        </p:spPr>
        <p:txBody>
          <a:bodyPr/>
          <a:lstStyle/>
          <a:p>
            <a:r>
              <a:rPr lang="en-US" dirty="0" smtClean="0"/>
              <a:t>Vis Enhancements – Language Translations</a:t>
            </a:r>
            <a:endParaRPr lang="en-US" dirty="0"/>
          </a:p>
        </p:txBody>
      </p:sp>
      <p:sp>
        <p:nvSpPr>
          <p:cNvPr id="3" name="Content Placeholder 2"/>
          <p:cNvSpPr>
            <a:spLocks noGrp="1"/>
          </p:cNvSpPr>
          <p:nvPr>
            <p:ph idx="1"/>
          </p:nvPr>
        </p:nvSpPr>
        <p:spPr>
          <a:xfrm>
            <a:off x="414828" y="1261461"/>
            <a:ext cx="8654744" cy="950112"/>
          </a:xfrm>
        </p:spPr>
        <p:txBody>
          <a:bodyPr>
            <a:normAutofit/>
          </a:bodyPr>
          <a:lstStyle/>
          <a:p>
            <a:r>
              <a:rPr lang="en-US" dirty="0"/>
              <a:t>A</a:t>
            </a:r>
            <a:r>
              <a:rPr lang="en-US" dirty="0" smtClean="0"/>
              <a:t>vailable in Spanish and Dutch (</a:t>
            </a:r>
            <a:r>
              <a:rPr lang="en-US" dirty="0"/>
              <a:t>O</a:t>
            </a:r>
            <a:r>
              <a:rPr lang="en-US" dirty="0" smtClean="0"/>
              <a:t>thers can be added if google translations are “good enough”)</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28</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442" y="2140239"/>
            <a:ext cx="6666614" cy="378106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0378" y="3000365"/>
            <a:ext cx="3002264" cy="2691890"/>
          </a:xfrm>
          <a:prstGeom prst="rect">
            <a:avLst/>
          </a:prstGeom>
        </p:spPr>
      </p:pic>
    </p:spTree>
    <p:extLst>
      <p:ext uri="{BB962C8B-B14F-4D97-AF65-F5344CB8AC3E}">
        <p14:creationId xmlns:p14="http://schemas.microsoft.com/office/powerpoint/2010/main" val="21040276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55" y="638716"/>
            <a:ext cx="9060872" cy="874249"/>
          </a:xfrm>
        </p:spPr>
        <p:txBody>
          <a:bodyPr/>
          <a:lstStyle/>
          <a:p>
            <a:r>
              <a:rPr lang="en-US" sz="3000" dirty="0" smtClean="0"/>
              <a:t>Vis Enhancements – Watershed Boundary Base </a:t>
            </a:r>
            <a:r>
              <a:rPr lang="en-US" sz="3000" dirty="0"/>
              <a:t>M</a:t>
            </a:r>
            <a:r>
              <a:rPr lang="en-US" sz="3000" dirty="0" smtClean="0"/>
              <a:t>ap</a:t>
            </a:r>
            <a:endParaRPr lang="en-US" sz="3000" dirty="0"/>
          </a:p>
        </p:txBody>
      </p:sp>
      <p:sp>
        <p:nvSpPr>
          <p:cNvPr id="3" name="Content Placeholder 2"/>
          <p:cNvSpPr>
            <a:spLocks noGrp="1"/>
          </p:cNvSpPr>
          <p:nvPr>
            <p:ph idx="1"/>
          </p:nvPr>
        </p:nvSpPr>
        <p:spPr>
          <a:xfrm>
            <a:off x="331701" y="1334197"/>
            <a:ext cx="8654744" cy="950112"/>
          </a:xfrm>
        </p:spPr>
        <p:txBody>
          <a:bodyPr>
            <a:normAutofit/>
          </a:bodyPr>
          <a:lstStyle/>
          <a:p>
            <a:r>
              <a:rPr lang="en-US" dirty="0" smtClean="0"/>
              <a:t>Only US initially but base layers for other countries can be added</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29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26" y="2234329"/>
            <a:ext cx="7803573" cy="3587452"/>
          </a:xfrm>
          <a:prstGeom prst="rect">
            <a:avLst/>
          </a:prstGeom>
        </p:spPr>
      </p:pic>
    </p:spTree>
    <p:extLst>
      <p:ext uri="{BB962C8B-B14F-4D97-AF65-F5344CB8AC3E}">
        <p14:creationId xmlns:p14="http://schemas.microsoft.com/office/powerpoint/2010/main" val="419373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218" y="722263"/>
            <a:ext cx="7915377" cy="874249"/>
          </a:xfrm>
        </p:spPr>
        <p:txBody>
          <a:bodyPr>
            <a:normAutofit/>
          </a:bodyPr>
          <a:lstStyle/>
          <a:p>
            <a:r>
              <a:rPr lang="en-US" dirty="0" smtClean="0"/>
              <a:t>GLOBE Observer  – New Land Cover App</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3</a:t>
            </a:fld>
            <a:endParaRPr lang="en-US"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61829" y="1501887"/>
            <a:ext cx="2506641" cy="1224076"/>
          </a:xfrm>
          <a:prstGeom prst="rect">
            <a:avLst/>
          </a:prstGeom>
        </p:spPr>
      </p:pic>
      <p:sp>
        <p:nvSpPr>
          <p:cNvPr id="3" name="Content Placeholder 2"/>
          <p:cNvSpPr>
            <a:spLocks noGrp="1"/>
          </p:cNvSpPr>
          <p:nvPr>
            <p:ph idx="1"/>
          </p:nvPr>
        </p:nvSpPr>
        <p:spPr>
          <a:xfrm>
            <a:off x="280837" y="2907444"/>
            <a:ext cx="8563708" cy="3009262"/>
          </a:xfrm>
        </p:spPr>
        <p:txBody>
          <a:bodyPr>
            <a:normAutofit fontScale="85000" lnSpcReduction="20000"/>
          </a:bodyPr>
          <a:lstStyle/>
          <a:p>
            <a:r>
              <a:rPr lang="en-US" dirty="0" smtClean="0"/>
              <a:t>The Land </a:t>
            </a:r>
            <a:r>
              <a:rPr lang="en-US" dirty="0"/>
              <a:t>Cover </a:t>
            </a:r>
            <a:r>
              <a:rPr lang="en-US" dirty="0" smtClean="0"/>
              <a:t>app enables </a:t>
            </a:r>
            <a:r>
              <a:rPr lang="en-US" dirty="0"/>
              <a:t>citizen scientists </a:t>
            </a:r>
            <a:r>
              <a:rPr lang="en-US" dirty="0" smtClean="0"/>
              <a:t>(GLOBE Observers) to </a:t>
            </a:r>
            <a:r>
              <a:rPr lang="en-US" dirty="0"/>
              <a:t>photograph with their smartphones the landscape, identify the kinds of land cover they see (trees, grass, etc.), and then match their observations to satellite data. Users can also share their knowledge of the land and how it has changed</a:t>
            </a:r>
            <a:r>
              <a:rPr lang="en-US" dirty="0" smtClean="0"/>
              <a:t>.</a:t>
            </a:r>
          </a:p>
          <a:p>
            <a:r>
              <a:rPr lang="en-US" dirty="0"/>
              <a:t>Land cover maps are helpful for assessing risks from disaster like floods or fires, for defining wildlife habitat, for understanding change, and addressing many other scientific </a:t>
            </a:r>
            <a:r>
              <a:rPr lang="en-US" dirty="0" smtClean="0"/>
              <a:t>questions.</a:t>
            </a:r>
          </a:p>
          <a:p>
            <a:r>
              <a:rPr lang="en-US" dirty="0" smtClean="0"/>
              <a:t>The app includes </a:t>
            </a:r>
            <a:r>
              <a:rPr lang="en-US" dirty="0"/>
              <a:t>fun tutorials on how to photograph and analyze land </a:t>
            </a:r>
            <a:r>
              <a:rPr lang="en-US" dirty="0" smtClean="0"/>
              <a:t>cover.</a:t>
            </a:r>
          </a:p>
          <a:p>
            <a:r>
              <a:rPr lang="en-US" dirty="0"/>
              <a:t>Go to </a:t>
            </a:r>
            <a:r>
              <a:rPr lang="en-US" dirty="0">
                <a:hlinkClick r:id="rId3"/>
              </a:rPr>
              <a:t>https://</a:t>
            </a:r>
            <a:r>
              <a:rPr lang="en-US" dirty="0" smtClean="0">
                <a:hlinkClick r:id="rId3"/>
              </a:rPr>
              <a:t>observer.globe.gov</a:t>
            </a:r>
            <a:r>
              <a:rPr lang="en-US" dirty="0" smtClean="0"/>
              <a:t> for </a:t>
            </a:r>
            <a:r>
              <a:rPr lang="en-US" dirty="0"/>
              <a:t>more info</a:t>
            </a:r>
          </a:p>
          <a:p>
            <a:endParaRPr lang="en-US" dirty="0"/>
          </a:p>
        </p:txBody>
      </p:sp>
    </p:spTree>
    <p:extLst>
      <p:ext uri="{BB962C8B-B14F-4D97-AF65-F5344CB8AC3E}">
        <p14:creationId xmlns:p14="http://schemas.microsoft.com/office/powerpoint/2010/main" val="604095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7420"/>
            <a:ext cx="8229600" cy="874249"/>
          </a:xfrm>
        </p:spPr>
        <p:txBody>
          <a:bodyPr/>
          <a:lstStyle/>
          <a:p>
            <a:r>
              <a:rPr lang="en-US" dirty="0" smtClean="0"/>
              <a:t>Vis Enhancements</a:t>
            </a:r>
            <a:endParaRPr lang="en-US" dirty="0"/>
          </a:p>
        </p:txBody>
      </p:sp>
      <p:sp>
        <p:nvSpPr>
          <p:cNvPr id="3" name="Content Placeholder 2"/>
          <p:cNvSpPr>
            <a:spLocks noGrp="1"/>
          </p:cNvSpPr>
          <p:nvPr>
            <p:ph idx="1"/>
          </p:nvPr>
        </p:nvSpPr>
        <p:spPr>
          <a:xfrm>
            <a:off x="457200" y="1370300"/>
            <a:ext cx="8229600" cy="4666818"/>
          </a:xfrm>
        </p:spPr>
        <p:txBody>
          <a:bodyPr>
            <a:normAutofit/>
          </a:bodyPr>
          <a:lstStyle/>
          <a:p>
            <a:r>
              <a:rPr lang="en-US" sz="3200" dirty="0" smtClean="0"/>
              <a:t>Tree </a:t>
            </a:r>
            <a:r>
              <a:rPr lang="en-US" sz="3200" dirty="0"/>
              <a:t>Height and Carbon </a:t>
            </a:r>
            <a:r>
              <a:rPr lang="en-US" sz="3200" dirty="0" smtClean="0"/>
              <a:t>Cycle protocols added</a:t>
            </a:r>
          </a:p>
          <a:p>
            <a:r>
              <a:rPr lang="en-US" sz="3200" dirty="0" smtClean="0"/>
              <a:t>Visualize </a:t>
            </a:r>
            <a:r>
              <a:rPr lang="en-US" sz="3200" dirty="0"/>
              <a:t>all observations under a school or </a:t>
            </a:r>
            <a:r>
              <a:rPr lang="en-US" sz="3200" dirty="0" smtClean="0"/>
              <a:t>schools</a:t>
            </a:r>
          </a:p>
          <a:p>
            <a:r>
              <a:rPr lang="en-US" sz="3200" dirty="0"/>
              <a:t>Customizable Y-Axis ranges for multi-site plots</a:t>
            </a:r>
          </a:p>
          <a:p>
            <a:r>
              <a:rPr lang="en-US" sz="3200" dirty="0"/>
              <a:t>Time intervals for Land Cover </a:t>
            </a:r>
            <a:r>
              <a:rPr lang="en-US" sz="3200" dirty="0" smtClean="0"/>
              <a:t>data – 1 day, 1 month, 1 </a:t>
            </a:r>
            <a:r>
              <a:rPr lang="en-US" sz="3200" dirty="0" err="1" smtClean="0"/>
              <a:t>yr</a:t>
            </a:r>
            <a:r>
              <a:rPr lang="en-US" sz="3200" dirty="0" smtClean="0"/>
              <a:t>, 5 </a:t>
            </a:r>
            <a:r>
              <a:rPr lang="en-US" sz="3200" dirty="0" err="1" smtClean="0"/>
              <a:t>yr</a:t>
            </a:r>
            <a:r>
              <a:rPr lang="en-US" sz="3200" dirty="0" smtClean="0"/>
              <a:t> or All</a:t>
            </a:r>
            <a:endParaRPr lang="en-US" sz="3200"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30</a:t>
            </a:fld>
            <a:endParaRPr lang="en-US" dirty="0"/>
          </a:p>
        </p:txBody>
      </p:sp>
    </p:spTree>
    <p:extLst>
      <p:ext uri="{BB962C8B-B14F-4D97-AF65-F5344CB8AC3E}">
        <p14:creationId xmlns:p14="http://schemas.microsoft.com/office/powerpoint/2010/main" val="23158824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8983"/>
            <a:ext cx="8229600" cy="874249"/>
          </a:xfrm>
        </p:spPr>
        <p:txBody>
          <a:bodyPr/>
          <a:lstStyle/>
          <a:p>
            <a:r>
              <a:rPr lang="en-US" dirty="0" smtClean="0"/>
              <a:t>Vis Enhancements – Tree Height observations in your region</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31</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936" y="1796997"/>
            <a:ext cx="8042564" cy="4143139"/>
          </a:xfrm>
          <a:prstGeom prst="rect">
            <a:avLst/>
          </a:prstGeom>
        </p:spPr>
      </p:pic>
    </p:spTree>
    <p:extLst>
      <p:ext uri="{BB962C8B-B14F-4D97-AF65-F5344CB8AC3E}">
        <p14:creationId xmlns:p14="http://schemas.microsoft.com/office/powerpoint/2010/main" val="5154505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3245"/>
            <a:ext cx="8229600" cy="874249"/>
          </a:xfrm>
        </p:spPr>
        <p:txBody>
          <a:bodyPr/>
          <a:lstStyle/>
          <a:p>
            <a:r>
              <a:rPr lang="en-US" dirty="0" smtClean="0"/>
              <a:t>ADAT System Enhancements</a:t>
            </a:r>
            <a:endParaRPr lang="en-US" dirty="0"/>
          </a:p>
        </p:txBody>
      </p:sp>
      <p:sp>
        <p:nvSpPr>
          <p:cNvPr id="3" name="Content Placeholder 2"/>
          <p:cNvSpPr>
            <a:spLocks noGrp="1"/>
          </p:cNvSpPr>
          <p:nvPr>
            <p:ph idx="1"/>
          </p:nvPr>
        </p:nvSpPr>
        <p:spPr>
          <a:xfrm>
            <a:off x="457200" y="1266124"/>
            <a:ext cx="8229600" cy="4653429"/>
          </a:xfrm>
        </p:spPr>
        <p:txBody>
          <a:bodyPr>
            <a:normAutofit fontScale="85000" lnSpcReduction="20000"/>
          </a:bodyPr>
          <a:lstStyle/>
          <a:p>
            <a:r>
              <a:rPr lang="en-US" sz="2800" dirty="0"/>
              <a:t>Filter ADAT using ‘And’ </a:t>
            </a:r>
            <a:r>
              <a:rPr lang="en-US" sz="2800" dirty="0" smtClean="0"/>
              <a:t>option for </a:t>
            </a:r>
            <a:r>
              <a:rPr lang="en-US" sz="2800" dirty="0"/>
              <a:t>protocols (</a:t>
            </a:r>
            <a:r>
              <a:rPr lang="en-US" sz="2800" dirty="0" smtClean="0"/>
              <a:t>i.e. </a:t>
            </a:r>
            <a:r>
              <a:rPr lang="en-US" sz="2800" dirty="0"/>
              <a:t>find </a:t>
            </a:r>
            <a:r>
              <a:rPr lang="en-US" sz="2800" dirty="0" smtClean="0"/>
              <a:t>all sites </a:t>
            </a:r>
            <a:r>
              <a:rPr lang="en-US" sz="2800" dirty="0"/>
              <a:t>with aerosol </a:t>
            </a:r>
            <a:r>
              <a:rPr lang="en-US" sz="2800" b="1" dirty="0"/>
              <a:t>and</a:t>
            </a:r>
            <a:r>
              <a:rPr lang="en-US" sz="2800" dirty="0"/>
              <a:t> air </a:t>
            </a:r>
            <a:r>
              <a:rPr lang="en-US" sz="2800" dirty="0" smtClean="0"/>
              <a:t>temp)</a:t>
            </a:r>
          </a:p>
          <a:p>
            <a:pPr marL="0" indent="0">
              <a:buNone/>
            </a:pPr>
            <a:endParaRPr lang="en-US" sz="2800" dirty="0" smtClean="0">
              <a:solidFill>
                <a:schemeClr val="tx1">
                  <a:lumMod val="65000"/>
                  <a:lumOff val="35000"/>
                </a:schemeClr>
              </a:solidFill>
            </a:endParaRPr>
          </a:p>
          <a:p>
            <a:endParaRPr lang="en-US" sz="2800" dirty="0" smtClean="0">
              <a:solidFill>
                <a:schemeClr val="tx1">
                  <a:lumMod val="65000"/>
                  <a:lumOff val="35000"/>
                </a:schemeClr>
              </a:solidFill>
            </a:endParaRPr>
          </a:p>
          <a:p>
            <a:pPr marL="0" indent="0">
              <a:buNone/>
            </a:pPr>
            <a:endParaRPr lang="en-US" sz="2800" dirty="0">
              <a:solidFill>
                <a:schemeClr val="tx1">
                  <a:lumMod val="65000"/>
                  <a:lumOff val="35000"/>
                </a:schemeClr>
              </a:solidFill>
            </a:endParaRPr>
          </a:p>
          <a:p>
            <a:r>
              <a:rPr lang="en-US" sz="2800" dirty="0" smtClean="0">
                <a:solidFill>
                  <a:schemeClr val="tx1">
                    <a:lumMod val="65000"/>
                    <a:lumOff val="35000"/>
                  </a:schemeClr>
                </a:solidFill>
              </a:rPr>
              <a:t>Added Spanish and Dutch language with Google translate disclaimer (others can be added)</a:t>
            </a:r>
          </a:p>
          <a:p>
            <a:r>
              <a:rPr lang="en-US" sz="2800" dirty="0" smtClean="0">
                <a:solidFill>
                  <a:schemeClr val="tx1">
                    <a:lumMod val="65000"/>
                    <a:lumOff val="35000"/>
                  </a:schemeClr>
                </a:solidFill>
              </a:rPr>
              <a:t>Improved interface for mobile viewing</a:t>
            </a:r>
          </a:p>
          <a:p>
            <a:r>
              <a:rPr lang="en-US" sz="2800" dirty="0" smtClean="0">
                <a:solidFill>
                  <a:schemeClr val="tx1">
                    <a:lumMod val="65000"/>
                    <a:lumOff val="35000"/>
                  </a:schemeClr>
                </a:solidFill>
              </a:rPr>
              <a:t>Added units/descriptions to column headers on export</a:t>
            </a:r>
          </a:p>
          <a:p>
            <a:r>
              <a:rPr lang="en-US" sz="2800" dirty="0" smtClean="0">
                <a:solidFill>
                  <a:schemeClr val="tx1">
                    <a:lumMod val="65000"/>
                    <a:lumOff val="35000"/>
                  </a:schemeClr>
                </a:solidFill>
              </a:rPr>
              <a:t>Re-organized the data export columns</a:t>
            </a:r>
          </a:p>
          <a:p>
            <a:r>
              <a:rPr lang="en-US" sz="2800" dirty="0" smtClean="0">
                <a:solidFill>
                  <a:schemeClr val="tx1">
                    <a:lumMod val="65000"/>
                    <a:lumOff val="35000"/>
                  </a:schemeClr>
                </a:solidFill>
              </a:rPr>
              <a:t>Added Carbon Cycle and Tree Height protocols</a:t>
            </a:r>
          </a:p>
          <a:p>
            <a:r>
              <a:rPr lang="en-US" sz="2800" dirty="0" smtClean="0">
                <a:solidFill>
                  <a:schemeClr val="tx1">
                    <a:lumMod val="65000"/>
                    <a:lumOff val="35000"/>
                  </a:schemeClr>
                </a:solidFill>
              </a:rPr>
              <a:t>Added photo URLs to output files</a:t>
            </a:r>
          </a:p>
          <a:p>
            <a:r>
              <a:rPr lang="en-US" sz="2800" dirty="0">
                <a:solidFill>
                  <a:schemeClr val="tx1">
                    <a:lumMod val="65000"/>
                    <a:lumOff val="35000"/>
                  </a:schemeClr>
                </a:solidFill>
              </a:rPr>
              <a:t>Significant performance improvements</a:t>
            </a:r>
          </a:p>
          <a:p>
            <a:endParaRPr lang="en-US" sz="2800" dirty="0" smtClean="0">
              <a:solidFill>
                <a:schemeClr val="tx1">
                  <a:lumMod val="65000"/>
                  <a:lumOff val="35000"/>
                </a:schemeClr>
              </a:solidFill>
            </a:endParaRPr>
          </a:p>
          <a:p>
            <a:endParaRPr lang="en-US" sz="2800" dirty="0" smtClean="0">
              <a:solidFill>
                <a:schemeClr val="tx1">
                  <a:lumMod val="65000"/>
                  <a:lumOff val="35000"/>
                </a:schemeClr>
              </a:solidFill>
            </a:endParaRPr>
          </a:p>
          <a:p>
            <a:endParaRPr lang="en-US" sz="2800" dirty="0"/>
          </a:p>
          <a:p>
            <a:endParaRPr lang="en-US" dirty="0" smtClean="0"/>
          </a:p>
        </p:txBody>
      </p:sp>
      <p:sp>
        <p:nvSpPr>
          <p:cNvPr id="4" name="Slide Number Placeholder 3"/>
          <p:cNvSpPr>
            <a:spLocks noGrp="1"/>
          </p:cNvSpPr>
          <p:nvPr>
            <p:ph type="sldNum" sz="quarter" idx="12"/>
          </p:nvPr>
        </p:nvSpPr>
        <p:spPr/>
        <p:txBody>
          <a:bodyPr/>
          <a:lstStyle/>
          <a:p>
            <a:fld id="{8D57DBB9-07C6-49AB-BFD5-E737C7E241F6}" type="slidenum">
              <a:rPr lang="en-US" smtClean="0"/>
              <a:pPr/>
              <a:t>32</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971675"/>
            <a:ext cx="4686300" cy="838200"/>
          </a:xfrm>
          <a:prstGeom prst="rect">
            <a:avLst/>
          </a:prstGeom>
          <a:ln w="6350">
            <a:solidFill>
              <a:schemeClr val="bg1">
                <a:lumMod val="65000"/>
              </a:schemeClr>
            </a:solidFill>
          </a:ln>
        </p:spPr>
      </p:pic>
    </p:spTree>
    <p:extLst>
      <p:ext uri="{BB962C8B-B14F-4D97-AF65-F5344CB8AC3E}">
        <p14:creationId xmlns:p14="http://schemas.microsoft.com/office/powerpoint/2010/main" val="15765857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0956" y="2301255"/>
            <a:ext cx="4366788" cy="874249"/>
          </a:xfrm>
        </p:spPr>
        <p:txBody>
          <a:bodyPr/>
          <a:lstStyle/>
          <a:p>
            <a:r>
              <a:rPr lang="en-US" dirty="0" smtClean="0"/>
              <a:t>Future Enhancements</a:t>
            </a:r>
            <a:br>
              <a:rPr lang="en-US" dirty="0" smtClean="0"/>
            </a:b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33</a:t>
            </a:fld>
            <a:endParaRPr lang="en-US" dirty="0"/>
          </a:p>
        </p:txBody>
      </p:sp>
    </p:spTree>
    <p:extLst>
      <p:ext uri="{BB962C8B-B14F-4D97-AF65-F5344CB8AC3E}">
        <p14:creationId xmlns:p14="http://schemas.microsoft.com/office/powerpoint/2010/main" val="26987220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694" y="509474"/>
            <a:ext cx="8417884" cy="874249"/>
          </a:xfrm>
        </p:spPr>
        <p:txBody>
          <a:bodyPr>
            <a:normAutofit/>
          </a:bodyPr>
          <a:lstStyle/>
          <a:p>
            <a:r>
              <a:rPr lang="en-US" dirty="0" smtClean="0"/>
              <a:t>Data Entry – Streamlining and Improving DE </a:t>
            </a:r>
            <a:endParaRPr lang="en-US" dirty="0"/>
          </a:p>
        </p:txBody>
      </p:sp>
      <p:sp>
        <p:nvSpPr>
          <p:cNvPr id="7" name="Content Placeholder 2"/>
          <p:cNvSpPr>
            <a:spLocks noGrp="1"/>
          </p:cNvSpPr>
          <p:nvPr>
            <p:ph idx="1"/>
          </p:nvPr>
        </p:nvSpPr>
        <p:spPr>
          <a:xfrm>
            <a:off x="561338" y="1392380"/>
            <a:ext cx="5112098" cy="4436919"/>
          </a:xfrm>
        </p:spPr>
        <p:txBody>
          <a:bodyPr>
            <a:normAutofit fontScale="92500" lnSpcReduction="20000"/>
          </a:bodyPr>
          <a:lstStyle/>
          <a:p>
            <a:r>
              <a:rPr lang="en-US" sz="2600" dirty="0" smtClean="0"/>
              <a:t>Leverage the lessons of the GLOBE Observer app to further simplify GLOBE Data Entry</a:t>
            </a:r>
          </a:p>
          <a:p>
            <a:r>
              <a:rPr lang="en-US" sz="2600" dirty="0"/>
              <a:t>W</a:t>
            </a:r>
            <a:r>
              <a:rPr lang="en-US" sz="2600" dirty="0" smtClean="0"/>
              <a:t>orking </a:t>
            </a:r>
            <a:r>
              <a:rPr lang="en-US" sz="2600" dirty="0"/>
              <a:t>to merge the two apps </a:t>
            </a:r>
            <a:r>
              <a:rPr lang="en-US" sz="2600" dirty="0" smtClean="0"/>
              <a:t>(GLOBE Observer/GLOBE Data Entry) into </a:t>
            </a:r>
            <a:r>
              <a:rPr lang="en-US" sz="2600" dirty="0"/>
              <a:t>a single </a:t>
            </a:r>
            <a:r>
              <a:rPr lang="en-US" sz="2600" dirty="0" smtClean="0"/>
              <a:t>app. Same code, similar interface for App and Desktop</a:t>
            </a:r>
          </a:p>
          <a:p>
            <a:r>
              <a:rPr lang="en-US" sz="2600" dirty="0" smtClean="0"/>
              <a:t>Easier to create sites</a:t>
            </a:r>
          </a:p>
          <a:p>
            <a:r>
              <a:rPr lang="en-US" sz="2600" dirty="0" smtClean="0"/>
              <a:t>Easier to enter protocol data</a:t>
            </a:r>
          </a:p>
          <a:p>
            <a:r>
              <a:rPr lang="en-US" sz="2600" dirty="0" smtClean="0"/>
              <a:t>Customize data entry with the protocols you use</a:t>
            </a:r>
          </a:p>
          <a:p>
            <a:r>
              <a:rPr lang="en-US" sz="2600" dirty="0" smtClean="0"/>
              <a:t>All Atmosphere protocols will be done first</a:t>
            </a:r>
          </a:p>
          <a:p>
            <a:endParaRPr lang="en-US" sz="2600" dirty="0" smtClean="0"/>
          </a:p>
          <a:p>
            <a:endParaRPr lang="en-US" dirty="0" smtClean="0"/>
          </a:p>
        </p:txBody>
      </p:sp>
      <p:sp>
        <p:nvSpPr>
          <p:cNvPr id="4" name="Slide Number Placeholder 3"/>
          <p:cNvSpPr>
            <a:spLocks noGrp="1"/>
          </p:cNvSpPr>
          <p:nvPr>
            <p:ph type="sldNum" sz="quarter" idx="12"/>
          </p:nvPr>
        </p:nvSpPr>
        <p:spPr/>
        <p:txBody>
          <a:bodyPr/>
          <a:lstStyle/>
          <a:p>
            <a:fld id="{8D57DBB9-07C6-49AB-BFD5-E737C7E241F6}" type="slidenum">
              <a:rPr lang="en-US" smtClean="0"/>
              <a:pPr/>
              <a:t>34</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3715" y="2272148"/>
            <a:ext cx="3018559" cy="1405467"/>
          </a:xfrm>
          <a:prstGeom prst="rect">
            <a:avLst/>
          </a:prstGeom>
        </p:spPr>
      </p:pic>
    </p:spTree>
    <p:extLst>
      <p:ext uri="{BB962C8B-B14F-4D97-AF65-F5344CB8AC3E}">
        <p14:creationId xmlns:p14="http://schemas.microsoft.com/office/powerpoint/2010/main" val="40416042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694" y="509474"/>
            <a:ext cx="8417884" cy="874249"/>
          </a:xfrm>
        </p:spPr>
        <p:txBody>
          <a:bodyPr>
            <a:normAutofit/>
          </a:bodyPr>
          <a:lstStyle/>
          <a:p>
            <a:r>
              <a:rPr lang="en-US" dirty="0" smtClean="0"/>
              <a:t>Data Entry – Streamlining and Improving DE </a:t>
            </a:r>
            <a:endParaRPr lang="en-US" dirty="0"/>
          </a:p>
        </p:txBody>
      </p:sp>
      <p:sp>
        <p:nvSpPr>
          <p:cNvPr id="7" name="Content Placeholder 2"/>
          <p:cNvSpPr>
            <a:spLocks noGrp="1"/>
          </p:cNvSpPr>
          <p:nvPr>
            <p:ph idx="1"/>
          </p:nvPr>
        </p:nvSpPr>
        <p:spPr>
          <a:xfrm>
            <a:off x="478211" y="1312108"/>
            <a:ext cx="8292124" cy="589429"/>
          </a:xfrm>
        </p:spPr>
        <p:txBody>
          <a:bodyPr>
            <a:normAutofit/>
          </a:bodyPr>
          <a:lstStyle/>
          <a:p>
            <a:r>
              <a:rPr lang="en-US" sz="2600" dirty="0" smtClean="0"/>
              <a:t>Current Data Entry App</a:t>
            </a:r>
          </a:p>
          <a:p>
            <a:endParaRPr lang="en-US" sz="2600" dirty="0" smtClean="0"/>
          </a:p>
          <a:p>
            <a:endParaRPr lang="en-US" dirty="0" smtClean="0"/>
          </a:p>
        </p:txBody>
      </p:sp>
      <p:sp>
        <p:nvSpPr>
          <p:cNvPr id="4" name="Slide Number Placeholder 3"/>
          <p:cNvSpPr>
            <a:spLocks noGrp="1"/>
          </p:cNvSpPr>
          <p:nvPr>
            <p:ph type="sldNum" sz="quarter" idx="12"/>
          </p:nvPr>
        </p:nvSpPr>
        <p:spPr/>
        <p:txBody>
          <a:bodyPr/>
          <a:lstStyle/>
          <a:p>
            <a:fld id="{8D57DBB9-07C6-49AB-BFD5-E737C7E241F6}" type="slidenum">
              <a:rPr lang="en-US" smtClean="0"/>
              <a:pPr/>
              <a:t>35</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363" y="1911927"/>
            <a:ext cx="1984664" cy="396932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6100" y="1922317"/>
            <a:ext cx="1979469" cy="395893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7295" y="1922318"/>
            <a:ext cx="1979470" cy="3958940"/>
          </a:xfrm>
          <a:prstGeom prst="rect">
            <a:avLst/>
          </a:prstGeom>
        </p:spPr>
      </p:pic>
    </p:spTree>
    <p:extLst>
      <p:ext uri="{BB962C8B-B14F-4D97-AF65-F5344CB8AC3E}">
        <p14:creationId xmlns:p14="http://schemas.microsoft.com/office/powerpoint/2010/main" val="28818309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694" y="509474"/>
            <a:ext cx="8417884" cy="874249"/>
          </a:xfrm>
        </p:spPr>
        <p:txBody>
          <a:bodyPr>
            <a:normAutofit/>
          </a:bodyPr>
          <a:lstStyle/>
          <a:p>
            <a:r>
              <a:rPr lang="en-US" dirty="0" smtClean="0"/>
              <a:t>Data Entry – Streamlining and Improving DE </a:t>
            </a:r>
            <a:endParaRPr lang="en-US" dirty="0"/>
          </a:p>
        </p:txBody>
      </p:sp>
      <p:sp>
        <p:nvSpPr>
          <p:cNvPr id="7" name="Content Placeholder 2"/>
          <p:cNvSpPr>
            <a:spLocks noGrp="1"/>
          </p:cNvSpPr>
          <p:nvPr>
            <p:ph idx="1"/>
          </p:nvPr>
        </p:nvSpPr>
        <p:spPr>
          <a:xfrm>
            <a:off x="478211" y="1312108"/>
            <a:ext cx="8292124" cy="589429"/>
          </a:xfrm>
        </p:spPr>
        <p:txBody>
          <a:bodyPr>
            <a:normAutofit/>
          </a:bodyPr>
          <a:lstStyle/>
          <a:p>
            <a:r>
              <a:rPr lang="en-US" sz="2600" dirty="0" smtClean="0"/>
              <a:t>Current Data Entry App</a:t>
            </a:r>
          </a:p>
          <a:p>
            <a:endParaRPr lang="en-US" sz="2600" dirty="0" smtClean="0"/>
          </a:p>
          <a:p>
            <a:endParaRPr lang="en-US" dirty="0" smtClean="0"/>
          </a:p>
        </p:txBody>
      </p:sp>
      <p:sp>
        <p:nvSpPr>
          <p:cNvPr id="4" name="Slide Number Placeholder 3"/>
          <p:cNvSpPr>
            <a:spLocks noGrp="1"/>
          </p:cNvSpPr>
          <p:nvPr>
            <p:ph type="sldNum" sz="quarter" idx="12"/>
          </p:nvPr>
        </p:nvSpPr>
        <p:spPr/>
        <p:txBody>
          <a:bodyPr/>
          <a:lstStyle/>
          <a:p>
            <a:fld id="{8D57DBB9-07C6-49AB-BFD5-E737C7E241F6}" type="slidenum">
              <a:rPr lang="en-US" smtClean="0"/>
              <a:pPr/>
              <a:t>36</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904" y="1891145"/>
            <a:ext cx="2041814" cy="408362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6376" y="1911927"/>
            <a:ext cx="2031424" cy="406284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4329" y="1911927"/>
            <a:ext cx="2031425" cy="4062849"/>
          </a:xfrm>
          <a:prstGeom prst="rect">
            <a:avLst/>
          </a:prstGeom>
        </p:spPr>
      </p:pic>
    </p:spTree>
    <p:extLst>
      <p:ext uri="{BB962C8B-B14F-4D97-AF65-F5344CB8AC3E}">
        <p14:creationId xmlns:p14="http://schemas.microsoft.com/office/powerpoint/2010/main" val="35300894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694" y="509474"/>
            <a:ext cx="8417884" cy="874249"/>
          </a:xfrm>
        </p:spPr>
        <p:txBody>
          <a:bodyPr>
            <a:normAutofit/>
          </a:bodyPr>
          <a:lstStyle/>
          <a:p>
            <a:r>
              <a:rPr lang="en-US" dirty="0" smtClean="0"/>
              <a:t>Data Entry – Streamlining and Improving DE </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37</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2986" y="1772046"/>
            <a:ext cx="2026028" cy="415627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3298" y="1801906"/>
            <a:ext cx="2009721" cy="4122823"/>
          </a:xfrm>
          <a:prstGeom prst="rect">
            <a:avLst/>
          </a:prstGeom>
        </p:spPr>
      </p:pic>
      <p:sp>
        <p:nvSpPr>
          <p:cNvPr id="8" name="TextBox 7"/>
          <p:cNvSpPr txBox="1"/>
          <p:nvPr/>
        </p:nvSpPr>
        <p:spPr>
          <a:xfrm>
            <a:off x="2420471" y="1416423"/>
            <a:ext cx="1371600" cy="369332"/>
          </a:xfrm>
          <a:prstGeom prst="rect">
            <a:avLst/>
          </a:prstGeom>
          <a:noFill/>
        </p:spPr>
        <p:txBody>
          <a:bodyPr wrap="square" rtlCol="0">
            <a:spAutoFit/>
          </a:bodyPr>
          <a:lstStyle/>
          <a:p>
            <a:r>
              <a:rPr lang="en-US" dirty="0" smtClean="0"/>
              <a:t>Untrained</a:t>
            </a:r>
            <a:endParaRPr lang="en-US" dirty="0"/>
          </a:p>
        </p:txBody>
      </p:sp>
      <p:sp>
        <p:nvSpPr>
          <p:cNvPr id="9" name="TextBox 8"/>
          <p:cNvSpPr txBox="1"/>
          <p:nvPr/>
        </p:nvSpPr>
        <p:spPr>
          <a:xfrm>
            <a:off x="5585012" y="1398494"/>
            <a:ext cx="1371600" cy="369332"/>
          </a:xfrm>
          <a:prstGeom prst="rect">
            <a:avLst/>
          </a:prstGeom>
          <a:noFill/>
        </p:spPr>
        <p:txBody>
          <a:bodyPr wrap="square" rtlCol="0">
            <a:spAutoFit/>
          </a:bodyPr>
          <a:lstStyle/>
          <a:p>
            <a:r>
              <a:rPr lang="en-US" dirty="0"/>
              <a:t>T</a:t>
            </a:r>
            <a:r>
              <a:rPr lang="en-US" dirty="0" smtClean="0"/>
              <a:t>rained</a:t>
            </a:r>
            <a:endParaRPr lang="en-US" dirty="0"/>
          </a:p>
        </p:txBody>
      </p:sp>
    </p:spTree>
    <p:extLst>
      <p:ext uri="{BB962C8B-B14F-4D97-AF65-F5344CB8AC3E}">
        <p14:creationId xmlns:p14="http://schemas.microsoft.com/office/powerpoint/2010/main" val="37898366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694" y="509474"/>
            <a:ext cx="8417884" cy="874249"/>
          </a:xfrm>
        </p:spPr>
        <p:txBody>
          <a:bodyPr>
            <a:normAutofit/>
          </a:bodyPr>
          <a:lstStyle/>
          <a:p>
            <a:r>
              <a:rPr lang="en-US" dirty="0" smtClean="0"/>
              <a:t>Data Entry – Streamlining and Improving DE </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38</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597" y="1371600"/>
            <a:ext cx="2355880" cy="460317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121" y="1392384"/>
            <a:ext cx="2588856" cy="4591758"/>
          </a:xfrm>
          <a:prstGeom prst="rect">
            <a:avLst/>
          </a:prstGeom>
        </p:spPr>
      </p:pic>
      <p:cxnSp>
        <p:nvCxnSpPr>
          <p:cNvPr id="11" name="Straight Arrow Connector 10"/>
          <p:cNvCxnSpPr/>
          <p:nvPr/>
        </p:nvCxnSpPr>
        <p:spPr>
          <a:xfrm>
            <a:off x="4260276" y="2389908"/>
            <a:ext cx="62345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1986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694" y="509474"/>
            <a:ext cx="8417884" cy="874249"/>
          </a:xfrm>
        </p:spPr>
        <p:txBody>
          <a:bodyPr>
            <a:normAutofit/>
          </a:bodyPr>
          <a:lstStyle/>
          <a:p>
            <a:r>
              <a:rPr lang="en-US" dirty="0" smtClean="0"/>
              <a:t>Data Entry – Streamlining and Improving DE </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39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2709" y="1332747"/>
            <a:ext cx="4907343" cy="4693980"/>
          </a:xfrm>
          <a:prstGeom prst="rect">
            <a:avLst/>
          </a:prstGeom>
        </p:spPr>
      </p:pic>
    </p:spTree>
    <p:extLst>
      <p:ext uri="{BB962C8B-B14F-4D97-AF65-F5344CB8AC3E}">
        <p14:creationId xmlns:p14="http://schemas.microsoft.com/office/powerpoint/2010/main" val="17752572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57DBB9-07C6-49AB-BFD5-E737C7E241F6}" type="slidenum">
              <a:rPr lang="en-US" smtClean="0"/>
              <a:pPr/>
              <a:t>4</a:t>
            </a:fld>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05750" y="786867"/>
            <a:ext cx="2442174" cy="4944462"/>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0627" y="887149"/>
            <a:ext cx="3656657" cy="2051563"/>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609" y="780030"/>
            <a:ext cx="1858204" cy="4948108"/>
          </a:xfrm>
          <a:prstGeom prst="rect">
            <a:avLst/>
          </a:prstGeom>
        </p:spPr>
      </p:pic>
    </p:spTree>
    <p:extLst>
      <p:ext uri="{BB962C8B-B14F-4D97-AF65-F5344CB8AC3E}">
        <p14:creationId xmlns:p14="http://schemas.microsoft.com/office/powerpoint/2010/main" val="19850851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694" y="509474"/>
            <a:ext cx="8417884" cy="874249"/>
          </a:xfrm>
        </p:spPr>
        <p:txBody>
          <a:bodyPr>
            <a:normAutofit/>
          </a:bodyPr>
          <a:lstStyle/>
          <a:p>
            <a:r>
              <a:rPr lang="en-US" dirty="0" smtClean="0"/>
              <a:t>Data Entry – Streamlining and Improving DE </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40</a:t>
            </a:fld>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449" y="1389524"/>
            <a:ext cx="2466521" cy="43747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1971" y="1353667"/>
            <a:ext cx="2564283" cy="4491318"/>
          </a:xfrm>
          <a:prstGeom prst="rect">
            <a:avLst/>
          </a:prstGeom>
        </p:spPr>
      </p:pic>
    </p:spTree>
    <p:extLst>
      <p:ext uri="{BB962C8B-B14F-4D97-AF65-F5344CB8AC3E}">
        <p14:creationId xmlns:p14="http://schemas.microsoft.com/office/powerpoint/2010/main" val="39960956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694" y="509474"/>
            <a:ext cx="8417884" cy="874249"/>
          </a:xfrm>
        </p:spPr>
        <p:txBody>
          <a:bodyPr>
            <a:normAutofit/>
          </a:bodyPr>
          <a:lstStyle/>
          <a:p>
            <a:r>
              <a:rPr lang="en-US" dirty="0" smtClean="0"/>
              <a:t>Data Entry – Streamlining and Improving DE </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41</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6863" y="1423555"/>
            <a:ext cx="2489839" cy="441613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879" y="1423555"/>
            <a:ext cx="2501557" cy="4436918"/>
          </a:xfrm>
          <a:prstGeom prst="rect">
            <a:avLst/>
          </a:prstGeom>
        </p:spPr>
      </p:pic>
    </p:spTree>
    <p:extLst>
      <p:ext uri="{BB962C8B-B14F-4D97-AF65-F5344CB8AC3E}">
        <p14:creationId xmlns:p14="http://schemas.microsoft.com/office/powerpoint/2010/main" val="23352729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694" y="509474"/>
            <a:ext cx="8417884" cy="874249"/>
          </a:xfrm>
        </p:spPr>
        <p:txBody>
          <a:bodyPr>
            <a:normAutofit/>
          </a:bodyPr>
          <a:lstStyle/>
          <a:p>
            <a:r>
              <a:rPr lang="en-US" dirty="0" smtClean="0"/>
              <a:t>Data Entry – Streamlining and Improving DE </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42</a:t>
            </a:fld>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4567" y="1444336"/>
            <a:ext cx="1976708" cy="441613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4595" y="1350817"/>
            <a:ext cx="2360050" cy="4501577"/>
          </a:xfrm>
          <a:prstGeom prst="rect">
            <a:avLst/>
          </a:prstGeom>
        </p:spPr>
      </p:pic>
    </p:spTree>
    <p:extLst>
      <p:ext uri="{BB962C8B-B14F-4D97-AF65-F5344CB8AC3E}">
        <p14:creationId xmlns:p14="http://schemas.microsoft.com/office/powerpoint/2010/main" val="38622632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694" y="509474"/>
            <a:ext cx="8417884" cy="874249"/>
          </a:xfrm>
        </p:spPr>
        <p:txBody>
          <a:bodyPr>
            <a:normAutofit/>
          </a:bodyPr>
          <a:lstStyle/>
          <a:p>
            <a:r>
              <a:rPr lang="en-US" dirty="0" smtClean="0"/>
              <a:t>Data Entry – Streamlining and Improving DE </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43</a:t>
            </a:fld>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704" y="1350817"/>
            <a:ext cx="2360050" cy="450157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0851" y="1330037"/>
            <a:ext cx="1371675" cy="4662566"/>
          </a:xfrm>
          <a:prstGeom prst="rect">
            <a:avLst/>
          </a:prstGeom>
        </p:spPr>
      </p:pic>
      <p:cxnSp>
        <p:nvCxnSpPr>
          <p:cNvPr id="7" name="Straight Arrow Connector 6"/>
          <p:cNvCxnSpPr/>
          <p:nvPr/>
        </p:nvCxnSpPr>
        <p:spPr>
          <a:xfrm>
            <a:off x="4239491" y="3875808"/>
            <a:ext cx="924791"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52931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694" y="509474"/>
            <a:ext cx="8417884" cy="874249"/>
          </a:xfrm>
        </p:spPr>
        <p:txBody>
          <a:bodyPr>
            <a:normAutofit/>
          </a:bodyPr>
          <a:lstStyle/>
          <a:p>
            <a:r>
              <a:rPr lang="en-US" dirty="0" smtClean="0"/>
              <a:t>Data Entry – Streamlining and Improving DE </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44</a:t>
            </a:fld>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704" y="1350817"/>
            <a:ext cx="2360050" cy="4501577"/>
          </a:xfrm>
          <a:prstGeom prst="rect">
            <a:avLst/>
          </a:prstGeom>
        </p:spPr>
      </p:pic>
      <p:cxnSp>
        <p:nvCxnSpPr>
          <p:cNvPr id="7" name="Straight Arrow Connector 6"/>
          <p:cNvCxnSpPr/>
          <p:nvPr/>
        </p:nvCxnSpPr>
        <p:spPr>
          <a:xfrm>
            <a:off x="4239491" y="2701636"/>
            <a:ext cx="924791"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175" y="1340426"/>
            <a:ext cx="1661469" cy="4613607"/>
          </a:xfrm>
          <a:prstGeom prst="rect">
            <a:avLst/>
          </a:prstGeom>
        </p:spPr>
      </p:pic>
    </p:spTree>
    <p:extLst>
      <p:ext uri="{BB962C8B-B14F-4D97-AF65-F5344CB8AC3E}">
        <p14:creationId xmlns:p14="http://schemas.microsoft.com/office/powerpoint/2010/main" val="19574135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API-Out </a:t>
            </a:r>
            <a:r>
              <a:rPr lang="en-US" sz="2400" dirty="0" smtClean="0"/>
              <a:t>(Application Programming Interface)</a:t>
            </a:r>
            <a:endParaRPr lang="en-US" sz="2400" dirty="0"/>
          </a:p>
        </p:txBody>
      </p:sp>
      <p:sp>
        <p:nvSpPr>
          <p:cNvPr id="3" name="Content Placeholder 2"/>
          <p:cNvSpPr>
            <a:spLocks noGrp="1"/>
          </p:cNvSpPr>
          <p:nvPr>
            <p:ph idx="1"/>
          </p:nvPr>
        </p:nvSpPr>
        <p:spPr>
          <a:xfrm>
            <a:off x="457200" y="1720311"/>
            <a:ext cx="8229600" cy="4399934"/>
          </a:xfrm>
        </p:spPr>
        <p:txBody>
          <a:bodyPr/>
          <a:lstStyle/>
          <a:p>
            <a:r>
              <a:rPr lang="en-US" dirty="0" smtClean="0"/>
              <a:t>Build an API which allows users to pull data from GLOBE programmatically</a:t>
            </a:r>
          </a:p>
          <a:p>
            <a:pPr lvl="1"/>
            <a:r>
              <a:rPr lang="en-US" dirty="0" smtClean="0"/>
              <a:t>Programmatically = something I can call via a program/script/URL</a:t>
            </a:r>
          </a:p>
          <a:p>
            <a:pPr lvl="1"/>
            <a:r>
              <a:rPr lang="en-US" dirty="0" smtClean="0"/>
              <a:t>Simple but useful interface</a:t>
            </a:r>
          </a:p>
          <a:p>
            <a:pPr lvl="1"/>
            <a:r>
              <a:rPr lang="en-US" dirty="0" smtClean="0"/>
              <a:t>Fast</a:t>
            </a:r>
          </a:p>
          <a:p>
            <a:pPr lvl="1"/>
            <a:r>
              <a:rPr lang="en-US" dirty="0" smtClean="0"/>
              <a:t>Provides support for getting data that is similar to ADAT</a:t>
            </a:r>
          </a:p>
          <a:p>
            <a:pPr lvl="1"/>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45</a:t>
            </a:fld>
            <a:endParaRPr lang="en-US" dirty="0"/>
          </a:p>
        </p:txBody>
      </p:sp>
    </p:spTree>
    <p:extLst>
      <p:ext uri="{BB962C8B-B14F-4D97-AF65-F5344CB8AC3E}">
        <p14:creationId xmlns:p14="http://schemas.microsoft.com/office/powerpoint/2010/main" val="28109357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1651"/>
            <a:ext cx="8229600" cy="874249"/>
          </a:xfrm>
        </p:spPr>
        <p:txBody>
          <a:bodyPr/>
          <a:lstStyle/>
          <a:p>
            <a:r>
              <a:rPr lang="en-US" dirty="0" smtClean="0"/>
              <a:t>API-Out Status</a:t>
            </a:r>
            <a:endParaRPr lang="en-US" dirty="0"/>
          </a:p>
        </p:txBody>
      </p:sp>
      <p:sp>
        <p:nvSpPr>
          <p:cNvPr id="3" name="Content Placeholder 2"/>
          <p:cNvSpPr>
            <a:spLocks noGrp="1"/>
          </p:cNvSpPr>
          <p:nvPr>
            <p:ph idx="1"/>
          </p:nvPr>
        </p:nvSpPr>
        <p:spPr/>
        <p:txBody>
          <a:bodyPr/>
          <a:lstStyle/>
          <a:p>
            <a:r>
              <a:rPr lang="en-US" dirty="0" smtClean="0"/>
              <a:t>Implemented Elasticsearch – fast search engine to support the API</a:t>
            </a:r>
          </a:p>
          <a:p>
            <a:r>
              <a:rPr lang="en-US" dirty="0" smtClean="0"/>
              <a:t>Built an API which is being tested in production now</a:t>
            </a:r>
          </a:p>
          <a:p>
            <a:r>
              <a:rPr lang="en-US" dirty="0" smtClean="0"/>
              <a:t>Live on production – by the end of May</a:t>
            </a:r>
          </a:p>
          <a:p>
            <a:pPr lvl="1"/>
            <a:r>
              <a:rPr lang="en-US" dirty="0" smtClean="0"/>
              <a:t>Still in test but available here:</a:t>
            </a:r>
            <a:br>
              <a:rPr lang="en-US" dirty="0" smtClean="0"/>
            </a:br>
            <a:r>
              <a:rPr lang="en-US" dirty="0">
                <a:hlinkClick r:id="rId2"/>
              </a:rPr>
              <a:t>https://api.globe.gov/search/swagger-ui.html#/</a:t>
            </a:r>
            <a:endParaRPr lang="en-US" dirty="0" smtClean="0"/>
          </a:p>
        </p:txBody>
      </p:sp>
      <p:sp>
        <p:nvSpPr>
          <p:cNvPr id="4" name="Slide Number Placeholder 3"/>
          <p:cNvSpPr>
            <a:spLocks noGrp="1"/>
          </p:cNvSpPr>
          <p:nvPr>
            <p:ph type="sldNum" sz="quarter" idx="12"/>
          </p:nvPr>
        </p:nvSpPr>
        <p:spPr/>
        <p:txBody>
          <a:bodyPr/>
          <a:lstStyle/>
          <a:p>
            <a:fld id="{8D57DBB9-07C6-49AB-BFD5-E737C7E241F6}" type="slidenum">
              <a:rPr lang="en-US" smtClean="0"/>
              <a:pPr/>
              <a:t>46</a:t>
            </a:fld>
            <a:endParaRPr lang="en-US" dirty="0"/>
          </a:p>
        </p:txBody>
      </p:sp>
    </p:spTree>
    <p:extLst>
      <p:ext uri="{BB962C8B-B14F-4D97-AF65-F5344CB8AC3E}">
        <p14:creationId xmlns:p14="http://schemas.microsoft.com/office/powerpoint/2010/main" val="41318915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611651"/>
            <a:ext cx="8229600" cy="874249"/>
          </a:xfrm>
        </p:spPr>
        <p:txBody>
          <a:bodyPr/>
          <a:lstStyle/>
          <a:p>
            <a:r>
              <a:rPr lang="en-US" dirty="0" smtClean="0"/>
              <a:t>API-Out</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162" y="1278466"/>
            <a:ext cx="5230362" cy="4792134"/>
          </a:xfrm>
          <a:prstGeom prst="rect">
            <a:avLst/>
          </a:prstGeom>
        </p:spPr>
      </p:pic>
    </p:spTree>
    <p:extLst>
      <p:ext uri="{BB962C8B-B14F-4D97-AF65-F5344CB8AC3E}">
        <p14:creationId xmlns:p14="http://schemas.microsoft.com/office/powerpoint/2010/main" val="12146458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611651"/>
            <a:ext cx="8229600" cy="874249"/>
          </a:xfrm>
        </p:spPr>
        <p:txBody>
          <a:bodyPr/>
          <a:lstStyle/>
          <a:p>
            <a:r>
              <a:rPr lang="en-US" dirty="0" smtClean="0"/>
              <a:t>API-Out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3869" y="1405760"/>
            <a:ext cx="6332765" cy="4546307"/>
          </a:xfrm>
          <a:prstGeom prst="rect">
            <a:avLst/>
          </a:prstGeom>
        </p:spPr>
      </p:pic>
    </p:spTree>
    <p:extLst>
      <p:ext uri="{BB962C8B-B14F-4D97-AF65-F5344CB8AC3E}">
        <p14:creationId xmlns:p14="http://schemas.microsoft.com/office/powerpoint/2010/main" val="1978198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API-In</a:t>
            </a:r>
            <a:endParaRPr lang="en-US" dirty="0"/>
          </a:p>
        </p:txBody>
      </p:sp>
      <p:sp>
        <p:nvSpPr>
          <p:cNvPr id="3" name="Content Placeholder 2"/>
          <p:cNvSpPr>
            <a:spLocks noGrp="1"/>
          </p:cNvSpPr>
          <p:nvPr>
            <p:ph idx="1"/>
          </p:nvPr>
        </p:nvSpPr>
        <p:spPr>
          <a:xfrm>
            <a:off x="432707" y="1475382"/>
            <a:ext cx="8229600" cy="4240257"/>
          </a:xfrm>
        </p:spPr>
        <p:txBody>
          <a:bodyPr>
            <a:normAutofit fontScale="92500"/>
          </a:bodyPr>
          <a:lstStyle/>
          <a:p>
            <a:r>
              <a:rPr lang="en-US" sz="2800" dirty="0" smtClean="0"/>
              <a:t>API-In allows others to send data to GLOBE (like email data entry only without the email)</a:t>
            </a:r>
          </a:p>
          <a:p>
            <a:r>
              <a:rPr lang="en-US" sz="2800" dirty="0" smtClean="0"/>
              <a:t>Device manufacturers or others can send data to GLOBE</a:t>
            </a:r>
          </a:p>
          <a:p>
            <a:pPr lvl="1"/>
            <a:r>
              <a:rPr lang="en-US" dirty="0" smtClean="0"/>
              <a:t>Protected with a developer key that we provide to the vendor</a:t>
            </a:r>
          </a:p>
          <a:p>
            <a:pPr lvl="1"/>
            <a:r>
              <a:rPr lang="en-US" dirty="0" smtClean="0"/>
              <a:t>Also requires the user to register their device with GLOBE</a:t>
            </a:r>
          </a:p>
          <a:p>
            <a:pPr lvl="1"/>
            <a:r>
              <a:rPr lang="en-US" dirty="0" smtClean="0"/>
              <a:t>Currently air temperature, humidity, winds, barometric pressure, rainfall, land cover, clouds, mosquitoes are implemented in our dev environment.</a:t>
            </a:r>
          </a:p>
          <a:p>
            <a:pPr lvl="1"/>
            <a:r>
              <a:rPr lang="en-US" dirty="0"/>
              <a:t>Plan to roll out all with the remaining atmosphere protocols with the release of GLOBE Observer app and all atmosphere protocols </a:t>
            </a:r>
            <a:endParaRPr lang="en-US" dirty="0" smtClean="0"/>
          </a:p>
          <a:p>
            <a:pPr lvl="1"/>
            <a:r>
              <a:rPr lang="en-US" dirty="0" smtClean="0"/>
              <a:t>Partial documentation here: https://apidev.globe.gov/docs/#introduction</a:t>
            </a:r>
          </a:p>
          <a:p>
            <a:pPr lvl="2"/>
            <a:endParaRPr lang="en-US" dirty="0" smtClean="0"/>
          </a:p>
        </p:txBody>
      </p:sp>
      <p:sp>
        <p:nvSpPr>
          <p:cNvPr id="4" name="Slide Number Placeholder 3"/>
          <p:cNvSpPr>
            <a:spLocks noGrp="1"/>
          </p:cNvSpPr>
          <p:nvPr>
            <p:ph type="sldNum" sz="quarter" idx="12"/>
          </p:nvPr>
        </p:nvSpPr>
        <p:spPr/>
        <p:txBody>
          <a:bodyPr/>
          <a:lstStyle/>
          <a:p>
            <a:fld id="{8D57DBB9-07C6-49AB-BFD5-E737C7E241F6}" type="slidenum">
              <a:rPr lang="en-US" smtClean="0"/>
              <a:pPr/>
              <a:t>49</a:t>
            </a:fld>
            <a:endParaRPr lang="en-US" dirty="0"/>
          </a:p>
        </p:txBody>
      </p:sp>
    </p:spTree>
    <p:extLst>
      <p:ext uri="{BB962C8B-B14F-4D97-AF65-F5344CB8AC3E}">
        <p14:creationId xmlns:p14="http://schemas.microsoft.com/office/powerpoint/2010/main" val="18938713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GLOBE Observer App – Tree Height</a:t>
            </a:r>
            <a:endParaRPr lang="en-US" dirty="0"/>
          </a:p>
        </p:txBody>
      </p:sp>
      <p:sp>
        <p:nvSpPr>
          <p:cNvPr id="3" name="Content Placeholder 2"/>
          <p:cNvSpPr>
            <a:spLocks noGrp="1"/>
          </p:cNvSpPr>
          <p:nvPr>
            <p:ph idx="1"/>
          </p:nvPr>
        </p:nvSpPr>
        <p:spPr>
          <a:xfrm>
            <a:off x="436418" y="1657966"/>
            <a:ext cx="5829300" cy="4240257"/>
          </a:xfrm>
        </p:spPr>
        <p:txBody>
          <a:bodyPr>
            <a:normAutofit fontScale="85000" lnSpcReduction="10000"/>
          </a:bodyPr>
          <a:lstStyle/>
          <a:p>
            <a:r>
              <a:rPr lang="en-US" dirty="0" smtClean="0"/>
              <a:t>In collaboration with ICESat-2 mission. </a:t>
            </a:r>
          </a:p>
          <a:p>
            <a:r>
              <a:rPr lang="en-US" dirty="0" smtClean="0"/>
              <a:t>The </a:t>
            </a:r>
            <a:r>
              <a:rPr lang="en-US" dirty="0"/>
              <a:t>GLOBE Observer Trees App assists citizen scientists (GLOBE Observers) to catalog tree </a:t>
            </a:r>
            <a:r>
              <a:rPr lang="en-US" dirty="0" smtClean="0"/>
              <a:t>data, with </a:t>
            </a:r>
            <a:r>
              <a:rPr lang="en-US" dirty="0"/>
              <a:t>an emphasis on measuring tree height.</a:t>
            </a:r>
          </a:p>
          <a:p>
            <a:r>
              <a:rPr lang="en-US" dirty="0" smtClean="0"/>
              <a:t>Recording </a:t>
            </a:r>
            <a:r>
              <a:rPr lang="en-US" dirty="0"/>
              <a:t>tree height provides 2 major benefits</a:t>
            </a:r>
            <a:r>
              <a:rPr lang="en-US" dirty="0" smtClean="0"/>
              <a:t>:</a:t>
            </a:r>
            <a:r>
              <a:rPr lang="en-US" dirty="0"/>
              <a:t/>
            </a:r>
            <a:br>
              <a:rPr lang="en-US" dirty="0"/>
            </a:br>
            <a:endParaRPr lang="en-US" dirty="0" smtClean="0"/>
          </a:p>
          <a:p>
            <a:pPr lvl="1"/>
            <a:r>
              <a:rPr lang="en-US" dirty="0" smtClean="0"/>
              <a:t>It </a:t>
            </a:r>
            <a:r>
              <a:rPr lang="en-US" dirty="0"/>
              <a:t>is used to track how trees are changing over time, and can help estimate the amount of trees that make up an area’s biomass - the total mass of organisms in a given area or </a:t>
            </a:r>
            <a:r>
              <a:rPr lang="en-US" dirty="0" smtClean="0"/>
              <a:t>volume</a:t>
            </a:r>
          </a:p>
          <a:p>
            <a:pPr lvl="1"/>
            <a:r>
              <a:rPr lang="en-US" dirty="0" smtClean="0"/>
              <a:t>NASA's </a:t>
            </a:r>
            <a:r>
              <a:rPr lang="en-US" dirty="0"/>
              <a:t>ICESat-2 mission is measuring Earth’s height from space. Citizen science tree height observations provide useful validation data for NASA scientists to compare to what the mission is </a:t>
            </a:r>
            <a:r>
              <a:rPr lang="en-US" dirty="0" smtClean="0"/>
              <a:t>observing</a:t>
            </a:r>
          </a:p>
        </p:txBody>
      </p:sp>
      <p:sp>
        <p:nvSpPr>
          <p:cNvPr id="4" name="Slide Number Placeholder 3"/>
          <p:cNvSpPr>
            <a:spLocks noGrp="1"/>
          </p:cNvSpPr>
          <p:nvPr>
            <p:ph type="sldNum" sz="quarter" idx="12"/>
          </p:nvPr>
        </p:nvSpPr>
        <p:spPr/>
        <p:txBody>
          <a:bodyPr/>
          <a:lstStyle/>
          <a:p>
            <a:fld id="{8D57DBB9-07C6-49AB-BFD5-E737C7E241F6}" type="slidenum">
              <a:rPr lang="en-US" smtClean="0"/>
              <a:pPr/>
              <a:t>5</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3927" y="1489365"/>
            <a:ext cx="2202871" cy="4405742"/>
          </a:xfrm>
          <a:prstGeom prst="rect">
            <a:avLst/>
          </a:prstGeom>
        </p:spPr>
      </p:pic>
    </p:spTree>
    <p:extLst>
      <p:ext uri="{BB962C8B-B14F-4D97-AF65-F5344CB8AC3E}">
        <p14:creationId xmlns:p14="http://schemas.microsoft.com/office/powerpoint/2010/main" val="21554273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Web Enhancements</a:t>
            </a:r>
            <a:endParaRPr lang="en-US" dirty="0"/>
          </a:p>
        </p:txBody>
      </p:sp>
      <p:sp>
        <p:nvSpPr>
          <p:cNvPr id="3" name="Content Placeholder 2"/>
          <p:cNvSpPr>
            <a:spLocks noGrp="1"/>
          </p:cNvSpPr>
          <p:nvPr>
            <p:ph idx="1"/>
          </p:nvPr>
        </p:nvSpPr>
        <p:spPr>
          <a:xfrm>
            <a:off x="464675" y="1182571"/>
            <a:ext cx="8229600" cy="4684829"/>
          </a:xfrm>
        </p:spPr>
        <p:txBody>
          <a:bodyPr>
            <a:normAutofit/>
          </a:bodyPr>
          <a:lstStyle/>
          <a:p>
            <a:pPr marL="0" indent="0">
              <a:buNone/>
            </a:pPr>
            <a:endParaRPr lang="en-US" sz="2800" dirty="0" smtClean="0">
              <a:solidFill>
                <a:schemeClr val="tx1">
                  <a:lumMod val="65000"/>
                  <a:lumOff val="35000"/>
                </a:schemeClr>
              </a:solidFill>
            </a:endParaRPr>
          </a:p>
          <a:p>
            <a:r>
              <a:rPr lang="en-US" sz="2800" dirty="0" smtClean="0">
                <a:solidFill>
                  <a:schemeClr val="tx1">
                    <a:lumMod val="65000"/>
                    <a:lumOff val="35000"/>
                  </a:schemeClr>
                </a:solidFill>
                <a:latin typeface="Calibri" panose="020F0502020204030204" pitchFamily="34" charset="0"/>
              </a:rPr>
              <a:t>Simplification of User account types and the approval process.</a:t>
            </a:r>
          </a:p>
          <a:p>
            <a:r>
              <a:rPr lang="en-US" sz="2800" dirty="0" smtClean="0">
                <a:solidFill>
                  <a:schemeClr val="tx1">
                    <a:lumMod val="65000"/>
                    <a:lumOff val="35000"/>
                  </a:schemeClr>
                </a:solidFill>
                <a:latin typeface="Calibri" panose="020F0502020204030204" pitchFamily="34" charset="0"/>
              </a:rPr>
              <a:t>Language Translations – using Google translate, the entire web site will be translated into other languages. Initially, we will offer the languages found on the Data Entry app (10 languages).</a:t>
            </a:r>
          </a:p>
          <a:p>
            <a:r>
              <a:rPr lang="en-US" sz="2800" dirty="0" smtClean="0">
                <a:solidFill>
                  <a:schemeClr val="tx1">
                    <a:lumMod val="65000"/>
                    <a:lumOff val="35000"/>
                  </a:schemeClr>
                </a:solidFill>
              </a:rPr>
              <a:t>Data Reporting tool – display observations at the protocol level for users (similar to the school reporting tool).</a:t>
            </a:r>
            <a:endParaRPr lang="en-US" sz="2800" dirty="0">
              <a:solidFill>
                <a:srgbClr val="000000"/>
              </a:solidFill>
              <a:latin typeface="Calibri" panose="020F0502020204030204" pitchFamily="34" charset="0"/>
            </a:endParaRPr>
          </a:p>
          <a:p>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50</a:t>
            </a:fld>
            <a:endParaRPr lang="en-US" dirty="0"/>
          </a:p>
        </p:txBody>
      </p:sp>
    </p:spTree>
    <p:extLst>
      <p:ext uri="{BB962C8B-B14F-4D97-AF65-F5344CB8AC3E}">
        <p14:creationId xmlns:p14="http://schemas.microsoft.com/office/powerpoint/2010/main" val="8145081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Web Enhancements</a:t>
            </a:r>
            <a:endParaRPr lang="en-US" dirty="0"/>
          </a:p>
        </p:txBody>
      </p:sp>
      <p:sp>
        <p:nvSpPr>
          <p:cNvPr id="3" name="Content Placeholder 2"/>
          <p:cNvSpPr>
            <a:spLocks noGrp="1"/>
          </p:cNvSpPr>
          <p:nvPr>
            <p:ph idx="1"/>
          </p:nvPr>
        </p:nvSpPr>
        <p:spPr>
          <a:xfrm>
            <a:off x="464675" y="1182571"/>
            <a:ext cx="8229600" cy="4684829"/>
          </a:xfrm>
        </p:spPr>
        <p:txBody>
          <a:bodyPr>
            <a:normAutofit/>
          </a:bodyPr>
          <a:lstStyle/>
          <a:p>
            <a:pPr marL="0" indent="0">
              <a:buNone/>
            </a:pPr>
            <a:endParaRPr lang="en-US" sz="2800" dirty="0" smtClean="0">
              <a:solidFill>
                <a:schemeClr val="tx1">
                  <a:lumMod val="65000"/>
                  <a:lumOff val="35000"/>
                </a:schemeClr>
              </a:solidFill>
            </a:endParaRPr>
          </a:p>
          <a:p>
            <a:r>
              <a:rPr lang="en-US" sz="2800" dirty="0" smtClean="0">
                <a:solidFill>
                  <a:schemeClr val="tx1">
                    <a:lumMod val="65000"/>
                    <a:lumOff val="35000"/>
                  </a:schemeClr>
                </a:solidFill>
                <a:latin typeface="Calibri" panose="020F0502020204030204" pitchFamily="34" charset="0"/>
              </a:rPr>
              <a:t>A new version of the website software (</a:t>
            </a:r>
            <a:r>
              <a:rPr lang="en-US" sz="2800" dirty="0" err="1" smtClean="0">
                <a:solidFill>
                  <a:schemeClr val="tx1">
                    <a:lumMod val="65000"/>
                    <a:lumOff val="35000"/>
                  </a:schemeClr>
                </a:solidFill>
                <a:latin typeface="Calibri" panose="020F0502020204030204" pitchFamily="34" charset="0"/>
              </a:rPr>
              <a:t>Liferay</a:t>
            </a:r>
            <a:r>
              <a:rPr lang="en-US" sz="2800" dirty="0" smtClean="0">
                <a:solidFill>
                  <a:schemeClr val="tx1">
                    <a:lumMod val="65000"/>
                    <a:lumOff val="35000"/>
                  </a:schemeClr>
                </a:solidFill>
                <a:latin typeface="Calibri" panose="020F0502020204030204" pitchFamily="34" charset="0"/>
              </a:rPr>
              <a:t> 7.1) is coming with an improved admin interface and new tools and features.</a:t>
            </a:r>
          </a:p>
          <a:p>
            <a:pPr lvl="1"/>
            <a:r>
              <a:rPr lang="en-US" sz="2400" dirty="0" smtClean="0">
                <a:solidFill>
                  <a:schemeClr val="tx1">
                    <a:lumMod val="65000"/>
                    <a:lumOff val="35000"/>
                  </a:schemeClr>
                </a:solidFill>
                <a:latin typeface="Calibri" panose="020F0502020204030204" pitchFamily="34" charset="0"/>
              </a:rPr>
              <a:t>This is a significant upgrade which will require involvement from all </a:t>
            </a:r>
            <a:r>
              <a:rPr lang="en-US" sz="2400" dirty="0" err="1" smtClean="0">
                <a:solidFill>
                  <a:schemeClr val="tx1">
                    <a:lumMod val="65000"/>
                    <a:lumOff val="35000"/>
                  </a:schemeClr>
                </a:solidFill>
                <a:latin typeface="Calibri" panose="020F0502020204030204" pitchFamily="34" charset="0"/>
              </a:rPr>
              <a:t>Liferay</a:t>
            </a:r>
            <a:r>
              <a:rPr lang="en-US" sz="2400" dirty="0" smtClean="0">
                <a:solidFill>
                  <a:schemeClr val="tx1">
                    <a:lumMod val="65000"/>
                    <a:lumOff val="35000"/>
                  </a:schemeClr>
                </a:solidFill>
                <a:latin typeface="Calibri" panose="020F0502020204030204" pitchFamily="34" charset="0"/>
              </a:rPr>
              <a:t> developers.</a:t>
            </a:r>
          </a:p>
          <a:p>
            <a:pPr lvl="1"/>
            <a:r>
              <a:rPr lang="en-US" sz="2400" dirty="0" smtClean="0">
                <a:solidFill>
                  <a:schemeClr val="tx1">
                    <a:lumMod val="65000"/>
                    <a:lumOff val="35000"/>
                  </a:schemeClr>
                </a:solidFill>
                <a:latin typeface="Calibri" panose="020F0502020204030204" pitchFamily="34" charset="0"/>
              </a:rPr>
              <a:t>No new enhancements will be introduced to the website while the upgrade is taking place (scheduled to be completed in December 2019).</a:t>
            </a:r>
          </a:p>
          <a:p>
            <a:pPr lvl="1"/>
            <a:r>
              <a:rPr lang="en-US" sz="2400" dirty="0" smtClean="0">
                <a:solidFill>
                  <a:schemeClr val="tx1">
                    <a:lumMod val="65000"/>
                    <a:lumOff val="35000"/>
                  </a:schemeClr>
                </a:solidFill>
                <a:latin typeface="Calibri" panose="020F0502020204030204" pitchFamily="34" charset="0"/>
              </a:rPr>
              <a:t>Enhancements/updates will continue on the app, visualization and ADAT systems. </a:t>
            </a:r>
            <a:endParaRPr lang="en-US" sz="2400" dirty="0">
              <a:solidFill>
                <a:srgbClr val="000000"/>
              </a:solidFill>
              <a:latin typeface="Calibri" panose="020F0502020204030204" pitchFamily="34" charset="0"/>
            </a:endParaRPr>
          </a:p>
          <a:p>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51</a:t>
            </a:fld>
            <a:endParaRPr lang="en-US" dirty="0"/>
          </a:p>
        </p:txBody>
      </p:sp>
    </p:spTree>
    <p:extLst>
      <p:ext uri="{BB962C8B-B14F-4D97-AF65-F5344CB8AC3E}">
        <p14:creationId xmlns:p14="http://schemas.microsoft.com/office/powerpoint/2010/main" val="26382906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a:t>
            </a:r>
            <a:r>
              <a:rPr lang="en-US" dirty="0"/>
              <a:t>/ ADAT Enhancements</a:t>
            </a:r>
          </a:p>
        </p:txBody>
      </p:sp>
      <p:sp>
        <p:nvSpPr>
          <p:cNvPr id="3" name="Content Placeholder 2"/>
          <p:cNvSpPr>
            <a:spLocks noGrp="1"/>
          </p:cNvSpPr>
          <p:nvPr>
            <p:ph idx="1"/>
          </p:nvPr>
        </p:nvSpPr>
        <p:spPr>
          <a:xfrm>
            <a:off x="361665" y="1676130"/>
            <a:ext cx="8059004" cy="3933100"/>
          </a:xfrm>
        </p:spPr>
        <p:txBody>
          <a:bodyPr>
            <a:normAutofit/>
          </a:bodyPr>
          <a:lstStyle/>
          <a:p>
            <a:r>
              <a:rPr lang="en-US" sz="2800" dirty="0" smtClean="0"/>
              <a:t>Ability to import Vis layers as overlays into the ArcGIS system</a:t>
            </a:r>
          </a:p>
          <a:p>
            <a:r>
              <a:rPr lang="en-US" sz="2800" dirty="0" smtClean="0"/>
              <a:t>Simplified </a:t>
            </a:r>
            <a:r>
              <a:rPr lang="en-US" sz="2800" dirty="0"/>
              <a:t>layer structure for layers with Dailies and </a:t>
            </a:r>
            <a:r>
              <a:rPr lang="en-US" sz="2800" dirty="0" err="1"/>
              <a:t>Noons</a:t>
            </a:r>
            <a:r>
              <a:rPr lang="en-US" sz="2800" dirty="0"/>
              <a:t>.</a:t>
            </a:r>
          </a:p>
          <a:p>
            <a:endParaRPr lang="en-US" sz="2800" dirty="0"/>
          </a:p>
          <a:p>
            <a:endParaRPr lang="en-US" sz="2800" dirty="0" smtClean="0"/>
          </a:p>
        </p:txBody>
      </p:sp>
      <p:sp>
        <p:nvSpPr>
          <p:cNvPr id="4" name="Slide Number Placeholder 3"/>
          <p:cNvSpPr>
            <a:spLocks noGrp="1"/>
          </p:cNvSpPr>
          <p:nvPr>
            <p:ph type="sldNum" sz="quarter" idx="12"/>
          </p:nvPr>
        </p:nvSpPr>
        <p:spPr/>
        <p:txBody>
          <a:bodyPr/>
          <a:lstStyle/>
          <a:p>
            <a:fld id="{8D57DBB9-07C6-49AB-BFD5-E737C7E241F6}" type="slidenum">
              <a:rPr lang="en-US" smtClean="0"/>
              <a:pPr/>
              <a:t>52</a:t>
            </a:fld>
            <a:endParaRPr lang="en-US" dirty="0"/>
          </a:p>
        </p:txBody>
      </p:sp>
    </p:spTree>
    <p:extLst>
      <p:ext uri="{BB962C8B-B14F-4D97-AF65-F5344CB8AC3E}">
        <p14:creationId xmlns:p14="http://schemas.microsoft.com/office/powerpoint/2010/main" val="5108339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 during the regional meeting</a:t>
            </a:r>
            <a:endParaRPr lang="en-US" dirty="0"/>
          </a:p>
        </p:txBody>
      </p:sp>
      <p:sp>
        <p:nvSpPr>
          <p:cNvPr id="3" name="Content Placeholder 2"/>
          <p:cNvSpPr>
            <a:spLocks noGrp="1"/>
          </p:cNvSpPr>
          <p:nvPr>
            <p:ph idx="1"/>
          </p:nvPr>
        </p:nvSpPr>
        <p:spPr/>
        <p:txBody>
          <a:bodyPr>
            <a:normAutofit/>
          </a:bodyPr>
          <a:lstStyle/>
          <a:p>
            <a:r>
              <a:rPr lang="en-US" sz="2600" dirty="0" smtClean="0"/>
              <a:t>I’m here to assist and answer questions. Sometimes 5 minutes can save you a lot of frustration…please ask questions, make suggestions</a:t>
            </a:r>
          </a:p>
          <a:p>
            <a:endParaRPr lang="en-US" sz="2800" dirty="0" smtClean="0"/>
          </a:p>
          <a:p>
            <a:r>
              <a:rPr lang="en-US" sz="2600" dirty="0" smtClean="0"/>
              <a:t>Available for one-on-one training if something doesn’t seem right, or you need a tip. There’s a sign-up sheet to setup a time for tomorrow.</a:t>
            </a:r>
          </a:p>
        </p:txBody>
      </p:sp>
      <p:sp>
        <p:nvSpPr>
          <p:cNvPr id="4" name="Slide Number Placeholder 3"/>
          <p:cNvSpPr>
            <a:spLocks noGrp="1"/>
          </p:cNvSpPr>
          <p:nvPr>
            <p:ph type="sldNum" sz="quarter" idx="12"/>
          </p:nvPr>
        </p:nvSpPr>
        <p:spPr/>
        <p:txBody>
          <a:bodyPr/>
          <a:lstStyle/>
          <a:p>
            <a:fld id="{8D57DBB9-07C6-49AB-BFD5-E737C7E241F6}" type="slidenum">
              <a:rPr lang="en-US" smtClean="0"/>
              <a:pPr/>
              <a:t>53</a:t>
            </a:fld>
            <a:endParaRPr lang="en-US" dirty="0"/>
          </a:p>
        </p:txBody>
      </p:sp>
    </p:spTree>
    <p:extLst>
      <p:ext uri="{BB962C8B-B14F-4D97-AF65-F5344CB8AC3E}">
        <p14:creationId xmlns:p14="http://schemas.microsoft.com/office/powerpoint/2010/main" val="25618596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57DBB9-07C6-49AB-BFD5-E737C7E241F6}" type="slidenum">
              <a:rPr lang="en-US" smtClean="0"/>
              <a:pPr/>
              <a:t>54</a:t>
            </a:fld>
            <a:endParaRPr lang="en-US" dirty="0"/>
          </a:p>
        </p:txBody>
      </p:sp>
      <p:sp>
        <p:nvSpPr>
          <p:cNvPr id="6" name="Title 1"/>
          <p:cNvSpPr txBox="1">
            <a:spLocks/>
          </p:cNvSpPr>
          <p:nvPr/>
        </p:nvSpPr>
        <p:spPr>
          <a:xfrm>
            <a:off x="457200" y="2647884"/>
            <a:ext cx="8229600" cy="87424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0" kern="1200">
                <a:solidFill>
                  <a:schemeClr val="tx1">
                    <a:lumMod val="65000"/>
                    <a:lumOff val="35000"/>
                  </a:schemeClr>
                </a:solidFill>
                <a:latin typeface="+mj-lt"/>
                <a:ea typeface="+mj-ea"/>
                <a:cs typeface="+mj-cs"/>
              </a:defRPr>
            </a:lvl1pPr>
          </a:lstStyle>
          <a:p>
            <a:pPr algn="ctr"/>
            <a:r>
              <a:rPr lang="en-US" dirty="0" smtClean="0"/>
              <a:t>Questions</a:t>
            </a:r>
            <a:r>
              <a:rPr lang="en-US" dirty="0" smtClean="0"/>
              <a:t>?</a:t>
            </a:r>
          </a:p>
          <a:p>
            <a:pPr algn="ctr"/>
            <a:endParaRPr lang="en-US" dirty="0"/>
          </a:p>
          <a:p>
            <a:pPr algn="ctr"/>
            <a:r>
              <a:rPr lang="en-US" dirty="0" smtClean="0"/>
              <a:t>If you’d like to review this presentation, you can find it on the Asia and Pacific web page:</a:t>
            </a:r>
          </a:p>
          <a:p>
            <a:pPr algn="ctr"/>
            <a:endParaRPr lang="en-US" dirty="0"/>
          </a:p>
          <a:p>
            <a:pPr algn="ctr"/>
            <a:r>
              <a:rPr lang="en-US" dirty="0">
                <a:hlinkClick r:id="rId2"/>
              </a:rPr>
              <a:t>https://</a:t>
            </a:r>
            <a:r>
              <a:rPr lang="en-US" dirty="0" smtClean="0">
                <a:hlinkClick r:id="rId2"/>
              </a:rPr>
              <a:t>www.globe.gov/web/asia-and-pacific/home/documents</a:t>
            </a:r>
            <a:r>
              <a:rPr lang="en-US" dirty="0" smtClean="0"/>
              <a:t> </a:t>
            </a:r>
          </a:p>
          <a:p>
            <a:pPr algn="ctr"/>
            <a:endParaRPr lang="en-US" dirty="0"/>
          </a:p>
          <a:p>
            <a:pPr algn="ctr"/>
            <a:r>
              <a:rPr lang="en-US" dirty="0" smtClean="0"/>
              <a:t>Located in the regional meeting folder</a:t>
            </a:r>
            <a:endParaRPr lang="en-US" dirty="0"/>
          </a:p>
        </p:txBody>
      </p:sp>
    </p:spTree>
    <p:extLst>
      <p:ext uri="{BB962C8B-B14F-4D97-AF65-F5344CB8AC3E}">
        <p14:creationId xmlns:p14="http://schemas.microsoft.com/office/powerpoint/2010/main" val="39131585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GLOBE Observer – Tree Height</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6</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318" y="1569027"/>
            <a:ext cx="2171700" cy="4343399"/>
          </a:xfrm>
          <a:prstGeom prst="rect">
            <a:avLst/>
          </a:prstGeom>
          <a:ln w="3175">
            <a:solidFill>
              <a:schemeClr val="bg1">
                <a:lumMod val="65000"/>
              </a:schemeClr>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5757" y="1527463"/>
            <a:ext cx="2166506" cy="4333010"/>
          </a:xfrm>
          <a:prstGeom prst="rect">
            <a:avLst/>
          </a:prstGeom>
          <a:noFill/>
          <a:ln w="3175">
            <a:solidFill>
              <a:schemeClr val="bg1">
                <a:lumMod val="65000"/>
              </a:schemeClr>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8958" y="1527463"/>
            <a:ext cx="2166505" cy="4333009"/>
          </a:xfrm>
          <a:prstGeom prst="rect">
            <a:avLst/>
          </a:prstGeom>
          <a:ln w="3175">
            <a:solidFill>
              <a:schemeClr val="bg1">
                <a:lumMod val="65000"/>
              </a:schemeClr>
            </a:solidFill>
          </a:ln>
        </p:spPr>
      </p:pic>
    </p:spTree>
    <p:extLst>
      <p:ext uri="{BB962C8B-B14F-4D97-AF65-F5344CB8AC3E}">
        <p14:creationId xmlns:p14="http://schemas.microsoft.com/office/powerpoint/2010/main" val="2991867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57DBB9-07C6-49AB-BFD5-E737C7E241F6}" type="slidenum">
              <a:rPr lang="en-US" smtClean="0"/>
              <a:pPr/>
              <a:t>7</a:t>
            </a:fld>
            <a:endParaRPr lang="en-US" dirty="0"/>
          </a:p>
        </p:txBody>
      </p:sp>
      <p:sp>
        <p:nvSpPr>
          <p:cNvPr id="8" name="Title 1"/>
          <p:cNvSpPr>
            <a:spLocks noGrp="1"/>
          </p:cNvSpPr>
          <p:nvPr>
            <p:ph type="title"/>
          </p:nvPr>
        </p:nvSpPr>
        <p:spPr>
          <a:xfrm>
            <a:off x="497728" y="501546"/>
            <a:ext cx="7915377" cy="874249"/>
          </a:xfrm>
        </p:spPr>
        <p:txBody>
          <a:bodyPr>
            <a:normAutofit/>
          </a:bodyPr>
          <a:lstStyle/>
          <a:p>
            <a:r>
              <a:rPr lang="en-US" dirty="0" smtClean="0"/>
              <a:t>New Tree Height App – YouTube Video</a:t>
            </a:r>
            <a:endParaRPr lang="en-US" dirty="0"/>
          </a:p>
        </p:txBody>
      </p:sp>
      <p:pic>
        <p:nvPicPr>
          <p:cNvPr id="3" name="aHxiLiKwxt8"/>
          <p:cNvPicPr>
            <a:picLocks noRot="1" noChangeAspect="1"/>
          </p:cNvPicPr>
          <p:nvPr>
            <a:videoFile r:link="rId1"/>
          </p:nvPr>
        </p:nvPicPr>
        <p:blipFill>
          <a:blip r:embed="rId3"/>
          <a:stretch>
            <a:fillRect/>
          </a:stretch>
        </p:blipFill>
        <p:spPr>
          <a:xfrm>
            <a:off x="613063" y="1381991"/>
            <a:ext cx="7751618" cy="4360286"/>
          </a:xfrm>
          <a:prstGeom prst="rect">
            <a:avLst/>
          </a:prstGeom>
        </p:spPr>
      </p:pic>
    </p:spTree>
    <p:extLst>
      <p:ext uri="{BB962C8B-B14F-4D97-AF65-F5344CB8AC3E}">
        <p14:creationId xmlns:p14="http://schemas.microsoft.com/office/powerpoint/2010/main" val="482934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694" y="1320053"/>
            <a:ext cx="8183106" cy="874249"/>
          </a:xfrm>
        </p:spPr>
        <p:txBody>
          <a:bodyPr/>
          <a:lstStyle/>
          <a:p>
            <a:r>
              <a:rPr lang="en-US" dirty="0" smtClean="0"/>
              <a:t>GLOBE Data Entry App – Carbon Cycle Protocol </a:t>
            </a:r>
            <a:br>
              <a:rPr lang="en-US" dirty="0" smtClean="0"/>
            </a:br>
            <a:r>
              <a:rPr lang="en-US" dirty="0"/>
              <a:t/>
            </a:r>
            <a:br>
              <a:rPr lang="en-US" dirty="0"/>
            </a:b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8</a:t>
            </a:fld>
            <a:endParaRPr lang="en-US" dirty="0"/>
          </a:p>
        </p:txBody>
      </p:sp>
      <p:sp>
        <p:nvSpPr>
          <p:cNvPr id="7" name="Content Placeholder 2"/>
          <p:cNvSpPr>
            <a:spLocks noGrp="1"/>
          </p:cNvSpPr>
          <p:nvPr>
            <p:ph idx="1"/>
          </p:nvPr>
        </p:nvSpPr>
        <p:spPr>
          <a:xfrm>
            <a:off x="503694" y="1856033"/>
            <a:ext cx="3425755" cy="3711768"/>
          </a:xfrm>
        </p:spPr>
        <p:txBody>
          <a:bodyPr>
            <a:normAutofit lnSpcReduction="10000"/>
          </a:bodyPr>
          <a:lstStyle/>
          <a:p>
            <a:r>
              <a:rPr lang="en-US" altLang="en-US" dirty="0" smtClean="0">
                <a:solidFill>
                  <a:schemeClr val="tx1">
                    <a:lumMod val="65000"/>
                    <a:lumOff val="35000"/>
                  </a:schemeClr>
                </a:solidFill>
                <a:ea typeface="Calibri" panose="020F0502020204030204" pitchFamily="34" charset="0"/>
              </a:rPr>
              <a:t>Added new </a:t>
            </a:r>
            <a:r>
              <a:rPr lang="en-US" altLang="en-US" dirty="0">
                <a:solidFill>
                  <a:schemeClr val="tx1">
                    <a:lumMod val="65000"/>
                    <a:lumOff val="35000"/>
                  </a:schemeClr>
                </a:solidFill>
                <a:ea typeface="Calibri" panose="020F0502020204030204" pitchFamily="34" charset="0"/>
              </a:rPr>
              <a:t>p</a:t>
            </a:r>
            <a:r>
              <a:rPr lang="en-US" altLang="en-US" dirty="0" smtClean="0">
                <a:solidFill>
                  <a:schemeClr val="tx1">
                    <a:lumMod val="65000"/>
                    <a:lumOff val="35000"/>
                  </a:schemeClr>
                </a:solidFill>
                <a:ea typeface="Calibri" panose="020F0502020204030204" pitchFamily="34" charset="0"/>
              </a:rPr>
              <a:t>rotocol that allows students/teachers </a:t>
            </a:r>
            <a:r>
              <a:rPr lang="en-US" altLang="en-US" dirty="0">
                <a:solidFill>
                  <a:schemeClr val="tx1">
                    <a:lumMod val="65000"/>
                    <a:lumOff val="35000"/>
                  </a:schemeClr>
                </a:solidFill>
                <a:ea typeface="Calibri" panose="020F0502020204030204" pitchFamily="34" charset="0"/>
              </a:rPr>
              <a:t>to enter measurement data for each of the 3 types of vegetation selected (tree, shrubs, h</a:t>
            </a:r>
            <a:r>
              <a:rPr lang="en-US" altLang="en-US" dirty="0" smtClean="0">
                <a:solidFill>
                  <a:schemeClr val="tx1">
                    <a:lumMod val="65000"/>
                    <a:lumOff val="35000"/>
                  </a:schemeClr>
                </a:solidFill>
                <a:ea typeface="Calibri" panose="020F0502020204030204" pitchFamily="34" charset="0"/>
              </a:rPr>
              <a:t>erbaceous) to calculate </a:t>
            </a:r>
            <a:r>
              <a:rPr lang="en-US" altLang="en-US" dirty="0">
                <a:solidFill>
                  <a:schemeClr val="tx1">
                    <a:lumMod val="65000"/>
                    <a:lumOff val="35000"/>
                  </a:schemeClr>
                </a:solidFill>
                <a:ea typeface="Calibri" panose="020F0502020204030204" pitchFamily="34" charset="0"/>
              </a:rPr>
              <a:t>the carbon </a:t>
            </a:r>
            <a:r>
              <a:rPr lang="en-US" altLang="en-US" dirty="0" smtClean="0">
                <a:solidFill>
                  <a:schemeClr val="tx1">
                    <a:lumMod val="65000"/>
                    <a:lumOff val="35000"/>
                  </a:schemeClr>
                </a:solidFill>
                <a:ea typeface="Calibri" panose="020F0502020204030204" pitchFamily="34" charset="0"/>
              </a:rPr>
              <a:t>storage</a:t>
            </a:r>
            <a:endParaRPr lang="en-US" dirty="0" smtClean="0">
              <a:solidFill>
                <a:schemeClr val="tx1">
                  <a:lumMod val="65000"/>
                  <a:lumOff val="35000"/>
                </a:schemeClr>
              </a:solidFill>
            </a:endParaRPr>
          </a:p>
          <a:p>
            <a:endParaRPr lang="en-US" dirty="0">
              <a:solidFill>
                <a:schemeClr val="tx1">
                  <a:lumMod val="65000"/>
                  <a:lumOff val="35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0640" y="1749741"/>
            <a:ext cx="4846756" cy="3596616"/>
          </a:xfrm>
          <a:prstGeom prst="rect">
            <a:avLst/>
          </a:prstGeom>
          <a:ln w="3175">
            <a:solidFill>
              <a:schemeClr val="bg1">
                <a:lumMod val="75000"/>
              </a:schemeClr>
            </a:solidFill>
          </a:ln>
        </p:spPr>
      </p:pic>
    </p:spTree>
    <p:extLst>
      <p:ext uri="{BB962C8B-B14F-4D97-AF65-F5344CB8AC3E}">
        <p14:creationId xmlns:p14="http://schemas.microsoft.com/office/powerpoint/2010/main" val="27675351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73571"/>
            <a:ext cx="9144000" cy="874249"/>
          </a:xfrm>
        </p:spPr>
        <p:txBody>
          <a:bodyPr/>
          <a:lstStyle/>
          <a:p>
            <a:pPr algn="ctr"/>
            <a:r>
              <a:rPr lang="en-US" dirty="0" smtClean="0"/>
              <a:t>What’s New - Website?</a:t>
            </a:r>
            <a:endParaRPr lang="en-US" dirty="0"/>
          </a:p>
        </p:txBody>
      </p:sp>
      <p:sp>
        <p:nvSpPr>
          <p:cNvPr id="5" name="Slide Number Placeholder 4"/>
          <p:cNvSpPr>
            <a:spLocks noGrp="1"/>
          </p:cNvSpPr>
          <p:nvPr>
            <p:ph type="sldNum" sz="quarter" idx="12"/>
          </p:nvPr>
        </p:nvSpPr>
        <p:spPr/>
        <p:txBody>
          <a:bodyPr/>
          <a:lstStyle/>
          <a:p>
            <a:fld id="{8D57DBB9-07C6-49AB-BFD5-E737C7E241F6}" type="slidenum">
              <a:rPr lang="en-US" smtClean="0"/>
              <a:pPr/>
              <a:t>9</a:t>
            </a:fld>
            <a:endParaRPr lang="en-US"/>
          </a:p>
        </p:txBody>
      </p:sp>
      <p:sp>
        <p:nvSpPr>
          <p:cNvPr id="4" name="Date Placeholder 3"/>
          <p:cNvSpPr>
            <a:spLocks noGrp="1"/>
          </p:cNvSpPr>
          <p:nvPr>
            <p:ph type="dt" sz="half" idx="4294967295"/>
          </p:nvPr>
        </p:nvSpPr>
        <p:spPr>
          <a:xfrm>
            <a:off x="7010400" y="6356350"/>
            <a:ext cx="2133600" cy="365125"/>
          </a:xfrm>
        </p:spPr>
        <p:txBody>
          <a:bodyPr/>
          <a:lstStyle/>
          <a:p>
            <a:fld id="{373724D0-DD0F-42EF-84DE-838DB5D26951}" type="datetime1">
              <a:rPr lang="en-US" smtClean="0"/>
              <a:pPr/>
              <a:t>5/21/2019</a:t>
            </a:fld>
            <a:endParaRPr lang="en-US" dirty="0"/>
          </a:p>
        </p:txBody>
      </p:sp>
    </p:spTree>
    <p:extLst>
      <p:ext uri="{BB962C8B-B14F-4D97-AF65-F5344CB8AC3E}">
        <p14:creationId xmlns:p14="http://schemas.microsoft.com/office/powerpoint/2010/main" val="155059705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Raytheon 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aytheon Standard">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0" tIns="44450" rIns="90487" bIns="4445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chemeClr val="tx1"/>
          </a:buClr>
          <a:buSzTx/>
          <a:buFontTx/>
          <a:buChar char="•"/>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0" tIns="44450" rIns="90487" bIns="4445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chemeClr val="tx1"/>
          </a:buClr>
          <a:buSzTx/>
          <a:buFontTx/>
          <a:buChar char="•"/>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Raytheon Standard 1">
        <a:dk1>
          <a:srgbClr val="000000"/>
        </a:dk1>
        <a:lt1>
          <a:srgbClr val="FFFFFF"/>
        </a:lt1>
        <a:dk2>
          <a:srgbClr val="000066"/>
        </a:dk2>
        <a:lt2>
          <a:srgbClr val="666666"/>
        </a:lt2>
        <a:accent1>
          <a:srgbClr val="008000"/>
        </a:accent1>
        <a:accent2>
          <a:srgbClr val="CC9900"/>
        </a:accent2>
        <a:accent3>
          <a:srgbClr val="FFFFFF"/>
        </a:accent3>
        <a:accent4>
          <a:srgbClr val="000000"/>
        </a:accent4>
        <a:accent5>
          <a:srgbClr val="AAC0AA"/>
        </a:accent5>
        <a:accent6>
          <a:srgbClr val="B98A00"/>
        </a:accent6>
        <a:hlink>
          <a:srgbClr val="336699"/>
        </a:hlink>
        <a:folHlink>
          <a:srgbClr val="6600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LOBE Master PPT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 Retrieve and Visualize your Data</Template>
  <TotalTime>15639</TotalTime>
  <Words>1753</Words>
  <Application>Microsoft Office PowerPoint</Application>
  <PresentationFormat>On-screen Show (4:3)</PresentationFormat>
  <Paragraphs>293</Paragraphs>
  <Slides>54</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54</vt:i4>
      </vt:variant>
    </vt:vector>
  </HeadingPairs>
  <TitlesOfParts>
    <vt:vector size="63" baseType="lpstr">
      <vt:lpstr>Arial</vt:lpstr>
      <vt:lpstr>Arial Black</vt:lpstr>
      <vt:lpstr>Calibri</vt:lpstr>
      <vt:lpstr>Corbel</vt:lpstr>
      <vt:lpstr>Frutiger 87ExtraBlackCn</vt:lpstr>
      <vt:lpstr>Times New Roman</vt:lpstr>
      <vt:lpstr>Wingdings</vt:lpstr>
      <vt:lpstr>Raytheon Standard</vt:lpstr>
      <vt:lpstr>GLOBE Master PPT2015</vt:lpstr>
      <vt:lpstr>Website Report – 2018/2019 What’s New and  What’s Coming </vt:lpstr>
      <vt:lpstr>What’s New – Mobile/Data Entry (Since the last Regional Meeting in Vietnam)</vt:lpstr>
      <vt:lpstr>GLOBE Observer  – New Land Cover App</vt:lpstr>
      <vt:lpstr>PowerPoint Presentation</vt:lpstr>
      <vt:lpstr>GLOBE Observer App – Tree Height</vt:lpstr>
      <vt:lpstr>GLOBE Observer – Tree Height</vt:lpstr>
      <vt:lpstr>New Tree Height App – YouTube Video</vt:lpstr>
      <vt:lpstr>GLOBE Data Entry App – Carbon Cycle Protocol   </vt:lpstr>
      <vt:lpstr>What’s New - Website?</vt:lpstr>
      <vt:lpstr>PowerPoint Presentation</vt:lpstr>
      <vt:lpstr>GLOBE Teams</vt:lpstr>
      <vt:lpstr>GLOBE Teams</vt:lpstr>
      <vt:lpstr>Joining a School with a Referral code</vt:lpstr>
      <vt:lpstr>Joining a School with a Referral code</vt:lpstr>
      <vt:lpstr>Demos</vt:lpstr>
      <vt:lpstr>PowerPoint Presentation</vt:lpstr>
      <vt:lpstr>Website Enhancements</vt:lpstr>
      <vt:lpstr>Organization Management Tools </vt:lpstr>
      <vt:lpstr>PowerPoint Presentation</vt:lpstr>
      <vt:lpstr>PowerPoint Presentation</vt:lpstr>
      <vt:lpstr>PowerPoint Presentation</vt:lpstr>
      <vt:lpstr>PowerPoint Presentation</vt:lpstr>
      <vt:lpstr>PowerPoint Presentation</vt:lpstr>
      <vt:lpstr>Website Enhancements - Workshops</vt:lpstr>
      <vt:lpstr>What’s New – Visualization / ADAT?</vt:lpstr>
      <vt:lpstr>Vis Enhancements</vt:lpstr>
      <vt:lpstr>Vis Enhancements</vt:lpstr>
      <vt:lpstr>Vis Enhancements – Language Translations</vt:lpstr>
      <vt:lpstr>Vis Enhancements – Watershed Boundary Base Map</vt:lpstr>
      <vt:lpstr>Vis Enhancements</vt:lpstr>
      <vt:lpstr>Vis Enhancements – Tree Height observations in your region</vt:lpstr>
      <vt:lpstr>ADAT System Enhancements</vt:lpstr>
      <vt:lpstr>Future Enhancements </vt:lpstr>
      <vt:lpstr>Data Entry – Streamlining and Improving DE </vt:lpstr>
      <vt:lpstr>Data Entry – Streamlining and Improving DE </vt:lpstr>
      <vt:lpstr>Data Entry – Streamlining and Improving DE </vt:lpstr>
      <vt:lpstr>Data Entry – Streamlining and Improving DE </vt:lpstr>
      <vt:lpstr>Data Entry – Streamlining and Improving DE </vt:lpstr>
      <vt:lpstr>Data Entry – Streamlining and Improving DE </vt:lpstr>
      <vt:lpstr>Data Entry – Streamlining and Improving DE </vt:lpstr>
      <vt:lpstr>Data Entry – Streamlining and Improving DE </vt:lpstr>
      <vt:lpstr>Data Entry – Streamlining and Improving DE </vt:lpstr>
      <vt:lpstr>Data Entry – Streamlining and Improving DE </vt:lpstr>
      <vt:lpstr>Data Entry – Streamlining and Improving DE </vt:lpstr>
      <vt:lpstr>API-Out (Application Programming Interface)</vt:lpstr>
      <vt:lpstr>API-Out Status</vt:lpstr>
      <vt:lpstr>API-Out</vt:lpstr>
      <vt:lpstr>API-Out</vt:lpstr>
      <vt:lpstr>API-In</vt:lpstr>
      <vt:lpstr>Future Web Enhancements</vt:lpstr>
      <vt:lpstr>Future Web Enhancements</vt:lpstr>
      <vt:lpstr>Visualization / ADAT Enhancements</vt:lpstr>
      <vt:lpstr>Support during the regional meeting</vt:lpstr>
      <vt:lpstr>PowerPoint Presentation</vt:lpstr>
    </vt:vector>
  </TitlesOfParts>
  <Company>Raytheon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Event Name</dc:subject>
  <dc:creator>David Overoye</dc:creator>
  <cp:keywords>Raytheon</cp:keywords>
  <dc:description>Template: Mark Johnson, Silver Fox Productions
Formatting:
Event Date:
Event Location:
Audience Type: Internal</dc:description>
  <cp:lastModifiedBy>cornlew</cp:lastModifiedBy>
  <cp:revision>747</cp:revision>
  <dcterms:created xsi:type="dcterms:W3CDTF">2014-04-14T14:55:15Z</dcterms:created>
  <dcterms:modified xsi:type="dcterms:W3CDTF">2019-05-22T02:05:06Z</dcterms:modified>
</cp:coreProperties>
</file>