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94" r:id="rId4"/>
    <p:sldId id="302" r:id="rId5"/>
    <p:sldId id="327" r:id="rId6"/>
    <p:sldId id="331" r:id="rId7"/>
    <p:sldId id="332" r:id="rId8"/>
    <p:sldId id="258" r:id="rId9"/>
    <p:sldId id="323" r:id="rId10"/>
    <p:sldId id="335" r:id="rId11"/>
    <p:sldId id="325" r:id="rId12"/>
    <p:sldId id="324" r:id="rId13"/>
    <p:sldId id="336" r:id="rId14"/>
    <p:sldId id="318" r:id="rId15"/>
    <p:sldId id="334" r:id="rId16"/>
    <p:sldId id="326" r:id="rId17"/>
    <p:sldId id="319" r:id="rId1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031D0"/>
    <a:srgbClr val="005828"/>
    <a:srgbClr val="484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A2F3DF1-C9CC-4240-A08A-4B008E9CF734}">
  <a:tblStyle styleId="{7A2F3DF1-C9CC-4240-A08A-4B008E9CF7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0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-2184" y="-104"/>
      </p:cViewPr>
      <p:guideLst>
        <p:guide orient="horz" pos="1643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B70BD-E902-479A-99E9-80DC18056031}" type="doc">
      <dgm:prSet loTypeId="urn:microsoft.com/office/officeart/2005/8/layout/radial6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B8A961A1-9F76-41B4-B1C4-F140910E5EC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IN" sz="1400" b="1" dirty="0"/>
            <a:t>EEAT</a:t>
          </a:r>
          <a:endParaRPr lang="en-IN" sz="1600" b="1" dirty="0"/>
        </a:p>
      </dgm:t>
    </dgm:pt>
    <dgm:pt modelId="{5003AC3C-0C2B-4E44-A2B3-40152409CD57}" type="parTrans" cxnId="{B0AF4351-2778-4E75-A2C8-BAA1333CD1DA}">
      <dgm:prSet/>
      <dgm:spPr/>
      <dgm:t>
        <a:bodyPr/>
        <a:lstStyle/>
        <a:p>
          <a:endParaRPr lang="en-IN" sz="1400"/>
        </a:p>
      </dgm:t>
    </dgm:pt>
    <dgm:pt modelId="{4D919E10-E357-48FE-9ACA-8ACFA7C824B4}" type="sibTrans" cxnId="{B0AF4351-2778-4E75-A2C8-BAA1333CD1DA}">
      <dgm:prSet/>
      <dgm:spPr/>
      <dgm:t>
        <a:bodyPr/>
        <a:lstStyle/>
        <a:p>
          <a:endParaRPr lang="en-IN" sz="1400"/>
        </a:p>
      </dgm:t>
    </dgm:pt>
    <dgm:pt modelId="{204CAD39-F648-4801-9206-720D3BF5BCE7}">
      <dgm:prSet phldrT="[Text]" custT="1"/>
      <dgm:spPr/>
      <dgm:t>
        <a:bodyPr/>
        <a:lstStyle/>
        <a:p>
          <a:r>
            <a:rPr lang="en-IN" sz="1000" b="1" dirty="0"/>
            <a:t>NGC- ‘</a:t>
          </a:r>
          <a:r>
            <a:rPr lang="en-IN" sz="1000" b="1" dirty="0" err="1"/>
            <a:t>Ecoclub</a:t>
          </a:r>
          <a:r>
            <a:rPr lang="en-IN" sz="1000" b="1" dirty="0"/>
            <a:t>’</a:t>
          </a:r>
        </a:p>
        <a:p>
          <a:endParaRPr lang="en-IN" sz="1200" b="1" dirty="0"/>
        </a:p>
      </dgm:t>
    </dgm:pt>
    <dgm:pt modelId="{82C96BBC-5793-4E21-B7F2-741F81720F48}" type="parTrans" cxnId="{6478D738-9051-4B91-AC1E-12B44BAA2B6F}">
      <dgm:prSet/>
      <dgm:spPr/>
      <dgm:t>
        <a:bodyPr/>
        <a:lstStyle/>
        <a:p>
          <a:endParaRPr lang="en-IN" sz="1400"/>
        </a:p>
      </dgm:t>
    </dgm:pt>
    <dgm:pt modelId="{9DB2EEA6-CCB1-4B82-BC2C-49A7CF5666AD}" type="sibTrans" cxnId="{6478D738-9051-4B91-AC1E-12B44BAA2B6F}">
      <dgm:prSet/>
      <dgm:spPr/>
      <dgm:t>
        <a:bodyPr/>
        <a:lstStyle/>
        <a:p>
          <a:endParaRPr lang="en-IN" sz="1400"/>
        </a:p>
      </dgm:t>
    </dgm:pt>
    <dgm:pt modelId="{54CACE2C-8A4C-4461-B6EE-EA2C4430EB08}">
      <dgm:prSet phldrT="[Text]" custT="1"/>
      <dgm:spPr/>
      <dgm:t>
        <a:bodyPr/>
        <a:lstStyle/>
        <a:p>
          <a:r>
            <a:rPr lang="en-IN" sz="1100" b="1" dirty="0"/>
            <a:t>Capacity Building </a:t>
          </a:r>
        </a:p>
      </dgm:t>
    </dgm:pt>
    <dgm:pt modelId="{222ACFD1-8CB4-4704-A846-2A48CB6046DB}" type="parTrans" cxnId="{9A29BFE5-3162-4255-B02C-428372503C45}">
      <dgm:prSet/>
      <dgm:spPr/>
      <dgm:t>
        <a:bodyPr/>
        <a:lstStyle/>
        <a:p>
          <a:endParaRPr lang="en-IN" sz="1400"/>
        </a:p>
      </dgm:t>
    </dgm:pt>
    <dgm:pt modelId="{28D1DBF6-FE12-48EA-B3A1-F76208AC1A81}" type="sibTrans" cxnId="{9A29BFE5-3162-4255-B02C-428372503C45}">
      <dgm:prSet/>
      <dgm:spPr/>
      <dgm:t>
        <a:bodyPr/>
        <a:lstStyle/>
        <a:p>
          <a:endParaRPr lang="en-IN" sz="1400"/>
        </a:p>
      </dgm:t>
    </dgm:pt>
    <dgm:pt modelId="{51D499C5-7E90-4948-A03B-4FFC76B5C32C}">
      <dgm:prSet phldrT="[Text]" custT="1"/>
      <dgm:spPr/>
      <dgm:t>
        <a:bodyPr/>
        <a:lstStyle/>
        <a:p>
          <a:r>
            <a:rPr lang="en-IN" sz="1200" b="1" dirty="0"/>
            <a:t>NNCP</a:t>
          </a:r>
        </a:p>
      </dgm:t>
    </dgm:pt>
    <dgm:pt modelId="{18583CF9-CF1A-46FF-9D3C-9C60D2085B2F}" type="parTrans" cxnId="{F427E6FD-31D3-41AB-82C0-D3FCE3C83BDA}">
      <dgm:prSet/>
      <dgm:spPr/>
      <dgm:t>
        <a:bodyPr/>
        <a:lstStyle/>
        <a:p>
          <a:endParaRPr lang="en-IN" sz="1400"/>
        </a:p>
      </dgm:t>
    </dgm:pt>
    <dgm:pt modelId="{CCE8575B-4E05-4046-B1DD-0024E0A90282}" type="sibTrans" cxnId="{F427E6FD-31D3-41AB-82C0-D3FCE3C83BDA}">
      <dgm:prSet/>
      <dgm:spPr/>
      <dgm:t>
        <a:bodyPr/>
        <a:lstStyle/>
        <a:p>
          <a:endParaRPr lang="en-IN" sz="1400"/>
        </a:p>
      </dgm:t>
    </dgm:pt>
    <dgm:pt modelId="{DADBA90A-CEFB-428A-AEC3-944BA0CE8181}" type="pres">
      <dgm:prSet presAssocID="{02DB70BD-E902-479A-99E9-80DC180560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77D1B6-E437-44F8-BFD8-5DD731FA80C9}" type="pres">
      <dgm:prSet presAssocID="{B8A961A1-9F76-41B4-B1C4-F140910E5ECA}" presName="centerShape" presStyleLbl="node0" presStyleIdx="0" presStyleCnt="1" custScaleX="139699" custScaleY="111290" custLinFactNeighborX="-1222" custLinFactNeighborY="6110"/>
      <dgm:spPr/>
      <dgm:t>
        <a:bodyPr/>
        <a:lstStyle/>
        <a:p>
          <a:endParaRPr lang="en-US"/>
        </a:p>
      </dgm:t>
    </dgm:pt>
    <dgm:pt modelId="{0D98DA51-A614-46D6-A2C2-EC653D54BEB9}" type="pres">
      <dgm:prSet presAssocID="{204CAD39-F648-4801-9206-720D3BF5BCE7}" presName="node" presStyleLbl="node1" presStyleIdx="0" presStyleCnt="3" custScaleX="205633" custScaleY="15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6F28B-D291-46E0-8589-B9B0C0012E16}" type="pres">
      <dgm:prSet presAssocID="{204CAD39-F648-4801-9206-720D3BF5BCE7}" presName="dummy" presStyleCnt="0"/>
      <dgm:spPr/>
    </dgm:pt>
    <dgm:pt modelId="{F371D017-F303-47D5-A0F7-AF191FD345A5}" type="pres">
      <dgm:prSet presAssocID="{9DB2EEA6-CCB1-4B82-BC2C-49A7CF5666A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BB9A9BB-9D60-428E-ADB7-F196F531F488}" type="pres">
      <dgm:prSet presAssocID="{54CACE2C-8A4C-4461-B6EE-EA2C4430EB08}" presName="node" presStyleLbl="node1" presStyleIdx="1" presStyleCnt="3" custScaleX="136395" custScaleY="108802" custRadScaleRad="111017" custRadScaleInc="7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812C6-7FBD-4633-A0DE-00CC6B12BE88}" type="pres">
      <dgm:prSet presAssocID="{54CACE2C-8A4C-4461-B6EE-EA2C4430EB08}" presName="dummy" presStyleCnt="0"/>
      <dgm:spPr/>
    </dgm:pt>
    <dgm:pt modelId="{E3850A9D-9FDA-46DF-BC19-E69600EFC652}" type="pres">
      <dgm:prSet presAssocID="{28D1DBF6-FE12-48EA-B3A1-F76208AC1A81}" presName="sibTrans" presStyleLbl="sibTrans2D1" presStyleIdx="1" presStyleCnt="3" custLinFactNeighborX="-447" custLinFactNeighborY="-1176"/>
      <dgm:spPr/>
      <dgm:t>
        <a:bodyPr/>
        <a:lstStyle/>
        <a:p>
          <a:endParaRPr lang="en-US"/>
        </a:p>
      </dgm:t>
    </dgm:pt>
    <dgm:pt modelId="{F239C97A-74AB-463C-A540-C80A444A234B}" type="pres">
      <dgm:prSet presAssocID="{51D499C5-7E90-4948-A03B-4FFC76B5C32C}" presName="node" presStyleLbl="node1" presStyleIdx="2" presStyleCnt="3" custScaleX="144422" custScaleY="112514" custRadScaleRad="116810" custRadScaleInc="-5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CD5D3-53AF-46A6-BB98-37CED76563B9}" type="pres">
      <dgm:prSet presAssocID="{51D499C5-7E90-4948-A03B-4FFC76B5C32C}" presName="dummy" presStyleCnt="0"/>
      <dgm:spPr/>
    </dgm:pt>
    <dgm:pt modelId="{E5A4412A-7965-4175-B773-D40D3666DA11}" type="pres">
      <dgm:prSet presAssocID="{CCE8575B-4E05-4046-B1DD-0024E0A90282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6579BAE-0854-42F2-A6CD-2012D1CCE79E}" type="presOf" srcId="{51D499C5-7E90-4948-A03B-4FFC76B5C32C}" destId="{F239C97A-74AB-463C-A540-C80A444A234B}" srcOrd="0" destOrd="0" presId="urn:microsoft.com/office/officeart/2005/8/layout/radial6"/>
    <dgm:cxn modelId="{B0AF4351-2778-4E75-A2C8-BAA1333CD1DA}" srcId="{02DB70BD-E902-479A-99E9-80DC18056031}" destId="{B8A961A1-9F76-41B4-B1C4-F140910E5ECA}" srcOrd="0" destOrd="0" parTransId="{5003AC3C-0C2B-4E44-A2B3-40152409CD57}" sibTransId="{4D919E10-E357-48FE-9ACA-8ACFA7C824B4}"/>
    <dgm:cxn modelId="{E1BA5858-ACB2-4539-8ADA-B070C8EB9505}" type="presOf" srcId="{54CACE2C-8A4C-4461-B6EE-EA2C4430EB08}" destId="{1BB9A9BB-9D60-428E-ADB7-F196F531F488}" srcOrd="0" destOrd="0" presId="urn:microsoft.com/office/officeart/2005/8/layout/radial6"/>
    <dgm:cxn modelId="{B2A32483-AAA5-4D0A-847B-226EE9F66D8D}" type="presOf" srcId="{28D1DBF6-FE12-48EA-B3A1-F76208AC1A81}" destId="{E3850A9D-9FDA-46DF-BC19-E69600EFC652}" srcOrd="0" destOrd="0" presId="urn:microsoft.com/office/officeart/2005/8/layout/radial6"/>
    <dgm:cxn modelId="{F427E6FD-31D3-41AB-82C0-D3FCE3C83BDA}" srcId="{B8A961A1-9F76-41B4-B1C4-F140910E5ECA}" destId="{51D499C5-7E90-4948-A03B-4FFC76B5C32C}" srcOrd="2" destOrd="0" parTransId="{18583CF9-CF1A-46FF-9D3C-9C60D2085B2F}" sibTransId="{CCE8575B-4E05-4046-B1DD-0024E0A90282}"/>
    <dgm:cxn modelId="{74EEF15A-601A-4ECA-BF0D-B2F4DD6562FD}" type="presOf" srcId="{B8A961A1-9F76-41B4-B1C4-F140910E5ECA}" destId="{B077D1B6-E437-44F8-BFD8-5DD731FA80C9}" srcOrd="0" destOrd="0" presId="urn:microsoft.com/office/officeart/2005/8/layout/radial6"/>
    <dgm:cxn modelId="{B33EDA09-9B2E-4BC5-A37F-11B2ECD0A2B1}" type="presOf" srcId="{02DB70BD-E902-479A-99E9-80DC18056031}" destId="{DADBA90A-CEFB-428A-AEC3-944BA0CE8181}" srcOrd="0" destOrd="0" presId="urn:microsoft.com/office/officeart/2005/8/layout/radial6"/>
    <dgm:cxn modelId="{9A29BFE5-3162-4255-B02C-428372503C45}" srcId="{B8A961A1-9F76-41B4-B1C4-F140910E5ECA}" destId="{54CACE2C-8A4C-4461-B6EE-EA2C4430EB08}" srcOrd="1" destOrd="0" parTransId="{222ACFD1-8CB4-4704-A846-2A48CB6046DB}" sibTransId="{28D1DBF6-FE12-48EA-B3A1-F76208AC1A81}"/>
    <dgm:cxn modelId="{37CF615E-78A7-44BB-B39D-57F4CDF08EE6}" type="presOf" srcId="{CCE8575B-4E05-4046-B1DD-0024E0A90282}" destId="{E5A4412A-7965-4175-B773-D40D3666DA11}" srcOrd="0" destOrd="0" presId="urn:microsoft.com/office/officeart/2005/8/layout/radial6"/>
    <dgm:cxn modelId="{2242EED7-A238-4C1D-BE24-5281E03961D6}" type="presOf" srcId="{9DB2EEA6-CCB1-4B82-BC2C-49A7CF5666AD}" destId="{F371D017-F303-47D5-A0F7-AF191FD345A5}" srcOrd="0" destOrd="0" presId="urn:microsoft.com/office/officeart/2005/8/layout/radial6"/>
    <dgm:cxn modelId="{6478D738-9051-4B91-AC1E-12B44BAA2B6F}" srcId="{B8A961A1-9F76-41B4-B1C4-F140910E5ECA}" destId="{204CAD39-F648-4801-9206-720D3BF5BCE7}" srcOrd="0" destOrd="0" parTransId="{82C96BBC-5793-4E21-B7F2-741F81720F48}" sibTransId="{9DB2EEA6-CCB1-4B82-BC2C-49A7CF5666AD}"/>
    <dgm:cxn modelId="{8CC22169-2124-4213-9171-D34118A53BA1}" type="presOf" srcId="{204CAD39-F648-4801-9206-720D3BF5BCE7}" destId="{0D98DA51-A614-46D6-A2C2-EC653D54BEB9}" srcOrd="0" destOrd="0" presId="urn:microsoft.com/office/officeart/2005/8/layout/radial6"/>
    <dgm:cxn modelId="{B9E54D40-92B4-42CD-BDC1-62E4F17F4AFF}" type="presParOf" srcId="{DADBA90A-CEFB-428A-AEC3-944BA0CE8181}" destId="{B077D1B6-E437-44F8-BFD8-5DD731FA80C9}" srcOrd="0" destOrd="0" presId="urn:microsoft.com/office/officeart/2005/8/layout/radial6"/>
    <dgm:cxn modelId="{AB87ABE9-B9A5-4222-8870-A3F09E3BF9C1}" type="presParOf" srcId="{DADBA90A-CEFB-428A-AEC3-944BA0CE8181}" destId="{0D98DA51-A614-46D6-A2C2-EC653D54BEB9}" srcOrd="1" destOrd="0" presId="urn:microsoft.com/office/officeart/2005/8/layout/radial6"/>
    <dgm:cxn modelId="{1E9713B3-B354-482C-9921-44E12AD188D1}" type="presParOf" srcId="{DADBA90A-CEFB-428A-AEC3-944BA0CE8181}" destId="{2246F28B-D291-46E0-8589-B9B0C0012E16}" srcOrd="2" destOrd="0" presId="urn:microsoft.com/office/officeart/2005/8/layout/radial6"/>
    <dgm:cxn modelId="{F81FE6F8-2823-4A6F-B116-908D32AD8DA4}" type="presParOf" srcId="{DADBA90A-CEFB-428A-AEC3-944BA0CE8181}" destId="{F371D017-F303-47D5-A0F7-AF191FD345A5}" srcOrd="3" destOrd="0" presId="urn:microsoft.com/office/officeart/2005/8/layout/radial6"/>
    <dgm:cxn modelId="{09C143CD-1568-4FBC-9811-54855CB73D11}" type="presParOf" srcId="{DADBA90A-CEFB-428A-AEC3-944BA0CE8181}" destId="{1BB9A9BB-9D60-428E-ADB7-F196F531F488}" srcOrd="4" destOrd="0" presId="urn:microsoft.com/office/officeart/2005/8/layout/radial6"/>
    <dgm:cxn modelId="{2371AD4B-1830-43CC-886F-D4BC19E75DEA}" type="presParOf" srcId="{DADBA90A-CEFB-428A-AEC3-944BA0CE8181}" destId="{4F6812C6-7FBD-4633-A0DE-00CC6B12BE88}" srcOrd="5" destOrd="0" presId="urn:microsoft.com/office/officeart/2005/8/layout/radial6"/>
    <dgm:cxn modelId="{295B87F0-48E6-4073-81B2-570CCA9F86A5}" type="presParOf" srcId="{DADBA90A-CEFB-428A-AEC3-944BA0CE8181}" destId="{E3850A9D-9FDA-46DF-BC19-E69600EFC652}" srcOrd="6" destOrd="0" presId="urn:microsoft.com/office/officeart/2005/8/layout/radial6"/>
    <dgm:cxn modelId="{AFA14937-E077-419D-AE52-421576331336}" type="presParOf" srcId="{DADBA90A-CEFB-428A-AEC3-944BA0CE8181}" destId="{F239C97A-74AB-463C-A540-C80A444A234B}" srcOrd="7" destOrd="0" presId="urn:microsoft.com/office/officeart/2005/8/layout/radial6"/>
    <dgm:cxn modelId="{06039B97-A58E-4CF7-8A41-043B70D026AC}" type="presParOf" srcId="{DADBA90A-CEFB-428A-AEC3-944BA0CE8181}" destId="{DF5CD5D3-53AF-46A6-BB98-37CED76563B9}" srcOrd="8" destOrd="0" presId="urn:microsoft.com/office/officeart/2005/8/layout/radial6"/>
    <dgm:cxn modelId="{BFD3A534-AAED-4269-92F6-522C3AE6CD9B}" type="presParOf" srcId="{DADBA90A-CEFB-428A-AEC3-944BA0CE8181}" destId="{E5A4412A-7965-4175-B773-D40D3666DA11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412A-7965-4175-B773-D40D3666DA11}">
      <dsp:nvSpPr>
        <dsp:cNvPr id="0" name=""/>
        <dsp:cNvSpPr/>
      </dsp:nvSpPr>
      <dsp:spPr>
        <a:xfrm>
          <a:off x="289498" y="381196"/>
          <a:ext cx="2127288" cy="2127288"/>
        </a:xfrm>
        <a:prstGeom prst="blockArc">
          <a:avLst>
            <a:gd name="adj1" fmla="val 8386722"/>
            <a:gd name="adj2" fmla="val 16985785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850A9D-9FDA-46DF-BC19-E69600EFC652}">
      <dsp:nvSpPr>
        <dsp:cNvPr id="0" name=""/>
        <dsp:cNvSpPr/>
      </dsp:nvSpPr>
      <dsp:spPr>
        <a:xfrm>
          <a:off x="481892" y="728750"/>
          <a:ext cx="2127288" cy="2127288"/>
        </a:xfrm>
        <a:prstGeom prst="blockArc">
          <a:avLst>
            <a:gd name="adj1" fmla="val 957322"/>
            <a:gd name="adj2" fmla="val 9798789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71D017-F303-47D5-A0F7-AF191FD345A5}">
      <dsp:nvSpPr>
        <dsp:cNvPr id="0" name=""/>
        <dsp:cNvSpPr/>
      </dsp:nvSpPr>
      <dsp:spPr>
        <a:xfrm>
          <a:off x="673310" y="397567"/>
          <a:ext cx="2127288" cy="2127288"/>
        </a:xfrm>
        <a:prstGeom prst="blockArc">
          <a:avLst>
            <a:gd name="adj1" fmla="val 15707303"/>
            <a:gd name="adj2" fmla="val 2289043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77D1B6-E437-44F8-BFD8-5DD731FA80C9}">
      <dsp:nvSpPr>
        <dsp:cNvPr id="0" name=""/>
        <dsp:cNvSpPr/>
      </dsp:nvSpPr>
      <dsp:spPr>
        <a:xfrm>
          <a:off x="878897" y="1053706"/>
          <a:ext cx="1368542" cy="1090237"/>
        </a:xfrm>
        <a:prstGeom prst="ellipse">
          <a:avLst/>
        </a:prstGeom>
        <a:solidFill>
          <a:srgbClr val="0000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EEAT</a:t>
          </a:r>
          <a:endParaRPr lang="en-IN" sz="1600" b="1" kern="1200" dirty="0"/>
        </a:p>
      </dsp:txBody>
      <dsp:txXfrm>
        <a:off x="1079315" y="1213368"/>
        <a:ext cx="967706" cy="770913"/>
      </dsp:txXfrm>
    </dsp:sp>
    <dsp:sp modelId="{0D98DA51-A614-46D6-A2C2-EC653D54BEB9}">
      <dsp:nvSpPr>
        <dsp:cNvPr id="0" name=""/>
        <dsp:cNvSpPr/>
      </dsp:nvSpPr>
      <dsp:spPr>
        <a:xfrm>
          <a:off x="883501" y="-87934"/>
          <a:ext cx="1410118" cy="10416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/>
            <a:t>NGC- ‘</a:t>
          </a:r>
          <a:r>
            <a:rPr lang="en-IN" sz="1000" b="1" kern="1200" dirty="0" err="1"/>
            <a:t>Ecoclub</a:t>
          </a:r>
          <a:r>
            <a:rPr lang="en-IN" sz="1000" b="1" kern="1200" dirty="0"/>
            <a:t>’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1" kern="1200" dirty="0"/>
        </a:p>
      </dsp:txBody>
      <dsp:txXfrm>
        <a:off x="1090008" y="64617"/>
        <a:ext cx="997104" cy="736579"/>
      </dsp:txXfrm>
    </dsp:sp>
    <dsp:sp modelId="{1BB9A9BB-9D60-428E-ADB7-F196F531F488}">
      <dsp:nvSpPr>
        <dsp:cNvPr id="0" name=""/>
        <dsp:cNvSpPr/>
      </dsp:nvSpPr>
      <dsp:spPr>
        <a:xfrm>
          <a:off x="2086317" y="1729957"/>
          <a:ext cx="935322" cy="7461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/>
            <a:t>Capacity Building </a:t>
          </a:r>
        </a:p>
      </dsp:txBody>
      <dsp:txXfrm>
        <a:off x="2223292" y="1839221"/>
        <a:ext cx="661372" cy="527576"/>
      </dsp:txXfrm>
    </dsp:sp>
    <dsp:sp modelId="{F239C97A-74AB-463C-A540-C80A444A234B}">
      <dsp:nvSpPr>
        <dsp:cNvPr id="0" name=""/>
        <dsp:cNvSpPr/>
      </dsp:nvSpPr>
      <dsp:spPr>
        <a:xfrm>
          <a:off x="64657" y="1729959"/>
          <a:ext cx="990367" cy="7715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/>
            <a:t>NNCP</a:t>
          </a:r>
        </a:p>
      </dsp:txBody>
      <dsp:txXfrm>
        <a:off x="209693" y="1842951"/>
        <a:ext cx="700295" cy="54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1DD6007-4E50-4100-9CAD-65DCCD239A0F}" type="datetimeFigureOut">
              <a:rPr lang="en-IN" smtClean="0"/>
              <a:pPr/>
              <a:t>14/01/20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EA65C92-BE68-48C2-8C8E-3FC145FB535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944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958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 cstate="email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  <p:sldLayoutId id="2147483663" r:id="rId5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globe.gov/" TargetMode="Externa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550586" y="1839817"/>
            <a:ext cx="4450195" cy="16083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Global Learning and Observations to Benefit the Environment (GLOBE) 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 – </a:t>
            </a:r>
            <a:r>
              <a:rPr lang="en-US" alt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India’s Journey  </a:t>
            </a:r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dv6.SHERMANGROUP.000\AppData\Local\Microsoft\Windows\INetCache\Content.MSO\82968F6D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10" y="242370"/>
            <a:ext cx="1055567" cy="105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india emblem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776"/>
            <a:ext cx="844011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857651" y="204613"/>
            <a:ext cx="1110079" cy="1051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67769" y="3149133"/>
            <a:ext cx="52219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9BCF63"/>
              </a:buClr>
              <a:buSzPts val="4800"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Dosis Light"/>
              </a:rPr>
              <a:t>Government of India</a:t>
            </a:r>
          </a:p>
          <a:p>
            <a:pPr lvl="0" algn="ctr">
              <a:buClr>
                <a:srgbClr val="9BCF63"/>
              </a:buClr>
              <a:buSzPts val="4800"/>
            </a:pP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Dosis Light"/>
              </a:rPr>
              <a:t>Ministry of Environment, Forest &amp; Climate Change</a:t>
            </a:r>
          </a:p>
          <a:p>
            <a:pPr lvl="0" algn="ctr">
              <a:buClr>
                <a:srgbClr val="9BCF63"/>
              </a:buClr>
              <a:buSzPts val="4800"/>
            </a:pP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Dosis Light"/>
            </a:endParaRPr>
          </a:p>
          <a:p>
            <a:pPr lvl="0" algn="ctr">
              <a:buClr>
                <a:srgbClr val="9BCF63"/>
              </a:buClr>
              <a:buSzPts val="4800"/>
            </a:pP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Dosis Light"/>
              </a:rPr>
              <a:t>Environment Education Division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5D0851-98B4-4000-9824-F79A908C9823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6299" y="217940"/>
            <a:ext cx="1286682" cy="99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553584-04BB-450E-96AC-2893F61C7AE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658" y="1129354"/>
            <a:ext cx="4576022" cy="327601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8CA8F5-3E71-4A1E-8EB9-9D71844E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8945" y="1299989"/>
            <a:ext cx="3591498" cy="2434729"/>
          </a:xfrm>
        </p:spPr>
        <p:txBody>
          <a:bodyPr/>
          <a:lstStyle/>
          <a:p>
            <a:pPr algn="just"/>
            <a:r>
              <a:rPr lang="en-IN" sz="1600" dirty="0" err="1" smtClean="0">
                <a:solidFill>
                  <a:schemeClr val="tx1"/>
                </a:solidFill>
              </a:rPr>
              <a:t>Sankalp</a:t>
            </a:r>
            <a:r>
              <a:rPr lang="en-IN" sz="1600" dirty="0" smtClean="0">
                <a:solidFill>
                  <a:schemeClr val="tx1"/>
                </a:solidFill>
              </a:rPr>
              <a:t> Sr. Secondary School,  Odisha </a:t>
            </a:r>
            <a:r>
              <a:rPr lang="en-IN" sz="1600" dirty="0" smtClean="0">
                <a:solidFill>
                  <a:schemeClr val="tx1"/>
                </a:solidFill>
              </a:rPr>
              <a:t>received an appreciation </a:t>
            </a:r>
            <a:r>
              <a:rPr lang="en-IN" sz="1600" dirty="0" smtClean="0">
                <a:solidFill>
                  <a:schemeClr val="tx1"/>
                </a:solidFill>
              </a:rPr>
              <a:t>from NASA GLOBE Cloud Team for exact reporting of cloud observations under </a:t>
            </a:r>
            <a:r>
              <a:rPr lang="en-IN" sz="1600" dirty="0" smtClean="0">
                <a:solidFill>
                  <a:schemeClr val="tx1"/>
                </a:solidFill>
              </a:rPr>
              <a:t>the Atmosphere </a:t>
            </a:r>
            <a:r>
              <a:rPr lang="en-IN" sz="1600" dirty="0" smtClean="0">
                <a:solidFill>
                  <a:schemeClr val="tx1"/>
                </a:solidFill>
              </a:rPr>
              <a:t>protocol. </a:t>
            </a:r>
          </a:p>
          <a:p>
            <a:pPr>
              <a:buNone/>
            </a:pPr>
            <a:endParaRPr lang="en-IN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F04235-A068-4F60-8B97-7F29B43180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2710149" y="407623"/>
            <a:ext cx="348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B0F0"/>
                </a:solidFill>
              </a:rPr>
              <a:t>Appreciation from </a:t>
            </a:r>
            <a:r>
              <a:rPr lang="en-IN" sz="2000" b="1" dirty="0" smtClean="0">
                <a:solidFill>
                  <a:srgbClr val="00B0F0"/>
                </a:solidFill>
              </a:rPr>
              <a:t>GLOBE</a:t>
            </a:r>
            <a:endParaRPr lang="en-IN" sz="2000" b="1" dirty="0">
              <a:solidFill>
                <a:srgbClr val="00B0F0"/>
              </a:solidFill>
            </a:endParaRPr>
          </a:p>
        </p:txBody>
      </p:sp>
      <p:pic>
        <p:nvPicPr>
          <p:cNvPr id="8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46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B86059-F39A-4750-B20F-7322ECE93B4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522" y="770816"/>
            <a:ext cx="7401298" cy="40299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F7FAFF-F1FB-4BF7-881A-8935AF3E0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A7F56C-E77F-44A3-801F-1E965BE9FC96}"/>
              </a:ext>
            </a:extLst>
          </p:cNvPr>
          <p:cNvSpPr txBox="1"/>
          <p:nvPr/>
        </p:nvSpPr>
        <p:spPr>
          <a:xfrm>
            <a:off x="2466749" y="361507"/>
            <a:ext cx="5465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2031D0"/>
                </a:solidFill>
              </a:rPr>
              <a:t>Biosphere protocol observations </a:t>
            </a:r>
            <a:r>
              <a:rPr lang="en-IN" b="1" dirty="0" smtClean="0">
                <a:solidFill>
                  <a:srgbClr val="2031D0"/>
                </a:solidFill>
              </a:rPr>
              <a:t>5179</a:t>
            </a:r>
            <a:endParaRPr lang="en-IN" b="1" dirty="0">
              <a:solidFill>
                <a:srgbClr val="2031D0"/>
              </a:solidFill>
            </a:endParaRPr>
          </a:p>
        </p:txBody>
      </p:sp>
      <p:pic>
        <p:nvPicPr>
          <p:cNvPr id="7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66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797B2-5037-4885-8F52-3ABD02E4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B01767-2000-4734-B8D8-838B7123684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6434" y="701479"/>
            <a:ext cx="7232316" cy="40661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371DC8-7064-474B-AC74-4B1D3E3EE5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C5923B-A29E-4C7C-B8E0-CB1A57864A6F}"/>
              </a:ext>
            </a:extLst>
          </p:cNvPr>
          <p:cNvSpPr txBox="1"/>
          <p:nvPr/>
        </p:nvSpPr>
        <p:spPr>
          <a:xfrm>
            <a:off x="1924492" y="233916"/>
            <a:ext cx="583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2031D0"/>
                </a:solidFill>
              </a:rPr>
              <a:t>Hydrology observations data </a:t>
            </a:r>
            <a:r>
              <a:rPr lang="en-IN" sz="1600" b="1" dirty="0" smtClean="0">
                <a:solidFill>
                  <a:srgbClr val="2031D0"/>
                </a:solidFill>
              </a:rPr>
              <a:t>341</a:t>
            </a:r>
            <a:endParaRPr lang="en-IN" sz="1600" b="1" dirty="0">
              <a:solidFill>
                <a:srgbClr val="2031D0"/>
              </a:solidFill>
            </a:endParaRPr>
          </a:p>
        </p:txBody>
      </p:sp>
      <p:pic>
        <p:nvPicPr>
          <p:cNvPr id="7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18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48DEE-5C4E-49C4-BFE3-7106971B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781" y="276536"/>
            <a:ext cx="7060094" cy="690900"/>
          </a:xfrm>
        </p:spPr>
        <p:txBody>
          <a:bodyPr/>
          <a:lstStyle/>
          <a:p>
            <a:r>
              <a:rPr lang="en-IN" sz="2800" b="1" dirty="0">
                <a:solidFill>
                  <a:srgbClr val="00B0F0"/>
                </a:solidFill>
              </a:rPr>
              <a:t>Students </a:t>
            </a:r>
            <a:r>
              <a:rPr lang="en-IN" sz="2800" b="1" dirty="0" smtClean="0">
                <a:solidFill>
                  <a:srgbClr val="00B0F0"/>
                </a:solidFill>
              </a:rPr>
              <a:t>recording observations</a:t>
            </a:r>
            <a:endParaRPr lang="en-IN" sz="2800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3BEF34-E2BC-4053-9FF8-70B143BA38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E2B196-2B59-46D0-A540-EE311FFA4CB8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3428" y="1211856"/>
            <a:ext cx="2113560" cy="3446902"/>
          </a:xfrm>
          <a:prstGeom prst="rect">
            <a:avLst/>
          </a:prstGeom>
        </p:spPr>
      </p:pic>
      <p:pic>
        <p:nvPicPr>
          <p:cNvPr id="6" name="Picture 5" descr="IMG-20191103-WA0017.jpg">
            <a:extLst>
              <a:ext uri="{FF2B5EF4-FFF2-40B4-BE49-F238E27FC236}">
                <a16:creationId xmlns:a16="http://schemas.microsoft.com/office/drawing/2014/main" xmlns="" id="{D6E3FEE1-609F-4423-BC4B-36BD05DBD6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3013419" y="1209955"/>
            <a:ext cx="2682301" cy="2011726"/>
          </a:xfrm>
          <a:prstGeom prst="rect">
            <a:avLst/>
          </a:prstGeom>
        </p:spPr>
      </p:pic>
      <p:pic>
        <p:nvPicPr>
          <p:cNvPr id="7" name="Picture 6" descr="IMG-20191103-WA0019.jpg">
            <a:extLst>
              <a:ext uri="{FF2B5EF4-FFF2-40B4-BE49-F238E27FC236}">
                <a16:creationId xmlns:a16="http://schemas.microsoft.com/office/drawing/2014/main" xmlns="" id="{F8852911-9BEA-4BDA-9525-5FE1A2FE72B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3855" y="2851070"/>
            <a:ext cx="2545805" cy="1909354"/>
          </a:xfrm>
          <a:prstGeom prst="rect">
            <a:avLst/>
          </a:prstGeom>
        </p:spPr>
      </p:pic>
      <p:pic>
        <p:nvPicPr>
          <p:cNvPr id="8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02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2FE0FF-E646-41C4-A1E3-13D76B046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B31C7B-1E88-472E-8076-C6259092ADF2}"/>
              </a:ext>
            </a:extLst>
          </p:cNvPr>
          <p:cNvSpPr/>
          <p:nvPr/>
        </p:nvSpPr>
        <p:spPr>
          <a:xfrm>
            <a:off x="455613" y="2286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IN" sz="2000" b="1" kern="1200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Zika Education and Prevention Project-India’s </a:t>
            </a:r>
            <a:r>
              <a:rPr lang="en-IN" sz="2000" b="1" kern="1200" dirty="0" smtClean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position </a:t>
            </a:r>
            <a:endParaRPr lang="en-IN" sz="2000" b="1" kern="1200" dirty="0"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78B4B4-CE4A-4849-B909-DDA200A847A8}"/>
              </a:ext>
            </a:extLst>
          </p:cNvPr>
          <p:cNvSpPr txBox="1"/>
          <p:nvPr/>
        </p:nvSpPr>
        <p:spPr>
          <a:xfrm>
            <a:off x="3910588" y="970158"/>
            <a:ext cx="4924940" cy="3306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As </a:t>
            </a:r>
            <a:r>
              <a:rPr lang="en-IN" dirty="0"/>
              <a:t>part of GLOBE activity, India participated in ZIKA Education and Prevention project.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 </a:t>
            </a:r>
            <a:r>
              <a:rPr lang="en-IN" dirty="0"/>
              <a:t>total of six Country Mosquito trainings (CMTs) have been organised in four States </a:t>
            </a:r>
            <a:r>
              <a:rPr lang="en-IN" dirty="0" smtClean="0"/>
              <a:t>namely Delhi, Gujarat, Haryana and Madhya Pradesh (110 teachers participated)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Consolidated report of the trainings was submitted to GIO.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LMT has been in demand and more and more </a:t>
            </a:r>
            <a:r>
              <a:rPr lang="en-IN" dirty="0"/>
              <a:t>teachers </a:t>
            </a:r>
            <a:r>
              <a:rPr lang="en-IN" dirty="0" smtClean="0"/>
              <a:t>are planned to be trained by the Ministry. </a:t>
            </a:r>
            <a:endParaRPr lang="en-I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25638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globe observer app scre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1003" y="1305817"/>
            <a:ext cx="1708813" cy="3360867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40363" y="1921983"/>
            <a:ext cx="1818440" cy="1362075"/>
          </a:xfrm>
          <a:prstGeom prst="rect">
            <a:avLst/>
          </a:prstGeom>
        </p:spPr>
      </p:pic>
      <p:pic>
        <p:nvPicPr>
          <p:cNvPr id="10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97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3183B-E4F0-46B3-8390-00300DB2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300" y="1073981"/>
            <a:ext cx="4366800" cy="690900"/>
          </a:xfrm>
        </p:spPr>
        <p:txBody>
          <a:bodyPr/>
          <a:lstStyle/>
          <a:p>
            <a:r>
              <a:rPr lang="en-IN" dirty="0">
                <a:solidFill>
                  <a:srgbClr val="2031D0"/>
                </a:solidFill>
              </a:rPr>
              <a:t>Glimpses of Zika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3AF0B3-3649-415A-A7EF-B8A0FC2AA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5" name="Picture 3" descr="F:\EE Division\globe\gujarat 2018 moefcc GLOBE training\DSC01286.JPG">
            <a:extLst>
              <a:ext uri="{FF2B5EF4-FFF2-40B4-BE49-F238E27FC236}">
                <a16:creationId xmlns:a16="http://schemas.microsoft.com/office/drawing/2014/main" xmlns="" id="{68B62A67-0C66-4235-97BA-E9B633B5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497083" y="2263277"/>
            <a:ext cx="3934047" cy="200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F:\EE Division\globe\gujarat 2018 moefcc GLOBE training\DSC01284.JPG">
            <a:extLst>
              <a:ext uri="{FF2B5EF4-FFF2-40B4-BE49-F238E27FC236}">
                <a16:creationId xmlns:a16="http://schemas.microsoft.com/office/drawing/2014/main" xmlns="" id="{213FC43E-4169-4FC9-B4E1-5CEFB74A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59" y="419700"/>
            <a:ext cx="3772791" cy="23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C8F86F8A-A464-4AF0-99F8-3CF1BE324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037" y="2946445"/>
            <a:ext cx="4100038" cy="177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96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41E58-D0D3-417C-B46C-94F87DD5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75" y="254247"/>
            <a:ext cx="4366800" cy="690900"/>
          </a:xfrm>
        </p:spPr>
        <p:txBody>
          <a:bodyPr/>
          <a:lstStyle/>
          <a:p>
            <a:r>
              <a:rPr lang="en-IN" sz="4000" b="1" dirty="0">
                <a:solidFill>
                  <a:srgbClr val="C00000"/>
                </a:solidFill>
              </a:rPr>
              <a:t>Way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CEA72-6EFC-467A-9AF0-8B413D1C1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9058" y="1077231"/>
            <a:ext cx="4366800" cy="3055800"/>
          </a:xfrm>
        </p:spPr>
        <p:txBody>
          <a:bodyPr/>
          <a:lstStyle/>
          <a:p>
            <a:r>
              <a:rPr lang="en-IN" sz="2000" dirty="0"/>
              <a:t>Expansion of GLOBE schools (from 6 States to 15 States) </a:t>
            </a:r>
          </a:p>
          <a:p>
            <a:r>
              <a:rPr lang="en-IN" sz="2000" dirty="0"/>
              <a:t>From 1000 schools to </a:t>
            </a:r>
            <a:r>
              <a:rPr lang="en-IN" sz="2000" dirty="0" smtClean="0"/>
              <a:t>2500 Schools</a:t>
            </a:r>
            <a:r>
              <a:rPr lang="en-IN" sz="2000" dirty="0"/>
              <a:t>.</a:t>
            </a:r>
          </a:p>
          <a:p>
            <a:r>
              <a:rPr lang="en-IN" sz="2000" dirty="0" smtClean="0"/>
              <a:t>Enhancing reporting of data including new </a:t>
            </a:r>
            <a:r>
              <a:rPr lang="en-IN" sz="2000" dirty="0"/>
              <a:t>protocols </a:t>
            </a:r>
          </a:p>
          <a:p>
            <a:r>
              <a:rPr lang="en-IN" sz="2000" dirty="0"/>
              <a:t>Under Zika Project, India intend to organise 4 to 6 </a:t>
            </a:r>
            <a:r>
              <a:rPr lang="en-IN" sz="2000" dirty="0" smtClean="0"/>
              <a:t>trainings in year 2020</a:t>
            </a:r>
          </a:p>
          <a:p>
            <a:r>
              <a:rPr lang="en-IN" sz="2000" dirty="0" smtClean="0"/>
              <a:t>Faculty and student exchange programme.</a:t>
            </a: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8F23D0-33A1-4B27-8F5F-E1C5040B5D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5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99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ctrTitle" idx="4294967295"/>
          </p:nvPr>
        </p:nvSpPr>
        <p:spPr>
          <a:xfrm>
            <a:off x="1896784" y="2897253"/>
            <a:ext cx="3422443" cy="11472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grpSp>
        <p:nvGrpSpPr>
          <p:cNvPr id="2" name="Google Shape;154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55" name="Google Shape;155;p2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0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58;p20"/>
          <p:cNvGrpSpPr/>
          <p:nvPr/>
        </p:nvGrpSpPr>
        <p:grpSpPr>
          <a:xfrm>
            <a:off x="1014246" y="3168477"/>
            <a:ext cx="1128571" cy="1471014"/>
            <a:chOff x="2624850" y="4296000"/>
            <a:chExt cx="380400" cy="495825"/>
          </a:xfrm>
        </p:grpSpPr>
        <p:sp>
          <p:nvSpPr>
            <p:cNvPr id="159" name="Google Shape;159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367413" y="218715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2" descr="C:\Users\HP\Desktop\kids-lge.jpg">
            <a:extLst>
              <a:ext uri="{FF2B5EF4-FFF2-40B4-BE49-F238E27FC236}">
                <a16:creationId xmlns:a16="http://schemas.microsoft.com/office/drawing/2014/main" xmlns="" id="{BE385D6A-1407-476A-989B-F9BA17060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0949" y="2478031"/>
            <a:ext cx="3895453" cy="257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F:\EE Division\GGDs\GGDS _01.jpg">
            <a:extLst>
              <a:ext uri="{FF2B5EF4-FFF2-40B4-BE49-F238E27FC236}">
                <a16:creationId xmlns:a16="http://schemas.microsoft.com/office/drawing/2014/main" xmlns="" id="{FE2BCA7B-52F9-4944-9C88-606F6FFD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2833" y="51924"/>
            <a:ext cx="4914602" cy="237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3;p15"/>
          <p:cNvSpPr txBox="1">
            <a:spLocks/>
          </p:cNvSpPr>
          <p:nvPr/>
        </p:nvSpPr>
        <p:spPr>
          <a:xfrm>
            <a:off x="2884518" y="93125"/>
            <a:ext cx="5267964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Programmes 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Ministry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83610" y="1361909"/>
            <a:ext cx="4551789" cy="3082702"/>
            <a:chOff x="3573122" y="1033237"/>
            <a:chExt cx="5202892" cy="3579699"/>
          </a:xfrm>
        </p:grpSpPr>
        <p:sp>
          <p:nvSpPr>
            <p:cNvPr id="38" name="Freeform: Shape 49"/>
            <p:cNvSpPr/>
            <p:nvPr/>
          </p:nvSpPr>
          <p:spPr>
            <a:xfrm rot="158526">
              <a:off x="4369776" y="1334210"/>
              <a:ext cx="3196372" cy="506101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9" name="Freeform: Shape 43"/>
            <p:cNvSpPr/>
            <p:nvPr/>
          </p:nvSpPr>
          <p:spPr>
            <a:xfrm flipV="1">
              <a:off x="5182152" y="1158028"/>
              <a:ext cx="3593862" cy="88741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0" name="Freeform: Shape 46"/>
            <p:cNvSpPr/>
            <p:nvPr/>
          </p:nvSpPr>
          <p:spPr>
            <a:xfrm flipV="1">
              <a:off x="4398008" y="1158027"/>
              <a:ext cx="1569954" cy="887412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3122" y="1546271"/>
              <a:ext cx="1012202" cy="4991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73122" y="1033237"/>
              <a:ext cx="1012202" cy="5199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3" name="Frame 42"/>
            <p:cNvSpPr/>
            <p:nvPr/>
          </p:nvSpPr>
          <p:spPr>
            <a:xfrm>
              <a:off x="3573122" y="1033237"/>
              <a:ext cx="1012202" cy="1012202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/>
            </a:p>
          </p:txBody>
        </p:sp>
        <p:sp>
          <p:nvSpPr>
            <p:cNvPr id="45" name="Freeform: Shape 58"/>
            <p:cNvSpPr/>
            <p:nvPr/>
          </p:nvSpPr>
          <p:spPr>
            <a:xfrm flipH="1" flipV="1">
              <a:off x="3581851" y="2441776"/>
              <a:ext cx="3584506" cy="76317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6" name="Freeform: Shape 60"/>
            <p:cNvSpPr/>
            <p:nvPr/>
          </p:nvSpPr>
          <p:spPr>
            <a:xfrm flipH="1" flipV="1">
              <a:off x="6487267" y="2441777"/>
              <a:ext cx="1463540" cy="755685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7" name="Rectangle 46"/>
            <p:cNvSpPr/>
            <p:nvPr/>
          </p:nvSpPr>
          <p:spPr>
            <a:xfrm flipH="1">
              <a:off x="7763418" y="2830019"/>
              <a:ext cx="1012596" cy="49916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8" name="Rectangle 47"/>
            <p:cNvSpPr/>
            <p:nvPr/>
          </p:nvSpPr>
          <p:spPr>
            <a:xfrm flipH="1">
              <a:off x="7763418" y="2316985"/>
              <a:ext cx="1012596" cy="5199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9" name="Frame 48"/>
            <p:cNvSpPr/>
            <p:nvPr/>
          </p:nvSpPr>
          <p:spPr>
            <a:xfrm flipH="1">
              <a:off x="7763418" y="2316985"/>
              <a:ext cx="1012596" cy="1012202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/>
            </a:p>
          </p:txBody>
        </p:sp>
        <p:sp>
          <p:nvSpPr>
            <p:cNvPr id="50" name="Freeform: Shape 70"/>
            <p:cNvSpPr/>
            <p:nvPr/>
          </p:nvSpPr>
          <p:spPr>
            <a:xfrm rot="158526">
              <a:off x="4369776" y="3901706"/>
              <a:ext cx="3196372" cy="506101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1" name="Freeform: Shape 71"/>
            <p:cNvSpPr/>
            <p:nvPr/>
          </p:nvSpPr>
          <p:spPr>
            <a:xfrm flipV="1">
              <a:off x="5182153" y="3725525"/>
              <a:ext cx="3583108" cy="755685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2" name="Freeform: Shape 72"/>
            <p:cNvSpPr/>
            <p:nvPr/>
          </p:nvSpPr>
          <p:spPr>
            <a:xfrm flipV="1">
              <a:off x="4398008" y="3725525"/>
              <a:ext cx="1462970" cy="755685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73122" y="4113767"/>
              <a:ext cx="1012202" cy="4991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73122" y="3600733"/>
              <a:ext cx="1012202" cy="519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5" name="Frame 54"/>
            <p:cNvSpPr/>
            <p:nvPr/>
          </p:nvSpPr>
          <p:spPr>
            <a:xfrm>
              <a:off x="3573122" y="3600733"/>
              <a:ext cx="1012202" cy="1012202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14981" y="1089128"/>
              <a:ext cx="928485" cy="8934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05472" y="2376618"/>
              <a:ext cx="928485" cy="8934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14981" y="3656623"/>
              <a:ext cx="928485" cy="8934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735435" y="1091943"/>
              <a:ext cx="3288870" cy="924662"/>
              <a:chOff x="7881040" y="1139628"/>
              <a:chExt cx="3355375" cy="123188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7890348" y="1139628"/>
                <a:ext cx="3346067" cy="428528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r>
                  <a:rPr lang="en-US" sz="12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National Green Corps  ‘</a:t>
                </a:r>
                <a:r>
                  <a:rPr lang="en-US" sz="1200" b="1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Ecoclub</a:t>
                </a:r>
                <a:r>
                  <a:rPr lang="en-US" sz="12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’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881040" y="1466839"/>
                <a:ext cx="3272592" cy="90467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(Target group:  Classes VI -XII &amp; College level)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en-US" sz="8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Global </a:t>
                </a:r>
                <a:r>
                  <a:rPr lang="en-US" sz="8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Learning Observations to Benefit Environment (GLOBE) programme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§"/>
                </a:pPr>
                <a:r>
                  <a:rPr lang="en-US" sz="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Green Good Deeds </a:t>
                </a:r>
                <a:r>
                  <a:rPr lang="en-US" sz="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(GGD) initiative</a:t>
                </a:r>
                <a:endParaRPr lang="en-US" sz="8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079225" y="2493192"/>
              <a:ext cx="3597452" cy="542362"/>
              <a:chOff x="7632582" y="1262122"/>
              <a:chExt cx="3185547" cy="722562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7632582" y="1262122"/>
                <a:ext cx="3185547" cy="428528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r>
                  <a:rPr lang="en-US" sz="12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National Nature Camping </a:t>
                </a:r>
                <a:r>
                  <a:rPr lang="en-US" sz="1200" b="1" dirty="0" er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Programme</a:t>
                </a:r>
                <a:r>
                  <a:rPr lang="en-US" sz="12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888837" y="1651384"/>
                <a:ext cx="2929292" cy="33330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(Target group : Classes VI -XII &amp; College level)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35437" y="3777638"/>
              <a:ext cx="3437505" cy="542362"/>
              <a:chOff x="7881041" y="1262124"/>
              <a:chExt cx="2937088" cy="722564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7881041" y="1262124"/>
                <a:ext cx="2937088" cy="42852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r>
                  <a:rPr lang="en-US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Capacity Building </a:t>
                </a:r>
                <a:r>
                  <a:rPr lang="en-US" sz="1200" b="1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programme</a:t>
                </a:r>
                <a:r>
                  <a:rPr lang="en-US" sz="12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888837" y="1651387"/>
                <a:ext cx="2929292" cy="33330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8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(Target group : students and teachers)</a:t>
                </a:r>
              </a:p>
            </p:txBody>
          </p:sp>
        </p:grpSp>
      </p:grpSp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1274218647"/>
              </p:ext>
            </p:extLst>
          </p:nvPr>
        </p:nvGraphicFramePr>
        <p:xfrm>
          <a:off x="336613" y="1534877"/>
          <a:ext cx="3149600" cy="258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  <p:sp>
        <p:nvSpPr>
          <p:cNvPr id="3" name="Connector 2"/>
          <p:cNvSpPr/>
          <p:nvPr/>
        </p:nvSpPr>
        <p:spPr>
          <a:xfrm>
            <a:off x="2884155" y="1568488"/>
            <a:ext cx="1208745" cy="772769"/>
          </a:xfrm>
          <a:prstGeom prst="flowChartConnector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GLOBE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2616396" y="2058164"/>
            <a:ext cx="283061" cy="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xmlns="" id="{AB1EC082-8CDC-40BA-A50D-3EDC35BB81EE}"/>
              </a:ext>
            </a:extLst>
          </p:cNvPr>
          <p:cNvSpPr txBox="1">
            <a:spLocks/>
          </p:cNvSpPr>
          <p:nvPr/>
        </p:nvSpPr>
        <p:spPr>
          <a:xfrm>
            <a:off x="591172" y="141769"/>
            <a:ext cx="8423910" cy="111113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GLOBE Program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FDF1A6-C68C-4041-9E70-ED2DF50D58E7}"/>
              </a:ext>
            </a:extLst>
          </p:cNvPr>
          <p:cNvSpPr/>
          <p:nvPr/>
        </p:nvSpPr>
        <p:spPr>
          <a:xfrm>
            <a:off x="2883628" y="850038"/>
            <a:ext cx="5797204" cy="404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MoEF&amp;CC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nodal agency for the implementation of GLOBE program.</a:t>
            </a:r>
          </a:p>
          <a:p>
            <a:pPr marL="342900" indent="-3429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Signed a MoU with US National Oceanic and Atmospheric Administration, USA (NOAA) in August, 2000. </a:t>
            </a:r>
          </a:p>
          <a:p>
            <a:pPr marL="342900" lvl="0" indent="-3429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GLOBE </a:t>
            </a:r>
            <a:r>
              <a:rPr lang="en-US" sz="20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programme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converged 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</a:t>
            </a:r>
            <a:r>
              <a:rPr lang="en-US" sz="20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Ecoclub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(2018-19).</a:t>
            </a:r>
            <a:endParaRPr lang="en-US" sz="20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was </a:t>
            </a:r>
            <a:r>
              <a:rPr lang="en-US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restructured 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revived with all </a:t>
            </a:r>
            <a:r>
              <a:rPr lang="en-US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modalities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42900" lvl="0" indent="-342900" algn="just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country position was </a:t>
            </a:r>
            <a:r>
              <a:rPr lang="en-US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shared 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</a:t>
            </a:r>
            <a:r>
              <a:rPr lang="en-US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meeting of Country 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Coordinator </a:t>
            </a:r>
            <a:r>
              <a:rPr lang="en-US" sz="2000" kern="12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held in Korea in 2019</a:t>
            </a:r>
            <a:r>
              <a:rPr lang="en-US" sz="20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99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C45E29B-1030-4605-90FA-F3BD05D92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02B65B4-1892-4A0E-B7BE-EA8E0719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939" y="143219"/>
            <a:ext cx="7028761" cy="63679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GLOBE – India’s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Framework 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1D26D8-4C55-4EB7-8D8C-9D28B47C0316}"/>
              </a:ext>
            </a:extLst>
          </p:cNvPr>
          <p:cNvSpPr/>
          <p:nvPr/>
        </p:nvSpPr>
        <p:spPr>
          <a:xfrm>
            <a:off x="2171701" y="746833"/>
            <a:ext cx="6586709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Identified 1000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Ecoclub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schools are registered as GLOBE schools and made active 2019-20 in five regions (</a:t>
            </a:r>
            <a:r>
              <a:rPr lang="en-IN" sz="1500" dirty="0">
                <a:latin typeface="Calibri" panose="020F0502020204030204" pitchFamily="34" charset="0"/>
                <a:cs typeface="Calibri" panose="020F0502020204030204" pitchFamily="34" charset="0"/>
              </a:rPr>
              <a:t>North, South, East, West and Central India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78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Total six trainings provided in six States (Telangana, Kerala, Gujarat, Odisha, Madhya Pradesh and Rajasthan)</a:t>
            </a:r>
          </a:p>
          <a:p>
            <a:pPr marL="1778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One Globe Train –the –Trainer workshop held in Nov 2019 </a:t>
            </a:r>
          </a:p>
          <a:p>
            <a:pPr marL="1778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Hands-on training to teachers on GLOBE protocols (Atmosphere, Biosphere, Hydrology and Pedosphere) in cooperation with RCO officials. </a:t>
            </a:r>
            <a:endParaRPr lang="en-US" sz="1500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1778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15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Teachers </a:t>
            </a:r>
            <a:r>
              <a:rPr lang="en-GB" sz="15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are involved in providing </a:t>
            </a:r>
            <a:r>
              <a:rPr lang="en-GB" sz="15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training to students who </a:t>
            </a:r>
            <a:r>
              <a:rPr lang="en-GB" sz="15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are taking </a:t>
            </a:r>
            <a:r>
              <a:rPr lang="en-GB" sz="15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observations on above protocols and uploading on the GLOBE website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https://www.globe.gov/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78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Each State has been </a:t>
            </a:r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allocated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funds to conduct GLOBE activities.</a:t>
            </a:r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07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5D93DF-8D4E-458D-963D-58B30E65DD03}"/>
              </a:ext>
            </a:extLst>
          </p:cNvPr>
          <p:cNvSpPr txBox="1"/>
          <p:nvPr/>
        </p:nvSpPr>
        <p:spPr>
          <a:xfrm>
            <a:off x="9869" y="7766"/>
            <a:ext cx="488162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94853-B697-427A-94EE-9DECD0B45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089" y="166165"/>
            <a:ext cx="6815703" cy="1159800"/>
          </a:xfrm>
        </p:spPr>
        <p:txBody>
          <a:bodyPr/>
          <a:lstStyle/>
          <a:p>
            <a:pPr algn="ctr"/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Partners in GLOBE- State 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Nodal Agencies</a:t>
            </a:r>
          </a:p>
        </p:txBody>
      </p:sp>
      <p:pic>
        <p:nvPicPr>
          <p:cNvPr id="1028" name="Picture 4" descr="Image result for telangana state pollution control board">
            <a:extLst>
              <a:ext uri="{FF2B5EF4-FFF2-40B4-BE49-F238E27FC236}">
                <a16:creationId xmlns:a16="http://schemas.microsoft.com/office/drawing/2014/main" xmlns="" id="{982437CF-1B63-4463-BAB8-2846E016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91" y="3145013"/>
            <a:ext cx="967727" cy="96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erala state council for science technology and environment">
            <a:extLst>
              <a:ext uri="{FF2B5EF4-FFF2-40B4-BE49-F238E27FC236}">
                <a16:creationId xmlns:a16="http://schemas.microsoft.com/office/drawing/2014/main" xmlns="" id="{58344756-43B5-43BE-B140-FD14B75D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8" y="3000374"/>
            <a:ext cx="1052150" cy="11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pco bhopal">
            <a:extLst>
              <a:ext uri="{FF2B5EF4-FFF2-40B4-BE49-F238E27FC236}">
                <a16:creationId xmlns:a16="http://schemas.microsoft.com/office/drawing/2014/main" xmlns="" id="{76075CFF-AD5A-4760-B410-FDF2222BE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73" y="1115055"/>
            <a:ext cx="925356" cy="9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eer foundation">
            <a:extLst>
              <a:ext uri="{FF2B5EF4-FFF2-40B4-BE49-F238E27FC236}">
                <a16:creationId xmlns:a16="http://schemas.microsoft.com/office/drawing/2014/main" xmlns="" id="{A3B344EC-AD12-4B4E-838C-3D0E45891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185"/>
          <a:stretch/>
        </p:blipFill>
        <p:spPr bwMode="auto">
          <a:xfrm>
            <a:off x="3274790" y="3129711"/>
            <a:ext cx="1609110" cy="6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entre for environment studies odisha">
            <a:extLst>
              <a:ext uri="{FF2B5EF4-FFF2-40B4-BE49-F238E27FC236}">
                <a16:creationId xmlns:a16="http://schemas.microsoft.com/office/drawing/2014/main" xmlns="" id="{284C2BF8-A3AF-40DB-B130-89D2954A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3" y="1183071"/>
            <a:ext cx="918933" cy="97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545B13E8-23C0-4ED8-99A0-EFD4131B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30" y="1140841"/>
            <a:ext cx="853456" cy="112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40990" y="4231097"/>
            <a:ext cx="1698363" cy="5891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Telangana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National Green Corps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956" y="2280051"/>
            <a:ext cx="1656478" cy="497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Centre for Environmental Studies</a:t>
            </a:r>
          </a:p>
          <a:p>
            <a:pPr algn="ctr"/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3006560" y="2295352"/>
            <a:ext cx="1836067" cy="543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Rajasthan State Bharat Scouts and Guides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237159" y="4229100"/>
            <a:ext cx="1690711" cy="751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Kerala State Council for Science and Technology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3296665" y="4215172"/>
            <a:ext cx="1698363" cy="5891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Gujarat Ecological Education and Research Foundation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0329" y="2279425"/>
            <a:ext cx="1959079" cy="5891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Environmental Planning and Coordination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Organisation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92900-09F5-4219-8BE8-2C702E37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610" y="319488"/>
            <a:ext cx="5850800" cy="707435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  <a:t>GLOBE Implementation</a:t>
            </a:r>
            <a:endParaRPr lang="en-IN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61259E-EEB3-452E-B126-5231230636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AF0A2F-10EE-419F-ACA0-C32EA38F0C5F}"/>
              </a:ext>
            </a:extLst>
          </p:cNvPr>
          <p:cNvSpPr txBox="1"/>
          <p:nvPr/>
        </p:nvSpPr>
        <p:spPr>
          <a:xfrm>
            <a:off x="4114799" y="1967533"/>
            <a:ext cx="2519917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Six States identified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8DBFA9-570F-4804-B445-6841655F1A4C}"/>
              </a:ext>
            </a:extLst>
          </p:cNvPr>
          <p:cNvSpPr txBox="1"/>
          <p:nvPr/>
        </p:nvSpPr>
        <p:spPr>
          <a:xfrm>
            <a:off x="4082908" y="2477388"/>
            <a:ext cx="255180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GLOBE program orientation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4A2C65-A72F-4B43-8C2D-5B6FFF3B2518}"/>
              </a:ext>
            </a:extLst>
          </p:cNvPr>
          <p:cNvSpPr txBox="1"/>
          <p:nvPr/>
        </p:nvSpPr>
        <p:spPr>
          <a:xfrm>
            <a:off x="4093543" y="2977114"/>
            <a:ext cx="254117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Each State identified 150 GLOBE schools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9386CA-5466-4B55-A8C7-8882F5955B46}"/>
              </a:ext>
            </a:extLst>
          </p:cNvPr>
          <p:cNvSpPr txBox="1"/>
          <p:nvPr/>
        </p:nvSpPr>
        <p:spPr>
          <a:xfrm>
            <a:off x="4104163" y="3764047"/>
            <a:ext cx="253055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Trainings provided on four protocols to 1000 teachers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5B3EE8-B039-4E8F-AE40-46EEBA1FC430}"/>
              </a:ext>
            </a:extLst>
          </p:cNvPr>
          <p:cNvSpPr txBox="1"/>
          <p:nvPr/>
        </p:nvSpPr>
        <p:spPr>
          <a:xfrm>
            <a:off x="7527851" y="1956897"/>
            <a:ext cx="950901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July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8280A9-F996-47A4-9899-B51A802952F2}"/>
              </a:ext>
            </a:extLst>
          </p:cNvPr>
          <p:cNvSpPr txBox="1"/>
          <p:nvPr/>
        </p:nvSpPr>
        <p:spPr>
          <a:xfrm>
            <a:off x="7527851" y="2477388"/>
            <a:ext cx="118974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August 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9034EF5-7B0D-4AE4-9927-749E2F1D03DE}"/>
              </a:ext>
            </a:extLst>
          </p:cNvPr>
          <p:cNvSpPr txBox="1"/>
          <p:nvPr/>
        </p:nvSpPr>
        <p:spPr>
          <a:xfrm>
            <a:off x="4125431" y="1350336"/>
            <a:ext cx="250928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Country Coordinator Meeting in Korea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CDE68A-6F13-438B-98EB-BCA9124525A9}"/>
              </a:ext>
            </a:extLst>
          </p:cNvPr>
          <p:cNvSpPr txBox="1"/>
          <p:nvPr/>
        </p:nvSpPr>
        <p:spPr>
          <a:xfrm>
            <a:off x="7527851" y="1460716"/>
            <a:ext cx="97013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May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41C1EC-95B4-49B3-99A9-D9AE573BCEC4}"/>
              </a:ext>
            </a:extLst>
          </p:cNvPr>
          <p:cNvSpPr txBox="1"/>
          <p:nvPr/>
        </p:nvSpPr>
        <p:spPr>
          <a:xfrm>
            <a:off x="7506584" y="3083441"/>
            <a:ext cx="150714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September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8C8630-F938-489F-AE7C-893331B29EBF}"/>
              </a:ext>
            </a:extLst>
          </p:cNvPr>
          <p:cNvSpPr txBox="1"/>
          <p:nvPr/>
        </p:nvSpPr>
        <p:spPr>
          <a:xfrm>
            <a:off x="7523658" y="3870437"/>
            <a:ext cx="15183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Sept – Nov 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9ED694-847B-4051-B608-CD8367237C6E}"/>
              </a:ext>
            </a:extLst>
          </p:cNvPr>
          <p:cNvSpPr txBox="1"/>
          <p:nvPr/>
        </p:nvSpPr>
        <p:spPr>
          <a:xfrm>
            <a:off x="4114795" y="4465668"/>
            <a:ext cx="251992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GLOBE Train- the-Trainer workshop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F53FCC6-F837-480D-A62D-1338048F4E9C}"/>
              </a:ext>
            </a:extLst>
          </p:cNvPr>
          <p:cNvSpPr txBox="1"/>
          <p:nvPr/>
        </p:nvSpPr>
        <p:spPr>
          <a:xfrm>
            <a:off x="7538486" y="4579723"/>
            <a:ext cx="95090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Nov 2019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3A848E2-D5FA-44B8-B748-0AFE000BE7DD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6634717" y="1611946"/>
            <a:ext cx="893134" cy="26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1C47171-54A0-40DA-A64A-72E315B47312}"/>
              </a:ext>
            </a:extLst>
          </p:cNvPr>
          <p:cNvCxnSpPr>
            <a:stCxn id="8" idx="3"/>
            <a:endCxn id="13" idx="1"/>
          </p:cNvCxnSpPr>
          <p:nvPr/>
        </p:nvCxnSpPr>
        <p:spPr>
          <a:xfrm flipV="1">
            <a:off x="6634716" y="2110786"/>
            <a:ext cx="893135" cy="106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4C7C654-D7A5-4518-A470-2265754480EA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6634716" y="2631277"/>
            <a:ext cx="8931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751F71B8-64FF-4B8E-B2D3-3A3D7C44246D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6634717" y="3237330"/>
            <a:ext cx="871867" cy="13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180AFC76-78C0-409A-952C-831F06634F1B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 flipV="1">
            <a:off x="6634716" y="4024326"/>
            <a:ext cx="888942" cy="13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4469DDF-0CD5-4D30-839D-384E5C0DBCB3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6634717" y="4727278"/>
            <a:ext cx="903769" cy="6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48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A8D57-C4A5-41F4-93E1-821B9363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6" y="95783"/>
            <a:ext cx="6166883" cy="690900"/>
          </a:xfrm>
        </p:spPr>
        <p:txBody>
          <a:bodyPr/>
          <a:lstStyle/>
          <a:p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</a:rPr>
              <a:t>Glimpses of GLOBE training programme</a:t>
            </a:r>
            <a:endParaRPr lang="en-I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2D4739-2C95-4DBE-8872-5A683DE28B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B9F3FB-63BA-41EF-A7A6-B214528E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983449" y="729259"/>
            <a:ext cx="3357196" cy="1967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F58593-7E5C-4981-837E-6133759F9440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5558" y="755914"/>
            <a:ext cx="3249976" cy="1942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A03685-AD1D-4227-8AF2-8A52EFD205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923316" y="2989709"/>
            <a:ext cx="3295267" cy="1746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DF29EC-473F-4B87-A5E5-5DD7C3588C02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77883" y="2977683"/>
            <a:ext cx="3338693" cy="1737536"/>
          </a:xfrm>
          <a:prstGeom prst="rect">
            <a:avLst/>
          </a:prstGeom>
        </p:spPr>
      </p:pic>
      <p:pic>
        <p:nvPicPr>
          <p:cNvPr id="9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1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487516" y="204897"/>
            <a:ext cx="490390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algn="ctr">
              <a:defRPr sz="5400" b="1">
                <a:solidFill>
                  <a:srgbClr val="5E89AF"/>
                </a:solidFill>
              </a:defRPr>
            </a:lvl1pPr>
          </a:lstStyle>
          <a:p>
            <a:r>
              <a:rPr lang="en-IN" sz="2800" dirty="0">
                <a:solidFill>
                  <a:schemeClr val="tx1"/>
                </a:solidFill>
              </a:rPr>
              <a:t>Observations and Reporting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712628" y="1322308"/>
            <a:ext cx="400763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marL="214313" indent="-214313">
              <a:buSzPct val="100000"/>
              <a:buFont typeface="Arial"/>
              <a:buChar char="•"/>
            </a:pPr>
            <a:r>
              <a:rPr lang="en-IN" sz="1600" b="1" dirty="0"/>
              <a:t>1000</a:t>
            </a:r>
            <a:r>
              <a:rPr sz="1600" b="1" dirty="0"/>
              <a:t> Schools</a:t>
            </a:r>
            <a:r>
              <a:rPr lang="en-IN" sz="1600" b="1" dirty="0"/>
              <a:t> (registered in the year 2019)</a:t>
            </a:r>
            <a:endParaRPr sz="1600" b="1" dirty="0"/>
          </a:p>
          <a:p>
            <a:pPr marL="214313" indent="-214313">
              <a:buSzPct val="100000"/>
              <a:buFont typeface="Arial"/>
              <a:buChar char="•"/>
            </a:pPr>
            <a:r>
              <a:rPr lang="en-IN" sz="1600" b="1" dirty="0"/>
              <a:t>1000</a:t>
            </a:r>
            <a:r>
              <a:rPr sz="1600" b="1" dirty="0"/>
              <a:t> Fully Trained GLOBE Teachers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lang="en-IN" sz="1600" b="1" dirty="0"/>
              <a:t>60</a:t>
            </a:r>
            <a:r>
              <a:rPr sz="1600" b="1" dirty="0"/>
              <a:t> Masters Trainers</a:t>
            </a:r>
            <a:endParaRPr lang="en-IN" sz="1600" b="1" dirty="0"/>
          </a:p>
          <a:p>
            <a:pPr marL="214313" indent="-214313">
              <a:buSzPct val="100000"/>
              <a:buFont typeface="Arial"/>
              <a:buChar char="•"/>
            </a:pPr>
            <a:r>
              <a:rPr lang="en-IN" sz="1600" b="1" dirty="0"/>
              <a:t>40,000 students </a:t>
            </a:r>
            <a:r>
              <a:rPr lang="en-IN" sz="1600" b="1" dirty="0" smtClean="0"/>
              <a:t>trained</a:t>
            </a:r>
            <a:endParaRPr sz="1600" b="1" dirty="0"/>
          </a:p>
        </p:txBody>
      </p:sp>
      <p:sp>
        <p:nvSpPr>
          <p:cNvPr id="131" name="Shape 131"/>
          <p:cNvSpPr/>
          <p:nvPr/>
        </p:nvSpPr>
        <p:spPr>
          <a:xfrm>
            <a:off x="4550735" y="2719789"/>
            <a:ext cx="33541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3200" b="1">
                <a:ln w="13461">
                  <a:solidFill>
                    <a:srgbClr val="FFFFFF"/>
                  </a:solidFill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</a:defRPr>
            </a:lvl1pPr>
          </a:lstStyle>
          <a:p>
            <a:r>
              <a:rPr sz="2000" dirty="0"/>
              <a:t>Data Reporting Activity</a:t>
            </a:r>
          </a:p>
        </p:txBody>
      </p:sp>
      <p:sp>
        <p:nvSpPr>
          <p:cNvPr id="132" name="Shape 132"/>
          <p:cNvSpPr/>
          <p:nvPr/>
        </p:nvSpPr>
        <p:spPr>
          <a:xfrm>
            <a:off x="4697525" y="3156542"/>
            <a:ext cx="323069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r>
              <a:rPr sz="1600" b="1" dirty="0"/>
              <a:t>Year 201</a:t>
            </a:r>
            <a:r>
              <a:rPr lang="en-IN" sz="1600" b="1" dirty="0">
                <a:solidFill>
                  <a:schemeClr val="tx1"/>
                </a:solidFill>
              </a:rPr>
              <a:t>9</a:t>
            </a:r>
            <a:r>
              <a:rPr sz="1600" b="1" dirty="0">
                <a:solidFill>
                  <a:schemeClr val="tx1"/>
                </a:solidFill>
              </a:rPr>
              <a:t> – </a:t>
            </a:r>
            <a:r>
              <a:rPr lang="x-none" sz="1600" b="1" dirty="0" smtClean="0">
                <a:solidFill>
                  <a:schemeClr val="tx1"/>
                </a:solidFill>
              </a:rPr>
              <a:t>Large number of schools have started collecting data on protocols and </a:t>
            </a:r>
            <a:r>
              <a:rPr lang="en-IN" sz="1600" b="1" dirty="0" smtClean="0">
                <a:solidFill>
                  <a:srgbClr val="2031D0"/>
                </a:solidFill>
              </a:rPr>
              <a:t>54 schools have uploaded </a:t>
            </a:r>
            <a:r>
              <a:rPr lang="en-IN" sz="1600" b="1" dirty="0" smtClean="0">
                <a:solidFill>
                  <a:srgbClr val="009900"/>
                </a:solidFill>
              </a:rPr>
              <a:t>13639 observations so far.</a:t>
            </a:r>
            <a:endParaRPr sz="1600" b="1" dirty="0">
              <a:solidFill>
                <a:srgbClr val="0099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271599-A28E-4015-B0D8-26D875F57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57784" y="884301"/>
            <a:ext cx="3706592" cy="3694868"/>
          </a:xfrm>
          <a:prstGeom prst="rect">
            <a:avLst/>
          </a:prstGeom>
        </p:spPr>
      </p:pic>
      <p:pic>
        <p:nvPicPr>
          <p:cNvPr id="7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FB2074-CD41-4D14-9B2F-2C576B46E3D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2708" y="1208341"/>
            <a:ext cx="8262651" cy="370254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9CC5FF-1579-4F5F-90AF-91E28EB50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BB40A8-F430-431B-8AAF-F3D70547E7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7604C9-56B4-445B-A5F2-251A196482E6}"/>
              </a:ext>
            </a:extLst>
          </p:cNvPr>
          <p:cNvSpPr txBox="1"/>
          <p:nvPr/>
        </p:nvSpPr>
        <p:spPr>
          <a:xfrm>
            <a:off x="1647279" y="340242"/>
            <a:ext cx="6262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2031D0"/>
                </a:solidFill>
              </a:rPr>
              <a:t>Atmosphere protocol observations</a:t>
            </a:r>
          </a:p>
          <a:p>
            <a:pPr algn="ctr"/>
            <a:endParaRPr lang="en-IN" b="1" dirty="0">
              <a:solidFill>
                <a:srgbClr val="2031D0"/>
              </a:solidFill>
            </a:endParaRPr>
          </a:p>
          <a:p>
            <a:pPr algn="ctr"/>
            <a:r>
              <a:rPr lang="en-IN" b="1" dirty="0">
                <a:solidFill>
                  <a:srgbClr val="2031D0"/>
                </a:solidFill>
              </a:rPr>
              <a:t>Total observations : </a:t>
            </a:r>
            <a:r>
              <a:rPr lang="en-IN" b="1" dirty="0" smtClean="0">
                <a:solidFill>
                  <a:srgbClr val="2031D0"/>
                </a:solidFill>
              </a:rPr>
              <a:t>7889</a:t>
            </a:r>
            <a:endParaRPr lang="en-IN" b="1" dirty="0">
              <a:solidFill>
                <a:srgbClr val="2031D0"/>
              </a:solidFill>
            </a:endParaRPr>
          </a:p>
        </p:txBody>
      </p:sp>
      <p:pic>
        <p:nvPicPr>
          <p:cNvPr id="7" name="Picture 2" descr="F:\EE Division\NGC\NGC logo.jpg">
            <a:extLst>
              <a:ext uri="{FF2B5EF4-FFF2-40B4-BE49-F238E27FC236}">
                <a16:creationId xmlns:a16="http://schemas.microsoft.com/office/drawing/2014/main" xmlns="" id="{6AB54A98-C72B-4A68-ADAB-76B8FA0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42393" y="22034"/>
            <a:ext cx="757539" cy="71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37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636</Words>
  <Application>Microsoft Macintosh PowerPoint</Application>
  <PresentationFormat>On-screen Show (16:9)</PresentationFormat>
  <Paragraphs>118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Solanio template</vt:lpstr>
      <vt:lpstr>    Global Learning and Observations to Benefit the Environment (GLOBE) Activities – India’s Journey     </vt:lpstr>
      <vt:lpstr>PowerPoint Presentation</vt:lpstr>
      <vt:lpstr>PowerPoint Presentation</vt:lpstr>
      <vt:lpstr>GLOBE – India’s Framework </vt:lpstr>
      <vt:lpstr>Partners in GLOBE- State Nodal Agencies</vt:lpstr>
      <vt:lpstr>GLOBE Implementation</vt:lpstr>
      <vt:lpstr>Glimpses of GLOBE training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recording observations</vt:lpstr>
      <vt:lpstr>PowerPoint Presentation</vt:lpstr>
      <vt:lpstr>Glimpses of Zika training</vt:lpstr>
      <vt:lpstr>Way Forward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dv6</dc:creator>
  <cp:lastModifiedBy>Vivanta</cp:lastModifiedBy>
  <cp:revision>614</cp:revision>
  <cp:lastPrinted>2020-01-09T10:05:36Z</cp:lastPrinted>
  <dcterms:modified xsi:type="dcterms:W3CDTF">2020-01-14T13:30:56Z</dcterms:modified>
</cp:coreProperties>
</file>