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5" r:id="rId3"/>
    <p:sldId id="272" r:id="rId4"/>
    <p:sldId id="303" r:id="rId5"/>
    <p:sldId id="285" r:id="rId6"/>
    <p:sldId id="304" r:id="rId7"/>
    <p:sldId id="280" r:id="rId8"/>
    <p:sldId id="302" r:id="rId9"/>
    <p:sldId id="301" r:id="rId10"/>
    <p:sldId id="283" r:id="rId11"/>
    <p:sldId id="282" r:id="rId12"/>
    <p:sldId id="305" r:id="rId13"/>
    <p:sldId id="273" r:id="rId14"/>
    <p:sldId id="284" r:id="rId15"/>
    <p:sldId id="292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14D"/>
    <a:srgbClr val="3BBD97"/>
    <a:srgbClr val="E4B714"/>
    <a:srgbClr val="C5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9" autoAdjust="0"/>
    <p:restoredTop sz="76147" autoAdjust="0"/>
  </p:normalViewPr>
  <p:slideViewPr>
    <p:cSldViewPr snapToGrid="0" snapToObjects="1">
      <p:cViewPr varScale="1">
        <p:scale>
          <a:sx n="100" d="100"/>
          <a:sy n="100" d="100"/>
        </p:scale>
        <p:origin x="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4A30-4B92-664C-81C9-32D9B8A70F4B}" type="datetimeFigureOut">
              <a:rPr lang="en-US" smtClean="0"/>
              <a:t>5/2/21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959E-6AC0-1644-8023-1A247F51F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9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250 participants from 40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licious-Roman"/>
              </a:rPr>
              <a:t>15 COUNTRIES REPRESENTED from 18 in Region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7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8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9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4DBA2-5318-4540-939A-5841B600DD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2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88D-DAA4-1A4C-98F2-4F07D0B25107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lobe.gov/documents/367957/36753330/GLOBE+TMT+Process+Flow+Chart.pdf/faa4616a-627b-4bb9-a884-9d1602dc764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e.gov/web/trainer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lobe.gov/web/asia-and-pacific/home/how-to-globe-under-covid-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e.gov/news-events/globe-events/coronavirus-pandemi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oL7-EoT1vE&amp;t=6s" TargetMode="External"/><Relationship Id="rId5" Type="http://schemas.openxmlformats.org/officeDocument/2006/relationships/hyperlink" Target="https://www.globe.gov/web/globe-mosquito-project" TargetMode="Externa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obe.gov/do-globe/research-resources/student-research-reports/-/projectdetail/globe/effect-of-population-density-on-burrow-characteristics-in-the-fiddler-crab-uca-bengali-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64078" y="1165052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B2700"/>
                </a:solidFill>
                <a:latin typeface="Delicious-Roman"/>
              </a:rPr>
              <a:t>The GLOBE Program</a:t>
            </a:r>
          </a:p>
          <a:p>
            <a:pPr algn="ctr"/>
            <a:endParaRPr lang="en-US" dirty="0">
              <a:solidFill>
                <a:srgbClr val="9B2700"/>
              </a:solidFill>
              <a:latin typeface="Delicious-Roman"/>
            </a:endParaRPr>
          </a:p>
          <a:p>
            <a:pPr algn="ctr"/>
            <a:endParaRPr lang="en-US" dirty="0">
              <a:solidFill>
                <a:srgbClr val="9B2700"/>
              </a:solidFill>
              <a:latin typeface="Delicious-Roman"/>
            </a:endParaRPr>
          </a:p>
          <a:p>
            <a:pPr algn="ctr"/>
            <a:r>
              <a:rPr lang="en-US" sz="2000" dirty="0">
                <a:solidFill>
                  <a:srgbClr val="9B2700"/>
                </a:solidFill>
                <a:latin typeface="Delicious-Roman"/>
              </a:rPr>
              <a:t>Asia and Pacific Region Meeting</a:t>
            </a:r>
          </a:p>
          <a:p>
            <a:pPr algn="ctr"/>
            <a:r>
              <a:rPr lang="en-US" sz="2000" dirty="0">
                <a:solidFill>
                  <a:srgbClr val="9B2700"/>
                </a:solidFill>
                <a:latin typeface="Delicious-Roman"/>
              </a:rPr>
              <a:t>May 3-4, 2021</a:t>
            </a:r>
          </a:p>
          <a:p>
            <a:pPr algn="ctr"/>
            <a:endParaRPr lang="en-US" sz="2000" dirty="0">
              <a:solidFill>
                <a:srgbClr val="9B2700"/>
              </a:solidFill>
              <a:latin typeface="Delicious-Roman"/>
            </a:endParaRPr>
          </a:p>
          <a:p>
            <a:pPr algn="ctr"/>
            <a:r>
              <a:rPr lang="en-US" sz="2000" dirty="0">
                <a:solidFill>
                  <a:srgbClr val="9B2700"/>
                </a:solidFill>
                <a:latin typeface="Delicious-Roman"/>
              </a:rPr>
              <a:t>Taiwan</a:t>
            </a:r>
            <a:endParaRPr lang="en-US" sz="2800" dirty="0">
              <a:solidFill>
                <a:srgbClr val="9B2700"/>
              </a:solidFill>
              <a:latin typeface="Delicious-Roman"/>
            </a:endParaRPr>
          </a:p>
        </p:txBody>
      </p:sp>
      <p:pic>
        <p:nvPicPr>
          <p:cNvPr id="6" name="Picture 5" descr="left_glo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61" y="784889"/>
            <a:ext cx="2724839" cy="520196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4077" y="4603086"/>
            <a:ext cx="617498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2400" dirty="0">
              <a:latin typeface="Delicious-Roman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Dr. Tony P Murphy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GIO Director</a:t>
            </a:r>
          </a:p>
          <a:p>
            <a:pPr algn="ctr">
              <a:spcAft>
                <a:spcPts val="600"/>
              </a:spcAft>
            </a:pPr>
            <a:endParaRPr lang="en-US" sz="2400" dirty="0">
              <a:latin typeface="Delicious-Roman"/>
            </a:endParaRPr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4017387" cy="6810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Training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222C7-C36E-EC47-AE06-FCF47AB4E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14" y="869480"/>
            <a:ext cx="4194586" cy="5264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951CE3-6322-0C4D-A330-D0D83D14F5E7}"/>
              </a:ext>
            </a:extLst>
          </p:cNvPr>
          <p:cNvSpPr txBox="1"/>
          <p:nvPr/>
        </p:nvSpPr>
        <p:spPr>
          <a:xfrm>
            <a:off x="457200" y="1843088"/>
            <a:ext cx="401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Training process site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hlinkClick r:id="rId7"/>
              </a:rPr>
              <a:t>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0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8229600" cy="6810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Protocols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Deactivation Report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Report submitted by Science Working Group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Protocol Proposal Process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Science Working Group beginning development of new process</a:t>
            </a:r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8229600" cy="6810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Groups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 Five Working Groups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Diversity, Equity and Inclusion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Education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Evaluation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Science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Technology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Nomination Process</a:t>
            </a:r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8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8229600" cy="12110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GLOBE Program’s App</a:t>
            </a:r>
            <a:br>
              <a:rPr lang="en-US" b="1" dirty="0"/>
            </a:br>
            <a:r>
              <a:rPr lang="en-US" b="1" dirty="0"/>
              <a:t>GLOBE Observer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149203"/>
            <a:ext cx="8372475" cy="412397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Continued enhancements of tools</a:t>
            </a:r>
          </a:p>
          <a:p>
            <a:pPr>
              <a:buFont typeface="Wingdings" charset="2"/>
              <a:buChar char="Ø"/>
            </a:pPr>
            <a:r>
              <a:rPr lang="en-US" dirty="0"/>
              <a:t>Number of campaigns</a:t>
            </a:r>
          </a:p>
          <a:p>
            <a:pPr>
              <a:buFont typeface="Wingdings" charset="2"/>
              <a:buChar char="Ø"/>
            </a:pPr>
            <a:r>
              <a:rPr lang="en-US" dirty="0"/>
              <a:t>Published article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45D6C-2E6F-3940-9C74-27529E0F6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14" y="3052480"/>
            <a:ext cx="4130675" cy="23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1080" y="737621"/>
            <a:ext cx="8229600" cy="808038"/>
          </a:xfrm>
        </p:spPr>
        <p:txBody>
          <a:bodyPr/>
          <a:lstStyle/>
          <a:p>
            <a:r>
              <a:rPr lang="en-US" b="1" dirty="0"/>
              <a:t>International &amp; Community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41080" y="2161279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 Series of Regional Meetings and annual meeting all virtual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Newest country to join: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Bhutan 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6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International &amp; Community</a:t>
            </a:r>
          </a:p>
        </p:txBody>
      </p:sp>
      <p:pic>
        <p:nvPicPr>
          <p:cNvPr id="6" name="Picture 5" descr="annualmeeting20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17638"/>
            <a:ext cx="6807200" cy="45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641600"/>
            <a:ext cx="8229600" cy="2387600"/>
          </a:xfrm>
        </p:spPr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globehelp@ucar.edu</a:t>
            </a:r>
            <a:r>
              <a:rPr lang="en-US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452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64078" y="116505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B2700"/>
                </a:solidFill>
                <a:latin typeface="Delicious-Roman"/>
              </a:rPr>
              <a:t>WELCOME!!</a:t>
            </a:r>
          </a:p>
        </p:txBody>
      </p:sp>
      <p:pic>
        <p:nvPicPr>
          <p:cNvPr id="6" name="Picture 5" descr="left_glo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61" y="784889"/>
            <a:ext cx="2724839" cy="520196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3263" y="3555044"/>
            <a:ext cx="617498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A BIG THANK YOU FOR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ALL </a:t>
            </a:r>
            <a:r>
              <a:rPr lang="en-US" sz="2400" b="1" dirty="0">
                <a:latin typeface="Delicious-Roman"/>
              </a:rPr>
              <a:t>YOU</a:t>
            </a:r>
            <a:r>
              <a:rPr lang="en-US" sz="2400" dirty="0">
                <a:latin typeface="Delicious-Roman"/>
              </a:rPr>
              <a:t> DO FOR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GLOBE!!</a:t>
            </a:r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138" y="2302212"/>
            <a:ext cx="350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elicious-Roman"/>
              </a:rPr>
              <a:t>To the COUNTRIES REPRESENTED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9414" y="5604850"/>
            <a:ext cx="224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Delicious-Roman"/>
              </a:rPr>
              <a:t>SPONSORS</a:t>
            </a:r>
          </a:p>
        </p:txBody>
      </p:sp>
    </p:spTree>
    <p:extLst>
      <p:ext uri="{BB962C8B-B14F-4D97-AF65-F5344CB8AC3E}">
        <p14:creationId xmlns:p14="http://schemas.microsoft.com/office/powerpoint/2010/main" val="23351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625825"/>
            <a:ext cx="8229600" cy="947738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EFA63-3647-054B-8F62-4068279A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81866"/>
            <a:ext cx="3547593" cy="4552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D1FC8-C750-ED47-ABE8-3709D63C2D48}"/>
              </a:ext>
            </a:extLst>
          </p:cNvPr>
          <p:cNvSpPr txBox="1"/>
          <p:nvPr/>
        </p:nvSpPr>
        <p:spPr>
          <a:xfrm>
            <a:off x="4329113" y="1632857"/>
            <a:ext cx="4357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Despite the pandemic the community has grown stronger and tighter because of the support from the RCO and GIO</a:t>
            </a:r>
          </a:p>
          <a:p>
            <a:endParaRPr lang="en-US" dirty="0"/>
          </a:p>
          <a:p>
            <a:r>
              <a:rPr lang="en-US" dirty="0"/>
              <a:t>GIO purchased an additional ZOOM Channel to facilitate connections between the RCOs and their CCs.</a:t>
            </a:r>
          </a:p>
          <a:p>
            <a:endParaRPr lang="en-US" dirty="0"/>
          </a:p>
          <a:p>
            <a:r>
              <a:rPr lang="en-US" dirty="0"/>
              <a:t>Each RCO has a different schedule and content for the ZOOM calls, generally on a monthly basis.</a:t>
            </a:r>
          </a:p>
          <a:p>
            <a:endParaRPr lang="en-US" dirty="0"/>
          </a:p>
          <a:p>
            <a:r>
              <a:rPr lang="en-US" dirty="0"/>
              <a:t>These have proven very successful in making and maintaining connections, used as a professional development vehicle and for updates on the program and the region.</a:t>
            </a:r>
          </a:p>
        </p:txBody>
      </p:sp>
    </p:spTree>
    <p:extLst>
      <p:ext uri="{BB962C8B-B14F-4D97-AF65-F5344CB8AC3E}">
        <p14:creationId xmlns:p14="http://schemas.microsoft.com/office/powerpoint/2010/main" val="30479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625825"/>
            <a:ext cx="8229600" cy="947738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EFA63-3647-054B-8F62-4068279A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81866"/>
            <a:ext cx="3547593" cy="4552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D1FC8-C750-ED47-ABE8-3709D63C2D48}"/>
              </a:ext>
            </a:extLst>
          </p:cNvPr>
          <p:cNvSpPr txBox="1"/>
          <p:nvPr/>
        </p:nvSpPr>
        <p:spPr>
          <a:xfrm>
            <a:off x="4329113" y="1632857"/>
            <a:ext cx="43576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website to disseminate resources to the community through special pages on the pandemic</a:t>
            </a:r>
          </a:p>
          <a:p>
            <a:endParaRPr lang="en-US" dirty="0"/>
          </a:p>
          <a:p>
            <a:r>
              <a:rPr lang="en-US" dirty="0"/>
              <a:t>General GLOBE Page</a:t>
            </a:r>
          </a:p>
          <a:p>
            <a:r>
              <a:rPr lang="en-US" dirty="0">
                <a:hlinkClick r:id="rId6"/>
              </a:rPr>
              <a:t>https://www.globe.gov/news-events/globe-events/coronavirus-pandemic</a:t>
            </a:r>
            <a:endParaRPr lang="en-US" dirty="0"/>
          </a:p>
          <a:p>
            <a:endParaRPr lang="en-US" dirty="0"/>
          </a:p>
          <a:p>
            <a:r>
              <a:rPr lang="en-US" dirty="0"/>
              <a:t>Asia and Pacific Page</a:t>
            </a:r>
          </a:p>
          <a:p>
            <a:r>
              <a:rPr lang="en-US" dirty="0">
                <a:hlinkClick r:id="rId7"/>
              </a:rPr>
              <a:t>https://www.globe.gov/web/asia-and-pacific/home/how-to-globe-under-covid-19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Thank you for staying engaged in the program in this tough time</a:t>
            </a:r>
          </a:p>
        </p:txBody>
      </p:sp>
    </p:spTree>
    <p:extLst>
      <p:ext uri="{BB962C8B-B14F-4D97-AF65-F5344CB8AC3E}">
        <p14:creationId xmlns:p14="http://schemas.microsoft.com/office/powerpoint/2010/main" val="377670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9139" y="693367"/>
            <a:ext cx="8245720" cy="691965"/>
          </a:xfrm>
        </p:spPr>
        <p:txBody>
          <a:bodyPr>
            <a:normAutofit/>
          </a:bodyPr>
          <a:lstStyle/>
          <a:p>
            <a:r>
              <a:rPr lang="en-US" sz="3600" b="1" dirty="0"/>
              <a:t>Zika Education and Prevention Project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46541" y="1406631"/>
            <a:ext cx="8445746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sz="2400" dirty="0"/>
              <a:t>Originally to be a two year project, because of No Cost Extensions, it lasted 3.5 years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As of March 31, 2021 (funding from DoS ended)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Participating countries  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Total data: 204,560: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166,361 points from participating countries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38,199 points from other countries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8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1823357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9139" y="693367"/>
            <a:ext cx="8245720" cy="691965"/>
          </a:xfrm>
        </p:spPr>
        <p:txBody>
          <a:bodyPr>
            <a:normAutofit/>
          </a:bodyPr>
          <a:lstStyle/>
          <a:p>
            <a:r>
              <a:rPr lang="en-US" sz="3600" b="1" dirty="0"/>
              <a:t>Zika Education and Prevention Project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ED0B609-7E1C-374A-A8B0-6F1F21A2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964308"/>
            <a:ext cx="123473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D59588-E18D-7846-ADA8-8FDAF3C8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6835"/>
              </p:ext>
            </p:extLst>
          </p:nvPr>
        </p:nvGraphicFramePr>
        <p:xfrm>
          <a:off x="1328386" y="583020"/>
          <a:ext cx="6487225" cy="2593883"/>
        </p:xfrm>
        <a:graphic>
          <a:graphicData uri="http://schemas.openxmlformats.org/drawingml/2006/table">
            <a:tbl>
              <a:tblPr/>
              <a:tblGrid>
                <a:gridCol w="1184504">
                  <a:extLst>
                    <a:ext uri="{9D8B030D-6E8A-4147-A177-3AD203B41FA5}">
                      <a16:colId xmlns:a16="http://schemas.microsoft.com/office/drawing/2014/main" val="2234895391"/>
                    </a:ext>
                  </a:extLst>
                </a:gridCol>
                <a:gridCol w="2699567">
                  <a:extLst>
                    <a:ext uri="{9D8B030D-6E8A-4147-A177-3AD203B41FA5}">
                      <a16:colId xmlns:a16="http://schemas.microsoft.com/office/drawing/2014/main" val="4063489769"/>
                    </a:ext>
                  </a:extLst>
                </a:gridCol>
                <a:gridCol w="2603154">
                  <a:extLst>
                    <a:ext uri="{9D8B030D-6E8A-4147-A177-3AD203B41FA5}">
                      <a16:colId xmlns:a16="http://schemas.microsoft.com/office/drawing/2014/main" val="3842981903"/>
                    </a:ext>
                  </a:extLst>
                </a:gridCol>
              </a:tblGrid>
              <a:tr h="1243573"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# of people trained, as of Jan 27, 2021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workshops (completed*)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774603"/>
                  </a:ext>
                </a:extLst>
              </a:tr>
              <a:tr h="35189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A&amp;P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1712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1396"/>
                  </a:ext>
                </a:extLst>
              </a:tr>
              <a:tr h="35189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Africa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1356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63163"/>
                  </a:ext>
                </a:extLst>
              </a:tr>
              <a:tr h="175142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1261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53222"/>
                  </a:ext>
                </a:extLst>
              </a:tr>
              <a:tr h="35189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4329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b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3579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6EAAD749-E94A-0449-AAB4-A8F5FFF2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49" y="629415"/>
            <a:ext cx="132223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7E8D4-CD19-1942-A9D3-35CF3A11243D}"/>
              </a:ext>
            </a:extLst>
          </p:cNvPr>
          <p:cNvSpPr txBox="1"/>
          <p:nvPr/>
        </p:nvSpPr>
        <p:spPr>
          <a:xfrm>
            <a:off x="971549" y="3429000"/>
            <a:ext cx="7272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 wonderful initiative that allowed the following to occur: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>
                <a:hlinkClick r:id="rId5"/>
              </a:rPr>
              <a:t>Webpage </a:t>
            </a:r>
            <a:r>
              <a:rPr lang="en-US" dirty="0"/>
              <a:t>with many resources including </a:t>
            </a:r>
            <a:r>
              <a:rPr lang="en-US" dirty="0" err="1"/>
              <a:t>eTraining</a:t>
            </a:r>
            <a:r>
              <a:rPr lang="en-US" dirty="0"/>
              <a:t> modules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Training in the project and exposure to the program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Large number of data collected and entered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Students using data for research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Enhancements to the Mosquito Habitat Mapper tool on the GO app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Mosquito Bundle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Articles and published papers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>
                <a:hlinkClick r:id="rId6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9878" y="717784"/>
            <a:ext cx="8343412" cy="86999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Earth Day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F112F-6C34-8142-B331-67BDE66A1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10" y="1632806"/>
            <a:ext cx="8422580" cy="4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6237" y="891059"/>
            <a:ext cx="3046272" cy="86999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Vloggers</a:t>
            </a:r>
            <a:br>
              <a:rPr lang="en-US" sz="4000" b="1" dirty="0"/>
            </a:b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AB473-8305-494E-910F-C5E5AFF2F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541" y="928712"/>
            <a:ext cx="4614250" cy="5251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534E6-F9B5-B448-BB9B-3219F3FBBA8C}"/>
              </a:ext>
            </a:extLst>
          </p:cNvPr>
          <p:cNvSpPr txBox="1"/>
          <p:nvPr/>
        </p:nvSpPr>
        <p:spPr>
          <a:xfrm>
            <a:off x="285262" y="1471863"/>
            <a:ext cx="37576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pilot initiative</a:t>
            </a:r>
          </a:p>
          <a:p>
            <a:endParaRPr lang="en-US" dirty="0"/>
          </a:p>
          <a:p>
            <a:r>
              <a:rPr lang="en-US" dirty="0"/>
              <a:t>Two students from each region</a:t>
            </a:r>
          </a:p>
          <a:p>
            <a:endParaRPr lang="en-US" dirty="0"/>
          </a:p>
          <a:p>
            <a:r>
              <a:rPr lang="en-US" dirty="0"/>
              <a:t>One female and one male</a:t>
            </a:r>
          </a:p>
          <a:p>
            <a:endParaRPr lang="en-US" dirty="0"/>
          </a:p>
          <a:p>
            <a:r>
              <a:rPr lang="en-US" dirty="0"/>
              <a:t>From this region:</a:t>
            </a:r>
          </a:p>
          <a:p>
            <a:endParaRPr lang="en-US" dirty="0"/>
          </a:p>
          <a:p>
            <a:r>
              <a:rPr lang="en-US" dirty="0"/>
              <a:t>Student from:</a:t>
            </a:r>
          </a:p>
          <a:p>
            <a:endParaRPr lang="en-US" dirty="0"/>
          </a:p>
          <a:p>
            <a:r>
              <a:rPr lang="en-US" dirty="0"/>
              <a:t>	The Philippines</a:t>
            </a:r>
          </a:p>
          <a:p>
            <a:r>
              <a:rPr lang="en-US" dirty="0"/>
              <a:t>	India</a:t>
            </a:r>
          </a:p>
          <a:p>
            <a:endParaRPr lang="en-US" dirty="0"/>
          </a:p>
          <a:p>
            <a:r>
              <a:rPr lang="en-US" dirty="0"/>
              <a:t>Will document through videos what they are doing, learning and discovering with GLOBE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8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6180704"/>
            <a:ext cx="9144001" cy="694267"/>
          </a:xfrm>
          <a:prstGeom prst="rect">
            <a:avLst/>
          </a:prstGeom>
          <a:solidFill>
            <a:srgbClr val="CE961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rgbClr val="FF5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44071" y="4054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71071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" y="-28575"/>
            <a:ext cx="9144001" cy="730367"/>
            <a:chOff x="13945" y="9572"/>
            <a:chExt cx="9144001" cy="692220"/>
          </a:xfrm>
        </p:grpSpPr>
        <p:sp>
          <p:nvSpPr>
            <p:cNvPr id="16" name="Rectangle 15"/>
            <p:cNvSpPr/>
            <p:nvPr/>
          </p:nvSpPr>
          <p:spPr>
            <a:xfrm>
              <a:off x="13945" y="9572"/>
              <a:ext cx="9144001" cy="692220"/>
            </a:xfrm>
            <a:prstGeom prst="rect">
              <a:avLst/>
            </a:prstGeom>
            <a:solidFill>
              <a:srgbClr val="152D5E"/>
            </a:solidFill>
            <a:ln w="3175" cmpd="sng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0_GLOBElogoZZBannerCle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1" y="38100"/>
              <a:ext cx="613222" cy="551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426402" y="46389"/>
              <a:ext cx="314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THE </a:t>
              </a:r>
              <a:r>
                <a:rPr lang="en-US" sz="2800" dirty="0">
                  <a:solidFill>
                    <a:schemeClr val="bg1"/>
                  </a:solidFill>
                  <a:latin typeface="Delicious-Heavy"/>
                </a:rPr>
                <a:t>GLOBE</a:t>
              </a:r>
              <a:r>
                <a:rPr lang="en-US" sz="2800" dirty="0">
                  <a:solidFill>
                    <a:schemeClr val="bg1"/>
                  </a:solidFill>
                  <a:latin typeface="Delicious-Roman"/>
                </a:rPr>
                <a:t> PROGRAM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013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Sponsor Strip 201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4" y="6273177"/>
            <a:ext cx="5578720" cy="4803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9878" y="717784"/>
            <a:ext cx="8343412" cy="86999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International Virtual Science Symposium</a:t>
            </a:r>
            <a:br>
              <a:rPr lang="en-US" sz="4000" b="1" dirty="0"/>
            </a:br>
            <a:endParaRPr lang="en-US" sz="27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3432" y="1331383"/>
            <a:ext cx="8324896" cy="46953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buClr>
                <a:srgbClr val="4BACC6"/>
              </a:buClr>
              <a:buFont typeface="Arial"/>
              <a:buNone/>
            </a:pPr>
            <a:endParaRPr lang="en-US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47DE7-2587-614C-9B9A-EA22550D29D4}"/>
              </a:ext>
            </a:extLst>
          </p:cNvPr>
          <p:cNvSpPr txBox="1"/>
          <p:nvPr/>
        </p:nvSpPr>
        <p:spPr>
          <a:xfrm>
            <a:off x="684555" y="1427326"/>
            <a:ext cx="83248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In 2021, 242 projects were submitted from 20 countries, 79 projects were eligible for the drawing.</a:t>
            </a:r>
          </a:p>
          <a:p>
            <a:endParaRPr lang="en-US" b="1" i="1" dirty="0"/>
          </a:p>
          <a:p>
            <a:r>
              <a:rPr lang="en-US" sz="2400" dirty="0"/>
              <a:t>On Earth Day, 22 April 2021, 7 projects were selected to receive stipends. Each projects received a four-star student research badge and at least two other optional badges. </a:t>
            </a:r>
          </a:p>
          <a:p>
            <a:endParaRPr lang="en-US" dirty="0"/>
          </a:p>
          <a:p>
            <a:r>
              <a:rPr lang="en-US" sz="2400" dirty="0"/>
              <a:t>Selected project from this region:</a:t>
            </a:r>
          </a:p>
          <a:p>
            <a:r>
              <a:rPr lang="en-US" sz="2400" dirty="0"/>
              <a:t>Title: </a:t>
            </a:r>
            <a:r>
              <a:rPr lang="en-US" sz="2400" dirty="0">
                <a:hlinkClick r:id="rId5"/>
              </a:rPr>
              <a:t>Effect of population density on burrow characteristics in the fiddler crab (Uca bengali)</a:t>
            </a:r>
            <a:br>
              <a:rPr lang="en-US" sz="2400" dirty="0"/>
            </a:br>
            <a:r>
              <a:rPr lang="en-US" sz="2400" dirty="0"/>
              <a:t>Teacher: </a:t>
            </a:r>
            <a:r>
              <a:rPr lang="en-US" sz="2400" dirty="0" err="1"/>
              <a:t>Patchara</a:t>
            </a:r>
            <a:r>
              <a:rPr lang="en-US" sz="2400" dirty="0"/>
              <a:t> </a:t>
            </a:r>
            <a:r>
              <a:rPr lang="en-US" sz="2400" dirty="0" err="1"/>
              <a:t>Pongmanawut</a:t>
            </a:r>
            <a:br>
              <a:rPr lang="en-US" sz="2400" dirty="0"/>
            </a:br>
            <a:r>
              <a:rPr lang="en-US" sz="2400" dirty="0" err="1"/>
              <a:t>School:Princess</a:t>
            </a:r>
            <a:r>
              <a:rPr lang="en-US" sz="2400" dirty="0"/>
              <a:t> </a:t>
            </a:r>
            <a:r>
              <a:rPr lang="en-US" sz="2400" dirty="0" err="1"/>
              <a:t>Chulabhorn</a:t>
            </a:r>
            <a:r>
              <a:rPr lang="en-US" sz="2400" dirty="0"/>
              <a:t> Science High School Trang</a:t>
            </a:r>
            <a:br>
              <a:rPr lang="en-US" sz="2400" dirty="0"/>
            </a:br>
            <a:r>
              <a:rPr lang="en-US" sz="2400" dirty="0"/>
              <a:t>Location: Thailand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88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661</Words>
  <Application>Microsoft Macintosh PowerPoint</Application>
  <PresentationFormat>On-screen Show (4:3)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Delicious-Heavy</vt:lpstr>
      <vt:lpstr>Delicious-Roman</vt:lpstr>
      <vt:lpstr>Wingdings</vt:lpstr>
      <vt:lpstr>Office Theme</vt:lpstr>
      <vt:lpstr>PowerPoint Presentation</vt:lpstr>
      <vt:lpstr>PowerPoint Presentation</vt:lpstr>
      <vt:lpstr>Annual Review</vt:lpstr>
      <vt:lpstr>Annual Review</vt:lpstr>
      <vt:lpstr>Zika Education and Prevention Project</vt:lpstr>
      <vt:lpstr>Zika Education and Prevention Project</vt:lpstr>
      <vt:lpstr>Earth Day 2021</vt:lpstr>
      <vt:lpstr>Vloggers </vt:lpstr>
      <vt:lpstr>International Virtual Science Symposium </vt:lpstr>
      <vt:lpstr>Training Process</vt:lpstr>
      <vt:lpstr>Protocols</vt:lpstr>
      <vt:lpstr>Working Groups</vt:lpstr>
      <vt:lpstr>GLOBE Program’s App GLOBE Observer</vt:lpstr>
      <vt:lpstr>International &amp; Community</vt:lpstr>
      <vt:lpstr>International &amp; Community</vt:lpstr>
      <vt:lpstr>Questions  globehelp@ucar.edu                </vt:lpstr>
    </vt:vector>
  </TitlesOfParts>
  <Company>UCAR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Heiderer</dc:creator>
  <cp:lastModifiedBy>Microsoft Office User</cp:lastModifiedBy>
  <cp:revision>120</cp:revision>
  <dcterms:created xsi:type="dcterms:W3CDTF">2016-11-21T22:59:57Z</dcterms:created>
  <dcterms:modified xsi:type="dcterms:W3CDTF">2021-05-03T03:14:14Z</dcterms:modified>
</cp:coreProperties>
</file>