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8" r:id="rId4"/>
    <p:sldId id="259" r:id="rId5"/>
    <p:sldId id="258" r:id="rId6"/>
    <p:sldId id="261" r:id="rId7"/>
    <p:sldId id="260" r:id="rId8"/>
    <p:sldId id="262" r:id="rId9"/>
    <p:sldId id="263" r:id="rId10"/>
    <p:sldId id="264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ka Kleger" initials="LK" lastIdx="4" clrIdx="0">
    <p:extLst>
      <p:ext uri="{19B8F6BF-5375-455C-9EA6-DF929625EA0E}">
        <p15:presenceInfo xmlns:p15="http://schemas.microsoft.com/office/powerpoint/2012/main" userId="S-1-5-21-387097070-324574795-4118201048-11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5-18T22:27:07.783" idx="1">
    <p:pos x="6988" y="2160"/>
    <p:text>Co přidat na tento slide i datum, kdy aktivita vznikla?</p:text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7007B-93B4-4075-84E8-52A82B6CC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F63A441-5663-4FCE-B1A0-413F2EAE3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D0CAA1-3B36-4AFB-8539-3C1935A46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3D82-86F9-4B75-A00E-F2B6C5E436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DDC1A5-C93F-4232-BA3C-93AF2593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AF5D55-3422-419F-A454-2B861D0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C8B5-93B7-4923-BA5F-9CA27C924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00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644B38-5F48-4D73-9E71-222B377A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D3EA1C3-9765-47E8-8915-AF7DB01E7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085E7B-2942-4434-B49B-60C64DD9E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3D82-86F9-4B75-A00E-F2B6C5E436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F8EAF4-691D-4FFA-8AF7-21BD71569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E369C4-BBE7-42F8-A4F7-B600A8C1B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C8B5-93B7-4923-BA5F-9CA27C924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06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22BAAC8-A8AF-47FD-AFC2-7BB0273E10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C4D897C-8E08-42DF-8BF3-757F230E6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484075-FB05-4310-92BA-23BBF38B4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3D82-86F9-4B75-A00E-F2B6C5E436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D530D0-33EB-478C-9502-5F771EFA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90DA08-675A-4C05-A776-31CF0BF7A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C8B5-93B7-4923-BA5F-9CA27C924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3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807A46-F066-4A4F-929D-ABF0C2589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C035C3-17BF-4A51-9F40-AB800A92B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302BF3-2CD8-40FC-802C-ED5763EDB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3D82-86F9-4B75-A00E-F2B6C5E436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0DD090-3580-45C1-BA06-289688B55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489897-584E-49DB-B91C-4C8CDD0E8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C8B5-93B7-4923-BA5F-9CA27C924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70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D6DA1A-0FB5-446A-964A-1D8FC2C5D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FC852AE-B852-4D10-A3FE-B244DB4D7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58E5E4-7A8D-4F89-8347-726A20048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3D82-86F9-4B75-A00E-F2B6C5E436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E4B9A5-40EC-4A36-91D7-9DEDE6248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313DC5-27E0-4431-82F3-3720FCA6B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C8B5-93B7-4923-BA5F-9CA27C924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55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7841EA-A8F6-4800-8905-747113339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9C8A9FD-648F-470C-94D9-F609BD85E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56172AE-1861-4540-AAB5-484EE9D89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0A58B64-F64C-4F15-B26D-7957E4FF4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3D82-86F9-4B75-A00E-F2B6C5E436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B2FF730-37DE-4560-A0A5-B5AFB672C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8E0D351-6A98-4145-9D66-7AB37C510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C8B5-93B7-4923-BA5F-9CA27C924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6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F8CCDE-3961-4BAC-AC73-D189575C1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F57FDE0-F291-4712-BD1D-EE2CC6797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3CB33F2-23F6-4C86-89F4-2411423B5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AA02E1F-0965-4137-A49C-FB0D18D9E3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C5B4868-5BCA-4DEB-BB2C-B4C1959F1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F0A3128-99C9-478D-B463-DB683C373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3D82-86F9-4B75-A00E-F2B6C5E436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62B5665-1627-40C0-8FE5-F8F7099D0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75831F5-D883-4953-984B-674DD516B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C8B5-93B7-4923-BA5F-9CA27C924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84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F01725-F32E-4044-B71E-41E73DDDD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24F1B4C-25AD-4FD1-AD79-E35E5C45F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3D82-86F9-4B75-A00E-F2B6C5E436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64CC1A2-AD30-43C0-B319-AC8C2F4DE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6EC6008-AE5D-4F8B-92F7-DF31083EF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C8B5-93B7-4923-BA5F-9CA27C924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36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78EFFF6-A17D-4355-AD15-BD39566C1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3D82-86F9-4B75-A00E-F2B6C5E436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3E69DB1-33AB-4A79-A3FF-0742ECA4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3D4148B-2D7A-4B8B-908C-AD7E04305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C8B5-93B7-4923-BA5F-9CA27C924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19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C886C1-5B5E-4ECE-A2AA-94BC76FAE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F81402E-B1F1-430D-8FC1-7842A1272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9961B95-952E-4DF7-8577-312331516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B8E327-3253-4A19-B807-84027DF3A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3D82-86F9-4B75-A00E-F2B6C5E436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20307B9-DDD1-4979-9A45-7736E308A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4A12B55-BFC7-4E3E-924C-2EE84FD7B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C8B5-93B7-4923-BA5F-9CA27C924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86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B3D745-2A04-4A27-AB43-E745CDA0E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08C1833-F674-4052-A204-646995E01C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5F01760-72D1-4EFD-983F-FCFA4673B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610ACFD-211B-440F-809B-32B73534B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3D82-86F9-4B75-A00E-F2B6C5E436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361BF5F-8775-486E-9C87-140FE4174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2CAA572-3A10-46DB-944C-74A6E2D66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C8B5-93B7-4923-BA5F-9CA27C924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49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09B1725-DBBE-4780-919C-912D2B6C3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5750E24-F010-49E9-A1E4-4AD706D03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DDB9D0-2B4E-4544-9DE2-6A85EB6978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D3D82-86F9-4B75-A00E-F2B6C5E436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26ED06-031B-4FC6-85C8-5409677F1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41EA6A9-FD58-4AA0-8E27-B48A7A776C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6C8B5-93B7-4923-BA5F-9CA27C924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1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D14988-ED2B-4A07-9AC9-41682D11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5563"/>
            <a:ext cx="12192000" cy="1270909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cs-CZ" b="1" dirty="0">
                <a:solidFill>
                  <a:srgbClr val="002060"/>
                </a:solidFill>
              </a:rPr>
              <a:t>Data </a:t>
            </a:r>
            <a:r>
              <a:rPr lang="cs-CZ" b="1" dirty="0" err="1">
                <a:solidFill>
                  <a:srgbClr val="002060"/>
                </a:solidFill>
              </a:rPr>
              <a:t>Literacy</a:t>
            </a:r>
            <a:r>
              <a:rPr lang="cs-CZ" b="1" dirty="0">
                <a:solidFill>
                  <a:srgbClr val="002060"/>
                </a:solidFill>
              </a:rPr>
              <a:t> </a:t>
            </a:r>
            <a:r>
              <a:rPr lang="cs-CZ" b="1" dirty="0" err="1">
                <a:solidFill>
                  <a:srgbClr val="002060"/>
                </a:solidFill>
              </a:rPr>
              <a:t>Learning</a:t>
            </a:r>
            <a:r>
              <a:rPr lang="cs-CZ" b="1" dirty="0">
                <a:solidFill>
                  <a:srgbClr val="002060"/>
                </a:solidFill>
              </a:rPr>
              <a:t> </a:t>
            </a:r>
            <a:r>
              <a:rPr lang="cs-CZ" b="1" dirty="0" err="1">
                <a:solidFill>
                  <a:srgbClr val="002060"/>
                </a:solidFill>
              </a:rPr>
              <a:t>Activity</a:t>
            </a:r>
            <a:r>
              <a:rPr lang="cs-CZ" b="1" dirty="0">
                <a:solidFill>
                  <a:srgbClr val="002060"/>
                </a:solidFill>
              </a:rPr>
              <a:t> - </a:t>
            </a:r>
            <a:r>
              <a:rPr lang="cs-CZ" b="1" dirty="0" err="1">
                <a:solidFill>
                  <a:srgbClr val="002060"/>
                </a:solidFill>
              </a:rPr>
              <a:t>Atmosphere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A3E6C1F-144C-4AB7-94CA-95148879B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06" y="2196179"/>
            <a:ext cx="3106788" cy="2385876"/>
          </a:xfr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8F822F15-F936-4F66-B4AE-B7B6DC8D4A98}"/>
              </a:ext>
            </a:extLst>
          </p:cNvPr>
          <p:cNvSpPr txBox="1">
            <a:spLocks/>
          </p:cNvSpPr>
          <p:nvPr/>
        </p:nvSpPr>
        <p:spPr>
          <a:xfrm>
            <a:off x="2461488" y="4803055"/>
            <a:ext cx="7735457" cy="1759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b="1" dirty="0"/>
              <a:t>Air Temperature across GLOBE</a:t>
            </a:r>
            <a:br>
              <a:rPr lang="hr-HR" b="1" dirty="0"/>
            </a:br>
            <a:r>
              <a:rPr lang="hr-HR" b="1" dirty="0"/>
              <a:t>on the same day</a:t>
            </a:r>
            <a:endParaRPr lang="en-US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67FEAFC7-83C6-407A-A996-C008D7016331}"/>
              </a:ext>
            </a:extLst>
          </p:cNvPr>
          <p:cNvSpPr txBox="1">
            <a:spLocks/>
          </p:cNvSpPr>
          <p:nvPr/>
        </p:nvSpPr>
        <p:spPr>
          <a:xfrm>
            <a:off x="-1" y="6562437"/>
            <a:ext cx="12192000" cy="2955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469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4267F3-B372-4166-9EE8-B6AECF60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56AC152-F6BF-49B8-85B4-C4781298C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13.png" descr="Slika na kojoj se prikazuje tekst, ploča za pisanje, dokument&#10;&#10;Opis je automatski generiran">
            <a:extLst>
              <a:ext uri="{FF2B5EF4-FFF2-40B4-BE49-F238E27FC236}">
                <a16:creationId xmlns:a16="http://schemas.microsoft.com/office/drawing/2014/main" id="{6E59223C-1DA0-464E-97F8-8D4EA4174652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8909"/>
          <a:stretch/>
        </p:blipFill>
        <p:spPr>
          <a:xfrm>
            <a:off x="375862" y="245991"/>
            <a:ext cx="5406101" cy="6366020"/>
          </a:xfrm>
          <a:prstGeom prst="rect">
            <a:avLst/>
          </a:prstGeom>
          <a:ln w="28575">
            <a:solidFill>
              <a:srgbClr val="4472C4"/>
            </a:solidFill>
            <a:prstDash val="solid"/>
          </a:ln>
        </p:spPr>
      </p:pic>
      <p:pic>
        <p:nvPicPr>
          <p:cNvPr id="5" name="image11.png" descr="Slika na kojoj se prikazuje tekst, na zatvorenom, posjetnica&#10;&#10;Opis je automatski generiran">
            <a:extLst>
              <a:ext uri="{FF2B5EF4-FFF2-40B4-BE49-F238E27FC236}">
                <a16:creationId xmlns:a16="http://schemas.microsoft.com/office/drawing/2014/main" id="{A67B6A83-10CC-43F2-A010-FEAE959789FE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6782"/>
          <a:stretch/>
        </p:blipFill>
        <p:spPr>
          <a:xfrm>
            <a:off x="6696362" y="245990"/>
            <a:ext cx="4849091" cy="6366020"/>
          </a:xfrm>
          <a:prstGeom prst="rect">
            <a:avLst/>
          </a:prstGeom>
          <a:ln w="28575">
            <a:solidFill>
              <a:srgbClr val="4472C4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1522145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908BC4-0858-46D6-869A-0534A5C30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36" y="217344"/>
            <a:ext cx="10515600" cy="770948"/>
          </a:xfrm>
        </p:spPr>
        <p:txBody>
          <a:bodyPr>
            <a:normAutofit/>
          </a:bodyPr>
          <a:lstStyle/>
          <a:p>
            <a:r>
              <a:rPr lang="cs-CZ" sz="2400" b="1" dirty="0"/>
              <a:t>Hope </a:t>
            </a:r>
            <a:r>
              <a:rPr lang="cs-CZ" sz="2400" b="1" dirty="0" err="1"/>
              <a:t>you</a:t>
            </a:r>
            <a:r>
              <a:rPr lang="cs-CZ" sz="2400" b="1" dirty="0"/>
              <a:t> </a:t>
            </a:r>
            <a:r>
              <a:rPr lang="cs-CZ" sz="2400" b="1" dirty="0" err="1"/>
              <a:t>liked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activity</a:t>
            </a:r>
            <a:r>
              <a:rPr lang="cs-CZ" sz="2400" b="1" dirty="0"/>
              <a:t>!</a:t>
            </a:r>
            <a:endParaRPr lang="en-US" sz="24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A2683D4-CA3F-4706-AF9E-C07F95B11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7.png" descr="Slika na kojoj se prikazuje tekst, ploča za pisanje&#10;&#10;Opis je automatski generiran">
            <a:extLst>
              <a:ext uri="{FF2B5EF4-FFF2-40B4-BE49-F238E27FC236}">
                <a16:creationId xmlns:a16="http://schemas.microsoft.com/office/drawing/2014/main" id="{BBF14166-8F44-4D8D-9E77-8F85F4CEAA9D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0800000">
            <a:off x="466436" y="1209965"/>
            <a:ext cx="11259128" cy="53568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847072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CFA02F-E1EC-40EE-8E37-371EF890D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972" y="3429000"/>
            <a:ext cx="9996055" cy="198350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cs-CZ" sz="2000" b="1" dirty="0" err="1"/>
              <a:t>The</a:t>
            </a:r>
            <a:r>
              <a:rPr lang="cs-CZ" sz="2000" b="1" dirty="0"/>
              <a:t> data </a:t>
            </a:r>
            <a:r>
              <a:rPr lang="cs-CZ" sz="2000" b="1" dirty="0" err="1"/>
              <a:t>literacy</a:t>
            </a:r>
            <a:r>
              <a:rPr lang="cs-CZ" sz="2000" b="1" dirty="0"/>
              <a:t> </a:t>
            </a:r>
            <a:r>
              <a:rPr lang="cs-CZ" sz="2000" b="1" dirty="0" err="1"/>
              <a:t>learning</a:t>
            </a:r>
            <a:r>
              <a:rPr lang="cs-CZ" sz="2000" b="1" dirty="0"/>
              <a:t> </a:t>
            </a:r>
            <a:r>
              <a:rPr lang="cs-CZ" sz="2000" b="1" dirty="0" err="1"/>
              <a:t>activity</a:t>
            </a:r>
            <a:r>
              <a:rPr lang="cs-CZ" sz="2000" b="1" dirty="0"/>
              <a:t> </a:t>
            </a:r>
            <a:r>
              <a:rPr lang="cs-CZ" sz="2000" b="1" dirty="0" err="1"/>
              <a:t>was</a:t>
            </a:r>
            <a:r>
              <a:rPr lang="cs-CZ" sz="2000" b="1" dirty="0"/>
              <a:t> </a:t>
            </a:r>
            <a:r>
              <a:rPr lang="cs-CZ" sz="2000" b="1" dirty="0" err="1"/>
              <a:t>prepared</a:t>
            </a:r>
            <a:r>
              <a:rPr lang="cs-CZ" sz="2000" b="1" dirty="0"/>
              <a:t> by GLOBE Program </a:t>
            </a:r>
            <a:r>
              <a:rPr lang="cs-CZ" sz="2000" b="1" dirty="0" err="1"/>
              <a:t>Europe</a:t>
            </a:r>
            <a:r>
              <a:rPr lang="cs-CZ" sz="2000" b="1" dirty="0"/>
              <a:t> and </a:t>
            </a:r>
            <a:r>
              <a:rPr lang="cs-CZ" sz="2000" b="1" dirty="0" err="1"/>
              <a:t>Eurasia</a:t>
            </a:r>
            <a:r>
              <a:rPr lang="cs-CZ" sz="2000" b="1" dirty="0"/>
              <a:t> Region Coordination Office, </a:t>
            </a:r>
            <a:r>
              <a:rPr lang="cs-CZ" sz="2000" b="1" dirty="0" err="1"/>
              <a:t>inspired</a:t>
            </a:r>
            <a:r>
              <a:rPr lang="cs-CZ" sz="2000" b="1" dirty="0"/>
              <a:t> by a </a:t>
            </a:r>
            <a:r>
              <a:rPr lang="cs-CZ" sz="2000" b="1" dirty="0" err="1"/>
              <a:t>real</a:t>
            </a:r>
            <a:r>
              <a:rPr lang="cs-CZ" sz="2000" b="1" dirty="0"/>
              <a:t> </a:t>
            </a:r>
            <a:r>
              <a:rPr lang="cs-CZ" sz="2000" b="1" dirty="0" err="1"/>
              <a:t>classroom</a:t>
            </a:r>
            <a:r>
              <a:rPr lang="cs-CZ" sz="2000" b="1" dirty="0"/>
              <a:t> </a:t>
            </a:r>
            <a:r>
              <a:rPr lang="cs-CZ" sz="2000" b="1" dirty="0" err="1"/>
              <a:t>activity</a:t>
            </a:r>
            <a:r>
              <a:rPr lang="cs-CZ" sz="2000" b="1" dirty="0"/>
              <a:t> </a:t>
            </a:r>
            <a:r>
              <a:rPr lang="cs-CZ" sz="2000" b="1" dirty="0" err="1"/>
              <a:t>coming</a:t>
            </a:r>
            <a:r>
              <a:rPr lang="cs-CZ" sz="2000" b="1" dirty="0"/>
              <a:t> </a:t>
            </a:r>
            <a:r>
              <a:rPr lang="cs-CZ" sz="2000" b="1" dirty="0" err="1"/>
              <a:t>from</a:t>
            </a:r>
            <a:r>
              <a:rPr lang="cs-CZ" sz="2000" b="1" dirty="0"/>
              <a:t> a GLOBE </a:t>
            </a:r>
            <a:r>
              <a:rPr lang="cs-CZ" sz="2000" b="1" dirty="0" err="1"/>
              <a:t>school</a:t>
            </a:r>
            <a:r>
              <a:rPr lang="cs-CZ" sz="2000" b="1" dirty="0"/>
              <a:t>.</a:t>
            </a:r>
            <a:br>
              <a:rPr lang="cs-CZ" sz="2000" b="1" dirty="0"/>
            </a:br>
            <a:br>
              <a:rPr lang="cs-CZ" sz="2000" b="1" dirty="0"/>
            </a:br>
            <a:r>
              <a:rPr lang="cs-CZ" sz="2000" b="1" dirty="0" err="1"/>
              <a:t>Thanks</a:t>
            </a:r>
            <a:r>
              <a:rPr lang="cs-CZ" sz="2000" b="1" dirty="0"/>
              <a:t> to </a:t>
            </a:r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cs-CZ" sz="2000" b="1" dirty="0" err="1"/>
              <a:t>teacher</a:t>
            </a:r>
            <a:r>
              <a:rPr lang="cs-CZ" sz="2000" b="1" dirty="0"/>
              <a:t> </a:t>
            </a:r>
            <a:r>
              <a:rPr lang="cs-CZ" sz="2000" b="1" dirty="0" err="1"/>
              <a:t>Zrinka</a:t>
            </a:r>
            <a:r>
              <a:rPr lang="cs-CZ" sz="2000" b="1" dirty="0"/>
              <a:t> </a:t>
            </a:r>
            <a:r>
              <a:rPr lang="cs-CZ" sz="2000" b="1" dirty="0" err="1"/>
              <a:t>Klarin</a:t>
            </a:r>
            <a:r>
              <a:rPr lang="cs-CZ" sz="2000" b="1" dirty="0"/>
              <a:t>, </a:t>
            </a:r>
            <a:r>
              <a:rPr lang="hr-HR" sz="2000" b="1" dirty="0"/>
              <a:t>from Elementary School Sime Budinica, Zadar, Croatia for the inspiring idea, photos and materials.</a:t>
            </a:r>
            <a:endParaRPr lang="en-US" sz="2000" b="1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A3A3CDC-8A59-451D-850B-BC0D2DFB5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09" y="5491721"/>
            <a:ext cx="10365509" cy="1366279"/>
          </a:xfrm>
        </p:spPr>
      </p:pic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3CCF5071-C0F8-4154-973B-6C20A8FFD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06" y="533634"/>
            <a:ext cx="3106788" cy="238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75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83A12E-677F-4637-B0DE-F6FEB0B46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327" y="367148"/>
            <a:ext cx="11683999" cy="824343"/>
          </a:xfrm>
        </p:spPr>
        <p:txBody>
          <a:bodyPr>
            <a:normAutofit/>
          </a:bodyPr>
          <a:lstStyle/>
          <a:p>
            <a:r>
              <a:rPr lang="hr-HR" sz="4400" b="1" dirty="0"/>
              <a:t>Air Temperature across GLOBE on the same day</a:t>
            </a:r>
            <a:endParaRPr lang="en-US" sz="4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9AF54DF-FA1D-4A96-8DAA-B4D2F104C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899" y="1480008"/>
            <a:ext cx="9898144" cy="3630587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s-CZ" sz="2000" b="1" dirty="0" err="1"/>
              <a:t>Topic</a:t>
            </a:r>
            <a:r>
              <a:rPr lang="cs-CZ" sz="2000" b="1" dirty="0"/>
              <a:t>:</a:t>
            </a:r>
            <a:r>
              <a:rPr lang="cs-CZ" sz="2000" dirty="0"/>
              <a:t> </a:t>
            </a:r>
            <a:r>
              <a:rPr lang="cs-CZ" sz="2000" dirty="0" err="1"/>
              <a:t>Comparison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air </a:t>
            </a:r>
            <a:r>
              <a:rPr lang="cs-CZ" sz="2000" dirty="0" err="1"/>
              <a:t>temperature</a:t>
            </a:r>
            <a:r>
              <a:rPr lang="cs-CZ" sz="2000" dirty="0"/>
              <a:t> </a:t>
            </a:r>
            <a:r>
              <a:rPr lang="cs-CZ" sz="2000" dirty="0" err="1"/>
              <a:t>measured</a:t>
            </a:r>
            <a:r>
              <a:rPr lang="cs-CZ" sz="2000" dirty="0"/>
              <a:t> </a:t>
            </a:r>
            <a:r>
              <a:rPr lang="cs-CZ" sz="2000" dirty="0" err="1"/>
              <a:t>at</a:t>
            </a:r>
            <a:r>
              <a:rPr lang="cs-CZ" sz="2000" dirty="0"/>
              <a:t> </a:t>
            </a:r>
            <a:r>
              <a:rPr lang="cs-CZ" sz="2000" dirty="0" err="1"/>
              <a:t>different</a:t>
            </a:r>
            <a:r>
              <a:rPr lang="cs-CZ" sz="2000" dirty="0"/>
              <a:t> </a:t>
            </a:r>
            <a:r>
              <a:rPr lang="cs-CZ" sz="2000" dirty="0" err="1"/>
              <a:t>locations</a:t>
            </a:r>
            <a:r>
              <a:rPr lang="cs-CZ" sz="2000" dirty="0"/>
              <a:t> </a:t>
            </a:r>
            <a:r>
              <a:rPr lang="cs-CZ" sz="2000" dirty="0" err="1"/>
              <a:t>at</a:t>
            </a:r>
            <a:r>
              <a:rPr lang="cs-CZ" sz="2000" dirty="0"/>
              <a:t> </a:t>
            </a:r>
            <a:r>
              <a:rPr lang="cs-CZ" sz="2000" dirty="0" err="1"/>
              <a:t>similar</a:t>
            </a:r>
            <a:r>
              <a:rPr lang="cs-CZ" sz="2000" dirty="0"/>
              <a:t> </a:t>
            </a:r>
            <a:r>
              <a:rPr lang="cs-CZ" sz="2000" dirty="0" err="1"/>
              <a:t>latitude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same</a:t>
            </a:r>
            <a:r>
              <a:rPr lang="cs-CZ" sz="2000" dirty="0"/>
              <a:t> </a:t>
            </a:r>
            <a:r>
              <a:rPr lang="cs-CZ" sz="2000" dirty="0" err="1"/>
              <a:t>day</a:t>
            </a:r>
            <a:r>
              <a:rPr lang="cs-CZ" sz="2000" dirty="0"/>
              <a:t> (</a:t>
            </a:r>
            <a:r>
              <a:rPr lang="cs-CZ" sz="2000" dirty="0" err="1"/>
              <a:t>noon</a:t>
            </a:r>
            <a:r>
              <a:rPr lang="cs-CZ" sz="2000" dirty="0"/>
              <a:t> </a:t>
            </a:r>
            <a:r>
              <a:rPr lang="cs-CZ" sz="2000" dirty="0" err="1"/>
              <a:t>local</a:t>
            </a:r>
            <a:r>
              <a:rPr lang="cs-CZ" sz="2000" dirty="0"/>
              <a:t> </a:t>
            </a:r>
            <a:r>
              <a:rPr lang="cs-CZ" sz="2000" dirty="0" err="1"/>
              <a:t>time</a:t>
            </a:r>
            <a:r>
              <a:rPr lang="cs-CZ" sz="2000" dirty="0"/>
              <a:t>).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cs-CZ" sz="2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s-CZ" sz="2000" b="1" dirty="0"/>
              <a:t>Age </a:t>
            </a:r>
            <a:r>
              <a:rPr lang="cs-CZ" sz="2000" b="1" dirty="0" err="1"/>
              <a:t>of</a:t>
            </a:r>
            <a:r>
              <a:rPr lang="cs-CZ" sz="2000" b="1" dirty="0"/>
              <a:t> </a:t>
            </a:r>
            <a:r>
              <a:rPr lang="cs-CZ" sz="2000" b="1" dirty="0" err="1"/>
              <a:t>students</a:t>
            </a:r>
            <a:r>
              <a:rPr lang="cs-CZ" sz="2000" b="1" dirty="0"/>
              <a:t>: </a:t>
            </a:r>
            <a:r>
              <a:rPr lang="cs-CZ" sz="2000" dirty="0"/>
              <a:t>7-12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cs-CZ" sz="2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s-CZ" sz="2000" b="1" dirty="0" err="1"/>
              <a:t>Skills</a:t>
            </a:r>
            <a:r>
              <a:rPr lang="cs-CZ" sz="2000" b="1" dirty="0"/>
              <a:t> </a:t>
            </a:r>
            <a:r>
              <a:rPr lang="cs-CZ" sz="2000" b="1" dirty="0" err="1"/>
              <a:t>developed</a:t>
            </a:r>
            <a:r>
              <a:rPr lang="cs-CZ" sz="2000" b="1" dirty="0"/>
              <a:t>: </a:t>
            </a:r>
            <a:r>
              <a:rPr lang="cs-CZ" sz="2000" dirty="0" err="1"/>
              <a:t>graph</a:t>
            </a:r>
            <a:r>
              <a:rPr lang="cs-CZ" sz="2000" dirty="0"/>
              <a:t> </a:t>
            </a:r>
            <a:r>
              <a:rPr lang="cs-CZ" sz="2000" dirty="0" err="1"/>
              <a:t>construction</a:t>
            </a:r>
            <a:r>
              <a:rPr lang="cs-CZ" sz="2000" dirty="0"/>
              <a:t> (</a:t>
            </a:r>
            <a:r>
              <a:rPr lang="cs-CZ" sz="2000" dirty="0" err="1"/>
              <a:t>incl</a:t>
            </a:r>
            <a:r>
              <a:rPr lang="cs-CZ" sz="2000" dirty="0"/>
              <a:t>. </a:t>
            </a:r>
            <a:r>
              <a:rPr lang="cs-CZ" sz="2000" dirty="0" err="1"/>
              <a:t>correct</a:t>
            </a:r>
            <a:r>
              <a:rPr lang="cs-CZ" sz="2000" dirty="0"/>
              <a:t> </a:t>
            </a:r>
            <a:r>
              <a:rPr lang="cs-CZ" sz="2000" dirty="0" err="1"/>
              <a:t>description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axis and legend), </a:t>
            </a:r>
            <a:r>
              <a:rPr lang="cs-CZ" sz="2000" dirty="0" err="1"/>
              <a:t>comparing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data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same</a:t>
            </a:r>
            <a:r>
              <a:rPr lang="cs-CZ" sz="2000" dirty="0"/>
              <a:t> </a:t>
            </a:r>
            <a:r>
              <a:rPr lang="cs-CZ" sz="2000" dirty="0" err="1"/>
              <a:t>parameter</a:t>
            </a:r>
            <a:r>
              <a:rPr lang="cs-CZ" sz="2000" dirty="0"/>
              <a:t>, </a:t>
            </a:r>
            <a:r>
              <a:rPr lang="cs-CZ" sz="2000" dirty="0" err="1"/>
              <a:t>asking</a:t>
            </a:r>
            <a:r>
              <a:rPr lang="cs-CZ" sz="2000" dirty="0"/>
              <a:t> </a:t>
            </a:r>
            <a:r>
              <a:rPr lang="cs-CZ" sz="2000" dirty="0" err="1"/>
              <a:t>questions</a:t>
            </a:r>
            <a:r>
              <a:rPr lang="cs-CZ" sz="2000" dirty="0"/>
              <a:t> on </a:t>
            </a:r>
            <a:r>
              <a:rPr lang="cs-CZ" sz="2000" dirty="0" err="1"/>
              <a:t>why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data </a:t>
            </a:r>
            <a:r>
              <a:rPr lang="cs-CZ" sz="2000" dirty="0" err="1"/>
              <a:t>differ</a:t>
            </a:r>
            <a:r>
              <a:rPr lang="cs-CZ" sz="2000" dirty="0"/>
              <a:t> </a:t>
            </a:r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cs-CZ" sz="2000" dirty="0" err="1"/>
              <a:t>each</a:t>
            </a:r>
            <a:r>
              <a:rPr lang="cs-CZ" sz="2000" dirty="0"/>
              <a:t> </a:t>
            </a:r>
            <a:r>
              <a:rPr lang="cs-CZ" sz="2000" dirty="0" err="1"/>
              <a:t>other</a:t>
            </a:r>
            <a:endParaRPr lang="cs-CZ" sz="2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cs-CZ" sz="2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s-CZ" sz="2000" b="1" dirty="0" err="1"/>
              <a:t>Prerequisities</a:t>
            </a:r>
            <a:r>
              <a:rPr lang="cs-CZ" sz="2000" b="1" dirty="0"/>
              <a:t>: </a:t>
            </a:r>
            <a:r>
              <a:rPr lang="cs-CZ" sz="2000" dirty="0"/>
              <a:t>basic </a:t>
            </a:r>
            <a:r>
              <a:rPr lang="cs-CZ" sz="2000" dirty="0" err="1"/>
              <a:t>knowledge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GLOBE </a:t>
            </a:r>
            <a:r>
              <a:rPr lang="cs-CZ" sz="2000" dirty="0" err="1"/>
              <a:t>Visualization</a:t>
            </a:r>
            <a:r>
              <a:rPr lang="cs-CZ" sz="2000" dirty="0"/>
              <a:t> </a:t>
            </a:r>
            <a:r>
              <a:rPr lang="cs-CZ" sz="2000" dirty="0" err="1"/>
              <a:t>Tool</a:t>
            </a:r>
            <a:endParaRPr lang="cs-CZ" sz="2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cs-CZ" sz="2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s-CZ" sz="2000" b="1" dirty="0"/>
              <a:t>Big Idea: </a:t>
            </a:r>
            <a:r>
              <a:rPr lang="cs-CZ" sz="2000" dirty="0" err="1"/>
              <a:t>There</a:t>
            </a:r>
            <a:r>
              <a:rPr lang="cs-CZ" sz="2000" dirty="0"/>
              <a:t> are </a:t>
            </a:r>
            <a:r>
              <a:rPr lang="cs-CZ" sz="2000" dirty="0" err="1"/>
              <a:t>various</a:t>
            </a:r>
            <a:r>
              <a:rPr lang="cs-CZ" sz="2000" dirty="0"/>
              <a:t> </a:t>
            </a:r>
            <a:r>
              <a:rPr lang="cs-CZ" sz="2000" dirty="0" err="1"/>
              <a:t>local</a:t>
            </a:r>
            <a:r>
              <a:rPr lang="cs-CZ" sz="2000" dirty="0"/>
              <a:t> </a:t>
            </a:r>
            <a:r>
              <a:rPr lang="cs-CZ" sz="2000" dirty="0" err="1"/>
              <a:t>factors</a:t>
            </a:r>
            <a:r>
              <a:rPr lang="cs-CZ" sz="2000" dirty="0"/>
              <a:t> </a:t>
            </a:r>
            <a:r>
              <a:rPr lang="cs-CZ" sz="2000" dirty="0" err="1"/>
              <a:t>that</a:t>
            </a:r>
            <a:r>
              <a:rPr lang="cs-CZ" sz="2000" dirty="0"/>
              <a:t> </a:t>
            </a:r>
            <a:r>
              <a:rPr lang="cs-CZ" sz="2000" dirty="0" err="1"/>
              <a:t>impact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air </a:t>
            </a:r>
            <a:r>
              <a:rPr lang="cs-CZ" sz="2000" dirty="0" err="1"/>
              <a:t>temperature</a:t>
            </a:r>
            <a:r>
              <a:rPr lang="cs-CZ" sz="2000" dirty="0"/>
              <a:t> </a:t>
            </a:r>
            <a:r>
              <a:rPr lang="cs-CZ" sz="2000" dirty="0" err="1"/>
              <a:t>at</a:t>
            </a:r>
            <a:r>
              <a:rPr lang="cs-CZ" sz="2000" dirty="0"/>
              <a:t> </a:t>
            </a:r>
            <a:r>
              <a:rPr lang="cs-CZ" sz="2000" dirty="0" err="1"/>
              <a:t>particular</a:t>
            </a:r>
            <a:r>
              <a:rPr lang="cs-CZ" sz="2000" dirty="0"/>
              <a:t> study </a:t>
            </a:r>
            <a:r>
              <a:rPr lang="cs-CZ" sz="2000" dirty="0" err="1"/>
              <a:t>site</a:t>
            </a:r>
            <a:r>
              <a:rPr lang="cs-CZ" sz="2000" dirty="0"/>
              <a:t> (</a:t>
            </a:r>
            <a:r>
              <a:rPr lang="cs-CZ" sz="2000" dirty="0" err="1"/>
              <a:t>altitude</a:t>
            </a:r>
            <a:r>
              <a:rPr lang="cs-CZ" sz="2000" dirty="0"/>
              <a:t>, </a:t>
            </a:r>
            <a:r>
              <a:rPr lang="cs-CZ" sz="2000" dirty="0" err="1"/>
              <a:t>relief</a:t>
            </a:r>
            <a:r>
              <a:rPr lang="cs-CZ" sz="2000" dirty="0"/>
              <a:t> and </a:t>
            </a:r>
            <a:r>
              <a:rPr lang="cs-CZ" sz="2000" dirty="0" err="1"/>
              <a:t>weather</a:t>
            </a:r>
            <a:r>
              <a:rPr lang="cs-CZ" sz="2000" dirty="0"/>
              <a:t> </a:t>
            </a:r>
            <a:r>
              <a:rPr lang="cs-CZ" sz="2000" dirty="0" err="1"/>
              <a:t>conditions</a:t>
            </a:r>
            <a:r>
              <a:rPr lang="cs-CZ" sz="2000" dirty="0"/>
              <a:t> such as </a:t>
            </a:r>
            <a:r>
              <a:rPr lang="cs-CZ" sz="2000" dirty="0" err="1"/>
              <a:t>windspeed</a:t>
            </a:r>
            <a:r>
              <a:rPr lang="cs-CZ" sz="2000" dirty="0"/>
              <a:t>, </a:t>
            </a:r>
            <a:r>
              <a:rPr lang="cs-CZ" sz="2000" dirty="0" err="1"/>
              <a:t>cloud</a:t>
            </a:r>
            <a:r>
              <a:rPr lang="cs-CZ" sz="2000" dirty="0"/>
              <a:t> </a:t>
            </a:r>
            <a:r>
              <a:rPr lang="cs-CZ" sz="2000" dirty="0" err="1"/>
              <a:t>cover</a:t>
            </a:r>
            <a:r>
              <a:rPr lang="cs-CZ" sz="2000" dirty="0"/>
              <a:t>, </a:t>
            </a:r>
            <a:r>
              <a:rPr lang="cs-CZ" sz="2000" dirty="0" err="1"/>
              <a:t>precipitation</a:t>
            </a:r>
            <a:r>
              <a:rPr lang="cs-CZ" sz="2000" dirty="0"/>
              <a:t> </a:t>
            </a:r>
            <a:r>
              <a:rPr lang="cs-CZ" sz="2000" dirty="0" err="1"/>
              <a:t>etc</a:t>
            </a:r>
            <a:r>
              <a:rPr lang="cs-CZ" sz="2000" dirty="0"/>
              <a:t>.)</a:t>
            </a:r>
            <a:endParaRPr lang="en-US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72B5501-F5D2-4DD1-8309-F8EF14264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06" t="52792" b="32957"/>
          <a:stretch/>
        </p:blipFill>
        <p:spPr>
          <a:xfrm>
            <a:off x="0" y="5392186"/>
            <a:ext cx="12191999" cy="14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7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83A12E-677F-4637-B0DE-F6FEB0B46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4019" y="367148"/>
            <a:ext cx="10228084" cy="824343"/>
          </a:xfrm>
        </p:spPr>
        <p:txBody>
          <a:bodyPr>
            <a:normAutofit/>
          </a:bodyPr>
          <a:lstStyle/>
          <a:p>
            <a:pPr algn="l"/>
            <a:r>
              <a:rPr lang="hr-HR" sz="4400" b="1" dirty="0"/>
              <a:t>Content</a:t>
            </a:r>
            <a:endParaRPr lang="en-US" sz="4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9AF54DF-FA1D-4A96-8DAA-B4D2F104C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3446" y="1414019"/>
            <a:ext cx="9653049" cy="3159247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s-CZ" sz="2000" b="1" dirty="0" err="1"/>
              <a:t>Slide</a:t>
            </a:r>
            <a:r>
              <a:rPr lang="cs-CZ" sz="2000" b="1" dirty="0"/>
              <a:t> 4:</a:t>
            </a:r>
            <a:r>
              <a:rPr lang="cs-CZ" sz="2000" dirty="0"/>
              <a:t> </a:t>
            </a:r>
            <a:r>
              <a:rPr lang="cs-CZ" sz="2000" dirty="0" err="1"/>
              <a:t>Work</a:t>
            </a:r>
            <a:r>
              <a:rPr lang="cs-CZ" sz="2000" dirty="0"/>
              <a:t> </a:t>
            </a:r>
            <a:r>
              <a:rPr lang="cs-CZ" sz="2000" dirty="0" err="1"/>
              <a:t>Assignement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students</a:t>
            </a:r>
            <a:endParaRPr lang="cs-CZ" sz="2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cs-CZ" sz="2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s-CZ" sz="2000" b="1" dirty="0" err="1"/>
              <a:t>Slides</a:t>
            </a:r>
            <a:r>
              <a:rPr lang="cs-CZ" sz="2000" b="1" dirty="0"/>
              <a:t> 5-7: </a:t>
            </a:r>
            <a:r>
              <a:rPr lang="cs-CZ" sz="2000" dirty="0" err="1"/>
              <a:t>Instruction</a:t>
            </a:r>
            <a:r>
              <a:rPr lang="cs-CZ" sz="2000" dirty="0"/>
              <a:t> on </a:t>
            </a:r>
            <a:r>
              <a:rPr lang="cs-CZ" sz="2000" dirty="0" err="1"/>
              <a:t>how</a:t>
            </a:r>
            <a:r>
              <a:rPr lang="cs-CZ" sz="2000" dirty="0"/>
              <a:t> to </a:t>
            </a:r>
            <a:r>
              <a:rPr lang="cs-CZ" sz="2000" dirty="0" err="1"/>
              <a:t>find</a:t>
            </a:r>
            <a:r>
              <a:rPr lang="cs-CZ" sz="2000" dirty="0"/>
              <a:t> and </a:t>
            </a:r>
            <a:r>
              <a:rPr lang="cs-CZ" sz="2000" dirty="0" err="1"/>
              <a:t>filter</a:t>
            </a:r>
            <a:r>
              <a:rPr lang="cs-CZ" sz="2000" dirty="0"/>
              <a:t> </a:t>
            </a:r>
            <a:r>
              <a:rPr lang="cs-CZ" sz="2000" dirty="0" err="1"/>
              <a:t>out</a:t>
            </a:r>
            <a:r>
              <a:rPr lang="cs-CZ" sz="2000" dirty="0"/>
              <a:t> </a:t>
            </a:r>
            <a:r>
              <a:rPr lang="cs-CZ" sz="2000" dirty="0" err="1"/>
              <a:t>selected</a:t>
            </a:r>
            <a:r>
              <a:rPr lang="cs-CZ" sz="2000" dirty="0"/>
              <a:t> </a:t>
            </a:r>
            <a:r>
              <a:rPr lang="cs-CZ" sz="2000" dirty="0" err="1"/>
              <a:t>range</a:t>
            </a:r>
            <a:r>
              <a:rPr lang="cs-CZ" sz="2000" dirty="0"/>
              <a:t> air </a:t>
            </a:r>
            <a:r>
              <a:rPr lang="cs-CZ" sz="2000" dirty="0" err="1"/>
              <a:t>temperature</a:t>
            </a:r>
            <a:r>
              <a:rPr lang="cs-CZ" sz="2000" dirty="0"/>
              <a:t> data in </a:t>
            </a:r>
            <a:r>
              <a:rPr lang="cs-CZ" sz="2000" dirty="0" err="1"/>
              <a:t>the</a:t>
            </a:r>
            <a:r>
              <a:rPr lang="cs-CZ" sz="2000" dirty="0"/>
              <a:t> GLOBE </a:t>
            </a:r>
            <a:r>
              <a:rPr lang="cs-CZ" sz="2000" dirty="0" err="1"/>
              <a:t>Visualization</a:t>
            </a:r>
            <a:r>
              <a:rPr lang="cs-CZ" sz="2000" dirty="0"/>
              <a:t> </a:t>
            </a:r>
            <a:r>
              <a:rPr lang="cs-CZ" sz="2000" dirty="0" err="1"/>
              <a:t>Tool</a:t>
            </a:r>
            <a:r>
              <a:rPr lang="cs-CZ" sz="2000" dirty="0"/>
              <a:t> – </a:t>
            </a:r>
            <a:r>
              <a:rPr lang="cs-CZ" sz="2000" dirty="0" err="1"/>
              <a:t>following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process</a:t>
            </a:r>
            <a:r>
              <a:rPr lang="cs-CZ" sz="2000" dirty="0"/>
              <a:t> </a:t>
            </a:r>
            <a:r>
              <a:rPr lang="cs-CZ" sz="2000" dirty="0" err="1"/>
              <a:t>that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teacher</a:t>
            </a:r>
            <a:r>
              <a:rPr lang="cs-CZ" sz="2000" dirty="0"/>
              <a:t> </a:t>
            </a:r>
            <a:r>
              <a:rPr lang="cs-CZ" sz="2000" dirty="0" err="1"/>
              <a:t>from</a:t>
            </a:r>
            <a:r>
              <a:rPr lang="cs-CZ" sz="2000" dirty="0"/>
              <a:t> Zadar </a:t>
            </a:r>
            <a:r>
              <a:rPr lang="cs-CZ" sz="2000" dirty="0" err="1"/>
              <a:t>school</a:t>
            </a:r>
            <a:r>
              <a:rPr lang="cs-CZ" sz="2000" dirty="0"/>
              <a:t> </a:t>
            </a:r>
            <a:r>
              <a:rPr lang="cs-CZ" sz="2000" dirty="0" err="1"/>
              <a:t>did</a:t>
            </a:r>
            <a:r>
              <a:rPr lang="cs-CZ" sz="2000" dirty="0"/>
              <a:t> with her </a:t>
            </a:r>
            <a:r>
              <a:rPr lang="cs-CZ" sz="2000" dirty="0" err="1"/>
              <a:t>class</a:t>
            </a:r>
            <a:r>
              <a:rPr lang="cs-CZ" sz="2000" dirty="0"/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cs-CZ" sz="2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s-CZ" sz="2000" b="1" dirty="0" err="1"/>
              <a:t>Slide</a:t>
            </a:r>
            <a:r>
              <a:rPr lang="cs-CZ" sz="2000" b="1" dirty="0"/>
              <a:t> 8: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dataset</a:t>
            </a:r>
            <a:r>
              <a:rPr lang="cs-CZ" sz="2000" dirty="0"/>
              <a:t> </a:t>
            </a:r>
            <a:r>
              <a:rPr lang="cs-CZ" sz="2000" dirty="0" err="1"/>
              <a:t>students</a:t>
            </a:r>
            <a:r>
              <a:rPr lang="cs-CZ" sz="2000" dirty="0"/>
              <a:t> </a:t>
            </a:r>
            <a:r>
              <a:rPr lang="cs-CZ" sz="2000" dirty="0" err="1"/>
              <a:t>can</a:t>
            </a:r>
            <a:r>
              <a:rPr lang="cs-CZ" sz="2000" dirty="0"/>
              <a:t> </a:t>
            </a:r>
            <a:r>
              <a:rPr lang="cs-CZ" sz="2000" dirty="0" err="1"/>
              <a:t>work</a:t>
            </a:r>
            <a:r>
              <a:rPr lang="cs-CZ" sz="2000" dirty="0"/>
              <a:t> with (in case </a:t>
            </a:r>
            <a:r>
              <a:rPr lang="cs-CZ" sz="2000" dirty="0" err="1"/>
              <a:t>you</a:t>
            </a:r>
            <a:r>
              <a:rPr lang="cs-CZ" sz="2000" dirty="0"/>
              <a:t> </a:t>
            </a:r>
            <a:r>
              <a:rPr lang="cs-CZ" sz="2000" dirty="0" err="1"/>
              <a:t>don´t</a:t>
            </a:r>
            <a:r>
              <a:rPr lang="cs-CZ" sz="2000" dirty="0"/>
              <a:t> </a:t>
            </a:r>
            <a:r>
              <a:rPr lang="cs-CZ" sz="2000" dirty="0" err="1"/>
              <a:t>want</a:t>
            </a:r>
            <a:r>
              <a:rPr lang="cs-CZ" sz="2000" dirty="0"/>
              <a:t> to </a:t>
            </a:r>
            <a:r>
              <a:rPr lang="cs-CZ" sz="2000" dirty="0" err="1"/>
              <a:t>spend</a:t>
            </a:r>
            <a:r>
              <a:rPr lang="cs-CZ" sz="2000" dirty="0"/>
              <a:t> </a:t>
            </a:r>
            <a:r>
              <a:rPr lang="cs-CZ" sz="2000" dirty="0" err="1"/>
              <a:t>time</a:t>
            </a:r>
            <a:r>
              <a:rPr lang="cs-CZ" sz="2000" dirty="0"/>
              <a:t> </a:t>
            </a:r>
            <a:r>
              <a:rPr lang="cs-CZ" sz="2000" dirty="0" err="1"/>
              <a:t>looking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more up-to-</a:t>
            </a:r>
            <a:r>
              <a:rPr lang="cs-CZ" sz="2000" dirty="0" err="1"/>
              <a:t>date</a:t>
            </a:r>
            <a:r>
              <a:rPr lang="cs-CZ" sz="2000" dirty="0"/>
              <a:t> </a:t>
            </a:r>
            <a:r>
              <a:rPr lang="cs-CZ" sz="2000" dirty="0" err="1"/>
              <a:t>dataset</a:t>
            </a:r>
            <a:r>
              <a:rPr lang="cs-CZ" sz="2000" dirty="0"/>
              <a:t> </a:t>
            </a:r>
            <a:r>
              <a:rPr lang="cs-CZ" sz="2000" dirty="0" err="1"/>
              <a:t>or</a:t>
            </a:r>
            <a:r>
              <a:rPr lang="cs-CZ" sz="2000" dirty="0"/>
              <a:t> data </a:t>
            </a:r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latitude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your</a:t>
            </a:r>
            <a:r>
              <a:rPr lang="cs-CZ" sz="2000" dirty="0"/>
              <a:t> </a:t>
            </a:r>
            <a:r>
              <a:rPr lang="cs-CZ" sz="2000" dirty="0" err="1"/>
              <a:t>school</a:t>
            </a:r>
            <a:r>
              <a:rPr lang="cs-CZ" sz="2000" dirty="0"/>
              <a:t>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cs-CZ" sz="2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s-CZ" sz="2000" b="1" dirty="0" err="1"/>
              <a:t>Slides</a:t>
            </a:r>
            <a:r>
              <a:rPr lang="cs-CZ" sz="2000" b="1" dirty="0"/>
              <a:t> 9-11: </a:t>
            </a:r>
            <a:r>
              <a:rPr lang="cs-CZ" sz="2000" dirty="0" err="1"/>
              <a:t>Examples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graphs</a:t>
            </a:r>
            <a:r>
              <a:rPr lang="cs-CZ" sz="2000" dirty="0"/>
              <a:t> </a:t>
            </a:r>
            <a:r>
              <a:rPr lang="cs-CZ" sz="2000" dirty="0" err="1"/>
              <a:t>constructed</a:t>
            </a:r>
            <a:r>
              <a:rPr lang="cs-CZ" sz="2000" dirty="0"/>
              <a:t> </a:t>
            </a:r>
            <a:r>
              <a:rPr lang="cs-CZ" sz="2000" dirty="0" err="1"/>
              <a:t>manually</a:t>
            </a:r>
            <a:r>
              <a:rPr lang="cs-CZ" sz="2000" dirty="0"/>
              <a:t> by </a:t>
            </a:r>
            <a:r>
              <a:rPr lang="cs-CZ" sz="2000" dirty="0" err="1"/>
              <a:t>students</a:t>
            </a:r>
            <a:endParaRPr lang="cs-CZ" sz="2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cs-CZ" sz="2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6D230BE-3884-469B-A610-11F05FB8B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18" t="81626" r="985" b="3974"/>
          <a:stretch/>
        </p:blipFill>
        <p:spPr>
          <a:xfrm>
            <a:off x="1423446" y="5308243"/>
            <a:ext cx="9653049" cy="157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92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9E42D9-FFC8-4A24-B715-5C103990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360795"/>
            <a:ext cx="10515600" cy="669348"/>
          </a:xfrm>
        </p:spPr>
        <p:txBody>
          <a:bodyPr>
            <a:noAutofit/>
          </a:bodyPr>
          <a:lstStyle/>
          <a:p>
            <a:r>
              <a:rPr lang="hr-HR" b="1" dirty="0"/>
              <a:t>Work assignment for students:</a:t>
            </a:r>
            <a:endParaRPr lang="en-US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816F9B-8CE9-4164-A907-A588F9DD7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145" y="1320800"/>
            <a:ext cx="10677237" cy="543098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hr-HR" sz="2400" b="1" dirty="0"/>
              <a:t>Task: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hr-HR" sz="2400" dirty="0"/>
              <a:t>Compare air temperature measured on March 25, 2022  in GLOBE schools, Latitude 43 to 45, Longitude -180 to 180 and construct a graph of those readings. </a:t>
            </a:r>
            <a:r>
              <a:rPr lang="hr-HR" sz="2400" i="1" dirty="0"/>
              <a:t>Comment: Latitude was derived from that on which Zadar school was located (Lat: 44.1173°), you can come with your own.</a:t>
            </a:r>
          </a:p>
          <a:p>
            <a:pPr marL="0" indent="0">
              <a:lnSpc>
                <a:spcPct val="110000"/>
              </a:lnSpc>
              <a:buNone/>
            </a:pPr>
            <a:endParaRPr lang="hr-HR" sz="2400" b="1" dirty="0"/>
          </a:p>
          <a:p>
            <a:pPr marL="0" indent="0">
              <a:lnSpc>
                <a:spcPct val="110000"/>
              </a:lnSpc>
              <a:buNone/>
            </a:pPr>
            <a:r>
              <a:rPr lang="hr-HR" sz="2400" b="1" dirty="0"/>
              <a:t>Steps: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hr-HR" sz="2400" dirty="0"/>
              <a:t>Find schools (sites) on the (moreless) the same latitude, which collected the data for air temperature on the given date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hr-HR" sz="2400" dirty="0"/>
              <a:t>Construct the graph displaying the different air temperatures coming from the selected locations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hr-HR" sz="2400" dirty="0"/>
              <a:t>Make sure you describe the graph correctly (axis, scale, units, legend)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hr-HR" sz="2400" dirty="0"/>
              <a:t>Interpret the data displayed and ask quesions (Why the temperature differs? What local factors influence the temperature?)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6458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7597DB-0267-46D2-BE19-F096CA59A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88" y="120073"/>
            <a:ext cx="11270673" cy="17826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r-HR" sz="2400" b="1" dirty="0"/>
              <a:t>The activity is based on the assigment from Elementary School Sime Budinica, Zadar, Croatia (teacher Zrinka Klarin) that they did as a part of 2022 Earth Day Air Temperature Challenge.</a:t>
            </a:r>
            <a:br>
              <a:rPr lang="hr-HR" sz="2400" b="1" dirty="0"/>
            </a:br>
            <a:br>
              <a:rPr lang="hr-HR" sz="2400" b="1" dirty="0"/>
            </a:br>
            <a:r>
              <a:rPr lang="hr-HR" sz="2400" b="1" dirty="0"/>
              <a:t>You can follow the steps of Zrinka´s students – see the slides that follow.</a:t>
            </a:r>
            <a:endParaRPr lang="en-US" sz="2400" dirty="0"/>
          </a:p>
        </p:txBody>
      </p:sp>
      <p:pic>
        <p:nvPicPr>
          <p:cNvPr id="4" name="image1.png">
            <a:extLst>
              <a:ext uri="{FF2B5EF4-FFF2-40B4-BE49-F238E27FC236}">
                <a16:creationId xmlns:a16="http://schemas.microsoft.com/office/drawing/2014/main" id="{7B134722-4BD0-4D5E-BA96-19EC7E7F223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38200" y="1999526"/>
            <a:ext cx="10621819" cy="477535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07054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0D6B63-776F-449A-A5DD-856F79711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272" y="193964"/>
            <a:ext cx="11122891" cy="950624"/>
          </a:xfrm>
        </p:spPr>
        <p:txBody>
          <a:bodyPr>
            <a:noAutofit/>
          </a:bodyPr>
          <a:lstStyle/>
          <a:p>
            <a:r>
              <a:rPr lang="cs-CZ" sz="2400" b="1" dirty="0"/>
              <a:t>Step 1: </a:t>
            </a:r>
            <a:r>
              <a:rPr lang="cs-CZ" sz="2400" dirty="0" err="1"/>
              <a:t>finding</a:t>
            </a:r>
            <a:r>
              <a:rPr lang="cs-CZ" sz="2400" dirty="0"/>
              <a:t> </a:t>
            </a:r>
            <a:r>
              <a:rPr lang="cs-CZ" sz="2400" dirty="0" err="1"/>
              <a:t>schools</a:t>
            </a:r>
            <a:r>
              <a:rPr lang="cs-CZ" sz="2400" dirty="0"/>
              <a:t> </a:t>
            </a:r>
            <a:r>
              <a:rPr lang="cs-CZ" sz="2400" dirty="0" err="1"/>
              <a:t>that</a:t>
            </a:r>
            <a:r>
              <a:rPr lang="cs-CZ" sz="2400" dirty="0"/>
              <a:t> </a:t>
            </a:r>
            <a:r>
              <a:rPr lang="cs-CZ" sz="2400" dirty="0" err="1"/>
              <a:t>measured</a:t>
            </a:r>
            <a:r>
              <a:rPr lang="cs-CZ" sz="2400" dirty="0"/>
              <a:t> air temp. on 25 March 2022 and are </a:t>
            </a:r>
            <a:r>
              <a:rPr lang="cs-CZ" sz="2400" dirty="0" err="1"/>
              <a:t>located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given</a:t>
            </a:r>
            <a:r>
              <a:rPr lang="cs-CZ" sz="2400" dirty="0"/>
              <a:t> </a:t>
            </a:r>
            <a:r>
              <a:rPr lang="cs-CZ" sz="2400" dirty="0" err="1"/>
              <a:t>Latitude</a:t>
            </a:r>
            <a:r>
              <a:rPr lang="cs-CZ" sz="2400" dirty="0"/>
              <a:t> – </a:t>
            </a:r>
            <a:r>
              <a:rPr lang="cs-CZ" sz="2400" dirty="0" err="1"/>
              <a:t>see</a:t>
            </a:r>
            <a:r>
              <a:rPr lang="cs-CZ" sz="2400" dirty="0"/>
              <a:t> set up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filter</a:t>
            </a:r>
            <a:r>
              <a:rPr lang="cs-CZ" sz="2400" dirty="0"/>
              <a:t>:</a:t>
            </a:r>
            <a:endParaRPr lang="en-US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FA29B2F-99A6-4A4A-A452-472FB32E4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D8F46A7-7DC4-4C15-831B-BECB76223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40" b="3974"/>
          <a:stretch/>
        </p:blipFill>
        <p:spPr>
          <a:xfrm>
            <a:off x="0" y="1242291"/>
            <a:ext cx="12192000" cy="561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84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35A02E-5A36-438E-9A8A-B52090FF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09" y="221673"/>
            <a:ext cx="11628582" cy="770948"/>
          </a:xfrm>
        </p:spPr>
        <p:txBody>
          <a:bodyPr>
            <a:normAutofit/>
          </a:bodyPr>
          <a:lstStyle/>
          <a:p>
            <a:r>
              <a:rPr lang="cs-CZ" sz="2400" b="1" dirty="0"/>
              <a:t>Step 2: </a:t>
            </a:r>
            <a:r>
              <a:rPr lang="cs-CZ" sz="2400" dirty="0" err="1"/>
              <a:t>analyzing</a:t>
            </a:r>
            <a:r>
              <a:rPr lang="cs-CZ" sz="2400" dirty="0"/>
              <a:t> </a:t>
            </a:r>
            <a:r>
              <a:rPr lang="cs-CZ" sz="2400" dirty="0" err="1"/>
              <a:t>results</a:t>
            </a:r>
            <a:r>
              <a:rPr lang="cs-CZ" sz="2400" dirty="0"/>
              <a:t> </a:t>
            </a:r>
            <a:r>
              <a:rPr lang="cs-CZ" sz="2400" dirty="0" err="1"/>
              <a:t>given</a:t>
            </a:r>
            <a:r>
              <a:rPr lang="cs-CZ" sz="2400" dirty="0"/>
              <a:t> by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Visualization</a:t>
            </a:r>
            <a:r>
              <a:rPr lang="cs-CZ" sz="2400" dirty="0"/>
              <a:t> </a:t>
            </a:r>
            <a:r>
              <a:rPr lang="cs-CZ" sz="2400" dirty="0" err="1"/>
              <a:t>Tool</a:t>
            </a:r>
            <a:endParaRPr lang="en-US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0A6061-AA69-462D-BB5C-E198D4926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5.png" descr="Slika na kojoj se prikazuje karta&#10;&#10;Opis je automatski generiran">
            <a:extLst>
              <a:ext uri="{FF2B5EF4-FFF2-40B4-BE49-F238E27FC236}">
                <a16:creationId xmlns:a16="http://schemas.microsoft.com/office/drawing/2014/main" id="{37201137-648F-4E21-A5B9-ED8870750BE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34110" y="1136074"/>
            <a:ext cx="11471564" cy="544021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29173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F512C4-BDF1-43CB-A647-05DBF9720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727"/>
            <a:ext cx="10515600" cy="116811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r-HR" sz="2400" b="1" dirty="0"/>
              <a:t>Step 3: </a:t>
            </a:r>
            <a:r>
              <a:rPr lang="hr-HR" sz="2400" dirty="0"/>
              <a:t>Recording the name of all selected GLOBE schools along with the air temperature for the given date:</a:t>
            </a:r>
            <a:endParaRPr lang="en-US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6DD9AB-B68E-478C-AED9-CA0C9C418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6036"/>
            <a:ext cx="10515600" cy="42835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sz="2400" u="sng" dirty="0"/>
              <a:t>GLOBE schools located in the belt and air temperatures measured at each school:</a:t>
            </a:r>
          </a:p>
          <a:p>
            <a:pPr marL="0" indent="0">
              <a:buNone/>
            </a:pPr>
            <a:endParaRPr lang="hr-HR" sz="2400" dirty="0"/>
          </a:p>
          <a:p>
            <a:r>
              <a:rPr lang="hr-HR" sz="2400" dirty="0"/>
              <a:t>Willow Creek Elementary School, USA  	11.5°C</a:t>
            </a:r>
            <a:endParaRPr lang="en-US" sz="2400" dirty="0"/>
          </a:p>
          <a:p>
            <a:r>
              <a:rPr lang="hr-HR" sz="2400" dirty="0"/>
              <a:t>Sibley East Middle High School, USA 	  1.1°C</a:t>
            </a:r>
            <a:endParaRPr lang="en-US" sz="2400" dirty="0"/>
          </a:p>
          <a:p>
            <a:r>
              <a:rPr lang="hr-HR" sz="2400" dirty="0"/>
              <a:t>Lone Oak Campsites , USA			13.1°C</a:t>
            </a:r>
            <a:endParaRPr lang="en-US" sz="2400" dirty="0"/>
          </a:p>
          <a:p>
            <a:r>
              <a:rPr lang="hr-HR" sz="2400" dirty="0"/>
              <a:t>1.Lycée Henri Matisse Cugnaux, France	12.7°C</a:t>
            </a:r>
            <a:endParaRPr lang="en-US" sz="2400" dirty="0"/>
          </a:p>
          <a:p>
            <a:r>
              <a:rPr lang="hr-HR" sz="2400" dirty="0"/>
              <a:t>Italy GLOBE v-School, Italy 			16.8°C</a:t>
            </a:r>
            <a:endParaRPr lang="en-US" sz="2400" dirty="0"/>
          </a:p>
          <a:p>
            <a:r>
              <a:rPr lang="hr-HR" sz="2400" dirty="0"/>
              <a:t>OŠ dr Mate Demarina, Croatia 		17.6°C</a:t>
            </a:r>
            <a:endParaRPr lang="en-US" sz="2400" dirty="0"/>
          </a:p>
          <a:p>
            <a:r>
              <a:rPr lang="hr-HR" sz="2400" dirty="0"/>
              <a:t>OS Sime Budinica, Croatia  			16.0°C</a:t>
            </a:r>
            <a:endParaRPr lang="en-US" sz="2400" dirty="0"/>
          </a:p>
          <a:p>
            <a:r>
              <a:rPr lang="hr-HR" sz="2400" dirty="0"/>
              <a:t>OS Josip Pupacic, Croatia			16.1°C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image8.png">
            <a:extLst>
              <a:ext uri="{FF2B5EF4-FFF2-40B4-BE49-F238E27FC236}">
                <a16:creationId xmlns:a16="http://schemas.microsoft.com/office/drawing/2014/main" id="{D2006FAF-3FFD-4308-B5FB-6C98725E1A0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451273" y="3343565"/>
            <a:ext cx="3168071" cy="271549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224601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DA92E8-94C5-4994-A1AD-CBCD058AD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0"/>
            <a:ext cx="10515600" cy="941344"/>
          </a:xfrm>
        </p:spPr>
        <p:txBody>
          <a:bodyPr>
            <a:normAutofit/>
          </a:bodyPr>
          <a:lstStyle/>
          <a:p>
            <a:r>
              <a:rPr lang="cs-CZ" sz="2400" b="1" dirty="0"/>
              <a:t>Step 4: </a:t>
            </a:r>
            <a:r>
              <a:rPr lang="cs-CZ" sz="2400" dirty="0" err="1"/>
              <a:t>students</a:t>
            </a:r>
            <a:r>
              <a:rPr lang="cs-CZ" sz="2400" dirty="0"/>
              <a:t> </a:t>
            </a:r>
            <a:r>
              <a:rPr lang="cs-CZ" sz="2400" dirty="0" err="1"/>
              <a:t>constructing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graph</a:t>
            </a:r>
            <a:r>
              <a:rPr lang="cs-CZ" sz="2400" dirty="0"/>
              <a:t> </a:t>
            </a:r>
            <a:r>
              <a:rPr lang="cs-CZ" sz="2400" dirty="0" err="1"/>
              <a:t>manually</a:t>
            </a:r>
            <a:endParaRPr lang="en-US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C44194-9D02-4A2E-84CB-E0381F404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12.png" descr="Slika na kojoj se prikazuje tekst&#10;&#10;Opis je automatski generiran">
            <a:extLst>
              <a:ext uri="{FF2B5EF4-FFF2-40B4-BE49-F238E27FC236}">
                <a16:creationId xmlns:a16="http://schemas.microsoft.com/office/drawing/2014/main" id="{35E7C39B-CBC3-4EE0-9853-B80C45D17367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937"/>
          <a:stretch/>
        </p:blipFill>
        <p:spPr>
          <a:xfrm>
            <a:off x="838199" y="858982"/>
            <a:ext cx="4574309" cy="5827453"/>
          </a:xfrm>
          <a:prstGeom prst="rect">
            <a:avLst/>
          </a:prstGeom>
          <a:ln w="28575">
            <a:solidFill>
              <a:srgbClr val="4472C4"/>
            </a:solidFill>
            <a:prstDash val="solid"/>
          </a:ln>
        </p:spPr>
      </p:pic>
      <p:pic>
        <p:nvPicPr>
          <p:cNvPr id="5" name="image9.png">
            <a:extLst>
              <a:ext uri="{FF2B5EF4-FFF2-40B4-BE49-F238E27FC236}">
                <a16:creationId xmlns:a16="http://schemas.microsoft.com/office/drawing/2014/main" id="{35CF89EB-9870-4CCD-85FE-AEA92C2DA5A5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324080" y="858981"/>
            <a:ext cx="4463993" cy="5827454"/>
          </a:xfrm>
          <a:prstGeom prst="rect">
            <a:avLst/>
          </a:prstGeom>
          <a:ln w="28575">
            <a:solidFill>
              <a:srgbClr val="4472C4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150251170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642</Words>
  <Application>Microsoft Office PowerPoint</Application>
  <PresentationFormat>Širokoúhlá obrazovka</PresentationFormat>
  <Paragraphs>46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Data Literacy Learning Activity - Atmosphere</vt:lpstr>
      <vt:lpstr>Air Temperature across GLOBE on the same day</vt:lpstr>
      <vt:lpstr>Content</vt:lpstr>
      <vt:lpstr>Work assignment for students:</vt:lpstr>
      <vt:lpstr>The activity is based on the assigment from Elementary School Sime Budinica, Zadar, Croatia (teacher Zrinka Klarin) that they did as a part of 2022 Earth Day Air Temperature Challenge.  You can follow the steps of Zrinka´s students – see the slides that follow.</vt:lpstr>
      <vt:lpstr>Step 1: finding schools that measured air temp. on 25 March 2022 and are located in the given Latitude – see set up of the filter:</vt:lpstr>
      <vt:lpstr>Step 2: analyzing results given by the Visualization Tool</vt:lpstr>
      <vt:lpstr>Step 3: Recording the name of all selected GLOBE schools along with the air temperature for the given date:</vt:lpstr>
      <vt:lpstr>Step 4: students constructing the graph manually</vt:lpstr>
      <vt:lpstr>Prezentace aplikace PowerPoint</vt:lpstr>
      <vt:lpstr>Hope you liked the activity!</vt:lpstr>
      <vt:lpstr>The data literacy learning activity was prepared by GLOBE Program Europe and Eurasia Region Coordination Office, inspired by a real classroom activity coming from a GLOBE school.  Thanks to the teacher Zrinka Klarin, from Elementary School Sime Budinica, Zadar, Croatia for the inspiring idea, photos and materials.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 Temperature across GLOBE on the same day</dc:title>
  <dc:creator>Bára Semeráková</dc:creator>
  <cp:lastModifiedBy>Bára Semeráková</cp:lastModifiedBy>
  <cp:revision>21</cp:revision>
  <dcterms:created xsi:type="dcterms:W3CDTF">2023-03-02T16:35:38Z</dcterms:created>
  <dcterms:modified xsi:type="dcterms:W3CDTF">2023-06-27T15:10:51Z</dcterms:modified>
</cp:coreProperties>
</file>