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61" r:id="rId5"/>
    <p:sldId id="260" r:id="rId6"/>
    <p:sldId id="256" r:id="rId7"/>
    <p:sldId id="259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 Kleger" initials="LK" lastIdx="4" clrIdx="0">
    <p:extLst>
      <p:ext uri="{19B8F6BF-5375-455C-9EA6-DF929625EA0E}">
        <p15:presenceInfo xmlns:p15="http://schemas.microsoft.com/office/powerpoint/2012/main" userId="S-1-5-21-387097070-324574795-4118201048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8T22:27:59.997" idx="2">
    <p:pos x="6470" y="2327"/>
    <p:text>Navrhuju přidat ještě něco jako Prerequisities. V případě této aktivity by to byl účet na GLOBE.gov a možnost+schopnost využít vizualizační systém.</p:text>
    <p:extLst>
      <p:ext uri="{C676402C-5697-4E1C-873F-D02D1690AC5C}">
        <p15:threadingInfo xmlns:p15="http://schemas.microsoft.com/office/powerpoint/2012/main" timeZoneBias="-120"/>
      </p:ext>
    </p:extLst>
  </p:cm>
  <p:cm authorId="1" dt="2023-05-18T22:31:41.092" idx="4">
    <p:pos x="7540" y="231"/>
    <p:text>Zvolila bych jednotný design - šířku sloupce na textových slidech. Navrhuju nepoužívat v nadpisech kurzívu, kteá se hůř čte.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A6118-D5F1-4A0D-90CD-6F917CFF0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0D91315-531B-4C7E-B692-68FC7F882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1F91A3-56D5-4EBB-806B-BB1611A5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C5DD43-93DC-49D7-B78D-2554911C0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24E0C-AAD3-401E-AC14-B1ACD973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6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F2E43-4D3D-4D99-8C9F-4E9A9053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49A5C1-7689-4DB5-AE81-DD837CC40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EF22C2-4E96-41FE-AD73-628C2738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22CCF4-E43F-41FB-8A99-E5081FC7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D823C2-B5AD-4CE0-A825-E1882FB6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1872B8-7988-477C-AADA-29C2703D4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94C66DB-4C9F-493E-864A-3942BCC13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4BF5AD-C6E4-410D-8415-371E843D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7C8215-FD4B-4BDC-AB58-4E33C94F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AAE49A-FB92-493C-8ACC-E41EF8ADC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7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1D6ED1-C7F8-487F-87EE-F9FE81FD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ED5139-7DCF-4FD9-AE99-4A1A0CA8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91B541-1143-41BF-86B8-5B6314B2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6D3705-DC4A-469E-8E05-D02CDE3A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E9B130-A5B8-4321-B5D2-0561DE7B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7EAB5-80C9-44E8-9E84-565A54C1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C76B3C-BAB1-480F-B4C5-452138CD1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0AC604-B32E-44B3-8283-BAAF1CC1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403B70-EA04-4361-ABDA-351CD7A3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52EF5C-2CF4-4819-B407-C787744D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4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4CEE55-3D7D-4D00-BBA0-21690220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A4710D-802F-4193-A2DE-F80CC705F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0D80B1F-1CC6-47B2-B522-0B45B86E5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8B3ED0-9923-478C-858D-4397B73FA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3C92B44-270B-4DEF-AD4D-64D4A9EF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68564D7-8D96-48C8-9F5A-D942085A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7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36857-F3EC-4B54-AE6F-C69E915E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93354F-F357-4DE7-9522-373283A7C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FD860D8-3451-480F-AB78-A1206EFF2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3987B77-4F9A-4495-8314-3D81996AF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AD3D708-0774-4A2B-9ED3-A39613A37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F2EEB7F-A65A-4828-BD6E-D88E68E1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F07AE5-8726-42FB-B844-692EE257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5F5C077-FDF9-40D3-9E22-C04B9848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4D797-A3CD-48AD-94D7-D15A3760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A6D7758-0DA2-4EC7-850C-2D07864F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B45989-CA9F-4B5D-9726-6095146B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BA6E9A-84D4-45E3-99AB-BD8B40DE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B1C6D6-99B4-46D7-8AB8-7A40AF6D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81EC71-47A7-4D34-8E7C-6702C700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E46807-3487-410C-916B-D7E67339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4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C36D8F-BCEB-4419-9BC0-BFF21571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BB5EB9-544B-47C4-A69F-05C7B019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2E1F7CF-67D1-489C-9752-5207700EE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70C2CD-3D47-40C1-8254-8FD24CA7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B8F07F-7354-4B23-B771-65747774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4718DB-8111-46F6-970C-43F9D2B35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F2D30-3376-43AB-B446-4F9A77C4F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0E1316-5964-4D39-909E-7282662DE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8534F66-0A55-40EA-9CF7-78657D297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17FCC5B-9F14-476B-AD18-8452A561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183BD4-926D-4023-B5F2-4C22EA43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E7BFE4-720C-43F5-83E9-2556FAEFD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9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894E1F2-10B3-490E-948E-E7CCB6F8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7E76EE5-FB3F-4617-A76A-778183AAB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6E18B8-9A17-4EC6-8A98-1E60E48FB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C2D5-70A2-4078-B46C-37A7019D3BCF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08A1E7-67D3-491A-B8B9-DBD313286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5AC058-9402-4F23-9ADF-CD46F4C1D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18F0-372E-4B5C-8A74-92265B9EB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8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obe.gov/web/pasvalys-p.-vileisis-gymnasium/hom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14988-ED2B-4A07-9AC9-41682D11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563"/>
            <a:ext cx="12192000" cy="127090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Data </a:t>
            </a:r>
            <a:r>
              <a:rPr lang="cs-CZ" b="1" dirty="0" err="1">
                <a:solidFill>
                  <a:srgbClr val="002060"/>
                </a:solidFill>
              </a:rPr>
              <a:t>Literacy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Learning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Activity</a:t>
            </a:r>
            <a:r>
              <a:rPr lang="cs-CZ" b="1" dirty="0">
                <a:solidFill>
                  <a:srgbClr val="002060"/>
                </a:solidFill>
              </a:rPr>
              <a:t> – </a:t>
            </a:r>
            <a:r>
              <a:rPr lang="cs-CZ" b="1" dirty="0" err="1">
                <a:solidFill>
                  <a:srgbClr val="002060"/>
                </a:solidFill>
              </a:rPr>
              <a:t>Atmosphere</a:t>
            </a:r>
            <a:r>
              <a:rPr lang="cs-CZ" b="1" dirty="0">
                <a:solidFill>
                  <a:srgbClr val="002060"/>
                </a:solidFill>
              </a:rPr>
              <a:t>/</a:t>
            </a:r>
            <a:r>
              <a:rPr lang="cs-CZ" b="1" dirty="0" err="1">
                <a:solidFill>
                  <a:srgbClr val="002060"/>
                </a:solidFill>
              </a:rPr>
              <a:t>Hydrosphere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A3E6C1F-144C-4AB7-94CA-95148879B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06" y="2196179"/>
            <a:ext cx="3106788" cy="2385876"/>
          </a:xfr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F822F15-F936-4F66-B4AE-B7B6DC8D4A98}"/>
              </a:ext>
            </a:extLst>
          </p:cNvPr>
          <p:cNvSpPr txBox="1">
            <a:spLocks/>
          </p:cNvSpPr>
          <p:nvPr/>
        </p:nvSpPr>
        <p:spPr>
          <a:xfrm>
            <a:off x="2461488" y="4803055"/>
            <a:ext cx="8883845" cy="1759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Air and Water Temperatures </a:t>
            </a:r>
            <a:r>
              <a:rPr lang="cs-CZ" sz="4000" b="1" dirty="0" err="1">
                <a:solidFill>
                  <a:srgbClr val="002060"/>
                </a:solidFill>
              </a:rPr>
              <a:t>Changes</a:t>
            </a:r>
            <a:r>
              <a:rPr lang="cs-CZ" sz="4000" b="1" dirty="0">
                <a:solidFill>
                  <a:srgbClr val="002060"/>
                </a:solidFill>
              </a:rPr>
              <a:t> </a:t>
            </a:r>
            <a:r>
              <a:rPr lang="cs-CZ" sz="4000" b="1" dirty="0" err="1">
                <a:solidFill>
                  <a:srgbClr val="002060"/>
                </a:solidFill>
              </a:rPr>
              <a:t>during</a:t>
            </a:r>
            <a:r>
              <a:rPr lang="en-US" sz="4000" b="1" dirty="0">
                <a:solidFill>
                  <a:srgbClr val="002060"/>
                </a:solidFill>
              </a:rPr>
              <a:t> the Year</a:t>
            </a:r>
          </a:p>
        </p:txBody>
      </p:sp>
    </p:spTree>
    <p:extLst>
      <p:ext uri="{BB962C8B-B14F-4D97-AF65-F5344CB8AC3E}">
        <p14:creationId xmlns:p14="http://schemas.microsoft.com/office/powerpoint/2010/main" val="80446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3A12E-677F-4637-B0DE-F6FEB0B46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3" y="367148"/>
            <a:ext cx="11800993" cy="10721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b="1" dirty="0"/>
              <a:t>Air and Water Temperatures </a:t>
            </a:r>
            <a:r>
              <a:rPr lang="cs-CZ" sz="4400" b="1" dirty="0" err="1"/>
              <a:t>Changes</a:t>
            </a:r>
            <a:r>
              <a:rPr lang="cs-CZ" sz="4400" b="1" dirty="0"/>
              <a:t> </a:t>
            </a:r>
            <a:r>
              <a:rPr lang="cs-CZ" sz="4400" b="1" dirty="0" err="1"/>
              <a:t>during</a:t>
            </a:r>
            <a:r>
              <a:rPr lang="en-US" sz="4400" b="1" dirty="0"/>
              <a:t> the Year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AF54DF-FA1D-4A96-8DAA-B4D2F104C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4134" y="1747404"/>
            <a:ext cx="9360505" cy="4069195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00000"/>
              </a:lnSpc>
            </a:pPr>
            <a:r>
              <a:rPr lang="en-US" sz="2600" b="1" dirty="0"/>
              <a:t>Topic:</a:t>
            </a:r>
            <a:r>
              <a:rPr lang="en-US" sz="2600" dirty="0"/>
              <a:t> Comparison of water and air temperatures measured at the same location over the year.  </a:t>
            </a:r>
          </a:p>
          <a:p>
            <a:pPr algn="l">
              <a:lnSpc>
                <a:spcPct val="100000"/>
              </a:lnSpc>
            </a:pPr>
            <a:endParaRPr lang="cs-CZ" sz="2600" dirty="0"/>
          </a:p>
          <a:p>
            <a:pPr algn="l">
              <a:lnSpc>
                <a:spcPct val="100000"/>
              </a:lnSpc>
            </a:pPr>
            <a:r>
              <a:rPr lang="cs-CZ" sz="2600" b="1" dirty="0"/>
              <a:t>Age of </a:t>
            </a:r>
            <a:r>
              <a:rPr lang="cs-CZ" sz="2600" b="1" dirty="0" err="1"/>
              <a:t>students</a:t>
            </a:r>
            <a:r>
              <a:rPr lang="cs-CZ" sz="2600" b="1" dirty="0"/>
              <a:t>: </a:t>
            </a:r>
            <a:r>
              <a:rPr lang="cs-CZ" sz="2600" dirty="0"/>
              <a:t>10 - 13</a:t>
            </a:r>
          </a:p>
          <a:p>
            <a:pPr algn="l">
              <a:lnSpc>
                <a:spcPct val="100000"/>
              </a:lnSpc>
            </a:pPr>
            <a:endParaRPr lang="cs-CZ" sz="2600" dirty="0"/>
          </a:p>
          <a:p>
            <a:pPr algn="l">
              <a:lnSpc>
                <a:spcPct val="100000"/>
              </a:lnSpc>
            </a:pPr>
            <a:r>
              <a:rPr lang="en-US" sz="2600" b="1" dirty="0"/>
              <a:t>Skills developed: </a:t>
            </a:r>
            <a:r>
              <a:rPr lang="en-US" sz="2600" dirty="0"/>
              <a:t>data comparison; finding differences when using different scales; data interpretation; trend differences of temperatures during the year; deeper understanding of the complex interactions between air and water temperatures</a:t>
            </a:r>
            <a:endParaRPr lang="cs-CZ" sz="2600" dirty="0"/>
          </a:p>
          <a:p>
            <a:pPr algn="l">
              <a:lnSpc>
                <a:spcPct val="100000"/>
              </a:lnSpc>
            </a:pPr>
            <a:endParaRPr lang="cs-CZ" sz="2600" dirty="0"/>
          </a:p>
          <a:p>
            <a:pPr algn="l">
              <a:lnSpc>
                <a:spcPct val="100000"/>
              </a:lnSpc>
            </a:pPr>
            <a:r>
              <a:rPr lang="cs-CZ" sz="2600" b="1" dirty="0" err="1">
                <a:solidFill>
                  <a:srgbClr val="002060"/>
                </a:solidFill>
              </a:rPr>
              <a:t>Prerequisities</a:t>
            </a:r>
            <a:r>
              <a:rPr lang="cs-CZ" sz="2600" b="1" dirty="0">
                <a:solidFill>
                  <a:srgbClr val="002060"/>
                </a:solidFill>
              </a:rPr>
              <a:t>:</a:t>
            </a:r>
          </a:p>
          <a:p>
            <a:pPr algn="l">
              <a:lnSpc>
                <a:spcPct val="100000"/>
              </a:lnSpc>
            </a:pPr>
            <a:endParaRPr lang="cs-CZ" sz="26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</a:pPr>
            <a:r>
              <a:rPr lang="cs-CZ" sz="2600" b="1" dirty="0">
                <a:solidFill>
                  <a:srgbClr val="002060"/>
                </a:solidFill>
              </a:rPr>
              <a:t>Big idea:</a:t>
            </a:r>
            <a:endParaRPr lang="cs-CZ" sz="2600" dirty="0"/>
          </a:p>
          <a:p>
            <a:pPr algn="l">
              <a:lnSpc>
                <a:spcPct val="100000"/>
              </a:lnSpc>
            </a:pPr>
            <a:endParaRPr lang="cs-CZ" sz="2000" dirty="0"/>
          </a:p>
          <a:p>
            <a:pPr algn="l"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973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E58E4-D6B3-42DB-AA5F-09AE90CA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Air </a:t>
            </a:r>
            <a:r>
              <a:rPr lang="cs-CZ" dirty="0" err="1"/>
              <a:t>temperature</a:t>
            </a:r>
            <a:r>
              <a:rPr lang="cs-CZ" dirty="0"/>
              <a:t> vs.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temperature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7F55AA-BE9E-4C7A-A6F4-21E9C113B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941"/>
            <a:ext cx="10515600" cy="4122021"/>
          </a:xfrm>
        </p:spPr>
        <p:txBody>
          <a:bodyPr/>
          <a:lstStyle/>
          <a:p>
            <a:r>
              <a:rPr lang="en-US" b="1" dirty="0" err="1">
                <a:hlinkClick r:id="rId2"/>
              </a:rPr>
              <a:t>Pasvalys</a:t>
            </a:r>
            <a:r>
              <a:rPr lang="en-US" b="1" dirty="0">
                <a:hlinkClick r:id="rId2"/>
              </a:rPr>
              <a:t> P. </a:t>
            </a:r>
            <a:r>
              <a:rPr lang="en-US" b="1" dirty="0" err="1">
                <a:hlinkClick r:id="rId2"/>
              </a:rPr>
              <a:t>Vileisis</a:t>
            </a:r>
            <a:r>
              <a:rPr lang="en-US" b="1" dirty="0">
                <a:hlinkClick r:id="rId2"/>
              </a:rPr>
              <a:t> Gymnasium</a:t>
            </a:r>
            <a:r>
              <a:rPr lang="cs-CZ" b="1" dirty="0"/>
              <a:t>, </a:t>
            </a:r>
            <a:r>
              <a:rPr lang="cs-CZ" b="1" dirty="0" err="1"/>
              <a:t>Lithuania</a:t>
            </a:r>
            <a:endParaRPr lang="cs-CZ" b="1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located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town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 </a:t>
            </a:r>
            <a:r>
              <a:rPr lang="cs-CZ" dirty="0" err="1"/>
              <a:t>Pasvalys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northern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Lithuania</a:t>
            </a:r>
            <a:endParaRPr lang="cs-CZ" dirty="0"/>
          </a:p>
          <a:p>
            <a:r>
              <a:rPr lang="cs-CZ" dirty="0" err="1"/>
              <a:t>Hydrosphere</a:t>
            </a:r>
            <a:r>
              <a:rPr lang="cs-CZ" dirty="0"/>
              <a:t> </a:t>
            </a:r>
            <a:r>
              <a:rPr lang="cs-CZ" dirty="0" err="1"/>
              <a:t>site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River </a:t>
            </a:r>
            <a:r>
              <a:rPr lang="cs-CZ" dirty="0" err="1"/>
              <a:t>Levuo</a:t>
            </a:r>
            <a:endParaRPr lang="cs-CZ" dirty="0"/>
          </a:p>
          <a:p>
            <a:r>
              <a:rPr lang="cs-CZ" dirty="0" err="1"/>
              <a:t>Around</a:t>
            </a:r>
            <a:r>
              <a:rPr lang="cs-CZ" dirty="0"/>
              <a:t> 200 </a:t>
            </a:r>
            <a:r>
              <a:rPr lang="cs-CZ" dirty="0" err="1"/>
              <a:t>measurements</a:t>
            </a:r>
            <a:r>
              <a:rPr lang="cs-CZ" dirty="0"/>
              <a:t> </a:t>
            </a:r>
            <a:r>
              <a:rPr lang="cs-CZ" dirty="0" err="1"/>
              <a:t>recorded</a:t>
            </a:r>
            <a:r>
              <a:rPr lang="cs-CZ" dirty="0"/>
              <a:t> in 2022 – </a:t>
            </a:r>
            <a:r>
              <a:rPr lang="cs-CZ" dirty="0" err="1"/>
              <a:t>quite</a:t>
            </a:r>
            <a:r>
              <a:rPr lang="cs-CZ" dirty="0"/>
              <a:t> a 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dataset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1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508D-9634-4D3A-9529-7AB09EEA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Site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7B4014-9B6B-4F1A-8001-D897BE70D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3" t="32115" r="24597" b="11828"/>
          <a:stretch/>
        </p:blipFill>
        <p:spPr>
          <a:xfrm>
            <a:off x="268630" y="1602658"/>
            <a:ext cx="11085170" cy="5027869"/>
          </a:xfrm>
          <a:prstGeom prst="rect">
            <a:avLst/>
          </a:prstGeom>
        </p:spPr>
      </p:pic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BC64453-E4AA-4AF0-92A4-3A44C261F9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367452"/>
              </p:ext>
            </p:extLst>
          </p:nvPr>
        </p:nvGraphicFramePr>
        <p:xfrm>
          <a:off x="3054284" y="631482"/>
          <a:ext cx="4504264" cy="1351280"/>
        </p:xfrm>
        <a:graphic>
          <a:graphicData uri="http://schemas.openxmlformats.org/drawingml/2006/table">
            <a:tbl>
              <a:tblPr/>
              <a:tblGrid>
                <a:gridCol w="2252132">
                  <a:extLst>
                    <a:ext uri="{9D8B030D-6E8A-4147-A177-3AD203B41FA5}">
                      <a16:colId xmlns:a16="http://schemas.microsoft.com/office/drawing/2014/main" val="3122488604"/>
                    </a:ext>
                  </a:extLst>
                </a:gridCol>
                <a:gridCol w="2252132">
                  <a:extLst>
                    <a:ext uri="{9D8B030D-6E8A-4147-A177-3AD203B41FA5}">
                      <a16:colId xmlns:a16="http://schemas.microsoft.com/office/drawing/2014/main" val="2233952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Name</a:t>
                      </a:r>
                      <a:endParaRPr lang="en-US">
                        <a:effectLst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Vileisis:SWS-01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267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Latitude</a:t>
                      </a:r>
                      <a:endParaRPr lang="en-US" dirty="0">
                        <a:effectLst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56.067°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613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Longitude</a:t>
                      </a:r>
                      <a:endParaRPr lang="en-US">
                        <a:effectLst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24.44°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57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Elevation</a:t>
                      </a:r>
                      <a:endParaRPr lang="en-US">
                        <a:effectLst/>
                      </a:endParaRP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F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32.8m</a:t>
                      </a:r>
                    </a:p>
                  </a:txBody>
                  <a:tcPr marL="31750" marR="3175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25583"/>
                  </a:ext>
                </a:extLst>
              </a:tr>
            </a:tbl>
          </a:graphicData>
        </a:graphic>
      </p:graphicFrame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1DABD83D-C30B-4E27-B292-6D662A45BC83}"/>
              </a:ext>
            </a:extLst>
          </p:cNvPr>
          <p:cNvCxnSpPr>
            <a:cxnSpLocks/>
          </p:cNvCxnSpPr>
          <p:nvPr/>
        </p:nvCxnSpPr>
        <p:spPr>
          <a:xfrm>
            <a:off x="7558548" y="1982762"/>
            <a:ext cx="2785654" cy="1548714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25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D0F24-06AA-40E2-A3CD-7A68DBE5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5249"/>
          </a:xfrm>
        </p:spPr>
        <p:txBody>
          <a:bodyPr/>
          <a:lstStyle/>
          <a:p>
            <a:r>
              <a:rPr lang="hr-HR" dirty="0"/>
              <a:t>Work assignment for students: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EE27FB-87D4-4436-BFCA-1E48CD80C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1307690"/>
            <a:ext cx="11014841" cy="518518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b="1" dirty="0" err="1"/>
              <a:t>Task</a:t>
            </a:r>
            <a:endParaRPr lang="cs-CZ" sz="2000" b="1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dirty="0" err="1"/>
              <a:t>Compare</a:t>
            </a:r>
            <a:r>
              <a:rPr lang="cs-CZ" sz="2000" dirty="0"/>
              <a:t> t</a:t>
            </a:r>
            <a:r>
              <a:rPr lang="en-US" sz="2000" dirty="0"/>
              <a:t>he same datasets (air temperature measurements </a:t>
            </a:r>
            <a:r>
              <a:rPr lang="cs-CZ" sz="2000" dirty="0"/>
              <a:t>in blue </a:t>
            </a:r>
            <a:r>
              <a:rPr lang="en-US" sz="2000" dirty="0"/>
              <a:t>and water temperature measurements</a:t>
            </a:r>
            <a:r>
              <a:rPr lang="cs-CZ" sz="2000" dirty="0"/>
              <a:t> in </a:t>
            </a:r>
            <a:r>
              <a:rPr lang="cs-CZ" sz="2000" dirty="0" err="1"/>
              <a:t>red</a:t>
            </a:r>
            <a:r>
              <a:rPr lang="cs-CZ" sz="2000" dirty="0"/>
              <a:t>) </a:t>
            </a:r>
            <a:r>
              <a:rPr lang="cs-CZ" sz="2000" dirty="0" err="1"/>
              <a:t>that</a:t>
            </a:r>
            <a:r>
              <a:rPr lang="cs-CZ" sz="2000" dirty="0"/>
              <a:t> are </a:t>
            </a:r>
            <a:r>
              <a:rPr lang="cs-CZ" sz="2000" dirty="0" err="1"/>
              <a:t>displayed</a:t>
            </a:r>
            <a:r>
              <a:rPr lang="cs-CZ" sz="2000" dirty="0"/>
              <a:t> in </a:t>
            </a:r>
            <a:r>
              <a:rPr lang="cs-CZ" sz="2000" dirty="0" err="1"/>
              <a:t>graph</a:t>
            </a:r>
            <a:r>
              <a:rPr lang="cs-CZ" sz="2000" dirty="0"/>
              <a:t> A and </a:t>
            </a:r>
            <a:r>
              <a:rPr lang="cs-CZ" sz="2000" dirty="0" err="1"/>
              <a:t>graph</a:t>
            </a:r>
            <a:r>
              <a:rPr lang="cs-CZ" sz="2000" dirty="0"/>
              <a:t> B and interpret </a:t>
            </a:r>
            <a:r>
              <a:rPr lang="cs-CZ" sz="2000" dirty="0" err="1"/>
              <a:t>the</a:t>
            </a:r>
            <a:r>
              <a:rPr lang="cs-CZ" sz="2000" dirty="0"/>
              <a:t> data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graph</a:t>
            </a:r>
            <a:r>
              <a:rPr lang="cs-CZ" sz="2000" dirty="0"/>
              <a:t>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displays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data </a:t>
            </a:r>
            <a:r>
              <a:rPr lang="cs-CZ" sz="2000" dirty="0" err="1"/>
              <a:t>better</a:t>
            </a:r>
            <a:r>
              <a:rPr lang="cs-CZ" sz="2000" dirty="0"/>
              <a:t>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2000" b="1" dirty="0" err="1"/>
              <a:t>Steps</a:t>
            </a:r>
            <a:r>
              <a:rPr lang="cs-CZ" sz="2000" b="1" dirty="0"/>
              <a:t>/ </a:t>
            </a:r>
            <a:r>
              <a:rPr lang="cs-CZ" sz="2000" b="1" dirty="0" err="1"/>
              <a:t>questions</a:t>
            </a:r>
            <a:endParaRPr lang="cs-CZ" sz="2000" b="1" dirty="0"/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 </a:t>
            </a:r>
            <a:r>
              <a:rPr lang="cs-CZ" sz="2000" dirty="0" err="1"/>
              <a:t>tell</a:t>
            </a:r>
            <a:r>
              <a:rPr lang="cs-CZ" sz="2000" dirty="0"/>
              <a:t> </a:t>
            </a:r>
            <a:r>
              <a:rPr lang="cs-CZ" sz="2000" dirty="0" err="1"/>
              <a:t>why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data </a:t>
            </a:r>
            <a:r>
              <a:rPr lang="cs-CZ" sz="2000" dirty="0" err="1"/>
              <a:t>look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on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graph</a:t>
            </a:r>
            <a:r>
              <a:rPr lang="cs-CZ" sz="2000" dirty="0"/>
              <a:t> A and </a:t>
            </a:r>
            <a:r>
              <a:rPr lang="cs-CZ" sz="2000" dirty="0" err="1"/>
              <a:t>graph</a:t>
            </a:r>
            <a:r>
              <a:rPr lang="cs-CZ" sz="2000" dirty="0"/>
              <a:t> B?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AutoNum type="arabicPeriod"/>
            </a:pPr>
            <a:r>
              <a:rPr lang="cs-CZ" sz="2000" dirty="0" err="1"/>
              <a:t>Which</a:t>
            </a:r>
            <a:r>
              <a:rPr lang="cs-CZ" sz="2000" dirty="0"/>
              <a:t> </a:t>
            </a:r>
            <a:r>
              <a:rPr lang="cs-CZ" sz="2000" dirty="0" err="1"/>
              <a:t>graph</a:t>
            </a:r>
            <a:r>
              <a:rPr lang="cs-CZ" sz="2000" dirty="0"/>
              <a:t> (A/B) </a:t>
            </a:r>
            <a:r>
              <a:rPr lang="cs-CZ" sz="2000" dirty="0" err="1"/>
              <a:t>is</a:t>
            </a:r>
            <a:r>
              <a:rPr lang="cs-CZ" sz="2000" dirty="0"/>
              <a:t> more </a:t>
            </a:r>
            <a:r>
              <a:rPr lang="cs-CZ" sz="2000" dirty="0" err="1"/>
              <a:t>appropriate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correct</a:t>
            </a:r>
            <a:r>
              <a:rPr lang="cs-CZ" sz="2000" dirty="0"/>
              <a:t> data </a:t>
            </a:r>
            <a:r>
              <a:rPr lang="cs-CZ" sz="2000" dirty="0" err="1"/>
              <a:t>interpretation</a:t>
            </a:r>
            <a:r>
              <a:rPr lang="cs-CZ" sz="2000" dirty="0"/>
              <a:t>? </a:t>
            </a:r>
            <a:r>
              <a:rPr lang="cs-CZ" sz="2000" dirty="0" err="1"/>
              <a:t>Why</a:t>
            </a:r>
            <a:r>
              <a:rPr lang="cs-CZ" sz="2000" dirty="0"/>
              <a:t>?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highest</a:t>
            </a:r>
            <a:r>
              <a:rPr lang="cs-CZ" sz="2000" dirty="0"/>
              <a:t> </a:t>
            </a:r>
            <a:r>
              <a:rPr lang="cs-CZ" sz="2000" dirty="0" err="1"/>
              <a:t>water</a:t>
            </a:r>
            <a:r>
              <a:rPr lang="cs-CZ" sz="2000" dirty="0"/>
              <a:t> </a:t>
            </a:r>
            <a:r>
              <a:rPr lang="cs-CZ" sz="2000" dirty="0" err="1"/>
              <a:t>temperature</a:t>
            </a:r>
            <a:r>
              <a:rPr lang="cs-CZ" sz="2000" dirty="0"/>
              <a:t> and </a:t>
            </a:r>
            <a:r>
              <a:rPr lang="cs-CZ" sz="2000" dirty="0" err="1"/>
              <a:t>highest</a:t>
            </a:r>
            <a:r>
              <a:rPr lang="cs-CZ" sz="2000" dirty="0"/>
              <a:t> air </a:t>
            </a:r>
            <a:r>
              <a:rPr lang="cs-CZ" sz="2000" dirty="0" err="1"/>
              <a:t>temperature</a:t>
            </a:r>
            <a:r>
              <a:rPr lang="cs-CZ" sz="2000" dirty="0"/>
              <a:t> in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year</a:t>
            </a:r>
            <a:r>
              <a:rPr lang="cs-CZ" sz="2000" dirty="0"/>
              <a:t> (</a:t>
            </a:r>
            <a:r>
              <a:rPr lang="cs-CZ" sz="2000" dirty="0" err="1"/>
              <a:t>approximately</a:t>
            </a:r>
            <a:r>
              <a:rPr lang="cs-CZ" sz="2000" dirty="0"/>
              <a:t>)?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lowest</a:t>
            </a:r>
            <a:r>
              <a:rPr lang="cs-CZ" sz="2000" dirty="0"/>
              <a:t> </a:t>
            </a:r>
            <a:r>
              <a:rPr lang="cs-CZ" sz="2000" dirty="0" err="1"/>
              <a:t>water</a:t>
            </a:r>
            <a:r>
              <a:rPr lang="cs-CZ" sz="2000" dirty="0"/>
              <a:t> </a:t>
            </a:r>
            <a:r>
              <a:rPr lang="cs-CZ" sz="2000" dirty="0" err="1"/>
              <a:t>temperature</a:t>
            </a:r>
            <a:r>
              <a:rPr lang="cs-CZ" sz="2000" dirty="0"/>
              <a:t> and </a:t>
            </a:r>
            <a:r>
              <a:rPr lang="cs-CZ" sz="2000" dirty="0" err="1"/>
              <a:t>lowest</a:t>
            </a:r>
            <a:r>
              <a:rPr lang="cs-CZ" sz="2000" dirty="0"/>
              <a:t> air </a:t>
            </a:r>
            <a:r>
              <a:rPr lang="cs-CZ" sz="2000" dirty="0" err="1"/>
              <a:t>temperature</a:t>
            </a:r>
            <a:r>
              <a:rPr lang="cs-CZ" sz="2000" dirty="0"/>
              <a:t> in </a:t>
            </a:r>
            <a:r>
              <a:rPr lang="cs-CZ" sz="2000" dirty="0" err="1"/>
              <a:t>that</a:t>
            </a:r>
            <a:r>
              <a:rPr lang="cs-CZ" sz="2000" dirty="0"/>
              <a:t> </a:t>
            </a:r>
            <a:r>
              <a:rPr lang="cs-CZ" sz="2000" dirty="0" err="1"/>
              <a:t>year</a:t>
            </a:r>
            <a:r>
              <a:rPr lang="cs-CZ" sz="2000" dirty="0"/>
              <a:t> (</a:t>
            </a:r>
            <a:r>
              <a:rPr lang="cs-CZ" sz="2000" dirty="0" err="1"/>
              <a:t>approximately</a:t>
            </a:r>
            <a:r>
              <a:rPr lang="cs-CZ" sz="2000" dirty="0"/>
              <a:t>)?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cs-CZ" sz="2000" dirty="0" err="1"/>
              <a:t>Looking</a:t>
            </a:r>
            <a:r>
              <a:rPr lang="cs-CZ" sz="2000" dirty="0"/>
              <a:t>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trend </a:t>
            </a:r>
            <a:r>
              <a:rPr lang="cs-CZ" sz="2000" dirty="0" err="1"/>
              <a:t>of</a:t>
            </a:r>
            <a:r>
              <a:rPr lang="cs-CZ" sz="2000" dirty="0"/>
              <a:t> air </a:t>
            </a:r>
            <a:r>
              <a:rPr lang="cs-CZ" sz="2000" dirty="0" err="1"/>
              <a:t>temperature</a:t>
            </a:r>
            <a:r>
              <a:rPr lang="cs-CZ" sz="2000" dirty="0"/>
              <a:t> and trend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water</a:t>
            </a:r>
            <a:r>
              <a:rPr lang="cs-CZ" sz="2000" dirty="0"/>
              <a:t> </a:t>
            </a:r>
            <a:r>
              <a:rPr lang="cs-CZ" sz="2000" dirty="0" err="1"/>
              <a:t>temperature</a:t>
            </a:r>
            <a:r>
              <a:rPr lang="cs-CZ" sz="2000" dirty="0"/>
              <a:t> </a:t>
            </a:r>
            <a:r>
              <a:rPr lang="cs-CZ" sz="2000" dirty="0" err="1"/>
              <a:t>over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year</a:t>
            </a:r>
            <a:r>
              <a:rPr lang="cs-CZ" sz="2000" dirty="0"/>
              <a:t>, </a:t>
            </a:r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differences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 </a:t>
            </a:r>
            <a:r>
              <a:rPr lang="cs-CZ" sz="2000" dirty="0" err="1"/>
              <a:t>can</a:t>
            </a:r>
            <a:r>
              <a:rPr lang="cs-CZ" sz="2000" dirty="0"/>
              <a:t> </a:t>
            </a:r>
            <a:r>
              <a:rPr lang="cs-CZ" sz="2000" dirty="0" err="1"/>
              <a:t>see</a:t>
            </a:r>
            <a:r>
              <a:rPr lang="cs-CZ" sz="2000" dirty="0"/>
              <a:t>? </a:t>
            </a:r>
            <a:r>
              <a:rPr lang="cs-CZ" sz="2000" dirty="0" err="1"/>
              <a:t>What</a:t>
            </a:r>
            <a:r>
              <a:rPr lang="cs-CZ" sz="2000" dirty="0"/>
              <a:t> </a:t>
            </a:r>
            <a:r>
              <a:rPr lang="cs-CZ" sz="2000" dirty="0" err="1"/>
              <a:t>does</a:t>
            </a:r>
            <a:r>
              <a:rPr lang="cs-CZ" sz="2000" dirty="0"/>
              <a:t> </a:t>
            </a:r>
            <a:r>
              <a:rPr lang="cs-CZ" sz="2000" dirty="0" err="1"/>
              <a:t>those</a:t>
            </a:r>
            <a:r>
              <a:rPr lang="cs-CZ" sz="2000" dirty="0"/>
              <a:t> </a:t>
            </a:r>
            <a:r>
              <a:rPr lang="cs-CZ" sz="2000" dirty="0" err="1"/>
              <a:t>tell</a:t>
            </a:r>
            <a:r>
              <a:rPr lang="cs-CZ" sz="2000" dirty="0"/>
              <a:t> </a:t>
            </a:r>
            <a:r>
              <a:rPr lang="cs-CZ" sz="2000" dirty="0" err="1"/>
              <a:t>you</a:t>
            </a:r>
            <a:r>
              <a:rPr lang="cs-CZ" sz="2000" dirty="0"/>
              <a:t> </a:t>
            </a:r>
            <a:r>
              <a:rPr lang="cs-CZ" sz="2000" dirty="0" err="1"/>
              <a:t>about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dynamics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atmosphere</a:t>
            </a:r>
            <a:r>
              <a:rPr lang="cs-CZ" sz="2000" dirty="0"/>
              <a:t> and </a:t>
            </a:r>
            <a:r>
              <a:rPr lang="cs-CZ" sz="2000" dirty="0" err="1"/>
              <a:t>hydrosphere</a:t>
            </a:r>
            <a:r>
              <a:rPr lang="cs-CZ" sz="2000" dirty="0"/>
              <a:t>?</a:t>
            </a:r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endParaRPr lang="cs-CZ" sz="2000" dirty="0"/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endParaRPr lang="cs-CZ" sz="2000" dirty="0"/>
          </a:p>
          <a:p>
            <a:pPr marL="514350" indent="-514350">
              <a:lnSpc>
                <a:spcPct val="11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687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B48AE-C05E-4769-BB46-3B24E446D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B85044-C811-4FDD-A442-DC7B71BC15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0860C5D-8DCA-4B0C-B9C2-DFBB26101B31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572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Graph</a:t>
            </a:r>
            <a:r>
              <a:rPr lang="cs-CZ" dirty="0"/>
              <a:t> A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EAE828-AAA8-4006-9E5B-68675D2F4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" t="14337" r="2017" b="5324"/>
          <a:stretch/>
        </p:blipFill>
        <p:spPr>
          <a:xfrm>
            <a:off x="167148" y="1122362"/>
            <a:ext cx="11857704" cy="55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F42427-E509-4FD9-9441-10389B073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AC003D9-B101-4FE9-B9F9-31A43C59918A}"/>
              </a:ext>
            </a:extLst>
          </p:cNvPr>
          <p:cNvSpPr txBox="1">
            <a:spLocks/>
          </p:cNvSpPr>
          <p:nvPr/>
        </p:nvSpPr>
        <p:spPr>
          <a:xfrm>
            <a:off x="208935" y="270668"/>
            <a:ext cx="10515600" cy="7572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/>
              <a:t>Graph</a:t>
            </a:r>
            <a:r>
              <a:rPr lang="cs-CZ" dirty="0"/>
              <a:t> B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D0A3DB8-5B81-4A96-896C-F3B9353B4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" t="14989" r="1714" b="5806"/>
          <a:stretch/>
        </p:blipFill>
        <p:spPr>
          <a:xfrm>
            <a:off x="78658" y="1155444"/>
            <a:ext cx="11904407" cy="543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1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AB18D-6A39-40C9-AC54-83E52907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1912"/>
            <a:ext cx="10515600" cy="1325563"/>
          </a:xfrm>
        </p:spPr>
        <p:txBody>
          <a:bodyPr/>
          <a:lstStyle/>
          <a:p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answers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go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</a:t>
            </a:r>
            <a:r>
              <a:rPr lang="cs-CZ" dirty="0" err="1"/>
              <a:t>slide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4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D0F24-06AA-40E2-A3CD-7A68DBE5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34" y="165429"/>
            <a:ext cx="10515600" cy="785249"/>
          </a:xfrm>
        </p:spPr>
        <p:txBody>
          <a:bodyPr/>
          <a:lstStyle/>
          <a:p>
            <a:r>
              <a:rPr lang="cs-CZ" dirty="0" err="1"/>
              <a:t>Answers</a:t>
            </a:r>
            <a:endParaRPr lang="en-US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EE27FB-87D4-4436-BFCA-1E48CD80C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994363"/>
            <a:ext cx="11372193" cy="56982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900" dirty="0"/>
              <a:t>1. </a:t>
            </a:r>
            <a:r>
              <a:rPr lang="en-US" sz="1900" dirty="0"/>
              <a:t>The same datasets (air temperature measurements </a:t>
            </a:r>
            <a:r>
              <a:rPr lang="cs-CZ" sz="1900" dirty="0"/>
              <a:t>in blue </a:t>
            </a:r>
            <a:r>
              <a:rPr lang="en-US" sz="1900" dirty="0"/>
              <a:t>and water temperature measurements</a:t>
            </a:r>
            <a:r>
              <a:rPr lang="cs-CZ" sz="1900" dirty="0"/>
              <a:t> in </a:t>
            </a:r>
            <a:r>
              <a:rPr lang="cs-CZ" sz="1900" dirty="0" err="1"/>
              <a:t>red</a:t>
            </a:r>
            <a:r>
              <a:rPr lang="cs-CZ" sz="1900" dirty="0"/>
              <a:t>) are </a:t>
            </a:r>
            <a:r>
              <a:rPr lang="cs-CZ" sz="1900" dirty="0" err="1"/>
              <a:t>displayed</a:t>
            </a:r>
            <a:r>
              <a:rPr lang="cs-CZ" sz="1900" dirty="0"/>
              <a:t> in </a:t>
            </a:r>
            <a:r>
              <a:rPr lang="cs-CZ" sz="1900" dirty="0" err="1"/>
              <a:t>both</a:t>
            </a:r>
            <a:r>
              <a:rPr lang="cs-CZ" sz="1900" dirty="0"/>
              <a:t> </a:t>
            </a:r>
            <a:r>
              <a:rPr lang="cs-CZ" sz="1900" dirty="0" err="1"/>
              <a:t>graphs</a:t>
            </a:r>
            <a:r>
              <a:rPr lang="cs-CZ" sz="1900" dirty="0"/>
              <a:t>. </a:t>
            </a:r>
            <a:r>
              <a:rPr lang="cs-CZ" sz="1900" dirty="0" err="1"/>
              <a:t>Can</a:t>
            </a:r>
            <a:r>
              <a:rPr lang="cs-CZ" sz="1900" dirty="0"/>
              <a:t> </a:t>
            </a:r>
            <a:r>
              <a:rPr lang="cs-CZ" sz="1900" dirty="0" err="1"/>
              <a:t>you</a:t>
            </a:r>
            <a:r>
              <a:rPr lang="cs-CZ" sz="1900" dirty="0"/>
              <a:t> </a:t>
            </a:r>
            <a:r>
              <a:rPr lang="cs-CZ" sz="1900" dirty="0" err="1"/>
              <a:t>tell</a:t>
            </a:r>
            <a:r>
              <a:rPr lang="cs-CZ" sz="1900" dirty="0"/>
              <a:t> </a:t>
            </a:r>
            <a:r>
              <a:rPr lang="cs-CZ" sz="1900" dirty="0" err="1"/>
              <a:t>why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data </a:t>
            </a:r>
            <a:r>
              <a:rPr lang="cs-CZ" sz="1900" dirty="0" err="1"/>
              <a:t>look</a:t>
            </a:r>
            <a:r>
              <a:rPr lang="cs-CZ" sz="1900" dirty="0"/>
              <a:t> </a:t>
            </a:r>
            <a:r>
              <a:rPr lang="cs-CZ" sz="1900" dirty="0" err="1"/>
              <a:t>different</a:t>
            </a:r>
            <a:r>
              <a:rPr lang="cs-CZ" sz="1900" dirty="0"/>
              <a:t> on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graph</a:t>
            </a:r>
            <a:r>
              <a:rPr lang="cs-CZ" sz="1900" dirty="0"/>
              <a:t> A and </a:t>
            </a:r>
            <a:r>
              <a:rPr lang="cs-CZ" sz="1900" dirty="0" err="1"/>
              <a:t>graph</a:t>
            </a:r>
            <a:r>
              <a:rPr lang="cs-CZ" sz="1900" dirty="0"/>
              <a:t> B?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difference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is</a:t>
            </a:r>
            <a:r>
              <a:rPr lang="cs-CZ" sz="1900" dirty="0">
                <a:solidFill>
                  <a:srgbClr val="FF0000"/>
                </a:solidFill>
              </a:rPr>
              <a:t> in </a:t>
            </a: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scale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of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Y axis: </a:t>
            </a:r>
            <a:r>
              <a:rPr lang="cs-CZ" sz="1900" dirty="0" err="1">
                <a:solidFill>
                  <a:srgbClr val="FF0000"/>
                </a:solidFill>
              </a:rPr>
              <a:t>graph</a:t>
            </a:r>
            <a:r>
              <a:rPr lang="cs-CZ" sz="1900" dirty="0">
                <a:solidFill>
                  <a:srgbClr val="FF0000"/>
                </a:solidFill>
              </a:rPr>
              <a:t> A has </a:t>
            </a:r>
            <a:r>
              <a:rPr lang="cs-CZ" sz="1900" dirty="0" err="1">
                <a:solidFill>
                  <a:srgbClr val="FF0000"/>
                </a:solidFill>
              </a:rPr>
              <a:t>different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scale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for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each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parameter</a:t>
            </a:r>
            <a:r>
              <a:rPr lang="cs-CZ" sz="1900" dirty="0">
                <a:solidFill>
                  <a:srgbClr val="FF0000"/>
                </a:solidFill>
              </a:rPr>
              <a:t>, </a:t>
            </a:r>
            <a:r>
              <a:rPr lang="cs-CZ" sz="1900" dirty="0" err="1">
                <a:solidFill>
                  <a:srgbClr val="FF0000"/>
                </a:solidFill>
              </a:rPr>
              <a:t>while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graph</a:t>
            </a:r>
            <a:r>
              <a:rPr lang="cs-CZ" sz="1900" dirty="0">
                <a:solidFill>
                  <a:srgbClr val="FF0000"/>
                </a:solidFill>
              </a:rPr>
              <a:t> B has </a:t>
            </a: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same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scale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for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both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parameters</a:t>
            </a:r>
            <a:r>
              <a:rPr lang="cs-CZ" sz="1900" dirty="0">
                <a:solidFill>
                  <a:srgbClr val="FF0000"/>
                </a:solidFill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900" dirty="0"/>
              <a:t>2. </a:t>
            </a:r>
            <a:r>
              <a:rPr lang="cs-CZ" sz="1900" dirty="0" err="1"/>
              <a:t>Which</a:t>
            </a:r>
            <a:r>
              <a:rPr lang="cs-CZ" sz="1900" dirty="0"/>
              <a:t> </a:t>
            </a:r>
            <a:r>
              <a:rPr lang="cs-CZ" sz="1900" dirty="0" err="1"/>
              <a:t>graph</a:t>
            </a:r>
            <a:r>
              <a:rPr lang="cs-CZ" sz="1900" dirty="0"/>
              <a:t> (A/B) </a:t>
            </a:r>
            <a:r>
              <a:rPr lang="cs-CZ" sz="1900" dirty="0" err="1"/>
              <a:t>is</a:t>
            </a:r>
            <a:r>
              <a:rPr lang="cs-CZ" sz="1900" dirty="0"/>
              <a:t> more </a:t>
            </a:r>
            <a:r>
              <a:rPr lang="cs-CZ" sz="1900" dirty="0" err="1"/>
              <a:t>appropriate</a:t>
            </a:r>
            <a:r>
              <a:rPr lang="cs-CZ" sz="1900" dirty="0"/>
              <a:t> </a:t>
            </a:r>
            <a:r>
              <a:rPr lang="cs-CZ" sz="1900" dirty="0" err="1"/>
              <a:t>for</a:t>
            </a:r>
            <a:r>
              <a:rPr lang="cs-CZ" sz="1900" dirty="0"/>
              <a:t> </a:t>
            </a:r>
            <a:r>
              <a:rPr lang="cs-CZ" sz="1900" dirty="0" err="1"/>
              <a:t>correct</a:t>
            </a:r>
            <a:r>
              <a:rPr lang="cs-CZ" sz="1900" dirty="0"/>
              <a:t> data </a:t>
            </a:r>
            <a:r>
              <a:rPr lang="cs-CZ" sz="1900" dirty="0" err="1"/>
              <a:t>interpretation</a:t>
            </a:r>
            <a:r>
              <a:rPr lang="cs-CZ" sz="1900" dirty="0"/>
              <a:t>? </a:t>
            </a:r>
            <a:r>
              <a:rPr lang="cs-CZ" sz="1900" dirty="0" err="1"/>
              <a:t>Why</a:t>
            </a:r>
            <a:r>
              <a:rPr lang="cs-CZ" sz="19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900" dirty="0" err="1">
                <a:solidFill>
                  <a:srgbClr val="FF0000"/>
                </a:solidFill>
              </a:rPr>
              <a:t>Therefore</a:t>
            </a:r>
            <a:r>
              <a:rPr lang="cs-CZ" sz="1900" dirty="0">
                <a:solidFill>
                  <a:srgbClr val="FF0000"/>
                </a:solidFill>
              </a:rPr>
              <a:t>, </a:t>
            </a: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graph</a:t>
            </a:r>
            <a:r>
              <a:rPr lang="cs-CZ" sz="1900" dirty="0">
                <a:solidFill>
                  <a:srgbClr val="FF0000"/>
                </a:solidFill>
              </a:rPr>
              <a:t> B </a:t>
            </a:r>
            <a:r>
              <a:rPr lang="cs-CZ" sz="1900" dirty="0" err="1">
                <a:solidFill>
                  <a:srgbClr val="FF0000"/>
                </a:solidFill>
              </a:rPr>
              <a:t>gives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us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correct</a:t>
            </a:r>
            <a:r>
              <a:rPr lang="cs-CZ" sz="1900" dirty="0">
                <a:solidFill>
                  <a:srgbClr val="FF0000"/>
                </a:solidFill>
              </a:rPr>
              <a:t> display, </a:t>
            </a:r>
            <a:r>
              <a:rPr lang="cs-CZ" sz="1900" dirty="0" err="1">
                <a:solidFill>
                  <a:srgbClr val="FF0000"/>
                </a:solidFill>
              </a:rPr>
              <a:t>based</a:t>
            </a:r>
            <a:r>
              <a:rPr lang="cs-CZ" sz="1900" dirty="0">
                <a:solidFill>
                  <a:srgbClr val="FF0000"/>
                </a:solidFill>
              </a:rPr>
              <a:t> on </a:t>
            </a:r>
            <a:r>
              <a:rPr lang="cs-CZ" sz="1900" dirty="0" err="1">
                <a:solidFill>
                  <a:srgbClr val="FF0000"/>
                </a:solidFill>
              </a:rPr>
              <a:t>that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we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can</a:t>
            </a:r>
            <a:r>
              <a:rPr lang="cs-CZ" sz="1900" dirty="0">
                <a:solidFill>
                  <a:srgbClr val="FF0000"/>
                </a:solidFill>
              </a:rPr>
              <a:t> interpret </a:t>
            </a: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data as </a:t>
            </a:r>
            <a:r>
              <a:rPr lang="cs-CZ" sz="1900" dirty="0" err="1">
                <a:solidFill>
                  <a:srgbClr val="FF0000"/>
                </a:solidFill>
              </a:rPr>
              <a:t>both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dataset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represent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temperatures</a:t>
            </a:r>
            <a:r>
              <a:rPr lang="cs-CZ" sz="1900" dirty="0">
                <a:solidFill>
                  <a:srgbClr val="FF0000"/>
                </a:solidFill>
              </a:rPr>
              <a:t> and </a:t>
            </a:r>
            <a:r>
              <a:rPr lang="cs-CZ" sz="1900" dirty="0" err="1">
                <a:solidFill>
                  <a:srgbClr val="FF0000"/>
                </a:solidFill>
              </a:rPr>
              <a:t>if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we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want</a:t>
            </a:r>
            <a:r>
              <a:rPr lang="cs-CZ" sz="1900" dirty="0">
                <a:solidFill>
                  <a:srgbClr val="FF0000"/>
                </a:solidFill>
              </a:rPr>
              <a:t> to </a:t>
            </a:r>
            <a:r>
              <a:rPr lang="cs-CZ" sz="1900" dirty="0" err="1">
                <a:solidFill>
                  <a:srgbClr val="FF0000"/>
                </a:solidFill>
              </a:rPr>
              <a:t>compare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air and </a:t>
            </a:r>
            <a:r>
              <a:rPr lang="cs-CZ" sz="1900" dirty="0" err="1">
                <a:solidFill>
                  <a:srgbClr val="FF0000"/>
                </a:solidFill>
              </a:rPr>
              <a:t>water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temperature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we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should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have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same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scale</a:t>
            </a:r>
            <a:r>
              <a:rPr lang="cs-CZ" sz="1900" dirty="0">
                <a:solidFill>
                  <a:srgbClr val="FF0000"/>
                </a:solidFill>
              </a:rPr>
              <a:t> on Y axis.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900" dirty="0"/>
              <a:t>3. </a:t>
            </a:r>
            <a:r>
              <a:rPr lang="cs-CZ" sz="1900" dirty="0" err="1"/>
              <a:t>What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highest</a:t>
            </a:r>
            <a:r>
              <a:rPr lang="cs-CZ" sz="1900" dirty="0"/>
              <a:t> </a:t>
            </a:r>
            <a:r>
              <a:rPr lang="cs-CZ" sz="1900" dirty="0" err="1"/>
              <a:t>water</a:t>
            </a:r>
            <a:r>
              <a:rPr lang="cs-CZ" sz="1900" dirty="0"/>
              <a:t> </a:t>
            </a:r>
            <a:r>
              <a:rPr lang="cs-CZ" sz="1900" dirty="0" err="1"/>
              <a:t>temperature</a:t>
            </a:r>
            <a:r>
              <a:rPr lang="cs-CZ" sz="1900" dirty="0"/>
              <a:t> and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highest</a:t>
            </a:r>
            <a:r>
              <a:rPr lang="cs-CZ" sz="1900" dirty="0"/>
              <a:t> air </a:t>
            </a:r>
            <a:r>
              <a:rPr lang="cs-CZ" sz="1900" dirty="0" err="1"/>
              <a:t>temperature</a:t>
            </a:r>
            <a:r>
              <a:rPr lang="cs-CZ" sz="1900" dirty="0"/>
              <a:t> in </a:t>
            </a:r>
            <a:r>
              <a:rPr lang="cs-CZ" sz="1900" dirty="0" err="1"/>
              <a:t>that</a:t>
            </a:r>
            <a:r>
              <a:rPr lang="cs-CZ" sz="1900" dirty="0"/>
              <a:t> </a:t>
            </a:r>
            <a:r>
              <a:rPr lang="cs-CZ" sz="1900" dirty="0" err="1"/>
              <a:t>year</a:t>
            </a:r>
            <a:r>
              <a:rPr lang="cs-CZ" sz="1900" dirty="0"/>
              <a:t> (</a:t>
            </a:r>
            <a:r>
              <a:rPr lang="cs-CZ" sz="1900" dirty="0" err="1"/>
              <a:t>approximately</a:t>
            </a:r>
            <a:r>
              <a:rPr lang="cs-CZ" sz="1900" dirty="0"/>
              <a:t>)?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highest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water</a:t>
            </a:r>
            <a:r>
              <a:rPr lang="cs-CZ" sz="1900" dirty="0">
                <a:solidFill>
                  <a:srgbClr val="FF0000"/>
                </a:solidFill>
              </a:rPr>
              <a:t> temp.: 21,5 °C	</a:t>
            </a: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highest</a:t>
            </a:r>
            <a:r>
              <a:rPr lang="cs-CZ" sz="1900" dirty="0">
                <a:solidFill>
                  <a:srgbClr val="FF0000"/>
                </a:solidFill>
              </a:rPr>
              <a:t> air temp.: 31 °C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900" dirty="0"/>
              <a:t>4. </a:t>
            </a:r>
            <a:r>
              <a:rPr lang="cs-CZ" sz="1900" dirty="0" err="1"/>
              <a:t>What</a:t>
            </a:r>
            <a:r>
              <a:rPr lang="cs-CZ" sz="1900" dirty="0"/>
              <a:t> </a:t>
            </a:r>
            <a:r>
              <a:rPr lang="cs-CZ" sz="1900" dirty="0" err="1"/>
              <a:t>is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lowest</a:t>
            </a:r>
            <a:r>
              <a:rPr lang="cs-CZ" sz="1900" dirty="0"/>
              <a:t> </a:t>
            </a:r>
            <a:r>
              <a:rPr lang="cs-CZ" sz="1900" dirty="0" err="1"/>
              <a:t>water</a:t>
            </a:r>
            <a:r>
              <a:rPr lang="cs-CZ" sz="1900" dirty="0"/>
              <a:t> </a:t>
            </a:r>
            <a:r>
              <a:rPr lang="cs-CZ" sz="1900" dirty="0" err="1"/>
              <a:t>temperature</a:t>
            </a:r>
            <a:r>
              <a:rPr lang="cs-CZ" sz="1900" dirty="0"/>
              <a:t> and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lowest</a:t>
            </a:r>
            <a:r>
              <a:rPr lang="cs-CZ" sz="1900" dirty="0"/>
              <a:t> air </a:t>
            </a:r>
            <a:r>
              <a:rPr lang="cs-CZ" sz="1900" dirty="0" err="1"/>
              <a:t>temperature</a:t>
            </a:r>
            <a:r>
              <a:rPr lang="cs-CZ" sz="1900" dirty="0"/>
              <a:t> in </a:t>
            </a:r>
            <a:r>
              <a:rPr lang="cs-CZ" sz="1900" dirty="0" err="1"/>
              <a:t>that</a:t>
            </a:r>
            <a:r>
              <a:rPr lang="cs-CZ" sz="1900" dirty="0"/>
              <a:t> </a:t>
            </a:r>
            <a:r>
              <a:rPr lang="cs-CZ" sz="1900" dirty="0" err="1"/>
              <a:t>year</a:t>
            </a:r>
            <a:r>
              <a:rPr lang="cs-CZ" sz="1900" dirty="0"/>
              <a:t> (</a:t>
            </a:r>
            <a:r>
              <a:rPr lang="cs-CZ" sz="1900" dirty="0" err="1"/>
              <a:t>approximately</a:t>
            </a:r>
            <a:r>
              <a:rPr lang="cs-CZ" sz="1900" dirty="0"/>
              <a:t>)?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lowest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water</a:t>
            </a:r>
            <a:r>
              <a:rPr lang="cs-CZ" sz="1900" dirty="0">
                <a:solidFill>
                  <a:srgbClr val="FF0000"/>
                </a:solidFill>
              </a:rPr>
              <a:t> temp.: -1 °C	</a:t>
            </a: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lowest</a:t>
            </a:r>
            <a:r>
              <a:rPr lang="cs-CZ" sz="1900" dirty="0">
                <a:solidFill>
                  <a:srgbClr val="FF0000"/>
                </a:solidFill>
              </a:rPr>
              <a:t> air temp.: -9 °C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900" dirty="0"/>
              <a:t>5. </a:t>
            </a:r>
            <a:r>
              <a:rPr lang="cs-CZ" sz="1900" dirty="0" err="1"/>
              <a:t>Looking</a:t>
            </a:r>
            <a:r>
              <a:rPr lang="cs-CZ" sz="1900" dirty="0"/>
              <a:t> </a:t>
            </a:r>
            <a:r>
              <a:rPr lang="cs-CZ" sz="1900" dirty="0" err="1"/>
              <a:t>at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trend </a:t>
            </a:r>
            <a:r>
              <a:rPr lang="cs-CZ" sz="1900" dirty="0" err="1"/>
              <a:t>of</a:t>
            </a:r>
            <a:r>
              <a:rPr lang="cs-CZ" sz="1900" dirty="0"/>
              <a:t> air </a:t>
            </a:r>
            <a:r>
              <a:rPr lang="cs-CZ" sz="1900" dirty="0" err="1"/>
              <a:t>temperatures</a:t>
            </a:r>
            <a:r>
              <a:rPr lang="cs-CZ" sz="1900" dirty="0"/>
              <a:t> and trend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water</a:t>
            </a:r>
            <a:r>
              <a:rPr lang="cs-CZ" sz="1900" dirty="0"/>
              <a:t> </a:t>
            </a:r>
            <a:r>
              <a:rPr lang="cs-CZ" sz="1900" dirty="0" err="1"/>
              <a:t>temperature</a:t>
            </a:r>
            <a:r>
              <a:rPr lang="cs-CZ" sz="1900" dirty="0"/>
              <a:t> </a:t>
            </a:r>
            <a:r>
              <a:rPr lang="cs-CZ" sz="1900" dirty="0" err="1"/>
              <a:t>over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year</a:t>
            </a:r>
            <a:r>
              <a:rPr lang="cs-CZ" sz="1900" dirty="0"/>
              <a:t>, </a:t>
            </a:r>
            <a:r>
              <a:rPr lang="cs-CZ" sz="1900" dirty="0" err="1"/>
              <a:t>what</a:t>
            </a:r>
            <a:r>
              <a:rPr lang="cs-CZ" sz="1900" dirty="0"/>
              <a:t> </a:t>
            </a:r>
            <a:r>
              <a:rPr lang="cs-CZ" sz="1900" dirty="0" err="1"/>
              <a:t>differences</a:t>
            </a:r>
            <a:r>
              <a:rPr lang="cs-CZ" sz="1900" dirty="0"/>
              <a:t> </a:t>
            </a:r>
            <a:r>
              <a:rPr lang="cs-CZ" sz="1900" dirty="0" err="1"/>
              <a:t>you</a:t>
            </a:r>
            <a:r>
              <a:rPr lang="cs-CZ" sz="1900" dirty="0"/>
              <a:t> </a:t>
            </a:r>
            <a:r>
              <a:rPr lang="cs-CZ" sz="1900" dirty="0" err="1"/>
              <a:t>can</a:t>
            </a:r>
            <a:r>
              <a:rPr lang="cs-CZ" sz="1900" dirty="0"/>
              <a:t> </a:t>
            </a:r>
            <a:r>
              <a:rPr lang="cs-CZ" sz="1900" dirty="0" err="1"/>
              <a:t>see</a:t>
            </a:r>
            <a:r>
              <a:rPr lang="cs-CZ" sz="1900" dirty="0"/>
              <a:t>? </a:t>
            </a:r>
            <a:r>
              <a:rPr lang="cs-CZ" sz="1900" dirty="0" err="1"/>
              <a:t>What</a:t>
            </a:r>
            <a:r>
              <a:rPr lang="cs-CZ" sz="1900" dirty="0"/>
              <a:t> </a:t>
            </a:r>
            <a:r>
              <a:rPr lang="cs-CZ" sz="1900" dirty="0" err="1"/>
              <a:t>does</a:t>
            </a:r>
            <a:r>
              <a:rPr lang="cs-CZ" sz="1900" dirty="0"/>
              <a:t> </a:t>
            </a:r>
            <a:r>
              <a:rPr lang="cs-CZ" sz="1900" dirty="0" err="1"/>
              <a:t>those</a:t>
            </a:r>
            <a:r>
              <a:rPr lang="cs-CZ" sz="1900" dirty="0"/>
              <a:t> </a:t>
            </a:r>
            <a:r>
              <a:rPr lang="cs-CZ" sz="1900" dirty="0" err="1"/>
              <a:t>tell</a:t>
            </a:r>
            <a:r>
              <a:rPr lang="cs-CZ" sz="1900" dirty="0"/>
              <a:t> </a:t>
            </a:r>
            <a:r>
              <a:rPr lang="cs-CZ" sz="1900" dirty="0" err="1"/>
              <a:t>you</a:t>
            </a:r>
            <a:r>
              <a:rPr lang="cs-CZ" sz="1900" dirty="0"/>
              <a:t> </a:t>
            </a:r>
            <a:r>
              <a:rPr lang="cs-CZ" sz="1900" dirty="0" err="1"/>
              <a:t>about</a:t>
            </a:r>
            <a:r>
              <a:rPr lang="cs-CZ" sz="1900" dirty="0"/>
              <a:t> </a:t>
            </a:r>
            <a:r>
              <a:rPr lang="cs-CZ" sz="1900" dirty="0" err="1"/>
              <a:t>the</a:t>
            </a:r>
            <a:r>
              <a:rPr lang="cs-CZ" sz="1900" dirty="0"/>
              <a:t> </a:t>
            </a:r>
            <a:r>
              <a:rPr lang="cs-CZ" sz="1900" dirty="0" err="1"/>
              <a:t>dynamics</a:t>
            </a:r>
            <a:r>
              <a:rPr lang="cs-CZ" sz="1900" dirty="0"/>
              <a:t> </a:t>
            </a:r>
            <a:r>
              <a:rPr lang="cs-CZ" sz="1900" dirty="0" err="1"/>
              <a:t>of</a:t>
            </a:r>
            <a:r>
              <a:rPr lang="cs-CZ" sz="1900" dirty="0"/>
              <a:t> </a:t>
            </a:r>
            <a:r>
              <a:rPr lang="cs-CZ" sz="1900" dirty="0" err="1"/>
              <a:t>atmosphere</a:t>
            </a:r>
            <a:r>
              <a:rPr lang="cs-CZ" sz="1900" dirty="0"/>
              <a:t> and </a:t>
            </a:r>
            <a:r>
              <a:rPr lang="cs-CZ" sz="1900" dirty="0" err="1"/>
              <a:t>hydrosphere</a:t>
            </a:r>
            <a:r>
              <a:rPr lang="cs-CZ" sz="1900" dirty="0"/>
              <a:t>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900" dirty="0" err="1">
                <a:solidFill>
                  <a:srgbClr val="FF0000"/>
                </a:solidFill>
              </a:rPr>
              <a:t>Water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mass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tends</a:t>
            </a:r>
            <a:r>
              <a:rPr lang="cs-CZ" sz="1900" dirty="0">
                <a:solidFill>
                  <a:srgbClr val="FF0000"/>
                </a:solidFill>
              </a:rPr>
              <a:t> to </a:t>
            </a:r>
            <a:r>
              <a:rPr lang="cs-CZ" sz="1900" dirty="0" err="1">
                <a:solidFill>
                  <a:srgbClr val="FF0000"/>
                </a:solidFill>
              </a:rPr>
              <a:t>be</a:t>
            </a:r>
            <a:r>
              <a:rPr lang="cs-CZ" sz="1900" dirty="0">
                <a:solidFill>
                  <a:srgbClr val="FF0000"/>
                </a:solidFill>
              </a:rPr>
              <a:t> more </a:t>
            </a:r>
            <a:r>
              <a:rPr lang="cs-CZ" sz="1900" dirty="0" err="1">
                <a:solidFill>
                  <a:srgbClr val="FF0000"/>
                </a:solidFill>
              </a:rPr>
              <a:t>stable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when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it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comes</a:t>
            </a:r>
            <a:r>
              <a:rPr lang="cs-CZ" sz="1900" dirty="0">
                <a:solidFill>
                  <a:srgbClr val="FF0000"/>
                </a:solidFill>
              </a:rPr>
              <a:t> to </a:t>
            </a:r>
            <a:r>
              <a:rPr lang="cs-CZ" sz="1900" dirty="0" err="1">
                <a:solidFill>
                  <a:srgbClr val="FF0000"/>
                </a:solidFill>
              </a:rPr>
              <a:t>the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change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of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temperature</a:t>
            </a:r>
            <a:r>
              <a:rPr lang="cs-CZ" sz="1900" dirty="0">
                <a:solidFill>
                  <a:srgbClr val="FF0000"/>
                </a:solidFill>
              </a:rPr>
              <a:t>, </a:t>
            </a:r>
            <a:r>
              <a:rPr lang="cs-CZ" sz="1900" dirty="0" err="1">
                <a:solidFill>
                  <a:srgbClr val="FF0000"/>
                </a:solidFill>
              </a:rPr>
              <a:t>does</a:t>
            </a:r>
            <a:r>
              <a:rPr lang="cs-CZ" sz="1900" dirty="0">
                <a:solidFill>
                  <a:srgbClr val="FF0000"/>
                </a:solidFill>
              </a:rPr>
              <a:t> not </a:t>
            </a:r>
            <a:r>
              <a:rPr lang="cs-CZ" sz="1900" dirty="0" err="1">
                <a:solidFill>
                  <a:srgbClr val="FF0000"/>
                </a:solidFill>
              </a:rPr>
              <a:t>warm</a:t>
            </a:r>
            <a:r>
              <a:rPr lang="cs-CZ" sz="1900" dirty="0">
                <a:solidFill>
                  <a:srgbClr val="FF0000"/>
                </a:solidFill>
              </a:rPr>
              <a:t> up </a:t>
            </a:r>
            <a:r>
              <a:rPr lang="cs-CZ" sz="1900" dirty="0" err="1">
                <a:solidFill>
                  <a:srgbClr val="FF0000"/>
                </a:solidFill>
              </a:rPr>
              <a:t>or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cool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down</a:t>
            </a:r>
            <a:r>
              <a:rPr lang="cs-CZ" sz="1900" dirty="0">
                <a:solidFill>
                  <a:srgbClr val="FF0000"/>
                </a:solidFill>
              </a:rPr>
              <a:t> </a:t>
            </a:r>
            <a:r>
              <a:rPr lang="cs-CZ" sz="1900" dirty="0" err="1">
                <a:solidFill>
                  <a:srgbClr val="FF0000"/>
                </a:solidFill>
              </a:rPr>
              <a:t>that</a:t>
            </a:r>
            <a:r>
              <a:rPr lang="cs-CZ" sz="1900" dirty="0">
                <a:solidFill>
                  <a:srgbClr val="FF0000"/>
                </a:solidFill>
              </a:rPr>
              <a:t> fast as air </a:t>
            </a:r>
            <a:r>
              <a:rPr lang="cs-CZ" sz="1900" dirty="0" err="1">
                <a:solidFill>
                  <a:srgbClr val="FF0000"/>
                </a:solidFill>
              </a:rPr>
              <a:t>mass</a:t>
            </a:r>
            <a:r>
              <a:rPr lang="cs-CZ" sz="1900" dirty="0">
                <a:solidFill>
                  <a:srgbClr val="FF0000"/>
                </a:solidFill>
              </a:rPr>
              <a:t>.</a:t>
            </a:r>
            <a:endParaRPr lang="cs-CZ" sz="1900" dirty="0"/>
          </a:p>
          <a:p>
            <a:pPr>
              <a:lnSpc>
                <a:spcPct val="100000"/>
              </a:lnSpc>
            </a:pPr>
            <a:endParaRPr lang="cs-CZ" sz="1900" dirty="0"/>
          </a:p>
          <a:p>
            <a:pPr>
              <a:lnSpc>
                <a:spcPct val="10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71362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588</Words>
  <Application>Microsoft Office PowerPoint</Application>
  <PresentationFormat>Širokoúhlá obrazovka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Motiv Office</vt:lpstr>
      <vt:lpstr>Data Literacy Learning Activity – Atmosphere/Hydrosphere</vt:lpstr>
      <vt:lpstr>Air and Water Temperatures Changes during the Year</vt:lpstr>
      <vt:lpstr>Air temperature vs. Water temperature</vt:lpstr>
      <vt:lpstr>Site</vt:lpstr>
      <vt:lpstr>Work assignment for students:</vt:lpstr>
      <vt:lpstr>Prezentace aplikace PowerPoint</vt:lpstr>
      <vt:lpstr>Prezentace aplikace PowerPoint</vt:lpstr>
      <vt:lpstr>For answers to the questions go to the next slide </vt:lpstr>
      <vt:lpstr>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Juliette</dc:title>
  <dc:creator>Bára Semeráková</dc:creator>
  <cp:lastModifiedBy>Dana Votápková</cp:lastModifiedBy>
  <cp:revision>23</cp:revision>
  <dcterms:created xsi:type="dcterms:W3CDTF">2023-02-27T16:24:55Z</dcterms:created>
  <dcterms:modified xsi:type="dcterms:W3CDTF">2023-06-27T13:10:19Z</dcterms:modified>
</cp:coreProperties>
</file>