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6" r:id="rId6"/>
    <p:sldId id="267" r:id="rId7"/>
    <p:sldId id="257" r:id="rId8"/>
    <p:sldId id="259" r:id="rId9"/>
    <p:sldId id="258" r:id="rId10"/>
    <p:sldId id="260" r:id="rId11"/>
    <p:sldId id="264" r:id="rId12"/>
    <p:sldId id="261" r:id="rId13"/>
    <p:sldId id="26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Kleger" initials="LK" lastIdx="1" clrIdx="0">
    <p:extLst>
      <p:ext uri="{19B8F6BF-5375-455C-9EA6-DF929625EA0E}">
        <p15:presenceInfo xmlns:p15="http://schemas.microsoft.com/office/powerpoint/2012/main" userId="S-1-5-21-387097070-324574795-4118201048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373"/>
    <a:srgbClr val="44B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4" autoAdjust="0"/>
  </p:normalViewPr>
  <p:slideViewPr>
    <p:cSldViewPr snapToGrid="0">
      <p:cViewPr varScale="1">
        <p:scale>
          <a:sx n="72" d="100"/>
          <a:sy n="72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5F65E-FAAE-4D33-9E04-6925C8290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9CE2EA-5E7F-4FD7-AA74-8E3DA762A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29AB10-90EC-44DF-90C4-DDA595A5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DBC071-A629-4779-900A-2A750B12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E62ED7-067B-40B8-8ACD-59C26073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2C285-91BE-4A98-B583-695A59C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566F56-CBC6-4BF1-829C-7855143C8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F7B6C0-5CF7-4D92-93C4-A0F4D0A5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1C980C-950E-4B4D-B7A5-7DEADE7A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E5BEE9-1819-4DE1-90CA-6EE8E78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FE5597-1D5F-42F9-97DD-4D5294617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1CAD36-67FE-49A8-9EEA-A96822E6D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22795B-2596-4CF3-9927-C5ED6239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8DC047-B443-496F-ACE6-B8F3DF73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E5EB42-6FF3-416F-A41B-19DF975E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0C98B-BD81-4B83-BC48-E095422A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004868-28EE-4112-BC31-0E310E079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880A8D-7374-4ED4-A8D1-C78AE9E2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A53BA1-A2C8-4D54-A12E-2DDFF9D0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6A0C6C-226B-4E00-879B-0F91F91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6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2C6B0-3F94-4FFC-A072-7E92B568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A86FA4-5F08-495E-919C-E107EBA0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FAF6EB-4FCD-4E35-B2D1-B0A844E9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1FB0CB-0C40-42D2-9B30-AE8113B1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56C4FD-7502-4E17-BB0C-0B88D339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52A0C-CEAF-4B83-AB32-9AFC0E51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8EA41-85D5-4FFA-8FDC-DFDA52305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2F6C44-024A-490F-A176-96336DEF6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8A7BF5-ACFC-43B3-A012-FF8FAEC9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47A312-8CC7-4684-86F4-3FF0326D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E7FB6B-B04E-4663-87EF-5C5D02E8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28133-C561-41E9-81F0-92B9CE05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39B4F5-74FF-4D3D-B2D2-8DB05216E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2E90EE-7753-4BE7-9787-F6DF8AC56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0EC03C9-0217-426B-92EA-3D672470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95E9071-CE13-43F0-A633-110F2C624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4AE6145-4B16-4247-8CAF-B032863A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9866C1F-CD5A-43C6-B929-E9B3BC1B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EBB36C-E4F1-417F-8409-DA18889F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F5350-DD72-4FCA-A352-CC5783F3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78EEB4-F206-469D-8D6E-7FE218FD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A129B8-6B1F-4440-95AE-6CF28AB0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16F769-BF44-4C78-8998-45F43648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41278B-1595-4D23-B86E-98BC0D90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C33A00-36B1-4906-9471-A8DE868E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CC3B6A-B856-4F00-A688-4673EFC2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DC4B1-649C-4D82-996B-4D374FA2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E002FC-836A-41DD-AD12-2FD916CCA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2AA88A-9BFE-4DAB-942C-BAB23F814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A83ED1-58AD-4D92-AAF2-030A4436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4ADBF0-206D-46D6-A01C-C44173B5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F46741-C54F-457C-9E45-71868D32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3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14D65-F353-49A3-ABA6-39993C72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3E193A-0EC5-477B-93A2-F51ABEF4A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38FB4C3-A898-4E84-8104-52A20993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B7F65A-F86C-401B-84BA-A1C062DB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C018A3-029A-4133-9459-E0574EF3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58D7A5-F506-4DE5-8D95-1938B828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650FBA-D0C0-4339-B057-4F28371F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1F3DF9-04DF-42D7-87A5-F379A400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B36DF-5D04-4CB0-88F8-D3C9626D7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E001-6EE9-4993-BED7-66819FF0425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4209B3-BBEE-40BF-99A8-DD86F1DC6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D9AE88-2C1A-4350-97D1-7C67E919E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0D2C-0A94-4F4B-BB88-C5D40C5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8234CA4-FBF6-41FA-88E3-27A293B7FDAC}"/>
              </a:ext>
            </a:extLst>
          </p:cNvPr>
          <p:cNvSpPr txBox="1">
            <a:spLocks/>
          </p:cNvSpPr>
          <p:nvPr/>
        </p:nvSpPr>
        <p:spPr>
          <a:xfrm>
            <a:off x="0" y="295563"/>
            <a:ext cx="12192000" cy="1270909"/>
          </a:xfrm>
          <a:prstGeom prst="rect">
            <a:avLst/>
          </a:prstGeom>
          <a:solidFill>
            <a:srgbClr val="AAD37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002060"/>
                </a:solidFill>
              </a:rPr>
              <a:t>Data </a:t>
            </a:r>
            <a:r>
              <a:rPr lang="cs-CZ" b="1" dirty="0" err="1">
                <a:solidFill>
                  <a:srgbClr val="002060"/>
                </a:solidFill>
              </a:rPr>
              <a:t>Literacy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Learning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Activity</a:t>
            </a:r>
            <a:r>
              <a:rPr lang="cs-CZ" b="1" dirty="0">
                <a:solidFill>
                  <a:srgbClr val="002060"/>
                </a:solidFill>
              </a:rPr>
              <a:t> - </a:t>
            </a:r>
            <a:r>
              <a:rPr lang="cs-CZ" b="1" dirty="0" err="1">
                <a:solidFill>
                  <a:srgbClr val="002060"/>
                </a:solidFill>
              </a:rPr>
              <a:t>Biosphere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40C827D-37B6-4096-BA21-F99CB7206CBA}"/>
              </a:ext>
            </a:extLst>
          </p:cNvPr>
          <p:cNvSpPr txBox="1">
            <a:spLocks/>
          </p:cNvSpPr>
          <p:nvPr/>
        </p:nvSpPr>
        <p:spPr>
          <a:xfrm>
            <a:off x="1221263" y="4803055"/>
            <a:ext cx="9749473" cy="175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Comparison of Tree Height Measurements</a:t>
            </a:r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C62FD58F-F313-4062-A2EA-F5B379AC9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05" y="2322638"/>
            <a:ext cx="3106788" cy="2385876"/>
          </a:xfr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E0A07973-C597-4CA8-B6E6-4E58D9B30754}"/>
              </a:ext>
            </a:extLst>
          </p:cNvPr>
          <p:cNvSpPr txBox="1">
            <a:spLocks/>
          </p:cNvSpPr>
          <p:nvPr/>
        </p:nvSpPr>
        <p:spPr>
          <a:xfrm>
            <a:off x="-1" y="6562437"/>
            <a:ext cx="12192000" cy="295563"/>
          </a:xfrm>
          <a:prstGeom prst="rect">
            <a:avLst/>
          </a:prstGeom>
          <a:solidFill>
            <a:srgbClr val="AAD373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F49C1-E145-44D9-B98D-6E95154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260"/>
            <a:ext cx="10515600" cy="43483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Answers</a:t>
            </a:r>
            <a:endParaRPr lang="en-US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33B30B0-FF3E-40F6-922D-BFFA69C3487F}"/>
              </a:ext>
            </a:extLst>
          </p:cNvPr>
          <p:cNvSpPr/>
          <p:nvPr/>
        </p:nvSpPr>
        <p:spPr>
          <a:xfrm>
            <a:off x="304800" y="939388"/>
            <a:ext cx="11562735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cs-CZ" sz="2000" dirty="0"/>
              <a:t>1. </a:t>
            </a:r>
            <a:r>
              <a:rPr lang="en-US" sz="2000" dirty="0"/>
              <a:t>Find out which tree had the biggest/smallest difference between the measurement results</a:t>
            </a:r>
            <a:endParaRPr lang="cs-CZ" sz="2000" dirty="0"/>
          </a:p>
          <a:p>
            <a:pPr lvl="1">
              <a:spcBef>
                <a:spcPts val="800"/>
              </a:spcBef>
            </a:pPr>
            <a:r>
              <a:rPr lang="en-US" sz="2000" dirty="0">
                <a:solidFill>
                  <a:srgbClr val="FF0000"/>
                </a:solidFill>
              </a:rPr>
              <a:t>The biggest difference: </a:t>
            </a:r>
            <a:r>
              <a:rPr lang="cs-CZ" sz="2000" dirty="0" err="1">
                <a:solidFill>
                  <a:srgbClr val="FF0000"/>
                </a:solidFill>
              </a:rPr>
              <a:t>tree</a:t>
            </a:r>
            <a:r>
              <a:rPr lang="cs-CZ" sz="2000" dirty="0">
                <a:solidFill>
                  <a:srgbClr val="FF0000"/>
                </a:solidFill>
              </a:rPr>
              <a:t> No 9</a:t>
            </a:r>
            <a:r>
              <a:rPr lang="en-US" sz="2000" dirty="0">
                <a:solidFill>
                  <a:srgbClr val="FF0000"/>
                </a:solidFill>
              </a:rPr>
              <a:t>		The smallest difference: </a:t>
            </a:r>
            <a:r>
              <a:rPr lang="cs-CZ" sz="2000" dirty="0" err="1">
                <a:solidFill>
                  <a:srgbClr val="FF0000"/>
                </a:solidFill>
              </a:rPr>
              <a:t>tree</a:t>
            </a:r>
            <a:r>
              <a:rPr lang="cs-CZ" sz="2000" dirty="0">
                <a:solidFill>
                  <a:srgbClr val="FF0000"/>
                </a:solidFill>
              </a:rPr>
              <a:t> No 6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cs-CZ" sz="2000" dirty="0"/>
              <a:t>2. </a:t>
            </a:r>
            <a:r>
              <a:rPr lang="en-US" sz="2000" dirty="0"/>
              <a:t>Is it possible to say that we measure greater height using one method than the other?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solidFill>
                  <a:srgbClr val="FF0000"/>
                </a:solidFill>
              </a:rPr>
              <a:t>No, for some trees the height was bigger when measured by clinometer for other when measured by GLOBE Observer</a:t>
            </a:r>
          </a:p>
          <a:p>
            <a:pPr>
              <a:spcBef>
                <a:spcPts val="800"/>
              </a:spcBef>
            </a:pPr>
            <a:r>
              <a:rPr lang="cs-CZ" sz="2000" dirty="0"/>
              <a:t>3. </a:t>
            </a:r>
            <a:r>
              <a:rPr lang="en-US" sz="2000" dirty="0"/>
              <a:t>Can you tell for which tree</a:t>
            </a:r>
            <a:r>
              <a:rPr lang="cs-CZ" sz="2000" dirty="0"/>
              <a:t>s</a:t>
            </a:r>
            <a:r>
              <a:rPr lang="en-US" sz="2000" dirty="0"/>
              <a:t> the</a:t>
            </a:r>
            <a:r>
              <a:rPr lang="cs-CZ" sz="2000" dirty="0"/>
              <a:t> </a:t>
            </a:r>
            <a:r>
              <a:rPr lang="cs-CZ" sz="2000" dirty="0" err="1"/>
              <a:t>measurement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most </a:t>
            </a:r>
            <a:r>
              <a:rPr lang="cs-CZ" sz="2000" dirty="0" err="1"/>
              <a:t>accurate</a:t>
            </a:r>
            <a:r>
              <a:rPr lang="cs-CZ" sz="2000" dirty="0"/>
              <a:t>?</a:t>
            </a:r>
          </a:p>
          <a:p>
            <a:pPr lvl="1">
              <a:spcBef>
                <a:spcPts val="800"/>
              </a:spcBef>
            </a:pPr>
            <a:r>
              <a:rPr lang="cs-CZ" sz="2000" dirty="0">
                <a:solidFill>
                  <a:srgbClr val="FF0000"/>
                </a:solidFill>
              </a:rPr>
              <a:t>At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first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sight</a:t>
            </a:r>
            <a:r>
              <a:rPr lang="cs-CZ" sz="2000" dirty="0">
                <a:solidFill>
                  <a:srgbClr val="FF0000"/>
                </a:solidFill>
              </a:rPr>
              <a:t>, we can </a:t>
            </a:r>
            <a:r>
              <a:rPr lang="cs-CZ" sz="2000" dirty="0" err="1">
                <a:solidFill>
                  <a:srgbClr val="FF0000"/>
                </a:solidFill>
              </a:rPr>
              <a:t>see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that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four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trees</a:t>
            </a:r>
            <a:r>
              <a:rPr lang="cs-CZ" sz="2000" dirty="0">
                <a:solidFill>
                  <a:srgbClr val="FF0000"/>
                </a:solidFill>
              </a:rPr>
              <a:t> have </a:t>
            </a:r>
            <a:r>
              <a:rPr lang="cs-CZ" sz="2000" dirty="0" err="1">
                <a:solidFill>
                  <a:srgbClr val="FF0000"/>
                </a:solidFill>
              </a:rPr>
              <a:t>small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difference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between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two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measurements</a:t>
            </a:r>
            <a:r>
              <a:rPr lang="cs-CZ" sz="2000" dirty="0">
                <a:solidFill>
                  <a:srgbClr val="FF0000"/>
                </a:solidFill>
              </a:rPr>
              <a:t> (</a:t>
            </a:r>
            <a:r>
              <a:rPr lang="cs-CZ" sz="2000" dirty="0" err="1">
                <a:solidFill>
                  <a:srgbClr val="FF0000"/>
                </a:solidFill>
              </a:rPr>
              <a:t>tree</a:t>
            </a:r>
            <a:r>
              <a:rPr lang="cs-CZ" sz="2000" dirty="0">
                <a:solidFill>
                  <a:srgbClr val="FF0000"/>
                </a:solidFill>
              </a:rPr>
              <a:t> No. 3, 4, 6, 8)</a:t>
            </a:r>
          </a:p>
          <a:p>
            <a:pPr lvl="1">
              <a:spcBef>
                <a:spcPts val="80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However</a:t>
            </a:r>
            <a:r>
              <a:rPr lang="cs-CZ" sz="2000" dirty="0">
                <a:solidFill>
                  <a:srgbClr val="FF0000"/>
                </a:solidFill>
              </a:rPr>
              <a:t> we </a:t>
            </a:r>
            <a:r>
              <a:rPr lang="cs-CZ" sz="2000" dirty="0" err="1">
                <a:solidFill>
                  <a:srgbClr val="FF0000"/>
                </a:solidFill>
              </a:rPr>
              <a:t>should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always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relate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difference</a:t>
            </a:r>
            <a:r>
              <a:rPr lang="cs-CZ" sz="2000" dirty="0">
                <a:solidFill>
                  <a:srgbClr val="FF0000"/>
                </a:solidFill>
              </a:rPr>
              <a:t> to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total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height</a:t>
            </a:r>
            <a:r>
              <a:rPr lang="cs-CZ" sz="2000" dirty="0">
                <a:solidFill>
                  <a:srgbClr val="FF0000"/>
                </a:solidFill>
              </a:rPr>
              <a:t> of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tree</a:t>
            </a:r>
            <a:r>
              <a:rPr lang="cs-CZ" sz="2000" dirty="0">
                <a:solidFill>
                  <a:srgbClr val="FF0000"/>
                </a:solidFill>
              </a:rPr>
              <a:t>. (for </a:t>
            </a:r>
            <a:r>
              <a:rPr lang="cs-CZ" sz="2000" dirty="0" err="1">
                <a:solidFill>
                  <a:srgbClr val="FF0000"/>
                </a:solidFill>
              </a:rPr>
              <a:t>example</a:t>
            </a:r>
            <a:r>
              <a:rPr lang="cs-CZ" sz="2000" dirty="0">
                <a:solidFill>
                  <a:srgbClr val="FF0000"/>
                </a:solidFill>
              </a:rPr>
              <a:t> for </a:t>
            </a:r>
            <a:r>
              <a:rPr lang="cs-CZ" sz="2000" dirty="0" err="1">
                <a:solidFill>
                  <a:srgbClr val="FF0000"/>
                </a:solidFill>
              </a:rPr>
              <a:t>tree</a:t>
            </a:r>
            <a:r>
              <a:rPr lang="cs-CZ" sz="2000" dirty="0">
                <a:solidFill>
                  <a:srgbClr val="FF0000"/>
                </a:solidFill>
              </a:rPr>
              <a:t> No. 3 </a:t>
            </a:r>
            <a:r>
              <a:rPr lang="cs-CZ" sz="2000" dirty="0" err="1">
                <a:solidFill>
                  <a:srgbClr val="FF0000"/>
                </a:solidFill>
              </a:rPr>
              <a:t>it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would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be</a:t>
            </a:r>
            <a:r>
              <a:rPr lang="cs-CZ" sz="2000" dirty="0">
                <a:solidFill>
                  <a:srgbClr val="FF0000"/>
                </a:solidFill>
              </a:rPr>
              <a:t> 0,19/8,85 = 0,02147  x 100 = 2,15 %</a:t>
            </a:r>
          </a:p>
          <a:p>
            <a:pPr>
              <a:spcBef>
                <a:spcPts val="800"/>
              </a:spcBef>
            </a:pPr>
            <a:r>
              <a:rPr lang="cs-CZ" sz="2000" dirty="0"/>
              <a:t>4. </a:t>
            </a:r>
            <a:r>
              <a:rPr lang="cs-CZ" sz="2000" dirty="0" err="1"/>
              <a:t>Which</a:t>
            </a:r>
            <a:r>
              <a:rPr lang="cs-CZ" sz="2000" dirty="0"/>
              <a:t> of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trees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most </a:t>
            </a:r>
            <a:r>
              <a:rPr lang="cs-CZ" sz="2000" dirty="0" err="1"/>
              <a:t>likely</a:t>
            </a:r>
            <a:r>
              <a:rPr lang="cs-CZ" sz="2000" dirty="0"/>
              <a:t> </a:t>
            </a:r>
            <a:r>
              <a:rPr lang="cs-CZ" sz="2000" dirty="0" err="1"/>
              <a:t>measured</a:t>
            </a:r>
            <a:r>
              <a:rPr lang="cs-CZ" sz="2000" dirty="0"/>
              <a:t> with a </a:t>
            </a:r>
            <a:r>
              <a:rPr lang="cs-CZ" sz="2000" dirty="0" err="1"/>
              <a:t>significant</a:t>
            </a:r>
            <a:r>
              <a:rPr lang="cs-CZ" sz="2000" dirty="0"/>
              <a:t> </a:t>
            </a:r>
            <a:r>
              <a:rPr lang="cs-CZ" sz="2000" dirty="0" err="1"/>
              <a:t>error</a:t>
            </a:r>
            <a:r>
              <a:rPr lang="cs-CZ" sz="2000" dirty="0"/>
              <a:t> ? </a:t>
            </a:r>
            <a:r>
              <a:rPr lang="cs-CZ" sz="2000" dirty="0" err="1"/>
              <a:t>What</a:t>
            </a:r>
            <a:r>
              <a:rPr lang="cs-CZ" sz="2000" dirty="0"/>
              <a:t> can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source of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error</a:t>
            </a:r>
            <a:r>
              <a:rPr lang="cs-CZ" sz="2000" dirty="0"/>
              <a:t>?</a:t>
            </a:r>
          </a:p>
          <a:p>
            <a:pPr marL="265113" indent="-265113">
              <a:spcBef>
                <a:spcPts val="800"/>
              </a:spcBef>
            </a:pPr>
            <a:r>
              <a:rPr lang="cs-CZ" sz="2000" dirty="0"/>
              <a:t>     </a:t>
            </a:r>
            <a:r>
              <a:rPr lang="cs-CZ" sz="2000" dirty="0" err="1">
                <a:solidFill>
                  <a:srgbClr val="FF0000"/>
                </a:solidFill>
              </a:rPr>
              <a:t>Tree</a:t>
            </a:r>
            <a:r>
              <a:rPr lang="cs-CZ" sz="2000" dirty="0">
                <a:solidFill>
                  <a:srgbClr val="FF0000"/>
                </a:solidFill>
              </a:rPr>
              <a:t> No 9 -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error</a:t>
            </a:r>
            <a:r>
              <a:rPr lang="cs-CZ" sz="2000" dirty="0">
                <a:solidFill>
                  <a:srgbClr val="FF0000"/>
                </a:solidFill>
              </a:rPr>
              <a:t> source </a:t>
            </a:r>
            <a:r>
              <a:rPr lang="cs-CZ" sz="2000" dirty="0" err="1">
                <a:solidFill>
                  <a:srgbClr val="FF0000"/>
                </a:solidFill>
              </a:rPr>
              <a:t>can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be</a:t>
            </a:r>
            <a:r>
              <a:rPr lang="cs-CZ" sz="2000" dirty="0">
                <a:solidFill>
                  <a:srgbClr val="FF0000"/>
                </a:solidFill>
              </a:rPr>
              <a:t>: more </a:t>
            </a:r>
            <a:r>
              <a:rPr lang="cs-CZ" sz="2000" dirty="0" err="1">
                <a:solidFill>
                  <a:srgbClr val="FF0000"/>
                </a:solidFill>
              </a:rPr>
              <a:t>students</a:t>
            </a:r>
            <a:r>
              <a:rPr lang="cs-CZ" sz="2000" dirty="0">
                <a:solidFill>
                  <a:srgbClr val="FF0000"/>
                </a:solidFill>
              </a:rPr>
              <a:t> use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same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phone</a:t>
            </a:r>
            <a:r>
              <a:rPr lang="cs-CZ" sz="2000" dirty="0">
                <a:solidFill>
                  <a:srgbClr val="FF0000"/>
                </a:solidFill>
              </a:rPr>
              <a:t> and do not </a:t>
            </a:r>
            <a:r>
              <a:rPr lang="cs-CZ" sz="2000" dirty="0" err="1">
                <a:solidFill>
                  <a:srgbClr val="FF0000"/>
                </a:solidFill>
              </a:rPr>
              <a:t>adjust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height</a:t>
            </a:r>
            <a:r>
              <a:rPr lang="cs-CZ" sz="2000" dirty="0">
                <a:solidFill>
                  <a:srgbClr val="FF0000"/>
                </a:solidFill>
              </a:rPr>
              <a:t>    </a:t>
            </a:r>
            <a:r>
              <a:rPr lang="cs-CZ" sz="2000" dirty="0" err="1">
                <a:solidFill>
                  <a:srgbClr val="FF0000"/>
                </a:solidFill>
              </a:rPr>
              <a:t>or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lenght</a:t>
            </a:r>
            <a:r>
              <a:rPr lang="cs-CZ" sz="2000" dirty="0">
                <a:solidFill>
                  <a:srgbClr val="FF0000"/>
                </a:solidFill>
              </a:rPr>
              <a:t> of pace in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app</a:t>
            </a:r>
            <a:r>
              <a:rPr lang="cs-CZ" sz="2000" dirty="0">
                <a:solidFill>
                  <a:srgbClr val="FF0000"/>
                </a:solidFill>
              </a:rPr>
              <a:t>; not </a:t>
            </a:r>
            <a:r>
              <a:rPr lang="cs-CZ" sz="2000" dirty="0" err="1">
                <a:solidFill>
                  <a:srgbClr val="FF0000"/>
                </a:solidFill>
              </a:rPr>
              <a:t>seeing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tree</a:t>
            </a:r>
            <a:r>
              <a:rPr lang="cs-CZ" sz="2000" dirty="0">
                <a:solidFill>
                  <a:srgbClr val="FF0000"/>
                </a:solidFill>
              </a:rPr>
              <a:t> top </a:t>
            </a:r>
            <a:r>
              <a:rPr lang="cs-CZ" sz="2000" dirty="0" err="1">
                <a:solidFill>
                  <a:srgbClr val="FF0000"/>
                </a:solidFill>
              </a:rPr>
              <a:t>properly</a:t>
            </a:r>
            <a:r>
              <a:rPr lang="cs-CZ" sz="2000" dirty="0">
                <a:solidFill>
                  <a:srgbClr val="FF0000"/>
                </a:solidFill>
              </a:rPr>
              <a:t>; </a:t>
            </a:r>
            <a:r>
              <a:rPr lang="cs-CZ" sz="2000" dirty="0" err="1">
                <a:solidFill>
                  <a:srgbClr val="FF0000"/>
                </a:solidFill>
              </a:rPr>
              <a:t>error</a:t>
            </a:r>
            <a:r>
              <a:rPr lang="cs-CZ" sz="2000" dirty="0">
                <a:solidFill>
                  <a:srgbClr val="FF0000"/>
                </a:solidFill>
              </a:rPr>
              <a:t> in </a:t>
            </a:r>
            <a:r>
              <a:rPr lang="cs-CZ" sz="2000" dirty="0" err="1">
                <a:solidFill>
                  <a:srgbClr val="FF0000"/>
                </a:solidFill>
              </a:rPr>
              <a:t>measuring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distance to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tree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etc</a:t>
            </a:r>
            <a:r>
              <a:rPr lang="cs-CZ" sz="200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800"/>
              </a:spcBef>
            </a:pPr>
            <a:r>
              <a:rPr lang="cs-CZ" sz="2000" dirty="0"/>
              <a:t>5.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/>
              <a:t>Looking</a:t>
            </a:r>
            <a:r>
              <a:rPr lang="cs-CZ" sz="2000" dirty="0"/>
              <a:t> at </a:t>
            </a:r>
            <a:r>
              <a:rPr lang="cs-CZ" sz="2000" dirty="0" err="1"/>
              <a:t>the</a:t>
            </a:r>
            <a:r>
              <a:rPr lang="cs-CZ" sz="2000" dirty="0"/>
              <a:t> data, can </a:t>
            </a:r>
            <a:r>
              <a:rPr lang="cs-CZ" sz="2000" dirty="0" err="1"/>
              <a:t>you</a:t>
            </a:r>
            <a:r>
              <a:rPr lang="cs-CZ" sz="2000" dirty="0"/>
              <a:t> make a </a:t>
            </a:r>
            <a:r>
              <a:rPr lang="cs-CZ" sz="2000" dirty="0" err="1"/>
              <a:t>conclusion</a:t>
            </a:r>
            <a:r>
              <a:rPr lang="cs-CZ" sz="2000" dirty="0"/>
              <a:t>, </a:t>
            </a:r>
            <a:r>
              <a:rPr lang="cs-CZ" sz="2000" dirty="0" err="1"/>
              <a:t>which</a:t>
            </a:r>
            <a:r>
              <a:rPr lang="cs-CZ" sz="2000" dirty="0"/>
              <a:t> </a:t>
            </a:r>
            <a:r>
              <a:rPr lang="cs-CZ" sz="2000" dirty="0" err="1"/>
              <a:t>measurement</a:t>
            </a:r>
            <a:r>
              <a:rPr lang="cs-CZ" sz="2000" dirty="0"/>
              <a:t> </a:t>
            </a:r>
            <a:r>
              <a:rPr lang="cs-CZ" sz="2000" dirty="0" err="1"/>
              <a:t>method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more </a:t>
            </a:r>
            <a:r>
              <a:rPr lang="cs-CZ" sz="2000" dirty="0" err="1"/>
              <a:t>precise</a:t>
            </a:r>
            <a:r>
              <a:rPr lang="cs-CZ" sz="2000" dirty="0"/>
              <a:t>?</a:t>
            </a:r>
          </a:p>
          <a:p>
            <a:pPr lvl="1">
              <a:spcBef>
                <a:spcPts val="800"/>
              </a:spcBef>
            </a:pPr>
            <a:r>
              <a:rPr lang="cs-CZ" sz="2000" dirty="0">
                <a:solidFill>
                  <a:srgbClr val="FF0000"/>
                </a:solidFill>
              </a:rPr>
              <a:t>No, </a:t>
            </a:r>
            <a:r>
              <a:rPr lang="cs-CZ" sz="2000" dirty="0" err="1">
                <a:solidFill>
                  <a:srgbClr val="FF0000"/>
                </a:solidFill>
              </a:rPr>
              <a:t>it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is</a:t>
            </a:r>
            <a:r>
              <a:rPr lang="cs-CZ" sz="2000" dirty="0">
                <a:solidFill>
                  <a:srgbClr val="FF0000"/>
                </a:solidFill>
              </a:rPr>
              <a:t> not </a:t>
            </a:r>
            <a:r>
              <a:rPr lang="cs-CZ" sz="2000" dirty="0" err="1">
                <a:solidFill>
                  <a:srgbClr val="FF0000"/>
                </a:solidFill>
              </a:rPr>
              <a:t>possible</a:t>
            </a:r>
            <a:r>
              <a:rPr lang="cs-CZ" sz="2000" dirty="0">
                <a:solidFill>
                  <a:srgbClr val="FF0000"/>
                </a:solidFill>
              </a:rPr>
              <a:t>. </a:t>
            </a:r>
            <a:r>
              <a:rPr lang="cs-CZ" sz="2000" dirty="0" err="1">
                <a:solidFill>
                  <a:srgbClr val="FF0000"/>
                </a:solidFill>
              </a:rPr>
              <a:t>We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would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need</a:t>
            </a:r>
            <a:r>
              <a:rPr lang="cs-CZ" sz="2000" dirty="0">
                <a:solidFill>
                  <a:srgbClr val="FF0000"/>
                </a:solidFill>
              </a:rPr>
              <a:t> more </a:t>
            </a:r>
            <a:r>
              <a:rPr lang="cs-CZ" sz="2000" dirty="0" err="1">
                <a:solidFill>
                  <a:srgbClr val="FF0000"/>
                </a:solidFill>
              </a:rPr>
              <a:t>measurement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results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for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each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tree</a:t>
            </a:r>
            <a:r>
              <a:rPr lang="cs-CZ" sz="2000" dirty="0">
                <a:solidFill>
                  <a:srgbClr val="FF0000"/>
                </a:solidFill>
              </a:rPr>
              <a:t> done by </a:t>
            </a:r>
            <a:r>
              <a:rPr lang="cs-CZ" sz="2000" dirty="0" err="1">
                <a:solidFill>
                  <a:srgbClr val="FF0000"/>
                </a:solidFill>
              </a:rPr>
              <a:t>each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method</a:t>
            </a:r>
            <a:r>
              <a:rPr lang="cs-CZ" sz="2000" dirty="0">
                <a:solidFill>
                  <a:srgbClr val="FF0000"/>
                </a:solidFill>
              </a:rPr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636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46F1207-A149-4075-A2B5-379EAE6CC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971" y="3213861"/>
            <a:ext cx="9996055" cy="198350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000" b="1" dirty="0" err="1"/>
              <a:t>The</a:t>
            </a:r>
            <a:r>
              <a:rPr lang="cs-CZ" sz="2000" b="1" dirty="0"/>
              <a:t> data </a:t>
            </a:r>
            <a:r>
              <a:rPr lang="cs-CZ" sz="2000" b="1" dirty="0" err="1"/>
              <a:t>literacy</a:t>
            </a:r>
            <a:r>
              <a:rPr lang="cs-CZ" sz="2000" b="1" dirty="0"/>
              <a:t> </a:t>
            </a:r>
            <a:r>
              <a:rPr lang="cs-CZ" sz="2000" b="1" dirty="0" err="1"/>
              <a:t>learning</a:t>
            </a:r>
            <a:r>
              <a:rPr lang="cs-CZ" sz="2000" b="1" dirty="0"/>
              <a:t> </a:t>
            </a:r>
            <a:r>
              <a:rPr lang="cs-CZ" sz="2000" b="1" dirty="0" err="1"/>
              <a:t>activity</a:t>
            </a:r>
            <a:r>
              <a:rPr lang="cs-CZ" sz="2000" b="1" dirty="0"/>
              <a:t> </a:t>
            </a:r>
            <a:r>
              <a:rPr lang="cs-CZ" sz="2000" b="1" dirty="0" err="1"/>
              <a:t>was</a:t>
            </a:r>
            <a:r>
              <a:rPr lang="cs-CZ" sz="2000" b="1" dirty="0"/>
              <a:t> </a:t>
            </a:r>
            <a:r>
              <a:rPr lang="cs-CZ" sz="2000" b="1" dirty="0" err="1"/>
              <a:t>prepared</a:t>
            </a:r>
            <a:r>
              <a:rPr lang="cs-CZ" sz="2000" b="1" dirty="0"/>
              <a:t> by GLOBE Program </a:t>
            </a:r>
            <a:r>
              <a:rPr lang="cs-CZ" sz="2000" b="1" dirty="0" err="1"/>
              <a:t>Europe</a:t>
            </a:r>
            <a:r>
              <a:rPr lang="cs-CZ" sz="2000" b="1" dirty="0"/>
              <a:t> and </a:t>
            </a:r>
            <a:r>
              <a:rPr lang="cs-CZ" sz="2000" b="1" dirty="0" err="1"/>
              <a:t>Eurasia</a:t>
            </a:r>
            <a:r>
              <a:rPr lang="cs-CZ" sz="2000" b="1" dirty="0"/>
              <a:t> Region Coordination Office, </a:t>
            </a:r>
            <a:r>
              <a:rPr lang="cs-CZ" sz="2000" b="1" dirty="0" err="1"/>
              <a:t>inspired</a:t>
            </a:r>
            <a:r>
              <a:rPr lang="cs-CZ" sz="2000" b="1" dirty="0"/>
              <a:t> by a </a:t>
            </a:r>
            <a:r>
              <a:rPr lang="cs-CZ" sz="2000" b="1" dirty="0" err="1"/>
              <a:t>real</a:t>
            </a:r>
            <a:r>
              <a:rPr lang="cs-CZ" sz="2000" b="1" dirty="0"/>
              <a:t> </a:t>
            </a:r>
            <a:r>
              <a:rPr lang="cs-CZ" sz="2000" b="1" dirty="0" err="1"/>
              <a:t>classroom</a:t>
            </a:r>
            <a:r>
              <a:rPr lang="cs-CZ" sz="2000" b="1" dirty="0"/>
              <a:t> </a:t>
            </a:r>
            <a:r>
              <a:rPr lang="cs-CZ" sz="2000" b="1" dirty="0" err="1"/>
              <a:t>activity</a:t>
            </a:r>
            <a:r>
              <a:rPr lang="cs-CZ" sz="2000" b="1" dirty="0"/>
              <a:t> </a:t>
            </a:r>
            <a:r>
              <a:rPr lang="cs-CZ" sz="2000" b="1" dirty="0" err="1"/>
              <a:t>coming</a:t>
            </a:r>
            <a:r>
              <a:rPr lang="cs-CZ" sz="2000" b="1" dirty="0"/>
              <a:t> </a:t>
            </a:r>
            <a:r>
              <a:rPr lang="cs-CZ" sz="2000" b="1" dirty="0" err="1"/>
              <a:t>from</a:t>
            </a:r>
            <a:r>
              <a:rPr lang="cs-CZ" sz="2000" b="1" dirty="0"/>
              <a:t> a GLOBE </a:t>
            </a:r>
            <a:r>
              <a:rPr lang="cs-CZ" sz="2000" b="1" dirty="0" err="1"/>
              <a:t>school</a:t>
            </a:r>
            <a:r>
              <a:rPr lang="cs-CZ" sz="2000" b="1" dirty="0"/>
              <a:t>.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 err="1"/>
              <a:t>Thanks</a:t>
            </a:r>
            <a:r>
              <a:rPr lang="cs-CZ" sz="2000" b="1" dirty="0"/>
              <a:t> to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teacher</a:t>
            </a:r>
            <a:r>
              <a:rPr lang="cs-CZ" sz="2000" b="1" dirty="0"/>
              <a:t> </a:t>
            </a:r>
            <a:r>
              <a:rPr lang="cs-CZ" sz="2000" b="1" dirty="0" err="1"/>
              <a:t>Zrinka</a:t>
            </a:r>
            <a:r>
              <a:rPr lang="cs-CZ" sz="2000" b="1" dirty="0"/>
              <a:t> </a:t>
            </a:r>
            <a:r>
              <a:rPr lang="cs-CZ" sz="2000" b="1" dirty="0" err="1"/>
              <a:t>Klarin</a:t>
            </a:r>
            <a:r>
              <a:rPr lang="cs-CZ" sz="2000" b="1" dirty="0"/>
              <a:t>, </a:t>
            </a:r>
            <a:r>
              <a:rPr lang="hr-HR" sz="2000" b="1" dirty="0"/>
              <a:t>from Elementary School Sime Budinica, Zadar, Croatia for the inspiring idea, photos and materials.</a:t>
            </a:r>
            <a:endParaRPr lang="en-US" sz="2000" b="1" dirty="0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A0BEEDEE-884B-4C20-B890-1816F177A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09" y="5122070"/>
            <a:ext cx="10365509" cy="1366279"/>
          </a:xfr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8D3ED55B-0B0E-4093-B643-F5B9C7C1D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06" y="533634"/>
            <a:ext cx="3106788" cy="2385876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582026C-800E-4481-AE55-66824DA2575E}"/>
              </a:ext>
            </a:extLst>
          </p:cNvPr>
          <p:cNvSpPr txBox="1">
            <a:spLocks/>
          </p:cNvSpPr>
          <p:nvPr/>
        </p:nvSpPr>
        <p:spPr>
          <a:xfrm>
            <a:off x="-1" y="6562437"/>
            <a:ext cx="12192000" cy="295563"/>
          </a:xfrm>
          <a:prstGeom prst="rect">
            <a:avLst/>
          </a:prstGeom>
          <a:solidFill>
            <a:srgbClr val="AAD373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5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A0E0683-29C1-4D2F-8590-7E0EA8CDD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74" r="15356" b="4158"/>
          <a:stretch/>
        </p:blipFill>
        <p:spPr>
          <a:xfrm>
            <a:off x="5506918" y="4192621"/>
            <a:ext cx="5588593" cy="218120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9270F9B8-263C-4728-A973-765D90CC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876" y="3825043"/>
            <a:ext cx="4410430" cy="14581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1800" b="1" dirty="0">
                <a:solidFill>
                  <a:srgbClr val="002060"/>
                </a:solidFill>
                <a:ea typeface="+mj-ea"/>
                <a:cs typeface="+mj-cs"/>
              </a:rPr>
              <a:t>Big idea: </a:t>
            </a:r>
            <a:r>
              <a:rPr lang="cs-CZ" sz="1800" dirty="0" err="1"/>
              <a:t>Knowing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height</a:t>
            </a:r>
            <a:r>
              <a:rPr lang="cs-CZ" sz="1800" dirty="0"/>
              <a:t> of </a:t>
            </a:r>
            <a:r>
              <a:rPr lang="cs-CZ" sz="1800" dirty="0" err="1"/>
              <a:t>trees</a:t>
            </a:r>
            <a:r>
              <a:rPr lang="cs-CZ" sz="1800" dirty="0"/>
              <a:t>, </a:t>
            </a:r>
            <a:r>
              <a:rPr lang="cs-CZ" sz="1800" dirty="0" err="1"/>
              <a:t>gives</a:t>
            </a:r>
            <a:r>
              <a:rPr lang="cs-CZ" sz="1800" dirty="0"/>
              <a:t> </a:t>
            </a:r>
            <a:r>
              <a:rPr lang="cs-CZ" sz="1800" dirty="0" err="1"/>
              <a:t>us</a:t>
            </a:r>
            <a:r>
              <a:rPr lang="cs-CZ" sz="1800" dirty="0"/>
              <a:t> </a:t>
            </a:r>
            <a:r>
              <a:rPr lang="cs-CZ" sz="1800" dirty="0" err="1"/>
              <a:t>valuable</a:t>
            </a:r>
            <a:r>
              <a:rPr lang="cs-CZ" sz="1800" dirty="0"/>
              <a:t> </a:t>
            </a:r>
            <a:r>
              <a:rPr lang="cs-CZ" sz="1800" dirty="0" err="1"/>
              <a:t>information</a:t>
            </a:r>
            <a:r>
              <a:rPr lang="cs-CZ" sz="1800" dirty="0"/>
              <a:t> </a:t>
            </a:r>
            <a:r>
              <a:rPr lang="cs-CZ" sz="1800" dirty="0" err="1"/>
              <a:t>about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characteristics</a:t>
            </a:r>
            <a:r>
              <a:rPr lang="cs-CZ" sz="1800" dirty="0"/>
              <a:t> of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ekosystem</a:t>
            </a:r>
            <a:r>
              <a:rPr lang="cs-CZ" sz="1800" dirty="0"/>
              <a:t> in </a:t>
            </a:r>
            <a:r>
              <a:rPr lang="cs-CZ" sz="1800" dirty="0" err="1"/>
              <a:t>which</a:t>
            </a:r>
            <a:r>
              <a:rPr lang="cs-CZ" sz="1800" dirty="0"/>
              <a:t> </a:t>
            </a:r>
            <a:r>
              <a:rPr lang="cs-CZ" sz="1800" dirty="0" err="1"/>
              <a:t>they</a:t>
            </a:r>
            <a:r>
              <a:rPr lang="cs-CZ" sz="1800" dirty="0"/>
              <a:t> </a:t>
            </a:r>
            <a:r>
              <a:rPr lang="cs-CZ" sz="1800" dirty="0" err="1"/>
              <a:t>grow</a:t>
            </a:r>
            <a:r>
              <a:rPr lang="cs-CZ" sz="1800" dirty="0"/>
              <a:t>. </a:t>
            </a:r>
          </a:p>
          <a:p>
            <a:pPr algn="l">
              <a:lnSpc>
                <a:spcPct val="100000"/>
              </a:lnSpc>
            </a:pPr>
            <a:r>
              <a:rPr lang="cs-CZ" sz="1800" dirty="0" err="1"/>
              <a:t>Critical</a:t>
            </a:r>
            <a:r>
              <a:rPr lang="cs-CZ" sz="1800" dirty="0"/>
              <a:t> </a:t>
            </a:r>
            <a:r>
              <a:rPr lang="cs-CZ" sz="1800" dirty="0" err="1"/>
              <a:t>thinking</a:t>
            </a:r>
            <a:r>
              <a:rPr lang="cs-CZ" sz="1800" dirty="0"/>
              <a:t> and </a:t>
            </a:r>
            <a:r>
              <a:rPr lang="cs-CZ" sz="1800" dirty="0" err="1"/>
              <a:t>evaluation</a:t>
            </a:r>
            <a:r>
              <a:rPr lang="cs-CZ" sz="1800" dirty="0"/>
              <a:t> of </a:t>
            </a:r>
            <a:r>
              <a:rPr lang="cs-CZ" sz="1800" dirty="0" err="1"/>
              <a:t>measured</a:t>
            </a:r>
            <a:r>
              <a:rPr lang="cs-CZ" sz="1800" dirty="0"/>
              <a:t> data are </a:t>
            </a:r>
            <a:r>
              <a:rPr lang="cs-CZ" sz="1800" dirty="0" err="1"/>
              <a:t>essential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obtaining</a:t>
            </a:r>
            <a:r>
              <a:rPr lang="cs-CZ" sz="1800" dirty="0"/>
              <a:t> </a:t>
            </a:r>
            <a:r>
              <a:rPr lang="cs-CZ" sz="1800" dirty="0" err="1"/>
              <a:t>good</a:t>
            </a:r>
            <a:r>
              <a:rPr lang="cs-CZ" sz="1800" dirty="0"/>
              <a:t> </a:t>
            </a:r>
            <a:r>
              <a:rPr lang="cs-CZ" sz="1800" dirty="0" err="1"/>
              <a:t>results</a:t>
            </a:r>
            <a:r>
              <a:rPr lang="cs-CZ" sz="1800" dirty="0"/>
              <a:t> from </a:t>
            </a:r>
            <a:r>
              <a:rPr lang="cs-CZ" sz="1800" dirty="0" err="1"/>
              <a:t>height</a:t>
            </a:r>
            <a:r>
              <a:rPr lang="cs-CZ" sz="1800" dirty="0"/>
              <a:t> </a:t>
            </a:r>
            <a:r>
              <a:rPr lang="cs-CZ" sz="1800" dirty="0" err="1"/>
              <a:t>measurements</a:t>
            </a:r>
            <a:r>
              <a:rPr lang="cs-CZ" sz="1800" dirty="0"/>
              <a:t> as </a:t>
            </a:r>
            <a:r>
              <a:rPr lang="cs-CZ" sz="1800" dirty="0" err="1"/>
              <a:t>well</a:t>
            </a:r>
            <a:r>
              <a:rPr lang="cs-CZ" sz="1800" dirty="0"/>
              <a:t> as </a:t>
            </a:r>
            <a:r>
              <a:rPr lang="cs-CZ" sz="1800" dirty="0" err="1"/>
              <a:t>other</a:t>
            </a:r>
            <a:r>
              <a:rPr lang="cs-CZ" sz="1800" dirty="0"/>
              <a:t> </a:t>
            </a:r>
            <a:r>
              <a:rPr lang="cs-CZ" sz="1800" dirty="0" err="1"/>
              <a:t>scientific</a:t>
            </a:r>
            <a:r>
              <a:rPr lang="cs-CZ" sz="1800" dirty="0"/>
              <a:t> </a:t>
            </a:r>
            <a:r>
              <a:rPr lang="cs-CZ" sz="1800" dirty="0" err="1"/>
              <a:t>investigations</a:t>
            </a:r>
            <a:r>
              <a:rPr lang="cs-CZ" sz="1800" dirty="0"/>
              <a:t>.</a:t>
            </a:r>
            <a:endParaRPr lang="cs-CZ" sz="18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BDDB1E7-956F-499D-86BE-39ECEBC1509D}"/>
              </a:ext>
            </a:extLst>
          </p:cNvPr>
          <p:cNvSpPr txBox="1">
            <a:spLocks/>
          </p:cNvSpPr>
          <p:nvPr/>
        </p:nvSpPr>
        <p:spPr>
          <a:xfrm>
            <a:off x="0" y="358507"/>
            <a:ext cx="12192000" cy="77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err="1">
                <a:solidFill>
                  <a:srgbClr val="002060"/>
                </a:solidFill>
              </a:rPr>
              <a:t>Evaluation</a:t>
            </a:r>
            <a:r>
              <a:rPr lang="en-US" b="1" dirty="0">
                <a:solidFill>
                  <a:srgbClr val="002060"/>
                </a:solidFill>
              </a:rPr>
              <a:t> of Tree Height Measurement</a:t>
            </a:r>
            <a:r>
              <a:rPr lang="cs-CZ" b="1" dirty="0">
                <a:solidFill>
                  <a:srgbClr val="002060"/>
                </a:solidFill>
              </a:rPr>
              <a:t> Data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F56262E7-C2AA-4622-BEDC-37FB0580C1B1}"/>
              </a:ext>
            </a:extLst>
          </p:cNvPr>
          <p:cNvSpPr txBox="1">
            <a:spLocks/>
          </p:cNvSpPr>
          <p:nvPr/>
        </p:nvSpPr>
        <p:spPr>
          <a:xfrm>
            <a:off x="1007876" y="1421209"/>
            <a:ext cx="10176248" cy="237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1800" b="1" dirty="0" err="1">
                <a:solidFill>
                  <a:srgbClr val="002060"/>
                </a:solidFill>
                <a:ea typeface="+mj-ea"/>
                <a:cs typeface="+mj-cs"/>
              </a:rPr>
              <a:t>Topic</a:t>
            </a:r>
            <a:r>
              <a:rPr lang="cs-CZ" sz="1800" b="1" dirty="0">
                <a:solidFill>
                  <a:srgbClr val="002060"/>
                </a:solidFill>
                <a:ea typeface="+mj-ea"/>
                <a:cs typeface="+mj-cs"/>
              </a:rPr>
              <a:t>: </a:t>
            </a:r>
            <a:r>
              <a:rPr lang="en-US" sz="1800" dirty="0"/>
              <a:t>Comparison of tree height measurement results using clinometer and GLOBE Observer</a:t>
            </a:r>
            <a:r>
              <a:rPr lang="cs-CZ" sz="1800" dirty="0"/>
              <a:t> </a:t>
            </a:r>
            <a:r>
              <a:rPr lang="cs-CZ" sz="1800" dirty="0" err="1"/>
              <a:t>app</a:t>
            </a:r>
            <a:endParaRPr lang="cs-CZ" sz="1800" dirty="0"/>
          </a:p>
          <a:p>
            <a:pPr algn="l">
              <a:lnSpc>
                <a:spcPct val="100000"/>
              </a:lnSpc>
            </a:pPr>
            <a:endParaRPr lang="cs-CZ" sz="100" dirty="0"/>
          </a:p>
          <a:p>
            <a:pPr algn="l">
              <a:lnSpc>
                <a:spcPct val="100000"/>
              </a:lnSpc>
            </a:pPr>
            <a:r>
              <a:rPr lang="cs-CZ" sz="1800" b="1" dirty="0">
                <a:solidFill>
                  <a:srgbClr val="002060"/>
                </a:solidFill>
                <a:ea typeface="+mj-ea"/>
                <a:cs typeface="+mj-cs"/>
              </a:rPr>
              <a:t>Age of </a:t>
            </a:r>
            <a:r>
              <a:rPr lang="cs-CZ" sz="1800" b="1" dirty="0" err="1">
                <a:solidFill>
                  <a:srgbClr val="002060"/>
                </a:solidFill>
                <a:ea typeface="+mj-ea"/>
                <a:cs typeface="+mj-cs"/>
              </a:rPr>
              <a:t>students</a:t>
            </a:r>
            <a:r>
              <a:rPr lang="cs-CZ" sz="1800" b="1" dirty="0">
                <a:solidFill>
                  <a:srgbClr val="002060"/>
                </a:solidFill>
                <a:ea typeface="+mj-ea"/>
                <a:cs typeface="+mj-cs"/>
              </a:rPr>
              <a:t>: </a:t>
            </a:r>
            <a:r>
              <a:rPr lang="cs-CZ" sz="1800" dirty="0"/>
              <a:t>12-15</a:t>
            </a:r>
          </a:p>
          <a:p>
            <a:pPr algn="l">
              <a:lnSpc>
                <a:spcPct val="100000"/>
              </a:lnSpc>
            </a:pPr>
            <a:endParaRPr lang="cs-CZ" sz="100" dirty="0"/>
          </a:p>
          <a:p>
            <a:pPr algn="l">
              <a:lnSpc>
                <a:spcPct val="100000"/>
              </a:lnSpc>
            </a:pPr>
            <a:r>
              <a:rPr lang="cs-CZ" sz="1800" b="1" dirty="0" err="1">
                <a:solidFill>
                  <a:srgbClr val="002060"/>
                </a:solidFill>
                <a:ea typeface="+mj-ea"/>
                <a:cs typeface="+mj-cs"/>
              </a:rPr>
              <a:t>Skills</a:t>
            </a:r>
            <a:r>
              <a:rPr lang="cs-CZ" sz="18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ea typeface="+mj-ea"/>
                <a:cs typeface="+mj-cs"/>
              </a:rPr>
              <a:t>developed</a:t>
            </a:r>
            <a:r>
              <a:rPr lang="cs-CZ" sz="1800" b="1" dirty="0">
                <a:solidFill>
                  <a:srgbClr val="002060"/>
                </a:solidFill>
                <a:ea typeface="+mj-ea"/>
                <a:cs typeface="+mj-cs"/>
              </a:rPr>
              <a:t>: </a:t>
            </a:r>
            <a:r>
              <a:rPr lang="en-US" sz="1800" dirty="0"/>
              <a:t>the ability to compare two data sets, analyze and interpret the differences and recognize and identify potential sources of measurement error in these data sets</a:t>
            </a:r>
            <a:endParaRPr lang="cs-CZ" sz="100" dirty="0"/>
          </a:p>
          <a:p>
            <a:pPr algn="l">
              <a:lnSpc>
                <a:spcPct val="100000"/>
              </a:lnSpc>
            </a:pPr>
            <a:r>
              <a:rPr lang="cs-CZ" sz="1800" b="1" dirty="0" err="1">
                <a:solidFill>
                  <a:srgbClr val="002060"/>
                </a:solidFill>
              </a:rPr>
              <a:t>Prerequisities</a:t>
            </a:r>
            <a:r>
              <a:rPr lang="cs-CZ" sz="1800" b="1" dirty="0">
                <a:solidFill>
                  <a:srgbClr val="002060"/>
                </a:solidFill>
              </a:rPr>
              <a:t>: </a:t>
            </a:r>
            <a:r>
              <a:rPr lang="en-US" sz="1800" dirty="0"/>
              <a:t>Basic knowledge of tree height measurement using GLOBE Observer App and clinometer</a:t>
            </a:r>
            <a:endParaRPr lang="en-US" sz="10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06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2E56B-826F-41B7-98A7-72C944B4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Content</a:t>
            </a:r>
            <a:r>
              <a:rPr lang="cs-CZ" sz="4000" b="1" dirty="0"/>
              <a:t> of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activity</a:t>
            </a:r>
            <a:endParaRPr lang="en-US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976DE7-208E-41D2-B4E1-E179B7D70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 err="1"/>
              <a:t>Slide</a:t>
            </a:r>
            <a:r>
              <a:rPr lang="cs-CZ" sz="2400" b="1" dirty="0"/>
              <a:t> 4: </a:t>
            </a:r>
            <a:r>
              <a:rPr lang="cs-CZ" sz="2400" dirty="0" err="1"/>
              <a:t>Introduction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 err="1"/>
              <a:t>Slide</a:t>
            </a:r>
            <a:r>
              <a:rPr lang="cs-CZ" sz="2400" b="1" dirty="0"/>
              <a:t> 5-6: </a:t>
            </a:r>
            <a:r>
              <a:rPr lang="en-US" sz="2400" dirty="0"/>
              <a:t>Description of the methods used for the measurements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 err="1"/>
              <a:t>Slide</a:t>
            </a:r>
            <a:r>
              <a:rPr lang="cs-CZ" sz="2400" b="1" dirty="0"/>
              <a:t> 7: </a:t>
            </a:r>
            <a:r>
              <a:rPr lang="cs-CZ" sz="2400" dirty="0" err="1"/>
              <a:t>Work</a:t>
            </a:r>
            <a:r>
              <a:rPr lang="cs-CZ" sz="2400" dirty="0"/>
              <a:t> </a:t>
            </a:r>
            <a:r>
              <a:rPr lang="cs-CZ" sz="2400" dirty="0" err="1"/>
              <a:t>assignment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students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 err="1"/>
              <a:t>Slide</a:t>
            </a:r>
            <a:r>
              <a:rPr lang="cs-CZ" sz="2400" b="1" dirty="0"/>
              <a:t> 8: </a:t>
            </a:r>
            <a:r>
              <a:rPr lang="cs-CZ" sz="2400" dirty="0"/>
              <a:t>Data to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aktivity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 err="1"/>
              <a:t>Slide</a:t>
            </a:r>
            <a:r>
              <a:rPr lang="cs-CZ" sz="2400" b="1" dirty="0"/>
              <a:t> 10: </a:t>
            </a:r>
            <a:r>
              <a:rPr lang="cs-CZ" sz="2400" dirty="0" err="1"/>
              <a:t>Answers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questions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students</a:t>
            </a:r>
            <a:endParaRPr lang="cs-CZ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6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92F18F7-09B3-4347-B2F6-E35FDF33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563" y="2452082"/>
            <a:ext cx="3895503" cy="423658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81608E0-4B4F-40E7-968D-8D30D8E2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562" y="1325831"/>
            <a:ext cx="3895503" cy="2252501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E87D94-712D-4EFD-9477-7C45CD0B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58" y="615052"/>
            <a:ext cx="7277100" cy="537279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cs-CZ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sz="4000" b="1" dirty="0" err="1"/>
              <a:t>Introduction</a:t>
            </a:r>
            <a:endParaRPr lang="cs-CZ" sz="4000" b="1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The activity is based on results of Eleme</a:t>
            </a:r>
            <a:r>
              <a:rPr lang="cs-CZ" dirty="0"/>
              <a:t>n</a:t>
            </a:r>
            <a:r>
              <a:rPr lang="en-US" dirty="0" err="1"/>
              <a:t>tary</a:t>
            </a:r>
            <a:r>
              <a:rPr lang="en-US" dirty="0"/>
              <a:t> school </a:t>
            </a:r>
            <a:r>
              <a:rPr lang="en-US" dirty="0" err="1"/>
              <a:t>Rugvica</a:t>
            </a:r>
            <a:r>
              <a:rPr lang="en-US" dirty="0"/>
              <a:t>, Croatia. </a:t>
            </a:r>
          </a:p>
          <a:p>
            <a:pPr>
              <a:lnSpc>
                <a:spcPct val="100000"/>
              </a:lnSpc>
            </a:pPr>
            <a:r>
              <a:rPr lang="en-US" dirty="0"/>
              <a:t>Students measured height of </a:t>
            </a:r>
            <a:r>
              <a:rPr lang="cs-CZ" dirty="0" err="1"/>
              <a:t>nine</a:t>
            </a:r>
            <a:r>
              <a:rPr lang="en-US" dirty="0"/>
              <a:t> trees</a:t>
            </a:r>
          </a:p>
          <a:p>
            <a:pPr>
              <a:lnSpc>
                <a:spcPct val="100000"/>
              </a:lnSpc>
            </a:pPr>
            <a:r>
              <a:rPr lang="en-US" dirty="0"/>
              <a:t>They used two methods of measuring a tree height – clinometer and GLOBE Observer app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and </a:t>
            </a:r>
            <a:r>
              <a:rPr lang="cs-CZ" dirty="0" err="1"/>
              <a:t>tried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measurement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more </a:t>
            </a:r>
            <a:r>
              <a:rPr lang="cs-CZ" dirty="0" err="1"/>
              <a:t>precise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F1FCE-A725-4106-9728-C9824B85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471333-4B10-4CC5-83F7-F402014B8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D61587-CC96-4293-93EF-3C51B94D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" y="0"/>
            <a:ext cx="12187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679BE-2457-4368-8560-DCFAB0FA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94F6C0-4185-4C0B-B1E7-2879FC35B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01D0B8-8188-42AE-9CA7-840DDF1A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6"/>
            <a:ext cx="12192000" cy="68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91432-0767-48CC-80BD-8435A49C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365124"/>
            <a:ext cx="10515600" cy="844243"/>
          </a:xfrm>
        </p:spPr>
        <p:txBody>
          <a:bodyPr>
            <a:normAutofit/>
          </a:bodyPr>
          <a:lstStyle/>
          <a:p>
            <a:r>
              <a:rPr lang="hr-HR" sz="4000" b="1" dirty="0"/>
              <a:t>Work assignment for students</a:t>
            </a:r>
            <a:endParaRPr lang="en-US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72338F-3AE1-4BCB-8D6E-5F35365C9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209367"/>
            <a:ext cx="10970342" cy="55257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b="1" dirty="0"/>
              <a:t>Task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Compare the two datasets (data measured using clinometer and data </a:t>
            </a:r>
            <a:r>
              <a:rPr lang="en-US" sz="2000" dirty="0" err="1"/>
              <a:t>meaus</a:t>
            </a:r>
            <a:r>
              <a:rPr lang="cs-CZ" sz="2000" dirty="0"/>
              <a:t>e</a:t>
            </a:r>
            <a:r>
              <a:rPr lang="en-US" sz="2000" dirty="0"/>
              <a:t>red by GLOBE Observer) and answer the questions below.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/>
              <a:t>Steps/ questions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000" dirty="0"/>
              <a:t>Find out which tree had the biggest/smallest difference between the measurement results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000" dirty="0"/>
              <a:t>Is it possible to say that we measure greater height using one method than the other?</a:t>
            </a:r>
            <a:endParaRPr lang="cs-CZ" sz="2000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000" dirty="0"/>
              <a:t>Can you tell for which tree</a:t>
            </a:r>
            <a:r>
              <a:rPr lang="cs-CZ" sz="2000" dirty="0"/>
              <a:t>s</a:t>
            </a:r>
            <a:r>
              <a:rPr lang="en-US" sz="2000" dirty="0"/>
              <a:t> the</a:t>
            </a:r>
            <a:r>
              <a:rPr lang="cs-CZ" sz="2000" dirty="0"/>
              <a:t> </a:t>
            </a:r>
            <a:r>
              <a:rPr lang="cs-CZ" sz="2000" dirty="0" err="1"/>
              <a:t>measurement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most </a:t>
            </a:r>
            <a:r>
              <a:rPr lang="cs-CZ" sz="2000" dirty="0" err="1"/>
              <a:t>accurate</a:t>
            </a:r>
            <a:r>
              <a:rPr lang="cs-CZ" sz="2000" dirty="0"/>
              <a:t>?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cs-CZ" sz="2000" dirty="0" err="1"/>
              <a:t>Which</a:t>
            </a:r>
            <a:r>
              <a:rPr lang="cs-CZ" sz="2000" dirty="0"/>
              <a:t> of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trees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most </a:t>
            </a:r>
            <a:r>
              <a:rPr lang="cs-CZ" sz="2000" dirty="0" err="1"/>
              <a:t>likely</a:t>
            </a:r>
            <a:r>
              <a:rPr lang="cs-CZ" sz="2000" dirty="0"/>
              <a:t> </a:t>
            </a:r>
            <a:r>
              <a:rPr lang="cs-CZ" sz="2000" dirty="0" err="1"/>
              <a:t>measured</a:t>
            </a:r>
            <a:r>
              <a:rPr lang="cs-CZ" sz="2000" dirty="0"/>
              <a:t> with a </a:t>
            </a:r>
            <a:r>
              <a:rPr lang="cs-CZ" sz="2000" dirty="0" err="1"/>
              <a:t>significant</a:t>
            </a:r>
            <a:r>
              <a:rPr lang="cs-CZ" sz="2000" dirty="0"/>
              <a:t> </a:t>
            </a:r>
            <a:r>
              <a:rPr lang="cs-CZ" sz="2000" dirty="0" err="1"/>
              <a:t>error</a:t>
            </a:r>
            <a:r>
              <a:rPr lang="cs-CZ" sz="2000" dirty="0"/>
              <a:t> ? </a:t>
            </a:r>
            <a:r>
              <a:rPr lang="cs-CZ" sz="2000" dirty="0" err="1"/>
              <a:t>What</a:t>
            </a:r>
            <a:r>
              <a:rPr lang="cs-CZ" sz="2000" dirty="0"/>
              <a:t> can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source of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error</a:t>
            </a:r>
            <a:r>
              <a:rPr lang="cs-CZ" sz="2000" dirty="0"/>
              <a:t>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Looking at the data, can you make a conclusion, which measurement method is more precise?</a:t>
            </a:r>
          </a:p>
          <a:p>
            <a:pPr>
              <a:lnSpc>
                <a:spcPct val="120000"/>
              </a:lnSpc>
            </a:pPr>
            <a:endParaRPr lang="en-US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02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C7FA301-A67C-4CA7-8F0B-3A6514524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674671"/>
              </p:ext>
            </p:extLst>
          </p:nvPr>
        </p:nvGraphicFramePr>
        <p:xfrm>
          <a:off x="3454400" y="537527"/>
          <a:ext cx="8525933" cy="617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4867">
                  <a:extLst>
                    <a:ext uri="{9D8B030D-6E8A-4147-A177-3AD203B41FA5}">
                      <a16:colId xmlns:a16="http://schemas.microsoft.com/office/drawing/2014/main" val="1277361260"/>
                    </a:ext>
                  </a:extLst>
                </a:gridCol>
                <a:gridCol w="1329266">
                  <a:extLst>
                    <a:ext uri="{9D8B030D-6E8A-4147-A177-3AD203B41FA5}">
                      <a16:colId xmlns:a16="http://schemas.microsoft.com/office/drawing/2014/main" val="2445427396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788567473"/>
                    </a:ext>
                  </a:extLst>
                </a:gridCol>
                <a:gridCol w="1490133">
                  <a:extLst>
                    <a:ext uri="{9D8B030D-6E8A-4147-A177-3AD203B41FA5}">
                      <a16:colId xmlns:a16="http://schemas.microsoft.com/office/drawing/2014/main" val="387691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Cl</a:t>
                      </a:r>
                      <a:r>
                        <a:rPr lang="cs-CZ" sz="2000" b="1" u="none" strike="noStrike" dirty="0">
                          <a:effectLst/>
                        </a:rPr>
                        <a:t>in</a:t>
                      </a:r>
                      <a:r>
                        <a:rPr lang="en-US" sz="2000" b="1" u="none" strike="noStrike" dirty="0" err="1">
                          <a:effectLst/>
                        </a:rPr>
                        <a:t>ometer</a:t>
                      </a:r>
                      <a:r>
                        <a:rPr lang="en-US" sz="2000" b="1" u="none" strike="noStrike" dirty="0">
                          <a:effectLst/>
                        </a:rPr>
                        <a:t> (m)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GLOBE Observer (m)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0621181"/>
                  </a:ext>
                </a:extLst>
              </a:tr>
              <a:tr h="3818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1. </a:t>
                      </a:r>
                      <a:r>
                        <a:rPr lang="cs-CZ" sz="2000" u="none" strike="noStrike" dirty="0" err="1">
                          <a:effectLst/>
                        </a:rPr>
                        <a:t>White</a:t>
                      </a:r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cs-CZ" sz="2000" u="none" strike="noStrike" dirty="0" err="1">
                          <a:effectLst/>
                        </a:rPr>
                        <a:t>poplar</a:t>
                      </a:r>
                      <a:r>
                        <a:rPr lang="cs-CZ" sz="2000" u="none" strike="noStrike" dirty="0">
                          <a:effectLst/>
                        </a:rPr>
                        <a:t> 1 </a:t>
                      </a:r>
                      <a:r>
                        <a:rPr lang="en-US" sz="2000" i="1" u="none" strike="noStrike" dirty="0">
                          <a:effectLst/>
                        </a:rPr>
                        <a:t>(</a:t>
                      </a:r>
                      <a:r>
                        <a:rPr lang="en-US" sz="2000" i="1" u="none" strike="noStrike" dirty="0" err="1">
                          <a:effectLst/>
                        </a:rPr>
                        <a:t>Populus</a:t>
                      </a:r>
                      <a:r>
                        <a:rPr lang="en-US" sz="2000" i="1" u="none" strike="noStrike" dirty="0">
                          <a:effectLst/>
                        </a:rPr>
                        <a:t> alba)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8,74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          7,72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5577496"/>
                  </a:ext>
                </a:extLst>
              </a:tr>
              <a:tr h="5536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>
                          <a:effectLst/>
                        </a:rPr>
                        <a:t>2. </a:t>
                      </a:r>
                      <a:r>
                        <a:rPr lang="cs-CZ" sz="2000" u="none" strike="noStrike" dirty="0" err="1">
                          <a:effectLst/>
                        </a:rPr>
                        <a:t>White</a:t>
                      </a:r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cs-CZ" sz="2000" u="none" strike="noStrike" dirty="0" err="1">
                          <a:effectLst/>
                        </a:rPr>
                        <a:t>poplar</a:t>
                      </a:r>
                      <a:r>
                        <a:rPr lang="cs-CZ" sz="2000" u="none" strike="noStrike" dirty="0">
                          <a:effectLst/>
                        </a:rPr>
                        <a:t> 2 </a:t>
                      </a:r>
                      <a:r>
                        <a:rPr lang="en-US" sz="2000" i="1" u="none" strike="noStrike" dirty="0">
                          <a:effectLst/>
                        </a:rPr>
                        <a:t>(</a:t>
                      </a:r>
                      <a:r>
                        <a:rPr lang="en-US" sz="2000" i="1" u="none" strike="noStrike" dirty="0" err="1">
                          <a:effectLst/>
                        </a:rPr>
                        <a:t>Populus</a:t>
                      </a:r>
                      <a:r>
                        <a:rPr lang="en-US" sz="2000" i="1" u="none" strike="noStrike" dirty="0">
                          <a:effectLst/>
                        </a:rPr>
                        <a:t> alba)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8,00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          6,52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8649872"/>
                  </a:ext>
                </a:extLst>
              </a:tr>
              <a:tr h="5536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Bare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8,66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          8,85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952197"/>
                  </a:ext>
                </a:extLst>
              </a:tr>
              <a:tr h="5536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4. Lime </a:t>
                      </a:r>
                      <a:r>
                        <a:rPr lang="cs-CZ" sz="2000" u="none" strike="noStrike" dirty="0" err="1">
                          <a:effectLst/>
                        </a:rPr>
                        <a:t>tree</a:t>
                      </a:r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it-IT" sz="2000" u="none" strike="noStrike" dirty="0">
                          <a:effectLst/>
                        </a:rPr>
                        <a:t>3 </a:t>
                      </a:r>
                      <a:r>
                        <a:rPr lang="it-IT" sz="2000" i="1" u="none" strike="noStrike" dirty="0">
                          <a:effectLst/>
                        </a:rPr>
                        <a:t>(Tilia cordata)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4,64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          5,00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1229018"/>
                  </a:ext>
                </a:extLst>
              </a:tr>
              <a:tr h="5536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i="1" u="none" strike="noStrike" dirty="0">
                          <a:effectLst/>
                        </a:rPr>
                        <a:t>(Salix </a:t>
                      </a:r>
                      <a:r>
                        <a:rPr lang="en-US" sz="2000" i="1" u="none" strike="noStrike" dirty="0" err="1">
                          <a:effectLst/>
                        </a:rPr>
                        <a:t>babylonica</a:t>
                      </a:r>
                      <a:r>
                        <a:rPr lang="en-US" sz="2000" i="1" u="none" strike="noStrike" dirty="0">
                          <a:effectLst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8,18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          6,38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3007775"/>
                  </a:ext>
                </a:extLst>
              </a:tr>
              <a:tr h="5536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Cherry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i="1" u="none" strike="noStrike" dirty="0">
                          <a:effectLst/>
                        </a:rPr>
                        <a:t>(Prunus </a:t>
                      </a:r>
                      <a:r>
                        <a:rPr lang="en-US" sz="2000" i="1" u="none" strike="noStrike" dirty="0" err="1">
                          <a:effectLst/>
                        </a:rPr>
                        <a:t>cerasus</a:t>
                      </a:r>
                      <a:r>
                        <a:rPr lang="en-US" sz="2000" i="1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6,60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          6,46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1445357"/>
                  </a:ext>
                </a:extLst>
              </a:tr>
              <a:tr h="5536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i="1" u="none" strike="noStrike" dirty="0">
                          <a:effectLst/>
                        </a:rPr>
                        <a:t>7.</a:t>
                      </a:r>
                      <a:r>
                        <a:rPr lang="cs-CZ" sz="2000" u="none" strike="noStrike" dirty="0">
                          <a:effectLst/>
                        </a:rPr>
                        <a:t> Lime </a:t>
                      </a:r>
                      <a:r>
                        <a:rPr lang="cs-CZ" sz="2000" u="none" strike="noStrike" dirty="0" err="1">
                          <a:effectLst/>
                        </a:rPr>
                        <a:t>tree</a:t>
                      </a:r>
                      <a:r>
                        <a:rPr lang="cs-CZ" sz="2000" u="none" strike="noStrike" dirty="0">
                          <a:effectLst/>
                        </a:rPr>
                        <a:t> 2</a:t>
                      </a:r>
                      <a:r>
                        <a:rPr lang="cs-CZ" sz="2000" i="1" u="none" strike="noStrike" dirty="0">
                          <a:effectLst/>
                        </a:rPr>
                        <a:t> </a:t>
                      </a:r>
                      <a:r>
                        <a:rPr lang="it-IT" sz="2000" i="1" u="none" strike="noStrike" dirty="0">
                          <a:effectLst/>
                        </a:rPr>
                        <a:t>(Tilia Cordata)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6,03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          4,65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9779537"/>
                  </a:ext>
                </a:extLst>
              </a:tr>
              <a:tr h="5536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Fig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i="1" u="none" strike="noStrike" dirty="0">
                          <a:effectLst/>
                        </a:rPr>
                        <a:t>(</a:t>
                      </a:r>
                      <a:r>
                        <a:rPr lang="en-US" sz="2000" i="1" u="none" strike="noStrike" dirty="0" err="1">
                          <a:effectLst/>
                        </a:rPr>
                        <a:t>Ficus</a:t>
                      </a:r>
                      <a:r>
                        <a:rPr lang="en-US" sz="2000" i="1" u="none" strike="noStrike" dirty="0">
                          <a:effectLst/>
                        </a:rPr>
                        <a:t> </a:t>
                      </a:r>
                      <a:r>
                        <a:rPr lang="en-US" sz="2000" i="1" u="none" strike="noStrike" dirty="0" err="1">
                          <a:effectLst/>
                        </a:rPr>
                        <a:t>carica</a:t>
                      </a:r>
                      <a:r>
                        <a:rPr lang="en-US" sz="2000" i="1" u="none" strike="noStrike" dirty="0">
                          <a:effectLst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4,00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          3,82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174135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Grey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000" i="1" u="none" strike="noStrike" dirty="0">
                          <a:effectLst/>
                        </a:rPr>
                        <a:t>Salix </a:t>
                      </a:r>
                      <a:r>
                        <a:rPr lang="en-US" sz="2000" i="1" u="none" strike="noStrike" dirty="0" err="1">
                          <a:effectLst/>
                        </a:rPr>
                        <a:t>cinerea</a:t>
                      </a:r>
                      <a:r>
                        <a:rPr lang="cs-CZ" sz="2000" i="1" u="none" strike="noStrike" dirty="0">
                          <a:effectLst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16,42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        11,95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4842055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B1E007E-DAEE-412D-9ADC-5013EC28D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5" t="31483" r="9057"/>
          <a:stretch/>
        </p:blipFill>
        <p:spPr>
          <a:xfrm>
            <a:off x="211667" y="2178996"/>
            <a:ext cx="3129263" cy="467900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FAEDC2D-7D6D-4556-9F10-82E8A6C0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22" y="537527"/>
            <a:ext cx="2323289" cy="947208"/>
          </a:xfrm>
        </p:spPr>
        <p:txBody>
          <a:bodyPr>
            <a:normAutofit fontScale="90000"/>
          </a:bodyPr>
          <a:lstStyle/>
          <a:p>
            <a:r>
              <a:rPr lang="cs-CZ" sz="3600" b="1" dirty="0" err="1">
                <a:latin typeface="+mn-lt"/>
                <a:ea typeface="+mn-ea"/>
                <a:cs typeface="+mn-cs"/>
              </a:rPr>
              <a:t>Comparison</a:t>
            </a:r>
            <a:r>
              <a:rPr lang="cs-CZ" sz="3600" b="1" dirty="0">
                <a:latin typeface="+mn-lt"/>
                <a:ea typeface="+mn-ea"/>
                <a:cs typeface="+mn-cs"/>
              </a:rPr>
              <a:t> of data</a:t>
            </a:r>
            <a:endParaRPr lang="en-US" sz="36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89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7F49-A0D4-4B2E-86A8-5BA10E91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103437"/>
            <a:ext cx="10515600" cy="1325563"/>
          </a:xfrm>
        </p:spPr>
        <p:txBody>
          <a:bodyPr/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go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slide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965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FB69FC61C1384CB714A45637EDA1C8" ma:contentTypeVersion="11" ma:contentTypeDescription="Vytvoří nový dokument" ma:contentTypeScope="" ma:versionID="1a3b755e08c3d7a96fa05346715a013f">
  <xsd:schema xmlns:xsd="http://www.w3.org/2001/XMLSchema" xmlns:xs="http://www.w3.org/2001/XMLSchema" xmlns:p="http://schemas.microsoft.com/office/2006/metadata/properties" xmlns:ns3="1913a82f-05d7-4b20-8f9a-e4ce00824b11" targetNamespace="http://schemas.microsoft.com/office/2006/metadata/properties" ma:root="true" ma:fieldsID="b160a137fac06c9548d59d9bcff2b139" ns3:_="">
    <xsd:import namespace="1913a82f-05d7-4b20-8f9a-e4ce00824b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3a82f-05d7-4b20-8f9a-e4ce00824b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4E3C4D-664F-41F8-8785-EC20B3FA5575}">
  <ds:schemaRefs>
    <ds:schemaRef ds:uri="1913a82f-05d7-4b20-8f9a-e4ce00824b1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A576F5-6D70-4C01-BFE4-B2A6FC835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13a82f-05d7-4b20-8f9a-e4ce00824b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2FFFF1-4AAE-45F3-B252-19AFFD21B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806</Words>
  <Application>Microsoft Office PowerPoint</Application>
  <PresentationFormat>Širokoúhlá obrazovka</PresentationFormat>
  <Paragraphs>89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Content of the activity</vt:lpstr>
      <vt:lpstr>Prezentace aplikace PowerPoint</vt:lpstr>
      <vt:lpstr>Prezentace aplikace PowerPoint</vt:lpstr>
      <vt:lpstr>Prezentace aplikace PowerPoint</vt:lpstr>
      <vt:lpstr>Work assignment for students</vt:lpstr>
      <vt:lpstr>Comparison of data</vt:lpstr>
      <vt:lpstr>For answers to the questions go to the next slide </vt:lpstr>
      <vt:lpstr>Answers</vt:lpstr>
      <vt:lpstr>The data literacy learning activity was prepared by GLOBE Program Europe and Eurasia Region Coordination Office, inspired by a real classroom activity coming from a GLOBE school.  Thanks to the teacher Zrinka Klarin, from Elementary School Sime Budinica, Zadar, Croatia for the inspiring idea, photos and materials.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Tree Height Measurements</dc:title>
  <dc:creator>Lenka Kleger</dc:creator>
  <cp:lastModifiedBy>Lenka Kleger</cp:lastModifiedBy>
  <cp:revision>40</cp:revision>
  <dcterms:created xsi:type="dcterms:W3CDTF">2023-03-12T17:54:06Z</dcterms:created>
  <dcterms:modified xsi:type="dcterms:W3CDTF">2023-08-19T23:01:08Z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0x0101001BFB69FC61C1384CB714A45637EDA1C8</vt:lpwstr>
  </property>
</Properties>
</file>