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5" r:id="rId2"/>
    <p:sldId id="256" r:id="rId3"/>
    <p:sldId id="269" r:id="rId4"/>
    <p:sldId id="259" r:id="rId5"/>
    <p:sldId id="263" r:id="rId6"/>
    <p:sldId id="261" r:id="rId7"/>
    <p:sldId id="276" r:id="rId8"/>
    <p:sldId id="275" r:id="rId9"/>
    <p:sldId id="277" r:id="rId10"/>
    <p:sldId id="268" r:id="rId11"/>
  </p:sldIdLst>
  <p:sldSz cx="12192000" cy="6858000"/>
  <p:notesSz cx="6858000" cy="9144000"/>
  <p:defaultText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060"/>
    <a:srgbClr val="40588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135" autoAdjust="0"/>
    <p:restoredTop sz="94660"/>
  </p:normalViewPr>
  <p:slideViewPr>
    <p:cSldViewPr snapToGrid="0">
      <p:cViewPr varScale="1">
        <p:scale>
          <a:sx n="83" d="100"/>
          <a:sy n="83" d="100"/>
        </p:scale>
        <p:origin x="792"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hr-H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hr-HR"/>
          </a:p>
        </p:txBody>
      </p:sp>
      <p:sp>
        <p:nvSpPr>
          <p:cNvPr id="4" name="Date Placeholder 3"/>
          <p:cNvSpPr>
            <a:spLocks noGrp="1"/>
          </p:cNvSpPr>
          <p:nvPr>
            <p:ph type="dt" sz="half" idx="10"/>
          </p:nvPr>
        </p:nvSpPr>
        <p:spPr/>
        <p:txBody>
          <a:bodyPr/>
          <a:lstStyle/>
          <a:p>
            <a:fld id="{758D2F1C-DBCA-432E-A3E0-D9E81187BB0A}" type="datetimeFigureOut">
              <a:rPr lang="hr-HR" smtClean="0"/>
              <a:t>12.10.2023.</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CF15E963-E4F5-4533-9FF5-2BEB21714784}" type="slidenum">
              <a:rPr lang="hr-HR" smtClean="0"/>
              <a:t>‹#›</a:t>
            </a:fld>
            <a:endParaRPr lang="hr-HR"/>
          </a:p>
        </p:txBody>
      </p:sp>
    </p:spTree>
    <p:extLst>
      <p:ext uri="{BB962C8B-B14F-4D97-AF65-F5344CB8AC3E}">
        <p14:creationId xmlns:p14="http://schemas.microsoft.com/office/powerpoint/2010/main" val="13058422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hr-H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4" name="Date Placeholder 3"/>
          <p:cNvSpPr>
            <a:spLocks noGrp="1"/>
          </p:cNvSpPr>
          <p:nvPr>
            <p:ph type="dt" sz="half" idx="10"/>
          </p:nvPr>
        </p:nvSpPr>
        <p:spPr/>
        <p:txBody>
          <a:bodyPr/>
          <a:lstStyle/>
          <a:p>
            <a:fld id="{758D2F1C-DBCA-432E-A3E0-D9E81187BB0A}" type="datetimeFigureOut">
              <a:rPr lang="hr-HR" smtClean="0"/>
              <a:t>12.10.2023.</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CF15E963-E4F5-4533-9FF5-2BEB21714784}" type="slidenum">
              <a:rPr lang="hr-HR" smtClean="0"/>
              <a:t>‹#›</a:t>
            </a:fld>
            <a:endParaRPr lang="hr-HR"/>
          </a:p>
        </p:txBody>
      </p:sp>
    </p:spTree>
    <p:extLst>
      <p:ext uri="{BB962C8B-B14F-4D97-AF65-F5344CB8AC3E}">
        <p14:creationId xmlns:p14="http://schemas.microsoft.com/office/powerpoint/2010/main" val="18584400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hr-H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4" name="Date Placeholder 3"/>
          <p:cNvSpPr>
            <a:spLocks noGrp="1"/>
          </p:cNvSpPr>
          <p:nvPr>
            <p:ph type="dt" sz="half" idx="10"/>
          </p:nvPr>
        </p:nvSpPr>
        <p:spPr/>
        <p:txBody>
          <a:bodyPr/>
          <a:lstStyle/>
          <a:p>
            <a:fld id="{758D2F1C-DBCA-432E-A3E0-D9E81187BB0A}" type="datetimeFigureOut">
              <a:rPr lang="hr-HR" smtClean="0"/>
              <a:t>12.10.2023.</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CF15E963-E4F5-4533-9FF5-2BEB21714784}" type="slidenum">
              <a:rPr lang="hr-HR" smtClean="0"/>
              <a:t>‹#›</a:t>
            </a:fld>
            <a:endParaRPr lang="hr-HR"/>
          </a:p>
        </p:txBody>
      </p:sp>
    </p:spTree>
    <p:extLst>
      <p:ext uri="{BB962C8B-B14F-4D97-AF65-F5344CB8AC3E}">
        <p14:creationId xmlns:p14="http://schemas.microsoft.com/office/powerpoint/2010/main" val="15339422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hr-H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4" name="Date Placeholder 3"/>
          <p:cNvSpPr>
            <a:spLocks noGrp="1"/>
          </p:cNvSpPr>
          <p:nvPr>
            <p:ph type="dt" sz="half" idx="10"/>
          </p:nvPr>
        </p:nvSpPr>
        <p:spPr/>
        <p:txBody>
          <a:bodyPr/>
          <a:lstStyle/>
          <a:p>
            <a:fld id="{758D2F1C-DBCA-432E-A3E0-D9E81187BB0A}" type="datetimeFigureOut">
              <a:rPr lang="hr-HR" smtClean="0"/>
              <a:t>12.10.2023.</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CF15E963-E4F5-4533-9FF5-2BEB21714784}" type="slidenum">
              <a:rPr lang="hr-HR" smtClean="0"/>
              <a:t>‹#›</a:t>
            </a:fld>
            <a:endParaRPr lang="hr-HR"/>
          </a:p>
        </p:txBody>
      </p:sp>
    </p:spTree>
    <p:extLst>
      <p:ext uri="{BB962C8B-B14F-4D97-AF65-F5344CB8AC3E}">
        <p14:creationId xmlns:p14="http://schemas.microsoft.com/office/powerpoint/2010/main" val="23230959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hr-H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58D2F1C-DBCA-432E-A3E0-D9E81187BB0A}" type="datetimeFigureOut">
              <a:rPr lang="hr-HR" smtClean="0"/>
              <a:t>12.10.2023.</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CF15E963-E4F5-4533-9FF5-2BEB21714784}" type="slidenum">
              <a:rPr lang="hr-HR" smtClean="0"/>
              <a:t>‹#›</a:t>
            </a:fld>
            <a:endParaRPr lang="hr-HR"/>
          </a:p>
        </p:txBody>
      </p:sp>
    </p:spTree>
    <p:extLst>
      <p:ext uri="{BB962C8B-B14F-4D97-AF65-F5344CB8AC3E}">
        <p14:creationId xmlns:p14="http://schemas.microsoft.com/office/powerpoint/2010/main" val="19601808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hr-H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5" name="Date Placeholder 4"/>
          <p:cNvSpPr>
            <a:spLocks noGrp="1"/>
          </p:cNvSpPr>
          <p:nvPr>
            <p:ph type="dt" sz="half" idx="10"/>
          </p:nvPr>
        </p:nvSpPr>
        <p:spPr/>
        <p:txBody>
          <a:bodyPr/>
          <a:lstStyle/>
          <a:p>
            <a:fld id="{758D2F1C-DBCA-432E-A3E0-D9E81187BB0A}" type="datetimeFigureOut">
              <a:rPr lang="hr-HR" smtClean="0"/>
              <a:t>12.10.2023.</a:t>
            </a:fld>
            <a:endParaRPr lang="hr-HR"/>
          </a:p>
        </p:txBody>
      </p:sp>
      <p:sp>
        <p:nvSpPr>
          <p:cNvPr id="6" name="Footer Placeholder 5"/>
          <p:cNvSpPr>
            <a:spLocks noGrp="1"/>
          </p:cNvSpPr>
          <p:nvPr>
            <p:ph type="ftr" sz="quarter" idx="11"/>
          </p:nvPr>
        </p:nvSpPr>
        <p:spPr/>
        <p:txBody>
          <a:bodyPr/>
          <a:lstStyle/>
          <a:p>
            <a:endParaRPr lang="hr-HR"/>
          </a:p>
        </p:txBody>
      </p:sp>
      <p:sp>
        <p:nvSpPr>
          <p:cNvPr id="7" name="Slide Number Placeholder 6"/>
          <p:cNvSpPr>
            <a:spLocks noGrp="1"/>
          </p:cNvSpPr>
          <p:nvPr>
            <p:ph type="sldNum" sz="quarter" idx="12"/>
          </p:nvPr>
        </p:nvSpPr>
        <p:spPr/>
        <p:txBody>
          <a:bodyPr/>
          <a:lstStyle/>
          <a:p>
            <a:fld id="{CF15E963-E4F5-4533-9FF5-2BEB21714784}" type="slidenum">
              <a:rPr lang="hr-HR" smtClean="0"/>
              <a:t>‹#›</a:t>
            </a:fld>
            <a:endParaRPr lang="hr-HR"/>
          </a:p>
        </p:txBody>
      </p:sp>
    </p:spTree>
    <p:extLst>
      <p:ext uri="{BB962C8B-B14F-4D97-AF65-F5344CB8AC3E}">
        <p14:creationId xmlns:p14="http://schemas.microsoft.com/office/powerpoint/2010/main" val="16555970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hr-H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7" name="Date Placeholder 6"/>
          <p:cNvSpPr>
            <a:spLocks noGrp="1"/>
          </p:cNvSpPr>
          <p:nvPr>
            <p:ph type="dt" sz="half" idx="10"/>
          </p:nvPr>
        </p:nvSpPr>
        <p:spPr/>
        <p:txBody>
          <a:bodyPr/>
          <a:lstStyle/>
          <a:p>
            <a:fld id="{758D2F1C-DBCA-432E-A3E0-D9E81187BB0A}" type="datetimeFigureOut">
              <a:rPr lang="hr-HR" smtClean="0"/>
              <a:t>12.10.2023.</a:t>
            </a:fld>
            <a:endParaRPr lang="hr-HR"/>
          </a:p>
        </p:txBody>
      </p:sp>
      <p:sp>
        <p:nvSpPr>
          <p:cNvPr id="8" name="Footer Placeholder 7"/>
          <p:cNvSpPr>
            <a:spLocks noGrp="1"/>
          </p:cNvSpPr>
          <p:nvPr>
            <p:ph type="ftr" sz="quarter" idx="11"/>
          </p:nvPr>
        </p:nvSpPr>
        <p:spPr/>
        <p:txBody>
          <a:bodyPr/>
          <a:lstStyle/>
          <a:p>
            <a:endParaRPr lang="hr-HR"/>
          </a:p>
        </p:txBody>
      </p:sp>
      <p:sp>
        <p:nvSpPr>
          <p:cNvPr id="9" name="Slide Number Placeholder 8"/>
          <p:cNvSpPr>
            <a:spLocks noGrp="1"/>
          </p:cNvSpPr>
          <p:nvPr>
            <p:ph type="sldNum" sz="quarter" idx="12"/>
          </p:nvPr>
        </p:nvSpPr>
        <p:spPr/>
        <p:txBody>
          <a:bodyPr/>
          <a:lstStyle/>
          <a:p>
            <a:fld id="{CF15E963-E4F5-4533-9FF5-2BEB21714784}" type="slidenum">
              <a:rPr lang="hr-HR" smtClean="0"/>
              <a:t>‹#›</a:t>
            </a:fld>
            <a:endParaRPr lang="hr-HR"/>
          </a:p>
        </p:txBody>
      </p:sp>
    </p:spTree>
    <p:extLst>
      <p:ext uri="{BB962C8B-B14F-4D97-AF65-F5344CB8AC3E}">
        <p14:creationId xmlns:p14="http://schemas.microsoft.com/office/powerpoint/2010/main" val="15292195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hr-HR"/>
          </a:p>
        </p:txBody>
      </p:sp>
      <p:sp>
        <p:nvSpPr>
          <p:cNvPr id="3" name="Date Placeholder 2"/>
          <p:cNvSpPr>
            <a:spLocks noGrp="1"/>
          </p:cNvSpPr>
          <p:nvPr>
            <p:ph type="dt" sz="half" idx="10"/>
          </p:nvPr>
        </p:nvSpPr>
        <p:spPr/>
        <p:txBody>
          <a:bodyPr/>
          <a:lstStyle/>
          <a:p>
            <a:fld id="{758D2F1C-DBCA-432E-A3E0-D9E81187BB0A}" type="datetimeFigureOut">
              <a:rPr lang="hr-HR" smtClean="0"/>
              <a:t>12.10.2023.</a:t>
            </a:fld>
            <a:endParaRPr lang="hr-HR"/>
          </a:p>
        </p:txBody>
      </p:sp>
      <p:sp>
        <p:nvSpPr>
          <p:cNvPr id="4" name="Footer Placeholder 3"/>
          <p:cNvSpPr>
            <a:spLocks noGrp="1"/>
          </p:cNvSpPr>
          <p:nvPr>
            <p:ph type="ftr" sz="quarter" idx="11"/>
          </p:nvPr>
        </p:nvSpPr>
        <p:spPr/>
        <p:txBody>
          <a:bodyPr/>
          <a:lstStyle/>
          <a:p>
            <a:endParaRPr lang="hr-HR"/>
          </a:p>
        </p:txBody>
      </p:sp>
      <p:sp>
        <p:nvSpPr>
          <p:cNvPr id="5" name="Slide Number Placeholder 4"/>
          <p:cNvSpPr>
            <a:spLocks noGrp="1"/>
          </p:cNvSpPr>
          <p:nvPr>
            <p:ph type="sldNum" sz="quarter" idx="12"/>
          </p:nvPr>
        </p:nvSpPr>
        <p:spPr/>
        <p:txBody>
          <a:bodyPr/>
          <a:lstStyle/>
          <a:p>
            <a:fld id="{CF15E963-E4F5-4533-9FF5-2BEB21714784}" type="slidenum">
              <a:rPr lang="hr-HR" smtClean="0"/>
              <a:t>‹#›</a:t>
            </a:fld>
            <a:endParaRPr lang="hr-HR"/>
          </a:p>
        </p:txBody>
      </p:sp>
    </p:spTree>
    <p:extLst>
      <p:ext uri="{BB962C8B-B14F-4D97-AF65-F5344CB8AC3E}">
        <p14:creationId xmlns:p14="http://schemas.microsoft.com/office/powerpoint/2010/main" val="36835839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8D2F1C-DBCA-432E-A3E0-D9E81187BB0A}" type="datetimeFigureOut">
              <a:rPr lang="hr-HR" smtClean="0"/>
              <a:t>12.10.2023.</a:t>
            </a:fld>
            <a:endParaRPr lang="hr-HR"/>
          </a:p>
        </p:txBody>
      </p:sp>
      <p:sp>
        <p:nvSpPr>
          <p:cNvPr id="3" name="Footer Placeholder 2"/>
          <p:cNvSpPr>
            <a:spLocks noGrp="1"/>
          </p:cNvSpPr>
          <p:nvPr>
            <p:ph type="ftr" sz="quarter" idx="11"/>
          </p:nvPr>
        </p:nvSpPr>
        <p:spPr/>
        <p:txBody>
          <a:bodyPr/>
          <a:lstStyle/>
          <a:p>
            <a:endParaRPr lang="hr-HR"/>
          </a:p>
        </p:txBody>
      </p:sp>
      <p:sp>
        <p:nvSpPr>
          <p:cNvPr id="4" name="Slide Number Placeholder 3"/>
          <p:cNvSpPr>
            <a:spLocks noGrp="1"/>
          </p:cNvSpPr>
          <p:nvPr>
            <p:ph type="sldNum" sz="quarter" idx="12"/>
          </p:nvPr>
        </p:nvSpPr>
        <p:spPr/>
        <p:txBody>
          <a:bodyPr/>
          <a:lstStyle/>
          <a:p>
            <a:fld id="{CF15E963-E4F5-4533-9FF5-2BEB21714784}" type="slidenum">
              <a:rPr lang="hr-HR" smtClean="0"/>
              <a:t>‹#›</a:t>
            </a:fld>
            <a:endParaRPr lang="hr-HR"/>
          </a:p>
        </p:txBody>
      </p:sp>
    </p:spTree>
    <p:extLst>
      <p:ext uri="{BB962C8B-B14F-4D97-AF65-F5344CB8AC3E}">
        <p14:creationId xmlns:p14="http://schemas.microsoft.com/office/powerpoint/2010/main" val="28840372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hr-H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58D2F1C-DBCA-432E-A3E0-D9E81187BB0A}" type="datetimeFigureOut">
              <a:rPr lang="hr-HR" smtClean="0"/>
              <a:t>12.10.2023.</a:t>
            </a:fld>
            <a:endParaRPr lang="hr-HR"/>
          </a:p>
        </p:txBody>
      </p:sp>
      <p:sp>
        <p:nvSpPr>
          <p:cNvPr id="6" name="Footer Placeholder 5"/>
          <p:cNvSpPr>
            <a:spLocks noGrp="1"/>
          </p:cNvSpPr>
          <p:nvPr>
            <p:ph type="ftr" sz="quarter" idx="11"/>
          </p:nvPr>
        </p:nvSpPr>
        <p:spPr/>
        <p:txBody>
          <a:bodyPr/>
          <a:lstStyle/>
          <a:p>
            <a:endParaRPr lang="hr-HR"/>
          </a:p>
        </p:txBody>
      </p:sp>
      <p:sp>
        <p:nvSpPr>
          <p:cNvPr id="7" name="Slide Number Placeholder 6"/>
          <p:cNvSpPr>
            <a:spLocks noGrp="1"/>
          </p:cNvSpPr>
          <p:nvPr>
            <p:ph type="sldNum" sz="quarter" idx="12"/>
          </p:nvPr>
        </p:nvSpPr>
        <p:spPr/>
        <p:txBody>
          <a:bodyPr/>
          <a:lstStyle/>
          <a:p>
            <a:fld id="{CF15E963-E4F5-4533-9FF5-2BEB21714784}" type="slidenum">
              <a:rPr lang="hr-HR" smtClean="0"/>
              <a:t>‹#›</a:t>
            </a:fld>
            <a:endParaRPr lang="hr-HR"/>
          </a:p>
        </p:txBody>
      </p:sp>
    </p:spTree>
    <p:extLst>
      <p:ext uri="{BB962C8B-B14F-4D97-AF65-F5344CB8AC3E}">
        <p14:creationId xmlns:p14="http://schemas.microsoft.com/office/powerpoint/2010/main" val="18860924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hr-H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r-H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58D2F1C-DBCA-432E-A3E0-D9E81187BB0A}" type="datetimeFigureOut">
              <a:rPr lang="hr-HR" smtClean="0"/>
              <a:t>12.10.2023.</a:t>
            </a:fld>
            <a:endParaRPr lang="hr-HR"/>
          </a:p>
        </p:txBody>
      </p:sp>
      <p:sp>
        <p:nvSpPr>
          <p:cNvPr id="6" name="Footer Placeholder 5"/>
          <p:cNvSpPr>
            <a:spLocks noGrp="1"/>
          </p:cNvSpPr>
          <p:nvPr>
            <p:ph type="ftr" sz="quarter" idx="11"/>
          </p:nvPr>
        </p:nvSpPr>
        <p:spPr/>
        <p:txBody>
          <a:bodyPr/>
          <a:lstStyle/>
          <a:p>
            <a:endParaRPr lang="hr-HR"/>
          </a:p>
        </p:txBody>
      </p:sp>
      <p:sp>
        <p:nvSpPr>
          <p:cNvPr id="7" name="Slide Number Placeholder 6"/>
          <p:cNvSpPr>
            <a:spLocks noGrp="1"/>
          </p:cNvSpPr>
          <p:nvPr>
            <p:ph type="sldNum" sz="quarter" idx="12"/>
          </p:nvPr>
        </p:nvSpPr>
        <p:spPr/>
        <p:txBody>
          <a:bodyPr/>
          <a:lstStyle/>
          <a:p>
            <a:fld id="{CF15E963-E4F5-4533-9FF5-2BEB21714784}" type="slidenum">
              <a:rPr lang="hr-HR" smtClean="0"/>
              <a:t>‹#›</a:t>
            </a:fld>
            <a:endParaRPr lang="hr-HR"/>
          </a:p>
        </p:txBody>
      </p:sp>
    </p:spTree>
    <p:extLst>
      <p:ext uri="{BB962C8B-B14F-4D97-AF65-F5344CB8AC3E}">
        <p14:creationId xmlns:p14="http://schemas.microsoft.com/office/powerpoint/2010/main" val="27217811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hr-H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8D2F1C-DBCA-432E-A3E0-D9E81187BB0A}" type="datetimeFigureOut">
              <a:rPr lang="hr-HR" smtClean="0"/>
              <a:t>12.10.2023.</a:t>
            </a:fld>
            <a:endParaRPr lang="hr-H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hr-H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15E963-E4F5-4533-9FF5-2BEB21714784}" type="slidenum">
              <a:rPr lang="hr-HR" smtClean="0"/>
              <a:t>‹#›</a:t>
            </a:fld>
            <a:endParaRPr lang="hr-HR"/>
          </a:p>
        </p:txBody>
      </p:sp>
    </p:spTree>
    <p:extLst>
      <p:ext uri="{BB962C8B-B14F-4D97-AF65-F5344CB8AC3E}">
        <p14:creationId xmlns:p14="http://schemas.microsoft.com/office/powerpoint/2010/main" val="16774650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Zástupný symbol pro obsah 4">
            <a:extLst>
              <a:ext uri="{FF2B5EF4-FFF2-40B4-BE49-F238E27FC236}">
                <a16:creationId xmlns:a16="http://schemas.microsoft.com/office/drawing/2014/main" id="{9B4C0D1B-722A-42A7-89E5-FFC97ADB7DB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42606" y="2126617"/>
            <a:ext cx="3106788" cy="2385876"/>
          </a:xfrm>
          <a:prstGeom prst="rect">
            <a:avLst/>
          </a:prstGeom>
        </p:spPr>
      </p:pic>
      <p:sp>
        <p:nvSpPr>
          <p:cNvPr id="5" name="Nadpis 1">
            <a:extLst>
              <a:ext uri="{FF2B5EF4-FFF2-40B4-BE49-F238E27FC236}">
                <a16:creationId xmlns:a16="http://schemas.microsoft.com/office/drawing/2014/main" id="{543B4C5A-5DF0-4E9E-9157-39580608B7F5}"/>
              </a:ext>
            </a:extLst>
          </p:cNvPr>
          <p:cNvSpPr txBox="1">
            <a:spLocks/>
          </p:cNvSpPr>
          <p:nvPr/>
        </p:nvSpPr>
        <p:spPr>
          <a:xfrm>
            <a:off x="2461488" y="4733493"/>
            <a:ext cx="7735457" cy="175938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t>Comparison of </a:t>
            </a:r>
            <a:r>
              <a:rPr lang="cs-CZ" b="1" dirty="0" err="1"/>
              <a:t>the</a:t>
            </a:r>
            <a:r>
              <a:rPr lang="cs-CZ" b="1" dirty="0"/>
              <a:t> green-up </a:t>
            </a:r>
            <a:r>
              <a:rPr lang="en-US" b="1" dirty="0"/>
              <a:t>timing at different locations</a:t>
            </a:r>
            <a:endParaRPr lang="en-US" dirty="0"/>
          </a:p>
        </p:txBody>
      </p:sp>
      <p:sp>
        <p:nvSpPr>
          <p:cNvPr id="7" name="Nadpis 1">
            <a:extLst>
              <a:ext uri="{FF2B5EF4-FFF2-40B4-BE49-F238E27FC236}">
                <a16:creationId xmlns:a16="http://schemas.microsoft.com/office/drawing/2014/main" id="{7B9BE510-C768-4A7E-823F-69C78A9D6F0A}"/>
              </a:ext>
            </a:extLst>
          </p:cNvPr>
          <p:cNvSpPr txBox="1">
            <a:spLocks/>
          </p:cNvSpPr>
          <p:nvPr/>
        </p:nvSpPr>
        <p:spPr>
          <a:xfrm>
            <a:off x="-1" y="6562437"/>
            <a:ext cx="12192000" cy="295563"/>
          </a:xfrm>
          <a:prstGeom prst="rect">
            <a:avLst/>
          </a:prstGeom>
          <a:solidFill>
            <a:srgbClr val="AAD373"/>
          </a:solidFill>
        </p:spPr>
        <p:txBody>
          <a:bodyPr vert="horz" lIns="91440" tIns="45720" rIns="91440" bIns="45720" rtlCol="0" anchor="ctr">
            <a:normAutofit fontScale="3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US" b="1" dirty="0">
              <a:solidFill>
                <a:srgbClr val="002060"/>
              </a:solidFill>
            </a:endParaRPr>
          </a:p>
        </p:txBody>
      </p:sp>
      <p:sp>
        <p:nvSpPr>
          <p:cNvPr id="8" name="Nadpis 1">
            <a:extLst>
              <a:ext uri="{FF2B5EF4-FFF2-40B4-BE49-F238E27FC236}">
                <a16:creationId xmlns:a16="http://schemas.microsoft.com/office/drawing/2014/main" id="{DAC5138E-3813-4420-B753-6E6579D5565A}"/>
              </a:ext>
            </a:extLst>
          </p:cNvPr>
          <p:cNvSpPr txBox="1">
            <a:spLocks/>
          </p:cNvSpPr>
          <p:nvPr/>
        </p:nvSpPr>
        <p:spPr>
          <a:xfrm>
            <a:off x="0" y="270817"/>
            <a:ext cx="12192000" cy="1270909"/>
          </a:xfrm>
          <a:prstGeom prst="rect">
            <a:avLst/>
          </a:prstGeom>
          <a:solidFill>
            <a:srgbClr val="AAD373"/>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cs-CZ" b="1" dirty="0">
                <a:solidFill>
                  <a:srgbClr val="002060"/>
                </a:solidFill>
              </a:rPr>
              <a:t>Data </a:t>
            </a:r>
            <a:r>
              <a:rPr lang="cs-CZ" b="1" dirty="0" err="1">
                <a:solidFill>
                  <a:srgbClr val="002060"/>
                </a:solidFill>
              </a:rPr>
              <a:t>Literacy</a:t>
            </a:r>
            <a:r>
              <a:rPr lang="cs-CZ" b="1" dirty="0">
                <a:solidFill>
                  <a:srgbClr val="002060"/>
                </a:solidFill>
              </a:rPr>
              <a:t> </a:t>
            </a:r>
            <a:r>
              <a:rPr lang="cs-CZ" b="1" dirty="0" err="1">
                <a:solidFill>
                  <a:srgbClr val="002060"/>
                </a:solidFill>
              </a:rPr>
              <a:t>Learning</a:t>
            </a:r>
            <a:r>
              <a:rPr lang="cs-CZ" b="1" dirty="0">
                <a:solidFill>
                  <a:srgbClr val="002060"/>
                </a:solidFill>
              </a:rPr>
              <a:t> </a:t>
            </a:r>
            <a:r>
              <a:rPr lang="cs-CZ" b="1" dirty="0" err="1">
                <a:solidFill>
                  <a:srgbClr val="002060"/>
                </a:solidFill>
              </a:rPr>
              <a:t>Activity</a:t>
            </a:r>
            <a:r>
              <a:rPr lang="cs-CZ" b="1" dirty="0">
                <a:solidFill>
                  <a:srgbClr val="002060"/>
                </a:solidFill>
              </a:rPr>
              <a:t> - </a:t>
            </a:r>
            <a:r>
              <a:rPr lang="cs-CZ" b="1" dirty="0" err="1">
                <a:solidFill>
                  <a:srgbClr val="002060"/>
                </a:solidFill>
              </a:rPr>
              <a:t>Biosphere</a:t>
            </a:r>
            <a:endParaRPr lang="en-US" b="1" dirty="0">
              <a:solidFill>
                <a:srgbClr val="002060"/>
              </a:solidFill>
            </a:endParaRPr>
          </a:p>
        </p:txBody>
      </p:sp>
    </p:spTree>
    <p:extLst>
      <p:ext uri="{BB962C8B-B14F-4D97-AF65-F5344CB8AC3E}">
        <p14:creationId xmlns:p14="http://schemas.microsoft.com/office/powerpoint/2010/main" val="31499422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a:extLst>
              <a:ext uri="{FF2B5EF4-FFF2-40B4-BE49-F238E27FC236}">
                <a16:creationId xmlns:a16="http://schemas.microsoft.com/office/drawing/2014/main" id="{C46F1207-A149-4075-A2B5-379EAE6CC96C}"/>
              </a:ext>
            </a:extLst>
          </p:cNvPr>
          <p:cNvSpPr>
            <a:spLocks noGrp="1"/>
          </p:cNvSpPr>
          <p:nvPr>
            <p:ph type="title"/>
          </p:nvPr>
        </p:nvSpPr>
        <p:spPr>
          <a:xfrm>
            <a:off x="1097971" y="3213861"/>
            <a:ext cx="9996055" cy="1983509"/>
          </a:xfrm>
        </p:spPr>
        <p:txBody>
          <a:bodyPr>
            <a:normAutofit/>
          </a:bodyPr>
          <a:lstStyle/>
          <a:p>
            <a:pPr algn="ctr">
              <a:lnSpc>
                <a:spcPct val="100000"/>
              </a:lnSpc>
            </a:pPr>
            <a:r>
              <a:rPr lang="cs-CZ" sz="2000" b="1" dirty="0" err="1"/>
              <a:t>The</a:t>
            </a:r>
            <a:r>
              <a:rPr lang="cs-CZ" sz="2000" b="1" dirty="0"/>
              <a:t> data </a:t>
            </a:r>
            <a:r>
              <a:rPr lang="cs-CZ" sz="2000" b="1" dirty="0" err="1"/>
              <a:t>literacy</a:t>
            </a:r>
            <a:r>
              <a:rPr lang="cs-CZ" sz="2000" b="1" dirty="0"/>
              <a:t> </a:t>
            </a:r>
            <a:r>
              <a:rPr lang="cs-CZ" sz="2000" b="1" dirty="0" err="1"/>
              <a:t>learning</a:t>
            </a:r>
            <a:r>
              <a:rPr lang="cs-CZ" sz="2000" b="1" dirty="0"/>
              <a:t> </a:t>
            </a:r>
            <a:r>
              <a:rPr lang="cs-CZ" sz="2000" b="1" dirty="0" err="1"/>
              <a:t>activity</a:t>
            </a:r>
            <a:r>
              <a:rPr lang="cs-CZ" sz="2000" b="1" dirty="0"/>
              <a:t> </a:t>
            </a:r>
            <a:r>
              <a:rPr lang="cs-CZ" sz="2000" b="1" dirty="0" err="1"/>
              <a:t>was</a:t>
            </a:r>
            <a:r>
              <a:rPr lang="cs-CZ" sz="2000" b="1" dirty="0"/>
              <a:t> </a:t>
            </a:r>
            <a:r>
              <a:rPr lang="cs-CZ" sz="2000" b="1" dirty="0" err="1"/>
              <a:t>prepared</a:t>
            </a:r>
            <a:r>
              <a:rPr lang="cs-CZ" sz="2000" b="1" dirty="0"/>
              <a:t> by GLOBE Program </a:t>
            </a:r>
            <a:r>
              <a:rPr lang="cs-CZ" sz="2000" b="1" dirty="0" err="1"/>
              <a:t>Europe</a:t>
            </a:r>
            <a:r>
              <a:rPr lang="cs-CZ" sz="2000" b="1" dirty="0"/>
              <a:t> and </a:t>
            </a:r>
            <a:r>
              <a:rPr lang="cs-CZ" sz="2000" b="1" dirty="0" err="1"/>
              <a:t>Eurasia</a:t>
            </a:r>
            <a:r>
              <a:rPr lang="cs-CZ" sz="2000" b="1" dirty="0"/>
              <a:t> Region Coordination Office, </a:t>
            </a:r>
            <a:r>
              <a:rPr lang="cs-CZ" sz="2000" b="1" dirty="0" err="1"/>
              <a:t>inspired</a:t>
            </a:r>
            <a:r>
              <a:rPr lang="cs-CZ" sz="2000" b="1" dirty="0"/>
              <a:t> by a </a:t>
            </a:r>
            <a:r>
              <a:rPr lang="cs-CZ" sz="2000" b="1" dirty="0" err="1"/>
              <a:t>real</a:t>
            </a:r>
            <a:r>
              <a:rPr lang="cs-CZ" sz="2000" b="1" dirty="0"/>
              <a:t> </a:t>
            </a:r>
            <a:r>
              <a:rPr lang="cs-CZ" sz="2000" b="1" dirty="0" err="1"/>
              <a:t>classroom</a:t>
            </a:r>
            <a:r>
              <a:rPr lang="cs-CZ" sz="2000" b="1" dirty="0"/>
              <a:t> </a:t>
            </a:r>
            <a:r>
              <a:rPr lang="cs-CZ" sz="2000" b="1" dirty="0" err="1"/>
              <a:t>activity</a:t>
            </a:r>
            <a:r>
              <a:rPr lang="cs-CZ" sz="2000" b="1" dirty="0"/>
              <a:t> </a:t>
            </a:r>
            <a:r>
              <a:rPr lang="cs-CZ" sz="2000" b="1" dirty="0" err="1"/>
              <a:t>coming</a:t>
            </a:r>
            <a:r>
              <a:rPr lang="cs-CZ" sz="2000" b="1" dirty="0"/>
              <a:t> </a:t>
            </a:r>
            <a:r>
              <a:rPr lang="cs-CZ" sz="2000" b="1" dirty="0" err="1"/>
              <a:t>from</a:t>
            </a:r>
            <a:r>
              <a:rPr lang="cs-CZ" sz="2000" b="1" dirty="0"/>
              <a:t> a GLOBE </a:t>
            </a:r>
            <a:r>
              <a:rPr lang="cs-CZ" sz="2000" b="1" dirty="0" err="1"/>
              <a:t>school</a:t>
            </a:r>
            <a:r>
              <a:rPr lang="cs-CZ" sz="2000" b="1" dirty="0"/>
              <a:t>.</a:t>
            </a:r>
            <a:br>
              <a:rPr lang="cs-CZ" sz="2000" b="1" dirty="0"/>
            </a:br>
            <a:br>
              <a:rPr lang="cs-CZ" sz="2000" b="1" dirty="0"/>
            </a:br>
            <a:r>
              <a:rPr lang="cs-CZ" sz="2000" b="1" dirty="0" err="1"/>
              <a:t>Thanks</a:t>
            </a:r>
            <a:r>
              <a:rPr lang="cs-CZ" sz="2000" b="1" dirty="0"/>
              <a:t> to </a:t>
            </a:r>
            <a:r>
              <a:rPr lang="cs-CZ" sz="2000" b="1" dirty="0" err="1"/>
              <a:t>the</a:t>
            </a:r>
            <a:r>
              <a:rPr lang="cs-CZ" sz="2000" b="1" dirty="0"/>
              <a:t> teacher Marina Balažinec  from Primary </a:t>
            </a:r>
            <a:r>
              <a:rPr lang="cs-CZ" sz="2000" b="1" dirty="0" err="1"/>
              <a:t>school</a:t>
            </a:r>
            <a:r>
              <a:rPr lang="cs-CZ" sz="2000" b="1" dirty="0"/>
              <a:t> </a:t>
            </a:r>
            <a:r>
              <a:rPr lang="cs-CZ" sz="2000" b="1" dirty="0" err="1"/>
              <a:t>Varazdin</a:t>
            </a:r>
            <a:r>
              <a:rPr lang="cs-CZ" sz="2000" b="1" dirty="0"/>
              <a:t>  and to </a:t>
            </a:r>
            <a:r>
              <a:rPr lang="cs-CZ" sz="2000" b="1" dirty="0" err="1"/>
              <a:t>the</a:t>
            </a:r>
            <a:r>
              <a:rPr lang="cs-CZ" sz="2000" b="1" dirty="0"/>
              <a:t> </a:t>
            </a:r>
            <a:r>
              <a:rPr lang="hr-HR" sz="2000" b="1" dirty="0"/>
              <a:t>teacher Lidija Tivanovac from the</a:t>
            </a:r>
            <a:r>
              <a:rPr lang="cs-CZ" sz="2000" b="1" dirty="0"/>
              <a:t> Primary </a:t>
            </a:r>
            <a:r>
              <a:rPr lang="cs-CZ" sz="2000" b="1" dirty="0" err="1"/>
              <a:t>school</a:t>
            </a:r>
            <a:r>
              <a:rPr lang="cs-CZ" sz="2000" b="1" dirty="0"/>
              <a:t> Ivana </a:t>
            </a:r>
            <a:r>
              <a:rPr lang="cs-CZ" sz="2000" b="1" dirty="0" err="1"/>
              <a:t>Kukuljevića</a:t>
            </a:r>
            <a:r>
              <a:rPr lang="cs-CZ" sz="2000" b="1" dirty="0"/>
              <a:t> </a:t>
            </a:r>
            <a:r>
              <a:rPr lang="cs-CZ" sz="2000" b="1" dirty="0" err="1"/>
              <a:t>Belišće</a:t>
            </a:r>
            <a:r>
              <a:rPr lang="cs-CZ" sz="2000" b="1" dirty="0"/>
              <a:t> and to </a:t>
            </a:r>
            <a:r>
              <a:rPr lang="cs-CZ" sz="2000" b="1" dirty="0" err="1"/>
              <a:t>their</a:t>
            </a:r>
            <a:r>
              <a:rPr lang="cs-CZ" sz="2000" b="1" dirty="0"/>
              <a:t> </a:t>
            </a:r>
            <a:r>
              <a:rPr lang="cs-CZ" sz="2000" b="1" dirty="0" err="1"/>
              <a:t>students</a:t>
            </a:r>
            <a:r>
              <a:rPr lang="hr-HR" sz="2000" b="1" dirty="0"/>
              <a:t> for the inspiring idea, photos and materials.</a:t>
            </a:r>
            <a:endParaRPr lang="en-US" sz="2000" b="1" dirty="0"/>
          </a:p>
        </p:txBody>
      </p:sp>
      <p:pic>
        <p:nvPicPr>
          <p:cNvPr id="5" name="Zástupný symbol pro obsah 5">
            <a:extLst>
              <a:ext uri="{FF2B5EF4-FFF2-40B4-BE49-F238E27FC236}">
                <a16:creationId xmlns:a16="http://schemas.microsoft.com/office/drawing/2014/main" id="{A0BEEDEE-884B-4C20-B890-1816F177A2F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73909" y="5122070"/>
            <a:ext cx="10365509" cy="1366279"/>
          </a:xfrm>
        </p:spPr>
      </p:pic>
      <p:pic>
        <p:nvPicPr>
          <p:cNvPr id="6" name="Zástupný symbol pro obsah 4">
            <a:extLst>
              <a:ext uri="{FF2B5EF4-FFF2-40B4-BE49-F238E27FC236}">
                <a16:creationId xmlns:a16="http://schemas.microsoft.com/office/drawing/2014/main" id="{8D3ED55B-0B0E-4093-B643-F5B9C7C1DA0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42606" y="533634"/>
            <a:ext cx="3106788" cy="2385876"/>
          </a:xfrm>
          <a:prstGeom prst="rect">
            <a:avLst/>
          </a:prstGeom>
        </p:spPr>
      </p:pic>
      <p:sp>
        <p:nvSpPr>
          <p:cNvPr id="7" name="Nadpis 1">
            <a:extLst>
              <a:ext uri="{FF2B5EF4-FFF2-40B4-BE49-F238E27FC236}">
                <a16:creationId xmlns:a16="http://schemas.microsoft.com/office/drawing/2014/main" id="{0582026C-800E-4481-AE55-66824DA2575E}"/>
              </a:ext>
            </a:extLst>
          </p:cNvPr>
          <p:cNvSpPr txBox="1">
            <a:spLocks/>
          </p:cNvSpPr>
          <p:nvPr/>
        </p:nvSpPr>
        <p:spPr>
          <a:xfrm>
            <a:off x="-1" y="6562437"/>
            <a:ext cx="12192000" cy="295563"/>
          </a:xfrm>
          <a:prstGeom prst="rect">
            <a:avLst/>
          </a:prstGeom>
          <a:solidFill>
            <a:srgbClr val="AAD373"/>
          </a:solidFill>
        </p:spPr>
        <p:txBody>
          <a:bodyPr vert="horz" lIns="91440" tIns="45720" rIns="91440" bIns="45720" rtlCol="0" anchor="ctr">
            <a:normAutofit fontScale="3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US" b="1" dirty="0">
              <a:solidFill>
                <a:srgbClr val="002060"/>
              </a:solidFill>
            </a:endParaRPr>
          </a:p>
        </p:txBody>
      </p:sp>
    </p:spTree>
    <p:extLst>
      <p:ext uri="{BB962C8B-B14F-4D97-AF65-F5344CB8AC3E}">
        <p14:creationId xmlns:p14="http://schemas.microsoft.com/office/powerpoint/2010/main" val="37369665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a:extLst>
              <a:ext uri="{FF2B5EF4-FFF2-40B4-BE49-F238E27FC236}">
                <a16:creationId xmlns:a16="http://schemas.microsoft.com/office/drawing/2014/main" id="{F37A63B9-BAF0-4BC5-A239-6642B0D60E06}"/>
              </a:ext>
            </a:extLst>
          </p:cNvPr>
          <p:cNvSpPr/>
          <p:nvPr/>
        </p:nvSpPr>
        <p:spPr>
          <a:xfrm>
            <a:off x="1283854" y="1878411"/>
            <a:ext cx="10440059" cy="923330"/>
          </a:xfrm>
          <a:prstGeom prst="rect">
            <a:avLst/>
          </a:prstGeom>
        </p:spPr>
        <p:txBody>
          <a:bodyPr wrap="square">
            <a:spAutoFit/>
          </a:bodyPr>
          <a:lstStyle/>
          <a:p>
            <a:r>
              <a:rPr lang="cs-CZ" b="1" dirty="0" err="1">
                <a:solidFill>
                  <a:srgbClr val="002060"/>
                </a:solidFill>
              </a:rPr>
              <a:t>Topic</a:t>
            </a:r>
            <a:r>
              <a:rPr lang="cs-CZ" b="1" dirty="0">
                <a:solidFill>
                  <a:srgbClr val="002060"/>
                </a:solidFill>
              </a:rPr>
              <a:t>:</a:t>
            </a:r>
            <a:r>
              <a:rPr lang="cs-CZ" dirty="0">
                <a:solidFill>
                  <a:srgbClr val="002060"/>
                </a:solidFill>
              </a:rPr>
              <a:t> </a:t>
            </a:r>
            <a:r>
              <a:rPr lang="en-US" dirty="0"/>
              <a:t>Comparison of the timing of budburst and leaf growth at two locations in Croatia (</a:t>
            </a:r>
            <a:r>
              <a:rPr lang="en-US" dirty="0" err="1"/>
              <a:t>Varaždin</a:t>
            </a:r>
            <a:r>
              <a:rPr lang="en-US" dirty="0"/>
              <a:t> and </a:t>
            </a:r>
            <a:r>
              <a:rPr lang="en-US" dirty="0" err="1"/>
              <a:t>Belišće</a:t>
            </a:r>
            <a:r>
              <a:rPr lang="en-US" dirty="0"/>
              <a:t>)</a:t>
            </a:r>
            <a:endParaRPr lang="cs-CZ" sz="600" dirty="0"/>
          </a:p>
          <a:p>
            <a:endParaRPr lang="cs-CZ" b="1" dirty="0"/>
          </a:p>
          <a:p>
            <a:r>
              <a:rPr lang="cs-CZ" b="1" dirty="0">
                <a:solidFill>
                  <a:srgbClr val="002060"/>
                </a:solidFill>
              </a:rPr>
              <a:t>Age of </a:t>
            </a:r>
            <a:r>
              <a:rPr lang="cs-CZ" b="1" dirty="0" err="1">
                <a:solidFill>
                  <a:srgbClr val="002060"/>
                </a:solidFill>
              </a:rPr>
              <a:t>students</a:t>
            </a:r>
            <a:r>
              <a:rPr lang="cs-CZ" b="1" dirty="0">
                <a:solidFill>
                  <a:srgbClr val="002060"/>
                </a:solidFill>
              </a:rPr>
              <a:t>: </a:t>
            </a:r>
            <a:r>
              <a:rPr lang="cs-CZ" dirty="0"/>
              <a:t>10-12</a:t>
            </a:r>
            <a:endParaRPr lang="en-US" dirty="0">
              <a:highlight>
                <a:srgbClr val="FFFF00"/>
              </a:highlight>
            </a:endParaRPr>
          </a:p>
        </p:txBody>
      </p:sp>
      <p:sp>
        <p:nvSpPr>
          <p:cNvPr id="2" name="Obdélník 1">
            <a:extLst>
              <a:ext uri="{FF2B5EF4-FFF2-40B4-BE49-F238E27FC236}">
                <a16:creationId xmlns:a16="http://schemas.microsoft.com/office/drawing/2014/main" id="{03901613-6414-478B-9901-F5F02432AD08}"/>
              </a:ext>
            </a:extLst>
          </p:cNvPr>
          <p:cNvSpPr/>
          <p:nvPr/>
        </p:nvSpPr>
        <p:spPr>
          <a:xfrm>
            <a:off x="1283854" y="431861"/>
            <a:ext cx="8919105" cy="1446550"/>
          </a:xfrm>
          <a:prstGeom prst="rect">
            <a:avLst/>
          </a:prstGeom>
        </p:spPr>
        <p:txBody>
          <a:bodyPr wrap="square">
            <a:spAutoFit/>
          </a:bodyPr>
          <a:lstStyle/>
          <a:p>
            <a:pPr algn="ctr"/>
            <a:r>
              <a:rPr lang="en-US" sz="4400" b="1" dirty="0">
                <a:solidFill>
                  <a:srgbClr val="002060"/>
                </a:solidFill>
                <a:latin typeface="+mj-lt"/>
                <a:ea typeface="+mj-ea"/>
                <a:cs typeface="+mj-cs"/>
              </a:rPr>
              <a:t>Comparison of the green-up timing at different locations</a:t>
            </a:r>
          </a:p>
        </p:txBody>
      </p:sp>
      <p:pic>
        <p:nvPicPr>
          <p:cNvPr id="5" name="Obrázek 4">
            <a:extLst>
              <a:ext uri="{FF2B5EF4-FFF2-40B4-BE49-F238E27FC236}">
                <a16:creationId xmlns:a16="http://schemas.microsoft.com/office/drawing/2014/main" id="{2D604BEA-E683-411D-8285-5CA81DDE8C0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18529" y="2436000"/>
            <a:ext cx="4358746" cy="4422000"/>
          </a:xfrm>
          <a:prstGeom prst="rect">
            <a:avLst/>
          </a:prstGeom>
        </p:spPr>
      </p:pic>
      <p:sp>
        <p:nvSpPr>
          <p:cNvPr id="8" name="Obdélník 7">
            <a:extLst>
              <a:ext uri="{FF2B5EF4-FFF2-40B4-BE49-F238E27FC236}">
                <a16:creationId xmlns:a16="http://schemas.microsoft.com/office/drawing/2014/main" id="{E5B4CAFC-2BFB-4718-8A63-6EEB1AA990A6}"/>
              </a:ext>
            </a:extLst>
          </p:cNvPr>
          <p:cNvSpPr/>
          <p:nvPr/>
        </p:nvSpPr>
        <p:spPr>
          <a:xfrm>
            <a:off x="1283854" y="2994431"/>
            <a:ext cx="7444918" cy="2677656"/>
          </a:xfrm>
          <a:prstGeom prst="rect">
            <a:avLst/>
          </a:prstGeom>
        </p:spPr>
        <p:txBody>
          <a:bodyPr wrap="square">
            <a:spAutoFit/>
          </a:bodyPr>
          <a:lstStyle/>
          <a:p>
            <a:endParaRPr lang="cs-CZ" sz="600" dirty="0"/>
          </a:p>
          <a:p>
            <a:r>
              <a:rPr lang="cs-CZ" b="1" dirty="0" err="1">
                <a:solidFill>
                  <a:srgbClr val="002060"/>
                </a:solidFill>
              </a:rPr>
              <a:t>Skills</a:t>
            </a:r>
            <a:r>
              <a:rPr lang="cs-CZ" b="1" dirty="0">
                <a:solidFill>
                  <a:srgbClr val="002060"/>
                </a:solidFill>
              </a:rPr>
              <a:t> </a:t>
            </a:r>
            <a:r>
              <a:rPr lang="cs-CZ" b="1" dirty="0" err="1">
                <a:solidFill>
                  <a:srgbClr val="002060"/>
                </a:solidFill>
              </a:rPr>
              <a:t>developed</a:t>
            </a:r>
            <a:r>
              <a:rPr lang="cs-CZ" b="1" dirty="0">
                <a:solidFill>
                  <a:srgbClr val="405888"/>
                </a:solidFill>
              </a:rPr>
              <a:t>: </a:t>
            </a:r>
            <a:r>
              <a:rPr lang="en-US" dirty="0"/>
              <a:t>comparing and examining </a:t>
            </a:r>
            <a:r>
              <a:rPr lang="cs-CZ" dirty="0" err="1"/>
              <a:t>collected</a:t>
            </a:r>
            <a:r>
              <a:rPr lang="cs-CZ" dirty="0"/>
              <a:t> </a:t>
            </a:r>
            <a:r>
              <a:rPr lang="en-US" dirty="0"/>
              <a:t>datasets</a:t>
            </a:r>
            <a:r>
              <a:rPr lang="cs-CZ" dirty="0"/>
              <a:t>, </a:t>
            </a:r>
            <a:r>
              <a:rPr lang="cs-CZ" dirty="0" err="1"/>
              <a:t>calculating</a:t>
            </a:r>
            <a:r>
              <a:rPr lang="cs-CZ" dirty="0"/>
              <a:t> </a:t>
            </a:r>
            <a:r>
              <a:rPr lang="cs-CZ" dirty="0" err="1"/>
              <a:t>average</a:t>
            </a:r>
            <a:r>
              <a:rPr lang="cs-CZ" dirty="0"/>
              <a:t>, </a:t>
            </a:r>
            <a:r>
              <a:rPr lang="cs-CZ" dirty="0" err="1"/>
              <a:t>finding</a:t>
            </a:r>
            <a:r>
              <a:rPr lang="cs-CZ" dirty="0"/>
              <a:t> </a:t>
            </a:r>
            <a:r>
              <a:rPr lang="cs-CZ" dirty="0" err="1"/>
              <a:t>potential</a:t>
            </a:r>
            <a:r>
              <a:rPr lang="cs-CZ" dirty="0"/>
              <a:t> </a:t>
            </a:r>
            <a:r>
              <a:rPr lang="cs-CZ" dirty="0" err="1"/>
              <a:t>measurement</a:t>
            </a:r>
            <a:r>
              <a:rPr lang="cs-CZ" dirty="0"/>
              <a:t> </a:t>
            </a:r>
            <a:r>
              <a:rPr lang="cs-CZ" dirty="0" err="1"/>
              <a:t>errors</a:t>
            </a:r>
            <a:endParaRPr lang="cs-CZ" dirty="0"/>
          </a:p>
          <a:p>
            <a:endParaRPr lang="cs-CZ" dirty="0">
              <a:highlight>
                <a:srgbClr val="FFFF00"/>
              </a:highlight>
            </a:endParaRPr>
          </a:p>
          <a:p>
            <a:r>
              <a:rPr lang="cs-CZ" b="1" dirty="0" err="1">
                <a:solidFill>
                  <a:srgbClr val="002060"/>
                </a:solidFill>
              </a:rPr>
              <a:t>Prerequisities</a:t>
            </a:r>
            <a:r>
              <a:rPr lang="cs-CZ" b="1" dirty="0">
                <a:solidFill>
                  <a:srgbClr val="002060"/>
                </a:solidFill>
              </a:rPr>
              <a:t>: </a:t>
            </a:r>
            <a:r>
              <a:rPr lang="cs-CZ" dirty="0"/>
              <a:t>Basic </a:t>
            </a:r>
            <a:r>
              <a:rPr lang="cs-CZ" dirty="0" err="1"/>
              <a:t>knowledge</a:t>
            </a:r>
            <a:r>
              <a:rPr lang="cs-CZ" dirty="0"/>
              <a:t> of </a:t>
            </a:r>
            <a:r>
              <a:rPr lang="cs-CZ" dirty="0" err="1"/>
              <a:t>the</a:t>
            </a:r>
            <a:r>
              <a:rPr lang="cs-CZ" dirty="0"/>
              <a:t> green-up </a:t>
            </a:r>
            <a:r>
              <a:rPr lang="cs-CZ" dirty="0" err="1"/>
              <a:t>protocol</a:t>
            </a:r>
            <a:endParaRPr lang="cs-CZ" dirty="0"/>
          </a:p>
          <a:p>
            <a:endParaRPr lang="cs-CZ" dirty="0">
              <a:highlight>
                <a:srgbClr val="FFFF00"/>
              </a:highlight>
            </a:endParaRPr>
          </a:p>
          <a:p>
            <a:r>
              <a:rPr lang="cs-CZ" b="1" dirty="0">
                <a:solidFill>
                  <a:srgbClr val="002060"/>
                </a:solidFill>
              </a:rPr>
              <a:t>Big idea: </a:t>
            </a:r>
            <a:r>
              <a:rPr lang="cs-CZ" dirty="0"/>
              <a:t>Phenology green-up </a:t>
            </a:r>
            <a:r>
              <a:rPr lang="cs-CZ" dirty="0" err="1"/>
              <a:t>observations</a:t>
            </a:r>
            <a:r>
              <a:rPr lang="cs-CZ" dirty="0"/>
              <a:t> </a:t>
            </a:r>
            <a:r>
              <a:rPr lang="en-US" dirty="0"/>
              <a:t>provide important information about changing patterns in nature. A good understanding of the measurement results is important for their correct interpretation and comparison.</a:t>
            </a:r>
            <a:endParaRPr lang="en-US" dirty="0">
              <a:highlight>
                <a:srgbClr val="FFFF00"/>
              </a:highlight>
            </a:endParaRPr>
          </a:p>
        </p:txBody>
      </p:sp>
    </p:spTree>
    <p:extLst>
      <p:ext uri="{BB962C8B-B14F-4D97-AF65-F5344CB8AC3E}">
        <p14:creationId xmlns:p14="http://schemas.microsoft.com/office/powerpoint/2010/main" val="14615089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F12E56B-826F-41B7-98A7-72C944B4ECE0}"/>
              </a:ext>
            </a:extLst>
          </p:cNvPr>
          <p:cNvSpPr>
            <a:spLocks noGrp="1"/>
          </p:cNvSpPr>
          <p:nvPr>
            <p:ph type="title"/>
          </p:nvPr>
        </p:nvSpPr>
        <p:spPr/>
        <p:txBody>
          <a:bodyPr>
            <a:normAutofit/>
          </a:bodyPr>
          <a:lstStyle/>
          <a:p>
            <a:r>
              <a:rPr lang="cs-CZ" b="1" dirty="0" err="1"/>
              <a:t>Content</a:t>
            </a:r>
            <a:r>
              <a:rPr lang="cs-CZ" b="1" dirty="0"/>
              <a:t> of </a:t>
            </a:r>
            <a:r>
              <a:rPr lang="cs-CZ" b="1" dirty="0" err="1"/>
              <a:t>the</a:t>
            </a:r>
            <a:r>
              <a:rPr lang="cs-CZ" b="1" dirty="0"/>
              <a:t> </a:t>
            </a:r>
            <a:r>
              <a:rPr lang="cs-CZ" b="1" dirty="0" err="1"/>
              <a:t>activity</a:t>
            </a:r>
            <a:endParaRPr lang="en-US" b="1" dirty="0"/>
          </a:p>
        </p:txBody>
      </p:sp>
      <p:sp>
        <p:nvSpPr>
          <p:cNvPr id="3" name="Zástupný symbol pro obsah 2">
            <a:extLst>
              <a:ext uri="{FF2B5EF4-FFF2-40B4-BE49-F238E27FC236}">
                <a16:creationId xmlns:a16="http://schemas.microsoft.com/office/drawing/2014/main" id="{53976DE7-208E-41D2-B4E1-E179B7D7017D}"/>
              </a:ext>
            </a:extLst>
          </p:cNvPr>
          <p:cNvSpPr>
            <a:spLocks noGrp="1"/>
          </p:cNvSpPr>
          <p:nvPr>
            <p:ph idx="1"/>
          </p:nvPr>
        </p:nvSpPr>
        <p:spPr/>
        <p:txBody>
          <a:bodyPr/>
          <a:lstStyle/>
          <a:p>
            <a:pPr marL="0" indent="0">
              <a:lnSpc>
                <a:spcPct val="150000"/>
              </a:lnSpc>
              <a:buNone/>
            </a:pPr>
            <a:r>
              <a:rPr lang="cs-CZ" sz="2400" b="1" dirty="0" err="1"/>
              <a:t>Slide</a:t>
            </a:r>
            <a:r>
              <a:rPr lang="cs-CZ" sz="2400" b="1" dirty="0"/>
              <a:t> 4: </a:t>
            </a:r>
            <a:r>
              <a:rPr lang="cs-CZ" sz="2400" dirty="0" err="1"/>
              <a:t>Introduction</a:t>
            </a:r>
            <a:endParaRPr lang="cs-CZ" sz="2400" dirty="0"/>
          </a:p>
          <a:p>
            <a:pPr marL="0" indent="0">
              <a:lnSpc>
                <a:spcPct val="150000"/>
              </a:lnSpc>
              <a:buNone/>
            </a:pPr>
            <a:r>
              <a:rPr lang="cs-CZ" sz="2400" b="1" dirty="0" err="1"/>
              <a:t>Slide</a:t>
            </a:r>
            <a:r>
              <a:rPr lang="cs-CZ" sz="2400" b="1" dirty="0"/>
              <a:t> 4-5: </a:t>
            </a:r>
            <a:r>
              <a:rPr lang="en-US" sz="2400" dirty="0"/>
              <a:t>Description of the methods used for the measurements</a:t>
            </a:r>
            <a:endParaRPr lang="cs-CZ" sz="2400" dirty="0"/>
          </a:p>
          <a:p>
            <a:pPr marL="0" indent="0">
              <a:lnSpc>
                <a:spcPct val="150000"/>
              </a:lnSpc>
              <a:buNone/>
            </a:pPr>
            <a:r>
              <a:rPr lang="cs-CZ" sz="2400" b="1" dirty="0" err="1"/>
              <a:t>Slide</a:t>
            </a:r>
            <a:r>
              <a:rPr lang="cs-CZ" sz="2400" b="1" dirty="0"/>
              <a:t> 6: </a:t>
            </a:r>
            <a:r>
              <a:rPr lang="cs-CZ" sz="2400" dirty="0" err="1"/>
              <a:t>Work</a:t>
            </a:r>
            <a:r>
              <a:rPr lang="cs-CZ" sz="2400" dirty="0"/>
              <a:t> </a:t>
            </a:r>
            <a:r>
              <a:rPr lang="cs-CZ" sz="2400" dirty="0" err="1"/>
              <a:t>assignment</a:t>
            </a:r>
            <a:r>
              <a:rPr lang="cs-CZ" sz="2400" dirty="0"/>
              <a:t> </a:t>
            </a:r>
            <a:r>
              <a:rPr lang="cs-CZ" sz="2400" dirty="0" err="1"/>
              <a:t>for</a:t>
            </a:r>
            <a:r>
              <a:rPr lang="cs-CZ" sz="2400" dirty="0"/>
              <a:t> </a:t>
            </a:r>
            <a:r>
              <a:rPr lang="cs-CZ" sz="2400" dirty="0" err="1"/>
              <a:t>students</a:t>
            </a:r>
            <a:endParaRPr lang="cs-CZ" sz="2400" dirty="0"/>
          </a:p>
          <a:p>
            <a:pPr marL="0" indent="0">
              <a:lnSpc>
                <a:spcPct val="150000"/>
              </a:lnSpc>
              <a:buNone/>
            </a:pPr>
            <a:r>
              <a:rPr lang="cs-CZ" sz="2400" b="1" dirty="0" err="1"/>
              <a:t>Slide</a:t>
            </a:r>
            <a:r>
              <a:rPr lang="cs-CZ" sz="2400" b="1" dirty="0"/>
              <a:t> 7: </a:t>
            </a:r>
            <a:r>
              <a:rPr lang="cs-CZ" sz="2400" dirty="0"/>
              <a:t>Data to </a:t>
            </a:r>
            <a:r>
              <a:rPr lang="cs-CZ" sz="2400" dirty="0" err="1"/>
              <a:t>be</a:t>
            </a:r>
            <a:r>
              <a:rPr lang="cs-CZ" sz="2400" dirty="0"/>
              <a:t> </a:t>
            </a:r>
            <a:r>
              <a:rPr lang="cs-CZ" sz="2400" dirty="0" err="1"/>
              <a:t>used</a:t>
            </a:r>
            <a:r>
              <a:rPr lang="cs-CZ" sz="2400" dirty="0"/>
              <a:t> </a:t>
            </a:r>
            <a:r>
              <a:rPr lang="cs-CZ" sz="2400" dirty="0" err="1"/>
              <a:t>for</a:t>
            </a:r>
            <a:r>
              <a:rPr lang="cs-CZ" sz="2400" dirty="0"/>
              <a:t> </a:t>
            </a:r>
            <a:r>
              <a:rPr lang="cs-CZ" sz="2400" dirty="0" err="1"/>
              <a:t>the</a:t>
            </a:r>
            <a:r>
              <a:rPr lang="cs-CZ" sz="2400" dirty="0"/>
              <a:t> </a:t>
            </a:r>
            <a:r>
              <a:rPr lang="cs-CZ" sz="2400" dirty="0" err="1"/>
              <a:t>activity</a:t>
            </a:r>
            <a:endParaRPr lang="cs-CZ" sz="2400" dirty="0"/>
          </a:p>
          <a:p>
            <a:pPr marL="0" indent="0">
              <a:lnSpc>
                <a:spcPct val="150000"/>
              </a:lnSpc>
              <a:buNone/>
            </a:pPr>
            <a:r>
              <a:rPr lang="cs-CZ" sz="2400" b="1" dirty="0" err="1"/>
              <a:t>Slide</a:t>
            </a:r>
            <a:r>
              <a:rPr lang="cs-CZ" sz="2400" b="1" dirty="0"/>
              <a:t> 9: </a:t>
            </a:r>
            <a:r>
              <a:rPr lang="cs-CZ" sz="2400" dirty="0" err="1"/>
              <a:t>Answers</a:t>
            </a:r>
            <a:r>
              <a:rPr lang="cs-CZ" sz="2400" dirty="0"/>
              <a:t> to </a:t>
            </a:r>
            <a:r>
              <a:rPr lang="cs-CZ" sz="2400" dirty="0" err="1"/>
              <a:t>the</a:t>
            </a:r>
            <a:r>
              <a:rPr lang="cs-CZ" sz="2400" dirty="0"/>
              <a:t> </a:t>
            </a:r>
            <a:r>
              <a:rPr lang="cs-CZ" sz="2400" dirty="0" err="1"/>
              <a:t>questions</a:t>
            </a:r>
            <a:r>
              <a:rPr lang="cs-CZ" sz="2400" dirty="0"/>
              <a:t> </a:t>
            </a:r>
            <a:r>
              <a:rPr lang="cs-CZ" sz="2400" dirty="0" err="1"/>
              <a:t>for</a:t>
            </a:r>
            <a:r>
              <a:rPr lang="cs-CZ" sz="2400" dirty="0"/>
              <a:t> </a:t>
            </a:r>
            <a:r>
              <a:rPr lang="cs-CZ" sz="2400" dirty="0" err="1"/>
              <a:t>students</a:t>
            </a:r>
            <a:endParaRPr lang="cs-CZ" sz="2400" dirty="0"/>
          </a:p>
          <a:p>
            <a:pPr marL="0" indent="0">
              <a:buNone/>
            </a:pPr>
            <a:endParaRPr lang="en-US" dirty="0"/>
          </a:p>
          <a:p>
            <a:endParaRPr lang="en-US" dirty="0"/>
          </a:p>
        </p:txBody>
      </p:sp>
    </p:spTree>
    <p:extLst>
      <p:ext uri="{BB962C8B-B14F-4D97-AF65-F5344CB8AC3E}">
        <p14:creationId xmlns:p14="http://schemas.microsoft.com/office/powerpoint/2010/main" val="30473216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6375" y="792829"/>
            <a:ext cx="7325637" cy="970109"/>
          </a:xfrm>
        </p:spPr>
        <p:txBody>
          <a:bodyPr/>
          <a:lstStyle/>
          <a:p>
            <a:r>
              <a:rPr lang="hr-HR" b="1" dirty="0"/>
              <a:t>Introduction</a:t>
            </a:r>
          </a:p>
        </p:txBody>
      </p:sp>
      <p:sp>
        <p:nvSpPr>
          <p:cNvPr id="3" name="Content Placeholder 2"/>
          <p:cNvSpPr>
            <a:spLocks noGrp="1"/>
          </p:cNvSpPr>
          <p:nvPr>
            <p:ph idx="1"/>
          </p:nvPr>
        </p:nvSpPr>
        <p:spPr>
          <a:xfrm>
            <a:off x="946376" y="2109022"/>
            <a:ext cx="5522158" cy="2060346"/>
          </a:xfrm>
        </p:spPr>
        <p:txBody>
          <a:bodyPr>
            <a:noAutofit/>
          </a:bodyPr>
          <a:lstStyle/>
          <a:p>
            <a:pPr>
              <a:lnSpc>
                <a:spcPct val="110000"/>
              </a:lnSpc>
              <a:spcBef>
                <a:spcPts val="600"/>
              </a:spcBef>
            </a:pPr>
            <a:r>
              <a:rPr lang="hr-HR" sz="2400" dirty="0"/>
              <a:t>The data were collected by students of 3</a:t>
            </a:r>
            <a:r>
              <a:rPr lang="hr-HR" sz="2400" baseline="30000" dirty="0"/>
              <a:t>rd</a:t>
            </a:r>
            <a:r>
              <a:rPr lang="hr-HR" sz="2400" dirty="0"/>
              <a:t> Primary school Varazdin (teacher Marina Balažinec) and Primary school Ivana Kukuljevića Belišće (teacher Lidija Tivanovac )</a:t>
            </a:r>
          </a:p>
          <a:p>
            <a:pPr>
              <a:lnSpc>
                <a:spcPct val="110000"/>
              </a:lnSpc>
              <a:spcBef>
                <a:spcPts val="600"/>
              </a:spcBef>
            </a:pPr>
            <a:r>
              <a:rPr lang="hr-HR" sz="2400" dirty="0"/>
              <a:t>Both schools observed a lime tree (</a:t>
            </a:r>
            <a:r>
              <a:rPr lang="hr-HR" sz="2400" i="1" dirty="0">
                <a:solidFill>
                  <a:srgbClr val="222222"/>
                </a:solidFill>
                <a:ea typeface="Times New Roman" panose="02020603050405020304" pitchFamily="18" charset="0"/>
                <a:cs typeface="Times New Roman" panose="02020603050405020304" pitchFamily="18" charset="0"/>
              </a:rPr>
              <a:t>Tilia cordata</a:t>
            </a:r>
            <a:r>
              <a:rPr lang="hr-HR" sz="2400" dirty="0">
                <a:solidFill>
                  <a:srgbClr val="222222"/>
                </a:solidFill>
                <a:ea typeface="Times New Roman" panose="02020603050405020304" pitchFamily="18" charset="0"/>
                <a:cs typeface="Times New Roman" panose="02020603050405020304" pitchFamily="18" charset="0"/>
              </a:rPr>
              <a:t> Mill.) </a:t>
            </a:r>
            <a:r>
              <a:rPr lang="hr-HR" sz="2400" dirty="0"/>
              <a:t>for several years, compared results and cooperated</a:t>
            </a:r>
          </a:p>
          <a:p>
            <a:pPr>
              <a:lnSpc>
                <a:spcPct val="110000"/>
              </a:lnSpc>
              <a:spcBef>
                <a:spcPts val="600"/>
              </a:spcBef>
            </a:pPr>
            <a:endParaRPr lang="cs-CZ" sz="2000" i="1" dirty="0"/>
          </a:p>
        </p:txBody>
      </p:sp>
      <p:pic>
        <p:nvPicPr>
          <p:cNvPr id="4" name="Content Placeholder 3">
            <a:extLst>
              <a:ext uri="{FF2B5EF4-FFF2-40B4-BE49-F238E27FC236}">
                <a16:creationId xmlns:a16="http://schemas.microsoft.com/office/drawing/2014/main" id="{118232C4-3B27-4079-B2C1-14349D3DD416}"/>
              </a:ext>
            </a:extLst>
          </p:cNvPr>
          <p:cNvPicPr>
            <a:picLocks noChangeAspect="1"/>
          </p:cNvPicPr>
          <p:nvPr/>
        </p:nvPicPr>
        <p:blipFill rotWithShape="1">
          <a:blip r:embed="rId2">
            <a:extLst>
              <a:ext uri="{28A0092B-C50C-407E-A947-70E740481C1C}">
                <a14:useLocalDpi xmlns:a14="http://schemas.microsoft.com/office/drawing/2010/main" val="0"/>
              </a:ext>
            </a:extLst>
          </a:blip>
          <a:srcRect t="5633" b="13445"/>
          <a:stretch/>
        </p:blipFill>
        <p:spPr>
          <a:xfrm>
            <a:off x="7386319" y="1"/>
            <a:ext cx="4805681" cy="6858000"/>
          </a:xfrm>
          <a:prstGeom prst="rect">
            <a:avLst/>
          </a:prstGeom>
        </p:spPr>
      </p:pic>
      <p:sp>
        <p:nvSpPr>
          <p:cNvPr id="6" name="Content Placeholder 2">
            <a:extLst>
              <a:ext uri="{FF2B5EF4-FFF2-40B4-BE49-F238E27FC236}">
                <a16:creationId xmlns:a16="http://schemas.microsoft.com/office/drawing/2014/main" id="{6B9B6A52-4E2D-4330-83AC-73E3937776BA}"/>
              </a:ext>
            </a:extLst>
          </p:cNvPr>
          <p:cNvSpPr txBox="1">
            <a:spLocks/>
          </p:cNvSpPr>
          <p:nvPr/>
        </p:nvSpPr>
        <p:spPr>
          <a:xfrm>
            <a:off x="573842" y="4515453"/>
            <a:ext cx="7325637" cy="129261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0000"/>
              </a:lnSpc>
              <a:spcBef>
                <a:spcPts val="600"/>
              </a:spcBef>
            </a:pPr>
            <a:endParaRPr lang="cs-CZ" sz="2000" i="1" dirty="0"/>
          </a:p>
          <a:p>
            <a:pPr>
              <a:lnSpc>
                <a:spcPct val="110000"/>
              </a:lnSpc>
              <a:spcBef>
                <a:spcPts val="600"/>
              </a:spcBef>
            </a:pPr>
            <a:endParaRPr lang="hr-HR" sz="2000" i="1" dirty="0"/>
          </a:p>
        </p:txBody>
      </p:sp>
    </p:spTree>
    <p:extLst>
      <p:ext uri="{BB962C8B-B14F-4D97-AF65-F5344CB8AC3E}">
        <p14:creationId xmlns:p14="http://schemas.microsoft.com/office/powerpoint/2010/main" val="29104692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5632" y="265072"/>
            <a:ext cx="11012424" cy="1568768"/>
          </a:xfrm>
        </p:spPr>
        <p:txBody>
          <a:bodyPr>
            <a:normAutofit fontScale="90000"/>
          </a:bodyPr>
          <a:lstStyle/>
          <a:p>
            <a:r>
              <a:rPr lang="hr-HR" sz="3600" b="1" dirty="0"/>
              <a:t>And after 5 years of collaboration and friendship between two 300 km distant schools, observing the same tree – lime (</a:t>
            </a:r>
            <a:r>
              <a:rPr lang="hr-HR" sz="3600" b="1" i="1" dirty="0"/>
              <a:t>Tillia cordata</a:t>
            </a:r>
            <a:r>
              <a:rPr lang="hr-HR" sz="3600" b="1" dirty="0"/>
              <a:t>)</a:t>
            </a:r>
            <a:br>
              <a:rPr lang="en-US" dirty="0"/>
            </a:br>
            <a:endParaRPr lang="hr-HR" dirty="0"/>
          </a:p>
        </p:txBody>
      </p:sp>
      <p:pic>
        <p:nvPicPr>
          <p:cNvPr id="4" name="Content Placeholder 3"/>
          <p:cNvPicPr>
            <a:picLocks noGrp="1" noChangeAspect="1"/>
          </p:cNvPicPr>
          <p:nvPr>
            <p:ph idx="1"/>
          </p:nvPr>
        </p:nvPicPr>
        <p:blipFill rotWithShape="1">
          <a:blip r:embed="rId2"/>
          <a:srcRect t="7639" r="1142" b="10827"/>
          <a:stretch/>
        </p:blipFill>
        <p:spPr>
          <a:xfrm>
            <a:off x="192904" y="1240192"/>
            <a:ext cx="11852785" cy="5498902"/>
          </a:xfrm>
          <a:prstGeom prst="rect">
            <a:avLst/>
          </a:prstGeom>
        </p:spPr>
      </p:pic>
      <p:cxnSp>
        <p:nvCxnSpPr>
          <p:cNvPr id="6" name="Straight Arrow Connector 5"/>
          <p:cNvCxnSpPr/>
          <p:nvPr/>
        </p:nvCxnSpPr>
        <p:spPr>
          <a:xfrm flipV="1">
            <a:off x="750828" y="1517188"/>
            <a:ext cx="402336" cy="828000"/>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a:cxnSpLocks/>
            <a:stCxn id="9" idx="3"/>
          </p:cNvCxnSpPr>
          <p:nvPr/>
        </p:nvCxnSpPr>
        <p:spPr>
          <a:xfrm flipV="1">
            <a:off x="9927755" y="5617808"/>
            <a:ext cx="416972" cy="476860"/>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334949" y="2359011"/>
            <a:ext cx="3627451" cy="461665"/>
          </a:xfrm>
          <a:prstGeom prst="rect">
            <a:avLst/>
          </a:prstGeom>
          <a:noFill/>
        </p:spPr>
        <p:txBody>
          <a:bodyPr wrap="square" rtlCol="0">
            <a:spAutoFit/>
          </a:bodyPr>
          <a:lstStyle/>
          <a:p>
            <a:r>
              <a:rPr lang="hr-HR" sz="2400" b="1" dirty="0">
                <a:solidFill>
                  <a:srgbClr val="C00000"/>
                </a:solidFill>
              </a:rPr>
              <a:t>Varaždin, altitude: 202 m</a:t>
            </a:r>
          </a:p>
        </p:txBody>
      </p:sp>
      <p:sp>
        <p:nvSpPr>
          <p:cNvPr id="9" name="TextBox 8"/>
          <p:cNvSpPr txBox="1"/>
          <p:nvPr/>
        </p:nvSpPr>
        <p:spPr>
          <a:xfrm>
            <a:off x="6253019" y="5833058"/>
            <a:ext cx="3674736" cy="523220"/>
          </a:xfrm>
          <a:prstGeom prst="rect">
            <a:avLst/>
          </a:prstGeom>
          <a:noFill/>
        </p:spPr>
        <p:txBody>
          <a:bodyPr wrap="square" rtlCol="0">
            <a:spAutoFit/>
          </a:bodyPr>
          <a:lstStyle/>
          <a:p>
            <a:r>
              <a:rPr lang="hr-HR" sz="2800" b="1" dirty="0">
                <a:solidFill>
                  <a:srgbClr val="C00000"/>
                </a:solidFill>
              </a:rPr>
              <a:t>Belišće, altitude: 93 m</a:t>
            </a: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85597" y="1240192"/>
            <a:ext cx="4882345" cy="2814457"/>
          </a:xfrm>
          <a:prstGeom prst="rect">
            <a:avLst/>
          </a:prstGeom>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665" y="4100898"/>
            <a:ext cx="4901513" cy="2757102"/>
          </a:xfrm>
          <a:prstGeom prst="rect">
            <a:avLst/>
          </a:prstGeom>
        </p:spPr>
      </p:pic>
    </p:spTree>
    <p:extLst>
      <p:ext uri="{BB962C8B-B14F-4D97-AF65-F5344CB8AC3E}">
        <p14:creationId xmlns:p14="http://schemas.microsoft.com/office/powerpoint/2010/main" val="3405829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b="1" dirty="0"/>
              <a:t>Work assignment for students</a:t>
            </a:r>
            <a:endParaRPr lang="hr-HR" dirty="0"/>
          </a:p>
        </p:txBody>
      </p:sp>
      <p:sp>
        <p:nvSpPr>
          <p:cNvPr id="3" name="Content Placeholder 2"/>
          <p:cNvSpPr>
            <a:spLocks noGrp="1"/>
          </p:cNvSpPr>
          <p:nvPr>
            <p:ph idx="1"/>
          </p:nvPr>
        </p:nvSpPr>
        <p:spPr/>
        <p:txBody>
          <a:bodyPr>
            <a:normAutofit fontScale="92500" lnSpcReduction="10000"/>
          </a:bodyPr>
          <a:lstStyle/>
          <a:p>
            <a:pPr marL="0" indent="0">
              <a:buNone/>
            </a:pPr>
            <a:r>
              <a:rPr lang="en-US" b="1" dirty="0"/>
              <a:t>Task</a:t>
            </a:r>
          </a:p>
          <a:p>
            <a:pPr marL="0" indent="0">
              <a:buNone/>
            </a:pPr>
            <a:r>
              <a:rPr lang="cs-CZ" dirty="0" err="1"/>
              <a:t>Compare</a:t>
            </a:r>
            <a:r>
              <a:rPr lang="cs-CZ" dirty="0"/>
              <a:t> data from </a:t>
            </a:r>
            <a:r>
              <a:rPr lang="cs-CZ" dirty="0" err="1"/>
              <a:t>the</a:t>
            </a:r>
            <a:r>
              <a:rPr lang="cs-CZ" dirty="0"/>
              <a:t> </a:t>
            </a:r>
            <a:r>
              <a:rPr lang="cs-CZ" dirty="0" err="1"/>
              <a:t>two</a:t>
            </a:r>
            <a:r>
              <a:rPr lang="cs-CZ" dirty="0"/>
              <a:t> </a:t>
            </a:r>
            <a:r>
              <a:rPr lang="cs-CZ" dirty="0" err="1"/>
              <a:t>locations</a:t>
            </a:r>
            <a:r>
              <a:rPr lang="cs-CZ" dirty="0"/>
              <a:t> and </a:t>
            </a:r>
            <a:r>
              <a:rPr lang="cs-CZ" dirty="0" err="1"/>
              <a:t>find</a:t>
            </a:r>
            <a:r>
              <a:rPr lang="cs-CZ" dirty="0"/>
              <a:t> </a:t>
            </a:r>
            <a:r>
              <a:rPr lang="cs-CZ" dirty="0" err="1"/>
              <a:t>out</a:t>
            </a:r>
            <a:r>
              <a:rPr lang="cs-CZ" dirty="0"/>
              <a:t> </a:t>
            </a:r>
            <a:r>
              <a:rPr lang="cs-CZ" dirty="0" err="1"/>
              <a:t>what</a:t>
            </a:r>
            <a:r>
              <a:rPr lang="cs-CZ" dirty="0"/>
              <a:t> </a:t>
            </a:r>
            <a:r>
              <a:rPr lang="cs-CZ" dirty="0" err="1"/>
              <a:t>is</a:t>
            </a:r>
            <a:r>
              <a:rPr lang="cs-CZ" dirty="0"/>
              <a:t> </a:t>
            </a:r>
            <a:r>
              <a:rPr lang="cs-CZ" dirty="0" err="1"/>
              <a:t>the</a:t>
            </a:r>
            <a:r>
              <a:rPr lang="cs-CZ" dirty="0"/>
              <a:t> </a:t>
            </a:r>
            <a:r>
              <a:rPr lang="cs-CZ" dirty="0" err="1"/>
              <a:t>difference</a:t>
            </a:r>
            <a:r>
              <a:rPr lang="cs-CZ" dirty="0"/>
              <a:t> </a:t>
            </a:r>
            <a:r>
              <a:rPr lang="cs-CZ" dirty="0" err="1"/>
              <a:t>between</a:t>
            </a:r>
            <a:r>
              <a:rPr lang="cs-CZ" dirty="0"/>
              <a:t> </a:t>
            </a:r>
            <a:r>
              <a:rPr lang="cs-CZ" dirty="0" err="1"/>
              <a:t>the</a:t>
            </a:r>
            <a:r>
              <a:rPr lang="cs-CZ" dirty="0"/>
              <a:t> </a:t>
            </a:r>
            <a:r>
              <a:rPr lang="cs-CZ" dirty="0" err="1"/>
              <a:t>pattern</a:t>
            </a:r>
            <a:r>
              <a:rPr lang="cs-CZ" dirty="0"/>
              <a:t> of </a:t>
            </a:r>
            <a:r>
              <a:rPr lang="cs-CZ" dirty="0" err="1"/>
              <a:t>greening</a:t>
            </a:r>
            <a:r>
              <a:rPr lang="cs-CZ" dirty="0"/>
              <a:t> up.</a:t>
            </a:r>
            <a:endParaRPr lang="hr-HR" dirty="0"/>
          </a:p>
          <a:p>
            <a:pPr marL="0" indent="0">
              <a:buNone/>
            </a:pPr>
            <a:endParaRPr lang="cs-CZ" b="1" dirty="0"/>
          </a:p>
          <a:p>
            <a:pPr marL="0" indent="0">
              <a:buNone/>
            </a:pPr>
            <a:r>
              <a:rPr lang="cs-CZ" b="1" dirty="0"/>
              <a:t>Q</a:t>
            </a:r>
            <a:r>
              <a:rPr lang="en-US" b="1" dirty="0" err="1"/>
              <a:t>uestions</a:t>
            </a:r>
            <a:endParaRPr lang="en-US" b="1" dirty="0"/>
          </a:p>
          <a:p>
            <a:pPr marL="514350" indent="-514350">
              <a:buFont typeface="+mj-lt"/>
              <a:buAutoNum type="arabicPeriod"/>
            </a:pPr>
            <a:r>
              <a:rPr lang="cs-CZ" dirty="0" err="1"/>
              <a:t>How</a:t>
            </a:r>
            <a:r>
              <a:rPr lang="cs-CZ" dirty="0"/>
              <a:t> many </a:t>
            </a:r>
            <a:r>
              <a:rPr lang="cs-CZ" dirty="0" err="1"/>
              <a:t>days</a:t>
            </a:r>
            <a:r>
              <a:rPr lang="cs-CZ" dirty="0"/>
              <a:t> on </a:t>
            </a:r>
            <a:r>
              <a:rPr lang="cs-CZ" dirty="0" err="1"/>
              <a:t>average</a:t>
            </a:r>
            <a:r>
              <a:rPr lang="cs-CZ" dirty="0"/>
              <a:t> </a:t>
            </a:r>
            <a:r>
              <a:rPr lang="cs-CZ" dirty="0" err="1"/>
              <a:t>does</a:t>
            </a:r>
            <a:r>
              <a:rPr lang="cs-CZ" dirty="0"/>
              <a:t> </a:t>
            </a:r>
            <a:r>
              <a:rPr lang="cs-CZ" dirty="0" err="1"/>
              <a:t>the</a:t>
            </a:r>
            <a:r>
              <a:rPr lang="cs-CZ" dirty="0"/>
              <a:t> Green Up period last in </a:t>
            </a:r>
            <a:r>
              <a:rPr lang="cs-CZ" dirty="0" err="1"/>
              <a:t>each</a:t>
            </a:r>
            <a:r>
              <a:rPr lang="cs-CZ" dirty="0"/>
              <a:t> </a:t>
            </a:r>
            <a:r>
              <a:rPr lang="cs-CZ" dirty="0" err="1"/>
              <a:t>location</a:t>
            </a:r>
            <a:r>
              <a:rPr lang="cs-CZ" dirty="0"/>
              <a:t>?</a:t>
            </a:r>
          </a:p>
          <a:p>
            <a:pPr marL="514350" indent="-514350">
              <a:buFont typeface="+mj-lt"/>
              <a:buAutoNum type="arabicPeriod"/>
            </a:pPr>
            <a:r>
              <a:rPr lang="cs-CZ" dirty="0" err="1"/>
              <a:t>Can</a:t>
            </a:r>
            <a:r>
              <a:rPr lang="cs-CZ" dirty="0"/>
              <a:t> </a:t>
            </a:r>
            <a:r>
              <a:rPr lang="cs-CZ" dirty="0" err="1"/>
              <a:t>we</a:t>
            </a:r>
            <a:r>
              <a:rPr lang="cs-CZ" dirty="0"/>
              <a:t> </a:t>
            </a:r>
            <a:r>
              <a:rPr lang="cs-CZ" dirty="0" err="1"/>
              <a:t>clearly</a:t>
            </a:r>
            <a:r>
              <a:rPr lang="cs-CZ" dirty="0"/>
              <a:t> </a:t>
            </a:r>
            <a:r>
              <a:rPr lang="cs-CZ" dirty="0" err="1"/>
              <a:t>say</a:t>
            </a:r>
            <a:r>
              <a:rPr lang="cs-CZ" dirty="0"/>
              <a:t> on </a:t>
            </a:r>
            <a:r>
              <a:rPr lang="cs-CZ" dirty="0" err="1"/>
              <a:t>what</a:t>
            </a:r>
            <a:r>
              <a:rPr lang="cs-CZ" dirty="0"/>
              <a:t> </a:t>
            </a:r>
            <a:r>
              <a:rPr lang="cs-CZ" dirty="0" err="1"/>
              <a:t>location</a:t>
            </a:r>
            <a:r>
              <a:rPr lang="cs-CZ" dirty="0"/>
              <a:t> Green Up </a:t>
            </a:r>
            <a:r>
              <a:rPr lang="cs-CZ" dirty="0" err="1"/>
              <a:t>starts</a:t>
            </a:r>
            <a:r>
              <a:rPr lang="cs-CZ" dirty="0"/>
              <a:t> </a:t>
            </a:r>
            <a:r>
              <a:rPr lang="cs-CZ" dirty="0" err="1"/>
              <a:t>earlier</a:t>
            </a:r>
            <a:r>
              <a:rPr lang="cs-CZ" dirty="0"/>
              <a:t> in </a:t>
            </a:r>
            <a:r>
              <a:rPr lang="cs-CZ" dirty="0" err="1"/>
              <a:t>general</a:t>
            </a:r>
            <a:r>
              <a:rPr lang="cs-CZ" dirty="0"/>
              <a:t>?</a:t>
            </a:r>
          </a:p>
          <a:p>
            <a:pPr marL="514350" indent="-514350">
              <a:buFont typeface="+mj-lt"/>
              <a:buAutoNum type="arabicPeriod"/>
            </a:pPr>
            <a:r>
              <a:rPr lang="cs-CZ" dirty="0" err="1"/>
              <a:t>What</a:t>
            </a:r>
            <a:r>
              <a:rPr lang="cs-CZ" dirty="0"/>
              <a:t> </a:t>
            </a:r>
            <a:r>
              <a:rPr lang="cs-CZ" dirty="0" err="1"/>
              <a:t>is</a:t>
            </a:r>
            <a:r>
              <a:rPr lang="cs-CZ" dirty="0"/>
              <a:t> </a:t>
            </a:r>
            <a:r>
              <a:rPr lang="cs-CZ" dirty="0" err="1"/>
              <a:t>the</a:t>
            </a:r>
            <a:r>
              <a:rPr lang="cs-CZ" dirty="0"/>
              <a:t> </a:t>
            </a:r>
            <a:r>
              <a:rPr lang="cs-CZ" dirty="0" err="1"/>
              <a:t>meaning</a:t>
            </a:r>
            <a:r>
              <a:rPr lang="cs-CZ" dirty="0"/>
              <a:t> of </a:t>
            </a:r>
            <a:r>
              <a:rPr lang="cs-CZ" dirty="0" err="1"/>
              <a:t>the</a:t>
            </a:r>
            <a:r>
              <a:rPr lang="cs-CZ" dirty="0"/>
              <a:t> </a:t>
            </a:r>
            <a:r>
              <a:rPr lang="cs-CZ" dirty="0" err="1"/>
              <a:t>figures</a:t>
            </a:r>
            <a:r>
              <a:rPr lang="cs-CZ" dirty="0"/>
              <a:t> </a:t>
            </a:r>
            <a:r>
              <a:rPr lang="cs-CZ" dirty="0" err="1"/>
              <a:t>highligted</a:t>
            </a:r>
            <a:r>
              <a:rPr lang="cs-CZ" dirty="0"/>
              <a:t> in </a:t>
            </a:r>
            <a:r>
              <a:rPr lang="cs-CZ" dirty="0" err="1"/>
              <a:t>red</a:t>
            </a:r>
            <a:r>
              <a:rPr lang="cs-CZ" dirty="0"/>
              <a:t>?</a:t>
            </a:r>
          </a:p>
          <a:p>
            <a:pPr marL="514350" indent="-514350">
              <a:buFont typeface="+mj-lt"/>
              <a:buAutoNum type="arabicPeriod"/>
            </a:pPr>
            <a:r>
              <a:rPr lang="cs-CZ" dirty="0" err="1"/>
              <a:t>Why</a:t>
            </a:r>
            <a:r>
              <a:rPr lang="cs-CZ" dirty="0"/>
              <a:t> do </a:t>
            </a:r>
            <a:r>
              <a:rPr lang="cs-CZ" dirty="0" err="1"/>
              <a:t>you</a:t>
            </a:r>
            <a:r>
              <a:rPr lang="cs-CZ" dirty="0"/>
              <a:t> </a:t>
            </a:r>
            <a:r>
              <a:rPr lang="cs-CZ" dirty="0" err="1"/>
              <a:t>think</a:t>
            </a:r>
            <a:r>
              <a:rPr lang="cs-CZ" dirty="0"/>
              <a:t> </a:t>
            </a:r>
            <a:r>
              <a:rPr lang="cs-CZ" dirty="0" err="1"/>
              <a:t>there</a:t>
            </a:r>
            <a:r>
              <a:rPr lang="cs-CZ" dirty="0"/>
              <a:t> </a:t>
            </a:r>
            <a:r>
              <a:rPr lang="cs-CZ" dirty="0" err="1"/>
              <a:t>is</a:t>
            </a:r>
            <a:r>
              <a:rPr lang="cs-CZ" dirty="0"/>
              <a:t> „no data“ </a:t>
            </a:r>
            <a:r>
              <a:rPr lang="cs-CZ" dirty="0" err="1"/>
              <a:t>marked</a:t>
            </a:r>
            <a:r>
              <a:rPr lang="cs-CZ" dirty="0"/>
              <a:t> in </a:t>
            </a:r>
            <a:r>
              <a:rPr lang="cs-CZ" dirty="0" err="1"/>
              <a:t>column</a:t>
            </a:r>
            <a:r>
              <a:rPr lang="cs-CZ" dirty="0"/>
              <a:t> 6 </a:t>
            </a:r>
            <a:r>
              <a:rPr lang="cs-CZ" dirty="0" err="1"/>
              <a:t>for</a:t>
            </a:r>
            <a:r>
              <a:rPr lang="cs-CZ" dirty="0"/>
              <a:t> </a:t>
            </a:r>
            <a:r>
              <a:rPr lang="cs-CZ" dirty="0" err="1"/>
              <a:t>year</a:t>
            </a:r>
            <a:r>
              <a:rPr lang="cs-CZ" dirty="0"/>
              <a:t> 2017?</a:t>
            </a:r>
          </a:p>
          <a:p>
            <a:endParaRPr lang="cs-CZ" b="1" dirty="0"/>
          </a:p>
          <a:p>
            <a:endParaRPr lang="cs-CZ" b="1" dirty="0"/>
          </a:p>
          <a:p>
            <a:endParaRPr lang="cs-CZ" b="1" dirty="0"/>
          </a:p>
        </p:txBody>
      </p:sp>
    </p:spTree>
    <p:extLst>
      <p:ext uri="{BB962C8B-B14F-4D97-AF65-F5344CB8AC3E}">
        <p14:creationId xmlns:p14="http://schemas.microsoft.com/office/powerpoint/2010/main" val="8867795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b="1" dirty="0"/>
              <a:t>Data – Lime tree</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97403403"/>
              </p:ext>
            </p:extLst>
          </p:nvPr>
        </p:nvGraphicFramePr>
        <p:xfrm>
          <a:off x="930564" y="1391516"/>
          <a:ext cx="10661072" cy="4427855"/>
        </p:xfrm>
        <a:graphic>
          <a:graphicData uri="http://schemas.openxmlformats.org/drawingml/2006/table">
            <a:tbl>
              <a:tblPr firstRow="1" bandRow="1">
                <a:tableStyleId>{5C22544A-7EE6-4342-B048-85BDC9FD1C3A}</a:tableStyleId>
              </a:tblPr>
              <a:tblGrid>
                <a:gridCol w="1027545">
                  <a:extLst>
                    <a:ext uri="{9D8B030D-6E8A-4147-A177-3AD203B41FA5}">
                      <a16:colId xmlns:a16="http://schemas.microsoft.com/office/drawing/2014/main" val="20000"/>
                    </a:ext>
                  </a:extLst>
                </a:gridCol>
                <a:gridCol w="1237673">
                  <a:extLst>
                    <a:ext uri="{9D8B030D-6E8A-4147-A177-3AD203B41FA5}">
                      <a16:colId xmlns:a16="http://schemas.microsoft.com/office/drawing/2014/main" val="20001"/>
                    </a:ext>
                  </a:extLst>
                </a:gridCol>
                <a:gridCol w="1302327">
                  <a:extLst>
                    <a:ext uri="{9D8B030D-6E8A-4147-A177-3AD203B41FA5}">
                      <a16:colId xmlns:a16="http://schemas.microsoft.com/office/drawing/2014/main" val="20002"/>
                    </a:ext>
                  </a:extLst>
                </a:gridCol>
                <a:gridCol w="1717964">
                  <a:extLst>
                    <a:ext uri="{9D8B030D-6E8A-4147-A177-3AD203B41FA5}">
                      <a16:colId xmlns:a16="http://schemas.microsoft.com/office/drawing/2014/main" val="20003"/>
                    </a:ext>
                  </a:extLst>
                </a:gridCol>
                <a:gridCol w="1828800">
                  <a:extLst>
                    <a:ext uri="{9D8B030D-6E8A-4147-A177-3AD203B41FA5}">
                      <a16:colId xmlns:a16="http://schemas.microsoft.com/office/drawing/2014/main" val="20004"/>
                    </a:ext>
                  </a:extLst>
                </a:gridCol>
                <a:gridCol w="1717963">
                  <a:extLst>
                    <a:ext uri="{9D8B030D-6E8A-4147-A177-3AD203B41FA5}">
                      <a16:colId xmlns:a16="http://schemas.microsoft.com/office/drawing/2014/main" val="20005"/>
                    </a:ext>
                  </a:extLst>
                </a:gridCol>
                <a:gridCol w="1828800">
                  <a:extLst>
                    <a:ext uri="{9D8B030D-6E8A-4147-A177-3AD203B41FA5}">
                      <a16:colId xmlns:a16="http://schemas.microsoft.com/office/drawing/2014/main" val="20006"/>
                    </a:ext>
                  </a:extLst>
                </a:gridCol>
              </a:tblGrid>
              <a:tr h="204066">
                <a:tc>
                  <a:txBody>
                    <a:bodyPr/>
                    <a:lstStyle/>
                    <a:p>
                      <a:r>
                        <a:rPr lang="hr-HR" dirty="0"/>
                        <a:t>1 - year</a:t>
                      </a:r>
                    </a:p>
                  </a:txBody>
                  <a:tcPr/>
                </a:tc>
                <a:tc>
                  <a:txBody>
                    <a:bodyPr/>
                    <a:lstStyle/>
                    <a:p>
                      <a:r>
                        <a:rPr lang="hr-HR" dirty="0"/>
                        <a:t>2 - Time of budburst</a:t>
                      </a:r>
                    </a:p>
                    <a:p>
                      <a:pPr marL="0" marR="0" indent="0" algn="l" defTabSz="914400" rtl="0" eaLnBrk="1" fontAlgn="auto" latinLnBrk="0" hangingPunct="1">
                        <a:lnSpc>
                          <a:spcPct val="100000"/>
                        </a:lnSpc>
                        <a:spcBef>
                          <a:spcPts val="0"/>
                        </a:spcBef>
                        <a:spcAft>
                          <a:spcPts val="0"/>
                        </a:spcAft>
                        <a:buClrTx/>
                        <a:buSzTx/>
                        <a:buFontTx/>
                        <a:buNone/>
                        <a:tabLst/>
                        <a:defRPr/>
                      </a:pPr>
                      <a:endParaRPr lang="hr-HR" dirty="0"/>
                    </a:p>
                    <a:p>
                      <a:pPr marL="0" marR="0" indent="0" algn="l" defTabSz="914400" rtl="0" eaLnBrk="1" fontAlgn="auto" latinLnBrk="0" hangingPunct="1">
                        <a:lnSpc>
                          <a:spcPct val="100000"/>
                        </a:lnSpc>
                        <a:spcBef>
                          <a:spcPts val="0"/>
                        </a:spcBef>
                        <a:spcAft>
                          <a:spcPts val="0"/>
                        </a:spcAft>
                        <a:buClrTx/>
                        <a:buSzTx/>
                        <a:buFontTx/>
                        <a:buNone/>
                        <a:tabLst/>
                        <a:defRPr/>
                      </a:pPr>
                      <a:r>
                        <a:rPr lang="hr-HR" dirty="0"/>
                        <a:t>Varazdin</a:t>
                      </a:r>
                    </a:p>
                  </a:txBody>
                  <a:tcPr>
                    <a:solidFill>
                      <a:schemeClr val="accent2">
                        <a:lumMod val="75000"/>
                      </a:schemeClr>
                    </a:solidFill>
                  </a:tcPr>
                </a:tc>
                <a:tc>
                  <a:txBody>
                    <a:bodyPr/>
                    <a:lstStyle/>
                    <a:p>
                      <a:r>
                        <a:rPr lang="hr-HR" dirty="0"/>
                        <a:t>3 - Time of budburst</a:t>
                      </a:r>
                    </a:p>
                    <a:p>
                      <a:endParaRPr lang="hr-HR" dirty="0"/>
                    </a:p>
                    <a:p>
                      <a:r>
                        <a:rPr lang="hr-HR" dirty="0"/>
                        <a:t>Belisce</a:t>
                      </a:r>
                    </a:p>
                  </a:txBody>
                  <a:tcPr>
                    <a:lnR w="12700" cap="flat" cmpd="sng" algn="ctr">
                      <a:solidFill>
                        <a:schemeClr val="tx1"/>
                      </a:solidFill>
                      <a:prstDash val="solid"/>
                      <a:round/>
                      <a:headEnd type="none" w="med" len="med"/>
                      <a:tailEnd type="none" w="med" len="med"/>
                    </a:lnR>
                    <a:solidFill>
                      <a:schemeClr val="accent2">
                        <a:lumMod val="75000"/>
                      </a:schemeClr>
                    </a:solidFill>
                  </a:tcPr>
                </a:tc>
                <a:tc>
                  <a:txBody>
                    <a:bodyPr/>
                    <a:lstStyle/>
                    <a:p>
                      <a:r>
                        <a:rPr lang="hr-HR" dirty="0"/>
                        <a:t>4 - End of Green up period</a:t>
                      </a:r>
                    </a:p>
                    <a:p>
                      <a:pPr marL="0" marR="0" indent="0" algn="l" defTabSz="914400" rtl="0" eaLnBrk="1" fontAlgn="auto" latinLnBrk="0" hangingPunct="1">
                        <a:lnSpc>
                          <a:spcPct val="100000"/>
                        </a:lnSpc>
                        <a:spcBef>
                          <a:spcPts val="0"/>
                        </a:spcBef>
                        <a:spcAft>
                          <a:spcPts val="0"/>
                        </a:spcAft>
                        <a:buClrTx/>
                        <a:buSzTx/>
                        <a:buFontTx/>
                        <a:buNone/>
                        <a:tabLst/>
                        <a:defRPr/>
                      </a:pPr>
                      <a:endParaRPr lang="hr-HR" dirty="0"/>
                    </a:p>
                    <a:p>
                      <a:pPr marL="0" marR="0" indent="0" algn="l" defTabSz="914400" rtl="0" eaLnBrk="1" fontAlgn="auto" latinLnBrk="0" hangingPunct="1">
                        <a:lnSpc>
                          <a:spcPct val="100000"/>
                        </a:lnSpc>
                        <a:spcBef>
                          <a:spcPts val="0"/>
                        </a:spcBef>
                        <a:spcAft>
                          <a:spcPts val="0"/>
                        </a:spcAft>
                        <a:buClrTx/>
                        <a:buSzTx/>
                        <a:buFontTx/>
                        <a:buNone/>
                        <a:tabLst/>
                        <a:defRPr/>
                      </a:pPr>
                      <a:r>
                        <a:rPr lang="hr-HR" dirty="0"/>
                        <a:t>Varazdin</a:t>
                      </a:r>
                    </a:p>
                  </a:txBody>
                  <a:tcPr>
                    <a:lnL w="12700" cap="flat" cmpd="sng" algn="ctr">
                      <a:solidFill>
                        <a:schemeClr val="tx1"/>
                      </a:solidFill>
                      <a:prstDash val="solid"/>
                      <a:round/>
                      <a:headEnd type="none" w="med" len="med"/>
                      <a:tailEnd type="none" w="med" len="med"/>
                    </a:lnL>
                    <a:solidFill>
                      <a:srgbClr val="00B05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hr-HR" dirty="0"/>
                        <a:t>5 - End of Green up period</a:t>
                      </a:r>
                    </a:p>
                    <a:p>
                      <a:pPr marL="0" marR="0" indent="0" algn="l" defTabSz="914400" rtl="0" eaLnBrk="1" fontAlgn="auto" latinLnBrk="0" hangingPunct="1">
                        <a:lnSpc>
                          <a:spcPct val="100000"/>
                        </a:lnSpc>
                        <a:spcBef>
                          <a:spcPts val="0"/>
                        </a:spcBef>
                        <a:spcAft>
                          <a:spcPts val="0"/>
                        </a:spcAft>
                        <a:buClrTx/>
                        <a:buSzTx/>
                        <a:buFontTx/>
                        <a:buNone/>
                        <a:tabLst/>
                        <a:defRPr/>
                      </a:pPr>
                      <a:endParaRPr lang="hr-HR" dirty="0"/>
                    </a:p>
                    <a:p>
                      <a:pPr marL="0" marR="0" indent="0" algn="l" defTabSz="914400" rtl="0" eaLnBrk="1" fontAlgn="auto" latinLnBrk="0" hangingPunct="1">
                        <a:lnSpc>
                          <a:spcPct val="100000"/>
                        </a:lnSpc>
                        <a:spcBef>
                          <a:spcPts val="0"/>
                        </a:spcBef>
                        <a:spcAft>
                          <a:spcPts val="0"/>
                        </a:spcAft>
                        <a:buClrTx/>
                        <a:buSzTx/>
                        <a:buFontTx/>
                        <a:buNone/>
                        <a:tabLst/>
                        <a:defRPr/>
                      </a:pPr>
                      <a:r>
                        <a:rPr lang="hr-HR" dirty="0"/>
                        <a:t>Belisce</a:t>
                      </a:r>
                    </a:p>
                  </a:txBody>
                  <a:tcPr>
                    <a:lnR w="12700" cap="flat" cmpd="sng" algn="ctr">
                      <a:solidFill>
                        <a:schemeClr val="tx1"/>
                      </a:solidFill>
                      <a:prstDash val="solid"/>
                      <a:round/>
                      <a:headEnd type="none" w="med" len="med"/>
                      <a:tailEnd type="none" w="med" len="med"/>
                    </a:lnR>
                    <a:solidFill>
                      <a:srgbClr val="00B050"/>
                    </a:solidFill>
                  </a:tcPr>
                </a:tc>
                <a:tc>
                  <a:txBody>
                    <a:bodyPr/>
                    <a:lstStyle/>
                    <a:p>
                      <a:r>
                        <a:rPr lang="hr-HR" dirty="0"/>
                        <a:t>6 - Duration of green up period</a:t>
                      </a:r>
                    </a:p>
                    <a:p>
                      <a:endParaRPr lang="hr-HR" dirty="0"/>
                    </a:p>
                    <a:p>
                      <a:r>
                        <a:rPr lang="hr-HR" dirty="0"/>
                        <a:t>Varazdin</a:t>
                      </a:r>
                    </a:p>
                  </a:txBody>
                  <a:tcPr>
                    <a:lnL w="12700" cap="flat" cmpd="sng" algn="ctr">
                      <a:solidFill>
                        <a:schemeClr val="tx1"/>
                      </a:solidFill>
                      <a:prstDash val="solid"/>
                      <a:round/>
                      <a:headEnd type="none" w="med" len="med"/>
                      <a:tailEnd type="none" w="med" len="med"/>
                    </a:lnL>
                    <a:solidFill>
                      <a:schemeClr val="bg1">
                        <a:lumMod val="5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hr-HR" dirty="0"/>
                        <a:t>7 - Duration of green up period</a:t>
                      </a:r>
                    </a:p>
                    <a:p>
                      <a:pPr marL="0" marR="0" indent="0" algn="l" defTabSz="914400" rtl="0" eaLnBrk="1" fontAlgn="auto" latinLnBrk="0" hangingPunct="1">
                        <a:lnSpc>
                          <a:spcPct val="100000"/>
                        </a:lnSpc>
                        <a:spcBef>
                          <a:spcPts val="0"/>
                        </a:spcBef>
                        <a:spcAft>
                          <a:spcPts val="0"/>
                        </a:spcAft>
                        <a:buClrTx/>
                        <a:buSzTx/>
                        <a:buFontTx/>
                        <a:buNone/>
                        <a:tabLst/>
                        <a:defRPr/>
                      </a:pPr>
                      <a:endParaRPr lang="hr-HR" dirty="0"/>
                    </a:p>
                    <a:p>
                      <a:pPr marL="0" marR="0" indent="0" algn="l" defTabSz="914400" rtl="0" eaLnBrk="1" fontAlgn="auto" latinLnBrk="0" hangingPunct="1">
                        <a:lnSpc>
                          <a:spcPct val="100000"/>
                        </a:lnSpc>
                        <a:spcBef>
                          <a:spcPts val="0"/>
                        </a:spcBef>
                        <a:spcAft>
                          <a:spcPts val="0"/>
                        </a:spcAft>
                        <a:buClrTx/>
                        <a:buSzTx/>
                        <a:buFontTx/>
                        <a:buNone/>
                        <a:tabLst/>
                        <a:defRPr/>
                      </a:pPr>
                      <a:r>
                        <a:rPr lang="hr-HR" dirty="0"/>
                        <a:t>Belisce</a:t>
                      </a:r>
                    </a:p>
                  </a:txBody>
                  <a:tcPr>
                    <a:solidFill>
                      <a:schemeClr val="bg1">
                        <a:lumMod val="50000"/>
                      </a:schemeClr>
                    </a:solidFill>
                  </a:tcPr>
                </a:tc>
                <a:extLst>
                  <a:ext uri="{0D108BD9-81ED-4DB2-BD59-A6C34878D82A}">
                    <a16:rowId xmlns:a16="http://schemas.microsoft.com/office/drawing/2014/main" val="10000"/>
                  </a:ext>
                </a:extLst>
              </a:tr>
              <a:tr h="370840">
                <a:tc>
                  <a:txBody>
                    <a:bodyPr/>
                    <a:lstStyle/>
                    <a:p>
                      <a:r>
                        <a:rPr lang="hr-HR" dirty="0"/>
                        <a:t>2015</a:t>
                      </a:r>
                    </a:p>
                  </a:txBody>
                  <a:tcPr>
                    <a:solidFill>
                      <a:schemeClr val="accent1"/>
                    </a:solidFill>
                  </a:tcPr>
                </a:tc>
                <a:tc>
                  <a:txBody>
                    <a:bodyPr/>
                    <a:lstStyle/>
                    <a:p>
                      <a:r>
                        <a:rPr lang="hr-HR" dirty="0"/>
                        <a:t>6.4.</a:t>
                      </a:r>
                    </a:p>
                  </a:txBody>
                  <a:tcPr/>
                </a:tc>
                <a:tc>
                  <a:txBody>
                    <a:bodyPr/>
                    <a:lstStyle/>
                    <a:p>
                      <a:r>
                        <a:rPr lang="hr-HR" dirty="0"/>
                        <a:t>7.4.</a:t>
                      </a:r>
                    </a:p>
                  </a:txBody>
                  <a:tcPr>
                    <a:lnR w="12700" cap="flat" cmpd="sng" algn="ctr">
                      <a:solidFill>
                        <a:schemeClr val="tx1"/>
                      </a:solidFill>
                      <a:prstDash val="solid"/>
                      <a:round/>
                      <a:headEnd type="none" w="med" len="med"/>
                      <a:tailEnd type="none" w="med" len="med"/>
                    </a:lnR>
                  </a:tcPr>
                </a:tc>
                <a:tc>
                  <a:txBody>
                    <a:bodyPr/>
                    <a:lstStyle/>
                    <a:p>
                      <a:r>
                        <a:rPr lang="hr-HR" dirty="0"/>
                        <a:t>25.5.</a:t>
                      </a:r>
                    </a:p>
                  </a:txBody>
                  <a:tcPr>
                    <a:lnL w="12700" cap="flat" cmpd="sng" algn="ctr">
                      <a:solidFill>
                        <a:schemeClr val="tx1"/>
                      </a:solidFill>
                      <a:prstDash val="solid"/>
                      <a:round/>
                      <a:headEnd type="none" w="med" len="med"/>
                      <a:tailEnd type="none" w="med" len="med"/>
                    </a:lnL>
                  </a:tcPr>
                </a:tc>
                <a:tc>
                  <a:txBody>
                    <a:bodyPr/>
                    <a:lstStyle/>
                    <a:p>
                      <a:r>
                        <a:rPr lang="hr-HR" dirty="0"/>
                        <a:t>19.5.</a:t>
                      </a:r>
                    </a:p>
                  </a:txBody>
                  <a:tcPr>
                    <a:lnR w="12700" cap="flat" cmpd="sng" algn="ctr">
                      <a:solidFill>
                        <a:schemeClr val="tx1"/>
                      </a:solidFill>
                      <a:prstDash val="solid"/>
                      <a:round/>
                      <a:headEnd type="none" w="med" len="med"/>
                      <a:tailEnd type="none" w="med" len="med"/>
                    </a:lnR>
                  </a:tcPr>
                </a:tc>
                <a:tc>
                  <a:txBody>
                    <a:bodyPr/>
                    <a:lstStyle/>
                    <a:p>
                      <a:r>
                        <a:rPr lang="hr-HR" dirty="0"/>
                        <a:t>48</a:t>
                      </a:r>
                    </a:p>
                  </a:txBody>
                  <a:tcPr>
                    <a:lnL w="12700" cap="flat" cmpd="sng" algn="ctr">
                      <a:solidFill>
                        <a:schemeClr val="tx1"/>
                      </a:solidFill>
                      <a:prstDash val="solid"/>
                      <a:round/>
                      <a:headEnd type="none" w="med" len="med"/>
                      <a:tailEnd type="none" w="med" len="med"/>
                    </a:lnL>
                  </a:tcPr>
                </a:tc>
                <a:tc>
                  <a:txBody>
                    <a:bodyPr/>
                    <a:lstStyle/>
                    <a:p>
                      <a:r>
                        <a:rPr lang="hr-HR" dirty="0"/>
                        <a:t>42</a:t>
                      </a:r>
                    </a:p>
                  </a:txBody>
                  <a:tcPr/>
                </a:tc>
                <a:extLst>
                  <a:ext uri="{0D108BD9-81ED-4DB2-BD59-A6C34878D82A}">
                    <a16:rowId xmlns:a16="http://schemas.microsoft.com/office/drawing/2014/main" val="10001"/>
                  </a:ext>
                </a:extLst>
              </a:tr>
              <a:tr h="370840">
                <a:tc>
                  <a:txBody>
                    <a:bodyPr/>
                    <a:lstStyle/>
                    <a:p>
                      <a:r>
                        <a:rPr lang="hr-HR" dirty="0"/>
                        <a:t>2016</a:t>
                      </a:r>
                    </a:p>
                  </a:txBody>
                  <a:tcPr>
                    <a:solidFill>
                      <a:schemeClr val="accent1"/>
                    </a:solidFill>
                  </a:tcPr>
                </a:tc>
                <a:tc>
                  <a:txBody>
                    <a:bodyPr/>
                    <a:lstStyle/>
                    <a:p>
                      <a:r>
                        <a:rPr lang="hr-HR" dirty="0"/>
                        <a:t>30.3.</a:t>
                      </a:r>
                    </a:p>
                  </a:txBody>
                  <a:tcPr/>
                </a:tc>
                <a:tc>
                  <a:txBody>
                    <a:bodyPr/>
                    <a:lstStyle/>
                    <a:p>
                      <a:r>
                        <a:rPr lang="hr-HR" dirty="0"/>
                        <a:t>24.3.</a:t>
                      </a:r>
                    </a:p>
                  </a:txBody>
                  <a:tcPr>
                    <a:lnR w="12700" cap="flat" cmpd="sng" algn="ctr">
                      <a:solidFill>
                        <a:schemeClr val="tx1"/>
                      </a:solidFill>
                      <a:prstDash val="solid"/>
                      <a:round/>
                      <a:headEnd type="none" w="med" len="med"/>
                      <a:tailEnd type="none" w="med" len="med"/>
                    </a:lnR>
                  </a:tcPr>
                </a:tc>
                <a:tc>
                  <a:txBody>
                    <a:bodyPr/>
                    <a:lstStyle/>
                    <a:p>
                      <a:r>
                        <a:rPr lang="hr-HR" dirty="0"/>
                        <a:t>27.5.</a:t>
                      </a:r>
                    </a:p>
                  </a:txBody>
                  <a:tcPr>
                    <a:lnL w="12700" cap="flat" cmpd="sng" algn="ctr">
                      <a:solidFill>
                        <a:schemeClr val="tx1"/>
                      </a:solidFill>
                      <a:prstDash val="solid"/>
                      <a:round/>
                      <a:headEnd type="none" w="med" len="med"/>
                      <a:tailEnd type="none" w="med" len="med"/>
                    </a:lnL>
                  </a:tcPr>
                </a:tc>
                <a:tc>
                  <a:txBody>
                    <a:bodyPr/>
                    <a:lstStyle/>
                    <a:p>
                      <a:r>
                        <a:rPr lang="hr-HR" dirty="0"/>
                        <a:t>4.5.</a:t>
                      </a:r>
                    </a:p>
                  </a:txBody>
                  <a:tcPr>
                    <a:lnR w="12700" cap="flat" cmpd="sng" algn="ctr">
                      <a:solidFill>
                        <a:schemeClr val="tx1"/>
                      </a:solidFill>
                      <a:prstDash val="solid"/>
                      <a:round/>
                      <a:headEnd type="none" w="med" len="med"/>
                      <a:tailEnd type="none" w="med" len="med"/>
                    </a:lnR>
                  </a:tcPr>
                </a:tc>
                <a:tc>
                  <a:txBody>
                    <a:bodyPr/>
                    <a:lstStyle/>
                    <a:p>
                      <a:r>
                        <a:rPr lang="hr-HR" dirty="0"/>
                        <a:t>58</a:t>
                      </a:r>
                    </a:p>
                  </a:txBody>
                  <a:tcPr>
                    <a:lnL w="12700" cap="flat" cmpd="sng" algn="ctr">
                      <a:solidFill>
                        <a:schemeClr val="tx1"/>
                      </a:solidFill>
                      <a:prstDash val="solid"/>
                      <a:round/>
                      <a:headEnd type="none" w="med" len="med"/>
                      <a:tailEnd type="none" w="med" len="med"/>
                    </a:lnL>
                  </a:tcPr>
                </a:tc>
                <a:tc>
                  <a:txBody>
                    <a:bodyPr/>
                    <a:lstStyle/>
                    <a:p>
                      <a:r>
                        <a:rPr lang="hr-HR" dirty="0"/>
                        <a:t>41</a:t>
                      </a:r>
                    </a:p>
                  </a:txBody>
                  <a:tcPr/>
                </a:tc>
                <a:extLst>
                  <a:ext uri="{0D108BD9-81ED-4DB2-BD59-A6C34878D82A}">
                    <a16:rowId xmlns:a16="http://schemas.microsoft.com/office/drawing/2014/main" val="10002"/>
                  </a:ext>
                </a:extLst>
              </a:tr>
              <a:tr h="420197">
                <a:tc>
                  <a:txBody>
                    <a:bodyPr/>
                    <a:lstStyle/>
                    <a:p>
                      <a:r>
                        <a:rPr lang="hr-HR" dirty="0"/>
                        <a:t>2017</a:t>
                      </a:r>
                    </a:p>
                  </a:txBody>
                  <a:tcPr>
                    <a:solidFill>
                      <a:schemeClr val="accent1"/>
                    </a:solidFill>
                  </a:tcPr>
                </a:tc>
                <a:tc>
                  <a:txBody>
                    <a:bodyPr/>
                    <a:lstStyle/>
                    <a:p>
                      <a:r>
                        <a:rPr lang="hr-HR" dirty="0"/>
                        <a:t>27.3.</a:t>
                      </a:r>
                    </a:p>
                  </a:txBody>
                  <a:tcPr/>
                </a:tc>
                <a:tc>
                  <a:txBody>
                    <a:bodyPr/>
                    <a:lstStyle/>
                    <a:p>
                      <a:r>
                        <a:rPr lang="hr-HR" dirty="0"/>
                        <a:t>28.3.</a:t>
                      </a:r>
                    </a:p>
                  </a:txBody>
                  <a:tcPr>
                    <a:lnR w="12700" cap="flat" cmpd="sng" algn="ctr">
                      <a:solidFill>
                        <a:schemeClr val="tx1"/>
                      </a:solidFill>
                      <a:prstDash val="solid"/>
                      <a:round/>
                      <a:headEnd type="none" w="med" len="med"/>
                      <a:tailEnd type="none" w="med" len="med"/>
                    </a:lnR>
                  </a:tcPr>
                </a:tc>
                <a:tc>
                  <a:txBody>
                    <a:bodyPr/>
                    <a:lstStyle/>
                    <a:p>
                      <a:r>
                        <a:rPr lang="hr-HR" dirty="0"/>
                        <a:t>Data not recorded</a:t>
                      </a:r>
                    </a:p>
                  </a:txBody>
                  <a:tcPr>
                    <a:lnL w="12700" cap="flat" cmpd="sng" algn="ctr">
                      <a:solidFill>
                        <a:schemeClr val="tx1"/>
                      </a:solidFill>
                      <a:prstDash val="solid"/>
                      <a:round/>
                      <a:headEnd type="none" w="med" len="med"/>
                      <a:tailEnd type="none" w="med" len="med"/>
                    </a:lnL>
                  </a:tcPr>
                </a:tc>
                <a:tc>
                  <a:txBody>
                    <a:bodyPr/>
                    <a:lstStyle/>
                    <a:p>
                      <a:r>
                        <a:rPr lang="hr-HR" dirty="0"/>
                        <a:t>8.5.</a:t>
                      </a:r>
                    </a:p>
                  </a:txBody>
                  <a:tcPr>
                    <a:lnR w="12700" cap="flat" cmpd="sng" algn="ctr">
                      <a:solidFill>
                        <a:schemeClr val="tx1"/>
                      </a:solidFill>
                      <a:prstDash val="solid"/>
                      <a:round/>
                      <a:headEnd type="none" w="med" len="med"/>
                      <a:tailEnd type="none" w="med" len="med"/>
                    </a:lnR>
                  </a:tcPr>
                </a:tc>
                <a:tc>
                  <a:txBody>
                    <a:bodyPr/>
                    <a:lstStyle/>
                    <a:p>
                      <a:r>
                        <a:rPr lang="hr-HR" dirty="0"/>
                        <a:t>No data</a:t>
                      </a:r>
                    </a:p>
                  </a:txBody>
                  <a:tcPr>
                    <a:lnL w="12700" cap="flat" cmpd="sng" algn="ctr">
                      <a:solidFill>
                        <a:schemeClr val="tx1"/>
                      </a:solidFill>
                      <a:prstDash val="solid"/>
                      <a:round/>
                      <a:headEnd type="none" w="med" len="med"/>
                      <a:tailEnd type="none" w="med" len="med"/>
                    </a:lnL>
                  </a:tcPr>
                </a:tc>
                <a:tc>
                  <a:txBody>
                    <a:bodyPr/>
                    <a:lstStyle/>
                    <a:p>
                      <a:r>
                        <a:rPr lang="hr-HR" dirty="0"/>
                        <a:t>41</a:t>
                      </a:r>
                    </a:p>
                  </a:txBody>
                  <a:tcPr/>
                </a:tc>
                <a:extLst>
                  <a:ext uri="{0D108BD9-81ED-4DB2-BD59-A6C34878D82A}">
                    <a16:rowId xmlns:a16="http://schemas.microsoft.com/office/drawing/2014/main" val="10003"/>
                  </a:ext>
                </a:extLst>
              </a:tr>
              <a:tr h="374015">
                <a:tc>
                  <a:txBody>
                    <a:bodyPr/>
                    <a:lstStyle/>
                    <a:p>
                      <a:r>
                        <a:rPr lang="hr-HR" dirty="0"/>
                        <a:t>2018</a:t>
                      </a:r>
                    </a:p>
                  </a:txBody>
                  <a:tcPr>
                    <a:solidFill>
                      <a:schemeClr val="accent1"/>
                    </a:solidFill>
                  </a:tcPr>
                </a:tc>
                <a:tc>
                  <a:txBody>
                    <a:bodyPr/>
                    <a:lstStyle/>
                    <a:p>
                      <a:r>
                        <a:rPr lang="hr-HR" dirty="0"/>
                        <a:t>29.3.</a:t>
                      </a:r>
                    </a:p>
                  </a:txBody>
                  <a:tcPr/>
                </a:tc>
                <a:tc>
                  <a:txBody>
                    <a:bodyPr/>
                    <a:lstStyle/>
                    <a:p>
                      <a:r>
                        <a:rPr lang="hr-HR" dirty="0"/>
                        <a:t>13.4.</a:t>
                      </a:r>
                    </a:p>
                  </a:txBody>
                  <a:tcPr>
                    <a:lnR w="12700" cap="flat" cmpd="sng" algn="ctr">
                      <a:solidFill>
                        <a:schemeClr val="tx1"/>
                      </a:solidFill>
                      <a:prstDash val="solid"/>
                      <a:round/>
                      <a:headEnd type="none" w="med" len="med"/>
                      <a:tailEnd type="none" w="med" len="med"/>
                    </a:lnR>
                  </a:tcPr>
                </a:tc>
                <a:tc>
                  <a:txBody>
                    <a:bodyPr/>
                    <a:lstStyle/>
                    <a:p>
                      <a:r>
                        <a:rPr lang="hr-HR" dirty="0"/>
                        <a:t>9.5.</a:t>
                      </a:r>
                    </a:p>
                  </a:txBody>
                  <a:tcPr>
                    <a:lnL w="12700" cap="flat" cmpd="sng" algn="ctr">
                      <a:solidFill>
                        <a:schemeClr val="tx1"/>
                      </a:solidFill>
                      <a:prstDash val="solid"/>
                      <a:round/>
                      <a:headEnd type="none" w="med" len="med"/>
                      <a:tailEnd type="none" w="med" len="med"/>
                    </a:lnL>
                  </a:tcPr>
                </a:tc>
                <a:tc>
                  <a:txBody>
                    <a:bodyPr/>
                    <a:lstStyle/>
                    <a:p>
                      <a:r>
                        <a:rPr lang="hr-HR" dirty="0"/>
                        <a:t>8.5.</a:t>
                      </a:r>
                    </a:p>
                  </a:txBody>
                  <a:tcPr>
                    <a:lnR w="12700" cap="flat" cmpd="sng" algn="ctr">
                      <a:solidFill>
                        <a:schemeClr val="tx1"/>
                      </a:solidFill>
                      <a:prstDash val="solid"/>
                      <a:round/>
                      <a:headEnd type="none" w="med" len="med"/>
                      <a:tailEnd type="none" w="med" len="med"/>
                    </a:lnR>
                  </a:tcPr>
                </a:tc>
                <a:tc>
                  <a:txBody>
                    <a:bodyPr/>
                    <a:lstStyle/>
                    <a:p>
                      <a:r>
                        <a:rPr lang="hr-HR" dirty="0">
                          <a:solidFill>
                            <a:schemeClr val="tx1"/>
                          </a:solidFill>
                        </a:rPr>
                        <a:t>41</a:t>
                      </a:r>
                    </a:p>
                  </a:txBody>
                  <a:tcPr>
                    <a:lnL w="12700" cap="flat" cmpd="sng" algn="ctr">
                      <a:solidFill>
                        <a:schemeClr val="tx1"/>
                      </a:solidFill>
                      <a:prstDash val="solid"/>
                      <a:round/>
                      <a:headEnd type="none" w="med" len="med"/>
                      <a:tailEnd type="none" w="med" len="med"/>
                    </a:lnL>
                  </a:tcPr>
                </a:tc>
                <a:tc>
                  <a:txBody>
                    <a:bodyPr/>
                    <a:lstStyle/>
                    <a:p>
                      <a:r>
                        <a:rPr lang="hr-HR" dirty="0">
                          <a:solidFill>
                            <a:srgbClr val="FF0000"/>
                          </a:solidFill>
                        </a:rPr>
                        <a:t>25</a:t>
                      </a:r>
                    </a:p>
                  </a:txBody>
                  <a:tcPr/>
                </a:tc>
                <a:extLst>
                  <a:ext uri="{0D108BD9-81ED-4DB2-BD59-A6C34878D82A}">
                    <a16:rowId xmlns:a16="http://schemas.microsoft.com/office/drawing/2014/main" val="10004"/>
                  </a:ext>
                </a:extLst>
              </a:tr>
              <a:tr h="370840">
                <a:tc>
                  <a:txBody>
                    <a:bodyPr/>
                    <a:lstStyle/>
                    <a:p>
                      <a:r>
                        <a:rPr lang="hr-HR" dirty="0"/>
                        <a:t>2019</a:t>
                      </a:r>
                    </a:p>
                  </a:txBody>
                  <a:tcPr>
                    <a:solidFill>
                      <a:schemeClr val="accent1"/>
                    </a:solidFill>
                  </a:tcPr>
                </a:tc>
                <a:tc>
                  <a:txBody>
                    <a:bodyPr/>
                    <a:lstStyle/>
                    <a:p>
                      <a:r>
                        <a:rPr lang="hr-HR" dirty="0"/>
                        <a:t>21.3.</a:t>
                      </a:r>
                    </a:p>
                  </a:txBody>
                  <a:tcPr/>
                </a:tc>
                <a:tc>
                  <a:txBody>
                    <a:bodyPr/>
                    <a:lstStyle/>
                    <a:p>
                      <a:r>
                        <a:rPr lang="hr-HR" dirty="0"/>
                        <a:t>28.3</a:t>
                      </a:r>
                    </a:p>
                  </a:txBody>
                  <a:tcPr>
                    <a:lnR w="12700" cap="flat" cmpd="sng" algn="ctr">
                      <a:solidFill>
                        <a:schemeClr val="tx1"/>
                      </a:solidFill>
                      <a:prstDash val="solid"/>
                      <a:round/>
                      <a:headEnd type="none" w="med" len="med"/>
                      <a:tailEnd type="none" w="med" len="med"/>
                    </a:lnR>
                  </a:tcPr>
                </a:tc>
                <a:tc>
                  <a:txBody>
                    <a:bodyPr/>
                    <a:lstStyle/>
                    <a:p>
                      <a:r>
                        <a:rPr lang="hr-HR" dirty="0"/>
                        <a:t>21.5.</a:t>
                      </a:r>
                    </a:p>
                  </a:txBody>
                  <a:tcPr>
                    <a:lnL w="12700" cap="flat" cmpd="sng" algn="ctr">
                      <a:solidFill>
                        <a:schemeClr val="tx1"/>
                      </a:solidFill>
                      <a:prstDash val="solid"/>
                      <a:round/>
                      <a:headEnd type="none" w="med" len="med"/>
                      <a:tailEnd type="none" w="med" len="med"/>
                    </a:lnL>
                  </a:tcPr>
                </a:tc>
                <a:tc>
                  <a:txBody>
                    <a:bodyPr/>
                    <a:lstStyle/>
                    <a:p>
                      <a:r>
                        <a:rPr lang="hr-HR" dirty="0"/>
                        <a:t>16.5.</a:t>
                      </a:r>
                    </a:p>
                  </a:txBody>
                  <a:tcPr>
                    <a:lnR w="12700" cap="flat" cmpd="sng" algn="ctr">
                      <a:solidFill>
                        <a:schemeClr val="tx1"/>
                      </a:solidFill>
                      <a:prstDash val="solid"/>
                      <a:round/>
                      <a:headEnd type="none" w="med" len="med"/>
                      <a:tailEnd type="none" w="med" len="med"/>
                    </a:lnR>
                  </a:tcPr>
                </a:tc>
                <a:tc>
                  <a:txBody>
                    <a:bodyPr/>
                    <a:lstStyle/>
                    <a:p>
                      <a:r>
                        <a:rPr lang="hr-HR" dirty="0">
                          <a:solidFill>
                            <a:schemeClr val="tx1"/>
                          </a:solidFill>
                        </a:rPr>
                        <a:t>61</a:t>
                      </a:r>
                    </a:p>
                  </a:txBody>
                  <a:tcPr>
                    <a:lnL w="12700" cap="flat" cmpd="sng" algn="ctr">
                      <a:solidFill>
                        <a:schemeClr val="tx1"/>
                      </a:solidFill>
                      <a:prstDash val="solid"/>
                      <a:round/>
                      <a:headEnd type="none" w="med" len="med"/>
                      <a:tailEnd type="none" w="med" len="med"/>
                    </a:lnL>
                  </a:tcPr>
                </a:tc>
                <a:tc>
                  <a:txBody>
                    <a:bodyPr/>
                    <a:lstStyle/>
                    <a:p>
                      <a:r>
                        <a:rPr lang="hr-HR" dirty="0"/>
                        <a:t>49</a:t>
                      </a:r>
                    </a:p>
                  </a:txBody>
                  <a:tcPr/>
                </a:tc>
                <a:extLst>
                  <a:ext uri="{0D108BD9-81ED-4DB2-BD59-A6C34878D82A}">
                    <a16:rowId xmlns:a16="http://schemas.microsoft.com/office/drawing/2014/main" val="10005"/>
                  </a:ext>
                </a:extLst>
              </a:tr>
              <a:tr h="370840">
                <a:tc>
                  <a:txBody>
                    <a:bodyPr/>
                    <a:lstStyle/>
                    <a:p>
                      <a:r>
                        <a:rPr lang="hr-HR" dirty="0"/>
                        <a:t>2020</a:t>
                      </a:r>
                    </a:p>
                  </a:txBody>
                  <a:tcPr>
                    <a:solidFill>
                      <a:schemeClr val="accent1"/>
                    </a:solidFill>
                  </a:tcPr>
                </a:tc>
                <a:tc>
                  <a:txBody>
                    <a:bodyPr/>
                    <a:lstStyle/>
                    <a:p>
                      <a:r>
                        <a:rPr lang="hr-HR" dirty="0"/>
                        <a:t>9.3.</a:t>
                      </a:r>
                    </a:p>
                  </a:txBody>
                  <a:tcPr/>
                </a:tc>
                <a:tc>
                  <a:txBody>
                    <a:bodyPr/>
                    <a:lstStyle/>
                    <a:p>
                      <a:r>
                        <a:rPr lang="hr-HR" dirty="0"/>
                        <a:t>3.4.</a:t>
                      </a:r>
                    </a:p>
                  </a:txBody>
                  <a:tcPr>
                    <a:lnR w="12700" cap="flat" cmpd="sng" algn="ctr">
                      <a:solidFill>
                        <a:schemeClr val="tx1"/>
                      </a:solidFill>
                      <a:prstDash val="solid"/>
                      <a:round/>
                      <a:headEnd type="none" w="med" len="med"/>
                      <a:tailEnd type="none" w="med" len="med"/>
                    </a:lnR>
                  </a:tcPr>
                </a:tc>
                <a:tc>
                  <a:txBody>
                    <a:bodyPr/>
                    <a:lstStyle/>
                    <a:p>
                      <a:r>
                        <a:rPr lang="hr-HR" dirty="0"/>
                        <a:t>4.5.</a:t>
                      </a:r>
                    </a:p>
                  </a:txBody>
                  <a:tcPr>
                    <a:lnL w="12700" cap="flat" cmpd="sng" algn="ctr">
                      <a:solidFill>
                        <a:schemeClr val="tx1"/>
                      </a:solidFill>
                      <a:prstDash val="solid"/>
                      <a:round/>
                      <a:headEnd type="none" w="med" len="med"/>
                      <a:tailEnd type="none" w="med" len="med"/>
                    </a:lnL>
                  </a:tcPr>
                </a:tc>
                <a:tc>
                  <a:txBody>
                    <a:bodyPr/>
                    <a:lstStyle/>
                    <a:p>
                      <a:r>
                        <a:rPr lang="hr-HR" dirty="0"/>
                        <a:t>28.4.</a:t>
                      </a:r>
                    </a:p>
                  </a:txBody>
                  <a:tcPr>
                    <a:lnR w="12700" cap="flat" cmpd="sng" algn="ctr">
                      <a:solidFill>
                        <a:schemeClr val="tx1"/>
                      </a:solidFill>
                      <a:prstDash val="solid"/>
                      <a:round/>
                      <a:headEnd type="none" w="med" len="med"/>
                      <a:tailEnd type="none" w="med" len="med"/>
                    </a:lnR>
                  </a:tcPr>
                </a:tc>
                <a:tc>
                  <a:txBody>
                    <a:bodyPr/>
                    <a:lstStyle/>
                    <a:p>
                      <a:r>
                        <a:rPr lang="hr-HR" dirty="0"/>
                        <a:t>56</a:t>
                      </a:r>
                    </a:p>
                  </a:txBody>
                  <a:tcPr>
                    <a:lnL w="12700" cap="flat" cmpd="sng" algn="ctr">
                      <a:solidFill>
                        <a:schemeClr val="tx1"/>
                      </a:solidFill>
                      <a:prstDash val="solid"/>
                      <a:round/>
                      <a:headEnd type="none" w="med" len="med"/>
                      <a:tailEnd type="none" w="med" len="med"/>
                    </a:lnL>
                  </a:tcPr>
                </a:tc>
                <a:tc>
                  <a:txBody>
                    <a:bodyPr/>
                    <a:lstStyle/>
                    <a:p>
                      <a:r>
                        <a:rPr lang="hr-HR" dirty="0">
                          <a:solidFill>
                            <a:srgbClr val="FF0000"/>
                          </a:solidFill>
                        </a:rPr>
                        <a:t>25</a:t>
                      </a:r>
                    </a:p>
                  </a:txBody>
                  <a:tcPr/>
                </a:tc>
                <a:extLst>
                  <a:ext uri="{0D108BD9-81ED-4DB2-BD59-A6C34878D82A}">
                    <a16:rowId xmlns:a16="http://schemas.microsoft.com/office/drawing/2014/main" val="1770938706"/>
                  </a:ext>
                </a:extLst>
              </a:tr>
              <a:tr h="370840">
                <a:tc>
                  <a:txBody>
                    <a:bodyPr/>
                    <a:lstStyle/>
                    <a:p>
                      <a:r>
                        <a:rPr lang="hr-HR" dirty="0"/>
                        <a:t>2021</a:t>
                      </a:r>
                    </a:p>
                  </a:txBody>
                  <a:tcPr>
                    <a:solidFill>
                      <a:schemeClr val="accent1"/>
                    </a:solidFill>
                  </a:tcPr>
                </a:tc>
                <a:tc>
                  <a:txBody>
                    <a:bodyPr/>
                    <a:lstStyle/>
                    <a:p>
                      <a:r>
                        <a:rPr lang="hr-HR" dirty="0"/>
                        <a:t>12.3.</a:t>
                      </a:r>
                    </a:p>
                  </a:txBody>
                  <a:tcPr/>
                </a:tc>
                <a:tc>
                  <a:txBody>
                    <a:bodyPr/>
                    <a:lstStyle/>
                    <a:p>
                      <a:r>
                        <a:rPr lang="hr-HR" dirty="0"/>
                        <a:t>12.4.</a:t>
                      </a:r>
                    </a:p>
                  </a:txBody>
                  <a:tcPr>
                    <a:lnR w="12700" cap="flat" cmpd="sng" algn="ctr">
                      <a:solidFill>
                        <a:schemeClr val="tx1"/>
                      </a:solidFill>
                      <a:prstDash val="solid"/>
                      <a:round/>
                      <a:headEnd type="none" w="med" len="med"/>
                      <a:tailEnd type="none" w="med" len="med"/>
                    </a:lnR>
                  </a:tcPr>
                </a:tc>
                <a:tc>
                  <a:txBody>
                    <a:bodyPr/>
                    <a:lstStyle/>
                    <a:p>
                      <a:r>
                        <a:rPr lang="hr-HR" dirty="0"/>
                        <a:t>26.4.</a:t>
                      </a:r>
                    </a:p>
                  </a:txBody>
                  <a:tcPr>
                    <a:lnL w="12700" cap="flat" cmpd="sng" algn="ctr">
                      <a:solidFill>
                        <a:schemeClr val="tx1"/>
                      </a:solidFill>
                      <a:prstDash val="solid"/>
                      <a:round/>
                      <a:headEnd type="none" w="med" len="med"/>
                      <a:tailEnd type="none" w="med" len="med"/>
                    </a:lnL>
                  </a:tcPr>
                </a:tc>
                <a:tc>
                  <a:txBody>
                    <a:bodyPr/>
                    <a:lstStyle/>
                    <a:p>
                      <a:r>
                        <a:rPr lang="hr-HR" dirty="0"/>
                        <a:t>21.5.</a:t>
                      </a:r>
                    </a:p>
                  </a:txBody>
                  <a:tcPr>
                    <a:lnR w="12700" cap="flat" cmpd="sng" algn="ctr">
                      <a:solidFill>
                        <a:schemeClr val="tx1"/>
                      </a:solidFill>
                      <a:prstDash val="solid"/>
                      <a:round/>
                      <a:headEnd type="none" w="med" len="med"/>
                      <a:tailEnd type="none" w="med" len="med"/>
                    </a:lnR>
                  </a:tcPr>
                </a:tc>
                <a:tc>
                  <a:txBody>
                    <a:bodyPr/>
                    <a:lstStyle/>
                    <a:p>
                      <a:r>
                        <a:rPr lang="hr-HR" dirty="0"/>
                        <a:t>45</a:t>
                      </a:r>
                    </a:p>
                  </a:txBody>
                  <a:tcPr>
                    <a:lnL w="12700" cap="flat" cmpd="sng" algn="ctr">
                      <a:solidFill>
                        <a:schemeClr val="tx1"/>
                      </a:solidFill>
                      <a:prstDash val="solid"/>
                      <a:round/>
                      <a:headEnd type="none" w="med" len="med"/>
                      <a:tailEnd type="none" w="med" len="med"/>
                    </a:lnL>
                  </a:tcPr>
                </a:tc>
                <a:tc>
                  <a:txBody>
                    <a:bodyPr/>
                    <a:lstStyle/>
                    <a:p>
                      <a:r>
                        <a:rPr lang="hr-HR" dirty="0"/>
                        <a:t>39</a:t>
                      </a:r>
                    </a:p>
                  </a:txBody>
                  <a:tcPr/>
                </a:tc>
                <a:extLst>
                  <a:ext uri="{0D108BD9-81ED-4DB2-BD59-A6C34878D82A}">
                    <a16:rowId xmlns:a16="http://schemas.microsoft.com/office/drawing/2014/main" val="3505532372"/>
                  </a:ext>
                </a:extLst>
              </a:tr>
              <a:tr h="370840">
                <a:tc>
                  <a:txBody>
                    <a:bodyPr/>
                    <a:lstStyle/>
                    <a:p>
                      <a:r>
                        <a:rPr lang="hr-HR" dirty="0"/>
                        <a:t>2022</a:t>
                      </a:r>
                    </a:p>
                  </a:txBody>
                  <a:tcPr>
                    <a:solidFill>
                      <a:schemeClr val="accent1"/>
                    </a:solidFill>
                  </a:tcPr>
                </a:tc>
                <a:tc>
                  <a:txBody>
                    <a:bodyPr/>
                    <a:lstStyle/>
                    <a:p>
                      <a:r>
                        <a:rPr lang="hr-HR" dirty="0"/>
                        <a:t>6.4.</a:t>
                      </a:r>
                    </a:p>
                  </a:txBody>
                  <a:tcPr/>
                </a:tc>
                <a:tc>
                  <a:txBody>
                    <a:bodyPr/>
                    <a:lstStyle/>
                    <a:p>
                      <a:r>
                        <a:rPr lang="hr-HR" dirty="0"/>
                        <a:t>31.3.</a:t>
                      </a:r>
                    </a:p>
                  </a:txBody>
                  <a:tcPr>
                    <a:lnR w="12700" cap="flat" cmpd="sng" algn="ctr">
                      <a:solidFill>
                        <a:schemeClr val="tx1"/>
                      </a:solidFill>
                      <a:prstDash val="solid"/>
                      <a:round/>
                      <a:headEnd type="none" w="med" len="med"/>
                      <a:tailEnd type="none" w="med" len="med"/>
                    </a:lnR>
                  </a:tcPr>
                </a:tc>
                <a:tc>
                  <a:txBody>
                    <a:bodyPr/>
                    <a:lstStyle/>
                    <a:p>
                      <a:r>
                        <a:rPr lang="hr-HR" dirty="0"/>
                        <a:t>27.5</a:t>
                      </a:r>
                    </a:p>
                  </a:txBody>
                  <a:tcPr>
                    <a:lnL w="12700" cap="flat" cmpd="sng" algn="ctr">
                      <a:solidFill>
                        <a:schemeClr val="tx1"/>
                      </a:solidFill>
                      <a:prstDash val="solid"/>
                      <a:round/>
                      <a:headEnd type="none" w="med" len="med"/>
                      <a:tailEnd type="none" w="med" len="med"/>
                    </a:lnL>
                  </a:tcPr>
                </a:tc>
                <a:tc>
                  <a:txBody>
                    <a:bodyPr/>
                    <a:lstStyle/>
                    <a:p>
                      <a:r>
                        <a:rPr lang="hr-HR" dirty="0"/>
                        <a:t>12.5.</a:t>
                      </a:r>
                    </a:p>
                  </a:txBody>
                  <a:tcPr>
                    <a:lnR w="12700" cap="flat" cmpd="sng" algn="ctr">
                      <a:solidFill>
                        <a:schemeClr val="tx1"/>
                      </a:solidFill>
                      <a:prstDash val="solid"/>
                      <a:round/>
                      <a:headEnd type="none" w="med" len="med"/>
                      <a:tailEnd type="none" w="med" len="med"/>
                    </a:lnR>
                  </a:tcPr>
                </a:tc>
                <a:tc>
                  <a:txBody>
                    <a:bodyPr/>
                    <a:lstStyle/>
                    <a:p>
                      <a:r>
                        <a:rPr lang="hr-HR" dirty="0">
                          <a:solidFill>
                            <a:schemeClr val="tx1"/>
                          </a:solidFill>
                        </a:rPr>
                        <a:t>61</a:t>
                      </a:r>
                    </a:p>
                  </a:txBody>
                  <a:tcPr>
                    <a:lnL w="12700" cap="flat" cmpd="sng" algn="ctr">
                      <a:solidFill>
                        <a:schemeClr val="tx1"/>
                      </a:solidFill>
                      <a:prstDash val="solid"/>
                      <a:round/>
                      <a:headEnd type="none" w="med" len="med"/>
                      <a:tailEnd type="none" w="med" len="med"/>
                    </a:lnL>
                  </a:tcPr>
                </a:tc>
                <a:tc>
                  <a:txBody>
                    <a:bodyPr/>
                    <a:lstStyle/>
                    <a:p>
                      <a:r>
                        <a:rPr lang="hr-HR" dirty="0"/>
                        <a:t>42</a:t>
                      </a:r>
                    </a:p>
                  </a:txBody>
                  <a:tcPr/>
                </a:tc>
                <a:extLst>
                  <a:ext uri="{0D108BD9-81ED-4DB2-BD59-A6C34878D82A}">
                    <a16:rowId xmlns:a16="http://schemas.microsoft.com/office/drawing/2014/main" val="3681427248"/>
                  </a:ext>
                </a:extLst>
              </a:tr>
            </a:tbl>
          </a:graphicData>
        </a:graphic>
      </p:graphicFrame>
    </p:spTree>
    <p:extLst>
      <p:ext uri="{BB962C8B-B14F-4D97-AF65-F5344CB8AC3E}">
        <p14:creationId xmlns:p14="http://schemas.microsoft.com/office/powerpoint/2010/main" val="36172149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1AA61F7-E0BA-45F2-A53C-408937D930B0}"/>
              </a:ext>
            </a:extLst>
          </p:cNvPr>
          <p:cNvSpPr>
            <a:spLocks noGrp="1"/>
          </p:cNvSpPr>
          <p:nvPr>
            <p:ph type="title"/>
          </p:nvPr>
        </p:nvSpPr>
        <p:spPr>
          <a:xfrm>
            <a:off x="939800" y="2766218"/>
            <a:ext cx="10515600" cy="1325563"/>
          </a:xfrm>
        </p:spPr>
        <p:txBody>
          <a:bodyPr>
            <a:normAutofit/>
          </a:bodyPr>
          <a:lstStyle/>
          <a:p>
            <a:r>
              <a:rPr lang="cs-CZ" dirty="0" err="1"/>
              <a:t>For</a:t>
            </a:r>
            <a:r>
              <a:rPr lang="cs-CZ" dirty="0"/>
              <a:t> </a:t>
            </a:r>
            <a:r>
              <a:rPr lang="cs-CZ" dirty="0" err="1"/>
              <a:t>answers</a:t>
            </a:r>
            <a:r>
              <a:rPr lang="cs-CZ" dirty="0"/>
              <a:t> to </a:t>
            </a:r>
            <a:r>
              <a:rPr lang="cs-CZ" dirty="0" err="1"/>
              <a:t>the</a:t>
            </a:r>
            <a:r>
              <a:rPr lang="cs-CZ" dirty="0"/>
              <a:t> </a:t>
            </a:r>
            <a:r>
              <a:rPr lang="cs-CZ" dirty="0" err="1"/>
              <a:t>questions</a:t>
            </a:r>
            <a:r>
              <a:rPr lang="cs-CZ" dirty="0"/>
              <a:t> go to </a:t>
            </a:r>
            <a:r>
              <a:rPr lang="cs-CZ" dirty="0" err="1"/>
              <a:t>the</a:t>
            </a:r>
            <a:r>
              <a:rPr lang="cs-CZ" dirty="0"/>
              <a:t> </a:t>
            </a:r>
            <a:r>
              <a:rPr lang="cs-CZ" dirty="0" err="1"/>
              <a:t>next</a:t>
            </a:r>
            <a:r>
              <a:rPr lang="cs-CZ" dirty="0"/>
              <a:t> </a:t>
            </a:r>
            <a:r>
              <a:rPr lang="cs-CZ" dirty="0" err="1"/>
              <a:t>slide</a:t>
            </a:r>
            <a:r>
              <a:rPr lang="cs-CZ" dirty="0"/>
              <a:t> </a:t>
            </a:r>
            <a:r>
              <a:rPr lang="cs-CZ" dirty="0">
                <a:sym typeface="Wingdings" panose="05000000000000000000" pitchFamily="2" charset="2"/>
              </a:rPr>
              <a:t></a:t>
            </a:r>
            <a:endParaRPr lang="en-US" dirty="0"/>
          </a:p>
        </p:txBody>
      </p:sp>
    </p:spTree>
    <p:extLst>
      <p:ext uri="{BB962C8B-B14F-4D97-AF65-F5344CB8AC3E}">
        <p14:creationId xmlns:p14="http://schemas.microsoft.com/office/powerpoint/2010/main" val="7101040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b="1" dirty="0" err="1"/>
              <a:t>Correct</a:t>
            </a:r>
            <a:r>
              <a:rPr lang="cs-CZ" b="1" dirty="0"/>
              <a:t> </a:t>
            </a:r>
            <a:r>
              <a:rPr lang="cs-CZ" b="1" dirty="0" err="1"/>
              <a:t>answers</a:t>
            </a:r>
            <a:endParaRPr lang="hr-HR" b="1" dirty="0"/>
          </a:p>
        </p:txBody>
      </p:sp>
      <p:sp>
        <p:nvSpPr>
          <p:cNvPr id="3" name="Content Placeholder 2"/>
          <p:cNvSpPr>
            <a:spLocks noGrp="1"/>
          </p:cNvSpPr>
          <p:nvPr>
            <p:ph idx="1"/>
          </p:nvPr>
        </p:nvSpPr>
        <p:spPr>
          <a:xfrm>
            <a:off x="722587" y="1682257"/>
            <a:ext cx="10515600" cy="4810618"/>
          </a:xfrm>
        </p:spPr>
        <p:txBody>
          <a:bodyPr>
            <a:normAutofit lnSpcReduction="10000"/>
          </a:bodyPr>
          <a:lstStyle/>
          <a:p>
            <a:r>
              <a:rPr lang="cs-CZ" sz="2400" dirty="0" err="1"/>
              <a:t>How</a:t>
            </a:r>
            <a:r>
              <a:rPr lang="cs-CZ" sz="2400" dirty="0"/>
              <a:t> many </a:t>
            </a:r>
            <a:r>
              <a:rPr lang="cs-CZ" sz="2400" dirty="0" err="1"/>
              <a:t>days</a:t>
            </a:r>
            <a:r>
              <a:rPr lang="cs-CZ" sz="2400" dirty="0"/>
              <a:t> on </a:t>
            </a:r>
            <a:r>
              <a:rPr lang="cs-CZ" sz="2400" dirty="0" err="1"/>
              <a:t>average</a:t>
            </a:r>
            <a:r>
              <a:rPr lang="cs-CZ" sz="2400" dirty="0"/>
              <a:t> </a:t>
            </a:r>
            <a:r>
              <a:rPr lang="cs-CZ" sz="2400" dirty="0" err="1"/>
              <a:t>does</a:t>
            </a:r>
            <a:r>
              <a:rPr lang="cs-CZ" sz="2400" dirty="0"/>
              <a:t> </a:t>
            </a:r>
            <a:r>
              <a:rPr lang="cs-CZ" sz="2400" dirty="0" err="1"/>
              <a:t>the</a:t>
            </a:r>
            <a:r>
              <a:rPr lang="cs-CZ" sz="2400" dirty="0"/>
              <a:t> Green Up period last in </a:t>
            </a:r>
            <a:r>
              <a:rPr lang="cs-CZ" sz="2400" dirty="0" err="1"/>
              <a:t>each</a:t>
            </a:r>
            <a:r>
              <a:rPr lang="cs-CZ" sz="2400" dirty="0"/>
              <a:t> </a:t>
            </a:r>
            <a:r>
              <a:rPr lang="cs-CZ" sz="2400" dirty="0" err="1"/>
              <a:t>location</a:t>
            </a:r>
            <a:r>
              <a:rPr lang="cs-CZ" sz="2400" dirty="0"/>
              <a:t>?          </a:t>
            </a:r>
            <a:r>
              <a:rPr lang="cs-CZ" sz="2400" dirty="0">
                <a:solidFill>
                  <a:srgbClr val="FF0000"/>
                </a:solidFill>
              </a:rPr>
              <a:t>In </a:t>
            </a:r>
            <a:r>
              <a:rPr lang="cs-CZ" sz="2400" dirty="0" err="1">
                <a:solidFill>
                  <a:srgbClr val="FF0000"/>
                </a:solidFill>
              </a:rPr>
              <a:t>Varazdin</a:t>
            </a:r>
            <a:r>
              <a:rPr lang="cs-CZ" sz="2400" dirty="0">
                <a:solidFill>
                  <a:srgbClr val="FF0000"/>
                </a:solidFill>
              </a:rPr>
              <a:t> </a:t>
            </a:r>
            <a:r>
              <a:rPr lang="cs-CZ" sz="2400" dirty="0" err="1">
                <a:solidFill>
                  <a:srgbClr val="FF0000"/>
                </a:solidFill>
              </a:rPr>
              <a:t>it</a:t>
            </a:r>
            <a:r>
              <a:rPr lang="cs-CZ" sz="2400" dirty="0">
                <a:solidFill>
                  <a:srgbClr val="FF0000"/>
                </a:solidFill>
              </a:rPr>
              <a:t> </a:t>
            </a:r>
            <a:r>
              <a:rPr lang="cs-CZ" sz="2400" dirty="0" err="1">
                <a:solidFill>
                  <a:srgbClr val="FF0000"/>
                </a:solidFill>
              </a:rPr>
              <a:t>is</a:t>
            </a:r>
            <a:r>
              <a:rPr lang="cs-CZ" sz="2400" dirty="0">
                <a:solidFill>
                  <a:srgbClr val="FF0000"/>
                </a:solidFill>
              </a:rPr>
              <a:t> </a:t>
            </a:r>
            <a:r>
              <a:rPr lang="cs-CZ" sz="2400" dirty="0" err="1">
                <a:solidFill>
                  <a:srgbClr val="FF0000"/>
                </a:solidFill>
              </a:rPr>
              <a:t>approx</a:t>
            </a:r>
            <a:r>
              <a:rPr lang="cs-CZ" sz="2400" dirty="0">
                <a:solidFill>
                  <a:srgbClr val="FF0000"/>
                </a:solidFill>
              </a:rPr>
              <a:t>. 53 </a:t>
            </a:r>
            <a:r>
              <a:rPr lang="cs-CZ" sz="2400" dirty="0" err="1">
                <a:solidFill>
                  <a:srgbClr val="FF0000"/>
                </a:solidFill>
              </a:rPr>
              <a:t>days</a:t>
            </a:r>
            <a:r>
              <a:rPr lang="cs-CZ" sz="2400" dirty="0">
                <a:solidFill>
                  <a:srgbClr val="FF0000"/>
                </a:solidFill>
              </a:rPr>
              <a:t>, in </a:t>
            </a:r>
            <a:r>
              <a:rPr lang="cs-CZ" sz="2400" dirty="0" err="1">
                <a:solidFill>
                  <a:srgbClr val="FF0000"/>
                </a:solidFill>
              </a:rPr>
              <a:t>Belisce</a:t>
            </a:r>
            <a:r>
              <a:rPr lang="cs-CZ" sz="2400" dirty="0">
                <a:solidFill>
                  <a:srgbClr val="FF0000"/>
                </a:solidFill>
              </a:rPr>
              <a:t> </a:t>
            </a:r>
            <a:r>
              <a:rPr lang="cs-CZ" sz="2400" dirty="0" err="1">
                <a:solidFill>
                  <a:srgbClr val="FF0000"/>
                </a:solidFill>
              </a:rPr>
              <a:t>it</a:t>
            </a:r>
            <a:r>
              <a:rPr lang="cs-CZ" sz="2400" dirty="0">
                <a:solidFill>
                  <a:srgbClr val="FF0000"/>
                </a:solidFill>
              </a:rPr>
              <a:t> </a:t>
            </a:r>
            <a:r>
              <a:rPr lang="cs-CZ" sz="2400" dirty="0" err="1">
                <a:solidFill>
                  <a:srgbClr val="FF0000"/>
                </a:solidFill>
              </a:rPr>
              <a:t>is</a:t>
            </a:r>
            <a:r>
              <a:rPr lang="cs-CZ" sz="2400" dirty="0">
                <a:solidFill>
                  <a:srgbClr val="FF0000"/>
                </a:solidFill>
              </a:rPr>
              <a:t> </a:t>
            </a:r>
            <a:r>
              <a:rPr lang="cs-CZ" sz="2400" dirty="0" err="1">
                <a:solidFill>
                  <a:srgbClr val="FF0000"/>
                </a:solidFill>
              </a:rPr>
              <a:t>approximately</a:t>
            </a:r>
            <a:r>
              <a:rPr lang="cs-CZ" sz="2400" dirty="0">
                <a:solidFill>
                  <a:srgbClr val="FF0000"/>
                </a:solidFill>
              </a:rPr>
              <a:t> 38 </a:t>
            </a:r>
            <a:r>
              <a:rPr lang="cs-CZ" sz="2400" dirty="0" err="1">
                <a:solidFill>
                  <a:srgbClr val="FF0000"/>
                </a:solidFill>
              </a:rPr>
              <a:t>days</a:t>
            </a:r>
            <a:r>
              <a:rPr lang="cs-CZ" sz="2400" dirty="0">
                <a:solidFill>
                  <a:srgbClr val="FF0000"/>
                </a:solidFill>
              </a:rPr>
              <a:t>.</a:t>
            </a:r>
          </a:p>
          <a:p>
            <a:r>
              <a:rPr lang="cs-CZ" sz="2400" dirty="0" err="1"/>
              <a:t>Can</a:t>
            </a:r>
            <a:r>
              <a:rPr lang="cs-CZ" sz="2400" dirty="0"/>
              <a:t> </a:t>
            </a:r>
            <a:r>
              <a:rPr lang="cs-CZ" sz="2400" dirty="0" err="1"/>
              <a:t>we</a:t>
            </a:r>
            <a:r>
              <a:rPr lang="cs-CZ" sz="2400" dirty="0"/>
              <a:t> </a:t>
            </a:r>
            <a:r>
              <a:rPr lang="cs-CZ" sz="2400" dirty="0" err="1"/>
              <a:t>clearly</a:t>
            </a:r>
            <a:r>
              <a:rPr lang="cs-CZ" sz="2400" dirty="0"/>
              <a:t> </a:t>
            </a:r>
            <a:r>
              <a:rPr lang="cs-CZ" sz="2400" dirty="0" err="1"/>
              <a:t>say</a:t>
            </a:r>
            <a:r>
              <a:rPr lang="cs-CZ" sz="2400" dirty="0"/>
              <a:t> on </a:t>
            </a:r>
            <a:r>
              <a:rPr lang="cs-CZ" sz="2400" dirty="0" err="1"/>
              <a:t>what</a:t>
            </a:r>
            <a:r>
              <a:rPr lang="cs-CZ" sz="2400" dirty="0"/>
              <a:t> </a:t>
            </a:r>
            <a:r>
              <a:rPr lang="cs-CZ" sz="2400" dirty="0" err="1"/>
              <a:t>location</a:t>
            </a:r>
            <a:r>
              <a:rPr lang="cs-CZ" sz="2400" dirty="0"/>
              <a:t> Green Up </a:t>
            </a:r>
            <a:r>
              <a:rPr lang="cs-CZ" sz="2400" dirty="0" err="1"/>
              <a:t>starts</a:t>
            </a:r>
            <a:r>
              <a:rPr lang="cs-CZ" sz="2400" dirty="0"/>
              <a:t> </a:t>
            </a:r>
            <a:r>
              <a:rPr lang="cs-CZ" sz="2400" dirty="0" err="1"/>
              <a:t>earlier</a:t>
            </a:r>
            <a:r>
              <a:rPr lang="cs-CZ" sz="2400" dirty="0"/>
              <a:t> in </a:t>
            </a:r>
            <a:r>
              <a:rPr lang="cs-CZ" sz="2400" dirty="0" err="1"/>
              <a:t>general</a:t>
            </a:r>
            <a:r>
              <a:rPr lang="cs-CZ" sz="2400" dirty="0"/>
              <a:t>? </a:t>
            </a:r>
            <a:r>
              <a:rPr lang="cs-CZ" sz="2400" dirty="0">
                <a:solidFill>
                  <a:srgbClr val="FF0000"/>
                </a:solidFill>
              </a:rPr>
              <a:t>No, </a:t>
            </a:r>
            <a:r>
              <a:rPr lang="cs-CZ" sz="2400" dirty="0" err="1">
                <a:solidFill>
                  <a:srgbClr val="FF0000"/>
                </a:solidFill>
              </a:rPr>
              <a:t>we</a:t>
            </a:r>
            <a:r>
              <a:rPr lang="cs-CZ" sz="2400" dirty="0">
                <a:solidFill>
                  <a:srgbClr val="FF0000"/>
                </a:solidFill>
              </a:rPr>
              <a:t> </a:t>
            </a:r>
            <a:r>
              <a:rPr lang="cs-CZ" sz="2400" dirty="0" err="1">
                <a:solidFill>
                  <a:srgbClr val="FF0000"/>
                </a:solidFill>
              </a:rPr>
              <a:t>can</a:t>
            </a:r>
            <a:r>
              <a:rPr lang="cs-CZ" sz="2400" dirty="0">
                <a:solidFill>
                  <a:srgbClr val="FF0000"/>
                </a:solidFill>
              </a:rPr>
              <a:t> not, </a:t>
            </a:r>
            <a:r>
              <a:rPr lang="cs-CZ" sz="2400" dirty="0" err="1">
                <a:solidFill>
                  <a:srgbClr val="FF0000"/>
                </a:solidFill>
              </a:rPr>
              <a:t>there</a:t>
            </a:r>
            <a:r>
              <a:rPr lang="cs-CZ" sz="2400" dirty="0">
                <a:solidFill>
                  <a:srgbClr val="FF0000"/>
                </a:solidFill>
              </a:rPr>
              <a:t> </a:t>
            </a:r>
            <a:r>
              <a:rPr lang="cs-CZ" sz="2400" dirty="0" err="1">
                <a:solidFill>
                  <a:srgbClr val="FF0000"/>
                </a:solidFill>
              </a:rPr>
              <a:t>is</a:t>
            </a:r>
            <a:r>
              <a:rPr lang="cs-CZ" sz="2400" dirty="0">
                <a:solidFill>
                  <a:srgbClr val="FF0000"/>
                </a:solidFill>
              </a:rPr>
              <a:t> </a:t>
            </a:r>
            <a:r>
              <a:rPr lang="cs-CZ" sz="2400" dirty="0" err="1">
                <a:solidFill>
                  <a:srgbClr val="FF0000"/>
                </a:solidFill>
              </a:rPr>
              <a:t>too</a:t>
            </a:r>
            <a:r>
              <a:rPr lang="cs-CZ" sz="2400" dirty="0">
                <a:solidFill>
                  <a:srgbClr val="FF0000"/>
                </a:solidFill>
              </a:rPr>
              <a:t> much </a:t>
            </a:r>
            <a:r>
              <a:rPr lang="cs-CZ" sz="2400" dirty="0" err="1">
                <a:solidFill>
                  <a:srgbClr val="FF0000"/>
                </a:solidFill>
              </a:rPr>
              <a:t>variation</a:t>
            </a:r>
            <a:r>
              <a:rPr lang="cs-CZ" sz="2400" dirty="0">
                <a:solidFill>
                  <a:srgbClr val="FF0000"/>
                </a:solidFill>
              </a:rPr>
              <a:t> </a:t>
            </a:r>
            <a:r>
              <a:rPr lang="cs-CZ" sz="2400" dirty="0" err="1">
                <a:solidFill>
                  <a:srgbClr val="FF0000"/>
                </a:solidFill>
              </a:rPr>
              <a:t>over</a:t>
            </a:r>
            <a:r>
              <a:rPr lang="cs-CZ" sz="2400" dirty="0">
                <a:solidFill>
                  <a:srgbClr val="FF0000"/>
                </a:solidFill>
              </a:rPr>
              <a:t> </a:t>
            </a:r>
            <a:r>
              <a:rPr lang="cs-CZ" sz="2400" dirty="0" err="1">
                <a:solidFill>
                  <a:srgbClr val="FF0000"/>
                </a:solidFill>
              </a:rPr>
              <a:t>the</a:t>
            </a:r>
            <a:r>
              <a:rPr lang="cs-CZ" sz="2400" dirty="0">
                <a:solidFill>
                  <a:srgbClr val="FF0000"/>
                </a:solidFill>
              </a:rPr>
              <a:t> </a:t>
            </a:r>
            <a:r>
              <a:rPr lang="cs-CZ" sz="2400" dirty="0" err="1">
                <a:solidFill>
                  <a:srgbClr val="FF0000"/>
                </a:solidFill>
              </a:rPr>
              <a:t>the</a:t>
            </a:r>
            <a:r>
              <a:rPr lang="cs-CZ" sz="2400" dirty="0">
                <a:solidFill>
                  <a:srgbClr val="FF0000"/>
                </a:solidFill>
              </a:rPr>
              <a:t> </a:t>
            </a:r>
            <a:r>
              <a:rPr lang="cs-CZ" sz="2400" dirty="0" err="1">
                <a:solidFill>
                  <a:srgbClr val="FF0000"/>
                </a:solidFill>
              </a:rPr>
              <a:t>years</a:t>
            </a:r>
            <a:r>
              <a:rPr lang="cs-CZ" sz="2400" dirty="0">
                <a:solidFill>
                  <a:srgbClr val="FF0000"/>
                </a:solidFill>
              </a:rPr>
              <a:t> – </a:t>
            </a:r>
            <a:r>
              <a:rPr lang="cs-CZ" sz="2400" dirty="0" err="1">
                <a:solidFill>
                  <a:srgbClr val="FF0000"/>
                </a:solidFill>
              </a:rPr>
              <a:t>sometimes</a:t>
            </a:r>
            <a:r>
              <a:rPr lang="cs-CZ" sz="2400" dirty="0">
                <a:solidFill>
                  <a:srgbClr val="FF0000"/>
                </a:solidFill>
              </a:rPr>
              <a:t> </a:t>
            </a:r>
            <a:r>
              <a:rPr lang="cs-CZ" sz="2400" dirty="0" err="1">
                <a:solidFill>
                  <a:srgbClr val="FF0000"/>
                </a:solidFill>
              </a:rPr>
              <a:t>budburst</a:t>
            </a:r>
            <a:r>
              <a:rPr lang="cs-CZ" sz="2400" dirty="0">
                <a:solidFill>
                  <a:srgbClr val="FF0000"/>
                </a:solidFill>
              </a:rPr>
              <a:t> </a:t>
            </a:r>
            <a:r>
              <a:rPr lang="cs-CZ" sz="2400" dirty="0" err="1">
                <a:solidFill>
                  <a:srgbClr val="FF0000"/>
                </a:solidFill>
              </a:rPr>
              <a:t>starts</a:t>
            </a:r>
            <a:r>
              <a:rPr lang="cs-CZ" sz="2400" dirty="0">
                <a:solidFill>
                  <a:srgbClr val="FF0000"/>
                </a:solidFill>
              </a:rPr>
              <a:t> </a:t>
            </a:r>
            <a:r>
              <a:rPr lang="cs-CZ" sz="2400" dirty="0" err="1">
                <a:solidFill>
                  <a:srgbClr val="FF0000"/>
                </a:solidFill>
              </a:rPr>
              <a:t>almost</a:t>
            </a:r>
            <a:r>
              <a:rPr lang="cs-CZ" sz="2400" dirty="0">
                <a:solidFill>
                  <a:srgbClr val="FF0000"/>
                </a:solidFill>
              </a:rPr>
              <a:t> </a:t>
            </a:r>
            <a:r>
              <a:rPr lang="cs-CZ" sz="2400" dirty="0" err="1">
                <a:solidFill>
                  <a:srgbClr val="FF0000"/>
                </a:solidFill>
              </a:rPr>
              <a:t>the</a:t>
            </a:r>
            <a:r>
              <a:rPr lang="cs-CZ" sz="2400" dirty="0">
                <a:solidFill>
                  <a:srgbClr val="FF0000"/>
                </a:solidFill>
              </a:rPr>
              <a:t> </a:t>
            </a:r>
            <a:r>
              <a:rPr lang="cs-CZ" sz="2400" dirty="0" err="1">
                <a:solidFill>
                  <a:srgbClr val="FF0000"/>
                </a:solidFill>
              </a:rPr>
              <a:t>same</a:t>
            </a:r>
            <a:r>
              <a:rPr lang="cs-CZ" sz="2400" dirty="0">
                <a:solidFill>
                  <a:srgbClr val="FF0000"/>
                </a:solidFill>
              </a:rPr>
              <a:t> </a:t>
            </a:r>
            <a:r>
              <a:rPr lang="cs-CZ" sz="2400" dirty="0" err="1">
                <a:solidFill>
                  <a:srgbClr val="FF0000"/>
                </a:solidFill>
              </a:rPr>
              <a:t>date</a:t>
            </a:r>
            <a:r>
              <a:rPr lang="cs-CZ" sz="2400" dirty="0">
                <a:solidFill>
                  <a:srgbClr val="FF0000"/>
                </a:solidFill>
              </a:rPr>
              <a:t>, </a:t>
            </a:r>
            <a:r>
              <a:rPr lang="cs-CZ" sz="2400" dirty="0" err="1">
                <a:solidFill>
                  <a:srgbClr val="FF0000"/>
                </a:solidFill>
              </a:rPr>
              <a:t>some</a:t>
            </a:r>
            <a:r>
              <a:rPr lang="cs-CZ" sz="2400" dirty="0">
                <a:solidFill>
                  <a:srgbClr val="FF0000"/>
                </a:solidFill>
              </a:rPr>
              <a:t> </a:t>
            </a:r>
            <a:r>
              <a:rPr lang="cs-CZ" sz="2400" dirty="0" err="1">
                <a:solidFill>
                  <a:srgbClr val="FF0000"/>
                </a:solidFill>
              </a:rPr>
              <a:t>years</a:t>
            </a:r>
            <a:r>
              <a:rPr lang="cs-CZ" sz="2400" dirty="0">
                <a:solidFill>
                  <a:srgbClr val="FF0000"/>
                </a:solidFill>
              </a:rPr>
              <a:t> </a:t>
            </a:r>
            <a:r>
              <a:rPr lang="cs-CZ" sz="2400" dirty="0" err="1">
                <a:solidFill>
                  <a:srgbClr val="FF0000"/>
                </a:solidFill>
              </a:rPr>
              <a:t>the</a:t>
            </a:r>
            <a:r>
              <a:rPr lang="cs-CZ" sz="2400" dirty="0">
                <a:solidFill>
                  <a:srgbClr val="FF0000"/>
                </a:solidFill>
              </a:rPr>
              <a:t> </a:t>
            </a:r>
            <a:r>
              <a:rPr lang="cs-CZ" sz="2400" dirty="0" err="1">
                <a:solidFill>
                  <a:srgbClr val="FF0000"/>
                </a:solidFill>
              </a:rPr>
              <a:t>tree</a:t>
            </a:r>
            <a:r>
              <a:rPr lang="cs-CZ" sz="2400" dirty="0">
                <a:solidFill>
                  <a:srgbClr val="FF0000"/>
                </a:solidFill>
              </a:rPr>
              <a:t> in V </a:t>
            </a:r>
            <a:r>
              <a:rPr lang="cs-CZ" sz="2400" dirty="0" err="1">
                <a:solidFill>
                  <a:srgbClr val="FF0000"/>
                </a:solidFill>
              </a:rPr>
              <a:t>wakes</a:t>
            </a:r>
            <a:r>
              <a:rPr lang="cs-CZ" sz="2400" dirty="0">
                <a:solidFill>
                  <a:srgbClr val="FF0000"/>
                </a:solidFill>
              </a:rPr>
              <a:t> up </a:t>
            </a:r>
            <a:r>
              <a:rPr lang="cs-CZ" sz="2400" dirty="0" err="1">
                <a:solidFill>
                  <a:srgbClr val="FF0000"/>
                </a:solidFill>
              </a:rPr>
              <a:t>earlier</a:t>
            </a:r>
            <a:r>
              <a:rPr lang="cs-CZ" sz="2400" dirty="0">
                <a:solidFill>
                  <a:srgbClr val="FF0000"/>
                </a:solidFill>
              </a:rPr>
              <a:t>, but </a:t>
            </a:r>
            <a:r>
              <a:rPr lang="cs-CZ" sz="2400" dirty="0" err="1">
                <a:solidFill>
                  <a:srgbClr val="FF0000"/>
                </a:solidFill>
              </a:rPr>
              <a:t>the</a:t>
            </a:r>
            <a:r>
              <a:rPr lang="cs-CZ" sz="2400" dirty="0">
                <a:solidFill>
                  <a:srgbClr val="FF0000"/>
                </a:solidFill>
              </a:rPr>
              <a:t> </a:t>
            </a:r>
            <a:r>
              <a:rPr lang="cs-CZ" sz="2400" dirty="0" err="1">
                <a:solidFill>
                  <a:srgbClr val="FF0000"/>
                </a:solidFill>
              </a:rPr>
              <a:t>other</a:t>
            </a:r>
            <a:r>
              <a:rPr lang="cs-CZ" sz="2400" dirty="0">
                <a:solidFill>
                  <a:srgbClr val="FF0000"/>
                </a:solidFill>
              </a:rPr>
              <a:t> </a:t>
            </a:r>
            <a:r>
              <a:rPr lang="cs-CZ" sz="2400" dirty="0" err="1">
                <a:solidFill>
                  <a:srgbClr val="FF0000"/>
                </a:solidFill>
              </a:rPr>
              <a:t>year</a:t>
            </a:r>
            <a:r>
              <a:rPr lang="cs-CZ" sz="2400" dirty="0">
                <a:solidFill>
                  <a:srgbClr val="FF0000"/>
                </a:solidFill>
              </a:rPr>
              <a:t> </a:t>
            </a:r>
            <a:r>
              <a:rPr lang="cs-CZ" sz="2400" dirty="0" err="1">
                <a:solidFill>
                  <a:srgbClr val="FF0000"/>
                </a:solidFill>
              </a:rPr>
              <a:t>it</a:t>
            </a:r>
            <a:r>
              <a:rPr lang="cs-CZ" sz="2400" dirty="0">
                <a:solidFill>
                  <a:srgbClr val="FF0000"/>
                </a:solidFill>
              </a:rPr>
              <a:t> </a:t>
            </a:r>
            <a:r>
              <a:rPr lang="cs-CZ" sz="2400" dirty="0" err="1">
                <a:solidFill>
                  <a:srgbClr val="FF0000"/>
                </a:solidFill>
              </a:rPr>
              <a:t>is</a:t>
            </a:r>
            <a:r>
              <a:rPr lang="cs-CZ" sz="2400" dirty="0">
                <a:solidFill>
                  <a:srgbClr val="FF0000"/>
                </a:solidFill>
              </a:rPr>
              <a:t> B </a:t>
            </a:r>
            <a:r>
              <a:rPr lang="cs-CZ" sz="2400" dirty="0" err="1">
                <a:solidFill>
                  <a:srgbClr val="FF0000"/>
                </a:solidFill>
              </a:rPr>
              <a:t>that</a:t>
            </a:r>
            <a:r>
              <a:rPr lang="cs-CZ" sz="2400" dirty="0">
                <a:solidFill>
                  <a:srgbClr val="FF0000"/>
                </a:solidFill>
              </a:rPr>
              <a:t> </a:t>
            </a:r>
            <a:r>
              <a:rPr lang="cs-CZ" sz="2400" dirty="0" err="1">
                <a:solidFill>
                  <a:srgbClr val="FF0000"/>
                </a:solidFill>
              </a:rPr>
              <a:t>starts</a:t>
            </a:r>
            <a:r>
              <a:rPr lang="cs-CZ" sz="2400" dirty="0">
                <a:solidFill>
                  <a:srgbClr val="FF0000"/>
                </a:solidFill>
              </a:rPr>
              <a:t> </a:t>
            </a:r>
            <a:r>
              <a:rPr lang="cs-CZ" sz="2400" dirty="0" err="1">
                <a:solidFill>
                  <a:srgbClr val="FF0000"/>
                </a:solidFill>
              </a:rPr>
              <a:t>first</a:t>
            </a:r>
            <a:endParaRPr lang="cs-CZ" sz="2400" dirty="0">
              <a:solidFill>
                <a:srgbClr val="FF0000"/>
              </a:solidFill>
            </a:endParaRPr>
          </a:p>
          <a:p>
            <a:r>
              <a:rPr lang="cs-CZ" sz="2400" dirty="0" err="1"/>
              <a:t>What</a:t>
            </a:r>
            <a:r>
              <a:rPr lang="cs-CZ" sz="2400" dirty="0"/>
              <a:t> </a:t>
            </a:r>
            <a:r>
              <a:rPr lang="cs-CZ" sz="2400" dirty="0" err="1"/>
              <a:t>is</a:t>
            </a:r>
            <a:r>
              <a:rPr lang="cs-CZ" sz="2400" dirty="0"/>
              <a:t> </a:t>
            </a:r>
            <a:r>
              <a:rPr lang="cs-CZ" sz="2400" dirty="0" err="1"/>
              <a:t>the</a:t>
            </a:r>
            <a:r>
              <a:rPr lang="cs-CZ" sz="2400" dirty="0"/>
              <a:t> </a:t>
            </a:r>
            <a:r>
              <a:rPr lang="cs-CZ" sz="2400" dirty="0" err="1"/>
              <a:t>meaning</a:t>
            </a:r>
            <a:r>
              <a:rPr lang="cs-CZ" sz="2400" dirty="0"/>
              <a:t> of </a:t>
            </a:r>
            <a:r>
              <a:rPr lang="cs-CZ" sz="2400" dirty="0" err="1"/>
              <a:t>the</a:t>
            </a:r>
            <a:r>
              <a:rPr lang="cs-CZ" sz="2400" dirty="0"/>
              <a:t> </a:t>
            </a:r>
            <a:r>
              <a:rPr lang="cs-CZ" sz="2400" dirty="0" err="1"/>
              <a:t>figures</a:t>
            </a:r>
            <a:r>
              <a:rPr lang="cs-CZ" sz="2400" dirty="0"/>
              <a:t> </a:t>
            </a:r>
            <a:r>
              <a:rPr lang="cs-CZ" sz="2400" dirty="0" err="1"/>
              <a:t>highligted</a:t>
            </a:r>
            <a:r>
              <a:rPr lang="cs-CZ" sz="2400" dirty="0"/>
              <a:t> in </a:t>
            </a:r>
            <a:r>
              <a:rPr lang="cs-CZ" sz="2400" dirty="0" err="1"/>
              <a:t>red</a:t>
            </a:r>
            <a:r>
              <a:rPr lang="cs-CZ" sz="2400" dirty="0"/>
              <a:t>?                                                   </a:t>
            </a:r>
            <a:r>
              <a:rPr lang="cs-CZ" sz="2400" dirty="0" err="1">
                <a:solidFill>
                  <a:srgbClr val="FF0000"/>
                </a:solidFill>
              </a:rPr>
              <a:t>Those</a:t>
            </a:r>
            <a:r>
              <a:rPr lang="cs-CZ" sz="2400" dirty="0">
                <a:solidFill>
                  <a:srgbClr val="FF0000"/>
                </a:solidFill>
              </a:rPr>
              <a:t> are </a:t>
            </a:r>
            <a:r>
              <a:rPr lang="cs-CZ" sz="2400" dirty="0" err="1">
                <a:solidFill>
                  <a:srgbClr val="FF0000"/>
                </a:solidFill>
              </a:rPr>
              <a:t>the</a:t>
            </a:r>
            <a:r>
              <a:rPr lang="cs-CZ" sz="2400" dirty="0">
                <a:solidFill>
                  <a:srgbClr val="FF0000"/>
                </a:solidFill>
              </a:rPr>
              <a:t> </a:t>
            </a:r>
            <a:r>
              <a:rPr lang="cs-CZ" sz="2400" dirty="0" err="1">
                <a:solidFill>
                  <a:srgbClr val="FF0000"/>
                </a:solidFill>
              </a:rPr>
              <a:t>extreme</a:t>
            </a:r>
            <a:r>
              <a:rPr lang="cs-CZ" sz="2400" dirty="0">
                <a:solidFill>
                  <a:srgbClr val="FF0000"/>
                </a:solidFill>
              </a:rPr>
              <a:t> data </a:t>
            </a:r>
            <a:r>
              <a:rPr lang="cs-CZ" sz="2400" dirty="0" err="1">
                <a:solidFill>
                  <a:srgbClr val="FF0000"/>
                </a:solidFill>
              </a:rPr>
              <a:t>that</a:t>
            </a:r>
            <a:r>
              <a:rPr lang="cs-CZ" sz="2400" dirty="0">
                <a:solidFill>
                  <a:srgbClr val="FF0000"/>
                </a:solidFill>
              </a:rPr>
              <a:t> are far from </a:t>
            </a:r>
            <a:r>
              <a:rPr lang="cs-CZ" sz="2400" dirty="0" err="1">
                <a:solidFill>
                  <a:srgbClr val="FF0000"/>
                </a:solidFill>
              </a:rPr>
              <a:t>the</a:t>
            </a:r>
            <a:r>
              <a:rPr lang="cs-CZ" sz="2400" dirty="0">
                <a:solidFill>
                  <a:srgbClr val="FF0000"/>
                </a:solidFill>
              </a:rPr>
              <a:t> </a:t>
            </a:r>
            <a:r>
              <a:rPr lang="cs-CZ" sz="2400" dirty="0" err="1">
                <a:solidFill>
                  <a:srgbClr val="FF0000"/>
                </a:solidFill>
              </a:rPr>
              <a:t>average</a:t>
            </a:r>
            <a:r>
              <a:rPr lang="cs-CZ" sz="2400" dirty="0">
                <a:solidFill>
                  <a:srgbClr val="FF0000"/>
                </a:solidFill>
              </a:rPr>
              <a:t> data - </a:t>
            </a:r>
            <a:r>
              <a:rPr lang="cs-CZ" sz="2400" dirty="0" err="1">
                <a:solidFill>
                  <a:srgbClr val="FF0000"/>
                </a:solidFill>
              </a:rPr>
              <a:t>the</a:t>
            </a:r>
            <a:r>
              <a:rPr lang="cs-CZ" sz="2400" dirty="0">
                <a:solidFill>
                  <a:srgbClr val="FF0000"/>
                </a:solidFill>
              </a:rPr>
              <a:t> Green Up period </a:t>
            </a:r>
            <a:r>
              <a:rPr lang="cs-CZ" sz="2400" dirty="0" err="1">
                <a:solidFill>
                  <a:srgbClr val="FF0000"/>
                </a:solidFill>
              </a:rPr>
              <a:t>was</a:t>
            </a:r>
            <a:r>
              <a:rPr lang="cs-CZ" sz="2400" dirty="0">
                <a:solidFill>
                  <a:srgbClr val="FF0000"/>
                </a:solidFill>
              </a:rPr>
              <a:t> </a:t>
            </a:r>
            <a:r>
              <a:rPr lang="cs-CZ" sz="2400" dirty="0" err="1">
                <a:solidFill>
                  <a:srgbClr val="FF0000"/>
                </a:solidFill>
              </a:rPr>
              <a:t>too</a:t>
            </a:r>
            <a:r>
              <a:rPr lang="cs-CZ" sz="2400" dirty="0">
                <a:solidFill>
                  <a:srgbClr val="FF0000"/>
                </a:solidFill>
              </a:rPr>
              <a:t> </a:t>
            </a:r>
            <a:r>
              <a:rPr lang="cs-CZ" sz="2400" dirty="0" err="1">
                <a:solidFill>
                  <a:srgbClr val="FF0000"/>
                </a:solidFill>
              </a:rPr>
              <a:t>short</a:t>
            </a:r>
            <a:r>
              <a:rPr lang="cs-CZ" sz="2400" dirty="0">
                <a:solidFill>
                  <a:srgbClr val="FF0000"/>
                </a:solidFill>
              </a:rPr>
              <a:t>. </a:t>
            </a:r>
            <a:r>
              <a:rPr lang="cs-CZ" sz="2400" dirty="0" err="1">
                <a:solidFill>
                  <a:srgbClr val="FF0000"/>
                </a:solidFill>
              </a:rPr>
              <a:t>It</a:t>
            </a:r>
            <a:r>
              <a:rPr lang="cs-CZ" sz="2400" dirty="0">
                <a:solidFill>
                  <a:srgbClr val="FF0000"/>
                </a:solidFill>
              </a:rPr>
              <a:t> </a:t>
            </a:r>
            <a:r>
              <a:rPr lang="cs-CZ" sz="2400" dirty="0" err="1">
                <a:solidFill>
                  <a:srgbClr val="FF0000"/>
                </a:solidFill>
              </a:rPr>
              <a:t>is</a:t>
            </a:r>
            <a:r>
              <a:rPr lang="cs-CZ" sz="2400" dirty="0">
                <a:solidFill>
                  <a:srgbClr val="FF0000"/>
                </a:solidFill>
              </a:rPr>
              <a:t> </a:t>
            </a:r>
            <a:r>
              <a:rPr lang="cs-CZ" sz="2400" dirty="0" err="1">
                <a:solidFill>
                  <a:srgbClr val="FF0000"/>
                </a:solidFill>
              </a:rPr>
              <a:t>always</a:t>
            </a:r>
            <a:r>
              <a:rPr lang="cs-CZ" sz="2400" dirty="0">
                <a:solidFill>
                  <a:srgbClr val="FF0000"/>
                </a:solidFill>
              </a:rPr>
              <a:t> </a:t>
            </a:r>
            <a:r>
              <a:rPr lang="cs-CZ" sz="2400" dirty="0" err="1">
                <a:solidFill>
                  <a:srgbClr val="FF0000"/>
                </a:solidFill>
              </a:rPr>
              <a:t>good</a:t>
            </a:r>
            <a:r>
              <a:rPr lang="cs-CZ" sz="2400" dirty="0">
                <a:solidFill>
                  <a:srgbClr val="FF0000"/>
                </a:solidFill>
              </a:rPr>
              <a:t> to </a:t>
            </a:r>
            <a:r>
              <a:rPr lang="cs-CZ" sz="2400" dirty="0" err="1">
                <a:solidFill>
                  <a:srgbClr val="FF0000"/>
                </a:solidFill>
              </a:rPr>
              <a:t>look</a:t>
            </a:r>
            <a:r>
              <a:rPr lang="cs-CZ" sz="2400" dirty="0">
                <a:solidFill>
                  <a:srgbClr val="FF0000"/>
                </a:solidFill>
              </a:rPr>
              <a:t> </a:t>
            </a:r>
            <a:r>
              <a:rPr lang="cs-CZ" sz="2400" dirty="0" err="1">
                <a:solidFill>
                  <a:srgbClr val="FF0000"/>
                </a:solidFill>
              </a:rPr>
              <a:t>at</a:t>
            </a:r>
            <a:r>
              <a:rPr lang="cs-CZ" sz="2400" dirty="0">
                <a:solidFill>
                  <a:srgbClr val="FF0000"/>
                </a:solidFill>
              </a:rPr>
              <a:t> </a:t>
            </a:r>
            <a:r>
              <a:rPr lang="cs-CZ" sz="2400" dirty="0" err="1">
                <a:solidFill>
                  <a:srgbClr val="FF0000"/>
                </a:solidFill>
              </a:rPr>
              <a:t>the</a:t>
            </a:r>
            <a:r>
              <a:rPr lang="cs-CZ" sz="2400" dirty="0">
                <a:solidFill>
                  <a:srgbClr val="FF0000"/>
                </a:solidFill>
              </a:rPr>
              <a:t> </a:t>
            </a:r>
            <a:r>
              <a:rPr lang="cs-CZ" sz="2400" dirty="0" err="1">
                <a:solidFill>
                  <a:srgbClr val="FF0000"/>
                </a:solidFill>
              </a:rPr>
              <a:t>extremes</a:t>
            </a:r>
            <a:r>
              <a:rPr lang="cs-CZ" sz="2400" dirty="0">
                <a:solidFill>
                  <a:srgbClr val="FF0000"/>
                </a:solidFill>
              </a:rPr>
              <a:t>, as </a:t>
            </a:r>
            <a:r>
              <a:rPr lang="cs-CZ" sz="2400" dirty="0" err="1">
                <a:solidFill>
                  <a:srgbClr val="FF0000"/>
                </a:solidFill>
              </a:rPr>
              <a:t>they</a:t>
            </a:r>
            <a:r>
              <a:rPr lang="cs-CZ" sz="2400" dirty="0">
                <a:solidFill>
                  <a:srgbClr val="FF0000"/>
                </a:solidFill>
              </a:rPr>
              <a:t> </a:t>
            </a:r>
            <a:r>
              <a:rPr lang="cs-CZ" sz="2400" dirty="0" err="1">
                <a:solidFill>
                  <a:srgbClr val="FF0000"/>
                </a:solidFill>
              </a:rPr>
              <a:t>may</a:t>
            </a:r>
            <a:r>
              <a:rPr lang="cs-CZ" sz="2400" dirty="0">
                <a:solidFill>
                  <a:srgbClr val="FF0000"/>
                </a:solidFill>
              </a:rPr>
              <a:t> show </a:t>
            </a:r>
            <a:r>
              <a:rPr lang="cs-CZ" sz="2400" dirty="0" err="1">
                <a:solidFill>
                  <a:srgbClr val="FF0000"/>
                </a:solidFill>
              </a:rPr>
              <a:t>special</a:t>
            </a:r>
            <a:r>
              <a:rPr lang="cs-CZ" sz="2400" dirty="0">
                <a:solidFill>
                  <a:srgbClr val="FF0000"/>
                </a:solidFill>
              </a:rPr>
              <a:t> </a:t>
            </a:r>
            <a:r>
              <a:rPr lang="cs-CZ" sz="2400" dirty="0" err="1">
                <a:solidFill>
                  <a:srgbClr val="FF0000"/>
                </a:solidFill>
              </a:rPr>
              <a:t>conditions</a:t>
            </a:r>
            <a:r>
              <a:rPr lang="cs-CZ" sz="2400" dirty="0">
                <a:solidFill>
                  <a:srgbClr val="FF0000"/>
                </a:solidFill>
              </a:rPr>
              <a:t>, </a:t>
            </a:r>
            <a:r>
              <a:rPr lang="cs-CZ" sz="2400" dirty="0" err="1">
                <a:solidFill>
                  <a:srgbClr val="FF0000"/>
                </a:solidFill>
              </a:rPr>
              <a:t>or</a:t>
            </a:r>
            <a:r>
              <a:rPr lang="cs-CZ" sz="2400" dirty="0">
                <a:solidFill>
                  <a:srgbClr val="FF0000"/>
                </a:solidFill>
              </a:rPr>
              <a:t> </a:t>
            </a:r>
            <a:r>
              <a:rPr lang="cs-CZ" sz="2400" dirty="0" err="1">
                <a:solidFill>
                  <a:srgbClr val="FF0000"/>
                </a:solidFill>
              </a:rPr>
              <a:t>they</a:t>
            </a:r>
            <a:r>
              <a:rPr lang="cs-CZ" sz="2400" dirty="0">
                <a:solidFill>
                  <a:srgbClr val="FF0000"/>
                </a:solidFill>
              </a:rPr>
              <a:t> </a:t>
            </a:r>
            <a:r>
              <a:rPr lang="cs-CZ" sz="2400" dirty="0" err="1">
                <a:solidFill>
                  <a:srgbClr val="FF0000"/>
                </a:solidFill>
              </a:rPr>
              <a:t>might</a:t>
            </a:r>
            <a:r>
              <a:rPr lang="cs-CZ" sz="2400" dirty="0">
                <a:solidFill>
                  <a:srgbClr val="FF0000"/>
                </a:solidFill>
              </a:rPr>
              <a:t> </a:t>
            </a:r>
            <a:r>
              <a:rPr lang="cs-CZ" sz="2400" dirty="0" err="1">
                <a:solidFill>
                  <a:srgbClr val="FF0000"/>
                </a:solidFill>
              </a:rPr>
              <a:t>be</a:t>
            </a:r>
            <a:r>
              <a:rPr lang="cs-CZ" sz="2400" dirty="0">
                <a:solidFill>
                  <a:srgbClr val="FF0000"/>
                </a:solidFill>
              </a:rPr>
              <a:t> </a:t>
            </a:r>
            <a:r>
              <a:rPr lang="cs-CZ" sz="2400" dirty="0" err="1">
                <a:solidFill>
                  <a:srgbClr val="FF0000"/>
                </a:solidFill>
              </a:rPr>
              <a:t>caused</a:t>
            </a:r>
            <a:r>
              <a:rPr lang="cs-CZ" sz="2400" dirty="0">
                <a:solidFill>
                  <a:srgbClr val="FF0000"/>
                </a:solidFill>
              </a:rPr>
              <a:t> by </a:t>
            </a:r>
            <a:r>
              <a:rPr lang="cs-CZ" sz="2400" dirty="0" err="1">
                <a:solidFill>
                  <a:srgbClr val="FF0000"/>
                </a:solidFill>
              </a:rPr>
              <a:t>an</a:t>
            </a:r>
            <a:r>
              <a:rPr lang="cs-CZ" sz="2400" dirty="0">
                <a:solidFill>
                  <a:srgbClr val="FF0000"/>
                </a:solidFill>
              </a:rPr>
              <a:t> </a:t>
            </a:r>
            <a:r>
              <a:rPr lang="cs-CZ" sz="2400" dirty="0" err="1">
                <a:solidFill>
                  <a:srgbClr val="FF0000"/>
                </a:solidFill>
              </a:rPr>
              <a:t>error</a:t>
            </a:r>
            <a:r>
              <a:rPr lang="cs-CZ" sz="2400" dirty="0">
                <a:solidFill>
                  <a:srgbClr val="FF0000"/>
                </a:solidFill>
              </a:rPr>
              <a:t> done </a:t>
            </a:r>
            <a:r>
              <a:rPr lang="cs-CZ" sz="2400" dirty="0" err="1">
                <a:solidFill>
                  <a:srgbClr val="FF0000"/>
                </a:solidFill>
              </a:rPr>
              <a:t>during</a:t>
            </a:r>
            <a:r>
              <a:rPr lang="cs-CZ" sz="2400" dirty="0">
                <a:solidFill>
                  <a:srgbClr val="FF0000"/>
                </a:solidFill>
              </a:rPr>
              <a:t> </a:t>
            </a:r>
            <a:r>
              <a:rPr lang="cs-CZ" sz="2400" dirty="0" err="1">
                <a:solidFill>
                  <a:srgbClr val="FF0000"/>
                </a:solidFill>
              </a:rPr>
              <a:t>observation</a:t>
            </a:r>
            <a:r>
              <a:rPr lang="cs-CZ" sz="2400" dirty="0">
                <a:solidFill>
                  <a:srgbClr val="FF0000"/>
                </a:solidFill>
              </a:rPr>
              <a:t>, reporting </a:t>
            </a:r>
            <a:r>
              <a:rPr lang="cs-CZ" sz="2400" dirty="0" err="1">
                <a:solidFill>
                  <a:srgbClr val="FF0000"/>
                </a:solidFill>
              </a:rPr>
              <a:t>or</a:t>
            </a:r>
            <a:r>
              <a:rPr lang="cs-CZ" sz="2400" dirty="0">
                <a:solidFill>
                  <a:srgbClr val="FF0000"/>
                </a:solidFill>
              </a:rPr>
              <a:t> </a:t>
            </a:r>
            <a:r>
              <a:rPr lang="cs-CZ" sz="2400" dirty="0" err="1">
                <a:solidFill>
                  <a:srgbClr val="FF0000"/>
                </a:solidFill>
              </a:rPr>
              <a:t>calculation</a:t>
            </a:r>
            <a:r>
              <a:rPr lang="cs-CZ" sz="2400" dirty="0">
                <a:solidFill>
                  <a:srgbClr val="FF0000"/>
                </a:solidFill>
              </a:rPr>
              <a:t>.</a:t>
            </a:r>
          </a:p>
          <a:p>
            <a:r>
              <a:rPr lang="cs-CZ" sz="2400" dirty="0" err="1"/>
              <a:t>Why</a:t>
            </a:r>
            <a:r>
              <a:rPr lang="cs-CZ" sz="2400" dirty="0"/>
              <a:t> do </a:t>
            </a:r>
            <a:r>
              <a:rPr lang="cs-CZ" sz="2400" dirty="0" err="1"/>
              <a:t>you</a:t>
            </a:r>
            <a:r>
              <a:rPr lang="cs-CZ" sz="2400" dirty="0"/>
              <a:t> </a:t>
            </a:r>
            <a:r>
              <a:rPr lang="cs-CZ" sz="2400" dirty="0" err="1"/>
              <a:t>think</a:t>
            </a:r>
            <a:r>
              <a:rPr lang="cs-CZ" sz="2400" dirty="0"/>
              <a:t> </a:t>
            </a:r>
            <a:r>
              <a:rPr lang="cs-CZ" sz="2400" dirty="0" err="1"/>
              <a:t>there</a:t>
            </a:r>
            <a:r>
              <a:rPr lang="cs-CZ" sz="2400" dirty="0"/>
              <a:t> </a:t>
            </a:r>
            <a:r>
              <a:rPr lang="cs-CZ" sz="2400" dirty="0" err="1"/>
              <a:t>is</a:t>
            </a:r>
            <a:r>
              <a:rPr lang="cs-CZ" sz="2400" dirty="0"/>
              <a:t> „no data“ </a:t>
            </a:r>
            <a:r>
              <a:rPr lang="cs-CZ" sz="2400" dirty="0" err="1"/>
              <a:t>marked</a:t>
            </a:r>
            <a:r>
              <a:rPr lang="cs-CZ" sz="2400" dirty="0"/>
              <a:t> in </a:t>
            </a:r>
            <a:r>
              <a:rPr lang="cs-CZ" sz="2400" dirty="0" err="1"/>
              <a:t>column</a:t>
            </a:r>
            <a:r>
              <a:rPr lang="cs-CZ" sz="2400" dirty="0"/>
              <a:t> 6 </a:t>
            </a:r>
            <a:r>
              <a:rPr lang="cs-CZ" sz="2400" dirty="0" err="1"/>
              <a:t>for</a:t>
            </a:r>
            <a:r>
              <a:rPr lang="cs-CZ" sz="2400" dirty="0"/>
              <a:t> </a:t>
            </a:r>
            <a:r>
              <a:rPr lang="cs-CZ" sz="2400" dirty="0" err="1"/>
              <a:t>year</a:t>
            </a:r>
            <a:r>
              <a:rPr lang="cs-CZ" sz="2400" dirty="0"/>
              <a:t> 2017?             </a:t>
            </a:r>
            <a:r>
              <a:rPr lang="cs-CZ" sz="2400" dirty="0" err="1">
                <a:solidFill>
                  <a:srgbClr val="FF0000"/>
                </a:solidFill>
              </a:rPr>
              <a:t>This</a:t>
            </a:r>
            <a:r>
              <a:rPr lang="cs-CZ" sz="2400" dirty="0">
                <a:solidFill>
                  <a:srgbClr val="FF0000"/>
                </a:solidFill>
              </a:rPr>
              <a:t> </a:t>
            </a:r>
            <a:r>
              <a:rPr lang="cs-CZ" sz="2400" dirty="0" err="1">
                <a:solidFill>
                  <a:srgbClr val="FF0000"/>
                </a:solidFill>
              </a:rPr>
              <a:t>is</a:t>
            </a:r>
            <a:r>
              <a:rPr lang="cs-CZ" sz="2400" dirty="0">
                <a:solidFill>
                  <a:srgbClr val="FF0000"/>
                </a:solidFill>
              </a:rPr>
              <a:t> </a:t>
            </a:r>
            <a:r>
              <a:rPr lang="cs-CZ" sz="2400" dirty="0" err="1">
                <a:solidFill>
                  <a:srgbClr val="FF0000"/>
                </a:solidFill>
              </a:rPr>
              <a:t>related</a:t>
            </a:r>
            <a:r>
              <a:rPr lang="cs-CZ" sz="2400" dirty="0">
                <a:solidFill>
                  <a:srgbClr val="FF0000"/>
                </a:solidFill>
              </a:rPr>
              <a:t> to </a:t>
            </a:r>
            <a:r>
              <a:rPr lang="cs-CZ" sz="2400" dirty="0" err="1">
                <a:solidFill>
                  <a:srgbClr val="FF0000"/>
                </a:solidFill>
              </a:rPr>
              <a:t>the</a:t>
            </a:r>
            <a:r>
              <a:rPr lang="cs-CZ" sz="2400" dirty="0">
                <a:solidFill>
                  <a:srgbClr val="FF0000"/>
                </a:solidFill>
              </a:rPr>
              <a:t> </a:t>
            </a:r>
            <a:r>
              <a:rPr lang="cs-CZ" sz="2400" dirty="0" err="1">
                <a:solidFill>
                  <a:srgbClr val="FF0000"/>
                </a:solidFill>
              </a:rPr>
              <a:t>column</a:t>
            </a:r>
            <a:r>
              <a:rPr lang="cs-CZ" sz="2400" dirty="0">
                <a:solidFill>
                  <a:srgbClr val="FF0000"/>
                </a:solidFill>
              </a:rPr>
              <a:t> 4 of </a:t>
            </a:r>
            <a:r>
              <a:rPr lang="cs-CZ" sz="2400" dirty="0" err="1">
                <a:solidFill>
                  <a:srgbClr val="FF0000"/>
                </a:solidFill>
              </a:rPr>
              <a:t>the</a:t>
            </a:r>
            <a:r>
              <a:rPr lang="cs-CZ" sz="2400" dirty="0">
                <a:solidFill>
                  <a:srgbClr val="FF0000"/>
                </a:solidFill>
              </a:rPr>
              <a:t> </a:t>
            </a:r>
            <a:r>
              <a:rPr lang="cs-CZ" sz="2400" dirty="0" err="1">
                <a:solidFill>
                  <a:srgbClr val="FF0000"/>
                </a:solidFill>
              </a:rPr>
              <a:t>same</a:t>
            </a:r>
            <a:r>
              <a:rPr lang="cs-CZ" sz="2400" dirty="0">
                <a:solidFill>
                  <a:srgbClr val="FF0000"/>
                </a:solidFill>
              </a:rPr>
              <a:t> </a:t>
            </a:r>
            <a:r>
              <a:rPr lang="cs-CZ" sz="2400" dirty="0" err="1">
                <a:solidFill>
                  <a:srgbClr val="FF0000"/>
                </a:solidFill>
              </a:rPr>
              <a:t>year</a:t>
            </a:r>
            <a:r>
              <a:rPr lang="cs-CZ" sz="2400" dirty="0">
                <a:solidFill>
                  <a:srgbClr val="FF0000"/>
                </a:solidFill>
              </a:rPr>
              <a:t>, </a:t>
            </a:r>
            <a:r>
              <a:rPr lang="cs-CZ" sz="2400" dirty="0" err="1">
                <a:solidFill>
                  <a:srgbClr val="FF0000"/>
                </a:solidFill>
              </a:rPr>
              <a:t>where</a:t>
            </a:r>
            <a:r>
              <a:rPr lang="cs-CZ" sz="2400" dirty="0">
                <a:solidFill>
                  <a:srgbClr val="FF0000"/>
                </a:solidFill>
              </a:rPr>
              <a:t> „no data </a:t>
            </a:r>
            <a:r>
              <a:rPr lang="cs-CZ" sz="2400" dirty="0" err="1">
                <a:solidFill>
                  <a:srgbClr val="FF0000"/>
                </a:solidFill>
              </a:rPr>
              <a:t>was</a:t>
            </a:r>
            <a:r>
              <a:rPr lang="cs-CZ" sz="2400" dirty="0">
                <a:solidFill>
                  <a:srgbClr val="FF0000"/>
                </a:solidFill>
              </a:rPr>
              <a:t> </a:t>
            </a:r>
            <a:r>
              <a:rPr lang="cs-CZ" sz="2400" dirty="0" err="1">
                <a:solidFill>
                  <a:srgbClr val="FF0000"/>
                </a:solidFill>
              </a:rPr>
              <a:t>reported</a:t>
            </a:r>
            <a:r>
              <a:rPr lang="cs-CZ" sz="2400" dirty="0">
                <a:solidFill>
                  <a:srgbClr val="FF0000"/>
                </a:solidFill>
              </a:rPr>
              <a:t>“. </a:t>
            </a:r>
            <a:r>
              <a:rPr lang="cs-CZ" sz="2400" dirty="0" err="1">
                <a:solidFill>
                  <a:srgbClr val="FF0000"/>
                </a:solidFill>
              </a:rPr>
              <a:t>That</a:t>
            </a:r>
            <a:r>
              <a:rPr lang="cs-CZ" sz="2400" dirty="0">
                <a:solidFill>
                  <a:srgbClr val="FF0000"/>
                </a:solidFill>
              </a:rPr>
              <a:t> </a:t>
            </a:r>
            <a:r>
              <a:rPr lang="cs-CZ" sz="2400" dirty="0" err="1">
                <a:solidFill>
                  <a:srgbClr val="FF0000"/>
                </a:solidFill>
              </a:rPr>
              <a:t>is</a:t>
            </a:r>
            <a:r>
              <a:rPr lang="cs-CZ" sz="2400" dirty="0">
                <a:solidFill>
                  <a:srgbClr val="FF0000"/>
                </a:solidFill>
              </a:rPr>
              <a:t> </a:t>
            </a:r>
            <a:r>
              <a:rPr lang="cs-CZ" sz="2400" dirty="0" err="1">
                <a:solidFill>
                  <a:srgbClr val="FF0000"/>
                </a:solidFill>
              </a:rPr>
              <a:t>why</a:t>
            </a:r>
            <a:r>
              <a:rPr lang="cs-CZ" sz="2400" dirty="0">
                <a:solidFill>
                  <a:srgbClr val="FF0000"/>
                </a:solidFill>
              </a:rPr>
              <a:t> </a:t>
            </a:r>
            <a:r>
              <a:rPr lang="cs-CZ" sz="2400" dirty="0" err="1">
                <a:solidFill>
                  <a:srgbClr val="FF0000"/>
                </a:solidFill>
              </a:rPr>
              <a:t>the</a:t>
            </a:r>
            <a:r>
              <a:rPr lang="cs-CZ" sz="2400" dirty="0">
                <a:solidFill>
                  <a:srgbClr val="FF0000"/>
                </a:solidFill>
              </a:rPr>
              <a:t> </a:t>
            </a:r>
            <a:r>
              <a:rPr lang="cs-CZ" sz="2400" dirty="0" err="1">
                <a:solidFill>
                  <a:srgbClr val="FF0000"/>
                </a:solidFill>
              </a:rPr>
              <a:t>calculation</a:t>
            </a:r>
            <a:r>
              <a:rPr lang="cs-CZ" sz="2400" dirty="0">
                <a:solidFill>
                  <a:srgbClr val="FF0000"/>
                </a:solidFill>
              </a:rPr>
              <a:t> </a:t>
            </a:r>
            <a:r>
              <a:rPr lang="cs-CZ" sz="2400" dirty="0" err="1">
                <a:solidFill>
                  <a:srgbClr val="FF0000"/>
                </a:solidFill>
              </a:rPr>
              <a:t>of</a:t>
            </a:r>
            <a:r>
              <a:rPr lang="cs-CZ" sz="2400" dirty="0">
                <a:solidFill>
                  <a:srgbClr val="FF0000"/>
                </a:solidFill>
              </a:rPr>
              <a:t> </a:t>
            </a:r>
            <a:r>
              <a:rPr lang="cs-CZ" sz="2400" dirty="0" err="1">
                <a:solidFill>
                  <a:srgbClr val="FF0000"/>
                </a:solidFill>
              </a:rPr>
              <a:t>the</a:t>
            </a:r>
            <a:r>
              <a:rPr lang="cs-CZ" sz="2400" dirty="0">
                <a:solidFill>
                  <a:srgbClr val="FF0000"/>
                </a:solidFill>
              </a:rPr>
              <a:t> Green up period </a:t>
            </a:r>
            <a:r>
              <a:rPr lang="cs-CZ" sz="2400" dirty="0" err="1">
                <a:solidFill>
                  <a:srgbClr val="FF0000"/>
                </a:solidFill>
              </a:rPr>
              <a:t>could</a:t>
            </a:r>
            <a:r>
              <a:rPr lang="cs-CZ" sz="2400" dirty="0">
                <a:solidFill>
                  <a:srgbClr val="FF0000"/>
                </a:solidFill>
              </a:rPr>
              <a:t> not </a:t>
            </a:r>
            <a:r>
              <a:rPr lang="cs-CZ" sz="2400" dirty="0" err="1">
                <a:solidFill>
                  <a:srgbClr val="FF0000"/>
                </a:solidFill>
              </a:rPr>
              <a:t>be</a:t>
            </a:r>
            <a:r>
              <a:rPr lang="cs-CZ" sz="2400" dirty="0">
                <a:solidFill>
                  <a:srgbClr val="FF0000"/>
                </a:solidFill>
              </a:rPr>
              <a:t> done.</a:t>
            </a:r>
          </a:p>
          <a:p>
            <a:endParaRPr lang="cs-CZ" sz="2400" dirty="0"/>
          </a:p>
          <a:p>
            <a:endParaRPr lang="cs-CZ" sz="2400" dirty="0"/>
          </a:p>
          <a:p>
            <a:endParaRPr lang="cs-CZ" sz="2400" b="1" dirty="0"/>
          </a:p>
          <a:p>
            <a:endParaRPr lang="cs-CZ" sz="2400" b="1" dirty="0"/>
          </a:p>
          <a:p>
            <a:endParaRPr lang="cs-CZ" sz="2400" b="1" dirty="0"/>
          </a:p>
        </p:txBody>
      </p:sp>
    </p:spTree>
    <p:extLst>
      <p:ext uri="{BB962C8B-B14F-4D97-AF65-F5344CB8AC3E}">
        <p14:creationId xmlns:p14="http://schemas.microsoft.com/office/powerpoint/2010/main" val="218834581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1702</TotalTime>
  <Words>744</Words>
  <Application>Microsoft Office PowerPoint</Application>
  <PresentationFormat>Širokoúhlá obrazovka</PresentationFormat>
  <Paragraphs>120</Paragraphs>
  <Slides>10</Slides>
  <Notes>0</Notes>
  <HiddenSlides>0</HiddenSlides>
  <MMClips>0</MMClips>
  <ScaleCrop>false</ScaleCrop>
  <HeadingPairs>
    <vt:vector size="6" baseType="variant">
      <vt:variant>
        <vt:lpstr>Použitá písma</vt:lpstr>
      </vt:variant>
      <vt:variant>
        <vt:i4>5</vt:i4>
      </vt:variant>
      <vt:variant>
        <vt:lpstr>Motiv</vt:lpstr>
      </vt:variant>
      <vt:variant>
        <vt:i4>1</vt:i4>
      </vt:variant>
      <vt:variant>
        <vt:lpstr>Nadpisy snímků</vt:lpstr>
      </vt:variant>
      <vt:variant>
        <vt:i4>10</vt:i4>
      </vt:variant>
    </vt:vector>
  </HeadingPairs>
  <TitlesOfParts>
    <vt:vector size="16" baseType="lpstr">
      <vt:lpstr>Arial</vt:lpstr>
      <vt:lpstr>Calibri</vt:lpstr>
      <vt:lpstr>Calibri Light</vt:lpstr>
      <vt:lpstr>Times New Roman</vt:lpstr>
      <vt:lpstr>Wingdings</vt:lpstr>
      <vt:lpstr>Office Theme</vt:lpstr>
      <vt:lpstr>Prezentace aplikace PowerPoint</vt:lpstr>
      <vt:lpstr>Prezentace aplikace PowerPoint</vt:lpstr>
      <vt:lpstr>Content of the activity</vt:lpstr>
      <vt:lpstr>Introduction</vt:lpstr>
      <vt:lpstr>And after 5 years of collaboration and friendship between two 300 km distant schools, observing the same tree – lime (Tillia cordata) </vt:lpstr>
      <vt:lpstr>Work assignment for students</vt:lpstr>
      <vt:lpstr>Data – Lime tree</vt:lpstr>
      <vt:lpstr>For answers to the questions go to the next slide </vt:lpstr>
      <vt:lpstr>Correct answers</vt:lpstr>
      <vt:lpstr>The data literacy learning activity was prepared by GLOBE Program Europe and Eurasia Region Coordination Office, inspired by a real classroom activity coming from a GLOBE school.  Thanks to the teacher Marina Balažinec  from Primary school Varazdin  and to the teacher Lidija Tivanovac from the Primary school Ivana Kukuljevića Belišće and to their students for the inspiring idea, photos and materials.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Time of buddburst and dynamics of leaf growth in Tilia cordata Mill. at Varaždin and Belišće</dc:title>
  <dc:creator>Danijel</dc:creator>
  <cp:lastModifiedBy>Lenka Kleger</cp:lastModifiedBy>
  <cp:revision>69</cp:revision>
  <dcterms:created xsi:type="dcterms:W3CDTF">2020-04-08T13:28:56Z</dcterms:created>
  <dcterms:modified xsi:type="dcterms:W3CDTF">2023-10-12T20:37:36Z</dcterms:modified>
</cp:coreProperties>
</file>