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74" r:id="rId3"/>
    <p:sldId id="291" r:id="rId4"/>
    <p:sldId id="287" r:id="rId5"/>
    <p:sldId id="285" r:id="rId6"/>
    <p:sldId id="288" r:id="rId7"/>
    <p:sldId id="286" r:id="rId8"/>
    <p:sldId id="282" r:id="rId9"/>
    <p:sldId id="275" r:id="rId10"/>
    <p:sldId id="276" r:id="rId11"/>
    <p:sldId id="271" r:id="rId12"/>
    <p:sldId id="272" r:id="rId13"/>
    <p:sldId id="273" r:id="rId14"/>
    <p:sldId id="289" r:id="rId15"/>
    <p:sldId id="290" r:id="rId16"/>
    <p:sldId id="292" r:id="rId17"/>
  </p:sldIdLst>
  <p:sldSz cx="12192000" cy="6858000"/>
  <p:notesSz cx="6735763" cy="9866313"/>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rednji stil 2 - Isticanj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vijetli stil 2 - Isticanj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86"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FD4D8E6-3084-49A1-95EC-A2EE5B8EAA55}"/>
              </a:ext>
            </a:extLst>
          </p:cNvPr>
          <p:cNvSpPr>
            <a:spLocks noGrp="1"/>
          </p:cNvSpPr>
          <p:nvPr>
            <p:ph type="ctrTitle"/>
          </p:nvPr>
        </p:nvSpPr>
        <p:spPr>
          <a:xfrm>
            <a:off x="1524000" y="1122363"/>
            <a:ext cx="9144000" cy="2387600"/>
          </a:xfrm>
        </p:spPr>
        <p:txBody>
          <a:bodyPr anchor="b"/>
          <a:lstStyle>
            <a:lvl1pPr algn="ctr">
              <a:defRPr sz="6000"/>
            </a:lvl1pPr>
          </a:lstStyle>
          <a:p>
            <a:r>
              <a:rPr lang="hr-HR"/>
              <a:t>Kliknite da biste uredili stil naslova matrice</a:t>
            </a:r>
          </a:p>
        </p:txBody>
      </p:sp>
      <p:sp>
        <p:nvSpPr>
          <p:cNvPr id="3" name="Podnaslov 2">
            <a:extLst>
              <a:ext uri="{FF2B5EF4-FFF2-40B4-BE49-F238E27FC236}">
                <a16:creationId xmlns:a16="http://schemas.microsoft.com/office/drawing/2014/main" id="{76C6F14C-68BC-40F9-8E31-DEC6506E8A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p>
        </p:txBody>
      </p:sp>
      <p:sp>
        <p:nvSpPr>
          <p:cNvPr id="4" name="Rezervirano mjesto datuma 3">
            <a:extLst>
              <a:ext uri="{FF2B5EF4-FFF2-40B4-BE49-F238E27FC236}">
                <a16:creationId xmlns:a16="http://schemas.microsoft.com/office/drawing/2014/main" id="{8CE29D4B-18E6-4711-9747-94110D3D8EAB}"/>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5" name="Rezervirano mjesto podnožja 4">
            <a:extLst>
              <a:ext uri="{FF2B5EF4-FFF2-40B4-BE49-F238E27FC236}">
                <a16:creationId xmlns:a16="http://schemas.microsoft.com/office/drawing/2014/main" id="{D07D416B-C637-431D-94D1-8570D3126248}"/>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085B9D90-CDBA-42AA-8E1A-D24926D85EF5}"/>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291094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Naslov i okomiti tekst">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5514F93-8E8F-4C2D-A8BD-A0F9AF4C17CE}"/>
              </a:ext>
            </a:extLst>
          </p:cNvPr>
          <p:cNvSpPr>
            <a:spLocks noGrp="1"/>
          </p:cNvSpPr>
          <p:nvPr>
            <p:ph type="title"/>
          </p:nvPr>
        </p:nvSpPr>
        <p:spPr/>
        <p:txBody>
          <a:bodyPr/>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969BEF3E-F6E1-49D6-A1AB-1B29CAC88FAD}"/>
              </a:ext>
            </a:extLst>
          </p:cNvPr>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908DE6AD-A1D9-485E-BC6C-8A7EF5A44453}"/>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5" name="Rezervirano mjesto podnožja 4">
            <a:extLst>
              <a:ext uri="{FF2B5EF4-FFF2-40B4-BE49-F238E27FC236}">
                <a16:creationId xmlns:a16="http://schemas.microsoft.com/office/drawing/2014/main" id="{22125A10-FEA7-43C9-AD55-4833641A64DA}"/>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57430D75-947C-49D1-B1EB-651FA4F7C8C4}"/>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421767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Okomiti naslov i tekst">
    <p:spTree>
      <p:nvGrpSpPr>
        <p:cNvPr id="1" name=""/>
        <p:cNvGrpSpPr/>
        <p:nvPr/>
      </p:nvGrpSpPr>
      <p:grpSpPr>
        <a:xfrm>
          <a:off x="0" y="0"/>
          <a:ext cx="0" cy="0"/>
          <a:chOff x="0" y="0"/>
          <a:chExt cx="0" cy="0"/>
        </a:xfrm>
      </p:grpSpPr>
      <p:sp>
        <p:nvSpPr>
          <p:cNvPr id="2" name="Okomiti naslov 1">
            <a:extLst>
              <a:ext uri="{FF2B5EF4-FFF2-40B4-BE49-F238E27FC236}">
                <a16:creationId xmlns:a16="http://schemas.microsoft.com/office/drawing/2014/main" id="{752E3EF2-8283-4A7C-B2A4-E8C9F84663CE}"/>
              </a:ext>
            </a:extLst>
          </p:cNvPr>
          <p:cNvSpPr>
            <a:spLocks noGrp="1"/>
          </p:cNvSpPr>
          <p:nvPr>
            <p:ph type="title" orient="vert"/>
          </p:nvPr>
        </p:nvSpPr>
        <p:spPr>
          <a:xfrm>
            <a:off x="8724900" y="365125"/>
            <a:ext cx="2628900" cy="5811838"/>
          </a:xfrm>
        </p:spPr>
        <p:txBody>
          <a:bodyPr vert="eaVert"/>
          <a:lstStyle/>
          <a:p>
            <a:r>
              <a:rPr lang="hr-HR"/>
              <a:t>Kliknite da biste uredili stil naslova matrice</a:t>
            </a:r>
          </a:p>
        </p:txBody>
      </p:sp>
      <p:sp>
        <p:nvSpPr>
          <p:cNvPr id="3" name="Rezervirano mjesto okomitog teksta 2">
            <a:extLst>
              <a:ext uri="{FF2B5EF4-FFF2-40B4-BE49-F238E27FC236}">
                <a16:creationId xmlns:a16="http://schemas.microsoft.com/office/drawing/2014/main" id="{EDECAD6D-8017-41F6-AC84-DFB26B23CCEB}"/>
              </a:ext>
            </a:extLst>
          </p:cNvPr>
          <p:cNvSpPr>
            <a:spLocks noGrp="1"/>
          </p:cNvSpPr>
          <p:nvPr>
            <p:ph type="body" orient="vert" idx="1"/>
          </p:nvPr>
        </p:nvSpPr>
        <p:spPr>
          <a:xfrm>
            <a:off x="838200" y="365125"/>
            <a:ext cx="7734300" cy="5811838"/>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6476188B-3A8C-4AC3-B28F-EA422C8C37D1}"/>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5" name="Rezervirano mjesto podnožja 4">
            <a:extLst>
              <a:ext uri="{FF2B5EF4-FFF2-40B4-BE49-F238E27FC236}">
                <a16:creationId xmlns:a16="http://schemas.microsoft.com/office/drawing/2014/main" id="{7500FB7A-7A06-4F13-97BD-FFC1FD0F6957}"/>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656F92DB-1EA7-4B3C-A541-6645268AFF8E}"/>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12284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Naslov i sadržaj">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60B6A3-3A50-4BA0-9AA3-6EF6089E93B6}"/>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C2DA969B-DD35-4462-9134-5D55BF821EFA}"/>
              </a:ext>
            </a:extLst>
          </p:cNvPr>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C494D553-89FD-45FE-9FAA-8B90AF09BBFD}"/>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5" name="Rezervirano mjesto podnožja 4">
            <a:extLst>
              <a:ext uri="{FF2B5EF4-FFF2-40B4-BE49-F238E27FC236}">
                <a16:creationId xmlns:a16="http://schemas.microsoft.com/office/drawing/2014/main" id="{36614CAF-C8C8-4113-B86B-2507099AA41F}"/>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9E84D173-9B1C-468A-B717-7EF1253674C4}"/>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2102149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sekcije">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69462B6-458A-46C4-9CB7-B4B7F21E1022}"/>
              </a:ext>
            </a:extLst>
          </p:cNvPr>
          <p:cNvSpPr>
            <a:spLocks noGrp="1"/>
          </p:cNvSpPr>
          <p:nvPr>
            <p:ph type="title"/>
          </p:nvPr>
        </p:nvSpPr>
        <p:spPr>
          <a:xfrm>
            <a:off x="831850" y="1709738"/>
            <a:ext cx="10515600" cy="2852737"/>
          </a:xfrm>
        </p:spPr>
        <p:txBody>
          <a:bodyPr anchor="b"/>
          <a:lstStyle>
            <a:lvl1pPr>
              <a:defRPr sz="6000"/>
            </a:lvl1pPr>
          </a:lstStyle>
          <a:p>
            <a:r>
              <a:rPr lang="hr-HR"/>
              <a:t>Kliknite da biste uredili stil naslova matrice</a:t>
            </a:r>
          </a:p>
        </p:txBody>
      </p:sp>
      <p:sp>
        <p:nvSpPr>
          <p:cNvPr id="3" name="Rezervirano mjesto teksta 2">
            <a:extLst>
              <a:ext uri="{FF2B5EF4-FFF2-40B4-BE49-F238E27FC236}">
                <a16:creationId xmlns:a16="http://schemas.microsoft.com/office/drawing/2014/main" id="{3A4D63A1-9C7E-48FA-9892-F1748ED49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4" name="Rezervirano mjesto datuma 3">
            <a:extLst>
              <a:ext uri="{FF2B5EF4-FFF2-40B4-BE49-F238E27FC236}">
                <a16:creationId xmlns:a16="http://schemas.microsoft.com/office/drawing/2014/main" id="{EE9E7377-EEA0-4E94-B06B-B178564EA01A}"/>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5" name="Rezervirano mjesto podnožja 4">
            <a:extLst>
              <a:ext uri="{FF2B5EF4-FFF2-40B4-BE49-F238E27FC236}">
                <a16:creationId xmlns:a16="http://schemas.microsoft.com/office/drawing/2014/main" id="{DECE1A27-53F1-4E5F-A786-492CD2F93971}"/>
              </a:ext>
            </a:extLst>
          </p:cNvPr>
          <p:cNvSpPr>
            <a:spLocks noGrp="1"/>
          </p:cNvSpPr>
          <p:nvPr>
            <p:ph type="ftr" sz="quarter" idx="11"/>
          </p:nvPr>
        </p:nvSpPr>
        <p:spPr/>
        <p:txBody>
          <a:bodyPr/>
          <a:lstStyle/>
          <a:p>
            <a:endParaRPr lang="hr-HR"/>
          </a:p>
        </p:txBody>
      </p:sp>
      <p:sp>
        <p:nvSpPr>
          <p:cNvPr id="6" name="Rezervirano mjesto broja slajda 5">
            <a:extLst>
              <a:ext uri="{FF2B5EF4-FFF2-40B4-BE49-F238E27FC236}">
                <a16:creationId xmlns:a16="http://schemas.microsoft.com/office/drawing/2014/main" id="{840ACB76-3C2C-4190-BE35-4324F97F537B}"/>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271566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sadržaj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AE0C5C9-ABE6-4B5A-86FF-C8E612A38589}"/>
              </a:ext>
            </a:extLst>
          </p:cNvPr>
          <p:cNvSpPr>
            <a:spLocks noGrp="1"/>
          </p:cNvSpPr>
          <p:nvPr>
            <p:ph type="title"/>
          </p:nvPr>
        </p:nvSpPr>
        <p:spPr/>
        <p:txBody>
          <a:bodyPr/>
          <a:lstStyle/>
          <a:p>
            <a:r>
              <a:rPr lang="hr-HR"/>
              <a:t>Kliknite da biste uredili stil naslova matrice</a:t>
            </a:r>
          </a:p>
        </p:txBody>
      </p:sp>
      <p:sp>
        <p:nvSpPr>
          <p:cNvPr id="3" name="Rezervirano mjesto sadržaja 2">
            <a:extLst>
              <a:ext uri="{FF2B5EF4-FFF2-40B4-BE49-F238E27FC236}">
                <a16:creationId xmlns:a16="http://schemas.microsoft.com/office/drawing/2014/main" id="{5F8A5CA5-B234-43EA-AFCE-0B3A35A2FA65}"/>
              </a:ext>
            </a:extLst>
          </p:cNvPr>
          <p:cNvSpPr>
            <a:spLocks noGrp="1"/>
          </p:cNvSpPr>
          <p:nvPr>
            <p:ph sz="half" idx="1"/>
          </p:nvPr>
        </p:nvSpPr>
        <p:spPr>
          <a:xfrm>
            <a:off x="838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sadržaja 3">
            <a:extLst>
              <a:ext uri="{FF2B5EF4-FFF2-40B4-BE49-F238E27FC236}">
                <a16:creationId xmlns:a16="http://schemas.microsoft.com/office/drawing/2014/main" id="{B9E90682-A263-46D6-BFDE-EC75ACE65369}"/>
              </a:ext>
            </a:extLst>
          </p:cNvPr>
          <p:cNvSpPr>
            <a:spLocks noGrp="1"/>
          </p:cNvSpPr>
          <p:nvPr>
            <p:ph sz="half" idx="2"/>
          </p:nvPr>
        </p:nvSpPr>
        <p:spPr>
          <a:xfrm>
            <a:off x="6172200" y="1825625"/>
            <a:ext cx="5181600" cy="435133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datuma 4">
            <a:extLst>
              <a:ext uri="{FF2B5EF4-FFF2-40B4-BE49-F238E27FC236}">
                <a16:creationId xmlns:a16="http://schemas.microsoft.com/office/drawing/2014/main" id="{FA10BFF3-5654-4F50-B82C-F756B4BEA5CC}"/>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6" name="Rezervirano mjesto podnožja 5">
            <a:extLst>
              <a:ext uri="{FF2B5EF4-FFF2-40B4-BE49-F238E27FC236}">
                <a16:creationId xmlns:a16="http://schemas.microsoft.com/office/drawing/2014/main" id="{0B4D6F6D-7732-46FF-B189-2D8F5307121F}"/>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6CF0DD98-0434-4AAE-9CA3-571FDBE73137}"/>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3589450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Usporedb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1B30AC-367E-4DA4-8EF3-C123E4DC9AAA}"/>
              </a:ext>
            </a:extLst>
          </p:cNvPr>
          <p:cNvSpPr>
            <a:spLocks noGrp="1"/>
          </p:cNvSpPr>
          <p:nvPr>
            <p:ph type="title"/>
          </p:nvPr>
        </p:nvSpPr>
        <p:spPr>
          <a:xfrm>
            <a:off x="839788" y="365125"/>
            <a:ext cx="10515600" cy="1325563"/>
          </a:xfrm>
        </p:spPr>
        <p:txBody>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5490371F-2BBE-4B09-ADA5-A52366146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Rezervirano mjesto sadržaja 3">
            <a:extLst>
              <a:ext uri="{FF2B5EF4-FFF2-40B4-BE49-F238E27FC236}">
                <a16:creationId xmlns:a16="http://schemas.microsoft.com/office/drawing/2014/main" id="{BE25278C-915D-468C-88C4-EAEED3C836BA}"/>
              </a:ext>
            </a:extLst>
          </p:cNvPr>
          <p:cNvSpPr>
            <a:spLocks noGrp="1"/>
          </p:cNvSpPr>
          <p:nvPr>
            <p:ph sz="half" idx="2"/>
          </p:nvPr>
        </p:nvSpPr>
        <p:spPr>
          <a:xfrm>
            <a:off x="839788" y="2505075"/>
            <a:ext cx="5157787"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5" name="Rezervirano mjesto teksta 4">
            <a:extLst>
              <a:ext uri="{FF2B5EF4-FFF2-40B4-BE49-F238E27FC236}">
                <a16:creationId xmlns:a16="http://schemas.microsoft.com/office/drawing/2014/main" id="{2EBB8F55-2764-4E41-B1EA-F4C38238A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Rezervirano mjesto sadržaja 5">
            <a:extLst>
              <a:ext uri="{FF2B5EF4-FFF2-40B4-BE49-F238E27FC236}">
                <a16:creationId xmlns:a16="http://schemas.microsoft.com/office/drawing/2014/main" id="{C07932AB-790A-4174-A674-7C6D68015142}"/>
              </a:ext>
            </a:extLst>
          </p:cNvPr>
          <p:cNvSpPr>
            <a:spLocks noGrp="1"/>
          </p:cNvSpPr>
          <p:nvPr>
            <p:ph sz="quarter" idx="4"/>
          </p:nvPr>
        </p:nvSpPr>
        <p:spPr>
          <a:xfrm>
            <a:off x="6172200" y="2505075"/>
            <a:ext cx="5183188" cy="3684588"/>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7" name="Rezervirano mjesto datuma 6">
            <a:extLst>
              <a:ext uri="{FF2B5EF4-FFF2-40B4-BE49-F238E27FC236}">
                <a16:creationId xmlns:a16="http://schemas.microsoft.com/office/drawing/2014/main" id="{815723A5-AE42-4A94-B4A4-E8FE2A189181}"/>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8" name="Rezervirano mjesto podnožja 7">
            <a:extLst>
              <a:ext uri="{FF2B5EF4-FFF2-40B4-BE49-F238E27FC236}">
                <a16:creationId xmlns:a16="http://schemas.microsoft.com/office/drawing/2014/main" id="{D2B42959-E640-4F01-ADD8-2988BC7E86B0}"/>
              </a:ext>
            </a:extLst>
          </p:cNvPr>
          <p:cNvSpPr>
            <a:spLocks noGrp="1"/>
          </p:cNvSpPr>
          <p:nvPr>
            <p:ph type="ftr" sz="quarter" idx="11"/>
          </p:nvPr>
        </p:nvSpPr>
        <p:spPr/>
        <p:txBody>
          <a:bodyPr/>
          <a:lstStyle/>
          <a:p>
            <a:endParaRPr lang="hr-HR"/>
          </a:p>
        </p:txBody>
      </p:sp>
      <p:sp>
        <p:nvSpPr>
          <p:cNvPr id="9" name="Rezervirano mjesto broja slajda 8">
            <a:extLst>
              <a:ext uri="{FF2B5EF4-FFF2-40B4-BE49-F238E27FC236}">
                <a16:creationId xmlns:a16="http://schemas.microsoft.com/office/drawing/2014/main" id="{43F4CFE6-0A8D-4242-B36A-2A673E2BBB34}"/>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100250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652684-68D2-4733-BCA8-19579297BA62}"/>
              </a:ext>
            </a:extLst>
          </p:cNvPr>
          <p:cNvSpPr>
            <a:spLocks noGrp="1"/>
          </p:cNvSpPr>
          <p:nvPr>
            <p:ph type="title"/>
          </p:nvPr>
        </p:nvSpPr>
        <p:spPr/>
        <p:txBody>
          <a:bodyPr/>
          <a:lstStyle/>
          <a:p>
            <a:r>
              <a:rPr lang="hr-HR"/>
              <a:t>Kliknite da biste uredili stil naslova matrice</a:t>
            </a:r>
          </a:p>
        </p:txBody>
      </p:sp>
      <p:sp>
        <p:nvSpPr>
          <p:cNvPr id="3" name="Rezervirano mjesto datuma 2">
            <a:extLst>
              <a:ext uri="{FF2B5EF4-FFF2-40B4-BE49-F238E27FC236}">
                <a16:creationId xmlns:a16="http://schemas.microsoft.com/office/drawing/2014/main" id="{4C92CE43-6F6B-4A38-A51F-333B65169594}"/>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4" name="Rezervirano mjesto podnožja 3">
            <a:extLst>
              <a:ext uri="{FF2B5EF4-FFF2-40B4-BE49-F238E27FC236}">
                <a16:creationId xmlns:a16="http://schemas.microsoft.com/office/drawing/2014/main" id="{47417345-5BCD-4C70-876F-E75292C65781}"/>
              </a:ext>
            </a:extLst>
          </p:cNvPr>
          <p:cNvSpPr>
            <a:spLocks noGrp="1"/>
          </p:cNvSpPr>
          <p:nvPr>
            <p:ph type="ftr" sz="quarter" idx="11"/>
          </p:nvPr>
        </p:nvSpPr>
        <p:spPr/>
        <p:txBody>
          <a:bodyPr/>
          <a:lstStyle/>
          <a:p>
            <a:endParaRPr lang="hr-HR"/>
          </a:p>
        </p:txBody>
      </p:sp>
      <p:sp>
        <p:nvSpPr>
          <p:cNvPr id="5" name="Rezervirano mjesto broja slajda 4">
            <a:extLst>
              <a:ext uri="{FF2B5EF4-FFF2-40B4-BE49-F238E27FC236}">
                <a16:creationId xmlns:a16="http://schemas.microsoft.com/office/drawing/2014/main" id="{CF8C1D23-9E1C-4251-B722-16B2236225B9}"/>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125127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sp>
        <p:nvSpPr>
          <p:cNvPr id="2" name="Rezervirano mjesto datuma 1">
            <a:extLst>
              <a:ext uri="{FF2B5EF4-FFF2-40B4-BE49-F238E27FC236}">
                <a16:creationId xmlns:a16="http://schemas.microsoft.com/office/drawing/2014/main" id="{A018C416-0607-496A-9339-8922BB7357CF}"/>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3" name="Rezervirano mjesto podnožja 2">
            <a:extLst>
              <a:ext uri="{FF2B5EF4-FFF2-40B4-BE49-F238E27FC236}">
                <a16:creationId xmlns:a16="http://schemas.microsoft.com/office/drawing/2014/main" id="{09E6E020-0309-481B-94D8-B64E2F611C15}"/>
              </a:ext>
            </a:extLst>
          </p:cNvPr>
          <p:cNvSpPr>
            <a:spLocks noGrp="1"/>
          </p:cNvSpPr>
          <p:nvPr>
            <p:ph type="ftr" sz="quarter" idx="11"/>
          </p:nvPr>
        </p:nvSpPr>
        <p:spPr/>
        <p:txBody>
          <a:bodyPr/>
          <a:lstStyle/>
          <a:p>
            <a:endParaRPr lang="hr-HR"/>
          </a:p>
        </p:txBody>
      </p:sp>
      <p:sp>
        <p:nvSpPr>
          <p:cNvPr id="4" name="Rezervirano mjesto broja slajda 3">
            <a:extLst>
              <a:ext uri="{FF2B5EF4-FFF2-40B4-BE49-F238E27FC236}">
                <a16:creationId xmlns:a16="http://schemas.microsoft.com/office/drawing/2014/main" id="{C185A1B1-4841-4B24-B6E6-29EA151C002E}"/>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336065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442F1D-A0F9-4306-BF86-4105C2EF7BA0}"/>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adržaja 2">
            <a:extLst>
              <a:ext uri="{FF2B5EF4-FFF2-40B4-BE49-F238E27FC236}">
                <a16:creationId xmlns:a16="http://schemas.microsoft.com/office/drawing/2014/main" id="{2A7DB3EA-EDD9-4711-B8E3-3215F224AC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teksta 3">
            <a:extLst>
              <a:ext uri="{FF2B5EF4-FFF2-40B4-BE49-F238E27FC236}">
                <a16:creationId xmlns:a16="http://schemas.microsoft.com/office/drawing/2014/main" id="{215025F3-6A92-4845-BE5F-5BD1CF5DE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078ADCF5-D6C6-467D-B75C-581D70E6E4FF}"/>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6" name="Rezervirano mjesto podnožja 5">
            <a:extLst>
              <a:ext uri="{FF2B5EF4-FFF2-40B4-BE49-F238E27FC236}">
                <a16:creationId xmlns:a16="http://schemas.microsoft.com/office/drawing/2014/main" id="{C1AECD7E-BC40-4063-9D3E-2970527B9131}"/>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663E5278-32FA-4780-B2D8-D3F8B0440370}"/>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2484758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DC589D-722C-41E7-B11E-8AF0135DB86C}"/>
              </a:ext>
            </a:extLst>
          </p:cNvPr>
          <p:cNvSpPr>
            <a:spLocks noGrp="1"/>
          </p:cNvSpPr>
          <p:nvPr>
            <p:ph type="title"/>
          </p:nvPr>
        </p:nvSpPr>
        <p:spPr>
          <a:xfrm>
            <a:off x="839788" y="457200"/>
            <a:ext cx="3932237" cy="1600200"/>
          </a:xfrm>
        </p:spPr>
        <p:txBody>
          <a:bodyPr anchor="b"/>
          <a:lstStyle>
            <a:lvl1pPr>
              <a:defRPr sz="3200"/>
            </a:lvl1pPr>
          </a:lstStyle>
          <a:p>
            <a:r>
              <a:rPr lang="hr-HR"/>
              <a:t>Kliknite da biste uredili stil naslova matrice</a:t>
            </a:r>
          </a:p>
        </p:txBody>
      </p:sp>
      <p:sp>
        <p:nvSpPr>
          <p:cNvPr id="3" name="Rezervirano mjesto slike 2">
            <a:extLst>
              <a:ext uri="{FF2B5EF4-FFF2-40B4-BE49-F238E27FC236}">
                <a16:creationId xmlns:a16="http://schemas.microsoft.com/office/drawing/2014/main" id="{F9988452-F799-4A1C-9CB4-1BDD1D71E8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a:extLst>
              <a:ext uri="{FF2B5EF4-FFF2-40B4-BE49-F238E27FC236}">
                <a16:creationId xmlns:a16="http://schemas.microsoft.com/office/drawing/2014/main" id="{13E652D8-74ED-491B-9EE5-5FBE760A86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5" name="Rezervirano mjesto datuma 4">
            <a:extLst>
              <a:ext uri="{FF2B5EF4-FFF2-40B4-BE49-F238E27FC236}">
                <a16:creationId xmlns:a16="http://schemas.microsoft.com/office/drawing/2014/main" id="{80F0CCED-9728-490B-8B48-44B01FA21DDF}"/>
              </a:ext>
            </a:extLst>
          </p:cNvPr>
          <p:cNvSpPr>
            <a:spLocks noGrp="1"/>
          </p:cNvSpPr>
          <p:nvPr>
            <p:ph type="dt" sz="half" idx="10"/>
          </p:nvPr>
        </p:nvSpPr>
        <p:spPr/>
        <p:txBody>
          <a:bodyPr/>
          <a:lstStyle/>
          <a:p>
            <a:fld id="{F9FB7307-D508-44DC-BAAB-BB281F1A6580}" type="datetimeFigureOut">
              <a:rPr lang="hr-HR" smtClean="0"/>
              <a:t>20.8.2023.</a:t>
            </a:fld>
            <a:endParaRPr lang="hr-HR"/>
          </a:p>
        </p:txBody>
      </p:sp>
      <p:sp>
        <p:nvSpPr>
          <p:cNvPr id="6" name="Rezervirano mjesto podnožja 5">
            <a:extLst>
              <a:ext uri="{FF2B5EF4-FFF2-40B4-BE49-F238E27FC236}">
                <a16:creationId xmlns:a16="http://schemas.microsoft.com/office/drawing/2014/main" id="{4232E4D4-D26A-4B25-9402-28C641FF0E3B}"/>
              </a:ext>
            </a:extLst>
          </p:cNvPr>
          <p:cNvSpPr>
            <a:spLocks noGrp="1"/>
          </p:cNvSpPr>
          <p:nvPr>
            <p:ph type="ftr" sz="quarter" idx="11"/>
          </p:nvPr>
        </p:nvSpPr>
        <p:spPr/>
        <p:txBody>
          <a:bodyPr/>
          <a:lstStyle/>
          <a:p>
            <a:endParaRPr lang="hr-HR"/>
          </a:p>
        </p:txBody>
      </p:sp>
      <p:sp>
        <p:nvSpPr>
          <p:cNvPr id="7" name="Rezervirano mjesto broja slajda 6">
            <a:extLst>
              <a:ext uri="{FF2B5EF4-FFF2-40B4-BE49-F238E27FC236}">
                <a16:creationId xmlns:a16="http://schemas.microsoft.com/office/drawing/2014/main" id="{F1A3018C-7D4A-4CBA-910B-034558658EBD}"/>
              </a:ext>
            </a:extLst>
          </p:cNvPr>
          <p:cNvSpPr>
            <a:spLocks noGrp="1"/>
          </p:cNvSpPr>
          <p:nvPr>
            <p:ph type="sldNum" sz="quarter" idx="12"/>
          </p:nvPr>
        </p:nvSpPr>
        <p:spPr/>
        <p:txBody>
          <a:bodyPr/>
          <a:lstStyle/>
          <a:p>
            <a:fld id="{EC779409-24EA-452B-A0E6-69561EDEA7E6}" type="slidenum">
              <a:rPr lang="hr-HR" smtClean="0"/>
              <a:t>‹#›</a:t>
            </a:fld>
            <a:endParaRPr lang="hr-HR"/>
          </a:p>
        </p:txBody>
      </p:sp>
    </p:spTree>
    <p:extLst>
      <p:ext uri="{BB962C8B-B14F-4D97-AF65-F5344CB8AC3E}">
        <p14:creationId xmlns:p14="http://schemas.microsoft.com/office/powerpoint/2010/main" val="176685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zervirano mjesto naslova 1">
            <a:extLst>
              <a:ext uri="{FF2B5EF4-FFF2-40B4-BE49-F238E27FC236}">
                <a16:creationId xmlns:a16="http://schemas.microsoft.com/office/drawing/2014/main" id="{4C1EB38A-9A72-47C1-A7CB-AEB33968C3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a:extLst>
              <a:ext uri="{FF2B5EF4-FFF2-40B4-BE49-F238E27FC236}">
                <a16:creationId xmlns:a16="http://schemas.microsoft.com/office/drawing/2014/main" id="{BAAB9FA0-FDA2-42ED-B66E-393BEE0C9C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4" name="Rezervirano mjesto datuma 3">
            <a:extLst>
              <a:ext uri="{FF2B5EF4-FFF2-40B4-BE49-F238E27FC236}">
                <a16:creationId xmlns:a16="http://schemas.microsoft.com/office/drawing/2014/main" id="{88925F29-A74C-4764-9DC9-F3E0824AE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B7307-D508-44DC-BAAB-BB281F1A6580}" type="datetimeFigureOut">
              <a:rPr lang="hr-HR" smtClean="0"/>
              <a:t>20.8.2023.</a:t>
            </a:fld>
            <a:endParaRPr lang="hr-HR"/>
          </a:p>
        </p:txBody>
      </p:sp>
      <p:sp>
        <p:nvSpPr>
          <p:cNvPr id="5" name="Rezervirano mjesto podnožja 4">
            <a:extLst>
              <a:ext uri="{FF2B5EF4-FFF2-40B4-BE49-F238E27FC236}">
                <a16:creationId xmlns:a16="http://schemas.microsoft.com/office/drawing/2014/main" id="{DC8EC1D8-BD3B-4A16-96D2-C5C6788F21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a:extLst>
              <a:ext uri="{FF2B5EF4-FFF2-40B4-BE49-F238E27FC236}">
                <a16:creationId xmlns:a16="http://schemas.microsoft.com/office/drawing/2014/main" id="{FEC22910-13E9-4CA5-B0D7-7F9694672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79409-24EA-452B-A0E6-69561EDEA7E6}" type="slidenum">
              <a:rPr lang="hr-HR" smtClean="0"/>
              <a:t>‹#›</a:t>
            </a:fld>
            <a:endParaRPr lang="hr-HR"/>
          </a:p>
        </p:txBody>
      </p:sp>
    </p:spTree>
    <p:extLst>
      <p:ext uri="{BB962C8B-B14F-4D97-AF65-F5344CB8AC3E}">
        <p14:creationId xmlns:p14="http://schemas.microsoft.com/office/powerpoint/2010/main" val="383957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globe.gov/get-trained/protocol-etraining/etraining-modules/16867724/1227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D14988-ED2B-4A07-9AC9-41682D110772}"/>
              </a:ext>
            </a:extLst>
          </p:cNvPr>
          <p:cNvSpPr>
            <a:spLocks noGrp="1"/>
          </p:cNvSpPr>
          <p:nvPr>
            <p:ph type="title"/>
          </p:nvPr>
        </p:nvSpPr>
        <p:spPr>
          <a:xfrm>
            <a:off x="0" y="266066"/>
            <a:ext cx="12192000" cy="1270909"/>
          </a:xfrm>
          <a:solidFill>
            <a:schemeClr val="accent3">
              <a:lumMod val="60000"/>
              <a:lumOff val="40000"/>
            </a:schemeClr>
          </a:solidFill>
        </p:spPr>
        <p:txBody>
          <a:bodyPr/>
          <a:lstStyle/>
          <a:p>
            <a:pPr algn="ctr"/>
            <a:r>
              <a:rPr lang="cs-CZ" b="1" dirty="0">
                <a:solidFill>
                  <a:srgbClr val="002060"/>
                </a:solidFill>
              </a:rPr>
              <a:t>Data </a:t>
            </a:r>
            <a:r>
              <a:rPr lang="cs-CZ" b="1" dirty="0" err="1">
                <a:solidFill>
                  <a:srgbClr val="002060"/>
                </a:solidFill>
              </a:rPr>
              <a:t>Literacy</a:t>
            </a:r>
            <a:r>
              <a:rPr lang="cs-CZ" b="1" dirty="0">
                <a:solidFill>
                  <a:srgbClr val="002060"/>
                </a:solidFill>
              </a:rPr>
              <a:t> </a:t>
            </a:r>
            <a:r>
              <a:rPr lang="cs-CZ" b="1" dirty="0" err="1">
                <a:solidFill>
                  <a:srgbClr val="002060"/>
                </a:solidFill>
              </a:rPr>
              <a:t>Learning</a:t>
            </a:r>
            <a:r>
              <a:rPr lang="cs-CZ" b="1" dirty="0">
                <a:solidFill>
                  <a:srgbClr val="002060"/>
                </a:solidFill>
              </a:rPr>
              <a:t> </a:t>
            </a:r>
            <a:r>
              <a:rPr lang="cs-CZ" b="1" dirty="0" err="1">
                <a:solidFill>
                  <a:srgbClr val="002060"/>
                </a:solidFill>
              </a:rPr>
              <a:t>Activity</a:t>
            </a:r>
            <a:r>
              <a:rPr lang="cs-CZ" b="1" dirty="0">
                <a:solidFill>
                  <a:srgbClr val="002060"/>
                </a:solidFill>
              </a:rPr>
              <a:t> - </a:t>
            </a:r>
            <a:r>
              <a:rPr lang="cs-CZ" b="1" dirty="0" err="1">
                <a:solidFill>
                  <a:srgbClr val="002060"/>
                </a:solidFill>
              </a:rPr>
              <a:t>Pedosphere</a:t>
            </a:r>
            <a:endParaRPr lang="en-US" b="1" dirty="0">
              <a:solidFill>
                <a:srgbClr val="002060"/>
              </a:solidFill>
            </a:endParaRPr>
          </a:p>
        </p:txBody>
      </p:sp>
      <p:pic>
        <p:nvPicPr>
          <p:cNvPr id="5" name="Zástupný symbol pro obsah 4">
            <a:extLst>
              <a:ext uri="{FF2B5EF4-FFF2-40B4-BE49-F238E27FC236}">
                <a16:creationId xmlns:a16="http://schemas.microsoft.com/office/drawing/2014/main" id="{3A3E6C1F-144C-4AB7-94CA-95148879B9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2606" y="2196179"/>
            <a:ext cx="3106788" cy="2385876"/>
          </a:xfrm>
        </p:spPr>
      </p:pic>
      <p:sp>
        <p:nvSpPr>
          <p:cNvPr id="6" name="Nadpis 1">
            <a:extLst>
              <a:ext uri="{FF2B5EF4-FFF2-40B4-BE49-F238E27FC236}">
                <a16:creationId xmlns:a16="http://schemas.microsoft.com/office/drawing/2014/main" id="{8F822F15-F936-4F66-B4AE-B7B6DC8D4A98}"/>
              </a:ext>
            </a:extLst>
          </p:cNvPr>
          <p:cNvSpPr txBox="1">
            <a:spLocks/>
          </p:cNvSpPr>
          <p:nvPr/>
        </p:nvSpPr>
        <p:spPr>
          <a:xfrm>
            <a:off x="2461488" y="4803055"/>
            <a:ext cx="7735457" cy="17593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Soil properties along the </a:t>
            </a:r>
            <a:r>
              <a:rPr lang="en-US" b="1" dirty="0" err="1"/>
              <a:t>Cetina</a:t>
            </a:r>
            <a:r>
              <a:rPr lang="en-US" b="1" dirty="0"/>
              <a:t> River basin</a:t>
            </a:r>
            <a:endParaRPr lang="en-US" dirty="0"/>
          </a:p>
        </p:txBody>
      </p:sp>
      <p:sp>
        <p:nvSpPr>
          <p:cNvPr id="7" name="Nadpis 1">
            <a:extLst>
              <a:ext uri="{FF2B5EF4-FFF2-40B4-BE49-F238E27FC236}">
                <a16:creationId xmlns:a16="http://schemas.microsoft.com/office/drawing/2014/main" id="{67FEAFC7-83C6-407A-A996-C008D7016331}"/>
              </a:ext>
            </a:extLst>
          </p:cNvPr>
          <p:cNvSpPr txBox="1">
            <a:spLocks/>
          </p:cNvSpPr>
          <p:nvPr/>
        </p:nvSpPr>
        <p:spPr>
          <a:xfrm>
            <a:off x="-1" y="6621430"/>
            <a:ext cx="12192000" cy="295563"/>
          </a:xfrm>
          <a:prstGeom prst="rect">
            <a:avLst/>
          </a:prstGeom>
          <a:solidFill>
            <a:schemeClr val="accent3">
              <a:lumMod val="60000"/>
              <a:lumOff val="40000"/>
            </a:schemeClr>
          </a:solidFill>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solidFill>
                <a:srgbClr val="002060"/>
              </a:solidFill>
            </a:endParaRPr>
          </a:p>
        </p:txBody>
      </p:sp>
    </p:spTree>
    <p:extLst>
      <p:ext uri="{BB962C8B-B14F-4D97-AF65-F5344CB8AC3E}">
        <p14:creationId xmlns:p14="http://schemas.microsoft.com/office/powerpoint/2010/main" val="80446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27941C92-B51E-415A-8F68-BA94B2F2A6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24" r="17026" b="1"/>
          <a:stretch/>
        </p:blipFill>
        <p:spPr bwMode="auto">
          <a:xfrm>
            <a:off x="421107"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a:extLst>
              <a:ext uri="{FF2B5EF4-FFF2-40B4-BE49-F238E27FC236}">
                <a16:creationId xmlns:a16="http://schemas.microsoft.com/office/drawing/2014/main" id="{CDBF9DBD-4BFF-4EB0-8D5F-9F0E5EC0235C}"/>
              </a:ext>
            </a:extLst>
          </p:cNvPr>
          <p:cNvSpPr txBox="1"/>
          <p:nvPr/>
        </p:nvSpPr>
        <p:spPr>
          <a:xfrm>
            <a:off x="438118" y="6390909"/>
            <a:ext cx="3849569" cy="369332"/>
          </a:xfrm>
          <a:prstGeom prst="rect">
            <a:avLst/>
          </a:prstGeom>
          <a:noFill/>
        </p:spPr>
        <p:txBody>
          <a:bodyPr wrap="square" rtlCol="0">
            <a:spAutoFit/>
          </a:bodyPr>
          <a:lstStyle/>
          <a:p>
            <a:r>
              <a:rPr lang="hr-HR" b="1" dirty="0"/>
              <a:t>Figure  2</a:t>
            </a:r>
            <a:r>
              <a:rPr lang="hr-HR" dirty="0"/>
              <a:t> Source of the Cetina River</a:t>
            </a:r>
          </a:p>
        </p:txBody>
      </p:sp>
      <p:pic>
        <p:nvPicPr>
          <p:cNvPr id="6" name="Picture 4" descr="Izlet brodom kroz kanjon rijeke Cetine - Omiška rivijera">
            <a:extLst>
              <a:ext uri="{FF2B5EF4-FFF2-40B4-BE49-F238E27FC236}">
                <a16:creationId xmlns:a16="http://schemas.microsoft.com/office/drawing/2014/main" id="{FAC14AF9-6C87-4DA4-977B-19496569C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456" r="-2" b="2542"/>
          <a:stretch/>
        </p:blipFill>
        <p:spPr bwMode="auto">
          <a:xfrm>
            <a:off x="6426377" y="557189"/>
            <a:ext cx="5376415" cy="2643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A27C33A-A048-4799-AD7C-6E570492C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15" r="-2" b="40870"/>
          <a:stretch/>
        </p:blipFill>
        <p:spPr bwMode="auto">
          <a:xfrm>
            <a:off x="6454651" y="3393896"/>
            <a:ext cx="5390025" cy="2865935"/>
          </a:xfrm>
          <a:prstGeom prst="rect">
            <a:avLst/>
          </a:prstGeom>
          <a:noFill/>
          <a:extLst>
            <a:ext uri="{909E8E84-426E-40DD-AFC4-6F175D3DCCD1}">
              <a14:hiddenFill xmlns:a14="http://schemas.microsoft.com/office/drawing/2010/main">
                <a:solidFill>
                  <a:srgbClr val="FFFFFF"/>
                </a:solidFill>
              </a14:hiddenFill>
            </a:ext>
          </a:extLst>
        </p:spPr>
      </p:pic>
      <p:sp>
        <p:nvSpPr>
          <p:cNvPr id="8" name="TekstniOkvir 1">
            <a:extLst>
              <a:ext uri="{FF2B5EF4-FFF2-40B4-BE49-F238E27FC236}">
                <a16:creationId xmlns:a16="http://schemas.microsoft.com/office/drawing/2014/main" id="{61D662EC-E9C5-4741-9640-CC1172F7E130}"/>
              </a:ext>
            </a:extLst>
          </p:cNvPr>
          <p:cNvSpPr txBox="1"/>
          <p:nvPr/>
        </p:nvSpPr>
        <p:spPr>
          <a:xfrm>
            <a:off x="6426377" y="6409630"/>
            <a:ext cx="4507832" cy="369332"/>
          </a:xfrm>
          <a:prstGeom prst="rect">
            <a:avLst/>
          </a:prstGeom>
          <a:noFill/>
        </p:spPr>
        <p:txBody>
          <a:bodyPr wrap="square" rtlCol="0">
            <a:spAutoFit/>
          </a:bodyPr>
          <a:lstStyle/>
          <a:p>
            <a:r>
              <a:rPr lang="hr-HR" b="1" dirty="0"/>
              <a:t>Figure 3 and 4 </a:t>
            </a:r>
            <a:r>
              <a:rPr lang="hr-HR" dirty="0"/>
              <a:t>Cetina River canyon</a:t>
            </a:r>
          </a:p>
        </p:txBody>
      </p:sp>
    </p:spTree>
    <p:extLst>
      <p:ext uri="{BB962C8B-B14F-4D97-AF65-F5344CB8AC3E}">
        <p14:creationId xmlns:p14="http://schemas.microsoft.com/office/powerpoint/2010/main" val="3857660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2" name="Rectangle 29">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Slika 8">
            <a:extLst>
              <a:ext uri="{FF2B5EF4-FFF2-40B4-BE49-F238E27FC236}">
                <a16:creationId xmlns:a16="http://schemas.microsoft.com/office/drawing/2014/main" id="{3125EEE7-0219-49EB-BE33-2FEF38B3D6B8}"/>
              </a:ext>
            </a:extLst>
          </p:cNvPr>
          <p:cNvPicPr>
            <a:picLocks noChangeAspect="1"/>
          </p:cNvPicPr>
          <p:nvPr/>
        </p:nvPicPr>
        <p:blipFill rotWithShape="1">
          <a:blip r:embed="rId2"/>
          <a:srcRect l="-207" t="15977" r="-3" b="-3"/>
          <a:stretch/>
        </p:blipFill>
        <p:spPr>
          <a:xfrm>
            <a:off x="1573161" y="277080"/>
            <a:ext cx="9297151" cy="5846746"/>
          </a:xfrm>
          <a:prstGeom prst="rect">
            <a:avLst/>
          </a:prstGeom>
        </p:spPr>
      </p:pic>
      <p:sp>
        <p:nvSpPr>
          <p:cNvPr id="5" name="TekstniOkvir 4">
            <a:extLst>
              <a:ext uri="{FF2B5EF4-FFF2-40B4-BE49-F238E27FC236}">
                <a16:creationId xmlns:a16="http://schemas.microsoft.com/office/drawing/2014/main" id="{00D9D4A7-03C0-480D-A6F1-956BDAFF2CED}"/>
              </a:ext>
            </a:extLst>
          </p:cNvPr>
          <p:cNvSpPr txBox="1"/>
          <p:nvPr/>
        </p:nvSpPr>
        <p:spPr>
          <a:xfrm>
            <a:off x="3196342" y="6377100"/>
            <a:ext cx="7086768" cy="369332"/>
          </a:xfrm>
          <a:prstGeom prst="rect">
            <a:avLst/>
          </a:prstGeom>
          <a:noFill/>
        </p:spPr>
        <p:txBody>
          <a:bodyPr wrap="square" rtlCol="0">
            <a:spAutoFit/>
          </a:bodyPr>
          <a:lstStyle/>
          <a:p>
            <a:r>
              <a:rPr lang="hr-HR" b="1" dirty="0"/>
              <a:t>Figure 4</a:t>
            </a:r>
            <a:r>
              <a:rPr lang="hr-HR" dirty="0"/>
              <a:t> </a:t>
            </a:r>
            <a:r>
              <a:rPr lang="en-US" dirty="0"/>
              <a:t>Vegetation in the upper reaches of the </a:t>
            </a:r>
            <a:r>
              <a:rPr lang="en-US" dirty="0" err="1"/>
              <a:t>Cetina</a:t>
            </a:r>
            <a:r>
              <a:rPr lang="en-US" dirty="0"/>
              <a:t> River</a:t>
            </a:r>
            <a:endParaRPr lang="hr-HR" dirty="0"/>
          </a:p>
        </p:txBody>
      </p:sp>
    </p:spTree>
    <p:extLst>
      <p:ext uri="{BB962C8B-B14F-4D97-AF65-F5344CB8AC3E}">
        <p14:creationId xmlns:p14="http://schemas.microsoft.com/office/powerpoint/2010/main" val="241268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Slika 4" descr="Slika na kojoj se prikazuje na otvorenom, nebo, trava, tlo&#10;&#10;Opis je automatski generiran">
            <a:extLst>
              <a:ext uri="{FF2B5EF4-FFF2-40B4-BE49-F238E27FC236}">
                <a16:creationId xmlns:a16="http://schemas.microsoft.com/office/drawing/2014/main" id="{31AEF1F8-5669-4454-8100-33C4B5EDA6B3}"/>
              </a:ext>
            </a:extLst>
          </p:cNvPr>
          <p:cNvPicPr>
            <a:picLocks noChangeAspect="1"/>
          </p:cNvPicPr>
          <p:nvPr/>
        </p:nvPicPr>
        <p:blipFill rotWithShape="1">
          <a:blip r:embed="rId2"/>
          <a:srcRect t="350" r="2" b="2"/>
          <a:stretch/>
        </p:blipFill>
        <p:spPr>
          <a:xfrm>
            <a:off x="209429" y="138121"/>
            <a:ext cx="4616087" cy="3515595"/>
          </a:xfrm>
          <a:prstGeom prst="rect">
            <a:avLst/>
          </a:prstGeom>
        </p:spPr>
      </p:pic>
      <p:pic>
        <p:nvPicPr>
          <p:cNvPr id="7" name="Slika 6" descr="Slika na kojoj se prikazuje na otvorenom, nebo, polje, priroda&#10;&#10;Opis je automatski generiran">
            <a:extLst>
              <a:ext uri="{FF2B5EF4-FFF2-40B4-BE49-F238E27FC236}">
                <a16:creationId xmlns:a16="http://schemas.microsoft.com/office/drawing/2014/main" id="{C702723F-0CF8-47C2-BB0A-A67E0210EBE7}"/>
              </a:ext>
            </a:extLst>
          </p:cNvPr>
          <p:cNvPicPr>
            <a:picLocks noChangeAspect="1"/>
          </p:cNvPicPr>
          <p:nvPr/>
        </p:nvPicPr>
        <p:blipFill rotWithShape="1">
          <a:blip r:embed="rId3" cstate="print"/>
          <a:srcRect l="22981" r="8030" b="1"/>
          <a:stretch/>
        </p:blipFill>
        <p:spPr bwMode="auto">
          <a:xfrm>
            <a:off x="209429" y="3833932"/>
            <a:ext cx="2281346" cy="2328198"/>
          </a:xfrm>
          <a:prstGeom prst="rect">
            <a:avLst/>
          </a:prstGeom>
        </p:spPr>
      </p:pic>
      <p:pic>
        <p:nvPicPr>
          <p:cNvPr id="6" name="Slika 5" descr="Slika na kojoj se prikazuje na otvorenom&#10;&#10;Opis je automatski generiran">
            <a:extLst>
              <a:ext uri="{FF2B5EF4-FFF2-40B4-BE49-F238E27FC236}">
                <a16:creationId xmlns:a16="http://schemas.microsoft.com/office/drawing/2014/main" id="{CAD717E2-70FF-4196-8B6E-93F928837B35}"/>
              </a:ext>
            </a:extLst>
          </p:cNvPr>
          <p:cNvPicPr/>
          <p:nvPr/>
        </p:nvPicPr>
        <p:blipFill rotWithShape="1">
          <a:blip r:embed="rId4"/>
          <a:srcRect l="202" r="18147" b="5"/>
          <a:stretch/>
        </p:blipFill>
        <p:spPr>
          <a:xfrm rot="5400000">
            <a:off x="2501937" y="3876165"/>
            <a:ext cx="2365812" cy="2281346"/>
          </a:xfrm>
          <a:prstGeom prst="rect">
            <a:avLst/>
          </a:prstGeom>
        </p:spPr>
      </p:pic>
      <p:pic>
        <p:nvPicPr>
          <p:cNvPr id="4" name="Rezervirano mjesto sadržaja 3" descr="Slika na kojoj se prikazuje na otvorenom, trava, nebo, polje&#10;&#10;Opis je automatski generiran">
            <a:extLst>
              <a:ext uri="{FF2B5EF4-FFF2-40B4-BE49-F238E27FC236}">
                <a16:creationId xmlns:a16="http://schemas.microsoft.com/office/drawing/2014/main" id="{5B01D1B7-E09B-44DD-B795-5ECD5D21D06B}"/>
              </a:ext>
            </a:extLst>
          </p:cNvPr>
          <p:cNvPicPr>
            <a:picLocks noGrp="1" noChangeAspect="1"/>
          </p:cNvPicPr>
          <p:nvPr>
            <p:ph idx="1"/>
          </p:nvPr>
        </p:nvPicPr>
        <p:blipFill rotWithShape="1">
          <a:blip r:embed="rId5"/>
          <a:srcRect t="36507"/>
          <a:stretch/>
        </p:blipFill>
        <p:spPr>
          <a:xfrm>
            <a:off x="4927904" y="138121"/>
            <a:ext cx="7160184" cy="6061623"/>
          </a:xfrm>
          <a:prstGeom prst="rect">
            <a:avLst/>
          </a:prstGeom>
        </p:spPr>
      </p:pic>
      <p:sp>
        <p:nvSpPr>
          <p:cNvPr id="2" name="TekstniOkvir 1">
            <a:extLst>
              <a:ext uri="{FF2B5EF4-FFF2-40B4-BE49-F238E27FC236}">
                <a16:creationId xmlns:a16="http://schemas.microsoft.com/office/drawing/2014/main" id="{6A0122E9-81FE-4A3D-B534-FDF96DE23DEA}"/>
              </a:ext>
            </a:extLst>
          </p:cNvPr>
          <p:cNvSpPr txBox="1"/>
          <p:nvPr/>
        </p:nvSpPr>
        <p:spPr>
          <a:xfrm>
            <a:off x="3269257" y="6488666"/>
            <a:ext cx="6083290" cy="369332"/>
          </a:xfrm>
          <a:prstGeom prst="rect">
            <a:avLst/>
          </a:prstGeom>
          <a:noFill/>
        </p:spPr>
        <p:txBody>
          <a:bodyPr wrap="square" rtlCol="0">
            <a:spAutoFit/>
          </a:bodyPr>
          <a:lstStyle/>
          <a:p>
            <a:r>
              <a:rPr lang="hr-HR" b="1" dirty="0"/>
              <a:t>Figure 5 </a:t>
            </a:r>
            <a:r>
              <a:rPr lang="en-US" dirty="0"/>
              <a:t>Vegetation in the </a:t>
            </a:r>
            <a:r>
              <a:rPr lang="hr-HR" dirty="0" err="1"/>
              <a:t>middle</a:t>
            </a:r>
            <a:r>
              <a:rPr lang="hr-HR" dirty="0"/>
              <a:t> </a:t>
            </a:r>
            <a:r>
              <a:rPr lang="hr-HR" dirty="0" err="1"/>
              <a:t>course</a:t>
            </a:r>
            <a:r>
              <a:rPr lang="hr-HR" dirty="0"/>
              <a:t> </a:t>
            </a:r>
            <a:r>
              <a:rPr lang="en-US" dirty="0"/>
              <a:t>of the </a:t>
            </a:r>
            <a:r>
              <a:rPr lang="en-US" dirty="0" err="1"/>
              <a:t>Cetina</a:t>
            </a:r>
            <a:r>
              <a:rPr lang="en-US" dirty="0"/>
              <a:t> River</a:t>
            </a:r>
            <a:endParaRPr lang="hr-HR" dirty="0"/>
          </a:p>
        </p:txBody>
      </p:sp>
    </p:spTree>
    <p:extLst>
      <p:ext uri="{BB962C8B-B14F-4D97-AF65-F5344CB8AC3E}">
        <p14:creationId xmlns:p14="http://schemas.microsoft.com/office/powerpoint/2010/main" val="350246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AED9C3FA-87FC-43F6-9CFB-D1520853CF27}"/>
              </a:ext>
            </a:extLst>
          </p:cNvPr>
          <p:cNvPicPr>
            <a:picLocks noChangeAspect="1"/>
          </p:cNvPicPr>
          <p:nvPr/>
        </p:nvPicPr>
        <p:blipFill rotWithShape="1">
          <a:blip r:embed="rId2"/>
          <a:srcRect r="24490"/>
          <a:stretch/>
        </p:blipFill>
        <p:spPr>
          <a:xfrm>
            <a:off x="1205076" y="241534"/>
            <a:ext cx="9740545" cy="6095097"/>
          </a:xfrm>
          <a:prstGeom prst="rect">
            <a:avLst/>
          </a:prstGeom>
        </p:spPr>
      </p:pic>
      <p:sp>
        <p:nvSpPr>
          <p:cNvPr id="2" name="TekstniOkvir 1">
            <a:extLst>
              <a:ext uri="{FF2B5EF4-FFF2-40B4-BE49-F238E27FC236}">
                <a16:creationId xmlns:a16="http://schemas.microsoft.com/office/drawing/2014/main" id="{DDFA0375-65A8-49BA-93A5-C47CDD9BA475}"/>
              </a:ext>
            </a:extLst>
          </p:cNvPr>
          <p:cNvSpPr txBox="1"/>
          <p:nvPr/>
        </p:nvSpPr>
        <p:spPr>
          <a:xfrm>
            <a:off x="3048000" y="6431800"/>
            <a:ext cx="6288505" cy="369332"/>
          </a:xfrm>
          <a:prstGeom prst="rect">
            <a:avLst/>
          </a:prstGeom>
          <a:noFill/>
        </p:spPr>
        <p:txBody>
          <a:bodyPr wrap="square" rtlCol="0">
            <a:spAutoFit/>
          </a:bodyPr>
          <a:lstStyle/>
          <a:p>
            <a:r>
              <a:rPr lang="hr-HR" b="1" dirty="0"/>
              <a:t>Figure 6 </a:t>
            </a:r>
            <a:r>
              <a:rPr lang="en-US" dirty="0"/>
              <a:t>Vegetation in the lower reaches of the </a:t>
            </a:r>
            <a:r>
              <a:rPr lang="en-US" dirty="0" err="1"/>
              <a:t>Cetina</a:t>
            </a:r>
            <a:r>
              <a:rPr lang="en-US" dirty="0"/>
              <a:t> River</a:t>
            </a:r>
            <a:endParaRPr lang="hr-HR" dirty="0"/>
          </a:p>
        </p:txBody>
      </p:sp>
    </p:spTree>
    <p:extLst>
      <p:ext uri="{BB962C8B-B14F-4D97-AF65-F5344CB8AC3E}">
        <p14:creationId xmlns:p14="http://schemas.microsoft.com/office/powerpoint/2010/main" val="88136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6824A-F868-4167-9C69-3C6A7209AED9}"/>
              </a:ext>
            </a:extLst>
          </p:cNvPr>
          <p:cNvSpPr>
            <a:spLocks noGrp="1"/>
          </p:cNvSpPr>
          <p:nvPr>
            <p:ph type="title"/>
          </p:nvPr>
        </p:nvSpPr>
        <p:spPr>
          <a:xfrm>
            <a:off x="838200" y="2321744"/>
            <a:ext cx="10515600" cy="1325563"/>
          </a:xfrm>
        </p:spPr>
        <p:txBody>
          <a:bodyPr/>
          <a:lstStyle/>
          <a:p>
            <a:r>
              <a:rPr lang="cs-CZ" dirty="0" err="1"/>
              <a:t>For</a:t>
            </a:r>
            <a:r>
              <a:rPr lang="cs-CZ" dirty="0"/>
              <a:t> </a:t>
            </a:r>
            <a:r>
              <a:rPr lang="cs-CZ" dirty="0" err="1"/>
              <a:t>answers</a:t>
            </a:r>
            <a:r>
              <a:rPr lang="cs-CZ" dirty="0"/>
              <a:t> to </a:t>
            </a:r>
            <a:r>
              <a:rPr lang="cs-CZ" dirty="0" err="1"/>
              <a:t>the</a:t>
            </a:r>
            <a:r>
              <a:rPr lang="cs-CZ" dirty="0"/>
              <a:t> </a:t>
            </a:r>
            <a:r>
              <a:rPr lang="cs-CZ" dirty="0" err="1"/>
              <a:t>questions</a:t>
            </a:r>
            <a:r>
              <a:rPr lang="cs-CZ" dirty="0"/>
              <a:t> go to </a:t>
            </a:r>
            <a:r>
              <a:rPr lang="cs-CZ" dirty="0" err="1"/>
              <a:t>the</a:t>
            </a:r>
            <a:r>
              <a:rPr lang="cs-CZ" dirty="0"/>
              <a:t> </a:t>
            </a:r>
            <a:r>
              <a:rPr lang="cs-CZ" dirty="0" err="1"/>
              <a:t>next</a:t>
            </a:r>
            <a:r>
              <a:rPr lang="cs-CZ" dirty="0"/>
              <a:t> </a:t>
            </a:r>
            <a:r>
              <a:rPr lang="cs-CZ" dirty="0" err="1"/>
              <a:t>slide</a:t>
            </a:r>
            <a:r>
              <a:rPr lang="cs-CZ" dirty="0"/>
              <a:t> </a:t>
            </a:r>
            <a:r>
              <a:rPr lang="cs-CZ" dirty="0">
                <a:sym typeface="Wingdings" panose="05000000000000000000" pitchFamily="2" charset="2"/>
              </a:rPr>
              <a:t></a:t>
            </a:r>
            <a:endParaRPr lang="en-US" dirty="0"/>
          </a:p>
        </p:txBody>
      </p:sp>
    </p:spTree>
    <p:extLst>
      <p:ext uri="{BB962C8B-B14F-4D97-AF65-F5344CB8AC3E}">
        <p14:creationId xmlns:p14="http://schemas.microsoft.com/office/powerpoint/2010/main" val="23981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E42D9-FFC8-4A24-B715-5C103990E55B}"/>
              </a:ext>
            </a:extLst>
          </p:cNvPr>
          <p:cNvSpPr>
            <a:spLocks noGrp="1"/>
          </p:cNvSpPr>
          <p:nvPr>
            <p:ph type="title"/>
          </p:nvPr>
        </p:nvSpPr>
        <p:spPr>
          <a:xfrm>
            <a:off x="637309" y="360795"/>
            <a:ext cx="10515600" cy="669348"/>
          </a:xfrm>
        </p:spPr>
        <p:txBody>
          <a:bodyPr>
            <a:noAutofit/>
          </a:bodyPr>
          <a:lstStyle/>
          <a:p>
            <a:r>
              <a:rPr lang="hr-HR" dirty="0"/>
              <a:t>Answers to the questions:</a:t>
            </a:r>
            <a:endParaRPr lang="en-US" dirty="0"/>
          </a:p>
        </p:txBody>
      </p:sp>
      <p:sp>
        <p:nvSpPr>
          <p:cNvPr id="3" name="Zástupný symbol pro obsah 2">
            <a:extLst>
              <a:ext uri="{FF2B5EF4-FFF2-40B4-BE49-F238E27FC236}">
                <a16:creationId xmlns:a16="http://schemas.microsoft.com/office/drawing/2014/main" id="{68816F9B-8CE9-4164-A907-A588F9DD7F28}"/>
              </a:ext>
            </a:extLst>
          </p:cNvPr>
          <p:cNvSpPr>
            <a:spLocks noGrp="1"/>
          </p:cNvSpPr>
          <p:nvPr>
            <p:ph idx="1"/>
          </p:nvPr>
        </p:nvSpPr>
        <p:spPr>
          <a:xfrm>
            <a:off x="637309" y="1158447"/>
            <a:ext cx="11064627" cy="5338758"/>
          </a:xfrm>
        </p:spPr>
        <p:txBody>
          <a:bodyPr>
            <a:normAutofit lnSpcReduction="10000"/>
          </a:bodyPr>
          <a:lstStyle/>
          <a:p>
            <a:pPr marL="514350" indent="-514350">
              <a:buFont typeface="+mj-lt"/>
              <a:buAutoNum type="arabicPeriod"/>
            </a:pPr>
            <a:r>
              <a:rPr lang="hr-HR" sz="2400" dirty="0"/>
              <a:t>What is the prevailing soil color? </a:t>
            </a:r>
            <a:r>
              <a:rPr lang="hr-HR" sz="2400" dirty="0">
                <a:solidFill>
                  <a:srgbClr val="FF0000"/>
                </a:solidFill>
              </a:rPr>
              <a:t>brown</a:t>
            </a:r>
          </a:p>
          <a:p>
            <a:pPr marL="514350" indent="-514350">
              <a:buFont typeface="+mj-lt"/>
              <a:buAutoNum type="arabicPeriod"/>
            </a:pPr>
            <a:r>
              <a:rPr lang="hr-HR" sz="2400" dirty="0"/>
              <a:t>Why do you think the pH of soil is 7 or 7,5? Find out about the type of rock/minerals typical for the Cetina River area (near Omiš city, Croatia). You can either look at the photos below or look it up. </a:t>
            </a:r>
            <a:r>
              <a:rPr lang="hr-HR" sz="2400" dirty="0">
                <a:solidFill>
                  <a:srgbClr val="FF0000"/>
                </a:solidFill>
              </a:rPr>
              <a:t>The typical rock of the area is limestone, which contain calcium and is alcaline.</a:t>
            </a:r>
          </a:p>
          <a:p>
            <a:pPr marL="514350" indent="-514350">
              <a:buFont typeface="+mj-lt"/>
              <a:buAutoNum type="arabicPeriod"/>
            </a:pPr>
            <a:r>
              <a:rPr lang="hr-HR" sz="2400" dirty="0"/>
              <a:t>What would be a typical soil pH in the area where you live? </a:t>
            </a:r>
          </a:p>
          <a:p>
            <a:pPr marL="514350" indent="-514350">
              <a:buFont typeface="+mj-lt"/>
              <a:buAutoNum type="arabicPeriod"/>
            </a:pPr>
            <a:r>
              <a:rPr lang="hr-HR" sz="2400" dirty="0"/>
              <a:t>What soil texture is prevailing in the area of the Cetina River? </a:t>
            </a:r>
            <a:r>
              <a:rPr lang="hr-HR" sz="2400" dirty="0">
                <a:solidFill>
                  <a:srgbClr val="FF0000"/>
                </a:solidFill>
              </a:rPr>
              <a:t>Silt Loam</a:t>
            </a:r>
          </a:p>
          <a:p>
            <a:pPr marL="514350" indent="-514350">
              <a:buFont typeface="+mj-lt"/>
              <a:buAutoNum type="arabicPeriod"/>
            </a:pPr>
            <a:r>
              <a:rPr lang="cs-CZ" sz="2400" dirty="0" err="1"/>
              <a:t>Indicate</a:t>
            </a:r>
            <a:r>
              <a:rPr lang="cs-CZ" sz="2400" dirty="0"/>
              <a:t> </a:t>
            </a:r>
            <a:r>
              <a:rPr lang="cs-CZ" sz="2400" dirty="0" err="1"/>
              <a:t>four</a:t>
            </a:r>
            <a:r>
              <a:rPr lang="cs-CZ" sz="2400" dirty="0"/>
              <a:t> </a:t>
            </a:r>
            <a:r>
              <a:rPr lang="cs-CZ" sz="2400" dirty="0" err="1"/>
              <a:t>soil</a:t>
            </a:r>
            <a:r>
              <a:rPr lang="cs-CZ" sz="2400" dirty="0"/>
              <a:t> </a:t>
            </a:r>
            <a:r>
              <a:rPr lang="cs-CZ" sz="2400" dirty="0" err="1"/>
              <a:t>samples</a:t>
            </a:r>
            <a:r>
              <a:rPr lang="cs-CZ" sz="2400" dirty="0"/>
              <a:t> </a:t>
            </a:r>
            <a:r>
              <a:rPr lang="cs-CZ" sz="2400" dirty="0" err="1"/>
              <a:t>that</a:t>
            </a:r>
            <a:r>
              <a:rPr lang="cs-CZ" sz="2400" dirty="0"/>
              <a:t> had </a:t>
            </a:r>
            <a:r>
              <a:rPr lang="cs-CZ" sz="2400" dirty="0" err="1"/>
              <a:t>the</a:t>
            </a:r>
            <a:r>
              <a:rPr lang="cs-CZ" sz="2400" dirty="0"/>
              <a:t> </a:t>
            </a:r>
            <a:r>
              <a:rPr lang="cs-CZ" sz="2400" dirty="0" err="1"/>
              <a:t>biggest</a:t>
            </a:r>
            <a:r>
              <a:rPr lang="cs-CZ" sz="2400" dirty="0"/>
              <a:t> </a:t>
            </a:r>
            <a:r>
              <a:rPr lang="cs-CZ" sz="2400" dirty="0" err="1"/>
              <a:t>capacity</a:t>
            </a:r>
            <a:r>
              <a:rPr lang="cs-CZ" sz="2400" dirty="0"/>
              <a:t> to </a:t>
            </a:r>
            <a:r>
              <a:rPr lang="cs-CZ" sz="2400" dirty="0" err="1"/>
              <a:t>retain</a:t>
            </a:r>
            <a:r>
              <a:rPr lang="cs-CZ" sz="2400" dirty="0"/>
              <a:t> </a:t>
            </a:r>
            <a:r>
              <a:rPr lang="cs-CZ" sz="2400" dirty="0" err="1"/>
              <a:t>water</a:t>
            </a:r>
            <a:r>
              <a:rPr lang="cs-CZ" sz="2400" dirty="0"/>
              <a:t>. </a:t>
            </a:r>
            <a:r>
              <a:rPr lang="cs-CZ" sz="2400" dirty="0" err="1"/>
              <a:t>What</a:t>
            </a:r>
            <a:r>
              <a:rPr lang="cs-CZ" sz="2400" dirty="0"/>
              <a:t> </a:t>
            </a:r>
            <a:r>
              <a:rPr lang="cs-CZ" sz="2400" dirty="0" err="1"/>
              <a:t>have</a:t>
            </a:r>
            <a:r>
              <a:rPr lang="cs-CZ" sz="2400" dirty="0"/>
              <a:t> </a:t>
            </a:r>
            <a:r>
              <a:rPr lang="cs-CZ" sz="2400" dirty="0" err="1"/>
              <a:t>those</a:t>
            </a:r>
            <a:r>
              <a:rPr lang="cs-CZ" sz="2400" dirty="0"/>
              <a:t> </a:t>
            </a:r>
            <a:r>
              <a:rPr lang="cs-CZ" sz="2400" dirty="0" err="1"/>
              <a:t>four</a:t>
            </a:r>
            <a:r>
              <a:rPr lang="cs-CZ" sz="2400" dirty="0"/>
              <a:t> </a:t>
            </a:r>
            <a:r>
              <a:rPr lang="cs-CZ" sz="2400" dirty="0" err="1"/>
              <a:t>samples</a:t>
            </a:r>
            <a:r>
              <a:rPr lang="cs-CZ" sz="2400" dirty="0"/>
              <a:t> in </a:t>
            </a:r>
            <a:r>
              <a:rPr lang="cs-CZ" sz="2400" dirty="0" err="1"/>
              <a:t>common</a:t>
            </a:r>
            <a:r>
              <a:rPr lang="cs-CZ" sz="2400" dirty="0"/>
              <a:t>? </a:t>
            </a:r>
            <a:r>
              <a:rPr lang="cs-CZ" sz="2400" dirty="0">
                <a:solidFill>
                  <a:srgbClr val="FF0000"/>
                </a:solidFill>
              </a:rPr>
              <a:t>Study </a:t>
            </a:r>
            <a:r>
              <a:rPr lang="cs-CZ" sz="2400" dirty="0" err="1">
                <a:solidFill>
                  <a:srgbClr val="FF0000"/>
                </a:solidFill>
              </a:rPr>
              <a:t>sites</a:t>
            </a:r>
            <a:r>
              <a:rPr lang="cs-CZ" sz="2400" dirty="0">
                <a:solidFill>
                  <a:srgbClr val="FF0000"/>
                </a:solidFill>
              </a:rPr>
              <a:t> 1, 2, 6 and 7 </a:t>
            </a:r>
            <a:r>
              <a:rPr lang="cs-CZ" sz="2400" dirty="0"/>
              <a:t>(</a:t>
            </a:r>
            <a:r>
              <a:rPr lang="cs-CZ" sz="2400" dirty="0" err="1">
                <a:solidFill>
                  <a:srgbClr val="FF0000"/>
                </a:solidFill>
              </a:rPr>
              <a:t>Vrlika</a:t>
            </a:r>
            <a:r>
              <a:rPr lang="cs-CZ" sz="2400" dirty="0">
                <a:solidFill>
                  <a:srgbClr val="FF0000"/>
                </a:solidFill>
              </a:rPr>
              <a:t>, </a:t>
            </a:r>
            <a:r>
              <a:rPr lang="cs-CZ" sz="2400" dirty="0" err="1">
                <a:solidFill>
                  <a:srgbClr val="FF0000"/>
                </a:solidFill>
              </a:rPr>
              <a:t>Hrvace</a:t>
            </a:r>
            <a:r>
              <a:rPr lang="cs-CZ" sz="2400" dirty="0">
                <a:solidFill>
                  <a:srgbClr val="FF0000"/>
                </a:solidFill>
              </a:rPr>
              <a:t>, </a:t>
            </a:r>
            <a:r>
              <a:rPr lang="cs-CZ" sz="2400" dirty="0" err="1">
                <a:solidFill>
                  <a:srgbClr val="FF0000"/>
                </a:solidFill>
              </a:rPr>
              <a:t>Ugljane</a:t>
            </a:r>
            <a:r>
              <a:rPr lang="cs-CZ" sz="2400" dirty="0">
                <a:solidFill>
                  <a:srgbClr val="FF0000"/>
                </a:solidFill>
              </a:rPr>
              <a:t>, Blato) – </a:t>
            </a:r>
            <a:r>
              <a:rPr lang="cs-CZ" sz="2400" dirty="0" err="1">
                <a:solidFill>
                  <a:srgbClr val="FF0000"/>
                </a:solidFill>
              </a:rPr>
              <a:t>they</a:t>
            </a:r>
            <a:r>
              <a:rPr lang="cs-CZ" sz="2400" dirty="0">
                <a:solidFill>
                  <a:srgbClr val="FF0000"/>
                </a:solidFill>
              </a:rPr>
              <a:t> </a:t>
            </a:r>
            <a:r>
              <a:rPr lang="cs-CZ" sz="2400" dirty="0" err="1">
                <a:solidFill>
                  <a:srgbClr val="FF0000"/>
                </a:solidFill>
              </a:rPr>
              <a:t>all</a:t>
            </a:r>
            <a:r>
              <a:rPr lang="cs-CZ" sz="2400" dirty="0">
                <a:solidFill>
                  <a:srgbClr val="FF0000"/>
                </a:solidFill>
              </a:rPr>
              <a:t> show </a:t>
            </a:r>
            <a:r>
              <a:rPr lang="cs-CZ" sz="2400" dirty="0" err="1">
                <a:solidFill>
                  <a:srgbClr val="FF0000"/>
                </a:solidFill>
              </a:rPr>
              <a:t>silt</a:t>
            </a:r>
            <a:r>
              <a:rPr lang="cs-CZ" sz="2400" dirty="0">
                <a:solidFill>
                  <a:srgbClr val="FF0000"/>
                </a:solidFill>
              </a:rPr>
              <a:t> </a:t>
            </a:r>
            <a:r>
              <a:rPr lang="cs-CZ" sz="2400" dirty="0" err="1">
                <a:solidFill>
                  <a:srgbClr val="FF0000"/>
                </a:solidFill>
              </a:rPr>
              <a:t>loam</a:t>
            </a:r>
            <a:r>
              <a:rPr lang="cs-CZ" sz="2400" dirty="0">
                <a:solidFill>
                  <a:srgbClr val="FF0000"/>
                </a:solidFill>
              </a:rPr>
              <a:t> </a:t>
            </a:r>
            <a:r>
              <a:rPr lang="cs-CZ" sz="2400" dirty="0" err="1">
                <a:solidFill>
                  <a:srgbClr val="FF0000"/>
                </a:solidFill>
              </a:rPr>
              <a:t>texture</a:t>
            </a:r>
            <a:r>
              <a:rPr lang="cs-CZ" sz="2400" dirty="0">
                <a:solidFill>
                  <a:srgbClr val="FF0000"/>
                </a:solidFill>
              </a:rPr>
              <a:t>.</a:t>
            </a:r>
          </a:p>
          <a:p>
            <a:pPr marL="514350" indent="-514350">
              <a:buFont typeface="+mj-lt"/>
              <a:buAutoNum type="arabicPeriod"/>
            </a:pPr>
            <a:r>
              <a:rPr lang="cs-CZ" sz="2400" dirty="0" err="1"/>
              <a:t>Which</a:t>
            </a:r>
            <a:r>
              <a:rPr lang="cs-CZ" sz="2400" dirty="0"/>
              <a:t> </a:t>
            </a:r>
            <a:r>
              <a:rPr lang="cs-CZ" sz="2400" dirty="0" err="1"/>
              <a:t>soil</a:t>
            </a:r>
            <a:r>
              <a:rPr lang="cs-CZ" sz="2400" dirty="0"/>
              <a:t> </a:t>
            </a:r>
            <a:r>
              <a:rPr lang="cs-CZ" sz="2400" dirty="0" err="1"/>
              <a:t>parameter</a:t>
            </a:r>
            <a:r>
              <a:rPr lang="cs-CZ" sz="2400" dirty="0"/>
              <a:t> </a:t>
            </a:r>
            <a:r>
              <a:rPr lang="cs-CZ" sz="2400" dirty="0" err="1"/>
              <a:t>inffluence</a:t>
            </a:r>
            <a:r>
              <a:rPr lang="cs-CZ" sz="2400" dirty="0"/>
              <a:t> </a:t>
            </a:r>
            <a:r>
              <a:rPr lang="cs-CZ" sz="2400" dirty="0" err="1"/>
              <a:t>the</a:t>
            </a:r>
            <a:r>
              <a:rPr lang="cs-CZ" sz="2400" dirty="0"/>
              <a:t> most </a:t>
            </a:r>
            <a:r>
              <a:rPr lang="cs-CZ" sz="2400" dirty="0" err="1"/>
              <a:t>how</a:t>
            </a:r>
            <a:r>
              <a:rPr lang="cs-CZ" sz="2400" dirty="0"/>
              <a:t> fast </a:t>
            </a:r>
            <a:r>
              <a:rPr lang="cs-CZ" sz="2400" dirty="0" err="1"/>
              <a:t>the</a:t>
            </a:r>
            <a:r>
              <a:rPr lang="cs-CZ" sz="2400" dirty="0"/>
              <a:t> </a:t>
            </a:r>
            <a:r>
              <a:rPr lang="cs-CZ" sz="2400" dirty="0" err="1"/>
              <a:t>water</a:t>
            </a:r>
            <a:r>
              <a:rPr lang="cs-CZ" sz="2400" dirty="0"/>
              <a:t> </a:t>
            </a:r>
            <a:r>
              <a:rPr lang="cs-CZ" sz="2400" dirty="0" err="1"/>
              <a:t>pass</a:t>
            </a:r>
            <a:r>
              <a:rPr lang="cs-CZ" sz="2400" dirty="0"/>
              <a:t> </a:t>
            </a:r>
            <a:r>
              <a:rPr lang="cs-CZ" sz="2400" dirty="0" err="1"/>
              <a:t>through</a:t>
            </a:r>
            <a:r>
              <a:rPr lang="cs-CZ" sz="2400" dirty="0"/>
              <a:t> </a:t>
            </a:r>
            <a:r>
              <a:rPr lang="cs-CZ" sz="2400" dirty="0" err="1"/>
              <a:t>the</a:t>
            </a:r>
            <a:r>
              <a:rPr lang="cs-CZ" sz="2400" dirty="0"/>
              <a:t> </a:t>
            </a:r>
            <a:r>
              <a:rPr lang="cs-CZ" sz="2400" dirty="0" err="1"/>
              <a:t>soil</a:t>
            </a:r>
            <a:r>
              <a:rPr lang="cs-CZ" sz="2400" dirty="0"/>
              <a:t>? </a:t>
            </a:r>
            <a:r>
              <a:rPr lang="cs-CZ" sz="2400" dirty="0" err="1"/>
              <a:t>Which</a:t>
            </a:r>
            <a:r>
              <a:rPr lang="cs-CZ" sz="2400" dirty="0"/>
              <a:t> type </a:t>
            </a:r>
            <a:r>
              <a:rPr lang="cs-CZ" sz="2400" dirty="0" err="1"/>
              <a:t>of</a:t>
            </a:r>
            <a:r>
              <a:rPr lang="cs-CZ" sz="2400" dirty="0"/>
              <a:t> </a:t>
            </a:r>
            <a:r>
              <a:rPr lang="cs-CZ" sz="2400" dirty="0" err="1"/>
              <a:t>soil</a:t>
            </a:r>
            <a:r>
              <a:rPr lang="cs-CZ" sz="2400" dirty="0"/>
              <a:t> </a:t>
            </a:r>
            <a:r>
              <a:rPr lang="cs-CZ" sz="2400" dirty="0" err="1"/>
              <a:t>allows</a:t>
            </a:r>
            <a:r>
              <a:rPr lang="cs-CZ" sz="2400" dirty="0"/>
              <a:t> </a:t>
            </a:r>
            <a:r>
              <a:rPr lang="cs-CZ" sz="2400" dirty="0" err="1"/>
              <a:t>water</a:t>
            </a:r>
            <a:r>
              <a:rPr lang="cs-CZ" sz="2400" dirty="0"/>
              <a:t> to </a:t>
            </a:r>
            <a:r>
              <a:rPr lang="cs-CZ" sz="2400" dirty="0" err="1"/>
              <a:t>pass</a:t>
            </a:r>
            <a:r>
              <a:rPr lang="cs-CZ" sz="2400" dirty="0"/>
              <a:t> </a:t>
            </a:r>
            <a:r>
              <a:rPr lang="cs-CZ" sz="2400" dirty="0" err="1"/>
              <a:t>through</a:t>
            </a:r>
            <a:r>
              <a:rPr lang="cs-CZ" sz="2400" dirty="0"/>
              <a:t> </a:t>
            </a:r>
            <a:r>
              <a:rPr lang="cs-CZ" sz="2400" dirty="0" err="1"/>
              <a:t>quickly</a:t>
            </a:r>
            <a:r>
              <a:rPr lang="cs-CZ" sz="2400" dirty="0"/>
              <a:t> and </a:t>
            </a:r>
            <a:r>
              <a:rPr lang="cs-CZ" sz="2400" dirty="0" err="1"/>
              <a:t>which</a:t>
            </a:r>
            <a:r>
              <a:rPr lang="cs-CZ" sz="2400" dirty="0"/>
              <a:t> </a:t>
            </a:r>
            <a:r>
              <a:rPr lang="cs-CZ" sz="2400" dirty="0" err="1"/>
              <a:t>one</a:t>
            </a:r>
            <a:r>
              <a:rPr lang="cs-CZ" sz="2400" dirty="0"/>
              <a:t> </a:t>
            </a:r>
            <a:r>
              <a:rPr lang="cs-CZ" sz="2400" dirty="0" err="1"/>
              <a:t>allows</a:t>
            </a:r>
            <a:r>
              <a:rPr lang="cs-CZ" sz="2400" dirty="0"/>
              <a:t> </a:t>
            </a:r>
            <a:r>
              <a:rPr lang="cs-CZ" sz="2400" dirty="0" err="1"/>
              <a:t>the</a:t>
            </a:r>
            <a:r>
              <a:rPr lang="cs-CZ" sz="2400" dirty="0"/>
              <a:t> </a:t>
            </a:r>
            <a:r>
              <a:rPr lang="cs-CZ" sz="2400" dirty="0" err="1"/>
              <a:t>water</a:t>
            </a:r>
            <a:r>
              <a:rPr lang="cs-CZ" sz="2400" dirty="0"/>
              <a:t> to </a:t>
            </a:r>
            <a:r>
              <a:rPr lang="cs-CZ" sz="2400" dirty="0" err="1"/>
              <a:t>pass</a:t>
            </a:r>
            <a:r>
              <a:rPr lang="cs-CZ" sz="2400" dirty="0"/>
              <a:t> very </a:t>
            </a:r>
            <a:r>
              <a:rPr lang="cs-CZ" sz="2400" dirty="0" err="1"/>
              <a:t>slowly</a:t>
            </a:r>
            <a:r>
              <a:rPr lang="cs-CZ" sz="2400" dirty="0"/>
              <a:t>? </a:t>
            </a:r>
            <a:r>
              <a:rPr lang="cs-CZ" sz="2400" dirty="0" err="1">
                <a:solidFill>
                  <a:srgbClr val="FF0000"/>
                </a:solidFill>
              </a:rPr>
              <a:t>It</a:t>
            </a:r>
            <a:r>
              <a:rPr lang="cs-CZ" sz="2400" dirty="0">
                <a:solidFill>
                  <a:srgbClr val="FF0000"/>
                </a:solidFill>
              </a:rPr>
              <a:t> </a:t>
            </a:r>
            <a:r>
              <a:rPr lang="cs-CZ" sz="2400" dirty="0" err="1">
                <a:solidFill>
                  <a:srgbClr val="FF0000"/>
                </a:solidFill>
              </a:rPr>
              <a:t>is</a:t>
            </a:r>
            <a:r>
              <a:rPr lang="cs-CZ" sz="2400" dirty="0">
                <a:solidFill>
                  <a:srgbClr val="FF0000"/>
                </a:solidFill>
              </a:rPr>
              <a:t> </a:t>
            </a:r>
            <a:r>
              <a:rPr lang="cs-CZ" sz="2400" dirty="0" err="1">
                <a:solidFill>
                  <a:srgbClr val="FF0000"/>
                </a:solidFill>
              </a:rPr>
              <a:t>the</a:t>
            </a:r>
            <a:r>
              <a:rPr lang="cs-CZ" sz="2400" dirty="0">
                <a:solidFill>
                  <a:srgbClr val="FF0000"/>
                </a:solidFill>
              </a:rPr>
              <a:t> </a:t>
            </a:r>
            <a:r>
              <a:rPr lang="cs-CZ" sz="2400" dirty="0" err="1">
                <a:solidFill>
                  <a:srgbClr val="FF0000"/>
                </a:solidFill>
              </a:rPr>
              <a:t>soil</a:t>
            </a:r>
            <a:r>
              <a:rPr lang="cs-CZ" sz="2400" dirty="0">
                <a:solidFill>
                  <a:srgbClr val="FF0000"/>
                </a:solidFill>
              </a:rPr>
              <a:t> </a:t>
            </a:r>
            <a:r>
              <a:rPr lang="cs-CZ" sz="2400" dirty="0" err="1">
                <a:solidFill>
                  <a:srgbClr val="FF0000"/>
                </a:solidFill>
              </a:rPr>
              <a:t>texture</a:t>
            </a:r>
            <a:r>
              <a:rPr lang="cs-CZ" sz="2400" dirty="0">
                <a:solidFill>
                  <a:srgbClr val="FF0000"/>
                </a:solidFill>
              </a:rPr>
              <a:t> and </a:t>
            </a:r>
            <a:r>
              <a:rPr lang="cs-CZ" sz="2400" dirty="0" err="1">
                <a:solidFill>
                  <a:srgbClr val="FF0000"/>
                </a:solidFill>
              </a:rPr>
              <a:t>structure</a:t>
            </a:r>
            <a:r>
              <a:rPr lang="cs-CZ" sz="2400" dirty="0">
                <a:solidFill>
                  <a:srgbClr val="FF0000"/>
                </a:solidFill>
              </a:rPr>
              <a:t>. </a:t>
            </a:r>
            <a:r>
              <a:rPr lang="cs-CZ" sz="2400" dirty="0" err="1">
                <a:solidFill>
                  <a:srgbClr val="FF0000"/>
                </a:solidFill>
              </a:rPr>
              <a:t>The</a:t>
            </a:r>
            <a:r>
              <a:rPr lang="cs-CZ" sz="2400" dirty="0">
                <a:solidFill>
                  <a:srgbClr val="FF0000"/>
                </a:solidFill>
              </a:rPr>
              <a:t> grainy and </a:t>
            </a:r>
            <a:r>
              <a:rPr lang="cs-CZ" sz="2400" dirty="0" err="1">
                <a:solidFill>
                  <a:srgbClr val="FF0000"/>
                </a:solidFill>
              </a:rPr>
              <a:t>sandy</a:t>
            </a:r>
            <a:r>
              <a:rPr lang="cs-CZ" sz="2400" dirty="0">
                <a:solidFill>
                  <a:srgbClr val="FF0000"/>
                </a:solidFill>
              </a:rPr>
              <a:t> </a:t>
            </a:r>
            <a:r>
              <a:rPr lang="cs-CZ" sz="2400" dirty="0" err="1">
                <a:solidFill>
                  <a:srgbClr val="FF0000"/>
                </a:solidFill>
              </a:rPr>
              <a:t>soil</a:t>
            </a:r>
            <a:r>
              <a:rPr lang="cs-CZ" sz="2400" dirty="0">
                <a:solidFill>
                  <a:srgbClr val="FF0000"/>
                </a:solidFill>
              </a:rPr>
              <a:t> </a:t>
            </a:r>
            <a:r>
              <a:rPr lang="cs-CZ" sz="2400" dirty="0" err="1">
                <a:solidFill>
                  <a:srgbClr val="FF0000"/>
                </a:solidFill>
              </a:rPr>
              <a:t>allows</a:t>
            </a:r>
            <a:r>
              <a:rPr lang="cs-CZ" sz="2400" dirty="0">
                <a:solidFill>
                  <a:srgbClr val="FF0000"/>
                </a:solidFill>
              </a:rPr>
              <a:t> </a:t>
            </a:r>
            <a:r>
              <a:rPr lang="cs-CZ" sz="2400" dirty="0" err="1">
                <a:solidFill>
                  <a:srgbClr val="FF0000"/>
                </a:solidFill>
              </a:rPr>
              <a:t>the</a:t>
            </a:r>
            <a:r>
              <a:rPr lang="cs-CZ" sz="2400" dirty="0">
                <a:solidFill>
                  <a:srgbClr val="FF0000"/>
                </a:solidFill>
              </a:rPr>
              <a:t> </a:t>
            </a:r>
            <a:r>
              <a:rPr lang="cs-CZ" sz="2400" dirty="0" err="1">
                <a:solidFill>
                  <a:srgbClr val="FF0000"/>
                </a:solidFill>
              </a:rPr>
              <a:t>water</a:t>
            </a:r>
            <a:r>
              <a:rPr lang="cs-CZ" sz="2400" dirty="0">
                <a:solidFill>
                  <a:srgbClr val="FF0000"/>
                </a:solidFill>
              </a:rPr>
              <a:t> to </a:t>
            </a:r>
            <a:r>
              <a:rPr lang="cs-CZ" sz="2400" dirty="0" err="1">
                <a:solidFill>
                  <a:srgbClr val="FF0000"/>
                </a:solidFill>
              </a:rPr>
              <a:t>pass</a:t>
            </a:r>
            <a:r>
              <a:rPr lang="cs-CZ" sz="2400" dirty="0">
                <a:solidFill>
                  <a:srgbClr val="FF0000"/>
                </a:solidFill>
              </a:rPr>
              <a:t> </a:t>
            </a:r>
            <a:r>
              <a:rPr lang="cs-CZ" sz="2400" dirty="0" err="1">
                <a:solidFill>
                  <a:srgbClr val="FF0000"/>
                </a:solidFill>
              </a:rPr>
              <a:t>quickly</a:t>
            </a:r>
            <a:r>
              <a:rPr lang="cs-CZ" sz="2400" dirty="0">
                <a:solidFill>
                  <a:srgbClr val="FF0000"/>
                </a:solidFill>
              </a:rPr>
              <a:t>, </a:t>
            </a:r>
            <a:r>
              <a:rPr lang="cs-CZ" sz="2400" dirty="0" err="1">
                <a:solidFill>
                  <a:srgbClr val="FF0000"/>
                </a:solidFill>
              </a:rPr>
              <a:t>while</a:t>
            </a:r>
            <a:r>
              <a:rPr lang="cs-CZ" sz="2400" dirty="0">
                <a:solidFill>
                  <a:srgbClr val="FF0000"/>
                </a:solidFill>
              </a:rPr>
              <a:t> </a:t>
            </a:r>
            <a:r>
              <a:rPr lang="cs-CZ" sz="2400" dirty="0" err="1">
                <a:solidFill>
                  <a:srgbClr val="FF0000"/>
                </a:solidFill>
              </a:rPr>
              <a:t>the</a:t>
            </a:r>
            <a:r>
              <a:rPr lang="cs-CZ" sz="2400" dirty="0">
                <a:solidFill>
                  <a:srgbClr val="FF0000"/>
                </a:solidFill>
              </a:rPr>
              <a:t> </a:t>
            </a:r>
            <a:r>
              <a:rPr lang="cs-CZ" sz="2400" dirty="0" err="1">
                <a:solidFill>
                  <a:srgbClr val="FF0000"/>
                </a:solidFill>
              </a:rPr>
              <a:t>clay</a:t>
            </a:r>
            <a:r>
              <a:rPr lang="cs-CZ" sz="2400" dirty="0">
                <a:solidFill>
                  <a:srgbClr val="FF0000"/>
                </a:solidFill>
              </a:rPr>
              <a:t> and lumpy </a:t>
            </a:r>
            <a:r>
              <a:rPr lang="cs-CZ" sz="2400" dirty="0" err="1">
                <a:solidFill>
                  <a:srgbClr val="FF0000"/>
                </a:solidFill>
              </a:rPr>
              <a:t>soil</a:t>
            </a:r>
            <a:r>
              <a:rPr lang="cs-CZ" sz="2400" dirty="0">
                <a:solidFill>
                  <a:srgbClr val="FF0000"/>
                </a:solidFill>
              </a:rPr>
              <a:t> </a:t>
            </a:r>
            <a:r>
              <a:rPr lang="cs-CZ" sz="2400" dirty="0" err="1">
                <a:solidFill>
                  <a:srgbClr val="FF0000"/>
                </a:solidFill>
              </a:rPr>
              <a:t>does</a:t>
            </a:r>
            <a:r>
              <a:rPr lang="cs-CZ" sz="2400" dirty="0">
                <a:solidFill>
                  <a:srgbClr val="FF0000"/>
                </a:solidFill>
              </a:rPr>
              <a:t> not </a:t>
            </a:r>
            <a:r>
              <a:rPr lang="cs-CZ" sz="2400" dirty="0" err="1">
                <a:solidFill>
                  <a:srgbClr val="FF0000"/>
                </a:solidFill>
              </a:rPr>
              <a:t>allow</a:t>
            </a:r>
            <a:r>
              <a:rPr lang="cs-CZ" sz="2400" dirty="0">
                <a:solidFill>
                  <a:srgbClr val="FF0000"/>
                </a:solidFill>
              </a:rPr>
              <a:t> </a:t>
            </a:r>
            <a:r>
              <a:rPr lang="cs-CZ" sz="2400" dirty="0" err="1">
                <a:solidFill>
                  <a:srgbClr val="FF0000"/>
                </a:solidFill>
              </a:rPr>
              <a:t>the</a:t>
            </a:r>
            <a:r>
              <a:rPr lang="cs-CZ" sz="2400" dirty="0">
                <a:solidFill>
                  <a:srgbClr val="FF0000"/>
                </a:solidFill>
              </a:rPr>
              <a:t> </a:t>
            </a:r>
            <a:r>
              <a:rPr lang="cs-CZ" sz="2400" dirty="0" err="1">
                <a:solidFill>
                  <a:srgbClr val="FF0000"/>
                </a:solidFill>
              </a:rPr>
              <a:t>water</a:t>
            </a:r>
            <a:r>
              <a:rPr lang="cs-CZ" sz="2400" dirty="0">
                <a:solidFill>
                  <a:srgbClr val="FF0000"/>
                </a:solidFill>
              </a:rPr>
              <a:t> to </a:t>
            </a:r>
            <a:r>
              <a:rPr lang="cs-CZ" sz="2400" dirty="0" err="1">
                <a:solidFill>
                  <a:srgbClr val="FF0000"/>
                </a:solidFill>
              </a:rPr>
              <a:t>pass</a:t>
            </a:r>
            <a:r>
              <a:rPr lang="cs-CZ" sz="2400" dirty="0">
                <a:solidFill>
                  <a:srgbClr val="FF0000"/>
                </a:solidFill>
              </a:rPr>
              <a:t> </a:t>
            </a:r>
            <a:r>
              <a:rPr lang="cs-CZ" sz="2400" dirty="0" err="1">
                <a:solidFill>
                  <a:srgbClr val="FF0000"/>
                </a:solidFill>
              </a:rPr>
              <a:t>easily</a:t>
            </a:r>
            <a:r>
              <a:rPr lang="cs-CZ" sz="2400" dirty="0">
                <a:solidFill>
                  <a:srgbClr val="FF0000"/>
                </a:solidFill>
              </a:rPr>
              <a:t> </a:t>
            </a:r>
            <a:endParaRPr lang="en-US" sz="2400" dirty="0"/>
          </a:p>
        </p:txBody>
      </p:sp>
    </p:spTree>
    <p:extLst>
      <p:ext uri="{BB962C8B-B14F-4D97-AF65-F5344CB8AC3E}">
        <p14:creationId xmlns:p14="http://schemas.microsoft.com/office/powerpoint/2010/main" val="3082472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305273-6AA6-4849-AD28-9DA0A5EAA89C}"/>
              </a:ext>
            </a:extLst>
          </p:cNvPr>
          <p:cNvSpPr>
            <a:spLocks noGrp="1"/>
          </p:cNvSpPr>
          <p:nvPr>
            <p:ph type="title"/>
          </p:nvPr>
        </p:nvSpPr>
        <p:spPr>
          <a:xfrm>
            <a:off x="789040" y="365125"/>
            <a:ext cx="10515600" cy="844243"/>
          </a:xfrm>
        </p:spPr>
        <p:txBody>
          <a:bodyPr>
            <a:normAutofit/>
          </a:bodyPr>
          <a:lstStyle/>
          <a:p>
            <a:r>
              <a:rPr lang="cs-CZ" sz="4000" dirty="0" err="1"/>
              <a:t>Soil</a:t>
            </a:r>
            <a:r>
              <a:rPr lang="cs-CZ" sz="4000" dirty="0"/>
              <a:t> </a:t>
            </a:r>
            <a:r>
              <a:rPr lang="cs-CZ" sz="4000" dirty="0" err="1"/>
              <a:t>Texture</a:t>
            </a:r>
            <a:r>
              <a:rPr lang="cs-CZ" sz="4000" dirty="0"/>
              <a:t> Triangle</a:t>
            </a:r>
            <a:endParaRPr lang="en-US" sz="4000" dirty="0"/>
          </a:p>
        </p:txBody>
      </p:sp>
      <p:sp>
        <p:nvSpPr>
          <p:cNvPr id="3" name="Zástupný symbol pro obsah 2">
            <a:extLst>
              <a:ext uri="{FF2B5EF4-FFF2-40B4-BE49-F238E27FC236}">
                <a16:creationId xmlns:a16="http://schemas.microsoft.com/office/drawing/2014/main" id="{CA04EEC7-DD03-40CB-8A2B-C27D91409FE9}"/>
              </a:ext>
            </a:extLst>
          </p:cNvPr>
          <p:cNvSpPr>
            <a:spLocks noGrp="1"/>
          </p:cNvSpPr>
          <p:nvPr>
            <p:ph idx="1"/>
          </p:nvPr>
        </p:nvSpPr>
        <p:spPr>
          <a:xfrm>
            <a:off x="749712" y="1825625"/>
            <a:ext cx="3694471" cy="4351338"/>
          </a:xfrm>
        </p:spPr>
        <p:txBody>
          <a:bodyPr>
            <a:normAutofit/>
          </a:bodyPr>
          <a:lstStyle/>
          <a:p>
            <a:pPr marL="0" indent="0">
              <a:buNone/>
            </a:pPr>
            <a:r>
              <a:rPr lang="en-US" sz="2000" dirty="0">
                <a:solidFill>
                  <a:srgbClr val="000000"/>
                </a:solidFill>
                <a:ea typeface="Arial"/>
                <a:cs typeface="Arial"/>
                <a:sym typeface="Arial"/>
              </a:rPr>
              <a:t>Soils are grouped into 12 texture class names depending on how much sand, silt, and clay is in each sample. </a:t>
            </a:r>
            <a:endParaRPr lang="cs-CZ" sz="2000" dirty="0">
              <a:solidFill>
                <a:srgbClr val="000000"/>
              </a:solidFill>
              <a:ea typeface="Arial"/>
              <a:cs typeface="Arial"/>
              <a:sym typeface="Arial"/>
            </a:endParaRPr>
          </a:p>
          <a:p>
            <a:pPr marL="0" indent="0">
              <a:buNone/>
            </a:pPr>
            <a:endParaRPr lang="cs-CZ" sz="2000" dirty="0">
              <a:solidFill>
                <a:srgbClr val="000000"/>
              </a:solidFill>
              <a:ea typeface="Arial"/>
              <a:cs typeface="Arial"/>
              <a:sym typeface="Arial"/>
            </a:endParaRPr>
          </a:p>
          <a:p>
            <a:pPr marL="0" indent="0">
              <a:buNone/>
            </a:pPr>
            <a:r>
              <a:rPr lang="cs-CZ" sz="2000" dirty="0" err="1">
                <a:solidFill>
                  <a:srgbClr val="000000"/>
                </a:solidFill>
                <a:ea typeface="Arial"/>
                <a:cs typeface="Arial"/>
                <a:sym typeface="Arial"/>
              </a:rPr>
              <a:t>For</a:t>
            </a:r>
            <a:r>
              <a:rPr lang="cs-CZ" sz="2000" dirty="0">
                <a:solidFill>
                  <a:srgbClr val="000000"/>
                </a:solidFill>
                <a:ea typeface="Arial"/>
                <a:cs typeface="Arial"/>
                <a:sym typeface="Arial"/>
              </a:rPr>
              <a:t> more </a:t>
            </a:r>
            <a:r>
              <a:rPr lang="cs-CZ" sz="2000" dirty="0" err="1">
                <a:solidFill>
                  <a:srgbClr val="000000"/>
                </a:solidFill>
                <a:ea typeface="Arial"/>
                <a:cs typeface="Arial"/>
                <a:sym typeface="Arial"/>
              </a:rPr>
              <a:t>details</a:t>
            </a:r>
            <a:r>
              <a:rPr lang="cs-CZ" sz="2000" dirty="0">
                <a:solidFill>
                  <a:srgbClr val="000000"/>
                </a:solidFill>
                <a:ea typeface="Arial"/>
                <a:cs typeface="Arial"/>
                <a:sym typeface="Arial"/>
              </a:rPr>
              <a:t> on </a:t>
            </a:r>
            <a:r>
              <a:rPr lang="cs-CZ" sz="2000" dirty="0" err="1">
                <a:solidFill>
                  <a:srgbClr val="000000"/>
                </a:solidFill>
                <a:ea typeface="Arial"/>
                <a:cs typeface="Arial"/>
                <a:sym typeface="Arial"/>
              </a:rPr>
              <a:t>soil</a:t>
            </a:r>
            <a:r>
              <a:rPr lang="cs-CZ" sz="2000" dirty="0">
                <a:solidFill>
                  <a:srgbClr val="000000"/>
                </a:solidFill>
                <a:ea typeface="Arial"/>
                <a:cs typeface="Arial"/>
                <a:sym typeface="Arial"/>
              </a:rPr>
              <a:t> </a:t>
            </a:r>
            <a:r>
              <a:rPr lang="cs-CZ" sz="2000" dirty="0" err="1">
                <a:solidFill>
                  <a:srgbClr val="000000"/>
                </a:solidFill>
                <a:ea typeface="Arial"/>
                <a:cs typeface="Arial"/>
                <a:sym typeface="Arial"/>
              </a:rPr>
              <a:t>texture</a:t>
            </a:r>
            <a:r>
              <a:rPr lang="cs-CZ" sz="2000" dirty="0">
                <a:solidFill>
                  <a:srgbClr val="000000"/>
                </a:solidFill>
                <a:ea typeface="Arial"/>
                <a:cs typeface="Arial"/>
                <a:sym typeface="Arial"/>
              </a:rPr>
              <a:t> and </a:t>
            </a:r>
            <a:r>
              <a:rPr lang="cs-CZ" sz="2000" dirty="0" err="1">
                <a:solidFill>
                  <a:srgbClr val="000000"/>
                </a:solidFill>
                <a:ea typeface="Arial"/>
                <a:cs typeface="Arial"/>
                <a:sym typeface="Arial"/>
              </a:rPr>
              <a:t>other</a:t>
            </a:r>
            <a:r>
              <a:rPr lang="cs-CZ" sz="2000" dirty="0">
                <a:solidFill>
                  <a:srgbClr val="000000"/>
                </a:solidFill>
                <a:ea typeface="Arial"/>
                <a:cs typeface="Arial"/>
                <a:sym typeface="Arial"/>
              </a:rPr>
              <a:t> </a:t>
            </a:r>
            <a:r>
              <a:rPr lang="cs-CZ" sz="2000" dirty="0" err="1">
                <a:solidFill>
                  <a:srgbClr val="000000"/>
                </a:solidFill>
                <a:ea typeface="Arial"/>
                <a:cs typeface="Arial"/>
                <a:sym typeface="Arial"/>
              </a:rPr>
              <a:t>soil</a:t>
            </a:r>
            <a:r>
              <a:rPr lang="cs-CZ" sz="2000" dirty="0">
                <a:solidFill>
                  <a:srgbClr val="000000"/>
                </a:solidFill>
                <a:ea typeface="Arial"/>
                <a:cs typeface="Arial"/>
                <a:sym typeface="Arial"/>
              </a:rPr>
              <a:t> </a:t>
            </a:r>
            <a:r>
              <a:rPr lang="cs-CZ" sz="2000" dirty="0" err="1">
                <a:solidFill>
                  <a:srgbClr val="000000"/>
                </a:solidFill>
                <a:ea typeface="Arial"/>
                <a:cs typeface="Arial"/>
                <a:sym typeface="Arial"/>
              </a:rPr>
              <a:t>properties</a:t>
            </a:r>
            <a:r>
              <a:rPr lang="cs-CZ" sz="2000" dirty="0">
                <a:solidFill>
                  <a:srgbClr val="000000"/>
                </a:solidFill>
                <a:ea typeface="Arial"/>
                <a:cs typeface="Arial"/>
                <a:sym typeface="Arial"/>
              </a:rPr>
              <a:t> </a:t>
            </a:r>
            <a:r>
              <a:rPr lang="cs-CZ" sz="2000" dirty="0" err="1">
                <a:solidFill>
                  <a:srgbClr val="000000"/>
                </a:solidFill>
                <a:ea typeface="Arial"/>
                <a:cs typeface="Arial"/>
                <a:sym typeface="Arial"/>
              </a:rPr>
              <a:t>please</a:t>
            </a:r>
            <a:r>
              <a:rPr lang="cs-CZ" sz="2000" dirty="0">
                <a:solidFill>
                  <a:srgbClr val="000000"/>
                </a:solidFill>
                <a:ea typeface="Arial"/>
                <a:cs typeface="Arial"/>
                <a:sym typeface="Arial"/>
              </a:rPr>
              <a:t> </a:t>
            </a:r>
            <a:r>
              <a:rPr lang="cs-CZ" sz="2000" dirty="0" err="1">
                <a:solidFill>
                  <a:srgbClr val="000000"/>
                </a:solidFill>
                <a:ea typeface="Arial"/>
                <a:cs typeface="Arial"/>
                <a:sym typeface="Arial"/>
              </a:rPr>
              <a:t>refer</a:t>
            </a:r>
            <a:r>
              <a:rPr lang="cs-CZ" sz="2000" dirty="0">
                <a:solidFill>
                  <a:srgbClr val="000000"/>
                </a:solidFill>
                <a:ea typeface="Arial"/>
                <a:cs typeface="Arial"/>
                <a:sym typeface="Arial"/>
              </a:rPr>
              <a:t> to </a:t>
            </a:r>
            <a:r>
              <a:rPr lang="cs-CZ" sz="2000" dirty="0" err="1">
                <a:solidFill>
                  <a:srgbClr val="000000"/>
                </a:solidFill>
                <a:ea typeface="Arial"/>
                <a:cs typeface="Arial"/>
                <a:sym typeface="Arial"/>
              </a:rPr>
              <a:t>the</a:t>
            </a:r>
            <a:r>
              <a:rPr lang="cs-CZ" sz="2000" dirty="0">
                <a:solidFill>
                  <a:srgbClr val="000000"/>
                </a:solidFill>
                <a:ea typeface="Arial"/>
                <a:cs typeface="Arial"/>
                <a:sym typeface="Arial"/>
              </a:rPr>
              <a:t> GLOBE e-</a:t>
            </a:r>
            <a:r>
              <a:rPr lang="cs-CZ" sz="2000" dirty="0" err="1">
                <a:solidFill>
                  <a:srgbClr val="000000"/>
                </a:solidFill>
                <a:ea typeface="Arial"/>
                <a:cs typeface="Arial"/>
                <a:sym typeface="Arial"/>
              </a:rPr>
              <a:t>training</a:t>
            </a:r>
            <a:r>
              <a:rPr lang="cs-CZ" sz="2000" dirty="0">
                <a:solidFill>
                  <a:srgbClr val="000000"/>
                </a:solidFill>
                <a:ea typeface="Arial"/>
                <a:cs typeface="Arial"/>
                <a:sym typeface="Arial"/>
              </a:rPr>
              <a:t> </a:t>
            </a:r>
            <a:r>
              <a:rPr lang="cs-CZ" sz="2000" dirty="0" err="1">
                <a:solidFill>
                  <a:srgbClr val="000000"/>
                </a:solidFill>
                <a:ea typeface="Arial"/>
                <a:cs typeface="Arial"/>
                <a:sym typeface="Arial"/>
              </a:rPr>
              <a:t>modules</a:t>
            </a:r>
            <a:r>
              <a:rPr lang="cs-CZ" sz="2000" dirty="0">
                <a:solidFill>
                  <a:srgbClr val="000000"/>
                </a:solidFill>
                <a:ea typeface="Arial"/>
                <a:cs typeface="Arial"/>
                <a:sym typeface="Arial"/>
              </a:rPr>
              <a:t>: </a:t>
            </a:r>
          </a:p>
          <a:p>
            <a:pPr marL="0" indent="0">
              <a:buNone/>
            </a:pPr>
            <a:r>
              <a:rPr lang="en-US" sz="2000" dirty="0">
                <a:solidFill>
                  <a:srgbClr val="000000"/>
                </a:solidFill>
                <a:ea typeface="Arial"/>
                <a:cs typeface="Arial"/>
                <a:sym typeface="Arial"/>
                <a:hlinkClick r:id="rId2"/>
              </a:rPr>
              <a:t>https://www.globe.gov/get-trained/protocol-etraining/etraining-modules/16867724/12276</a:t>
            </a:r>
            <a:r>
              <a:rPr lang="cs-CZ" sz="2000" dirty="0">
                <a:solidFill>
                  <a:srgbClr val="000000"/>
                </a:solidFill>
                <a:ea typeface="Arial"/>
                <a:cs typeface="Arial"/>
                <a:sym typeface="Arial"/>
              </a:rPr>
              <a:t> </a:t>
            </a:r>
            <a:endParaRPr lang="en-US" sz="2000" dirty="0">
              <a:solidFill>
                <a:srgbClr val="000000"/>
              </a:solidFill>
              <a:ea typeface="Arial"/>
              <a:cs typeface="Arial"/>
              <a:sym typeface="Arial"/>
            </a:endParaRPr>
          </a:p>
          <a:p>
            <a:endParaRPr lang="en-US" sz="2000" dirty="0"/>
          </a:p>
        </p:txBody>
      </p:sp>
      <p:pic>
        <p:nvPicPr>
          <p:cNvPr id="4" name="Content Placeholder 4" descr="This is a soil texture triangle. Each side represents the percentage of sand, silt and clay. If you know the percentages of each size class you can use the triangle to obtain the correct name for your sample, such as silt loam, or sandy clay loam. ">
            <a:extLst>
              <a:ext uri="{FF2B5EF4-FFF2-40B4-BE49-F238E27FC236}">
                <a16:creationId xmlns:a16="http://schemas.microsoft.com/office/drawing/2014/main" id="{11ED4397-B968-4683-943C-CCC90FF2F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500" y="1118420"/>
            <a:ext cx="7865806" cy="5812916"/>
          </a:xfrm>
          <a:prstGeom prst="rect">
            <a:avLst/>
          </a:prstGeom>
        </p:spPr>
      </p:pic>
    </p:spTree>
    <p:extLst>
      <p:ext uri="{BB962C8B-B14F-4D97-AF65-F5344CB8AC3E}">
        <p14:creationId xmlns:p14="http://schemas.microsoft.com/office/powerpoint/2010/main" val="105104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83A12E-677F-4637-B0DE-F6FEB0B46356}"/>
              </a:ext>
            </a:extLst>
          </p:cNvPr>
          <p:cNvSpPr>
            <a:spLocks noGrp="1"/>
          </p:cNvSpPr>
          <p:nvPr>
            <p:ph type="ctrTitle"/>
          </p:nvPr>
        </p:nvSpPr>
        <p:spPr>
          <a:xfrm>
            <a:off x="254000" y="219664"/>
            <a:ext cx="11683999" cy="824343"/>
          </a:xfrm>
        </p:spPr>
        <p:txBody>
          <a:bodyPr>
            <a:normAutofit/>
          </a:bodyPr>
          <a:lstStyle/>
          <a:p>
            <a:r>
              <a:rPr lang="en-US" sz="4400" b="1" dirty="0"/>
              <a:t>Soil properties along the </a:t>
            </a:r>
            <a:r>
              <a:rPr lang="cs-CZ" sz="4400" b="1" dirty="0" err="1"/>
              <a:t>Cetina</a:t>
            </a:r>
            <a:r>
              <a:rPr lang="cs-CZ" sz="4400" b="1" dirty="0"/>
              <a:t> River </a:t>
            </a:r>
            <a:r>
              <a:rPr lang="cs-CZ" sz="4400" b="1" dirty="0" err="1"/>
              <a:t>basin</a:t>
            </a:r>
            <a:endParaRPr lang="en-US" sz="4400" dirty="0"/>
          </a:p>
        </p:txBody>
      </p:sp>
      <p:sp>
        <p:nvSpPr>
          <p:cNvPr id="3" name="Podnadpis 2">
            <a:extLst>
              <a:ext uri="{FF2B5EF4-FFF2-40B4-BE49-F238E27FC236}">
                <a16:creationId xmlns:a16="http://schemas.microsoft.com/office/drawing/2014/main" id="{59AF54DF-FA1D-4A96-8DAA-B4D2F104CB34}"/>
              </a:ext>
            </a:extLst>
          </p:cNvPr>
          <p:cNvSpPr>
            <a:spLocks noGrp="1"/>
          </p:cNvSpPr>
          <p:nvPr>
            <p:ph type="subTitle" idx="1"/>
          </p:nvPr>
        </p:nvSpPr>
        <p:spPr>
          <a:xfrm>
            <a:off x="1052048" y="1229032"/>
            <a:ext cx="10304206" cy="3834581"/>
          </a:xfrm>
        </p:spPr>
        <p:txBody>
          <a:bodyPr>
            <a:normAutofit fontScale="85000" lnSpcReduction="10000"/>
          </a:bodyPr>
          <a:lstStyle/>
          <a:p>
            <a:pPr algn="l">
              <a:lnSpc>
                <a:spcPct val="120000"/>
              </a:lnSpc>
              <a:spcBef>
                <a:spcPts val="0"/>
              </a:spcBef>
            </a:pPr>
            <a:r>
              <a:rPr lang="cs-CZ" sz="2000" b="1" dirty="0" err="1"/>
              <a:t>Topic</a:t>
            </a:r>
            <a:r>
              <a:rPr lang="cs-CZ" sz="2000" b="1" dirty="0"/>
              <a:t>:</a:t>
            </a:r>
            <a:r>
              <a:rPr lang="cs-CZ" sz="2000" dirty="0"/>
              <a:t> </a:t>
            </a:r>
            <a:r>
              <a:rPr lang="cs-CZ" sz="2000" dirty="0" err="1"/>
              <a:t>Looking</a:t>
            </a:r>
            <a:r>
              <a:rPr lang="cs-CZ" sz="2000" dirty="0"/>
              <a:t> </a:t>
            </a:r>
            <a:r>
              <a:rPr lang="cs-CZ" sz="2000" dirty="0" err="1"/>
              <a:t>at</a:t>
            </a:r>
            <a:r>
              <a:rPr lang="cs-CZ" sz="2000" dirty="0"/>
              <a:t> </a:t>
            </a:r>
            <a:r>
              <a:rPr lang="cs-CZ" sz="2000" dirty="0" err="1"/>
              <a:t>the</a:t>
            </a:r>
            <a:r>
              <a:rPr lang="cs-CZ" sz="2000" dirty="0"/>
              <a:t> </a:t>
            </a:r>
            <a:r>
              <a:rPr lang="cs-CZ" sz="2000" dirty="0" err="1"/>
              <a:t>soil</a:t>
            </a:r>
            <a:r>
              <a:rPr lang="cs-CZ" sz="2000" dirty="0"/>
              <a:t> </a:t>
            </a:r>
            <a:r>
              <a:rPr lang="cs-CZ" sz="2000" dirty="0" err="1"/>
              <a:t>properties</a:t>
            </a:r>
            <a:r>
              <a:rPr lang="cs-CZ" sz="2000" dirty="0"/>
              <a:t> </a:t>
            </a:r>
            <a:r>
              <a:rPr lang="cs-CZ" sz="2000" dirty="0" err="1"/>
              <a:t>along</a:t>
            </a:r>
            <a:r>
              <a:rPr lang="cs-CZ" sz="2000" dirty="0"/>
              <a:t> </a:t>
            </a:r>
            <a:r>
              <a:rPr lang="cs-CZ" sz="2000" dirty="0" err="1"/>
              <a:t>the</a:t>
            </a:r>
            <a:r>
              <a:rPr lang="cs-CZ" sz="2000" dirty="0"/>
              <a:t> </a:t>
            </a:r>
            <a:r>
              <a:rPr lang="cs-CZ" sz="2000" dirty="0" err="1"/>
              <a:t>river</a:t>
            </a:r>
            <a:r>
              <a:rPr lang="cs-CZ" sz="2000" dirty="0"/>
              <a:t> </a:t>
            </a:r>
            <a:r>
              <a:rPr lang="cs-CZ" sz="2000" dirty="0" err="1"/>
              <a:t>stream</a:t>
            </a:r>
            <a:r>
              <a:rPr lang="cs-CZ" sz="2000" dirty="0"/>
              <a:t> </a:t>
            </a:r>
            <a:r>
              <a:rPr lang="cs-CZ" sz="2000" dirty="0" err="1"/>
              <a:t>from</a:t>
            </a:r>
            <a:r>
              <a:rPr lang="cs-CZ" sz="2000" dirty="0"/>
              <a:t> </a:t>
            </a:r>
            <a:r>
              <a:rPr lang="cs-CZ" sz="2000" dirty="0" err="1"/>
              <a:t>its</a:t>
            </a:r>
            <a:r>
              <a:rPr lang="cs-CZ" sz="2000" dirty="0"/>
              <a:t> </a:t>
            </a:r>
            <a:r>
              <a:rPr lang="cs-CZ" sz="2000" dirty="0" err="1"/>
              <a:t>origin</a:t>
            </a:r>
            <a:r>
              <a:rPr lang="cs-CZ" sz="2000" dirty="0"/>
              <a:t> to </a:t>
            </a:r>
            <a:r>
              <a:rPr lang="cs-CZ" sz="2000" dirty="0" err="1"/>
              <a:t>the</a:t>
            </a:r>
            <a:r>
              <a:rPr lang="cs-CZ" sz="2000" dirty="0"/>
              <a:t> </a:t>
            </a:r>
            <a:r>
              <a:rPr lang="cs-CZ" sz="2000" dirty="0" err="1"/>
              <a:t>sea</a:t>
            </a:r>
            <a:r>
              <a:rPr lang="cs-CZ" sz="2000" dirty="0"/>
              <a:t> and </a:t>
            </a:r>
            <a:r>
              <a:rPr lang="cs-CZ" sz="2000" dirty="0" err="1"/>
              <a:t>interpreting</a:t>
            </a:r>
            <a:r>
              <a:rPr lang="cs-CZ" sz="2000" dirty="0"/>
              <a:t> </a:t>
            </a:r>
            <a:r>
              <a:rPr lang="cs-CZ" sz="2000" dirty="0" err="1"/>
              <a:t>the</a:t>
            </a:r>
            <a:r>
              <a:rPr lang="cs-CZ" sz="2000" dirty="0"/>
              <a:t> data </a:t>
            </a:r>
            <a:r>
              <a:rPr lang="cs-CZ" sz="2000" dirty="0" err="1"/>
              <a:t>collected</a:t>
            </a:r>
            <a:r>
              <a:rPr lang="cs-CZ" sz="2000" dirty="0"/>
              <a:t>.</a:t>
            </a:r>
            <a:endParaRPr lang="en-US" sz="2000" dirty="0"/>
          </a:p>
          <a:p>
            <a:pPr algn="l">
              <a:lnSpc>
                <a:spcPct val="120000"/>
              </a:lnSpc>
              <a:spcBef>
                <a:spcPts val="0"/>
              </a:spcBef>
            </a:pPr>
            <a:endParaRPr lang="cs-CZ" sz="2000" dirty="0"/>
          </a:p>
          <a:p>
            <a:pPr algn="l">
              <a:lnSpc>
                <a:spcPct val="120000"/>
              </a:lnSpc>
              <a:spcBef>
                <a:spcPts val="0"/>
              </a:spcBef>
            </a:pPr>
            <a:r>
              <a:rPr lang="cs-CZ" sz="2000" b="1" dirty="0"/>
              <a:t>Age </a:t>
            </a:r>
            <a:r>
              <a:rPr lang="cs-CZ" sz="2000" b="1" dirty="0" err="1"/>
              <a:t>of</a:t>
            </a:r>
            <a:r>
              <a:rPr lang="cs-CZ" sz="2000" b="1" dirty="0"/>
              <a:t> </a:t>
            </a:r>
            <a:r>
              <a:rPr lang="cs-CZ" sz="2000" b="1" dirty="0" err="1"/>
              <a:t>students</a:t>
            </a:r>
            <a:r>
              <a:rPr lang="cs-CZ" sz="2000" b="1" dirty="0"/>
              <a:t>: </a:t>
            </a:r>
            <a:r>
              <a:rPr lang="cs-CZ" sz="2000" dirty="0"/>
              <a:t>12-15</a:t>
            </a:r>
          </a:p>
          <a:p>
            <a:pPr algn="l">
              <a:lnSpc>
                <a:spcPct val="120000"/>
              </a:lnSpc>
              <a:spcBef>
                <a:spcPts val="0"/>
              </a:spcBef>
            </a:pPr>
            <a:endParaRPr lang="cs-CZ" sz="2000" dirty="0"/>
          </a:p>
          <a:p>
            <a:pPr algn="l">
              <a:lnSpc>
                <a:spcPct val="120000"/>
              </a:lnSpc>
              <a:spcBef>
                <a:spcPts val="0"/>
              </a:spcBef>
            </a:pPr>
            <a:r>
              <a:rPr lang="cs-CZ" sz="2000" b="1" dirty="0" err="1"/>
              <a:t>Skills</a:t>
            </a:r>
            <a:r>
              <a:rPr lang="cs-CZ" sz="2000" b="1" dirty="0"/>
              <a:t> </a:t>
            </a:r>
            <a:r>
              <a:rPr lang="cs-CZ" sz="2000" b="1" dirty="0" err="1"/>
              <a:t>developed</a:t>
            </a:r>
            <a:r>
              <a:rPr lang="cs-CZ" sz="2000" b="1" dirty="0"/>
              <a:t>:</a:t>
            </a:r>
            <a:r>
              <a:rPr lang="cs-CZ" sz="2000" dirty="0"/>
              <a:t> </a:t>
            </a:r>
            <a:r>
              <a:rPr lang="cs-CZ" sz="2000" dirty="0" err="1"/>
              <a:t>understanding</a:t>
            </a:r>
            <a:r>
              <a:rPr lang="cs-CZ" sz="2000" dirty="0"/>
              <a:t> and </a:t>
            </a:r>
            <a:r>
              <a:rPr lang="cs-CZ" sz="2000" dirty="0" err="1"/>
              <a:t>interpretation</a:t>
            </a:r>
            <a:r>
              <a:rPr lang="cs-CZ" sz="2000" dirty="0"/>
              <a:t> </a:t>
            </a:r>
            <a:r>
              <a:rPr lang="cs-CZ" sz="2000" dirty="0" err="1"/>
              <a:t>of</a:t>
            </a:r>
            <a:r>
              <a:rPr lang="cs-CZ" sz="2000" dirty="0"/>
              <a:t> data </a:t>
            </a:r>
            <a:r>
              <a:rPr lang="cs-CZ" sz="2000" dirty="0" err="1"/>
              <a:t>collected</a:t>
            </a:r>
            <a:r>
              <a:rPr lang="cs-CZ" sz="2000" dirty="0"/>
              <a:t>, </a:t>
            </a:r>
            <a:r>
              <a:rPr lang="cs-CZ" sz="2000" dirty="0" err="1"/>
              <a:t>finding</a:t>
            </a:r>
            <a:r>
              <a:rPr lang="cs-CZ" sz="2000" dirty="0"/>
              <a:t> </a:t>
            </a:r>
            <a:r>
              <a:rPr lang="cs-CZ" sz="2000" dirty="0" err="1"/>
              <a:t>similarities</a:t>
            </a:r>
            <a:r>
              <a:rPr lang="cs-CZ" sz="2000" dirty="0"/>
              <a:t> and </a:t>
            </a:r>
            <a:r>
              <a:rPr lang="cs-CZ" sz="2000" dirty="0" err="1"/>
              <a:t>differences</a:t>
            </a:r>
            <a:r>
              <a:rPr lang="cs-CZ" sz="2000" dirty="0"/>
              <a:t> in data </a:t>
            </a:r>
            <a:r>
              <a:rPr lang="cs-CZ" sz="2000" dirty="0" err="1"/>
              <a:t>collected</a:t>
            </a:r>
            <a:r>
              <a:rPr lang="cs-CZ" sz="2000" dirty="0"/>
              <a:t>, basic </a:t>
            </a:r>
            <a:r>
              <a:rPr lang="cs-CZ" sz="2000" dirty="0" err="1"/>
              <a:t>orientation</a:t>
            </a:r>
            <a:r>
              <a:rPr lang="cs-CZ" sz="2000" dirty="0"/>
              <a:t> in </a:t>
            </a:r>
            <a:r>
              <a:rPr lang="cs-CZ" sz="2000" dirty="0" err="1"/>
              <a:t>the</a:t>
            </a:r>
            <a:r>
              <a:rPr lang="cs-CZ" sz="2000" dirty="0"/>
              <a:t> data </a:t>
            </a:r>
            <a:r>
              <a:rPr lang="cs-CZ" sz="2000" dirty="0" err="1"/>
              <a:t>clustered</a:t>
            </a:r>
            <a:r>
              <a:rPr lang="cs-CZ" sz="2000" dirty="0"/>
              <a:t> in a </a:t>
            </a:r>
            <a:r>
              <a:rPr lang="cs-CZ" sz="2000" dirty="0" err="1"/>
              <a:t>spreadsheet</a:t>
            </a:r>
            <a:r>
              <a:rPr lang="cs-CZ" sz="2000" dirty="0"/>
              <a:t>, </a:t>
            </a:r>
            <a:r>
              <a:rPr lang="cs-CZ" sz="2000" dirty="0" err="1"/>
              <a:t>learning</a:t>
            </a:r>
            <a:r>
              <a:rPr lang="cs-CZ" sz="2000" dirty="0"/>
              <a:t> </a:t>
            </a:r>
            <a:r>
              <a:rPr lang="cs-CZ" sz="2000" dirty="0" err="1"/>
              <a:t>about</a:t>
            </a:r>
            <a:r>
              <a:rPr lang="cs-CZ" sz="2000" dirty="0"/>
              <a:t> </a:t>
            </a:r>
            <a:r>
              <a:rPr lang="cs-CZ" sz="2000" dirty="0" err="1"/>
              <a:t>soil</a:t>
            </a:r>
            <a:r>
              <a:rPr lang="cs-CZ" sz="2000" dirty="0"/>
              <a:t> </a:t>
            </a:r>
            <a:r>
              <a:rPr lang="cs-CZ" sz="2000" dirty="0" err="1"/>
              <a:t>characteristics</a:t>
            </a:r>
            <a:endParaRPr lang="cs-CZ" sz="2000" dirty="0"/>
          </a:p>
          <a:p>
            <a:pPr algn="l">
              <a:lnSpc>
                <a:spcPct val="120000"/>
              </a:lnSpc>
              <a:spcBef>
                <a:spcPts val="0"/>
              </a:spcBef>
            </a:pPr>
            <a:endParaRPr lang="cs-CZ" sz="2000" dirty="0"/>
          </a:p>
          <a:p>
            <a:pPr algn="l">
              <a:lnSpc>
                <a:spcPct val="120000"/>
              </a:lnSpc>
              <a:spcBef>
                <a:spcPts val="0"/>
              </a:spcBef>
            </a:pPr>
            <a:r>
              <a:rPr lang="cs-CZ" sz="2000" b="1" dirty="0" err="1"/>
              <a:t>Prerequisities</a:t>
            </a:r>
            <a:r>
              <a:rPr lang="cs-CZ" sz="2000" b="1" dirty="0"/>
              <a:t>: </a:t>
            </a:r>
            <a:r>
              <a:rPr lang="cs-CZ" sz="2000" dirty="0"/>
              <a:t>basic </a:t>
            </a:r>
            <a:r>
              <a:rPr lang="cs-CZ" sz="2000" dirty="0" err="1"/>
              <a:t>knowledge</a:t>
            </a:r>
            <a:r>
              <a:rPr lang="cs-CZ" sz="2000" dirty="0"/>
              <a:t> on </a:t>
            </a:r>
            <a:r>
              <a:rPr lang="cs-CZ" sz="2000" dirty="0" err="1"/>
              <a:t>Soil</a:t>
            </a:r>
            <a:r>
              <a:rPr lang="cs-CZ" sz="2000" dirty="0"/>
              <a:t> </a:t>
            </a:r>
            <a:r>
              <a:rPr lang="cs-CZ" sz="2000" dirty="0" err="1"/>
              <a:t>Characterization</a:t>
            </a:r>
            <a:r>
              <a:rPr lang="cs-CZ" sz="2000" dirty="0"/>
              <a:t> and </a:t>
            </a:r>
            <a:r>
              <a:rPr lang="cs-CZ" sz="2000" dirty="0" err="1"/>
              <a:t>Soil</a:t>
            </a:r>
            <a:r>
              <a:rPr lang="cs-CZ" sz="2000" dirty="0"/>
              <a:t> </a:t>
            </a:r>
            <a:r>
              <a:rPr lang="cs-CZ" sz="2000" dirty="0" err="1"/>
              <a:t>Types</a:t>
            </a:r>
            <a:endParaRPr lang="cs-CZ" sz="2000" dirty="0"/>
          </a:p>
          <a:p>
            <a:pPr algn="l">
              <a:lnSpc>
                <a:spcPct val="120000"/>
              </a:lnSpc>
              <a:spcBef>
                <a:spcPts val="0"/>
              </a:spcBef>
            </a:pPr>
            <a:endParaRPr lang="cs-CZ" sz="2000" dirty="0"/>
          </a:p>
          <a:p>
            <a:pPr algn="l">
              <a:lnSpc>
                <a:spcPct val="120000"/>
              </a:lnSpc>
              <a:spcBef>
                <a:spcPts val="0"/>
              </a:spcBef>
            </a:pPr>
            <a:r>
              <a:rPr lang="cs-CZ" sz="2000" b="1" dirty="0"/>
              <a:t>Big Idea: </a:t>
            </a:r>
            <a:r>
              <a:rPr lang="cs-CZ" sz="2000" dirty="0" err="1"/>
              <a:t>Soil</a:t>
            </a:r>
            <a:r>
              <a:rPr lang="cs-CZ" sz="2000" dirty="0"/>
              <a:t> </a:t>
            </a:r>
            <a:r>
              <a:rPr lang="cs-CZ" sz="2000" dirty="0" err="1"/>
              <a:t>is</a:t>
            </a:r>
            <a:r>
              <a:rPr lang="cs-CZ" sz="2000" dirty="0"/>
              <a:t> not </a:t>
            </a:r>
            <a:r>
              <a:rPr lang="cs-CZ" sz="2000" dirty="0" err="1"/>
              <a:t>only</a:t>
            </a:r>
            <a:r>
              <a:rPr lang="cs-CZ" sz="2000" dirty="0"/>
              <a:t> </a:t>
            </a:r>
            <a:r>
              <a:rPr lang="cs-CZ" sz="2000" dirty="0" err="1"/>
              <a:t>one</a:t>
            </a:r>
            <a:r>
              <a:rPr lang="cs-CZ" sz="2000" dirty="0"/>
              <a:t>, </a:t>
            </a:r>
            <a:r>
              <a:rPr lang="cs-CZ" sz="2000" dirty="0" err="1"/>
              <a:t>there</a:t>
            </a:r>
            <a:r>
              <a:rPr lang="cs-CZ" sz="2000" dirty="0"/>
              <a:t> </a:t>
            </a:r>
            <a:r>
              <a:rPr lang="cs-CZ" sz="2000" dirty="0" err="1"/>
              <a:t>is</a:t>
            </a:r>
            <a:r>
              <a:rPr lang="cs-CZ" sz="2000" dirty="0"/>
              <a:t> a </a:t>
            </a:r>
            <a:r>
              <a:rPr lang="cs-CZ" sz="2000" dirty="0" err="1"/>
              <a:t>huge</a:t>
            </a:r>
            <a:r>
              <a:rPr lang="cs-CZ" sz="2000" dirty="0"/>
              <a:t> diversity in </a:t>
            </a:r>
            <a:r>
              <a:rPr lang="cs-CZ" sz="2000" dirty="0" err="1"/>
              <a:t>soil</a:t>
            </a:r>
            <a:r>
              <a:rPr lang="cs-CZ" sz="2000" dirty="0"/>
              <a:t> </a:t>
            </a:r>
            <a:r>
              <a:rPr lang="cs-CZ" sz="2000" dirty="0" err="1"/>
              <a:t>types</a:t>
            </a:r>
            <a:r>
              <a:rPr lang="cs-CZ" sz="2000" dirty="0"/>
              <a:t> and </a:t>
            </a:r>
            <a:r>
              <a:rPr lang="cs-CZ" sz="2000" dirty="0" err="1"/>
              <a:t>properties</a:t>
            </a:r>
            <a:r>
              <a:rPr lang="cs-CZ" sz="2000" dirty="0"/>
              <a:t>, </a:t>
            </a:r>
            <a:r>
              <a:rPr lang="cs-CZ" sz="2000" dirty="0" err="1"/>
              <a:t>even</a:t>
            </a:r>
            <a:r>
              <a:rPr lang="cs-CZ" sz="2000" dirty="0"/>
              <a:t> </a:t>
            </a:r>
            <a:r>
              <a:rPr lang="cs-CZ" sz="2000" dirty="0" err="1"/>
              <a:t>at</a:t>
            </a:r>
            <a:r>
              <a:rPr lang="cs-CZ" sz="2000" dirty="0"/>
              <a:t> such a </a:t>
            </a:r>
            <a:r>
              <a:rPr lang="cs-CZ" sz="2000" dirty="0" err="1"/>
              <a:t>small</a:t>
            </a:r>
            <a:r>
              <a:rPr lang="cs-CZ" sz="2000" dirty="0"/>
              <a:t> area </a:t>
            </a:r>
            <a:r>
              <a:rPr lang="cs-CZ" sz="2000" dirty="0" err="1"/>
              <a:t>along</a:t>
            </a:r>
            <a:r>
              <a:rPr lang="cs-CZ" sz="2000" dirty="0"/>
              <a:t> a single </a:t>
            </a:r>
            <a:r>
              <a:rPr lang="cs-CZ" sz="2000" dirty="0" err="1"/>
              <a:t>river</a:t>
            </a:r>
            <a:r>
              <a:rPr lang="cs-CZ" sz="2000" dirty="0"/>
              <a:t> </a:t>
            </a:r>
            <a:r>
              <a:rPr lang="cs-CZ" sz="2000" dirty="0" err="1"/>
              <a:t>basin</a:t>
            </a:r>
            <a:r>
              <a:rPr lang="cs-CZ" sz="2000" dirty="0"/>
              <a:t>. Diverse </a:t>
            </a:r>
            <a:r>
              <a:rPr lang="cs-CZ" sz="2000" dirty="0" err="1"/>
              <a:t>ecosystems</a:t>
            </a:r>
            <a:r>
              <a:rPr lang="cs-CZ" sz="2000" dirty="0"/>
              <a:t> </a:t>
            </a:r>
            <a:r>
              <a:rPr lang="cs-CZ" sz="2000" dirty="0" err="1"/>
              <a:t>can</a:t>
            </a:r>
            <a:r>
              <a:rPr lang="cs-CZ" sz="2000" dirty="0"/>
              <a:t> </a:t>
            </a:r>
            <a:r>
              <a:rPr lang="cs-CZ" sz="2000" dirty="0" err="1"/>
              <a:t>be</a:t>
            </a:r>
            <a:r>
              <a:rPr lang="cs-CZ" sz="2000" dirty="0"/>
              <a:t> </a:t>
            </a:r>
            <a:r>
              <a:rPr lang="cs-CZ" sz="2000" dirty="0" err="1"/>
              <a:t>found</a:t>
            </a:r>
            <a:r>
              <a:rPr lang="cs-CZ" sz="2000" dirty="0"/>
              <a:t> </a:t>
            </a:r>
            <a:r>
              <a:rPr lang="cs-CZ" sz="2000" dirty="0" err="1"/>
              <a:t>along</a:t>
            </a:r>
            <a:r>
              <a:rPr lang="cs-CZ" sz="2000" dirty="0"/>
              <a:t> </a:t>
            </a:r>
            <a:r>
              <a:rPr lang="cs-CZ" sz="2000" dirty="0" err="1"/>
              <a:t>the</a:t>
            </a:r>
            <a:r>
              <a:rPr lang="cs-CZ" sz="2000" dirty="0"/>
              <a:t> </a:t>
            </a:r>
            <a:r>
              <a:rPr lang="cs-CZ" sz="2000" dirty="0" err="1"/>
              <a:t>river</a:t>
            </a:r>
            <a:r>
              <a:rPr lang="cs-CZ" sz="2000" dirty="0"/>
              <a:t> - </a:t>
            </a:r>
            <a:r>
              <a:rPr lang="cs-CZ" sz="2000" dirty="0" err="1"/>
              <a:t>the</a:t>
            </a:r>
            <a:r>
              <a:rPr lang="cs-CZ" sz="2000" dirty="0"/>
              <a:t> </a:t>
            </a:r>
            <a:r>
              <a:rPr lang="cs-CZ" sz="2000" dirty="0" err="1"/>
              <a:t>soil</a:t>
            </a:r>
            <a:r>
              <a:rPr lang="cs-CZ" sz="2000" dirty="0"/>
              <a:t> type (</a:t>
            </a:r>
            <a:r>
              <a:rPr lang="cs-CZ" sz="2000" dirty="0" err="1"/>
              <a:t>along</a:t>
            </a:r>
            <a:r>
              <a:rPr lang="cs-CZ" sz="2000" dirty="0"/>
              <a:t> with </a:t>
            </a:r>
            <a:r>
              <a:rPr lang="cs-CZ" sz="2000" dirty="0" err="1"/>
              <a:t>othe</a:t>
            </a:r>
            <a:r>
              <a:rPr lang="cs-CZ" sz="2000" dirty="0"/>
              <a:t> </a:t>
            </a:r>
            <a:r>
              <a:rPr lang="cs-CZ" sz="2000" dirty="0" err="1"/>
              <a:t>factors</a:t>
            </a:r>
            <a:r>
              <a:rPr lang="cs-CZ" sz="2000" dirty="0"/>
              <a:t> </a:t>
            </a:r>
            <a:r>
              <a:rPr lang="cs-CZ" sz="2000" dirty="0" err="1"/>
              <a:t>of</a:t>
            </a:r>
            <a:r>
              <a:rPr lang="cs-CZ" sz="2000" dirty="0"/>
              <a:t> </a:t>
            </a:r>
            <a:r>
              <a:rPr lang="cs-CZ" sz="2000" dirty="0" err="1"/>
              <a:t>microclimate</a:t>
            </a:r>
            <a:r>
              <a:rPr lang="cs-CZ" sz="2000" dirty="0"/>
              <a:t> and </a:t>
            </a:r>
            <a:r>
              <a:rPr lang="cs-CZ" sz="2000" dirty="0" err="1"/>
              <a:t>relief</a:t>
            </a:r>
            <a:r>
              <a:rPr lang="cs-CZ" sz="2000" dirty="0"/>
              <a:t>) very much </a:t>
            </a:r>
            <a:r>
              <a:rPr lang="cs-CZ" sz="2000" dirty="0" err="1"/>
              <a:t>determines</a:t>
            </a:r>
            <a:r>
              <a:rPr lang="cs-CZ" sz="2000" dirty="0"/>
              <a:t> </a:t>
            </a:r>
            <a:r>
              <a:rPr lang="cs-CZ" sz="2000" dirty="0" err="1"/>
              <a:t>the</a:t>
            </a:r>
            <a:r>
              <a:rPr lang="cs-CZ" sz="2000" dirty="0"/>
              <a:t> </a:t>
            </a:r>
            <a:r>
              <a:rPr lang="cs-CZ" sz="2000" dirty="0" err="1"/>
              <a:t>vegetation</a:t>
            </a:r>
            <a:r>
              <a:rPr lang="cs-CZ" sz="2000" dirty="0"/>
              <a:t> </a:t>
            </a:r>
            <a:r>
              <a:rPr lang="cs-CZ" sz="2000" dirty="0" err="1"/>
              <a:t>growing</a:t>
            </a:r>
            <a:r>
              <a:rPr lang="cs-CZ" sz="2000" dirty="0"/>
              <a:t> on </a:t>
            </a:r>
            <a:r>
              <a:rPr lang="cs-CZ" sz="2000" dirty="0" err="1"/>
              <a:t>the</a:t>
            </a:r>
            <a:r>
              <a:rPr lang="cs-CZ" sz="2000" dirty="0"/>
              <a:t> </a:t>
            </a:r>
            <a:r>
              <a:rPr lang="cs-CZ" sz="2000" dirty="0" err="1"/>
              <a:t>surface</a:t>
            </a:r>
            <a:r>
              <a:rPr lang="cs-CZ" sz="2000" dirty="0"/>
              <a:t>.</a:t>
            </a:r>
            <a:endParaRPr lang="en-US" sz="2000" dirty="0"/>
          </a:p>
        </p:txBody>
      </p:sp>
      <p:pic>
        <p:nvPicPr>
          <p:cNvPr id="5" name="Slika 2">
            <a:extLst>
              <a:ext uri="{FF2B5EF4-FFF2-40B4-BE49-F238E27FC236}">
                <a16:creationId xmlns:a16="http://schemas.microsoft.com/office/drawing/2014/main" id="{9149B3A8-1C72-4398-9DA8-708BA208161D}"/>
              </a:ext>
            </a:extLst>
          </p:cNvPr>
          <p:cNvPicPr>
            <a:picLocks noChangeAspect="1"/>
          </p:cNvPicPr>
          <p:nvPr/>
        </p:nvPicPr>
        <p:blipFill rotWithShape="1">
          <a:blip r:embed="rId2"/>
          <a:srcRect l="1" t="69758" r="40"/>
          <a:stretch/>
        </p:blipFill>
        <p:spPr>
          <a:xfrm>
            <a:off x="0" y="5134782"/>
            <a:ext cx="12192000" cy="1742881"/>
          </a:xfrm>
          <a:prstGeom prst="rect">
            <a:avLst/>
          </a:prstGeom>
        </p:spPr>
      </p:pic>
    </p:spTree>
    <p:extLst>
      <p:ext uri="{BB962C8B-B14F-4D97-AF65-F5344CB8AC3E}">
        <p14:creationId xmlns:p14="http://schemas.microsoft.com/office/powerpoint/2010/main" val="406044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83A12E-677F-4637-B0DE-F6FEB0B46356}"/>
              </a:ext>
            </a:extLst>
          </p:cNvPr>
          <p:cNvSpPr>
            <a:spLocks noGrp="1"/>
          </p:cNvSpPr>
          <p:nvPr>
            <p:ph type="ctrTitle"/>
          </p:nvPr>
        </p:nvSpPr>
        <p:spPr>
          <a:xfrm>
            <a:off x="3411793" y="367148"/>
            <a:ext cx="8230309" cy="824343"/>
          </a:xfrm>
        </p:spPr>
        <p:txBody>
          <a:bodyPr>
            <a:normAutofit/>
          </a:bodyPr>
          <a:lstStyle/>
          <a:p>
            <a:pPr algn="l"/>
            <a:r>
              <a:rPr lang="hr-HR" sz="4400" b="1" dirty="0"/>
              <a:t>Content</a:t>
            </a:r>
            <a:endParaRPr lang="en-US" sz="4400" dirty="0"/>
          </a:p>
        </p:txBody>
      </p:sp>
      <p:sp>
        <p:nvSpPr>
          <p:cNvPr id="3" name="Podnadpis 2">
            <a:extLst>
              <a:ext uri="{FF2B5EF4-FFF2-40B4-BE49-F238E27FC236}">
                <a16:creationId xmlns:a16="http://schemas.microsoft.com/office/drawing/2014/main" id="{59AF54DF-FA1D-4A96-8DAA-B4D2F104CB34}"/>
              </a:ext>
            </a:extLst>
          </p:cNvPr>
          <p:cNvSpPr>
            <a:spLocks noGrp="1"/>
          </p:cNvSpPr>
          <p:nvPr>
            <p:ph type="subTitle" idx="1"/>
          </p:nvPr>
        </p:nvSpPr>
        <p:spPr>
          <a:xfrm>
            <a:off x="3529776" y="1681312"/>
            <a:ext cx="8072285" cy="4710870"/>
          </a:xfrm>
        </p:spPr>
        <p:txBody>
          <a:bodyPr>
            <a:normAutofit lnSpcReduction="10000"/>
          </a:bodyPr>
          <a:lstStyle/>
          <a:p>
            <a:pPr algn="l">
              <a:lnSpc>
                <a:spcPct val="100000"/>
              </a:lnSpc>
              <a:spcBef>
                <a:spcPts val="0"/>
              </a:spcBef>
            </a:pPr>
            <a:r>
              <a:rPr lang="cs-CZ" sz="2000" b="1" dirty="0" err="1"/>
              <a:t>Slide</a:t>
            </a:r>
            <a:r>
              <a:rPr lang="cs-CZ" sz="2000" b="1" dirty="0"/>
              <a:t> 4-6:</a:t>
            </a:r>
            <a:r>
              <a:rPr lang="cs-CZ" sz="2000" dirty="0"/>
              <a:t> </a:t>
            </a:r>
            <a:r>
              <a:rPr lang="cs-CZ" sz="2000" dirty="0" err="1"/>
              <a:t>Introduction</a:t>
            </a:r>
            <a:r>
              <a:rPr lang="cs-CZ" sz="2000" dirty="0"/>
              <a:t> and reference to </a:t>
            </a:r>
            <a:r>
              <a:rPr lang="cs-CZ" sz="2000" dirty="0" err="1"/>
              <a:t>the</a:t>
            </a:r>
            <a:r>
              <a:rPr lang="cs-CZ" sz="2000" dirty="0"/>
              <a:t> </a:t>
            </a:r>
            <a:r>
              <a:rPr lang="cs-CZ" sz="2000" dirty="0" err="1"/>
              <a:t>original</a:t>
            </a:r>
            <a:r>
              <a:rPr lang="cs-CZ" sz="2000" dirty="0"/>
              <a:t> student </a:t>
            </a:r>
            <a:r>
              <a:rPr lang="cs-CZ" sz="2000" dirty="0" err="1"/>
              <a:t>research</a:t>
            </a:r>
            <a:r>
              <a:rPr lang="cs-CZ" sz="2000" dirty="0"/>
              <a:t>, </a:t>
            </a:r>
            <a:r>
              <a:rPr lang="cs-CZ" sz="2000" dirty="0" err="1"/>
              <a:t>including</a:t>
            </a:r>
            <a:r>
              <a:rPr lang="cs-CZ" sz="2000" dirty="0"/>
              <a:t> </a:t>
            </a:r>
            <a:r>
              <a:rPr lang="cs-CZ" sz="2000" dirty="0" err="1"/>
              <a:t>the</a:t>
            </a:r>
            <a:r>
              <a:rPr lang="cs-CZ" sz="2000" dirty="0"/>
              <a:t> map </a:t>
            </a:r>
            <a:r>
              <a:rPr lang="cs-CZ" sz="2000" dirty="0" err="1"/>
              <a:t>of</a:t>
            </a:r>
            <a:r>
              <a:rPr lang="cs-CZ" sz="2000" dirty="0"/>
              <a:t> </a:t>
            </a:r>
            <a:r>
              <a:rPr lang="cs-CZ" sz="2000" dirty="0" err="1"/>
              <a:t>the</a:t>
            </a:r>
            <a:r>
              <a:rPr lang="cs-CZ" sz="2000" dirty="0"/>
              <a:t> study </a:t>
            </a:r>
            <a:r>
              <a:rPr lang="cs-CZ" sz="2000" dirty="0" err="1"/>
              <a:t>sites</a:t>
            </a:r>
            <a:r>
              <a:rPr lang="cs-CZ" sz="2000" dirty="0"/>
              <a:t> </a:t>
            </a:r>
            <a:r>
              <a:rPr lang="cs-CZ" sz="2000" dirty="0" err="1"/>
              <a:t>along</a:t>
            </a:r>
            <a:r>
              <a:rPr lang="cs-CZ" sz="2000" dirty="0"/>
              <a:t> </a:t>
            </a:r>
            <a:r>
              <a:rPr lang="cs-CZ" sz="2000" dirty="0" err="1"/>
              <a:t>the</a:t>
            </a:r>
            <a:r>
              <a:rPr lang="cs-CZ" sz="2000" dirty="0"/>
              <a:t> </a:t>
            </a:r>
            <a:r>
              <a:rPr lang="cs-CZ" sz="2000" dirty="0" err="1"/>
              <a:t>river</a:t>
            </a:r>
            <a:r>
              <a:rPr lang="cs-CZ" sz="2000" dirty="0"/>
              <a:t> and </a:t>
            </a:r>
            <a:r>
              <a:rPr lang="cs-CZ" sz="2000" dirty="0" err="1"/>
              <a:t>soil</a:t>
            </a:r>
            <a:r>
              <a:rPr lang="cs-CZ" sz="2000" dirty="0"/>
              <a:t> </a:t>
            </a:r>
            <a:r>
              <a:rPr lang="cs-CZ" sz="2000" dirty="0" err="1"/>
              <a:t>analyzis</a:t>
            </a:r>
            <a:r>
              <a:rPr lang="cs-CZ" sz="2000" dirty="0"/>
              <a:t> </a:t>
            </a:r>
            <a:r>
              <a:rPr lang="cs-CZ" sz="2000" dirty="0" err="1"/>
              <a:t>photo</a:t>
            </a:r>
            <a:r>
              <a:rPr lang="cs-CZ" sz="2000" dirty="0"/>
              <a:t> </a:t>
            </a:r>
            <a:r>
              <a:rPr lang="cs-CZ" sz="2000" dirty="0" err="1"/>
              <a:t>documentation</a:t>
            </a:r>
            <a:r>
              <a:rPr lang="cs-CZ" sz="2000" dirty="0"/>
              <a:t> </a:t>
            </a:r>
          </a:p>
          <a:p>
            <a:pPr algn="l">
              <a:lnSpc>
                <a:spcPct val="100000"/>
              </a:lnSpc>
              <a:spcBef>
                <a:spcPts val="0"/>
              </a:spcBef>
            </a:pPr>
            <a:endParaRPr lang="cs-CZ" sz="2000" dirty="0"/>
          </a:p>
          <a:p>
            <a:pPr algn="l">
              <a:lnSpc>
                <a:spcPct val="100000"/>
              </a:lnSpc>
              <a:spcBef>
                <a:spcPts val="0"/>
              </a:spcBef>
            </a:pPr>
            <a:r>
              <a:rPr lang="cs-CZ" sz="2000" b="1" dirty="0" err="1"/>
              <a:t>Slide</a:t>
            </a:r>
            <a:r>
              <a:rPr lang="cs-CZ" sz="2000" b="1" dirty="0"/>
              <a:t> 7: </a:t>
            </a:r>
            <a:r>
              <a:rPr lang="cs-CZ" sz="2000" dirty="0" err="1"/>
              <a:t>Work</a:t>
            </a:r>
            <a:r>
              <a:rPr lang="cs-CZ" sz="2000" dirty="0"/>
              <a:t> </a:t>
            </a:r>
            <a:r>
              <a:rPr lang="cs-CZ" sz="2000" dirty="0" err="1"/>
              <a:t>assignment</a:t>
            </a:r>
            <a:r>
              <a:rPr lang="cs-CZ" sz="2000" dirty="0"/>
              <a:t> </a:t>
            </a:r>
            <a:r>
              <a:rPr lang="cs-CZ" sz="2000" dirty="0" err="1"/>
              <a:t>for</a:t>
            </a:r>
            <a:r>
              <a:rPr lang="cs-CZ" sz="2000" dirty="0"/>
              <a:t> </a:t>
            </a:r>
            <a:r>
              <a:rPr lang="cs-CZ" sz="2000" dirty="0" err="1"/>
              <a:t>students</a:t>
            </a:r>
            <a:endParaRPr lang="cs-CZ" sz="2000" dirty="0"/>
          </a:p>
          <a:p>
            <a:pPr algn="l">
              <a:lnSpc>
                <a:spcPct val="100000"/>
              </a:lnSpc>
              <a:spcBef>
                <a:spcPts val="0"/>
              </a:spcBef>
            </a:pPr>
            <a:endParaRPr lang="cs-CZ" sz="2000" dirty="0"/>
          </a:p>
          <a:p>
            <a:pPr algn="l">
              <a:lnSpc>
                <a:spcPct val="100000"/>
              </a:lnSpc>
              <a:spcBef>
                <a:spcPts val="0"/>
              </a:spcBef>
            </a:pPr>
            <a:r>
              <a:rPr lang="cs-CZ" sz="2000" b="1" dirty="0" err="1"/>
              <a:t>Slide</a:t>
            </a:r>
            <a:r>
              <a:rPr lang="cs-CZ" sz="2000" b="1" dirty="0"/>
              <a:t> 8</a:t>
            </a:r>
            <a:r>
              <a:rPr lang="cs-CZ" sz="2000" dirty="0"/>
              <a:t>: </a:t>
            </a:r>
            <a:r>
              <a:rPr lang="cs-CZ" sz="2000" dirty="0" err="1"/>
              <a:t>Spreadsheet</a:t>
            </a:r>
            <a:r>
              <a:rPr lang="cs-CZ" sz="2000" dirty="0"/>
              <a:t> </a:t>
            </a:r>
            <a:r>
              <a:rPr lang="cs-CZ" sz="2000" dirty="0" err="1"/>
              <a:t>that</a:t>
            </a:r>
            <a:r>
              <a:rPr lang="cs-CZ" sz="2000" dirty="0"/>
              <a:t> </a:t>
            </a:r>
            <a:r>
              <a:rPr lang="cs-CZ" sz="2000" dirty="0" err="1"/>
              <a:t>students</a:t>
            </a:r>
            <a:r>
              <a:rPr lang="cs-CZ" sz="2000" dirty="0"/>
              <a:t> </a:t>
            </a:r>
            <a:r>
              <a:rPr lang="cs-CZ" sz="2000" dirty="0" err="1"/>
              <a:t>work</a:t>
            </a:r>
            <a:r>
              <a:rPr lang="cs-CZ" sz="2000" dirty="0"/>
              <a:t> with. </a:t>
            </a:r>
            <a:r>
              <a:rPr lang="cs-CZ" sz="2000" dirty="0" err="1"/>
              <a:t>The</a:t>
            </a:r>
            <a:r>
              <a:rPr lang="cs-CZ" sz="2000" dirty="0"/>
              <a:t> data </a:t>
            </a:r>
            <a:r>
              <a:rPr lang="cs-CZ" sz="2000" dirty="0" err="1"/>
              <a:t>collected</a:t>
            </a:r>
            <a:r>
              <a:rPr lang="cs-CZ" sz="2000" dirty="0"/>
              <a:t> </a:t>
            </a:r>
            <a:r>
              <a:rPr lang="cs-CZ" sz="2000" dirty="0" err="1"/>
              <a:t>present</a:t>
            </a:r>
            <a:r>
              <a:rPr lang="cs-CZ" sz="2000" dirty="0"/>
              <a:t> </a:t>
            </a:r>
            <a:r>
              <a:rPr lang="cs-CZ" sz="2000" dirty="0" err="1"/>
              <a:t>the</a:t>
            </a:r>
            <a:r>
              <a:rPr lang="cs-CZ" sz="2000" dirty="0"/>
              <a:t> </a:t>
            </a:r>
            <a:r>
              <a:rPr lang="cs-CZ" sz="2000" dirty="0" err="1"/>
              <a:t>physical</a:t>
            </a:r>
            <a:r>
              <a:rPr lang="cs-CZ" sz="2000" dirty="0"/>
              <a:t> and </a:t>
            </a:r>
            <a:r>
              <a:rPr lang="cs-CZ" sz="2000" dirty="0" err="1"/>
              <a:t>chemical</a:t>
            </a:r>
            <a:r>
              <a:rPr lang="cs-CZ" sz="2000" dirty="0"/>
              <a:t> </a:t>
            </a:r>
            <a:r>
              <a:rPr lang="cs-CZ" sz="2000" dirty="0" err="1"/>
              <a:t>properties</a:t>
            </a:r>
            <a:r>
              <a:rPr lang="cs-CZ" sz="2000" dirty="0"/>
              <a:t> </a:t>
            </a:r>
            <a:r>
              <a:rPr lang="cs-CZ" sz="2000" dirty="0" err="1"/>
              <a:t>of</a:t>
            </a:r>
            <a:r>
              <a:rPr lang="cs-CZ" sz="2000" dirty="0"/>
              <a:t> </a:t>
            </a:r>
            <a:r>
              <a:rPr lang="cs-CZ" sz="2000" dirty="0" err="1"/>
              <a:t>the</a:t>
            </a:r>
            <a:r>
              <a:rPr lang="cs-CZ" sz="2000" dirty="0"/>
              <a:t> </a:t>
            </a:r>
            <a:r>
              <a:rPr lang="cs-CZ" sz="2000" dirty="0" err="1"/>
              <a:t>soil</a:t>
            </a:r>
            <a:r>
              <a:rPr lang="cs-CZ" sz="2000" dirty="0"/>
              <a:t> </a:t>
            </a:r>
            <a:r>
              <a:rPr lang="cs-CZ" sz="2000" dirty="0" err="1"/>
              <a:t>samples</a:t>
            </a:r>
            <a:r>
              <a:rPr lang="cs-CZ" sz="2000" dirty="0"/>
              <a:t> </a:t>
            </a:r>
            <a:r>
              <a:rPr lang="cs-CZ" sz="2000" dirty="0" err="1"/>
              <a:t>taken</a:t>
            </a:r>
            <a:r>
              <a:rPr lang="cs-CZ" sz="2000" dirty="0"/>
              <a:t> </a:t>
            </a:r>
            <a:r>
              <a:rPr lang="cs-CZ" sz="2000" dirty="0" err="1"/>
              <a:t>at</a:t>
            </a:r>
            <a:r>
              <a:rPr lang="cs-CZ" sz="2000" dirty="0"/>
              <a:t> 9 study </a:t>
            </a:r>
            <a:r>
              <a:rPr lang="cs-CZ" sz="2000" dirty="0" err="1"/>
              <a:t>sites</a:t>
            </a:r>
            <a:r>
              <a:rPr lang="cs-CZ" sz="2000" dirty="0"/>
              <a:t> </a:t>
            </a:r>
            <a:r>
              <a:rPr lang="cs-CZ" sz="2000" dirty="0" err="1"/>
              <a:t>along</a:t>
            </a:r>
            <a:r>
              <a:rPr lang="cs-CZ" sz="2000" dirty="0"/>
              <a:t> </a:t>
            </a:r>
            <a:r>
              <a:rPr lang="cs-CZ" sz="2000" dirty="0" err="1"/>
              <a:t>the</a:t>
            </a:r>
            <a:r>
              <a:rPr lang="cs-CZ" sz="2000" dirty="0"/>
              <a:t> </a:t>
            </a:r>
            <a:r>
              <a:rPr lang="cs-CZ" sz="2000" dirty="0" err="1"/>
              <a:t>river</a:t>
            </a:r>
            <a:r>
              <a:rPr lang="cs-CZ" sz="2000" dirty="0"/>
              <a:t>. </a:t>
            </a:r>
          </a:p>
          <a:p>
            <a:pPr algn="l">
              <a:lnSpc>
                <a:spcPct val="100000"/>
              </a:lnSpc>
              <a:spcBef>
                <a:spcPts val="0"/>
              </a:spcBef>
            </a:pPr>
            <a:endParaRPr lang="cs-CZ" sz="2000" dirty="0"/>
          </a:p>
          <a:p>
            <a:pPr algn="l">
              <a:lnSpc>
                <a:spcPct val="100000"/>
              </a:lnSpc>
              <a:spcBef>
                <a:spcPts val="0"/>
              </a:spcBef>
            </a:pPr>
            <a:r>
              <a:rPr lang="cs-CZ" sz="2000" b="1" dirty="0" err="1"/>
              <a:t>Slide</a:t>
            </a:r>
            <a:r>
              <a:rPr lang="cs-CZ" sz="2000" b="1" dirty="0"/>
              <a:t> 9-13: </a:t>
            </a:r>
            <a:r>
              <a:rPr lang="cs-CZ" sz="2000" dirty="0" err="1"/>
              <a:t>Additional</a:t>
            </a:r>
            <a:r>
              <a:rPr lang="cs-CZ" sz="2000" dirty="0"/>
              <a:t> </a:t>
            </a:r>
            <a:r>
              <a:rPr lang="cs-CZ" sz="2000" dirty="0" err="1"/>
              <a:t>photo</a:t>
            </a:r>
            <a:r>
              <a:rPr lang="cs-CZ" sz="2000" dirty="0"/>
              <a:t> </a:t>
            </a:r>
            <a:r>
              <a:rPr lang="cs-CZ" sz="2000" dirty="0" err="1"/>
              <a:t>documentation</a:t>
            </a:r>
            <a:r>
              <a:rPr lang="cs-CZ" sz="2000" dirty="0"/>
              <a:t> </a:t>
            </a:r>
            <a:r>
              <a:rPr lang="cs-CZ" sz="2000" dirty="0" err="1"/>
              <a:t>of</a:t>
            </a:r>
            <a:r>
              <a:rPr lang="cs-CZ" sz="2000" dirty="0"/>
              <a:t> </a:t>
            </a:r>
            <a:r>
              <a:rPr lang="cs-CZ" sz="2000" dirty="0" err="1"/>
              <a:t>various</a:t>
            </a:r>
            <a:r>
              <a:rPr lang="cs-CZ" sz="2000" dirty="0"/>
              <a:t> </a:t>
            </a:r>
            <a:r>
              <a:rPr lang="cs-CZ" sz="2000" dirty="0" err="1"/>
              <a:t>sites</a:t>
            </a:r>
            <a:r>
              <a:rPr lang="cs-CZ" sz="2000" dirty="0"/>
              <a:t> </a:t>
            </a:r>
            <a:r>
              <a:rPr lang="cs-CZ" sz="2000" dirty="0" err="1"/>
              <a:t>along</a:t>
            </a:r>
            <a:r>
              <a:rPr lang="cs-CZ" sz="2000" dirty="0"/>
              <a:t> </a:t>
            </a:r>
            <a:r>
              <a:rPr lang="cs-CZ" sz="2000" dirty="0" err="1"/>
              <a:t>the</a:t>
            </a:r>
            <a:r>
              <a:rPr lang="cs-CZ" sz="2000" dirty="0"/>
              <a:t> </a:t>
            </a:r>
            <a:r>
              <a:rPr lang="cs-CZ" sz="2000" dirty="0" err="1"/>
              <a:t>river</a:t>
            </a:r>
            <a:r>
              <a:rPr lang="cs-CZ" sz="2000" dirty="0"/>
              <a:t> </a:t>
            </a:r>
            <a:r>
              <a:rPr lang="cs-CZ" sz="2000" dirty="0" err="1"/>
              <a:t>basin</a:t>
            </a:r>
            <a:r>
              <a:rPr lang="cs-CZ" sz="2000" dirty="0"/>
              <a:t> – </a:t>
            </a:r>
            <a:r>
              <a:rPr lang="cs-CZ" sz="2000" dirty="0" err="1"/>
              <a:t>can</a:t>
            </a:r>
            <a:r>
              <a:rPr lang="cs-CZ" sz="2000" dirty="0"/>
              <a:t> </a:t>
            </a:r>
            <a:r>
              <a:rPr lang="cs-CZ" sz="2000" dirty="0" err="1"/>
              <a:t>be</a:t>
            </a:r>
            <a:r>
              <a:rPr lang="cs-CZ" sz="2000" dirty="0"/>
              <a:t> </a:t>
            </a:r>
            <a:r>
              <a:rPr lang="cs-CZ" sz="2000" dirty="0" err="1"/>
              <a:t>used</a:t>
            </a:r>
            <a:r>
              <a:rPr lang="cs-CZ" sz="2000" dirty="0"/>
              <a:t> </a:t>
            </a:r>
            <a:r>
              <a:rPr lang="cs-CZ" sz="2000" dirty="0" err="1"/>
              <a:t>for</a:t>
            </a:r>
            <a:r>
              <a:rPr lang="cs-CZ" sz="2000" dirty="0"/>
              <a:t> </a:t>
            </a:r>
            <a:r>
              <a:rPr lang="cs-CZ" sz="2000" dirty="0" err="1"/>
              <a:t>demonstration</a:t>
            </a:r>
            <a:r>
              <a:rPr lang="cs-CZ" sz="2000" dirty="0"/>
              <a:t> </a:t>
            </a:r>
            <a:r>
              <a:rPr lang="cs-CZ" sz="2000" dirty="0" err="1"/>
              <a:t>different</a:t>
            </a:r>
            <a:r>
              <a:rPr lang="cs-CZ" sz="2000" dirty="0"/>
              <a:t> </a:t>
            </a:r>
            <a:r>
              <a:rPr lang="cs-CZ" sz="2000" dirty="0" err="1"/>
              <a:t>vegetation</a:t>
            </a:r>
            <a:r>
              <a:rPr lang="cs-CZ" sz="2000" dirty="0"/>
              <a:t> </a:t>
            </a:r>
            <a:r>
              <a:rPr lang="cs-CZ" sz="2000" dirty="0" err="1"/>
              <a:t>types</a:t>
            </a:r>
            <a:r>
              <a:rPr lang="cs-CZ" sz="2000" dirty="0"/>
              <a:t> </a:t>
            </a:r>
          </a:p>
          <a:p>
            <a:pPr algn="l">
              <a:lnSpc>
                <a:spcPct val="100000"/>
              </a:lnSpc>
              <a:spcBef>
                <a:spcPts val="0"/>
              </a:spcBef>
            </a:pPr>
            <a:endParaRPr lang="cs-CZ" sz="2000" dirty="0"/>
          </a:p>
          <a:p>
            <a:pPr algn="l">
              <a:lnSpc>
                <a:spcPct val="100000"/>
              </a:lnSpc>
              <a:spcBef>
                <a:spcPts val="0"/>
              </a:spcBef>
            </a:pPr>
            <a:r>
              <a:rPr lang="cs-CZ" sz="2000" b="1" dirty="0" err="1"/>
              <a:t>Slide</a:t>
            </a:r>
            <a:r>
              <a:rPr lang="cs-CZ" sz="2000" b="1" dirty="0"/>
              <a:t> 15: </a:t>
            </a:r>
            <a:r>
              <a:rPr lang="cs-CZ" sz="2000" dirty="0" err="1"/>
              <a:t>Correct</a:t>
            </a:r>
            <a:r>
              <a:rPr lang="cs-CZ" sz="2000" dirty="0"/>
              <a:t> </a:t>
            </a:r>
            <a:r>
              <a:rPr lang="cs-CZ" sz="2000" dirty="0" err="1"/>
              <a:t>answers</a:t>
            </a:r>
            <a:endParaRPr lang="cs-CZ" sz="2000" dirty="0"/>
          </a:p>
          <a:p>
            <a:pPr algn="l">
              <a:lnSpc>
                <a:spcPct val="100000"/>
              </a:lnSpc>
              <a:spcBef>
                <a:spcPts val="0"/>
              </a:spcBef>
            </a:pPr>
            <a:endParaRPr lang="cs-CZ" sz="2000" dirty="0"/>
          </a:p>
          <a:p>
            <a:pPr algn="l">
              <a:lnSpc>
                <a:spcPct val="100000"/>
              </a:lnSpc>
              <a:spcBef>
                <a:spcPts val="0"/>
              </a:spcBef>
            </a:pPr>
            <a:r>
              <a:rPr lang="cs-CZ" sz="2000" b="1" dirty="0" err="1"/>
              <a:t>Slide</a:t>
            </a:r>
            <a:r>
              <a:rPr lang="cs-CZ" sz="2000" b="1" dirty="0"/>
              <a:t> 16: </a:t>
            </a:r>
            <a:r>
              <a:rPr lang="cs-CZ" sz="2000" dirty="0" err="1"/>
              <a:t>Additional</a:t>
            </a:r>
            <a:r>
              <a:rPr lang="cs-CZ" sz="2000" dirty="0"/>
              <a:t> </a:t>
            </a:r>
            <a:r>
              <a:rPr lang="cs-CZ" sz="2000" dirty="0" err="1"/>
              <a:t>resource</a:t>
            </a:r>
            <a:r>
              <a:rPr lang="cs-CZ" sz="2000" dirty="0"/>
              <a:t> – </a:t>
            </a:r>
            <a:r>
              <a:rPr lang="cs-CZ" sz="2000" dirty="0" err="1"/>
              <a:t>soil</a:t>
            </a:r>
            <a:r>
              <a:rPr lang="cs-CZ" sz="2000" dirty="0"/>
              <a:t> </a:t>
            </a:r>
            <a:r>
              <a:rPr lang="cs-CZ" sz="2000" dirty="0" err="1"/>
              <a:t>texture</a:t>
            </a:r>
            <a:r>
              <a:rPr lang="cs-CZ" sz="2000" dirty="0"/>
              <a:t> triangle</a:t>
            </a:r>
          </a:p>
          <a:p>
            <a:pPr algn="l">
              <a:lnSpc>
                <a:spcPct val="100000"/>
              </a:lnSpc>
              <a:spcBef>
                <a:spcPts val="0"/>
              </a:spcBef>
            </a:pPr>
            <a:endParaRPr lang="cs-CZ" sz="2000" dirty="0"/>
          </a:p>
          <a:p>
            <a:pPr algn="l">
              <a:lnSpc>
                <a:spcPct val="100000"/>
              </a:lnSpc>
              <a:spcBef>
                <a:spcPts val="0"/>
              </a:spcBef>
            </a:pPr>
            <a:endParaRPr lang="cs-CZ" sz="2000" dirty="0"/>
          </a:p>
          <a:p>
            <a:pPr algn="l">
              <a:lnSpc>
                <a:spcPct val="100000"/>
              </a:lnSpc>
              <a:spcBef>
                <a:spcPts val="0"/>
              </a:spcBef>
            </a:pPr>
            <a:endParaRPr lang="en-US" sz="2000" dirty="0"/>
          </a:p>
        </p:txBody>
      </p:sp>
      <p:pic>
        <p:nvPicPr>
          <p:cNvPr id="6" name="Obrázek 5">
            <a:extLst>
              <a:ext uri="{FF2B5EF4-FFF2-40B4-BE49-F238E27FC236}">
                <a16:creationId xmlns:a16="http://schemas.microsoft.com/office/drawing/2014/main" id="{F7B6961E-2446-4C5C-B93D-48AD72EACA8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3075806" cy="6858000"/>
          </a:xfrm>
          <a:prstGeom prst="rect">
            <a:avLst/>
          </a:prstGeom>
        </p:spPr>
      </p:pic>
    </p:spTree>
    <p:extLst>
      <p:ext uri="{BB962C8B-B14F-4D97-AF65-F5344CB8AC3E}">
        <p14:creationId xmlns:p14="http://schemas.microsoft.com/office/powerpoint/2010/main" val="304309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Slika 6" descr="Slika na kojoj se prikazuje na zatvorenom&#10;&#10;Opis je automatski generiran">
            <a:extLst>
              <a:ext uri="{FF2B5EF4-FFF2-40B4-BE49-F238E27FC236}">
                <a16:creationId xmlns:a16="http://schemas.microsoft.com/office/drawing/2014/main" id="{06839B5C-ACCC-40B5-8EEF-DA6F7C0384C0}"/>
              </a:ext>
            </a:extLst>
          </p:cNvPr>
          <p:cNvPicPr>
            <a:picLocks noChangeAspect="1"/>
          </p:cNvPicPr>
          <p:nvPr/>
        </p:nvPicPr>
        <p:blipFill rotWithShape="1">
          <a:blip r:embed="rId2" cstate="print"/>
          <a:srcRect l="26228" r="12374" b="2"/>
          <a:stretch/>
        </p:blipFill>
        <p:spPr bwMode="auto">
          <a:xfrm>
            <a:off x="7453267" y="2922855"/>
            <a:ext cx="5382968" cy="393514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pic>
        <p:nvPicPr>
          <p:cNvPr id="8" name="Slika 5" descr="Slika na kojoj se prikazuje košara, kada za kupanje&#10;&#10;Opis je automatski generiran">
            <a:extLst>
              <a:ext uri="{FF2B5EF4-FFF2-40B4-BE49-F238E27FC236}">
                <a16:creationId xmlns:a16="http://schemas.microsoft.com/office/drawing/2014/main" id="{2B57DC14-0841-4FC5-A676-D801350E50FF}"/>
              </a:ext>
            </a:extLst>
          </p:cNvPr>
          <p:cNvPicPr>
            <a:picLocks noChangeAspect="1"/>
          </p:cNvPicPr>
          <p:nvPr/>
        </p:nvPicPr>
        <p:blipFill rotWithShape="1">
          <a:blip r:embed="rId3" cstate="print"/>
          <a:srcRect l="12206" t="16531" r="22262" b="3620"/>
          <a:stretch/>
        </p:blipFill>
        <p:spPr bwMode="auto">
          <a:xfrm>
            <a:off x="7410735" y="5"/>
            <a:ext cx="5382968" cy="2913321"/>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sp>
        <p:nvSpPr>
          <p:cNvPr id="9" name="Content Placeholder 2">
            <a:extLst>
              <a:ext uri="{FF2B5EF4-FFF2-40B4-BE49-F238E27FC236}">
                <a16:creationId xmlns:a16="http://schemas.microsoft.com/office/drawing/2014/main" id="{8A6655A9-C146-4EC6-B2E3-AAB1FA3E9804}"/>
              </a:ext>
            </a:extLst>
          </p:cNvPr>
          <p:cNvSpPr>
            <a:spLocks noGrp="1"/>
          </p:cNvSpPr>
          <p:nvPr>
            <p:ph idx="1"/>
          </p:nvPr>
        </p:nvSpPr>
        <p:spPr>
          <a:xfrm>
            <a:off x="510558" y="1804597"/>
            <a:ext cx="7188102" cy="4731597"/>
          </a:xfrm>
        </p:spPr>
        <p:txBody>
          <a:bodyPr>
            <a:noAutofit/>
          </a:bodyPr>
          <a:lstStyle/>
          <a:p>
            <a:pPr>
              <a:lnSpc>
                <a:spcPct val="100000"/>
              </a:lnSpc>
              <a:spcBef>
                <a:spcPts val="1200"/>
              </a:spcBef>
            </a:pPr>
            <a:r>
              <a:rPr lang="hr-HR" sz="2000" dirty="0"/>
              <a:t>The data were collected by students of Elementary school Josip Pupačić Omiš, Croatia (teachers Tamara Banović and Ivica Štrbac)</a:t>
            </a:r>
          </a:p>
          <a:p>
            <a:pPr>
              <a:lnSpc>
                <a:spcPct val="100000"/>
              </a:lnSpc>
              <a:spcBef>
                <a:spcPts val="1200"/>
              </a:spcBef>
            </a:pPr>
            <a:r>
              <a:rPr lang="hr-HR" sz="2000" dirty="0"/>
              <a:t>The aim of the original research was </a:t>
            </a:r>
            <a:r>
              <a:rPr lang="en-US" sz="2000" dirty="0"/>
              <a:t>to test whether different types of soil affect the germination and growth of </a:t>
            </a:r>
            <a:r>
              <a:rPr lang="cs-CZ" sz="2000" dirty="0" err="1"/>
              <a:t>selected</a:t>
            </a:r>
            <a:r>
              <a:rPr lang="cs-CZ" sz="2000" dirty="0"/>
              <a:t> </a:t>
            </a:r>
            <a:r>
              <a:rPr lang="en-US" sz="2000" dirty="0"/>
              <a:t>plant</a:t>
            </a:r>
            <a:r>
              <a:rPr lang="cs-CZ" sz="2000" dirty="0"/>
              <a:t>s</a:t>
            </a:r>
          </a:p>
          <a:p>
            <a:pPr>
              <a:lnSpc>
                <a:spcPct val="100000"/>
              </a:lnSpc>
              <a:spcBef>
                <a:spcPts val="1200"/>
              </a:spcBef>
            </a:pPr>
            <a:r>
              <a:rPr lang="cs-CZ" sz="2000" dirty="0" err="1"/>
              <a:t>This</a:t>
            </a:r>
            <a:r>
              <a:rPr lang="cs-CZ" sz="2000" dirty="0"/>
              <a:t> data </a:t>
            </a:r>
            <a:r>
              <a:rPr lang="cs-CZ" sz="2000" dirty="0" err="1"/>
              <a:t>literacy</a:t>
            </a:r>
            <a:r>
              <a:rPr lang="cs-CZ" sz="2000" dirty="0"/>
              <a:t> </a:t>
            </a:r>
            <a:r>
              <a:rPr lang="cs-CZ" sz="2000" dirty="0" err="1"/>
              <a:t>learning</a:t>
            </a:r>
            <a:r>
              <a:rPr lang="cs-CZ" sz="2000" dirty="0"/>
              <a:t> </a:t>
            </a:r>
            <a:r>
              <a:rPr lang="cs-CZ" sz="2000" dirty="0" err="1"/>
              <a:t>activity</a:t>
            </a:r>
            <a:r>
              <a:rPr lang="cs-CZ" sz="2000" dirty="0"/>
              <a:t> </a:t>
            </a:r>
            <a:r>
              <a:rPr lang="cs-CZ" sz="2000" dirty="0" err="1"/>
              <a:t>focus</a:t>
            </a:r>
            <a:r>
              <a:rPr lang="cs-CZ" sz="2000" dirty="0"/>
              <a:t> </a:t>
            </a:r>
            <a:r>
              <a:rPr lang="cs-CZ" sz="2000" dirty="0" err="1"/>
              <a:t>only</a:t>
            </a:r>
            <a:r>
              <a:rPr lang="cs-CZ" sz="2000" dirty="0"/>
              <a:t> on </a:t>
            </a:r>
            <a:r>
              <a:rPr lang="cs-CZ" sz="2000" dirty="0" err="1"/>
              <a:t>the</a:t>
            </a:r>
            <a:r>
              <a:rPr lang="cs-CZ" sz="2000" dirty="0"/>
              <a:t> </a:t>
            </a:r>
            <a:r>
              <a:rPr lang="cs-CZ" sz="2000" dirty="0" err="1"/>
              <a:t>first</a:t>
            </a:r>
            <a:r>
              <a:rPr lang="cs-CZ" sz="2000" dirty="0"/>
              <a:t> part </a:t>
            </a:r>
            <a:r>
              <a:rPr lang="cs-CZ" sz="2000" dirty="0" err="1"/>
              <a:t>of</a:t>
            </a:r>
            <a:r>
              <a:rPr lang="cs-CZ" sz="2000" dirty="0"/>
              <a:t> </a:t>
            </a:r>
            <a:r>
              <a:rPr lang="cs-CZ" sz="2000" dirty="0" err="1"/>
              <a:t>the</a:t>
            </a:r>
            <a:r>
              <a:rPr lang="cs-CZ" sz="2000" dirty="0"/>
              <a:t> student </a:t>
            </a:r>
            <a:r>
              <a:rPr lang="cs-CZ" sz="2000" dirty="0" err="1"/>
              <a:t>research</a:t>
            </a:r>
            <a:r>
              <a:rPr lang="cs-CZ" sz="2000" dirty="0"/>
              <a:t>, </a:t>
            </a:r>
            <a:r>
              <a:rPr lang="cs-CZ" sz="2000" dirty="0" err="1"/>
              <a:t>which</a:t>
            </a:r>
            <a:r>
              <a:rPr lang="cs-CZ" sz="2000" dirty="0"/>
              <a:t> </a:t>
            </a:r>
            <a:r>
              <a:rPr lang="cs-CZ" sz="2000" dirty="0" err="1"/>
              <a:t>was</a:t>
            </a:r>
            <a:r>
              <a:rPr lang="cs-CZ" sz="2000" dirty="0"/>
              <a:t> </a:t>
            </a:r>
            <a:r>
              <a:rPr lang="cs-CZ" sz="2000" dirty="0" err="1"/>
              <a:t>analyzing</a:t>
            </a:r>
            <a:r>
              <a:rPr lang="cs-CZ" sz="2000" dirty="0"/>
              <a:t> </a:t>
            </a:r>
            <a:r>
              <a:rPr lang="cs-CZ" sz="2000" dirty="0" err="1"/>
              <a:t>the</a:t>
            </a:r>
            <a:r>
              <a:rPr lang="cs-CZ" sz="2000" dirty="0"/>
              <a:t> </a:t>
            </a:r>
            <a:r>
              <a:rPr lang="cs-CZ" sz="2000" dirty="0" err="1"/>
              <a:t>soil</a:t>
            </a:r>
            <a:r>
              <a:rPr lang="cs-CZ" sz="2000" dirty="0"/>
              <a:t> </a:t>
            </a:r>
            <a:r>
              <a:rPr lang="cs-CZ" sz="2000" dirty="0" err="1"/>
              <a:t>samples</a:t>
            </a:r>
            <a:r>
              <a:rPr lang="cs-CZ" sz="2000" dirty="0"/>
              <a:t> and </a:t>
            </a:r>
            <a:r>
              <a:rPr lang="cs-CZ" sz="2000" dirty="0" err="1"/>
              <a:t>determining</a:t>
            </a:r>
            <a:r>
              <a:rPr lang="cs-CZ" sz="2000" dirty="0"/>
              <a:t> </a:t>
            </a:r>
            <a:r>
              <a:rPr lang="cs-CZ" sz="2000" dirty="0" err="1"/>
              <a:t>the</a:t>
            </a:r>
            <a:r>
              <a:rPr lang="cs-CZ" sz="2000" dirty="0"/>
              <a:t> </a:t>
            </a:r>
            <a:r>
              <a:rPr lang="cs-CZ" sz="2000" dirty="0" err="1"/>
              <a:t>soil</a:t>
            </a:r>
            <a:r>
              <a:rPr lang="cs-CZ" sz="2000" dirty="0"/>
              <a:t> </a:t>
            </a:r>
            <a:r>
              <a:rPr lang="cs-CZ" sz="2000" dirty="0" err="1"/>
              <a:t>properties</a:t>
            </a:r>
            <a:r>
              <a:rPr lang="cs-CZ" sz="2000" dirty="0"/>
              <a:t> </a:t>
            </a:r>
            <a:r>
              <a:rPr lang="cs-CZ" sz="2000" dirty="0" err="1"/>
              <a:t>at</a:t>
            </a:r>
            <a:r>
              <a:rPr lang="cs-CZ" sz="2000" dirty="0"/>
              <a:t>  9 </a:t>
            </a:r>
            <a:r>
              <a:rPr lang="cs-CZ" sz="2000" dirty="0" err="1"/>
              <a:t>sites</a:t>
            </a:r>
            <a:r>
              <a:rPr lang="cs-CZ" sz="2000" dirty="0"/>
              <a:t> </a:t>
            </a:r>
            <a:r>
              <a:rPr lang="cs-CZ" sz="2000" dirty="0" err="1"/>
              <a:t>along</a:t>
            </a:r>
            <a:r>
              <a:rPr lang="cs-CZ" sz="2000" dirty="0"/>
              <a:t> </a:t>
            </a:r>
            <a:r>
              <a:rPr lang="cs-CZ" sz="2000" dirty="0" err="1"/>
              <a:t>the</a:t>
            </a:r>
            <a:r>
              <a:rPr lang="cs-CZ" sz="2000" dirty="0"/>
              <a:t> </a:t>
            </a:r>
            <a:r>
              <a:rPr lang="cs-CZ" sz="2000" dirty="0" err="1"/>
              <a:t>Cetina</a:t>
            </a:r>
            <a:r>
              <a:rPr lang="cs-CZ" sz="2000" dirty="0"/>
              <a:t> River </a:t>
            </a:r>
            <a:r>
              <a:rPr lang="cs-CZ" sz="2000" dirty="0" err="1"/>
              <a:t>basin</a:t>
            </a:r>
            <a:r>
              <a:rPr lang="cs-CZ" sz="2000" dirty="0"/>
              <a:t>.</a:t>
            </a:r>
          </a:p>
        </p:txBody>
      </p:sp>
      <p:sp>
        <p:nvSpPr>
          <p:cNvPr id="10" name="Naslov 1">
            <a:extLst>
              <a:ext uri="{FF2B5EF4-FFF2-40B4-BE49-F238E27FC236}">
                <a16:creationId xmlns:a16="http://schemas.microsoft.com/office/drawing/2014/main" id="{1BE1CC5A-CC4D-47C7-B8BA-774826118CCD}"/>
              </a:ext>
            </a:extLst>
          </p:cNvPr>
          <p:cNvSpPr txBox="1">
            <a:spLocks/>
          </p:cNvSpPr>
          <p:nvPr/>
        </p:nvSpPr>
        <p:spPr>
          <a:xfrm>
            <a:off x="105219" y="712325"/>
            <a:ext cx="7098112" cy="7443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r-HR" sz="4000" b="1" dirty="0"/>
              <a:t>Introduction</a:t>
            </a:r>
          </a:p>
        </p:txBody>
      </p:sp>
    </p:spTree>
    <p:extLst>
      <p:ext uri="{BB962C8B-B14F-4D97-AF65-F5344CB8AC3E}">
        <p14:creationId xmlns:p14="http://schemas.microsoft.com/office/powerpoint/2010/main" val="97627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ED536D1-0832-41A8-8CEA-CA0D9F5A0FE0}"/>
              </a:ext>
            </a:extLst>
          </p:cNvPr>
          <p:cNvSpPr>
            <a:spLocks noGrp="1"/>
          </p:cNvSpPr>
          <p:nvPr>
            <p:ph type="title"/>
          </p:nvPr>
        </p:nvSpPr>
        <p:spPr>
          <a:xfrm>
            <a:off x="479846" y="351379"/>
            <a:ext cx="11232307" cy="744340"/>
          </a:xfrm>
        </p:spPr>
        <p:txBody>
          <a:bodyPr>
            <a:normAutofit/>
          </a:bodyPr>
          <a:lstStyle/>
          <a:p>
            <a:pPr algn="ctr"/>
            <a:r>
              <a:rPr lang="hr-HR" sz="2800" b="1" dirty="0"/>
              <a:t>Site locations along the Cetina River, where the soil samples were collected</a:t>
            </a:r>
          </a:p>
        </p:txBody>
      </p:sp>
      <p:pic>
        <p:nvPicPr>
          <p:cNvPr id="4" name="Slika 3">
            <a:extLst>
              <a:ext uri="{FF2B5EF4-FFF2-40B4-BE49-F238E27FC236}">
                <a16:creationId xmlns:a16="http://schemas.microsoft.com/office/drawing/2014/main" id="{EF8AB230-4451-4E12-99D9-5AD64248D67C}"/>
              </a:ext>
            </a:extLst>
          </p:cNvPr>
          <p:cNvPicPr>
            <a:picLocks noChangeAspect="1"/>
          </p:cNvPicPr>
          <p:nvPr/>
        </p:nvPicPr>
        <p:blipFill>
          <a:blip r:embed="rId2"/>
          <a:stretch>
            <a:fillRect/>
          </a:stretch>
        </p:blipFill>
        <p:spPr>
          <a:xfrm>
            <a:off x="1325664" y="1430112"/>
            <a:ext cx="6098024" cy="4658944"/>
          </a:xfrm>
          <a:prstGeom prst="rect">
            <a:avLst/>
          </a:prstGeom>
        </p:spPr>
      </p:pic>
      <p:sp>
        <p:nvSpPr>
          <p:cNvPr id="7" name="Dijagram toka: Poveznik 6">
            <a:extLst>
              <a:ext uri="{FF2B5EF4-FFF2-40B4-BE49-F238E27FC236}">
                <a16:creationId xmlns:a16="http://schemas.microsoft.com/office/drawing/2014/main" id="{3AF6BB57-E8F8-4383-8BE8-F49F15BF7BA5}"/>
              </a:ext>
            </a:extLst>
          </p:cNvPr>
          <p:cNvSpPr/>
          <p:nvPr/>
        </p:nvSpPr>
        <p:spPr>
          <a:xfrm>
            <a:off x="2812943" y="1817241"/>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1</a:t>
            </a:r>
          </a:p>
        </p:txBody>
      </p:sp>
      <p:sp>
        <p:nvSpPr>
          <p:cNvPr id="9" name="Dijagram toka: Poveznik 8">
            <a:extLst>
              <a:ext uri="{FF2B5EF4-FFF2-40B4-BE49-F238E27FC236}">
                <a16:creationId xmlns:a16="http://schemas.microsoft.com/office/drawing/2014/main" id="{1F8EACE4-D804-487C-806E-5D4DB174254F}"/>
              </a:ext>
            </a:extLst>
          </p:cNvPr>
          <p:cNvSpPr/>
          <p:nvPr/>
        </p:nvSpPr>
        <p:spPr>
          <a:xfrm>
            <a:off x="3895241" y="2961532"/>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2</a:t>
            </a:r>
          </a:p>
        </p:txBody>
      </p:sp>
      <p:sp>
        <p:nvSpPr>
          <p:cNvPr id="10" name="Dijagram toka: Poveznik 9">
            <a:extLst>
              <a:ext uri="{FF2B5EF4-FFF2-40B4-BE49-F238E27FC236}">
                <a16:creationId xmlns:a16="http://schemas.microsoft.com/office/drawing/2014/main" id="{9A5F6A88-2946-4ADA-AC59-A91272C329A1}"/>
              </a:ext>
            </a:extLst>
          </p:cNvPr>
          <p:cNvSpPr/>
          <p:nvPr/>
        </p:nvSpPr>
        <p:spPr>
          <a:xfrm>
            <a:off x="4138048" y="3492349"/>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3</a:t>
            </a:r>
          </a:p>
        </p:txBody>
      </p:sp>
      <p:sp>
        <p:nvSpPr>
          <p:cNvPr id="11" name="Dijagram toka: Poveznik 10">
            <a:extLst>
              <a:ext uri="{FF2B5EF4-FFF2-40B4-BE49-F238E27FC236}">
                <a16:creationId xmlns:a16="http://schemas.microsoft.com/office/drawing/2014/main" id="{A888D0F0-69BE-45B6-8D49-B0868137D0CB}"/>
              </a:ext>
            </a:extLst>
          </p:cNvPr>
          <p:cNvSpPr/>
          <p:nvPr/>
        </p:nvSpPr>
        <p:spPr>
          <a:xfrm>
            <a:off x="4747647" y="3643686"/>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4</a:t>
            </a:r>
          </a:p>
        </p:txBody>
      </p:sp>
      <p:sp>
        <p:nvSpPr>
          <p:cNvPr id="12" name="Dijagram toka: Poveznik 11">
            <a:extLst>
              <a:ext uri="{FF2B5EF4-FFF2-40B4-BE49-F238E27FC236}">
                <a16:creationId xmlns:a16="http://schemas.microsoft.com/office/drawing/2014/main" id="{B07926E5-0602-4EC6-8B2E-34F82B23A685}"/>
              </a:ext>
            </a:extLst>
          </p:cNvPr>
          <p:cNvSpPr/>
          <p:nvPr/>
        </p:nvSpPr>
        <p:spPr>
          <a:xfrm>
            <a:off x="4597830" y="4170401"/>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5</a:t>
            </a:r>
          </a:p>
        </p:txBody>
      </p:sp>
      <p:sp>
        <p:nvSpPr>
          <p:cNvPr id="14" name="Dijagram toka: Poveznik 13">
            <a:extLst>
              <a:ext uri="{FF2B5EF4-FFF2-40B4-BE49-F238E27FC236}">
                <a16:creationId xmlns:a16="http://schemas.microsoft.com/office/drawing/2014/main" id="{A5945692-B36C-4554-A092-EA1FC29DB161}"/>
              </a:ext>
            </a:extLst>
          </p:cNvPr>
          <p:cNvSpPr/>
          <p:nvPr/>
        </p:nvSpPr>
        <p:spPr>
          <a:xfrm>
            <a:off x="5142854" y="4321738"/>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6</a:t>
            </a:r>
          </a:p>
        </p:txBody>
      </p:sp>
      <p:sp>
        <p:nvSpPr>
          <p:cNvPr id="15" name="Dijagram toka: Poveznik 14">
            <a:extLst>
              <a:ext uri="{FF2B5EF4-FFF2-40B4-BE49-F238E27FC236}">
                <a16:creationId xmlns:a16="http://schemas.microsoft.com/office/drawing/2014/main" id="{CEE18A14-37D4-409A-8CB4-61F6DEF67791}"/>
              </a:ext>
            </a:extLst>
          </p:cNvPr>
          <p:cNvSpPr/>
          <p:nvPr/>
        </p:nvSpPr>
        <p:spPr>
          <a:xfrm>
            <a:off x="5933268" y="4624412"/>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7</a:t>
            </a:r>
          </a:p>
        </p:txBody>
      </p:sp>
      <p:sp>
        <p:nvSpPr>
          <p:cNvPr id="16" name="Dijagram toka: Poveznik 15">
            <a:extLst>
              <a:ext uri="{FF2B5EF4-FFF2-40B4-BE49-F238E27FC236}">
                <a16:creationId xmlns:a16="http://schemas.microsoft.com/office/drawing/2014/main" id="{CA113B14-2D3F-41EA-8D11-4E139448AC15}"/>
              </a:ext>
            </a:extLst>
          </p:cNvPr>
          <p:cNvSpPr/>
          <p:nvPr/>
        </p:nvSpPr>
        <p:spPr>
          <a:xfrm>
            <a:off x="5429574" y="5276551"/>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8</a:t>
            </a:r>
          </a:p>
        </p:txBody>
      </p:sp>
      <p:sp>
        <p:nvSpPr>
          <p:cNvPr id="17" name="Dijagram toka: Poveznik 16">
            <a:extLst>
              <a:ext uri="{FF2B5EF4-FFF2-40B4-BE49-F238E27FC236}">
                <a16:creationId xmlns:a16="http://schemas.microsoft.com/office/drawing/2014/main" id="{93B63080-577F-498D-9087-BA13B549F59A}"/>
              </a:ext>
            </a:extLst>
          </p:cNvPr>
          <p:cNvSpPr/>
          <p:nvPr/>
        </p:nvSpPr>
        <p:spPr>
          <a:xfrm>
            <a:off x="4636576" y="5579225"/>
            <a:ext cx="325464" cy="302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9</a:t>
            </a:r>
          </a:p>
        </p:txBody>
      </p:sp>
      <p:sp>
        <p:nvSpPr>
          <p:cNvPr id="18" name="TekstniOkvir 17">
            <a:extLst>
              <a:ext uri="{FF2B5EF4-FFF2-40B4-BE49-F238E27FC236}">
                <a16:creationId xmlns:a16="http://schemas.microsoft.com/office/drawing/2014/main" id="{9FCFF3FE-1B5E-4E30-849D-BF334C253C79}"/>
              </a:ext>
            </a:extLst>
          </p:cNvPr>
          <p:cNvSpPr txBox="1"/>
          <p:nvPr/>
        </p:nvSpPr>
        <p:spPr>
          <a:xfrm>
            <a:off x="7718156" y="1323862"/>
            <a:ext cx="3781586" cy="3416320"/>
          </a:xfrm>
          <a:prstGeom prst="rect">
            <a:avLst/>
          </a:prstGeom>
          <a:noFill/>
        </p:spPr>
        <p:txBody>
          <a:bodyPr wrap="square" rtlCol="0">
            <a:spAutoFit/>
          </a:bodyPr>
          <a:lstStyle/>
          <a:p>
            <a:r>
              <a:rPr lang="hr-HR" sz="2200" dirty="0"/>
              <a:t>1 - Vrlika</a:t>
            </a:r>
          </a:p>
          <a:p>
            <a:r>
              <a:rPr lang="hr-HR" sz="2200" dirty="0"/>
              <a:t>2 - Hrvace</a:t>
            </a:r>
          </a:p>
          <a:p>
            <a:r>
              <a:rPr lang="hr-HR" sz="2200" dirty="0"/>
              <a:t>3 - Sinj</a:t>
            </a:r>
          </a:p>
          <a:p>
            <a:r>
              <a:rPr lang="hr-HR" sz="2200" dirty="0"/>
              <a:t>4 - Ruda</a:t>
            </a:r>
          </a:p>
          <a:p>
            <a:r>
              <a:rPr lang="hr-HR" sz="2200" dirty="0"/>
              <a:t>5 - Trilj </a:t>
            </a:r>
          </a:p>
          <a:p>
            <a:r>
              <a:rPr lang="hr-HR" sz="2200" dirty="0"/>
              <a:t>6 - Ugljane</a:t>
            </a:r>
          </a:p>
          <a:p>
            <a:r>
              <a:rPr lang="hr-HR" sz="2200" dirty="0"/>
              <a:t>7 - Blato na Cetini</a:t>
            </a:r>
          </a:p>
          <a:p>
            <a:r>
              <a:rPr lang="hr-HR" sz="2200" dirty="0"/>
              <a:t>8 - Gata</a:t>
            </a:r>
          </a:p>
          <a:p>
            <a:r>
              <a:rPr lang="hr-HR" sz="2200" dirty="0"/>
              <a:t>9 - Omiš</a:t>
            </a:r>
          </a:p>
          <a:p>
            <a:endParaRPr lang="hr-HR" dirty="0"/>
          </a:p>
        </p:txBody>
      </p:sp>
      <p:sp>
        <p:nvSpPr>
          <p:cNvPr id="19" name="TekstniOkvir 18">
            <a:extLst>
              <a:ext uri="{FF2B5EF4-FFF2-40B4-BE49-F238E27FC236}">
                <a16:creationId xmlns:a16="http://schemas.microsoft.com/office/drawing/2014/main" id="{320CD415-550C-4A4A-94EF-84D249FAA730}"/>
              </a:ext>
            </a:extLst>
          </p:cNvPr>
          <p:cNvSpPr txBox="1"/>
          <p:nvPr/>
        </p:nvSpPr>
        <p:spPr>
          <a:xfrm>
            <a:off x="7643248" y="4624412"/>
            <a:ext cx="4388044" cy="1785104"/>
          </a:xfrm>
          <a:prstGeom prst="rect">
            <a:avLst/>
          </a:prstGeom>
          <a:noFill/>
        </p:spPr>
        <p:txBody>
          <a:bodyPr wrap="square" rtlCol="0">
            <a:spAutoFit/>
          </a:bodyPr>
          <a:lstStyle/>
          <a:p>
            <a:r>
              <a:rPr lang="hr-HR" sz="2200" b="1" dirty="0"/>
              <a:t>Research period </a:t>
            </a:r>
            <a:r>
              <a:rPr lang="hr-HR" sz="2200" dirty="0"/>
              <a:t>:</a:t>
            </a:r>
          </a:p>
          <a:p>
            <a:pPr marL="342900" indent="-342900">
              <a:buFont typeface="Wingdings" panose="05000000000000000000" pitchFamily="2" charset="2"/>
              <a:buChar char="ü"/>
            </a:pPr>
            <a:r>
              <a:rPr lang="hr-HR" sz="2200" dirty="0" err="1">
                <a:latin typeface="Calibri" panose="020F0502020204030204" pitchFamily="34" charset="0"/>
                <a:cs typeface="Calibri" panose="020F0502020204030204" pitchFamily="34" charset="0"/>
              </a:rPr>
              <a:t>December</a:t>
            </a:r>
            <a:r>
              <a:rPr lang="hr-HR" sz="2200" dirty="0">
                <a:latin typeface="Calibri" panose="020F0502020204030204" pitchFamily="34" charset="0"/>
                <a:cs typeface="Calibri" panose="020F0502020204030204" pitchFamily="34" charset="0"/>
              </a:rPr>
              <a:t> 2019. - </a:t>
            </a:r>
            <a:r>
              <a:rPr lang="hr-HR" sz="2200" dirty="0" err="1">
                <a:latin typeface="Calibri" panose="020F0502020204030204" pitchFamily="34" charset="0"/>
                <a:cs typeface="Calibri" panose="020F0502020204030204" pitchFamily="34" charset="0"/>
              </a:rPr>
              <a:t>January</a:t>
            </a:r>
            <a:r>
              <a:rPr lang="hr-HR" sz="2200" dirty="0">
                <a:latin typeface="Calibri" panose="020F0502020204030204" pitchFamily="34" charset="0"/>
                <a:cs typeface="Calibri" panose="020F0502020204030204" pitchFamily="34" charset="0"/>
              </a:rPr>
              <a:t> 2020.</a:t>
            </a:r>
          </a:p>
          <a:p>
            <a:pPr marL="342900" indent="-342900">
              <a:buFont typeface="Wingdings" panose="05000000000000000000" pitchFamily="2" charset="2"/>
              <a:buChar char="ü"/>
            </a:pPr>
            <a:r>
              <a:rPr lang="hr-HR" sz="2200" dirty="0" err="1">
                <a:latin typeface="Calibri" panose="020F0502020204030204" pitchFamily="34" charset="0"/>
                <a:cs typeface="Calibri" panose="020F0502020204030204" pitchFamily="34" charset="0"/>
              </a:rPr>
              <a:t>November</a:t>
            </a:r>
            <a:r>
              <a:rPr lang="hr-HR" sz="2200" dirty="0">
                <a:latin typeface="Calibri" panose="020F0502020204030204" pitchFamily="34" charset="0"/>
                <a:cs typeface="Calibri" panose="020F0502020204030204" pitchFamily="34" charset="0"/>
              </a:rPr>
              <a:t> 2021. - </a:t>
            </a:r>
            <a:r>
              <a:rPr lang="hr-HR" sz="2200" dirty="0" err="1">
                <a:latin typeface="Calibri" panose="020F0502020204030204" pitchFamily="34" charset="0"/>
                <a:cs typeface="Calibri" panose="020F0502020204030204" pitchFamily="34" charset="0"/>
              </a:rPr>
              <a:t>February</a:t>
            </a:r>
            <a:r>
              <a:rPr lang="hr-HR" sz="2200" dirty="0">
                <a:latin typeface="Calibri" panose="020F0502020204030204" pitchFamily="34" charset="0"/>
                <a:cs typeface="Calibri" panose="020F0502020204030204" pitchFamily="34" charset="0"/>
              </a:rPr>
              <a:t> 2022.</a:t>
            </a:r>
          </a:p>
          <a:p>
            <a:pPr marL="342900" indent="-342900">
              <a:buFont typeface="Wingdings" panose="05000000000000000000" pitchFamily="2" charset="2"/>
              <a:buChar char="ü"/>
            </a:pPr>
            <a:endParaRPr lang="hr-HR" sz="2200" dirty="0">
              <a:latin typeface="Century Gothic" panose="020B0502020202020204" pitchFamily="34" charset="0"/>
            </a:endParaRPr>
          </a:p>
          <a:p>
            <a:endParaRPr lang="hr-HR" sz="2200" dirty="0"/>
          </a:p>
        </p:txBody>
      </p:sp>
    </p:spTree>
    <p:extLst>
      <p:ext uri="{BB962C8B-B14F-4D97-AF65-F5344CB8AC3E}">
        <p14:creationId xmlns:p14="http://schemas.microsoft.com/office/powerpoint/2010/main" val="298561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8"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9"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Rezervirano mjesto sadržaja 2">
            <a:extLst>
              <a:ext uri="{FF2B5EF4-FFF2-40B4-BE49-F238E27FC236}">
                <a16:creationId xmlns:a16="http://schemas.microsoft.com/office/drawing/2014/main" id="{0A0DA478-127A-4060-AA3A-DF927DB14344}"/>
              </a:ext>
            </a:extLst>
          </p:cNvPr>
          <p:cNvSpPr>
            <a:spLocks noGrp="1"/>
          </p:cNvSpPr>
          <p:nvPr>
            <p:ph idx="1"/>
          </p:nvPr>
        </p:nvSpPr>
        <p:spPr>
          <a:xfrm>
            <a:off x="389538" y="1929634"/>
            <a:ext cx="3749039" cy="2738059"/>
          </a:xfrm>
        </p:spPr>
        <p:txBody>
          <a:bodyPr anchor="t">
            <a:normAutofit/>
          </a:bodyPr>
          <a:lstStyle/>
          <a:p>
            <a:pPr marL="0" indent="0">
              <a:buNone/>
            </a:pPr>
            <a:r>
              <a:rPr lang="hr-HR" sz="2400" dirty="0" err="1"/>
              <a:t>Using</a:t>
            </a:r>
            <a:r>
              <a:rPr lang="hr-HR" sz="2400" dirty="0"/>
              <a:t> </a:t>
            </a:r>
            <a:r>
              <a:rPr lang="hr-HR" sz="2400" dirty="0" err="1"/>
              <a:t>the</a:t>
            </a:r>
            <a:r>
              <a:rPr lang="hr-HR" sz="2400" dirty="0"/>
              <a:t> GLOBE </a:t>
            </a:r>
            <a:r>
              <a:rPr lang="hr-HR" sz="2400" dirty="0" err="1"/>
              <a:t>protocols</a:t>
            </a:r>
            <a:r>
              <a:rPr lang="hr-HR" sz="2400" dirty="0"/>
              <a:t>:</a:t>
            </a:r>
          </a:p>
          <a:p>
            <a:pPr>
              <a:buFont typeface="Wingdings" panose="05000000000000000000" pitchFamily="2" charset="2"/>
              <a:buChar char="ü"/>
            </a:pPr>
            <a:r>
              <a:rPr lang="en-US" sz="2400" dirty="0"/>
              <a:t>soil characterization (consistency, structure and texture of the soil)</a:t>
            </a:r>
            <a:endParaRPr lang="hr-HR" sz="2400" dirty="0"/>
          </a:p>
          <a:p>
            <a:pPr>
              <a:buFont typeface="Wingdings" panose="05000000000000000000" pitchFamily="2" charset="2"/>
              <a:buChar char="ü"/>
            </a:pPr>
            <a:r>
              <a:rPr lang="hr-HR" sz="2400" dirty="0"/>
              <a:t>pH-</a:t>
            </a:r>
            <a:r>
              <a:rPr lang="hr-HR" sz="2400" dirty="0" err="1"/>
              <a:t>value</a:t>
            </a:r>
            <a:r>
              <a:rPr lang="hr-HR" sz="2400" dirty="0"/>
              <a:t> </a:t>
            </a:r>
            <a:r>
              <a:rPr lang="hr-HR" sz="2400" dirty="0" err="1"/>
              <a:t>of</a:t>
            </a:r>
            <a:r>
              <a:rPr lang="hr-HR" sz="2400" dirty="0"/>
              <a:t> </a:t>
            </a:r>
            <a:r>
              <a:rPr lang="hr-HR" sz="2400" dirty="0" err="1"/>
              <a:t>the</a:t>
            </a:r>
            <a:r>
              <a:rPr lang="hr-HR" sz="2400" dirty="0"/>
              <a:t> </a:t>
            </a:r>
            <a:r>
              <a:rPr lang="hr-HR" sz="2400" dirty="0" err="1"/>
              <a:t>soil</a:t>
            </a:r>
            <a:endParaRPr lang="hr-HR" sz="2400" dirty="0"/>
          </a:p>
          <a:p>
            <a:pPr>
              <a:buFont typeface="Wingdings" panose="05000000000000000000" pitchFamily="2" charset="2"/>
              <a:buChar char="ü"/>
            </a:pPr>
            <a:r>
              <a:rPr lang="hr-HR" sz="2400" dirty="0" err="1"/>
              <a:t>Infiltration</a:t>
            </a:r>
            <a:endParaRPr lang="hr-HR" sz="2000" dirty="0"/>
          </a:p>
          <a:p>
            <a:pPr>
              <a:buFont typeface="Wingdings" panose="05000000000000000000" pitchFamily="2" charset="2"/>
              <a:buChar char="ü"/>
            </a:pPr>
            <a:endParaRPr lang="hr-HR" sz="2000" dirty="0"/>
          </a:p>
        </p:txBody>
      </p:sp>
      <p:pic>
        <p:nvPicPr>
          <p:cNvPr id="5" name="Slika 4">
            <a:extLst>
              <a:ext uri="{FF2B5EF4-FFF2-40B4-BE49-F238E27FC236}">
                <a16:creationId xmlns:a16="http://schemas.microsoft.com/office/drawing/2014/main" id="{78C58DA7-3A34-4FC7-A6FA-006273EE412B}"/>
              </a:ext>
            </a:extLst>
          </p:cNvPr>
          <p:cNvPicPr>
            <a:picLocks noChangeAspect="1"/>
          </p:cNvPicPr>
          <p:nvPr/>
        </p:nvPicPr>
        <p:blipFill rotWithShape="1">
          <a:blip r:embed="rId2"/>
          <a:srcRect l="16962"/>
          <a:stretch/>
        </p:blipFill>
        <p:spPr bwMode="auto">
          <a:xfrm>
            <a:off x="8445428" y="16937"/>
            <a:ext cx="3749040" cy="3383270"/>
          </a:xfrm>
          <a:prstGeom prst="rect">
            <a:avLst/>
          </a:prstGeom>
        </p:spPr>
      </p:pic>
      <p:sp>
        <p:nvSpPr>
          <p:cNvPr id="2" name="Naslov 1">
            <a:extLst>
              <a:ext uri="{FF2B5EF4-FFF2-40B4-BE49-F238E27FC236}">
                <a16:creationId xmlns:a16="http://schemas.microsoft.com/office/drawing/2014/main" id="{FCA7AB54-FA3F-4ACB-8186-0EB88B5530A9}"/>
              </a:ext>
            </a:extLst>
          </p:cNvPr>
          <p:cNvSpPr>
            <a:spLocks noGrp="1"/>
          </p:cNvSpPr>
          <p:nvPr>
            <p:ph type="title"/>
          </p:nvPr>
        </p:nvSpPr>
        <p:spPr>
          <a:xfrm>
            <a:off x="253829" y="305987"/>
            <a:ext cx="4020459" cy="1267632"/>
          </a:xfrm>
          <a:solidFill>
            <a:schemeClr val="bg1"/>
          </a:solidFill>
        </p:spPr>
        <p:txBody>
          <a:bodyPr anchor="b">
            <a:normAutofit/>
          </a:bodyPr>
          <a:lstStyle/>
          <a:p>
            <a:r>
              <a:rPr lang="en-US" sz="2800" b="1" dirty="0">
                <a:latin typeface="+mn-lt"/>
              </a:rPr>
              <a:t>Determination of physical and chemical properties of soil</a:t>
            </a:r>
            <a:endParaRPr lang="hr-HR" sz="2800" b="1" dirty="0">
              <a:latin typeface="+mn-lt"/>
            </a:endParaRPr>
          </a:p>
        </p:txBody>
      </p:sp>
      <p:pic>
        <p:nvPicPr>
          <p:cNvPr id="4" name="Slika 3">
            <a:extLst>
              <a:ext uri="{FF2B5EF4-FFF2-40B4-BE49-F238E27FC236}">
                <a16:creationId xmlns:a16="http://schemas.microsoft.com/office/drawing/2014/main" id="{DC4E3E1B-85F0-40D1-9321-4246732B3DE9}"/>
              </a:ext>
            </a:extLst>
          </p:cNvPr>
          <p:cNvPicPr>
            <a:picLocks noChangeAspect="1"/>
          </p:cNvPicPr>
          <p:nvPr/>
        </p:nvPicPr>
        <p:blipFill rotWithShape="1">
          <a:blip r:embed="rId3"/>
          <a:srcRect l="16962"/>
          <a:stretch/>
        </p:blipFill>
        <p:spPr>
          <a:xfrm>
            <a:off x="4636736" y="16155"/>
            <a:ext cx="3749040" cy="3383270"/>
          </a:xfrm>
          <a:prstGeom prst="rect">
            <a:avLst/>
          </a:prstGeom>
        </p:spPr>
      </p:pic>
      <p:pic>
        <p:nvPicPr>
          <p:cNvPr id="6" name="Slika 5">
            <a:extLst>
              <a:ext uri="{FF2B5EF4-FFF2-40B4-BE49-F238E27FC236}">
                <a16:creationId xmlns:a16="http://schemas.microsoft.com/office/drawing/2014/main" id="{E220EB49-754F-4B1B-8EF4-5CDAB679A5A9}"/>
              </a:ext>
            </a:extLst>
          </p:cNvPr>
          <p:cNvPicPr>
            <a:picLocks noChangeAspect="1"/>
          </p:cNvPicPr>
          <p:nvPr/>
        </p:nvPicPr>
        <p:blipFill rotWithShape="1">
          <a:blip r:embed="rId4"/>
          <a:srcRect l="4310" r="12652"/>
          <a:stretch/>
        </p:blipFill>
        <p:spPr bwMode="auto">
          <a:xfrm>
            <a:off x="4636736" y="3474721"/>
            <a:ext cx="3749040" cy="3383279"/>
          </a:xfrm>
          <a:prstGeom prst="rect">
            <a:avLst/>
          </a:prstGeom>
        </p:spPr>
      </p:pic>
      <p:pic>
        <p:nvPicPr>
          <p:cNvPr id="7" name="Slika 6">
            <a:extLst>
              <a:ext uri="{FF2B5EF4-FFF2-40B4-BE49-F238E27FC236}">
                <a16:creationId xmlns:a16="http://schemas.microsoft.com/office/drawing/2014/main" id="{A7A73CDF-CB3A-4710-8882-07AF75F19C66}"/>
              </a:ext>
            </a:extLst>
          </p:cNvPr>
          <p:cNvPicPr>
            <a:picLocks noChangeAspect="1"/>
          </p:cNvPicPr>
          <p:nvPr/>
        </p:nvPicPr>
        <p:blipFill rotWithShape="1">
          <a:blip r:embed="rId5"/>
          <a:srcRect l="16508" r="454"/>
          <a:stretch/>
        </p:blipFill>
        <p:spPr bwMode="auto">
          <a:xfrm>
            <a:off x="8444194" y="3469579"/>
            <a:ext cx="3749040" cy="3383280"/>
          </a:xfrm>
          <a:prstGeom prst="rect">
            <a:avLst/>
          </a:prstGeom>
        </p:spPr>
      </p:pic>
      <p:sp>
        <p:nvSpPr>
          <p:cNvPr id="9" name="Dijagram toka: Poveznik 8">
            <a:extLst>
              <a:ext uri="{FF2B5EF4-FFF2-40B4-BE49-F238E27FC236}">
                <a16:creationId xmlns:a16="http://schemas.microsoft.com/office/drawing/2014/main" id="{9493F8DB-13F6-4AAD-8223-0BAD20F27AD7}"/>
              </a:ext>
            </a:extLst>
          </p:cNvPr>
          <p:cNvSpPr/>
          <p:nvPr/>
        </p:nvSpPr>
        <p:spPr>
          <a:xfrm>
            <a:off x="7904136" y="2901025"/>
            <a:ext cx="445960" cy="423102"/>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a</a:t>
            </a:r>
          </a:p>
        </p:txBody>
      </p:sp>
      <p:sp>
        <p:nvSpPr>
          <p:cNvPr id="22" name="Dijagram toka: Poveznik 21">
            <a:extLst>
              <a:ext uri="{FF2B5EF4-FFF2-40B4-BE49-F238E27FC236}">
                <a16:creationId xmlns:a16="http://schemas.microsoft.com/office/drawing/2014/main" id="{2054DA27-2411-47EC-91DD-7F5168AC0CD4}"/>
              </a:ext>
            </a:extLst>
          </p:cNvPr>
          <p:cNvSpPr/>
          <p:nvPr/>
        </p:nvSpPr>
        <p:spPr>
          <a:xfrm>
            <a:off x="11734996" y="2901025"/>
            <a:ext cx="445960" cy="423102"/>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b</a:t>
            </a:r>
          </a:p>
        </p:txBody>
      </p:sp>
      <p:sp>
        <p:nvSpPr>
          <p:cNvPr id="23" name="Dijagram toka: Poveznik 22">
            <a:extLst>
              <a:ext uri="{FF2B5EF4-FFF2-40B4-BE49-F238E27FC236}">
                <a16:creationId xmlns:a16="http://schemas.microsoft.com/office/drawing/2014/main" id="{7E290460-8489-450A-95D9-0845A9B79169}"/>
              </a:ext>
            </a:extLst>
          </p:cNvPr>
          <p:cNvSpPr/>
          <p:nvPr/>
        </p:nvSpPr>
        <p:spPr>
          <a:xfrm>
            <a:off x="7904136" y="6396152"/>
            <a:ext cx="445960" cy="423102"/>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c</a:t>
            </a:r>
          </a:p>
        </p:txBody>
      </p:sp>
      <p:sp>
        <p:nvSpPr>
          <p:cNvPr id="26" name="Dijagram toka: Poveznik 25">
            <a:extLst>
              <a:ext uri="{FF2B5EF4-FFF2-40B4-BE49-F238E27FC236}">
                <a16:creationId xmlns:a16="http://schemas.microsoft.com/office/drawing/2014/main" id="{9BE18486-AA46-4568-A8E6-9F90B9B70FDE}"/>
              </a:ext>
            </a:extLst>
          </p:cNvPr>
          <p:cNvSpPr/>
          <p:nvPr/>
        </p:nvSpPr>
        <p:spPr>
          <a:xfrm>
            <a:off x="11688272" y="6370604"/>
            <a:ext cx="445960" cy="423102"/>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hr-HR" b="1" dirty="0"/>
              <a:t>d</a:t>
            </a:r>
          </a:p>
        </p:txBody>
      </p:sp>
      <p:sp>
        <p:nvSpPr>
          <p:cNvPr id="11" name="TekstniOkvir 10">
            <a:extLst>
              <a:ext uri="{FF2B5EF4-FFF2-40B4-BE49-F238E27FC236}">
                <a16:creationId xmlns:a16="http://schemas.microsoft.com/office/drawing/2014/main" id="{AF2E1E4C-4544-48C9-821C-90CD9A5CF3E2}"/>
              </a:ext>
            </a:extLst>
          </p:cNvPr>
          <p:cNvSpPr txBox="1"/>
          <p:nvPr/>
        </p:nvSpPr>
        <p:spPr>
          <a:xfrm>
            <a:off x="-829378" y="11981682"/>
            <a:ext cx="1624852" cy="846049"/>
          </a:xfrm>
          <a:prstGeom prst="rect">
            <a:avLst/>
          </a:prstGeom>
          <a:noFill/>
        </p:spPr>
        <p:txBody>
          <a:bodyPr wrap="square" rtlCol="0">
            <a:spAutoFit/>
          </a:bodyPr>
          <a:lstStyle/>
          <a:p>
            <a:endParaRPr lang="hr-HR" dirty="0"/>
          </a:p>
        </p:txBody>
      </p:sp>
      <p:sp>
        <p:nvSpPr>
          <p:cNvPr id="13" name="Rectangle 1">
            <a:extLst>
              <a:ext uri="{FF2B5EF4-FFF2-40B4-BE49-F238E27FC236}">
                <a16:creationId xmlns:a16="http://schemas.microsoft.com/office/drawing/2014/main" id="{BF7E92C5-58D6-48BF-9970-ED7EFDCA0217}"/>
              </a:ext>
            </a:extLst>
          </p:cNvPr>
          <p:cNvSpPr>
            <a:spLocks noChangeArrowheads="1"/>
          </p:cNvSpPr>
          <p:nvPr/>
        </p:nvSpPr>
        <p:spPr bwMode="auto">
          <a:xfrm>
            <a:off x="739106" y="5295128"/>
            <a:ext cx="402045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kumimoji="0" lang="cs-CZ" altLang="sr-Latn-RS" sz="1400" i="0" strike="noStrike" cap="none" normalizeH="0" baseline="0" dirty="0" err="1">
                <a:ln>
                  <a:noFill/>
                </a:ln>
                <a:solidFill>
                  <a:schemeClr val="bg1">
                    <a:lumMod val="50000"/>
                  </a:schemeClr>
                </a:solidFill>
                <a:effectLst/>
                <a:ea typeface="Calibri" panose="020F0502020204030204" pitchFamily="34" charset="0"/>
                <a:cs typeface="Calibri" panose="020F0502020204030204" pitchFamily="34" charset="0"/>
              </a:rPr>
              <a:t>Photos</a:t>
            </a:r>
            <a:r>
              <a:rPr kumimoji="0" lang="cs-CZ"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rPr>
              <a:t>:</a:t>
            </a:r>
          </a:p>
          <a:p>
            <a:pPr marL="342900" marR="0" lvl="0" indent="-342900" defTabSz="914400" rtl="0" eaLnBrk="0" fontAlgn="base" latinLnBrk="0" hangingPunct="0">
              <a:lnSpc>
                <a:spcPct val="100000"/>
              </a:lnSpc>
              <a:spcBef>
                <a:spcPct val="0"/>
              </a:spcBef>
              <a:spcAft>
                <a:spcPct val="0"/>
              </a:spcAft>
              <a:buClrTx/>
              <a:buSzTx/>
              <a:buFontTx/>
              <a:buAutoNum type="alphaLcParenR"/>
              <a:tabLst/>
            </a:pPr>
            <a:r>
              <a:rPr kumimoji="0" lang="en-US"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rPr>
              <a:t>field sampling, </a:t>
            </a:r>
            <a:endParaRPr kumimoji="0" lang="cs-CZ"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endParaRPr>
          </a:p>
          <a:p>
            <a:pPr marL="342900" marR="0" lvl="0" indent="-342900" defTabSz="914400" rtl="0" eaLnBrk="0" fontAlgn="base" latinLnBrk="0" hangingPunct="0">
              <a:lnSpc>
                <a:spcPct val="100000"/>
              </a:lnSpc>
              <a:spcBef>
                <a:spcPct val="0"/>
              </a:spcBef>
              <a:spcAft>
                <a:spcPct val="0"/>
              </a:spcAft>
              <a:buClrTx/>
              <a:buSzTx/>
              <a:buFontTx/>
              <a:buAutoNum type="alphaLcParenR"/>
              <a:tabLst/>
            </a:pPr>
            <a:r>
              <a:rPr kumimoji="0" lang="en-US"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rPr>
              <a:t>determining the pH value of the soil</a:t>
            </a:r>
            <a:endParaRPr kumimoji="0" lang="cs-CZ"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endParaRPr>
          </a:p>
          <a:p>
            <a:pPr marL="342900" marR="0" lvl="0" indent="-342900" defTabSz="914400" rtl="0" eaLnBrk="0" fontAlgn="base" latinLnBrk="0" hangingPunct="0">
              <a:lnSpc>
                <a:spcPct val="100000"/>
              </a:lnSpc>
              <a:spcBef>
                <a:spcPct val="0"/>
              </a:spcBef>
              <a:spcAft>
                <a:spcPct val="0"/>
              </a:spcAft>
              <a:buClrTx/>
              <a:buSzTx/>
              <a:buFontTx/>
              <a:buAutoNum type="alphaLcParenR"/>
              <a:tabLst/>
            </a:pPr>
            <a:r>
              <a:rPr kumimoji="0" lang="en-US" altLang="sr-Latn-RS" sz="1400" i="0" strike="noStrike" cap="none" normalizeH="0" baseline="0" dirty="0" err="1">
                <a:ln>
                  <a:noFill/>
                </a:ln>
                <a:solidFill>
                  <a:schemeClr val="bg1">
                    <a:lumMod val="50000"/>
                  </a:schemeClr>
                </a:solidFill>
                <a:effectLst/>
                <a:ea typeface="Calibri" panose="020F0502020204030204" pitchFamily="34" charset="0"/>
                <a:cs typeface="Calibri" panose="020F0502020204030204" pitchFamily="34" charset="0"/>
              </a:rPr>
              <a:t>Infiltr</a:t>
            </a:r>
            <a:r>
              <a:rPr kumimoji="0" lang="hr-HR"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rPr>
              <a:t>ation</a:t>
            </a:r>
          </a:p>
          <a:p>
            <a:pPr marL="342900" marR="0" lvl="0" indent="-342900" defTabSz="914400" rtl="0" eaLnBrk="0" fontAlgn="base" latinLnBrk="0" hangingPunct="0">
              <a:lnSpc>
                <a:spcPct val="100000"/>
              </a:lnSpc>
              <a:spcBef>
                <a:spcPct val="0"/>
              </a:spcBef>
              <a:spcAft>
                <a:spcPct val="0"/>
              </a:spcAft>
              <a:buClrTx/>
              <a:buSzTx/>
              <a:buFontTx/>
              <a:buAutoNum type="alphaLcParenR"/>
              <a:tabLst/>
            </a:pPr>
            <a:r>
              <a:rPr kumimoji="0" lang="en-US" altLang="sr-Latn-RS" sz="1400" i="0" strike="noStrike" cap="none" normalizeH="0" baseline="0" dirty="0">
                <a:ln>
                  <a:noFill/>
                </a:ln>
                <a:solidFill>
                  <a:schemeClr val="bg1">
                    <a:lumMod val="50000"/>
                  </a:schemeClr>
                </a:solidFill>
                <a:effectLst/>
                <a:ea typeface="Calibri" panose="020F0502020204030204" pitchFamily="34" charset="0"/>
                <a:cs typeface="Calibri" panose="020F0502020204030204" pitchFamily="34" charset="0"/>
              </a:rPr>
              <a:t>determination of soil texture</a:t>
            </a:r>
            <a:endParaRPr kumimoji="0" lang="en-US" altLang="sr-Latn-RS" sz="1400" i="0" strike="noStrike" cap="none" normalizeH="0" baseline="0" dirty="0">
              <a:ln>
                <a:noFill/>
              </a:ln>
              <a:solidFill>
                <a:schemeClr val="bg1">
                  <a:lumMod val="50000"/>
                </a:schemeClr>
              </a:solidFill>
              <a:effectLst/>
              <a:cs typeface="Calibri" panose="020F0502020204030204" pitchFamily="34" charset="0"/>
            </a:endParaRPr>
          </a:p>
        </p:txBody>
      </p:sp>
    </p:spTree>
    <p:extLst>
      <p:ext uri="{BB962C8B-B14F-4D97-AF65-F5344CB8AC3E}">
        <p14:creationId xmlns:p14="http://schemas.microsoft.com/office/powerpoint/2010/main" val="89396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E42D9-FFC8-4A24-B715-5C103990E55B}"/>
              </a:ext>
            </a:extLst>
          </p:cNvPr>
          <p:cNvSpPr>
            <a:spLocks noGrp="1"/>
          </p:cNvSpPr>
          <p:nvPr>
            <p:ph type="title"/>
          </p:nvPr>
        </p:nvSpPr>
        <p:spPr>
          <a:xfrm>
            <a:off x="658573" y="226290"/>
            <a:ext cx="10515600" cy="669348"/>
          </a:xfrm>
        </p:spPr>
        <p:txBody>
          <a:bodyPr>
            <a:noAutofit/>
          </a:bodyPr>
          <a:lstStyle/>
          <a:p>
            <a:r>
              <a:rPr lang="hr-HR" sz="4000" dirty="0"/>
              <a:t>Work assignment for students:</a:t>
            </a:r>
            <a:endParaRPr lang="en-US" sz="4000" dirty="0"/>
          </a:p>
        </p:txBody>
      </p:sp>
      <p:sp>
        <p:nvSpPr>
          <p:cNvPr id="3" name="Zástupný symbol pro obsah 2">
            <a:extLst>
              <a:ext uri="{FF2B5EF4-FFF2-40B4-BE49-F238E27FC236}">
                <a16:creationId xmlns:a16="http://schemas.microsoft.com/office/drawing/2014/main" id="{68816F9B-8CE9-4164-A907-A588F9DD7F28}"/>
              </a:ext>
            </a:extLst>
          </p:cNvPr>
          <p:cNvSpPr>
            <a:spLocks noGrp="1"/>
          </p:cNvSpPr>
          <p:nvPr>
            <p:ph idx="1"/>
          </p:nvPr>
        </p:nvSpPr>
        <p:spPr>
          <a:xfrm>
            <a:off x="843841" y="1030144"/>
            <a:ext cx="10288450" cy="5679000"/>
          </a:xfrm>
        </p:spPr>
        <p:txBody>
          <a:bodyPr>
            <a:normAutofit fontScale="92500" lnSpcReduction="10000"/>
          </a:bodyPr>
          <a:lstStyle/>
          <a:p>
            <a:pPr marL="0" indent="0">
              <a:buNone/>
            </a:pPr>
            <a:r>
              <a:rPr lang="hr-HR" sz="2400" b="1" dirty="0"/>
              <a:t>Task: </a:t>
            </a:r>
          </a:p>
          <a:p>
            <a:pPr marL="0" indent="0">
              <a:buNone/>
            </a:pPr>
            <a:r>
              <a:rPr lang="hr-HR" sz="2400" i="1" dirty="0"/>
              <a:t>Understand and interpret the data on soil properties collected by GLOBE students from Omiš School.</a:t>
            </a:r>
          </a:p>
          <a:p>
            <a:pPr marL="0" indent="0">
              <a:buNone/>
            </a:pPr>
            <a:endParaRPr lang="hr-HR" sz="2400" i="1" dirty="0"/>
          </a:p>
          <a:p>
            <a:pPr marL="0" indent="0">
              <a:buNone/>
            </a:pPr>
            <a:r>
              <a:rPr lang="hr-HR" sz="2400" b="1" dirty="0"/>
              <a:t>Steps – Look at the table 1 at next slide:</a:t>
            </a:r>
          </a:p>
          <a:p>
            <a:pPr marL="514350" indent="-514350">
              <a:buFont typeface="+mj-lt"/>
              <a:buAutoNum type="arabicPeriod"/>
            </a:pPr>
            <a:r>
              <a:rPr lang="hr-HR" sz="2400" dirty="0"/>
              <a:t>What is the prevailing soil color?</a:t>
            </a:r>
          </a:p>
          <a:p>
            <a:pPr marL="514350" indent="-514350">
              <a:buFont typeface="+mj-lt"/>
              <a:buAutoNum type="arabicPeriod"/>
            </a:pPr>
            <a:r>
              <a:rPr lang="hr-HR" sz="2400" dirty="0"/>
              <a:t>Why do you think the pH of soil is 7 or 7,5? Find out about the type of rock/minerals typical for the Cetina River area (near Omiš city, Croatia). You can either look at the photos below or look it up.</a:t>
            </a:r>
          </a:p>
          <a:p>
            <a:pPr marL="514350" indent="-514350">
              <a:buFont typeface="+mj-lt"/>
              <a:buAutoNum type="arabicPeriod"/>
            </a:pPr>
            <a:r>
              <a:rPr lang="hr-HR" sz="2400" dirty="0"/>
              <a:t>What would be a typical soil pH in the area where you live? </a:t>
            </a:r>
          </a:p>
          <a:p>
            <a:pPr marL="514350" indent="-514350">
              <a:buFont typeface="+mj-lt"/>
              <a:buAutoNum type="arabicPeriod"/>
            </a:pPr>
            <a:r>
              <a:rPr lang="hr-HR" sz="2400" dirty="0"/>
              <a:t>What soil texture is prevailing in the area of the Cetina River?</a:t>
            </a:r>
          </a:p>
          <a:p>
            <a:pPr marL="514350" indent="-514350">
              <a:buFont typeface="+mj-lt"/>
              <a:buAutoNum type="arabicPeriod"/>
            </a:pPr>
            <a:r>
              <a:rPr lang="cs-CZ" sz="2400" dirty="0" err="1"/>
              <a:t>Indicate</a:t>
            </a:r>
            <a:r>
              <a:rPr lang="cs-CZ" sz="2400" dirty="0"/>
              <a:t> </a:t>
            </a:r>
            <a:r>
              <a:rPr lang="cs-CZ" sz="2400" dirty="0" err="1"/>
              <a:t>four</a:t>
            </a:r>
            <a:r>
              <a:rPr lang="cs-CZ" sz="2400" dirty="0"/>
              <a:t> </a:t>
            </a:r>
            <a:r>
              <a:rPr lang="cs-CZ" sz="2400" dirty="0" err="1"/>
              <a:t>soil</a:t>
            </a:r>
            <a:r>
              <a:rPr lang="cs-CZ" sz="2400" dirty="0"/>
              <a:t> </a:t>
            </a:r>
            <a:r>
              <a:rPr lang="cs-CZ" sz="2400" dirty="0" err="1"/>
              <a:t>samples</a:t>
            </a:r>
            <a:r>
              <a:rPr lang="cs-CZ" sz="2400" dirty="0"/>
              <a:t> </a:t>
            </a:r>
            <a:r>
              <a:rPr lang="cs-CZ" sz="2400" dirty="0" err="1"/>
              <a:t>that</a:t>
            </a:r>
            <a:r>
              <a:rPr lang="cs-CZ" sz="2400" dirty="0"/>
              <a:t> had </a:t>
            </a:r>
            <a:r>
              <a:rPr lang="cs-CZ" sz="2400" dirty="0" err="1"/>
              <a:t>the</a:t>
            </a:r>
            <a:r>
              <a:rPr lang="cs-CZ" sz="2400" dirty="0"/>
              <a:t> </a:t>
            </a:r>
            <a:r>
              <a:rPr lang="cs-CZ" sz="2400" dirty="0" err="1"/>
              <a:t>biggest</a:t>
            </a:r>
            <a:r>
              <a:rPr lang="cs-CZ" sz="2400" dirty="0"/>
              <a:t> </a:t>
            </a:r>
            <a:r>
              <a:rPr lang="cs-CZ" sz="2400" dirty="0" err="1"/>
              <a:t>capacity</a:t>
            </a:r>
            <a:r>
              <a:rPr lang="cs-CZ" sz="2400" dirty="0"/>
              <a:t> to </a:t>
            </a:r>
            <a:r>
              <a:rPr lang="cs-CZ" sz="2400" dirty="0" err="1"/>
              <a:t>retain</a:t>
            </a:r>
            <a:r>
              <a:rPr lang="cs-CZ" sz="2400" dirty="0"/>
              <a:t> </a:t>
            </a:r>
            <a:r>
              <a:rPr lang="cs-CZ" sz="2400" dirty="0" err="1"/>
              <a:t>water</a:t>
            </a:r>
            <a:r>
              <a:rPr lang="cs-CZ" sz="2400" dirty="0"/>
              <a:t>. </a:t>
            </a:r>
            <a:r>
              <a:rPr lang="cs-CZ" sz="2400" dirty="0" err="1"/>
              <a:t>What</a:t>
            </a:r>
            <a:r>
              <a:rPr lang="cs-CZ" sz="2400" dirty="0"/>
              <a:t> </a:t>
            </a:r>
            <a:r>
              <a:rPr lang="cs-CZ" sz="2400" dirty="0" err="1"/>
              <a:t>have</a:t>
            </a:r>
            <a:r>
              <a:rPr lang="cs-CZ" sz="2400" dirty="0"/>
              <a:t> </a:t>
            </a:r>
            <a:r>
              <a:rPr lang="cs-CZ" sz="2400" dirty="0" err="1"/>
              <a:t>those</a:t>
            </a:r>
            <a:r>
              <a:rPr lang="cs-CZ" sz="2400" dirty="0"/>
              <a:t> </a:t>
            </a:r>
            <a:r>
              <a:rPr lang="cs-CZ" sz="2400" dirty="0" err="1"/>
              <a:t>four</a:t>
            </a:r>
            <a:r>
              <a:rPr lang="cs-CZ" sz="2400" dirty="0"/>
              <a:t> </a:t>
            </a:r>
            <a:r>
              <a:rPr lang="cs-CZ" sz="2400" dirty="0" err="1"/>
              <a:t>samples</a:t>
            </a:r>
            <a:r>
              <a:rPr lang="cs-CZ" sz="2400" dirty="0"/>
              <a:t> in </a:t>
            </a:r>
            <a:r>
              <a:rPr lang="cs-CZ" sz="2400" dirty="0" err="1"/>
              <a:t>common</a:t>
            </a:r>
            <a:r>
              <a:rPr lang="cs-CZ" sz="2400" dirty="0"/>
              <a:t>?</a:t>
            </a:r>
          </a:p>
          <a:p>
            <a:pPr marL="514350" indent="-514350">
              <a:buFont typeface="+mj-lt"/>
              <a:buAutoNum type="arabicPeriod"/>
            </a:pPr>
            <a:r>
              <a:rPr lang="cs-CZ" sz="2400" dirty="0" err="1"/>
              <a:t>Which</a:t>
            </a:r>
            <a:r>
              <a:rPr lang="cs-CZ" sz="2400" dirty="0"/>
              <a:t> </a:t>
            </a:r>
            <a:r>
              <a:rPr lang="cs-CZ" sz="2400" dirty="0" err="1"/>
              <a:t>soil</a:t>
            </a:r>
            <a:r>
              <a:rPr lang="cs-CZ" sz="2400" dirty="0"/>
              <a:t> </a:t>
            </a:r>
            <a:r>
              <a:rPr lang="cs-CZ" sz="2400" dirty="0" err="1"/>
              <a:t>parameter</a:t>
            </a:r>
            <a:r>
              <a:rPr lang="cs-CZ" sz="2400" dirty="0"/>
              <a:t> </a:t>
            </a:r>
            <a:r>
              <a:rPr lang="cs-CZ" sz="2400" dirty="0" err="1"/>
              <a:t>inffluence</a:t>
            </a:r>
            <a:r>
              <a:rPr lang="cs-CZ" sz="2400" dirty="0"/>
              <a:t> </a:t>
            </a:r>
            <a:r>
              <a:rPr lang="cs-CZ" sz="2400" dirty="0" err="1"/>
              <a:t>the</a:t>
            </a:r>
            <a:r>
              <a:rPr lang="cs-CZ" sz="2400" dirty="0"/>
              <a:t> most </a:t>
            </a:r>
            <a:r>
              <a:rPr lang="cs-CZ" sz="2400" dirty="0" err="1"/>
              <a:t>how</a:t>
            </a:r>
            <a:r>
              <a:rPr lang="cs-CZ" sz="2400" dirty="0"/>
              <a:t> fast </a:t>
            </a:r>
            <a:r>
              <a:rPr lang="cs-CZ" sz="2400" dirty="0" err="1"/>
              <a:t>the</a:t>
            </a:r>
            <a:r>
              <a:rPr lang="cs-CZ" sz="2400" dirty="0"/>
              <a:t> </a:t>
            </a:r>
            <a:r>
              <a:rPr lang="cs-CZ" sz="2400" dirty="0" err="1"/>
              <a:t>water</a:t>
            </a:r>
            <a:r>
              <a:rPr lang="cs-CZ" sz="2400" dirty="0"/>
              <a:t> </a:t>
            </a:r>
            <a:r>
              <a:rPr lang="cs-CZ" sz="2400" dirty="0" err="1"/>
              <a:t>pass</a:t>
            </a:r>
            <a:r>
              <a:rPr lang="cs-CZ" sz="2400" dirty="0"/>
              <a:t> </a:t>
            </a:r>
            <a:r>
              <a:rPr lang="cs-CZ" sz="2400" dirty="0" err="1"/>
              <a:t>through</a:t>
            </a:r>
            <a:r>
              <a:rPr lang="cs-CZ" sz="2400" dirty="0"/>
              <a:t> </a:t>
            </a:r>
            <a:r>
              <a:rPr lang="cs-CZ" sz="2400" dirty="0" err="1"/>
              <a:t>the</a:t>
            </a:r>
            <a:r>
              <a:rPr lang="cs-CZ" sz="2400" dirty="0"/>
              <a:t> </a:t>
            </a:r>
            <a:r>
              <a:rPr lang="cs-CZ" sz="2400" dirty="0" err="1"/>
              <a:t>soil</a:t>
            </a:r>
            <a:r>
              <a:rPr lang="cs-CZ" sz="2400" dirty="0"/>
              <a:t>? </a:t>
            </a:r>
            <a:r>
              <a:rPr lang="cs-CZ" sz="2400" dirty="0" err="1"/>
              <a:t>Which</a:t>
            </a:r>
            <a:r>
              <a:rPr lang="cs-CZ" sz="2400" dirty="0"/>
              <a:t> type </a:t>
            </a:r>
            <a:r>
              <a:rPr lang="cs-CZ" sz="2400" dirty="0" err="1"/>
              <a:t>of</a:t>
            </a:r>
            <a:r>
              <a:rPr lang="cs-CZ" sz="2400" dirty="0"/>
              <a:t> </a:t>
            </a:r>
            <a:r>
              <a:rPr lang="cs-CZ" sz="2400" dirty="0" err="1"/>
              <a:t>soil</a:t>
            </a:r>
            <a:r>
              <a:rPr lang="cs-CZ" sz="2400" dirty="0"/>
              <a:t> </a:t>
            </a:r>
            <a:r>
              <a:rPr lang="cs-CZ" sz="2400" dirty="0" err="1"/>
              <a:t>allows</a:t>
            </a:r>
            <a:r>
              <a:rPr lang="cs-CZ" sz="2400" dirty="0"/>
              <a:t> </a:t>
            </a:r>
            <a:r>
              <a:rPr lang="cs-CZ" sz="2400" dirty="0" err="1"/>
              <a:t>water</a:t>
            </a:r>
            <a:r>
              <a:rPr lang="cs-CZ" sz="2400" dirty="0"/>
              <a:t> to </a:t>
            </a:r>
            <a:r>
              <a:rPr lang="cs-CZ" sz="2400" dirty="0" err="1"/>
              <a:t>pass</a:t>
            </a:r>
            <a:r>
              <a:rPr lang="cs-CZ" sz="2400" dirty="0"/>
              <a:t> </a:t>
            </a:r>
            <a:r>
              <a:rPr lang="cs-CZ" sz="2400" dirty="0" err="1"/>
              <a:t>through</a:t>
            </a:r>
            <a:r>
              <a:rPr lang="cs-CZ" sz="2400" dirty="0"/>
              <a:t> </a:t>
            </a:r>
            <a:r>
              <a:rPr lang="cs-CZ" sz="2400" dirty="0" err="1"/>
              <a:t>quickly</a:t>
            </a:r>
            <a:r>
              <a:rPr lang="cs-CZ" sz="2400" dirty="0"/>
              <a:t> and </a:t>
            </a:r>
            <a:r>
              <a:rPr lang="cs-CZ" sz="2400" dirty="0" err="1"/>
              <a:t>which</a:t>
            </a:r>
            <a:r>
              <a:rPr lang="cs-CZ" sz="2400" dirty="0"/>
              <a:t> </a:t>
            </a:r>
            <a:r>
              <a:rPr lang="cs-CZ" sz="2400" dirty="0" err="1"/>
              <a:t>one</a:t>
            </a:r>
            <a:r>
              <a:rPr lang="cs-CZ" sz="2400" dirty="0"/>
              <a:t> </a:t>
            </a:r>
            <a:r>
              <a:rPr lang="cs-CZ" sz="2400" dirty="0" err="1"/>
              <a:t>allows</a:t>
            </a:r>
            <a:r>
              <a:rPr lang="cs-CZ" sz="2400" dirty="0"/>
              <a:t> </a:t>
            </a:r>
            <a:r>
              <a:rPr lang="cs-CZ" sz="2400" dirty="0" err="1"/>
              <a:t>the</a:t>
            </a:r>
            <a:r>
              <a:rPr lang="cs-CZ" sz="2400" dirty="0"/>
              <a:t> </a:t>
            </a:r>
            <a:r>
              <a:rPr lang="cs-CZ" sz="2400" dirty="0" err="1"/>
              <a:t>water</a:t>
            </a:r>
            <a:r>
              <a:rPr lang="cs-CZ" sz="2400" dirty="0"/>
              <a:t> to </a:t>
            </a:r>
            <a:r>
              <a:rPr lang="cs-CZ" sz="2400" dirty="0" err="1"/>
              <a:t>pass</a:t>
            </a:r>
            <a:r>
              <a:rPr lang="cs-CZ" sz="2400" dirty="0"/>
              <a:t> very </a:t>
            </a:r>
            <a:r>
              <a:rPr lang="cs-CZ" sz="2400" dirty="0" err="1"/>
              <a:t>slowly</a:t>
            </a:r>
            <a:r>
              <a:rPr lang="cs-CZ" sz="2400" dirty="0"/>
              <a:t>?</a:t>
            </a:r>
          </a:p>
          <a:p>
            <a:pPr marL="514350" indent="-514350">
              <a:buFont typeface="+mj-lt"/>
              <a:buAutoNum type="arabicPeriod"/>
            </a:pPr>
            <a:endParaRPr lang="en-US" sz="2400" dirty="0"/>
          </a:p>
          <a:p>
            <a:endParaRPr lang="en-US" sz="2400" dirty="0"/>
          </a:p>
        </p:txBody>
      </p:sp>
    </p:spTree>
    <p:extLst>
      <p:ext uri="{BB962C8B-B14F-4D97-AF65-F5344CB8AC3E}">
        <p14:creationId xmlns:p14="http://schemas.microsoft.com/office/powerpoint/2010/main" val="1466458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276FD7F-7FC5-4BC0-9413-64EBDFC110D9}"/>
              </a:ext>
            </a:extLst>
          </p:cNvPr>
          <p:cNvSpPr>
            <a:spLocks noGrp="1"/>
          </p:cNvSpPr>
          <p:nvPr>
            <p:ph type="title"/>
          </p:nvPr>
        </p:nvSpPr>
        <p:spPr>
          <a:xfrm>
            <a:off x="627322" y="162264"/>
            <a:ext cx="10515600" cy="828069"/>
          </a:xfrm>
        </p:spPr>
        <p:txBody>
          <a:bodyPr vert="horz" lIns="91440" tIns="45720" rIns="91440" bIns="45720" rtlCol="0" anchor="ctr">
            <a:normAutofit/>
          </a:bodyPr>
          <a:lstStyle/>
          <a:p>
            <a:pPr algn="ctr"/>
            <a:r>
              <a:rPr lang="en-US" sz="4000" b="1" dirty="0"/>
              <a:t>Physical and chemical properties of the soil</a:t>
            </a:r>
            <a:endParaRPr lang="en-US" sz="4000" kern="1200" dirty="0">
              <a:solidFill>
                <a:schemeClr val="tx1"/>
              </a:solidFill>
              <a:ea typeface="+mj-ea"/>
              <a:cs typeface="+mj-cs"/>
            </a:endParaRPr>
          </a:p>
        </p:txBody>
      </p:sp>
      <p:graphicFrame>
        <p:nvGraphicFramePr>
          <p:cNvPr id="4" name="Tablica 3">
            <a:extLst>
              <a:ext uri="{FF2B5EF4-FFF2-40B4-BE49-F238E27FC236}">
                <a16:creationId xmlns:a16="http://schemas.microsoft.com/office/drawing/2014/main" id="{30D0BA39-D69F-4585-BD92-CA7C3F93034E}"/>
              </a:ext>
            </a:extLst>
          </p:cNvPr>
          <p:cNvGraphicFramePr>
            <a:graphicFrameLocks noGrp="1"/>
          </p:cNvGraphicFramePr>
          <p:nvPr>
            <p:extLst>
              <p:ext uri="{D42A27DB-BD31-4B8C-83A1-F6EECF244321}">
                <p14:modId xmlns:p14="http://schemas.microsoft.com/office/powerpoint/2010/main" val="1890581911"/>
              </p:ext>
            </p:extLst>
          </p:nvPr>
        </p:nvGraphicFramePr>
        <p:xfrm>
          <a:off x="180754" y="1967023"/>
          <a:ext cx="8250864" cy="4359314"/>
        </p:xfrm>
        <a:graphic>
          <a:graphicData uri="http://schemas.openxmlformats.org/drawingml/2006/table">
            <a:tbl>
              <a:tblPr firstRow="1" firstCol="1" bandRow="1">
                <a:tableStyleId>{F5AB1C69-6EDB-4FF4-983F-18BD219EF322}</a:tableStyleId>
              </a:tblPr>
              <a:tblGrid>
                <a:gridCol w="1471065">
                  <a:extLst>
                    <a:ext uri="{9D8B030D-6E8A-4147-A177-3AD203B41FA5}">
                      <a16:colId xmlns:a16="http://schemas.microsoft.com/office/drawing/2014/main" val="3626935957"/>
                    </a:ext>
                  </a:extLst>
                </a:gridCol>
                <a:gridCol w="1229033">
                  <a:extLst>
                    <a:ext uri="{9D8B030D-6E8A-4147-A177-3AD203B41FA5}">
                      <a16:colId xmlns:a16="http://schemas.microsoft.com/office/drawing/2014/main" val="1730861776"/>
                    </a:ext>
                  </a:extLst>
                </a:gridCol>
                <a:gridCol w="1008623">
                  <a:extLst>
                    <a:ext uri="{9D8B030D-6E8A-4147-A177-3AD203B41FA5}">
                      <a16:colId xmlns:a16="http://schemas.microsoft.com/office/drawing/2014/main" val="973546019"/>
                    </a:ext>
                  </a:extLst>
                </a:gridCol>
                <a:gridCol w="1718930">
                  <a:extLst>
                    <a:ext uri="{9D8B030D-6E8A-4147-A177-3AD203B41FA5}">
                      <a16:colId xmlns:a16="http://schemas.microsoft.com/office/drawing/2014/main" val="832443922"/>
                    </a:ext>
                  </a:extLst>
                </a:gridCol>
                <a:gridCol w="1468904">
                  <a:extLst>
                    <a:ext uri="{9D8B030D-6E8A-4147-A177-3AD203B41FA5}">
                      <a16:colId xmlns:a16="http://schemas.microsoft.com/office/drawing/2014/main" val="1824408997"/>
                    </a:ext>
                  </a:extLst>
                </a:gridCol>
                <a:gridCol w="1354309">
                  <a:extLst>
                    <a:ext uri="{9D8B030D-6E8A-4147-A177-3AD203B41FA5}">
                      <a16:colId xmlns:a16="http://schemas.microsoft.com/office/drawing/2014/main" val="2576840206"/>
                    </a:ext>
                  </a:extLst>
                </a:gridCol>
              </a:tblGrid>
              <a:tr h="999461">
                <a:tc>
                  <a:txBody>
                    <a:bodyPr/>
                    <a:lstStyle/>
                    <a:p>
                      <a:pPr algn="ctr">
                        <a:lnSpc>
                          <a:spcPct val="115000"/>
                        </a:lnSpc>
                        <a:spcAft>
                          <a:spcPts val="1000"/>
                        </a:spcAft>
                      </a:pPr>
                      <a:r>
                        <a:rPr lang="hr-HR" sz="1600" dirty="0" err="1">
                          <a:effectLst/>
                          <a:latin typeface="+mn-lt"/>
                        </a:rPr>
                        <a:t>Soil</a:t>
                      </a:r>
                      <a:r>
                        <a:rPr lang="hr-HR" sz="1600" dirty="0">
                          <a:effectLst/>
                          <a:latin typeface="+mn-lt"/>
                        </a:rPr>
                        <a:t> </a:t>
                      </a:r>
                      <a:r>
                        <a:rPr lang="hr-HR" sz="1600" dirty="0" err="1">
                          <a:effectLst/>
                          <a:latin typeface="+mn-lt"/>
                        </a:rPr>
                        <a:t>sampling</a:t>
                      </a:r>
                      <a:r>
                        <a:rPr lang="hr-HR" sz="1600" dirty="0">
                          <a:effectLst/>
                          <a:latin typeface="+mn-lt"/>
                        </a:rPr>
                        <a:t> </a:t>
                      </a:r>
                      <a:r>
                        <a:rPr lang="hr-HR" sz="1600" dirty="0" err="1">
                          <a:effectLst/>
                          <a:latin typeface="+mn-lt"/>
                        </a:rPr>
                        <a:t>station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nchor="ctr">
                    <a:solidFill>
                      <a:schemeClr val="bg1">
                        <a:lumMod val="50000"/>
                      </a:schemeClr>
                    </a:solidFill>
                  </a:tcPr>
                </a:tc>
                <a:tc>
                  <a:txBody>
                    <a:bodyPr/>
                    <a:lstStyle/>
                    <a:p>
                      <a:pPr algn="ctr">
                        <a:lnSpc>
                          <a:spcPct val="115000"/>
                        </a:lnSpc>
                        <a:spcAft>
                          <a:spcPts val="1000"/>
                        </a:spcAft>
                      </a:pPr>
                      <a:r>
                        <a:rPr lang="hr-HR" sz="1600" dirty="0" err="1">
                          <a:effectLst/>
                          <a:latin typeface="+mn-lt"/>
                        </a:rPr>
                        <a:t>Soil</a:t>
                      </a:r>
                      <a:r>
                        <a:rPr lang="hr-HR" sz="1600" dirty="0">
                          <a:effectLst/>
                          <a:latin typeface="+mn-lt"/>
                        </a:rPr>
                        <a:t> </a:t>
                      </a:r>
                      <a:r>
                        <a:rPr lang="hr-HR" sz="1600" dirty="0" err="1">
                          <a:effectLst/>
                          <a:latin typeface="+mn-lt"/>
                        </a:rPr>
                        <a:t>color</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nchor="ctr">
                    <a:solidFill>
                      <a:schemeClr val="bg1">
                        <a:lumMod val="50000"/>
                      </a:schemeClr>
                    </a:solidFill>
                  </a:tcPr>
                </a:tc>
                <a:tc>
                  <a:txBody>
                    <a:bodyPr/>
                    <a:lstStyle/>
                    <a:p>
                      <a:pPr algn="ctr">
                        <a:lnSpc>
                          <a:spcPct val="115000"/>
                        </a:lnSpc>
                        <a:spcAft>
                          <a:spcPts val="1000"/>
                        </a:spcAft>
                      </a:pPr>
                      <a:r>
                        <a:rPr lang="hr-HR" sz="1600" dirty="0">
                          <a:effectLst/>
                          <a:latin typeface="+mn-lt"/>
                        </a:rPr>
                        <a:t>pH - </a:t>
                      </a:r>
                      <a:r>
                        <a:rPr lang="hr-HR" sz="1600" dirty="0" err="1">
                          <a:effectLst/>
                          <a:latin typeface="+mn-lt"/>
                        </a:rPr>
                        <a:t>value</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nchor="ctr">
                    <a:solidFill>
                      <a:schemeClr val="bg1">
                        <a:lumMod val="50000"/>
                      </a:schemeClr>
                    </a:solidFill>
                  </a:tcPr>
                </a:tc>
                <a:tc>
                  <a:txBody>
                    <a:bodyPr/>
                    <a:lstStyle/>
                    <a:p>
                      <a:pPr algn="ctr">
                        <a:lnSpc>
                          <a:spcPct val="115000"/>
                        </a:lnSpc>
                        <a:spcAft>
                          <a:spcPts val="1000"/>
                        </a:spcAft>
                      </a:pPr>
                      <a:r>
                        <a:rPr lang="hr-HR" sz="1600" dirty="0" err="1">
                          <a:effectLst/>
                          <a:latin typeface="+mn-lt"/>
                        </a:rPr>
                        <a:t>Soil</a:t>
                      </a:r>
                      <a:r>
                        <a:rPr lang="hr-HR" sz="1600" dirty="0">
                          <a:effectLst/>
                          <a:latin typeface="+mn-lt"/>
                        </a:rPr>
                        <a:t> </a:t>
                      </a:r>
                      <a:r>
                        <a:rPr lang="hr-HR" sz="1600" dirty="0" err="1">
                          <a:effectLst/>
                          <a:latin typeface="+mn-lt"/>
                        </a:rPr>
                        <a:t>consistency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nchor="ctr">
                    <a:solidFill>
                      <a:schemeClr val="bg1">
                        <a:lumMod val="50000"/>
                      </a:schemeClr>
                    </a:solidFill>
                  </a:tcPr>
                </a:tc>
                <a:tc>
                  <a:txBody>
                    <a:bodyPr/>
                    <a:lstStyle/>
                    <a:p>
                      <a:pPr algn="ctr">
                        <a:lnSpc>
                          <a:spcPct val="115000"/>
                        </a:lnSpc>
                        <a:spcAft>
                          <a:spcPts val="1000"/>
                        </a:spcAft>
                      </a:pPr>
                      <a:r>
                        <a:rPr lang="hr-HR" sz="1600" dirty="0" err="1">
                          <a:effectLst/>
                          <a:latin typeface="+mn-lt"/>
                        </a:rPr>
                        <a:t>Soil</a:t>
                      </a:r>
                      <a:r>
                        <a:rPr lang="hr-HR" sz="1600" dirty="0">
                          <a:effectLst/>
                          <a:latin typeface="+mn-lt"/>
                        </a:rPr>
                        <a:t> </a:t>
                      </a:r>
                      <a:r>
                        <a:rPr lang="hr-HR" sz="1600" dirty="0" err="1">
                          <a:effectLst/>
                          <a:latin typeface="+mn-lt"/>
                        </a:rPr>
                        <a:t>structure</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nchor="ctr">
                    <a:solidFill>
                      <a:schemeClr val="bg1">
                        <a:lumMod val="50000"/>
                      </a:schemeClr>
                    </a:solidFill>
                  </a:tcPr>
                </a:tc>
                <a:tc>
                  <a:txBody>
                    <a:bodyPr/>
                    <a:lstStyle/>
                    <a:p>
                      <a:pPr algn="ctr">
                        <a:lnSpc>
                          <a:spcPct val="115000"/>
                        </a:lnSpc>
                        <a:spcAft>
                          <a:spcPts val="1000"/>
                        </a:spcAft>
                      </a:pPr>
                      <a:r>
                        <a:rPr lang="hr-HR" sz="1600" dirty="0" err="1">
                          <a:effectLst/>
                          <a:latin typeface="+mn-lt"/>
                        </a:rPr>
                        <a:t>Soil</a:t>
                      </a:r>
                      <a:r>
                        <a:rPr lang="hr-HR" sz="1600" dirty="0">
                          <a:effectLst/>
                          <a:latin typeface="+mn-lt"/>
                        </a:rPr>
                        <a:t> </a:t>
                      </a:r>
                      <a:r>
                        <a:rPr lang="hr-HR" sz="1600" dirty="0" err="1">
                          <a:effectLst/>
                          <a:latin typeface="+mn-lt"/>
                        </a:rPr>
                        <a:t>texture</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nchor="ctr">
                    <a:solidFill>
                      <a:schemeClr val="bg1">
                        <a:lumMod val="50000"/>
                      </a:schemeClr>
                    </a:solidFill>
                  </a:tcPr>
                </a:tc>
                <a:extLst>
                  <a:ext uri="{0D108BD9-81ED-4DB2-BD59-A6C34878D82A}">
                    <a16:rowId xmlns:a16="http://schemas.microsoft.com/office/drawing/2014/main" val="3072399010"/>
                  </a:ext>
                </a:extLst>
              </a:tr>
              <a:tr h="373317">
                <a:tc>
                  <a:txBody>
                    <a:bodyPr/>
                    <a:lstStyle/>
                    <a:p>
                      <a:pPr algn="l">
                        <a:lnSpc>
                          <a:spcPct val="115000"/>
                        </a:lnSpc>
                        <a:spcAft>
                          <a:spcPts val="1000"/>
                        </a:spcAft>
                      </a:pPr>
                      <a:r>
                        <a:rPr lang="hr-HR" sz="1600" u="none" dirty="0">
                          <a:solidFill>
                            <a:srgbClr val="FFFF00"/>
                          </a:solidFill>
                          <a:effectLst/>
                          <a:latin typeface="+mn-lt"/>
                        </a:rPr>
                        <a:t>9 - </a:t>
                      </a:r>
                      <a:r>
                        <a:rPr lang="hr-HR" sz="1600" dirty="0">
                          <a:solidFill>
                            <a:srgbClr val="FFFF00"/>
                          </a:solidFill>
                          <a:effectLst/>
                          <a:latin typeface="+mn-lt"/>
                        </a:rPr>
                        <a:t>Omiš</a:t>
                      </a:r>
                      <a:endParaRPr lang="hr-HR" sz="1600" dirty="0">
                        <a:solidFill>
                          <a:srgbClr val="FFFF00"/>
                        </a:solidFill>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a:effectLst/>
                          <a:latin typeface="+mn-lt"/>
                        </a:rPr>
                        <a:t>gray-brown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7,5</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firmly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grainy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sands</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1245045889"/>
                  </a:ext>
                </a:extLst>
              </a:tr>
              <a:tr h="373317">
                <a:tc>
                  <a:txBody>
                    <a:bodyPr/>
                    <a:lstStyle/>
                    <a:p>
                      <a:pPr algn="l">
                        <a:lnSpc>
                          <a:spcPct val="115000"/>
                        </a:lnSpc>
                        <a:spcAft>
                          <a:spcPts val="1000"/>
                        </a:spcAft>
                      </a:pPr>
                      <a:r>
                        <a:rPr lang="hr-HR" sz="1600" dirty="0">
                          <a:solidFill>
                            <a:srgbClr val="FFFF00"/>
                          </a:solidFill>
                          <a:effectLst/>
                          <a:latin typeface="+mn-lt"/>
                        </a:rPr>
                        <a:t>8 - Gata</a:t>
                      </a:r>
                      <a:endParaRPr lang="hr-HR" sz="1600" dirty="0">
                        <a:solidFill>
                          <a:srgbClr val="FFFF00"/>
                        </a:solidFill>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err="1">
                          <a:effectLst/>
                          <a:latin typeface="+mn-lt"/>
                        </a:rPr>
                        <a:t>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7</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granular</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clay</a:t>
                      </a:r>
                      <a:r>
                        <a:rPr lang="hr-HR" sz="1600" dirty="0">
                          <a:effectLst/>
                          <a:latin typeface="+mn-lt"/>
                          <a:ea typeface="Calibri" panose="020F0502020204030204" pitchFamily="34" charset="0"/>
                          <a:cs typeface="Times New Roman" panose="02020603050405020304" pitchFamily="18" charset="0"/>
                        </a:rPr>
                        <a:t> </a:t>
                      </a:r>
                      <a:r>
                        <a:rPr lang="hr-HR" sz="1600" dirty="0" err="1">
                          <a:effectLst/>
                          <a:latin typeface="+mn-lt"/>
                          <a:ea typeface="Calibri" panose="020F0502020204030204" pitchFamily="34" charset="0"/>
                          <a:cs typeface="Times New Roman" panose="02020603050405020304" pitchFamily="18" charset="0"/>
                        </a:rPr>
                        <a:t>loam</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2494087307"/>
                  </a:ext>
                </a:extLst>
              </a:tr>
              <a:tr h="373317">
                <a:tc>
                  <a:txBody>
                    <a:bodyPr/>
                    <a:lstStyle/>
                    <a:p>
                      <a:pPr algn="l">
                        <a:lnSpc>
                          <a:spcPct val="115000"/>
                        </a:lnSpc>
                        <a:spcAft>
                          <a:spcPts val="1000"/>
                        </a:spcAft>
                      </a:pPr>
                      <a:r>
                        <a:rPr lang="hr-HR" sz="1600" dirty="0">
                          <a:effectLst/>
                          <a:latin typeface="+mn-lt"/>
                        </a:rPr>
                        <a:t>7 - Blato n/C</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err="1">
                          <a:effectLst/>
                          <a:latin typeface="+mn-lt"/>
                        </a:rPr>
                        <a:t>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7,5</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granular</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silt</a:t>
                      </a:r>
                      <a:r>
                        <a:rPr lang="hr-HR" sz="1600" dirty="0">
                          <a:effectLst/>
                          <a:latin typeface="+mn-lt"/>
                        </a:rPr>
                        <a:t> </a:t>
                      </a:r>
                      <a:r>
                        <a:rPr lang="hr-HR" sz="1600" dirty="0" err="1">
                          <a:effectLst/>
                          <a:latin typeface="+mn-lt"/>
                        </a:rPr>
                        <a:t>loam</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8913637"/>
                  </a:ext>
                </a:extLst>
              </a:tr>
              <a:tr h="373317">
                <a:tc>
                  <a:txBody>
                    <a:bodyPr/>
                    <a:lstStyle/>
                    <a:p>
                      <a:pPr algn="l">
                        <a:lnSpc>
                          <a:spcPct val="115000"/>
                        </a:lnSpc>
                        <a:spcAft>
                          <a:spcPts val="1000"/>
                        </a:spcAft>
                      </a:pPr>
                      <a:r>
                        <a:rPr lang="hr-HR" sz="1600" dirty="0">
                          <a:effectLst/>
                          <a:latin typeface="+mn-lt"/>
                        </a:rPr>
                        <a:t>6 - Ugljane</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a:effectLst/>
                          <a:latin typeface="+mn-lt"/>
                          <a:ea typeface="Calibri" panose="020F0502020204030204" pitchFamily="34" charset="0"/>
                          <a:cs typeface="Times New Roman" panose="02020603050405020304" pitchFamily="18" charset="0"/>
                        </a:rPr>
                        <a:t>red</a:t>
                      </a:r>
                    </a:p>
                  </a:txBody>
                  <a:tcPr marL="86372" marR="86372" marT="0" marB="0"/>
                </a:tc>
                <a:tc>
                  <a:txBody>
                    <a:bodyPr/>
                    <a:lstStyle/>
                    <a:p>
                      <a:pPr algn="ctr">
                        <a:lnSpc>
                          <a:spcPct val="115000"/>
                        </a:lnSpc>
                        <a:spcAft>
                          <a:spcPts val="1000"/>
                        </a:spcAft>
                      </a:pPr>
                      <a:r>
                        <a:rPr lang="hr-HR" sz="1600" dirty="0">
                          <a:effectLst/>
                          <a:latin typeface="+mn-lt"/>
                        </a:rPr>
                        <a:t>7</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lumpy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silt</a:t>
                      </a:r>
                      <a:r>
                        <a:rPr lang="hr-HR" sz="1600" dirty="0">
                          <a:effectLst/>
                          <a:latin typeface="+mn-lt"/>
                          <a:ea typeface="Calibri" panose="020F0502020204030204" pitchFamily="34" charset="0"/>
                          <a:cs typeface="Times New Roman" panose="02020603050405020304" pitchFamily="18" charset="0"/>
                        </a:rPr>
                        <a:t> </a:t>
                      </a:r>
                      <a:r>
                        <a:rPr lang="hr-HR" sz="1600" dirty="0" err="1">
                          <a:effectLst/>
                          <a:latin typeface="+mn-lt"/>
                          <a:ea typeface="Calibri" panose="020F0502020204030204" pitchFamily="34" charset="0"/>
                          <a:cs typeface="Times New Roman" panose="02020603050405020304" pitchFamily="18" charset="0"/>
                        </a:rPr>
                        <a:t>loam</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2870232681"/>
                  </a:ext>
                </a:extLst>
              </a:tr>
              <a:tr h="373317">
                <a:tc>
                  <a:txBody>
                    <a:bodyPr/>
                    <a:lstStyle/>
                    <a:p>
                      <a:pPr algn="l">
                        <a:lnSpc>
                          <a:spcPct val="115000"/>
                        </a:lnSpc>
                        <a:spcAft>
                          <a:spcPts val="1000"/>
                        </a:spcAft>
                      </a:pPr>
                      <a:r>
                        <a:rPr lang="hr-HR" sz="1600" dirty="0">
                          <a:solidFill>
                            <a:srgbClr val="FFFF00"/>
                          </a:solidFill>
                          <a:effectLst/>
                          <a:latin typeface="+mn-lt"/>
                        </a:rPr>
                        <a:t>5 - Trilj</a:t>
                      </a:r>
                      <a:endParaRPr lang="hr-HR" sz="1600" dirty="0">
                        <a:solidFill>
                          <a:srgbClr val="FFFF00"/>
                        </a:solidFill>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a:effectLst/>
                          <a:latin typeface="+mn-lt"/>
                        </a:rPr>
                        <a:t>7,5</a:t>
                      </a:r>
                      <a:endParaRPr lang="hr-HR" sz="160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prismatic</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clay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3754080822"/>
                  </a:ext>
                </a:extLst>
              </a:tr>
              <a:tr h="373317">
                <a:tc>
                  <a:txBody>
                    <a:bodyPr/>
                    <a:lstStyle/>
                    <a:p>
                      <a:pPr algn="l">
                        <a:lnSpc>
                          <a:spcPct val="115000"/>
                        </a:lnSpc>
                        <a:spcAft>
                          <a:spcPts val="1000"/>
                        </a:spcAft>
                      </a:pPr>
                      <a:r>
                        <a:rPr lang="hr-HR" sz="1600" dirty="0">
                          <a:effectLst/>
                          <a:latin typeface="+mn-lt"/>
                        </a:rPr>
                        <a:t>4 - Ruda</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7,5</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lumpy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clay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2440954932"/>
                  </a:ext>
                </a:extLst>
              </a:tr>
              <a:tr h="373317">
                <a:tc>
                  <a:txBody>
                    <a:bodyPr/>
                    <a:lstStyle/>
                    <a:p>
                      <a:pPr algn="l">
                        <a:lnSpc>
                          <a:spcPct val="115000"/>
                        </a:lnSpc>
                        <a:spcAft>
                          <a:spcPts val="1000"/>
                        </a:spcAft>
                      </a:pPr>
                      <a:r>
                        <a:rPr lang="hr-HR" sz="1600" dirty="0">
                          <a:effectLst/>
                          <a:latin typeface="+mn-lt"/>
                        </a:rPr>
                        <a:t>3 - Sinj</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7</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brittle</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lumpy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clay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570051901"/>
                  </a:ext>
                </a:extLst>
              </a:tr>
              <a:tr h="373317">
                <a:tc>
                  <a:txBody>
                    <a:bodyPr/>
                    <a:lstStyle/>
                    <a:p>
                      <a:pPr algn="l">
                        <a:lnSpc>
                          <a:spcPct val="115000"/>
                        </a:lnSpc>
                        <a:spcAft>
                          <a:spcPts val="1000"/>
                        </a:spcAft>
                      </a:pPr>
                      <a:r>
                        <a:rPr lang="hr-HR" sz="1600" dirty="0">
                          <a:effectLst/>
                          <a:latin typeface="+mn-lt"/>
                        </a:rPr>
                        <a:t>2 - Hrvace</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a:effectLst/>
                          <a:latin typeface="+mn-lt"/>
                          <a:ea typeface="Calibri" panose="020F0502020204030204" pitchFamily="34" charset="0"/>
                          <a:cs typeface="Times New Roman" panose="02020603050405020304" pitchFamily="18" charset="0"/>
                        </a:rPr>
                        <a:t>red</a:t>
                      </a:r>
                    </a:p>
                  </a:txBody>
                  <a:tcPr marL="86372" marR="86372" marT="0" marB="0"/>
                </a:tc>
                <a:tc>
                  <a:txBody>
                    <a:bodyPr/>
                    <a:lstStyle/>
                    <a:p>
                      <a:pPr algn="ctr">
                        <a:lnSpc>
                          <a:spcPct val="115000"/>
                        </a:lnSpc>
                        <a:spcAft>
                          <a:spcPts val="1000"/>
                        </a:spcAft>
                      </a:pPr>
                      <a:r>
                        <a:rPr lang="hr-HR" sz="1600" dirty="0">
                          <a:effectLst/>
                          <a:latin typeface="+mn-lt"/>
                        </a:rPr>
                        <a:t>7,5</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grainy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silt</a:t>
                      </a:r>
                      <a:r>
                        <a:rPr lang="hr-HR" sz="1600" dirty="0">
                          <a:effectLst/>
                          <a:latin typeface="+mn-lt"/>
                          <a:ea typeface="Calibri" panose="020F0502020204030204" pitchFamily="34" charset="0"/>
                          <a:cs typeface="Times New Roman" panose="02020603050405020304" pitchFamily="18" charset="0"/>
                        </a:rPr>
                        <a:t> </a:t>
                      </a:r>
                      <a:r>
                        <a:rPr lang="hr-HR" sz="1600" dirty="0" err="1">
                          <a:effectLst/>
                          <a:latin typeface="+mn-lt"/>
                          <a:ea typeface="Calibri" panose="020F0502020204030204" pitchFamily="34" charset="0"/>
                          <a:cs typeface="Times New Roman" panose="02020603050405020304" pitchFamily="18" charset="0"/>
                        </a:rPr>
                        <a:t>loam</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3206049217"/>
                  </a:ext>
                </a:extLst>
              </a:tr>
              <a:tr h="373317">
                <a:tc>
                  <a:txBody>
                    <a:bodyPr/>
                    <a:lstStyle/>
                    <a:p>
                      <a:pPr algn="l">
                        <a:lnSpc>
                          <a:spcPct val="115000"/>
                        </a:lnSpc>
                        <a:spcAft>
                          <a:spcPts val="1000"/>
                        </a:spcAft>
                      </a:pPr>
                      <a:r>
                        <a:rPr lang="hr-HR" sz="1600" dirty="0">
                          <a:effectLst/>
                          <a:latin typeface="+mn-lt"/>
                        </a:rPr>
                        <a:t>1 - Vrlika</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solidFill>
                      <a:schemeClr val="bg1">
                        <a:lumMod val="50000"/>
                      </a:schemeClr>
                    </a:solidFill>
                  </a:tcPr>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brown</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a:effectLst/>
                          <a:latin typeface="+mn-lt"/>
                        </a:rPr>
                        <a:t>7,5</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slightly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rPr>
                        <a:t>grainy</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tc>
                  <a:txBody>
                    <a:bodyPr/>
                    <a:lstStyle/>
                    <a:p>
                      <a:pPr algn="ctr">
                        <a:lnSpc>
                          <a:spcPct val="115000"/>
                        </a:lnSpc>
                        <a:spcAft>
                          <a:spcPts val="1000"/>
                        </a:spcAft>
                      </a:pPr>
                      <a:r>
                        <a:rPr lang="hr-HR" sz="1600" dirty="0" err="1">
                          <a:effectLst/>
                          <a:latin typeface="+mn-lt"/>
                          <a:ea typeface="Calibri" panose="020F0502020204030204" pitchFamily="34" charset="0"/>
                          <a:cs typeface="Times New Roman" panose="02020603050405020304" pitchFamily="18" charset="0"/>
                        </a:rPr>
                        <a:t>silt</a:t>
                      </a:r>
                      <a:r>
                        <a:rPr lang="hr-HR" sz="1600" dirty="0">
                          <a:effectLst/>
                          <a:latin typeface="+mn-lt"/>
                          <a:ea typeface="Calibri" panose="020F0502020204030204" pitchFamily="34" charset="0"/>
                          <a:cs typeface="Times New Roman" panose="02020603050405020304" pitchFamily="18" charset="0"/>
                        </a:rPr>
                        <a:t> </a:t>
                      </a:r>
                      <a:r>
                        <a:rPr lang="hr-HR" sz="1600" dirty="0" err="1">
                          <a:effectLst/>
                          <a:latin typeface="+mn-lt"/>
                          <a:ea typeface="Calibri" panose="020F0502020204030204" pitchFamily="34" charset="0"/>
                          <a:cs typeface="Times New Roman" panose="02020603050405020304" pitchFamily="18" charset="0"/>
                        </a:rPr>
                        <a:t>loam</a:t>
                      </a:r>
                      <a:endParaRPr lang="hr-HR" sz="1600" dirty="0">
                        <a:effectLst/>
                        <a:latin typeface="+mn-lt"/>
                        <a:ea typeface="Calibri" panose="020F0502020204030204" pitchFamily="34" charset="0"/>
                        <a:cs typeface="Times New Roman" panose="02020603050405020304" pitchFamily="18" charset="0"/>
                      </a:endParaRPr>
                    </a:p>
                  </a:txBody>
                  <a:tcPr marL="86372" marR="86372" marT="0" marB="0"/>
                </a:tc>
                <a:extLst>
                  <a:ext uri="{0D108BD9-81ED-4DB2-BD59-A6C34878D82A}">
                    <a16:rowId xmlns:a16="http://schemas.microsoft.com/office/drawing/2014/main" val="1601868984"/>
                  </a:ext>
                </a:extLst>
              </a:tr>
            </a:tbl>
          </a:graphicData>
        </a:graphic>
      </p:graphicFrame>
      <p:sp>
        <p:nvSpPr>
          <p:cNvPr id="8" name="Rectangle 2">
            <a:extLst>
              <a:ext uri="{FF2B5EF4-FFF2-40B4-BE49-F238E27FC236}">
                <a16:creationId xmlns:a16="http://schemas.microsoft.com/office/drawing/2014/main" id="{B4A1C376-F6A1-4F06-97A6-6385A2A3A54E}"/>
              </a:ext>
            </a:extLst>
          </p:cNvPr>
          <p:cNvSpPr>
            <a:spLocks noChangeArrowheads="1"/>
          </p:cNvSpPr>
          <p:nvPr/>
        </p:nvSpPr>
        <p:spPr bwMode="auto">
          <a:xfrm>
            <a:off x="516318" y="1252069"/>
            <a:ext cx="101577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sr-Latn-RS" sz="2000" b="1" i="0" strike="noStrike" cap="none" normalizeH="0" baseline="0" dirty="0" err="1">
                <a:ln>
                  <a:noFill/>
                </a:ln>
                <a:effectLst/>
                <a:ea typeface="Calibri" panose="020F0502020204030204" pitchFamily="34" charset="0"/>
                <a:cs typeface="Times New Roman" panose="02020603050405020304" pitchFamily="18" charset="0"/>
              </a:rPr>
              <a:t>Tabl</a:t>
            </a:r>
            <a:r>
              <a:rPr kumimoji="0" lang="hr-HR" altLang="sr-Latn-RS" sz="2000" b="1" i="0" strike="noStrike" cap="none" normalizeH="0" baseline="0" dirty="0">
                <a:ln>
                  <a:noFill/>
                </a:ln>
                <a:effectLst/>
                <a:ea typeface="Calibri" panose="020F0502020204030204" pitchFamily="34" charset="0"/>
                <a:cs typeface="Times New Roman" panose="02020603050405020304" pitchFamily="18" charset="0"/>
              </a:rPr>
              <a:t>e</a:t>
            </a:r>
            <a:r>
              <a:rPr kumimoji="0" lang="en-US" altLang="sr-Latn-RS" sz="2000" b="1" i="0" strike="noStrike" cap="none" normalizeH="0" baseline="0" dirty="0">
                <a:ln>
                  <a:noFill/>
                </a:ln>
                <a:effectLst/>
                <a:ea typeface="Calibri" panose="020F0502020204030204" pitchFamily="34" charset="0"/>
                <a:cs typeface="Times New Roman" panose="02020603050405020304" pitchFamily="18" charset="0"/>
              </a:rPr>
              <a:t> </a:t>
            </a:r>
            <a:r>
              <a:rPr kumimoji="0" lang="cs-CZ" altLang="sr-Latn-RS" sz="2000" b="1" i="0" strike="noStrike" cap="none" normalizeH="0" baseline="0" dirty="0">
                <a:ln>
                  <a:noFill/>
                </a:ln>
                <a:effectLst/>
                <a:ea typeface="Calibri" panose="020F0502020204030204" pitchFamily="34" charset="0"/>
                <a:cs typeface="Times New Roman" panose="02020603050405020304" pitchFamily="18" charset="0"/>
              </a:rPr>
              <a:t>1</a:t>
            </a:r>
            <a:r>
              <a:rPr kumimoji="0" lang="en-US" altLang="sr-Latn-RS" sz="2000" b="1" i="0" strike="noStrike" cap="none" normalizeH="0" baseline="0" dirty="0">
                <a:ln>
                  <a:noFill/>
                </a:ln>
                <a:effectLst/>
                <a:ea typeface="Calibri" panose="020F0502020204030204" pitchFamily="34" charset="0"/>
                <a:cs typeface="Times New Roman" panose="02020603050405020304" pitchFamily="18" charset="0"/>
              </a:rPr>
              <a:t> </a:t>
            </a:r>
            <a:r>
              <a:rPr kumimoji="0" lang="en-US" altLang="sr-Latn-RS" sz="2000" i="0" strike="noStrike" cap="none" normalizeH="0" baseline="0" dirty="0">
                <a:ln>
                  <a:noFill/>
                </a:ln>
                <a:effectLst/>
                <a:ea typeface="Calibri" panose="020F0502020204030204" pitchFamily="34" charset="0"/>
                <a:cs typeface="Times New Roman" panose="02020603050405020304" pitchFamily="18" charset="0"/>
              </a:rPr>
              <a:t>Results of </a:t>
            </a:r>
            <a:r>
              <a:rPr kumimoji="0" lang="en-US" altLang="sr-Latn-RS" sz="2000" i="0" strike="noStrike" cap="none" normalizeH="0" baseline="0" dirty="0" err="1">
                <a:ln>
                  <a:noFill/>
                </a:ln>
                <a:effectLst/>
                <a:ea typeface="Calibri" panose="020F0502020204030204" pitchFamily="34" charset="0"/>
                <a:cs typeface="Times New Roman" panose="02020603050405020304" pitchFamily="18" charset="0"/>
              </a:rPr>
              <a:t>physico</a:t>
            </a:r>
            <a:r>
              <a:rPr kumimoji="0" lang="en-US" altLang="sr-Latn-RS" sz="2000" i="0" strike="noStrike" cap="none" normalizeH="0" baseline="0" dirty="0">
                <a:ln>
                  <a:noFill/>
                </a:ln>
                <a:effectLst/>
                <a:ea typeface="Calibri" panose="020F0502020204030204" pitchFamily="34" charset="0"/>
                <a:cs typeface="Times New Roman" panose="02020603050405020304" pitchFamily="18" charset="0"/>
              </a:rPr>
              <a:t>-chemical soil properties at selected localities in the </a:t>
            </a:r>
            <a:r>
              <a:rPr kumimoji="0" lang="en-US" altLang="sr-Latn-RS" sz="2000" i="0" strike="noStrike" cap="none" normalizeH="0" baseline="0" dirty="0" err="1">
                <a:ln>
                  <a:noFill/>
                </a:ln>
                <a:effectLst/>
                <a:ea typeface="Calibri" panose="020F0502020204030204" pitchFamily="34" charset="0"/>
                <a:cs typeface="Times New Roman" panose="02020603050405020304" pitchFamily="18" charset="0"/>
              </a:rPr>
              <a:t>Cetina</a:t>
            </a:r>
            <a:r>
              <a:rPr kumimoji="0" lang="en-US" altLang="sr-Latn-RS" sz="2000" i="0" strike="noStrike" cap="none" normalizeH="0" baseline="0" dirty="0">
                <a:ln>
                  <a:noFill/>
                </a:ln>
                <a:effectLst/>
                <a:ea typeface="Calibri" panose="020F0502020204030204" pitchFamily="34" charset="0"/>
                <a:cs typeface="Times New Roman" panose="02020603050405020304" pitchFamily="18" charset="0"/>
              </a:rPr>
              <a:t> </a:t>
            </a:r>
            <a:r>
              <a:rPr kumimoji="0" lang="cs-CZ" altLang="sr-Latn-RS" sz="2000" i="0" strike="noStrike" cap="none" normalizeH="0" baseline="0" dirty="0">
                <a:ln>
                  <a:noFill/>
                </a:ln>
                <a:effectLst/>
                <a:ea typeface="Calibri" panose="020F0502020204030204" pitchFamily="34" charset="0"/>
                <a:cs typeface="Times New Roman" panose="02020603050405020304" pitchFamily="18" charset="0"/>
              </a:rPr>
              <a:t>River </a:t>
            </a:r>
            <a:r>
              <a:rPr kumimoji="0" lang="en-US" altLang="sr-Latn-RS" sz="2000" i="0" strike="noStrike" cap="none" normalizeH="0" baseline="0" dirty="0">
                <a:ln>
                  <a:noFill/>
                </a:ln>
                <a:effectLst/>
                <a:ea typeface="Calibri" panose="020F0502020204030204" pitchFamily="34" charset="0"/>
                <a:cs typeface="Times New Roman" panose="02020603050405020304" pitchFamily="18" charset="0"/>
              </a:rPr>
              <a:t>basin</a:t>
            </a:r>
            <a:endParaRPr kumimoji="0" lang="en-US" altLang="sr-Latn-RS" sz="2000" i="0" strike="noStrike" cap="none" normalizeH="0" baseline="0" dirty="0">
              <a:ln>
                <a:noFill/>
              </a:ln>
              <a:effectLst/>
            </a:endParaRPr>
          </a:p>
        </p:txBody>
      </p:sp>
      <p:graphicFrame>
        <p:nvGraphicFramePr>
          <p:cNvPr id="3" name="Tablica 2">
            <a:extLst>
              <a:ext uri="{FF2B5EF4-FFF2-40B4-BE49-F238E27FC236}">
                <a16:creationId xmlns:a16="http://schemas.microsoft.com/office/drawing/2014/main" id="{DE92C7ED-6E62-4996-9797-D3F976CF87D1}"/>
              </a:ext>
            </a:extLst>
          </p:cNvPr>
          <p:cNvGraphicFramePr>
            <a:graphicFrameLocks noGrp="1"/>
          </p:cNvGraphicFramePr>
          <p:nvPr>
            <p:extLst>
              <p:ext uri="{D42A27DB-BD31-4B8C-83A1-F6EECF244321}">
                <p14:modId xmlns:p14="http://schemas.microsoft.com/office/powerpoint/2010/main" val="34111777"/>
              </p:ext>
            </p:extLst>
          </p:nvPr>
        </p:nvGraphicFramePr>
        <p:xfrm>
          <a:off x="8431618" y="1967023"/>
          <a:ext cx="3466215" cy="4359315"/>
        </p:xfrm>
        <a:graphic>
          <a:graphicData uri="http://schemas.openxmlformats.org/drawingml/2006/table">
            <a:tbl>
              <a:tblPr firstRow="1" firstCol="1" bandRow="1">
                <a:tableStyleId>{F5AB1C69-6EDB-4FF4-983F-18BD219EF322}</a:tableStyleId>
              </a:tblPr>
              <a:tblGrid>
                <a:gridCol w="1934795">
                  <a:extLst>
                    <a:ext uri="{9D8B030D-6E8A-4147-A177-3AD203B41FA5}">
                      <a16:colId xmlns:a16="http://schemas.microsoft.com/office/drawing/2014/main" val="2658877576"/>
                    </a:ext>
                  </a:extLst>
                </a:gridCol>
                <a:gridCol w="1531420">
                  <a:extLst>
                    <a:ext uri="{9D8B030D-6E8A-4147-A177-3AD203B41FA5}">
                      <a16:colId xmlns:a16="http://schemas.microsoft.com/office/drawing/2014/main" val="730180772"/>
                    </a:ext>
                  </a:extLst>
                </a:gridCol>
              </a:tblGrid>
              <a:tr h="970104">
                <a:tc>
                  <a:txBody>
                    <a:bodyPr/>
                    <a:lstStyle/>
                    <a:p>
                      <a:pPr algn="ctr">
                        <a:lnSpc>
                          <a:spcPct val="115000"/>
                        </a:lnSpc>
                        <a:spcAft>
                          <a:spcPts val="1000"/>
                        </a:spcAft>
                      </a:pPr>
                      <a:r>
                        <a:rPr lang="en-US" sz="1600" dirty="0">
                          <a:effectLst/>
                        </a:rPr>
                        <a:t>Time of passage of the first drop through the soil/s</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50000"/>
                      </a:schemeClr>
                    </a:solidFill>
                  </a:tcPr>
                </a:tc>
                <a:tc>
                  <a:txBody>
                    <a:bodyPr/>
                    <a:lstStyle/>
                    <a:p>
                      <a:pPr algn="ctr">
                        <a:lnSpc>
                          <a:spcPct val="115000"/>
                        </a:lnSpc>
                        <a:spcAft>
                          <a:spcPts val="1000"/>
                        </a:spcAft>
                      </a:pPr>
                      <a:r>
                        <a:rPr lang="en-US" sz="1600" dirty="0">
                          <a:effectLst/>
                        </a:rPr>
                        <a:t>Volume of retained water in the soil/mL</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50000"/>
                      </a:schemeClr>
                    </a:solidFill>
                  </a:tcPr>
                </a:tc>
                <a:extLst>
                  <a:ext uri="{0D108BD9-81ED-4DB2-BD59-A6C34878D82A}">
                    <a16:rowId xmlns:a16="http://schemas.microsoft.com/office/drawing/2014/main" val="132044538"/>
                  </a:ext>
                </a:extLst>
              </a:tr>
              <a:tr h="376579">
                <a:tc>
                  <a:txBody>
                    <a:bodyPr/>
                    <a:lstStyle/>
                    <a:p>
                      <a:pPr algn="ctr">
                        <a:lnSpc>
                          <a:spcPct val="115000"/>
                        </a:lnSpc>
                        <a:spcAft>
                          <a:spcPts val="1000"/>
                        </a:spcAft>
                      </a:pPr>
                      <a:r>
                        <a:rPr lang="hr-HR" sz="1600" b="0" dirty="0">
                          <a:solidFill>
                            <a:schemeClr val="tx1"/>
                          </a:solidFill>
                          <a:effectLst/>
                        </a:rPr>
                        <a:t>9</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15000"/>
                        </a:lnSpc>
                        <a:spcAft>
                          <a:spcPts val="1000"/>
                        </a:spcAft>
                      </a:pPr>
                      <a:r>
                        <a:rPr lang="hr-HR" sz="1600" dirty="0">
                          <a:effectLst/>
                        </a:rPr>
                        <a:t>2</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750838872"/>
                  </a:ext>
                </a:extLst>
              </a:tr>
              <a:tr h="376579">
                <a:tc>
                  <a:txBody>
                    <a:bodyPr/>
                    <a:lstStyle/>
                    <a:p>
                      <a:pPr algn="ctr">
                        <a:lnSpc>
                          <a:spcPct val="115000"/>
                        </a:lnSpc>
                        <a:spcAft>
                          <a:spcPts val="1000"/>
                        </a:spcAft>
                      </a:pPr>
                      <a:r>
                        <a:rPr lang="hr-HR" sz="1600" b="0" dirty="0">
                          <a:solidFill>
                            <a:schemeClr val="tx1"/>
                          </a:solidFill>
                          <a:effectLst/>
                        </a:rPr>
                        <a:t>36</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1000"/>
                        </a:spcAft>
                      </a:pPr>
                      <a:r>
                        <a:rPr lang="hr-HR" sz="1600" dirty="0">
                          <a:effectLst/>
                        </a:rPr>
                        <a:t>14</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5386825"/>
                  </a:ext>
                </a:extLst>
              </a:tr>
              <a:tr h="376579">
                <a:tc>
                  <a:txBody>
                    <a:bodyPr/>
                    <a:lstStyle/>
                    <a:p>
                      <a:pPr algn="ctr">
                        <a:lnSpc>
                          <a:spcPct val="115000"/>
                        </a:lnSpc>
                        <a:spcAft>
                          <a:spcPts val="1000"/>
                        </a:spcAft>
                      </a:pPr>
                      <a:r>
                        <a:rPr lang="hr-HR" sz="1600" b="0" dirty="0">
                          <a:solidFill>
                            <a:schemeClr val="tx1"/>
                          </a:solidFill>
                          <a:effectLst/>
                        </a:rPr>
                        <a:t>31</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15000"/>
                        </a:lnSpc>
                        <a:spcAft>
                          <a:spcPts val="1000"/>
                        </a:spcAft>
                      </a:pPr>
                      <a:r>
                        <a:rPr lang="hr-HR" sz="1600" dirty="0">
                          <a:effectLst/>
                        </a:rPr>
                        <a:t>18</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4130177480"/>
                  </a:ext>
                </a:extLst>
              </a:tr>
              <a:tr h="376579">
                <a:tc>
                  <a:txBody>
                    <a:bodyPr/>
                    <a:lstStyle/>
                    <a:p>
                      <a:pPr algn="ctr">
                        <a:lnSpc>
                          <a:spcPct val="115000"/>
                        </a:lnSpc>
                        <a:spcAft>
                          <a:spcPts val="1000"/>
                        </a:spcAft>
                      </a:pPr>
                      <a:r>
                        <a:rPr lang="hr-HR" sz="1600" b="0" dirty="0">
                          <a:solidFill>
                            <a:schemeClr val="tx1"/>
                          </a:solidFill>
                          <a:effectLst/>
                        </a:rPr>
                        <a:t>32</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1000"/>
                        </a:spcAft>
                      </a:pPr>
                      <a:r>
                        <a:rPr lang="hr-HR" sz="1600" dirty="0">
                          <a:effectLst/>
                        </a:rPr>
                        <a:t>19</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734725"/>
                  </a:ext>
                </a:extLst>
              </a:tr>
              <a:tr h="376579">
                <a:tc>
                  <a:txBody>
                    <a:bodyPr/>
                    <a:lstStyle/>
                    <a:p>
                      <a:pPr algn="ctr">
                        <a:lnSpc>
                          <a:spcPct val="115000"/>
                        </a:lnSpc>
                        <a:spcAft>
                          <a:spcPts val="1000"/>
                        </a:spcAft>
                      </a:pPr>
                      <a:r>
                        <a:rPr lang="hr-HR" sz="1600" b="0" dirty="0">
                          <a:solidFill>
                            <a:schemeClr val="tx1"/>
                          </a:solidFill>
                          <a:effectLst/>
                        </a:rPr>
                        <a:t>48</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15000"/>
                        </a:lnSpc>
                        <a:spcAft>
                          <a:spcPts val="1000"/>
                        </a:spcAft>
                      </a:pPr>
                      <a:r>
                        <a:rPr lang="hr-HR" sz="1600" dirty="0">
                          <a:effectLst/>
                        </a:rPr>
                        <a:t>11</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486464173"/>
                  </a:ext>
                </a:extLst>
              </a:tr>
              <a:tr h="376579">
                <a:tc>
                  <a:txBody>
                    <a:bodyPr/>
                    <a:lstStyle/>
                    <a:p>
                      <a:pPr algn="ctr">
                        <a:lnSpc>
                          <a:spcPct val="115000"/>
                        </a:lnSpc>
                        <a:spcAft>
                          <a:spcPts val="1000"/>
                        </a:spcAft>
                      </a:pPr>
                      <a:r>
                        <a:rPr lang="hr-HR" sz="1600" b="0" dirty="0">
                          <a:solidFill>
                            <a:schemeClr val="tx1"/>
                          </a:solidFill>
                          <a:effectLst/>
                        </a:rPr>
                        <a:t>52</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1000"/>
                        </a:spcAft>
                      </a:pPr>
                      <a:r>
                        <a:rPr lang="hr-HR" sz="1600" dirty="0">
                          <a:effectLst/>
                        </a:rPr>
                        <a:t>10</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4487725"/>
                  </a:ext>
                </a:extLst>
              </a:tr>
              <a:tr h="376579">
                <a:tc>
                  <a:txBody>
                    <a:bodyPr/>
                    <a:lstStyle/>
                    <a:p>
                      <a:pPr algn="ctr">
                        <a:lnSpc>
                          <a:spcPct val="115000"/>
                        </a:lnSpc>
                        <a:spcAft>
                          <a:spcPts val="1000"/>
                        </a:spcAft>
                      </a:pPr>
                      <a:r>
                        <a:rPr lang="hr-HR" sz="1600" b="0" dirty="0">
                          <a:solidFill>
                            <a:schemeClr val="tx1"/>
                          </a:solidFill>
                          <a:effectLst/>
                        </a:rPr>
                        <a:t>58</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15000"/>
                        </a:lnSpc>
                        <a:spcAft>
                          <a:spcPts val="1000"/>
                        </a:spcAft>
                      </a:pPr>
                      <a:r>
                        <a:rPr lang="hr-HR" sz="1600" dirty="0">
                          <a:effectLst/>
                        </a:rPr>
                        <a:t>12</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063791171"/>
                  </a:ext>
                </a:extLst>
              </a:tr>
              <a:tr h="376579">
                <a:tc>
                  <a:txBody>
                    <a:bodyPr/>
                    <a:lstStyle/>
                    <a:p>
                      <a:pPr algn="ctr">
                        <a:lnSpc>
                          <a:spcPct val="115000"/>
                        </a:lnSpc>
                        <a:spcAft>
                          <a:spcPts val="1000"/>
                        </a:spcAft>
                      </a:pPr>
                      <a:r>
                        <a:rPr lang="hr-HR" sz="1600" b="0" dirty="0">
                          <a:solidFill>
                            <a:schemeClr val="tx1"/>
                          </a:solidFill>
                          <a:effectLst/>
                        </a:rPr>
                        <a:t>28</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algn="ctr">
                        <a:lnSpc>
                          <a:spcPct val="115000"/>
                        </a:lnSpc>
                        <a:spcAft>
                          <a:spcPts val="1000"/>
                        </a:spcAft>
                      </a:pPr>
                      <a:r>
                        <a:rPr lang="hr-HR" sz="1600" dirty="0">
                          <a:effectLst/>
                        </a:rPr>
                        <a:t>20</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4728664"/>
                  </a:ext>
                </a:extLst>
              </a:tr>
              <a:tr h="376579">
                <a:tc>
                  <a:txBody>
                    <a:bodyPr/>
                    <a:lstStyle/>
                    <a:p>
                      <a:pPr algn="ctr">
                        <a:lnSpc>
                          <a:spcPct val="115000"/>
                        </a:lnSpc>
                        <a:spcAft>
                          <a:spcPts val="1000"/>
                        </a:spcAft>
                      </a:pPr>
                      <a:r>
                        <a:rPr lang="hr-HR" sz="1600" b="0" dirty="0">
                          <a:solidFill>
                            <a:schemeClr val="tx1"/>
                          </a:solidFill>
                          <a:effectLst/>
                        </a:rPr>
                        <a:t>30</a:t>
                      </a:r>
                      <a:endParaRPr lang="hr-HR"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15000"/>
                        </a:lnSpc>
                        <a:spcAft>
                          <a:spcPts val="1000"/>
                        </a:spcAft>
                      </a:pPr>
                      <a:r>
                        <a:rPr lang="hr-HR" sz="1600" dirty="0">
                          <a:effectLst/>
                        </a:rPr>
                        <a:t>22</a:t>
                      </a:r>
                      <a:endParaRPr lang="hr-H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652543735"/>
                  </a:ext>
                </a:extLst>
              </a:tr>
            </a:tbl>
          </a:graphicData>
        </a:graphic>
      </p:graphicFrame>
    </p:spTree>
    <p:extLst>
      <p:ext uri="{BB962C8B-B14F-4D97-AF65-F5344CB8AC3E}">
        <p14:creationId xmlns:p14="http://schemas.microsoft.com/office/powerpoint/2010/main" val="848143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38" name="Rectangle 1037">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descr="Omiš - Srednja Dalmacija ♥ | Vodič Bestofcroatia.eu">
            <a:extLst>
              <a:ext uri="{FF2B5EF4-FFF2-40B4-BE49-F238E27FC236}">
                <a16:creationId xmlns:a16="http://schemas.microsoft.com/office/drawing/2014/main" id="{AD9C2411-FF1F-44E0-BC9B-AA6415CAD5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590" r="1" b="6161"/>
          <a:stretch/>
        </p:blipFill>
        <p:spPr bwMode="auto">
          <a:xfrm rot="21480000">
            <a:off x="1173556" y="1019658"/>
            <a:ext cx="9880894" cy="4747372"/>
          </a:xfrm>
          <a:prstGeom prst="rect">
            <a:avLst/>
          </a:prstGeom>
          <a:noFill/>
          <a:extLst>
            <a:ext uri="{909E8E84-426E-40DD-AFC4-6F175D3DCCD1}">
              <a14:hiddenFill xmlns:a14="http://schemas.microsoft.com/office/drawing/2010/main">
                <a:solidFill>
                  <a:srgbClr val="FFFFFF"/>
                </a:solidFill>
              </a14:hiddenFill>
            </a:ext>
          </a:extLst>
        </p:spPr>
      </p:pic>
      <p:sp>
        <p:nvSpPr>
          <p:cNvPr id="2" name="TekstniOkvir 1">
            <a:extLst>
              <a:ext uri="{FF2B5EF4-FFF2-40B4-BE49-F238E27FC236}">
                <a16:creationId xmlns:a16="http://schemas.microsoft.com/office/drawing/2014/main" id="{216C97F9-0607-44CA-A510-911E49870866}"/>
              </a:ext>
            </a:extLst>
          </p:cNvPr>
          <p:cNvSpPr txBox="1"/>
          <p:nvPr/>
        </p:nvSpPr>
        <p:spPr>
          <a:xfrm>
            <a:off x="1057719" y="6448926"/>
            <a:ext cx="5789648" cy="369332"/>
          </a:xfrm>
          <a:prstGeom prst="rect">
            <a:avLst/>
          </a:prstGeom>
          <a:noFill/>
        </p:spPr>
        <p:txBody>
          <a:bodyPr wrap="square" rtlCol="0">
            <a:spAutoFit/>
          </a:bodyPr>
          <a:lstStyle/>
          <a:p>
            <a:r>
              <a:rPr lang="hr-HR" b="1" dirty="0"/>
              <a:t>Figure 1</a:t>
            </a:r>
            <a:r>
              <a:rPr lang="hr-HR" dirty="0"/>
              <a:t> Omiš – The Cetina River meets the sea</a:t>
            </a:r>
          </a:p>
        </p:txBody>
      </p:sp>
    </p:spTree>
    <p:extLst>
      <p:ext uri="{BB962C8B-B14F-4D97-AF65-F5344CB8AC3E}">
        <p14:creationId xmlns:p14="http://schemas.microsoft.com/office/powerpoint/2010/main" val="1097722024"/>
      </p:ext>
    </p:extLst>
  </p:cSld>
  <p:clrMapOvr>
    <a:masterClrMapping/>
  </p:clrMapOvr>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1477</TotalTime>
  <Words>1137</Words>
  <Application>Microsoft Office PowerPoint</Application>
  <PresentationFormat>Širokoúhlá obrazovka</PresentationFormat>
  <Paragraphs>177</Paragraphs>
  <Slides>16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16</vt:i4>
      </vt:variant>
    </vt:vector>
  </HeadingPairs>
  <TitlesOfParts>
    <vt:vector size="24" baseType="lpstr">
      <vt:lpstr>Arial</vt:lpstr>
      <vt:lpstr>Calibri</vt:lpstr>
      <vt:lpstr>Calibri Light</vt:lpstr>
      <vt:lpstr>Century Gothic</vt:lpstr>
      <vt:lpstr>Impact</vt:lpstr>
      <vt:lpstr>Times New Roman</vt:lpstr>
      <vt:lpstr>Wingdings</vt:lpstr>
      <vt:lpstr>Tema sustava Office</vt:lpstr>
      <vt:lpstr>Data Literacy Learning Activity - Pedosphere</vt:lpstr>
      <vt:lpstr>Soil properties along the Cetina River basin</vt:lpstr>
      <vt:lpstr>Content</vt:lpstr>
      <vt:lpstr>Prezentace aplikace PowerPoint</vt:lpstr>
      <vt:lpstr>Site locations along the Cetina River, where the soil samples were collected</vt:lpstr>
      <vt:lpstr>Determination of physical and chemical properties of soil</vt:lpstr>
      <vt:lpstr>Work assignment for students:</vt:lpstr>
      <vt:lpstr>Physical and chemical properties of the soil</vt:lpstr>
      <vt:lpstr>Prezentace aplikace PowerPoint</vt:lpstr>
      <vt:lpstr>Prezentace aplikace PowerPoint</vt:lpstr>
      <vt:lpstr>Prezentace aplikace PowerPoint</vt:lpstr>
      <vt:lpstr>Prezentace aplikace PowerPoint</vt:lpstr>
      <vt:lpstr>Prezentace aplikace PowerPoint</vt:lpstr>
      <vt:lpstr>For answers to the questions go to the next slide </vt:lpstr>
      <vt:lpstr>Answers to the questions:</vt:lpstr>
      <vt:lpstr>Soil Texture Triangle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Klijanje i rast biljaka u uzorcima tla iz porječja Cetine</dc:title>
  <dc:creator>Tamara Banović</dc:creator>
  <cp:lastModifiedBy>Lenka Kleger</cp:lastModifiedBy>
  <cp:revision>55</cp:revision>
  <cp:lastPrinted>2023-03-16T14:39:54Z</cp:lastPrinted>
  <dcterms:created xsi:type="dcterms:W3CDTF">2022-04-13T18:57:00Z</dcterms:created>
  <dcterms:modified xsi:type="dcterms:W3CDTF">2023-08-19T22:56:37Z</dcterms:modified>
</cp:coreProperties>
</file>