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6" r:id="rId5"/>
    <p:sldId id="267" r:id="rId6"/>
    <p:sldId id="275" r:id="rId7"/>
    <p:sldId id="260" r:id="rId8"/>
    <p:sldId id="270" r:id="rId9"/>
    <p:sldId id="271" r:id="rId10"/>
    <p:sldId id="263" r:id="rId11"/>
    <p:sldId id="262" r:id="rId12"/>
    <p:sldId id="264" r:id="rId13"/>
    <p:sldId id="265" r:id="rId14"/>
    <p:sldId id="273" r:id="rId15"/>
    <p:sldId id="274" r:id="rId16"/>
    <p:sldId id="276" r:id="rId17"/>
  </p:sldIdLst>
  <p:sldSz cx="12192000" cy="6858000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ka Kleger" initials="LK" lastIdx="4" clrIdx="0">
    <p:extLst>
      <p:ext uri="{19B8F6BF-5375-455C-9EA6-DF929625EA0E}">
        <p15:presenceInfo xmlns:p15="http://schemas.microsoft.com/office/powerpoint/2012/main" userId="S-1-5-21-387097070-324574795-4118201048-112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44" d="100"/>
          <a:sy n="44" d="100"/>
        </p:scale>
        <p:origin x="91" y="8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23E2BA-73E7-4118-A3CB-0E6C5F1D36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69E0BCA-CA5A-432E-9892-98CC772057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2FCA32E-5D79-4C5D-8D85-9F1B42BCB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19DD1-FB79-4375-8451-F68F5582A7E8}" type="datetimeFigureOut">
              <a:rPr lang="en-US"/>
              <a:pPr>
                <a:defRPr/>
              </a:pPr>
              <a:t>7/6/2023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C4EB7A2-20F5-48A2-A66F-BDFFA0BBD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36D77E7-A053-459A-BB68-F689F2435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BF4E3-784E-46F1-B69B-B69C5B6F30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616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CFBB3F-662D-41E5-99B4-8B2E69E2E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77D6D61-D054-4379-88CB-144E478B31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611ABE2-AEE4-4FB2-ABDD-F897A3048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7B7BA-E639-4265-9358-7CDD75C83D92}" type="datetimeFigureOut">
              <a:rPr lang="en-US"/>
              <a:pPr>
                <a:defRPr/>
              </a:pPr>
              <a:t>7/6/2023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FAE85C9-3E96-43DE-801F-2DA50F230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04F7B3B-99A1-4D86-8B4C-4ED9742D1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EA8FE-60F6-436F-890C-EDC47DE3FC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260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8CBA81D-DA79-483E-92A3-4972D46DBC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FF0A9B5-EAC1-4131-9F73-C7E36D1767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F234610-E539-42E9-89C0-051E75D1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08B74-F853-4CAE-B472-9F3B2A4E2D4F}" type="datetimeFigureOut">
              <a:rPr lang="en-US"/>
              <a:pPr>
                <a:defRPr/>
              </a:pPr>
              <a:t>7/6/2023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3C18C43-FB19-48D4-A6EF-FBA0001D6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C304A1D-5749-4063-B0A5-5C8F421F7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AB2CD-8ACE-41A3-AA07-CDB2B3C170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288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B0FD72-7962-47C6-B6E8-30869F539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01D7A83-1376-4F09-9854-A78C0D7C06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ED0B4F2-FDA0-4E3E-951F-AAC730D5B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86580-0E0D-4416-B3F4-6E667D8FCC0B}" type="datetimeFigureOut">
              <a:rPr lang="en-US"/>
              <a:pPr>
                <a:defRPr/>
              </a:pPr>
              <a:t>7/6/2023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6DAB61E-FE26-4817-AF8F-C9D0F1F43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6BAEE4C-222E-4E37-B25C-8952B76A8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2B43A-0124-4061-9625-4BB60D614F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200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38D5A0-1739-45EA-8136-A0788CCBF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82ACE96-771C-4CFB-83A3-E86AFEDC21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115D88D-62AB-4CE1-B75D-FFD6650AD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FF496-6D48-445E-B888-4A72B5FA251E}" type="datetimeFigureOut">
              <a:rPr lang="en-US"/>
              <a:pPr>
                <a:defRPr/>
              </a:pPr>
              <a:t>7/6/2023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5CB6F71-B350-43FF-9C97-EA4F8B2D5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8FF5615-113B-4BA1-867E-6169C2EDD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D3356-56CC-4577-83B4-D08AA83623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356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00372D-9D2D-4779-A932-B8AB81A13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79C5D07-FB32-45F3-82D7-858D04E217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4543022D-23BD-41AF-816E-C439BA1BEB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620AB338-896B-45A3-949D-3D4EF0D1A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949D5-EC43-47C8-A17F-178E0556FAF3}" type="datetimeFigureOut">
              <a:rPr lang="en-US"/>
              <a:pPr>
                <a:defRPr/>
              </a:pPr>
              <a:t>7/6/2023</a:t>
            </a:fld>
            <a:endParaRPr lang="en-US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B036D5E2-2739-4C9A-987C-CFE20A874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41CA5B62-D87D-46CD-B0FD-DB4111D48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5D835-BA2E-48E1-8147-806D6604DB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569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1D7DB4-7C52-4E58-B1A8-11983C0D4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FCA3A01-57A3-438C-8925-C08F6B8367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B91A1C7-AD11-4D1B-BC7C-1674AD774A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44869D8-FB7F-4D58-B64F-ED4D6E188A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5186B661-ECD0-4433-9871-CD0E05AB32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3">
            <a:extLst>
              <a:ext uri="{FF2B5EF4-FFF2-40B4-BE49-F238E27FC236}">
                <a16:creationId xmlns:a16="http://schemas.microsoft.com/office/drawing/2014/main" id="{5E0DC93A-B8BA-475A-B7A4-FCBB43256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FCAF0-07C3-4507-BD75-E2C35E8E5231}" type="datetimeFigureOut">
              <a:rPr lang="en-US"/>
              <a:pPr>
                <a:defRPr/>
              </a:pPr>
              <a:t>7/6/2023</a:t>
            </a:fld>
            <a:endParaRPr lang="en-US"/>
          </a:p>
        </p:txBody>
      </p:sp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F49C913F-3C88-4646-8C54-F413096C3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52326BF4-4893-4539-8401-B7200E928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948B6-A24D-4D7C-AF6A-145D92ADEC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595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F52EA5-6E48-4EA5-B033-051F60601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3">
            <a:extLst>
              <a:ext uri="{FF2B5EF4-FFF2-40B4-BE49-F238E27FC236}">
                <a16:creationId xmlns:a16="http://schemas.microsoft.com/office/drawing/2014/main" id="{A1059FD2-2EED-4F97-8672-86AEED211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9B775-07B9-4DCE-A63E-5EB0D3B7E1FC}" type="datetimeFigureOut">
              <a:rPr lang="en-US"/>
              <a:pPr>
                <a:defRPr/>
              </a:pPr>
              <a:t>7/6/2023</a:t>
            </a:fld>
            <a:endParaRPr lang="en-US"/>
          </a:p>
        </p:txBody>
      </p:sp>
      <p:sp>
        <p:nvSpPr>
          <p:cNvPr id="4" name="Zástupný symbol pro zápatí 4">
            <a:extLst>
              <a:ext uri="{FF2B5EF4-FFF2-40B4-BE49-F238E27FC236}">
                <a16:creationId xmlns:a16="http://schemas.microsoft.com/office/drawing/2014/main" id="{7A8FD498-8F50-4C20-9C30-B60830E66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Zástupný symbol pro číslo snímku 5">
            <a:extLst>
              <a:ext uri="{FF2B5EF4-FFF2-40B4-BE49-F238E27FC236}">
                <a16:creationId xmlns:a16="http://schemas.microsoft.com/office/drawing/2014/main" id="{8DBB9BC1-682C-490E-BCF1-6945BCACC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D4B9A-5F3A-4857-8F35-2DC1633C4B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757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>
            <a:extLst>
              <a:ext uri="{FF2B5EF4-FFF2-40B4-BE49-F238E27FC236}">
                <a16:creationId xmlns:a16="http://schemas.microsoft.com/office/drawing/2014/main" id="{20E80E5D-CF6A-423C-B770-C3393E364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FC3BA-4DD4-4133-90FB-2D0CD9F5A580}" type="datetimeFigureOut">
              <a:rPr lang="en-US"/>
              <a:pPr>
                <a:defRPr/>
              </a:pPr>
              <a:t>7/6/2023</a:t>
            </a:fld>
            <a:endParaRPr lang="en-US"/>
          </a:p>
        </p:txBody>
      </p:sp>
      <p:sp>
        <p:nvSpPr>
          <p:cNvPr id="3" name="Zástupný symbol pro zápatí 4">
            <a:extLst>
              <a:ext uri="{FF2B5EF4-FFF2-40B4-BE49-F238E27FC236}">
                <a16:creationId xmlns:a16="http://schemas.microsoft.com/office/drawing/2014/main" id="{3F6063EF-A669-49B2-B2BD-0997F4FDD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Zástupný symbol pro číslo snímku 5">
            <a:extLst>
              <a:ext uri="{FF2B5EF4-FFF2-40B4-BE49-F238E27FC236}">
                <a16:creationId xmlns:a16="http://schemas.microsoft.com/office/drawing/2014/main" id="{8C0074AD-AB8F-479E-A4E9-BF0D6EDF5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147F3-7F92-4E60-9BB2-D0D03D920B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140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364B66-05BA-42F5-B1FD-9EC790D7C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5C8A037-2ADA-47B8-ABC4-AEB8792030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B1EC29C8-C0FA-429E-BCDF-375E2AAE90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B5C950AC-AE08-455F-87C3-E73083AF8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C4A68-4ECD-495B-97A7-46E2D858DE55}" type="datetimeFigureOut">
              <a:rPr lang="en-US"/>
              <a:pPr>
                <a:defRPr/>
              </a:pPr>
              <a:t>7/6/2023</a:t>
            </a:fld>
            <a:endParaRPr lang="en-US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EB5C294D-1A46-45B5-9A46-456DD8ADC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9F26A1B0-4EC9-4F8E-BB3B-1468235AA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2FAEB8-1C83-4470-91A0-9EE85D847B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347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BBECB1-6A09-4A01-A989-D346AB34F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9F9CBB4-0D7D-4CBE-A35F-9C3C08ED34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3927944-3492-47CA-9428-95AE532087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3">
            <a:extLst>
              <a:ext uri="{FF2B5EF4-FFF2-40B4-BE49-F238E27FC236}">
                <a16:creationId xmlns:a16="http://schemas.microsoft.com/office/drawing/2014/main" id="{72B9771B-C5EF-4B68-A9E4-913B97129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73D4E-D379-452D-B534-F51549E750CD}" type="datetimeFigureOut">
              <a:rPr lang="en-US"/>
              <a:pPr>
                <a:defRPr/>
              </a:pPr>
              <a:t>7/6/2023</a:t>
            </a:fld>
            <a:endParaRPr lang="en-US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99E4DC13-5276-47FB-A665-D552B2FA5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4D0E5F47-6BA5-43F8-847F-0E014962B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1CC94-B740-45D6-8102-4394E44326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901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nadpis 1">
            <a:extLst>
              <a:ext uri="{FF2B5EF4-FFF2-40B4-BE49-F238E27FC236}">
                <a16:creationId xmlns:a16="http://schemas.microsoft.com/office/drawing/2014/main" id="{3602FECD-81BB-4100-82B1-5E180A8176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styl.</a:t>
            </a:r>
            <a:endParaRPr lang="en-US" altLang="cs-CZ"/>
          </a:p>
        </p:txBody>
      </p:sp>
      <p:sp>
        <p:nvSpPr>
          <p:cNvPr id="1027" name="Zástupný symbol pro text 2">
            <a:extLst>
              <a:ext uri="{FF2B5EF4-FFF2-40B4-BE49-F238E27FC236}">
                <a16:creationId xmlns:a16="http://schemas.microsoft.com/office/drawing/2014/main" id="{D793C349-EB95-49E0-A54E-8DF2850D87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Upravte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710DCBC-028F-4CA3-A4FC-81E26F642D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7F6BA7D-9E43-4D18-B777-E72A3B20BB22}" type="datetimeFigureOut">
              <a:rPr lang="en-US"/>
              <a:pPr>
                <a:defRPr/>
              </a:pPr>
              <a:t>7/6/2023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2342C68-D0A4-4D7C-B9DF-5D91300815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7F49818-F920-4E53-998A-D513C449C7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0E2DD1E-E31F-460E-AAC8-0C8092C049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vis.globe.gov/GLOBE/timeseries.jsp?mode=multisiteplot&amp;multiSiteList=253679:dv_water_temperatures:water_temp_c:0:50,33419:dv_water_temperatures:water_temp_c:0:50,33418:dv_water_temperatures:water_temp_c:0:50,&amp;start_datepicker=01-20-2022&amp;end_datepicker=01-20-2023&amp;result_type=true&amp;chartmodule=PowerCharts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D14988-ED2B-4A07-9AC9-41682D110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95563"/>
            <a:ext cx="12192000" cy="1270909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cs-CZ" b="1" dirty="0">
                <a:solidFill>
                  <a:srgbClr val="002060"/>
                </a:solidFill>
              </a:rPr>
              <a:t>Data </a:t>
            </a:r>
            <a:r>
              <a:rPr lang="cs-CZ" b="1" dirty="0" err="1">
                <a:solidFill>
                  <a:srgbClr val="002060"/>
                </a:solidFill>
              </a:rPr>
              <a:t>Literacy</a:t>
            </a:r>
            <a:r>
              <a:rPr lang="cs-CZ" b="1" dirty="0">
                <a:solidFill>
                  <a:srgbClr val="002060"/>
                </a:solidFill>
              </a:rPr>
              <a:t> </a:t>
            </a:r>
            <a:r>
              <a:rPr lang="cs-CZ" b="1" dirty="0" err="1">
                <a:solidFill>
                  <a:srgbClr val="002060"/>
                </a:solidFill>
              </a:rPr>
              <a:t>Learning</a:t>
            </a:r>
            <a:r>
              <a:rPr lang="cs-CZ" b="1" dirty="0">
                <a:solidFill>
                  <a:srgbClr val="002060"/>
                </a:solidFill>
              </a:rPr>
              <a:t> </a:t>
            </a:r>
            <a:r>
              <a:rPr lang="cs-CZ" b="1" dirty="0" err="1">
                <a:solidFill>
                  <a:srgbClr val="002060"/>
                </a:solidFill>
              </a:rPr>
              <a:t>Activity</a:t>
            </a:r>
            <a:r>
              <a:rPr lang="cs-CZ" b="1" dirty="0">
                <a:solidFill>
                  <a:srgbClr val="002060"/>
                </a:solidFill>
              </a:rPr>
              <a:t> – </a:t>
            </a:r>
            <a:r>
              <a:rPr lang="cs-CZ" b="1" dirty="0" err="1">
                <a:solidFill>
                  <a:srgbClr val="002060"/>
                </a:solidFill>
              </a:rPr>
              <a:t>Hydrosphere</a:t>
            </a:r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3A3E6C1F-144C-4AB7-94CA-95148879B9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606" y="2196179"/>
            <a:ext cx="3106788" cy="2385876"/>
          </a:xfr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8F822F15-F936-4F66-B4AE-B7B6DC8D4A98}"/>
              </a:ext>
            </a:extLst>
          </p:cNvPr>
          <p:cNvSpPr txBox="1">
            <a:spLocks/>
          </p:cNvSpPr>
          <p:nvPr/>
        </p:nvSpPr>
        <p:spPr>
          <a:xfrm>
            <a:off x="1769725" y="4803055"/>
            <a:ext cx="8883845" cy="17593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cs-CZ" altLang="cs-CZ" sz="4000" b="1" dirty="0" err="1"/>
              <a:t>Water</a:t>
            </a:r>
            <a:r>
              <a:rPr lang="cs-CZ" altLang="cs-CZ" sz="4000" b="1" dirty="0"/>
              <a:t> </a:t>
            </a:r>
            <a:r>
              <a:rPr lang="cs-CZ" altLang="cs-CZ" sz="4000" b="1" dirty="0" err="1"/>
              <a:t>temperature</a:t>
            </a:r>
            <a:r>
              <a:rPr lang="cs-CZ" altLang="cs-CZ" sz="4000" b="1" dirty="0"/>
              <a:t> trend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60810D9E-18BA-48F7-B070-A04E49110797}"/>
              </a:ext>
            </a:extLst>
          </p:cNvPr>
          <p:cNvSpPr txBox="1">
            <a:spLocks/>
          </p:cNvSpPr>
          <p:nvPr/>
        </p:nvSpPr>
        <p:spPr bwMode="auto">
          <a:xfrm>
            <a:off x="0" y="6561528"/>
            <a:ext cx="12192000" cy="29647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40000" lnSpcReduction="200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4691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>
            <a:extLst>
              <a:ext uri="{FF2B5EF4-FFF2-40B4-BE49-F238E27FC236}">
                <a16:creationId xmlns:a16="http://schemas.microsoft.com/office/drawing/2014/main" id="{34173B7E-7E85-4C2E-BE50-ECBE1A3E47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3BD3878-0BF6-4F23-9C4E-48C76A0DBB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970" y="6146368"/>
            <a:ext cx="10515600" cy="423862"/>
          </a:xfrm>
        </p:spPr>
        <p:txBody>
          <a:bodyPr rtlCol="0">
            <a:normAutofit fontScale="40000" lnSpcReduction="2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hlinkClick r:id="rId2"/>
              </a:rPr>
              <a:t>https://vis.globe.gov/GLOBE/timeseries.jsp?mode=multisiteplot&amp;multiSiteList=253679:dv_water_temperatures:water_temp_c:0:50,33419:dv_water_temperatures:water_temp_c:0:50,33418:dv_water_temperatures:water_temp_c:0:50,&amp;start_datepicker=01-20-2022&amp;end_datepicker=01-20-2023&amp;result_type=true&amp;chartmodule=PowerCharts</a:t>
            </a:r>
            <a:r>
              <a:rPr lang="cs-CZ" dirty="0">
                <a:hlinkClick r:id="rId2"/>
              </a:rPr>
              <a:t> </a:t>
            </a:r>
            <a:endParaRPr lang="cs-CZ" dirty="0"/>
          </a:p>
        </p:txBody>
      </p:sp>
      <p:pic>
        <p:nvPicPr>
          <p:cNvPr id="9220" name="Obrázek 3">
            <a:extLst>
              <a:ext uri="{FF2B5EF4-FFF2-40B4-BE49-F238E27FC236}">
                <a16:creationId xmlns:a16="http://schemas.microsoft.com/office/drawing/2014/main" id="{9B91F062-C3B6-4E61-AB6C-99EAF91EC0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" t="14468" r="1976" b="4681"/>
          <a:stretch/>
        </p:blipFill>
        <p:spPr bwMode="auto">
          <a:xfrm>
            <a:off x="0" y="0"/>
            <a:ext cx="12185541" cy="5689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>
            <a:extLst>
              <a:ext uri="{FF2B5EF4-FFF2-40B4-BE49-F238E27FC236}">
                <a16:creationId xmlns:a16="http://schemas.microsoft.com/office/drawing/2014/main" id="{DB611BAE-32D3-4914-8D0A-A6DF3CD25F0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2562513"/>
            <a:ext cx="10515600" cy="1325563"/>
          </a:xfrm>
        </p:spPr>
        <p:txBody>
          <a:bodyPr/>
          <a:lstStyle/>
          <a:p>
            <a:pPr eaLnBrk="1" hangingPunct="1"/>
            <a:r>
              <a:rPr lang="cs-CZ" altLang="cs-CZ" sz="4000" b="1" dirty="0" err="1"/>
              <a:t>For</a:t>
            </a:r>
            <a:r>
              <a:rPr lang="cs-CZ" altLang="cs-CZ" sz="4000" b="1" dirty="0"/>
              <a:t> </a:t>
            </a:r>
            <a:r>
              <a:rPr lang="cs-CZ" altLang="cs-CZ" sz="4000" b="1" dirty="0" err="1"/>
              <a:t>answers</a:t>
            </a:r>
            <a:r>
              <a:rPr lang="cs-CZ" altLang="cs-CZ" sz="4000" b="1" dirty="0"/>
              <a:t> to </a:t>
            </a:r>
            <a:r>
              <a:rPr lang="cs-CZ" altLang="cs-CZ" sz="4000" b="1" dirty="0" err="1"/>
              <a:t>the</a:t>
            </a:r>
            <a:r>
              <a:rPr lang="cs-CZ" altLang="cs-CZ" sz="4000" b="1" dirty="0"/>
              <a:t> </a:t>
            </a:r>
            <a:r>
              <a:rPr lang="cs-CZ" altLang="cs-CZ" sz="4000" b="1" dirty="0" err="1"/>
              <a:t>questions</a:t>
            </a:r>
            <a:r>
              <a:rPr lang="cs-CZ" altLang="cs-CZ" sz="4000" b="1" dirty="0"/>
              <a:t> go to </a:t>
            </a:r>
            <a:r>
              <a:rPr lang="cs-CZ" altLang="cs-CZ" sz="4000" b="1" dirty="0" err="1"/>
              <a:t>the</a:t>
            </a:r>
            <a:r>
              <a:rPr lang="cs-CZ" altLang="cs-CZ" sz="4000" b="1" dirty="0"/>
              <a:t> </a:t>
            </a:r>
            <a:r>
              <a:rPr lang="cs-CZ" altLang="cs-CZ" sz="4000" b="1" dirty="0" err="1"/>
              <a:t>next</a:t>
            </a:r>
            <a:r>
              <a:rPr lang="cs-CZ" altLang="cs-CZ" sz="4000" b="1" dirty="0"/>
              <a:t> </a:t>
            </a:r>
            <a:r>
              <a:rPr lang="cs-CZ" altLang="cs-CZ" sz="4000" b="1" dirty="0" err="1"/>
              <a:t>slide</a:t>
            </a:r>
            <a:r>
              <a:rPr lang="cs-CZ" altLang="cs-CZ" sz="4000" b="1" dirty="0"/>
              <a:t> </a:t>
            </a:r>
            <a:r>
              <a:rPr lang="cs-CZ" altLang="cs-CZ" sz="4000" b="1" dirty="0">
                <a:sym typeface="Wingdings" panose="05000000000000000000" pitchFamily="2" charset="2"/>
              </a:rPr>
              <a:t></a:t>
            </a:r>
            <a:r>
              <a:rPr lang="cs-CZ" altLang="cs-CZ" sz="4000" dirty="0"/>
              <a:t> </a:t>
            </a:r>
            <a:endParaRPr lang="en-US" altLang="cs-CZ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>
            <a:extLst>
              <a:ext uri="{FF2B5EF4-FFF2-40B4-BE49-F238E27FC236}">
                <a16:creationId xmlns:a16="http://schemas.microsoft.com/office/drawing/2014/main" id="{32E7C5F1-F443-4BAE-AAC8-DC0234CCF7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571500"/>
            <a:ext cx="10515600" cy="1325563"/>
          </a:xfrm>
        </p:spPr>
        <p:txBody>
          <a:bodyPr/>
          <a:lstStyle/>
          <a:p>
            <a:pPr eaLnBrk="1" hangingPunct="1"/>
            <a:r>
              <a:rPr lang="cs-CZ" altLang="cs-CZ" sz="4000" b="1"/>
              <a:t>Correct answers</a:t>
            </a:r>
            <a:br>
              <a:rPr lang="cs-CZ" altLang="cs-CZ" sz="4000" b="1"/>
            </a:br>
            <a:endParaRPr lang="en-US" altLang="cs-CZ" sz="4000" b="1"/>
          </a:p>
        </p:txBody>
      </p:sp>
      <p:sp>
        <p:nvSpPr>
          <p:cNvPr id="11267" name="Zástupný symbol pro obsah 2">
            <a:extLst>
              <a:ext uri="{FF2B5EF4-FFF2-40B4-BE49-F238E27FC236}">
                <a16:creationId xmlns:a16="http://schemas.microsoft.com/office/drawing/2014/main" id="{5B21F80C-0BC0-4542-88ED-9342EAF604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03263" y="1235075"/>
            <a:ext cx="10515600" cy="5348288"/>
          </a:xfrm>
        </p:spPr>
        <p:txBody>
          <a:bodyPr/>
          <a:lstStyle/>
          <a:p>
            <a:pPr marL="514350" indent="-514350" eaLnBrk="1" hangingPunct="1">
              <a:buFont typeface="+mj-lt"/>
              <a:buAutoNum type="arabicPeriod"/>
            </a:pPr>
            <a:r>
              <a:rPr lang="en-US" altLang="cs-CZ" sz="2000" dirty="0"/>
              <a:t>At which </a:t>
            </a:r>
            <a:r>
              <a:rPr lang="en-US" altLang="cs-CZ" sz="2000" dirty="0" err="1"/>
              <a:t>st</a:t>
            </a:r>
            <a:r>
              <a:rPr lang="cs-CZ" altLang="cs-CZ" sz="2000" dirty="0" err="1"/>
              <a:t>udy</a:t>
            </a:r>
            <a:r>
              <a:rPr lang="cs-CZ" altLang="cs-CZ" sz="2000" dirty="0"/>
              <a:t> </a:t>
            </a:r>
            <a:r>
              <a:rPr lang="cs-CZ" altLang="cs-CZ" sz="2000" dirty="0" err="1"/>
              <a:t>site</a:t>
            </a:r>
            <a:r>
              <a:rPr lang="en-US" altLang="cs-CZ" sz="2000" dirty="0"/>
              <a:t> was the coldest water measured during the year?</a:t>
            </a:r>
            <a:r>
              <a:rPr lang="cs-CZ" altLang="cs-CZ" sz="2000" dirty="0"/>
              <a:t>                                             </a:t>
            </a:r>
            <a:r>
              <a:rPr lang="cs-CZ" altLang="cs-CZ" sz="2000" dirty="0">
                <a:solidFill>
                  <a:srgbClr val="FF0000"/>
                </a:solidFill>
              </a:rPr>
              <a:t>At </a:t>
            </a:r>
            <a:r>
              <a:rPr lang="cs-CZ" altLang="cs-CZ" sz="2000" dirty="0" err="1">
                <a:solidFill>
                  <a:srgbClr val="FF0000"/>
                </a:solidFill>
              </a:rPr>
              <a:t>the</a:t>
            </a:r>
            <a:r>
              <a:rPr lang="cs-CZ" altLang="cs-CZ" sz="2000" dirty="0">
                <a:solidFill>
                  <a:srgbClr val="FF0000"/>
                </a:solidFill>
              </a:rPr>
              <a:t> </a:t>
            </a:r>
            <a:r>
              <a:rPr lang="en-US" altLang="cs-CZ" sz="2000" dirty="0">
                <a:solidFill>
                  <a:srgbClr val="FF0000"/>
                </a:solidFill>
              </a:rPr>
              <a:t>river </a:t>
            </a:r>
            <a:r>
              <a:rPr lang="en-US" altLang="cs-CZ" sz="2000" dirty="0" err="1">
                <a:solidFill>
                  <a:srgbClr val="FF0000"/>
                </a:solidFill>
              </a:rPr>
              <a:t>Cetina</a:t>
            </a:r>
            <a:r>
              <a:rPr lang="cs-CZ" altLang="cs-CZ" sz="2000" dirty="0">
                <a:solidFill>
                  <a:srgbClr val="FF0000"/>
                </a:solidFill>
              </a:rPr>
              <a:t> (study </a:t>
            </a:r>
            <a:r>
              <a:rPr lang="cs-CZ" altLang="cs-CZ" sz="2000" dirty="0" err="1">
                <a:solidFill>
                  <a:srgbClr val="FF0000"/>
                </a:solidFill>
              </a:rPr>
              <a:t>site</a:t>
            </a:r>
            <a:r>
              <a:rPr lang="cs-CZ" altLang="cs-CZ" sz="2000" dirty="0">
                <a:solidFill>
                  <a:srgbClr val="FF0000"/>
                </a:solidFill>
              </a:rPr>
              <a:t> </a:t>
            </a:r>
            <a:r>
              <a:rPr lang="cs-CZ" altLang="cs-CZ" sz="2000" dirty="0" err="1">
                <a:solidFill>
                  <a:srgbClr val="FF0000"/>
                </a:solidFill>
              </a:rPr>
              <a:t>Cetina</a:t>
            </a:r>
            <a:r>
              <a:rPr lang="cs-CZ" altLang="cs-CZ" sz="2000" dirty="0">
                <a:solidFill>
                  <a:srgbClr val="FF0000"/>
                </a:solidFill>
              </a:rPr>
              <a:t> – </a:t>
            </a:r>
            <a:r>
              <a:rPr lang="cs-CZ" altLang="cs-CZ" sz="2000" dirty="0" err="1">
                <a:solidFill>
                  <a:srgbClr val="FF0000"/>
                </a:solidFill>
              </a:rPr>
              <a:t>Planovo</a:t>
            </a:r>
            <a:r>
              <a:rPr lang="cs-CZ" altLang="cs-CZ" sz="2000" dirty="0">
                <a:solidFill>
                  <a:srgbClr val="FF0000"/>
                </a:solidFill>
              </a:rPr>
              <a:t>)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cs-CZ" altLang="cs-CZ" sz="2000" dirty="0"/>
              <a:t>I</a:t>
            </a:r>
            <a:r>
              <a:rPr lang="en-US" altLang="cs-CZ" sz="2000" dirty="0"/>
              <a:t>n what month was that?</a:t>
            </a:r>
            <a:r>
              <a:rPr lang="cs-CZ" altLang="cs-CZ" sz="2000" dirty="0"/>
              <a:t>                                                                                                                        </a:t>
            </a:r>
            <a:r>
              <a:rPr lang="cs-CZ" altLang="cs-CZ" sz="2000" dirty="0" err="1">
                <a:solidFill>
                  <a:srgbClr val="FF0000"/>
                </a:solidFill>
              </a:rPr>
              <a:t>February</a:t>
            </a:r>
            <a:endParaRPr lang="cs-CZ" altLang="cs-CZ" sz="2000" dirty="0">
              <a:solidFill>
                <a:srgbClr val="FF0000"/>
              </a:solidFill>
            </a:endParaRP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altLang="cs-CZ" sz="2000" dirty="0"/>
              <a:t>At which </a:t>
            </a:r>
            <a:r>
              <a:rPr lang="en-US" altLang="cs-CZ" sz="2000" dirty="0" err="1"/>
              <a:t>st</a:t>
            </a:r>
            <a:r>
              <a:rPr lang="cs-CZ" altLang="cs-CZ" sz="2000" dirty="0" err="1"/>
              <a:t>udy</a:t>
            </a:r>
            <a:r>
              <a:rPr lang="cs-CZ" altLang="cs-CZ" sz="2000" dirty="0"/>
              <a:t> </a:t>
            </a:r>
            <a:r>
              <a:rPr lang="cs-CZ" altLang="cs-CZ" sz="2000" dirty="0" err="1"/>
              <a:t>site</a:t>
            </a:r>
            <a:r>
              <a:rPr lang="en-US" altLang="cs-CZ" sz="2000" dirty="0"/>
              <a:t> was the </a:t>
            </a:r>
            <a:r>
              <a:rPr lang="cs-CZ" altLang="cs-CZ" sz="2000" dirty="0" err="1"/>
              <a:t>warmest</a:t>
            </a:r>
            <a:r>
              <a:rPr lang="en-US" altLang="cs-CZ" sz="2000" dirty="0"/>
              <a:t> water measured during the year?</a:t>
            </a:r>
            <a:r>
              <a:rPr lang="cs-CZ" altLang="cs-CZ" sz="2000" dirty="0"/>
              <a:t>                                           </a:t>
            </a:r>
            <a:r>
              <a:rPr lang="cs-CZ" altLang="cs-CZ" sz="2000" dirty="0">
                <a:solidFill>
                  <a:srgbClr val="FF0000"/>
                </a:solidFill>
              </a:rPr>
              <a:t>In a </a:t>
            </a:r>
            <a:r>
              <a:rPr lang="cs-CZ" altLang="cs-CZ" sz="2000" dirty="0" err="1">
                <a:solidFill>
                  <a:srgbClr val="FF0000"/>
                </a:solidFill>
              </a:rPr>
              <a:t>sea</a:t>
            </a:r>
            <a:r>
              <a:rPr lang="cs-CZ" altLang="cs-CZ" sz="2000" dirty="0">
                <a:solidFill>
                  <a:srgbClr val="FF0000"/>
                </a:solidFill>
              </a:rPr>
              <a:t> </a:t>
            </a:r>
            <a:r>
              <a:rPr lang="cs-CZ" altLang="cs-CZ" sz="2000" dirty="0" err="1">
                <a:solidFill>
                  <a:srgbClr val="FF0000"/>
                </a:solidFill>
              </a:rPr>
              <a:t>bay</a:t>
            </a:r>
            <a:r>
              <a:rPr lang="cs-CZ" altLang="cs-CZ" sz="2000" dirty="0">
                <a:solidFill>
                  <a:srgbClr val="FF0000"/>
                </a:solidFill>
              </a:rPr>
              <a:t> (study </a:t>
            </a:r>
            <a:r>
              <a:rPr lang="cs-CZ" altLang="cs-CZ" sz="2000" dirty="0" err="1">
                <a:solidFill>
                  <a:srgbClr val="FF0000"/>
                </a:solidFill>
              </a:rPr>
              <a:t>site</a:t>
            </a:r>
            <a:r>
              <a:rPr lang="cs-CZ" altLang="cs-CZ" sz="2000" dirty="0">
                <a:solidFill>
                  <a:srgbClr val="FF0000"/>
                </a:solidFill>
              </a:rPr>
              <a:t> More – </a:t>
            </a:r>
            <a:r>
              <a:rPr lang="cs-CZ" altLang="cs-CZ" sz="2000" dirty="0" err="1">
                <a:solidFill>
                  <a:srgbClr val="FF0000"/>
                </a:solidFill>
              </a:rPr>
              <a:t>Velika</a:t>
            </a:r>
            <a:r>
              <a:rPr lang="cs-CZ" altLang="cs-CZ" sz="2000" dirty="0">
                <a:solidFill>
                  <a:srgbClr val="FF0000"/>
                </a:solidFill>
              </a:rPr>
              <a:t> </a:t>
            </a:r>
            <a:r>
              <a:rPr lang="cs-CZ" altLang="cs-CZ" sz="2000" dirty="0" err="1">
                <a:solidFill>
                  <a:srgbClr val="FF0000"/>
                </a:solidFill>
              </a:rPr>
              <a:t>Plaža</a:t>
            </a:r>
            <a:r>
              <a:rPr lang="cs-CZ" altLang="cs-CZ" sz="2000" dirty="0">
                <a:solidFill>
                  <a:srgbClr val="FF0000"/>
                </a:solidFill>
              </a:rPr>
              <a:t>)</a:t>
            </a:r>
            <a:endParaRPr lang="cs-CZ" altLang="cs-CZ" sz="2000" dirty="0"/>
          </a:p>
          <a:p>
            <a:pPr marL="514350" indent="-514350" eaLnBrk="1" hangingPunct="1">
              <a:buFont typeface="+mj-lt"/>
              <a:buAutoNum type="arabicPeriod"/>
            </a:pPr>
            <a:r>
              <a:rPr lang="cs-CZ" altLang="cs-CZ" sz="2000" dirty="0"/>
              <a:t>I</a:t>
            </a:r>
            <a:r>
              <a:rPr lang="en-US" altLang="cs-CZ" sz="2000" dirty="0"/>
              <a:t>n what month was that?</a:t>
            </a:r>
            <a:r>
              <a:rPr lang="cs-CZ" altLang="cs-CZ" sz="2000" dirty="0"/>
              <a:t>                                                                                                                   </a:t>
            </a:r>
            <a:r>
              <a:rPr lang="cs-CZ" altLang="cs-CZ" sz="2000" dirty="0">
                <a:solidFill>
                  <a:srgbClr val="FF0000"/>
                </a:solidFill>
              </a:rPr>
              <a:t>August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cs-CZ" altLang="cs-CZ" sz="2000" dirty="0" err="1"/>
              <a:t>What</a:t>
            </a:r>
            <a:r>
              <a:rPr lang="cs-CZ" altLang="cs-CZ" sz="2000" dirty="0"/>
              <a:t> </a:t>
            </a:r>
            <a:r>
              <a:rPr lang="cs-CZ" altLang="cs-CZ" sz="2000" dirty="0" err="1"/>
              <a:t>is</a:t>
            </a:r>
            <a:r>
              <a:rPr lang="cs-CZ" altLang="cs-CZ" sz="2000" dirty="0"/>
              <a:t> </a:t>
            </a:r>
            <a:r>
              <a:rPr lang="cs-CZ" altLang="cs-CZ" sz="2000" dirty="0" err="1"/>
              <a:t>the</a:t>
            </a:r>
            <a:r>
              <a:rPr lang="cs-CZ" altLang="cs-CZ" sz="2000" dirty="0"/>
              <a:t> </a:t>
            </a:r>
            <a:r>
              <a:rPr lang="cs-CZ" altLang="cs-CZ" sz="2000" dirty="0" err="1"/>
              <a:t>difference</a:t>
            </a:r>
            <a:r>
              <a:rPr lang="cs-CZ" altLang="cs-CZ" sz="2000" dirty="0"/>
              <a:t> </a:t>
            </a:r>
            <a:r>
              <a:rPr lang="cs-CZ" altLang="cs-CZ" sz="2000" dirty="0" err="1"/>
              <a:t>between</a:t>
            </a:r>
            <a:r>
              <a:rPr lang="cs-CZ" altLang="cs-CZ" sz="2000" dirty="0"/>
              <a:t> </a:t>
            </a:r>
            <a:r>
              <a:rPr lang="cs-CZ" altLang="cs-CZ" sz="2000" dirty="0" err="1"/>
              <a:t>the</a:t>
            </a:r>
            <a:r>
              <a:rPr lang="cs-CZ" altLang="cs-CZ" sz="2000" dirty="0"/>
              <a:t> </a:t>
            </a:r>
            <a:r>
              <a:rPr lang="cs-CZ" altLang="cs-CZ" sz="2000" dirty="0" err="1"/>
              <a:t>highest</a:t>
            </a:r>
            <a:r>
              <a:rPr lang="cs-CZ" altLang="cs-CZ" sz="2000" dirty="0"/>
              <a:t> and </a:t>
            </a:r>
            <a:r>
              <a:rPr lang="cs-CZ" altLang="cs-CZ" sz="2000" dirty="0" err="1"/>
              <a:t>lowest</a:t>
            </a:r>
            <a:r>
              <a:rPr lang="cs-CZ" altLang="cs-CZ" sz="2000" dirty="0"/>
              <a:t> </a:t>
            </a:r>
            <a:r>
              <a:rPr lang="cs-CZ" altLang="cs-CZ" sz="2000" dirty="0" err="1"/>
              <a:t>temperature</a:t>
            </a:r>
            <a:r>
              <a:rPr lang="cs-CZ" altLang="cs-CZ" sz="2000" dirty="0"/>
              <a:t> </a:t>
            </a:r>
            <a:r>
              <a:rPr lang="cs-CZ" altLang="cs-CZ" sz="2000" dirty="0" err="1"/>
              <a:t>at</a:t>
            </a:r>
            <a:r>
              <a:rPr lang="cs-CZ" altLang="cs-CZ" sz="2000" dirty="0"/>
              <a:t> </a:t>
            </a:r>
            <a:r>
              <a:rPr lang="cs-CZ" altLang="cs-CZ" sz="2000" dirty="0" err="1"/>
              <a:t>each</a:t>
            </a:r>
            <a:r>
              <a:rPr lang="cs-CZ" altLang="cs-CZ" sz="2000" dirty="0"/>
              <a:t> </a:t>
            </a:r>
            <a:r>
              <a:rPr lang="cs-CZ" altLang="cs-CZ" sz="2000" dirty="0" err="1"/>
              <a:t>of</a:t>
            </a:r>
            <a:r>
              <a:rPr lang="cs-CZ" altLang="cs-CZ" sz="2000" dirty="0"/>
              <a:t> </a:t>
            </a:r>
            <a:r>
              <a:rPr lang="cs-CZ" altLang="cs-CZ" sz="2000" dirty="0" err="1"/>
              <a:t>the</a:t>
            </a:r>
            <a:r>
              <a:rPr lang="cs-CZ" altLang="cs-CZ" sz="2000" dirty="0"/>
              <a:t> </a:t>
            </a:r>
            <a:r>
              <a:rPr lang="cs-CZ" altLang="cs-CZ" sz="2000" dirty="0" err="1"/>
              <a:t>site</a:t>
            </a:r>
            <a:r>
              <a:rPr lang="cs-CZ" altLang="cs-CZ" sz="2000" dirty="0"/>
              <a:t>? </a:t>
            </a:r>
            <a:r>
              <a:rPr lang="cs-CZ" altLang="cs-CZ" sz="2000" dirty="0" err="1"/>
              <a:t>Is</a:t>
            </a:r>
            <a:r>
              <a:rPr lang="cs-CZ" altLang="cs-CZ" sz="2000" dirty="0"/>
              <a:t> </a:t>
            </a:r>
            <a:r>
              <a:rPr lang="cs-CZ" altLang="cs-CZ" sz="2000" dirty="0" err="1"/>
              <a:t>it</a:t>
            </a:r>
            <a:r>
              <a:rPr lang="cs-CZ" altLang="cs-CZ" sz="2000" dirty="0"/>
              <a:t> </a:t>
            </a:r>
            <a:r>
              <a:rPr lang="cs-CZ" altLang="cs-CZ" sz="2000" dirty="0" err="1"/>
              <a:t>the</a:t>
            </a:r>
            <a:r>
              <a:rPr lang="cs-CZ" altLang="cs-CZ" sz="2000" dirty="0"/>
              <a:t> </a:t>
            </a:r>
            <a:r>
              <a:rPr lang="cs-CZ" altLang="cs-CZ" sz="2000" dirty="0" err="1"/>
              <a:t>same</a:t>
            </a:r>
            <a:r>
              <a:rPr lang="cs-CZ" altLang="cs-CZ" sz="2000" dirty="0"/>
              <a:t> </a:t>
            </a:r>
            <a:r>
              <a:rPr lang="cs-CZ" altLang="cs-CZ" sz="2000" dirty="0" err="1"/>
              <a:t>or</a:t>
            </a:r>
            <a:r>
              <a:rPr lang="cs-CZ" altLang="cs-CZ" sz="2000" dirty="0"/>
              <a:t> </a:t>
            </a:r>
            <a:r>
              <a:rPr lang="cs-CZ" altLang="cs-CZ" sz="2000" dirty="0" err="1"/>
              <a:t>different</a:t>
            </a:r>
            <a:r>
              <a:rPr lang="cs-CZ" altLang="cs-CZ" sz="2000" dirty="0"/>
              <a:t>?                                                                                                                             </a:t>
            </a:r>
            <a:r>
              <a:rPr lang="cs-CZ" altLang="cs-CZ" sz="2000" dirty="0" err="1">
                <a:solidFill>
                  <a:srgbClr val="FF0000"/>
                </a:solidFill>
              </a:rPr>
              <a:t>Ri</a:t>
            </a:r>
            <a:r>
              <a:rPr lang="en-US" altLang="cs-CZ" sz="2000" dirty="0" err="1">
                <a:solidFill>
                  <a:srgbClr val="FF0000"/>
                </a:solidFill>
              </a:rPr>
              <a:t>ver</a:t>
            </a:r>
            <a:r>
              <a:rPr lang="en-US" altLang="cs-CZ" sz="2000" dirty="0">
                <a:solidFill>
                  <a:srgbClr val="FF0000"/>
                </a:solidFill>
              </a:rPr>
              <a:t> </a:t>
            </a:r>
            <a:r>
              <a:rPr lang="en-US" altLang="cs-CZ" sz="2000" dirty="0" err="1">
                <a:solidFill>
                  <a:srgbClr val="FF0000"/>
                </a:solidFill>
              </a:rPr>
              <a:t>Cetina</a:t>
            </a:r>
            <a:r>
              <a:rPr lang="cs-CZ" altLang="cs-CZ" sz="2000" dirty="0">
                <a:solidFill>
                  <a:srgbClr val="FF0000"/>
                </a:solidFill>
              </a:rPr>
              <a:t> (20-5=15°C) /</a:t>
            </a:r>
            <a:r>
              <a:rPr lang="cs-CZ" altLang="cs-CZ" sz="2000" dirty="0" err="1">
                <a:solidFill>
                  <a:srgbClr val="FF0000"/>
                </a:solidFill>
              </a:rPr>
              <a:t>mouth</a:t>
            </a:r>
            <a:r>
              <a:rPr lang="cs-CZ" altLang="cs-CZ" sz="2000" dirty="0">
                <a:solidFill>
                  <a:srgbClr val="FF0000"/>
                </a:solidFill>
              </a:rPr>
              <a:t> </a:t>
            </a:r>
            <a:r>
              <a:rPr lang="cs-CZ" altLang="cs-CZ" sz="2000" dirty="0" err="1">
                <a:solidFill>
                  <a:srgbClr val="FF0000"/>
                </a:solidFill>
              </a:rPr>
              <a:t>of</a:t>
            </a:r>
            <a:r>
              <a:rPr lang="cs-CZ" altLang="cs-CZ" sz="2000" dirty="0">
                <a:solidFill>
                  <a:srgbClr val="FF0000"/>
                </a:solidFill>
              </a:rPr>
              <a:t> </a:t>
            </a:r>
            <a:r>
              <a:rPr lang="cs-CZ" altLang="cs-CZ" sz="2000" dirty="0" err="1">
                <a:solidFill>
                  <a:srgbClr val="FF0000"/>
                </a:solidFill>
              </a:rPr>
              <a:t>the</a:t>
            </a:r>
            <a:r>
              <a:rPr lang="cs-CZ" altLang="cs-CZ" sz="2000" dirty="0">
                <a:solidFill>
                  <a:srgbClr val="FF0000"/>
                </a:solidFill>
              </a:rPr>
              <a:t> </a:t>
            </a:r>
            <a:r>
              <a:rPr lang="cs-CZ" altLang="cs-CZ" sz="2000" dirty="0" err="1">
                <a:solidFill>
                  <a:srgbClr val="FF0000"/>
                </a:solidFill>
              </a:rPr>
              <a:t>river</a:t>
            </a:r>
            <a:r>
              <a:rPr lang="cs-CZ" altLang="cs-CZ" sz="2000" dirty="0">
                <a:solidFill>
                  <a:srgbClr val="FF0000"/>
                </a:solidFill>
              </a:rPr>
              <a:t> </a:t>
            </a:r>
            <a:r>
              <a:rPr lang="cs-CZ" altLang="cs-CZ" sz="2000" dirty="0" err="1">
                <a:solidFill>
                  <a:srgbClr val="FF0000"/>
                </a:solidFill>
              </a:rPr>
              <a:t>Cetina</a:t>
            </a:r>
            <a:r>
              <a:rPr lang="cs-CZ" altLang="cs-CZ" sz="2000" dirty="0">
                <a:solidFill>
                  <a:srgbClr val="FF0000"/>
                </a:solidFill>
              </a:rPr>
              <a:t> to </a:t>
            </a:r>
            <a:r>
              <a:rPr lang="cs-CZ" altLang="cs-CZ" sz="2000" dirty="0" err="1">
                <a:solidFill>
                  <a:srgbClr val="FF0000"/>
                </a:solidFill>
              </a:rPr>
              <a:t>the</a:t>
            </a:r>
            <a:r>
              <a:rPr lang="cs-CZ" altLang="cs-CZ" sz="2000" dirty="0">
                <a:solidFill>
                  <a:srgbClr val="FF0000"/>
                </a:solidFill>
              </a:rPr>
              <a:t> </a:t>
            </a:r>
            <a:r>
              <a:rPr lang="cs-CZ" altLang="cs-CZ" sz="2000" dirty="0" err="1">
                <a:solidFill>
                  <a:srgbClr val="FF0000"/>
                </a:solidFill>
              </a:rPr>
              <a:t>sea</a:t>
            </a:r>
            <a:r>
              <a:rPr lang="cs-CZ" altLang="cs-CZ" sz="2000" dirty="0">
                <a:solidFill>
                  <a:srgbClr val="FF0000"/>
                </a:solidFill>
              </a:rPr>
              <a:t> (23,5-10=13,5°C) / in a </a:t>
            </a:r>
            <a:r>
              <a:rPr lang="cs-CZ" altLang="cs-CZ" sz="2000" dirty="0" err="1">
                <a:solidFill>
                  <a:srgbClr val="FF0000"/>
                </a:solidFill>
              </a:rPr>
              <a:t>sea</a:t>
            </a:r>
            <a:r>
              <a:rPr lang="cs-CZ" altLang="cs-CZ" sz="2000" dirty="0">
                <a:solidFill>
                  <a:srgbClr val="FF0000"/>
                </a:solidFill>
              </a:rPr>
              <a:t> </a:t>
            </a:r>
            <a:r>
              <a:rPr lang="cs-CZ" altLang="cs-CZ" sz="2000" dirty="0" err="1">
                <a:solidFill>
                  <a:srgbClr val="FF0000"/>
                </a:solidFill>
              </a:rPr>
              <a:t>bay</a:t>
            </a:r>
            <a:r>
              <a:rPr lang="cs-CZ" altLang="cs-CZ" sz="2000" dirty="0">
                <a:solidFill>
                  <a:srgbClr val="FF0000"/>
                </a:solidFill>
              </a:rPr>
              <a:t> (27-12=15°C)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altLang="cs-CZ" sz="2000" dirty="0"/>
              <a:t>Does the </a:t>
            </a:r>
            <a:r>
              <a:rPr lang="cs-CZ" altLang="cs-CZ" sz="2000" dirty="0" err="1"/>
              <a:t>fluctuation</a:t>
            </a:r>
            <a:r>
              <a:rPr lang="en-US" altLang="cs-CZ" sz="2000" dirty="0"/>
              <a:t> of the water temperature differ in any way at individual sites</a:t>
            </a:r>
            <a:r>
              <a:rPr lang="cs-CZ" altLang="cs-CZ" sz="2000" dirty="0"/>
              <a:t> </a:t>
            </a:r>
            <a:r>
              <a:rPr lang="cs-CZ" altLang="cs-CZ" sz="2000" dirty="0" err="1"/>
              <a:t>during</a:t>
            </a:r>
            <a:r>
              <a:rPr lang="cs-CZ" altLang="cs-CZ" sz="2000" dirty="0"/>
              <a:t> </a:t>
            </a:r>
            <a:r>
              <a:rPr lang="cs-CZ" altLang="cs-CZ" sz="2000" dirty="0" err="1"/>
              <a:t>the</a:t>
            </a:r>
            <a:r>
              <a:rPr lang="cs-CZ" altLang="cs-CZ" sz="2000" dirty="0"/>
              <a:t> </a:t>
            </a:r>
            <a:r>
              <a:rPr lang="cs-CZ" altLang="cs-CZ" sz="2000" dirty="0" err="1"/>
              <a:t>year</a:t>
            </a:r>
            <a:r>
              <a:rPr lang="en-US" altLang="cs-CZ" sz="2000" dirty="0"/>
              <a:t>?</a:t>
            </a:r>
            <a:r>
              <a:rPr lang="cs-CZ" altLang="cs-CZ" sz="2000" dirty="0"/>
              <a:t>                                                                                                                                                        </a:t>
            </a:r>
            <a:r>
              <a:rPr lang="cs-CZ" altLang="cs-CZ" sz="2000" dirty="0" err="1">
                <a:solidFill>
                  <a:srgbClr val="FF0000"/>
                </a:solidFill>
              </a:rPr>
              <a:t>Cetina</a:t>
            </a:r>
            <a:r>
              <a:rPr lang="cs-CZ" altLang="cs-CZ" sz="2000" dirty="0">
                <a:solidFill>
                  <a:srgbClr val="FF0000"/>
                </a:solidFill>
              </a:rPr>
              <a:t> </a:t>
            </a:r>
            <a:r>
              <a:rPr lang="cs-CZ" altLang="cs-CZ" sz="2000" dirty="0" err="1">
                <a:solidFill>
                  <a:srgbClr val="FF0000"/>
                </a:solidFill>
              </a:rPr>
              <a:t>river</a:t>
            </a:r>
            <a:r>
              <a:rPr lang="cs-CZ" altLang="cs-CZ" sz="2000" dirty="0">
                <a:solidFill>
                  <a:srgbClr val="FF0000"/>
                </a:solidFill>
              </a:rPr>
              <a:t> and </a:t>
            </a:r>
            <a:r>
              <a:rPr lang="cs-CZ" altLang="cs-CZ" sz="2000" dirty="0" err="1">
                <a:solidFill>
                  <a:srgbClr val="FF0000"/>
                </a:solidFill>
              </a:rPr>
              <a:t>Sea</a:t>
            </a:r>
            <a:r>
              <a:rPr lang="cs-CZ" altLang="cs-CZ" sz="2000" dirty="0">
                <a:solidFill>
                  <a:srgbClr val="FF0000"/>
                </a:solidFill>
              </a:rPr>
              <a:t> </a:t>
            </a:r>
            <a:r>
              <a:rPr lang="cs-CZ" altLang="cs-CZ" sz="2000" dirty="0" err="1">
                <a:solidFill>
                  <a:srgbClr val="FF0000"/>
                </a:solidFill>
              </a:rPr>
              <a:t>bay</a:t>
            </a:r>
            <a:r>
              <a:rPr lang="cs-CZ" altLang="cs-CZ" sz="2000" dirty="0">
                <a:solidFill>
                  <a:srgbClr val="FF0000"/>
                </a:solidFill>
              </a:rPr>
              <a:t> </a:t>
            </a:r>
            <a:r>
              <a:rPr lang="cs-CZ" altLang="cs-CZ" sz="2000" dirty="0" err="1">
                <a:solidFill>
                  <a:srgbClr val="FF0000"/>
                </a:solidFill>
              </a:rPr>
              <a:t>have</a:t>
            </a:r>
            <a:r>
              <a:rPr lang="cs-CZ" altLang="cs-CZ" sz="2000" dirty="0">
                <a:solidFill>
                  <a:srgbClr val="FF0000"/>
                </a:solidFill>
              </a:rPr>
              <a:t> </a:t>
            </a:r>
            <a:r>
              <a:rPr lang="cs-CZ" altLang="cs-CZ" sz="2000" dirty="0" err="1">
                <a:solidFill>
                  <a:srgbClr val="FF0000"/>
                </a:solidFill>
              </a:rPr>
              <a:t>similar</a:t>
            </a:r>
            <a:r>
              <a:rPr lang="cs-CZ" altLang="cs-CZ" sz="2000" dirty="0">
                <a:solidFill>
                  <a:srgbClr val="FF0000"/>
                </a:solidFill>
              </a:rPr>
              <a:t> </a:t>
            </a:r>
            <a:r>
              <a:rPr lang="cs-CZ" altLang="cs-CZ" sz="2000" dirty="0" err="1">
                <a:solidFill>
                  <a:srgbClr val="FF0000"/>
                </a:solidFill>
              </a:rPr>
              <a:t>fluctuation</a:t>
            </a:r>
            <a:r>
              <a:rPr lang="cs-CZ" altLang="cs-CZ" sz="2000" dirty="0">
                <a:solidFill>
                  <a:srgbClr val="FF0000"/>
                </a:solidFill>
              </a:rPr>
              <a:t> of </a:t>
            </a:r>
            <a:r>
              <a:rPr lang="cs-CZ" altLang="cs-CZ" sz="2000" dirty="0" err="1">
                <a:solidFill>
                  <a:srgbClr val="FF0000"/>
                </a:solidFill>
              </a:rPr>
              <a:t>the</a:t>
            </a:r>
            <a:r>
              <a:rPr lang="cs-CZ" altLang="cs-CZ" sz="2000" dirty="0">
                <a:solidFill>
                  <a:srgbClr val="FF0000"/>
                </a:solidFill>
              </a:rPr>
              <a:t> </a:t>
            </a:r>
            <a:r>
              <a:rPr lang="cs-CZ" altLang="cs-CZ" sz="2000" dirty="0" err="1">
                <a:solidFill>
                  <a:srgbClr val="FF0000"/>
                </a:solidFill>
              </a:rPr>
              <a:t>water</a:t>
            </a:r>
            <a:r>
              <a:rPr lang="cs-CZ" altLang="cs-CZ" sz="2000" dirty="0">
                <a:solidFill>
                  <a:srgbClr val="FF0000"/>
                </a:solidFill>
              </a:rPr>
              <a:t> </a:t>
            </a:r>
            <a:r>
              <a:rPr lang="cs-CZ" altLang="cs-CZ" sz="2000" dirty="0" err="1">
                <a:solidFill>
                  <a:srgbClr val="FF0000"/>
                </a:solidFill>
              </a:rPr>
              <a:t>temperature</a:t>
            </a:r>
            <a:r>
              <a:rPr lang="cs-CZ" altLang="cs-CZ" sz="2000" dirty="0">
                <a:solidFill>
                  <a:srgbClr val="FF0000"/>
                </a:solidFill>
              </a:rPr>
              <a:t>; </a:t>
            </a:r>
            <a:r>
              <a:rPr lang="cs-CZ" altLang="cs-CZ" sz="2000" dirty="0" err="1">
                <a:solidFill>
                  <a:srgbClr val="FF0000"/>
                </a:solidFill>
              </a:rPr>
              <a:t>Mouth</a:t>
            </a:r>
            <a:r>
              <a:rPr lang="cs-CZ" altLang="cs-CZ" sz="2000" dirty="0">
                <a:solidFill>
                  <a:srgbClr val="FF0000"/>
                </a:solidFill>
              </a:rPr>
              <a:t> of </a:t>
            </a:r>
            <a:r>
              <a:rPr lang="cs-CZ" altLang="cs-CZ" sz="2000" dirty="0" err="1">
                <a:solidFill>
                  <a:srgbClr val="FF0000"/>
                </a:solidFill>
              </a:rPr>
              <a:t>the</a:t>
            </a:r>
            <a:r>
              <a:rPr lang="cs-CZ" altLang="cs-CZ" sz="2000" dirty="0">
                <a:solidFill>
                  <a:srgbClr val="FF0000"/>
                </a:solidFill>
              </a:rPr>
              <a:t> </a:t>
            </a:r>
            <a:r>
              <a:rPr lang="cs-CZ" altLang="cs-CZ" sz="2000" dirty="0" err="1">
                <a:solidFill>
                  <a:srgbClr val="FF0000"/>
                </a:solidFill>
              </a:rPr>
              <a:t>river</a:t>
            </a:r>
            <a:r>
              <a:rPr lang="cs-CZ" altLang="cs-CZ" sz="2000" dirty="0">
                <a:solidFill>
                  <a:srgbClr val="FF0000"/>
                </a:solidFill>
              </a:rPr>
              <a:t> has minor </a:t>
            </a:r>
            <a:r>
              <a:rPr lang="cs-CZ" altLang="cs-CZ" sz="2000" dirty="0" err="1">
                <a:solidFill>
                  <a:srgbClr val="FF0000"/>
                </a:solidFill>
              </a:rPr>
              <a:t>fluctuations</a:t>
            </a:r>
            <a:r>
              <a:rPr lang="cs-CZ" altLang="cs-CZ" sz="2000" dirty="0">
                <a:solidFill>
                  <a:srgbClr val="FF0000"/>
                </a:solidFill>
              </a:rPr>
              <a:t> </a:t>
            </a:r>
          </a:p>
          <a:p>
            <a:pPr eaLnBrk="1" hangingPunct="1"/>
            <a:endParaRPr lang="cs-CZ" altLang="cs-CZ" dirty="0"/>
          </a:p>
          <a:p>
            <a:pPr eaLnBrk="1" hangingPunct="1"/>
            <a:endParaRPr lang="cs-CZ" altLang="cs-CZ" dirty="0"/>
          </a:p>
          <a:p>
            <a:pPr eaLnBrk="1" hangingPunct="1"/>
            <a:endParaRPr lang="cs-CZ" altLang="cs-CZ" dirty="0"/>
          </a:p>
          <a:p>
            <a:pPr eaLnBrk="1" hangingPunct="1"/>
            <a:endParaRPr lang="cs-CZ" altLang="cs-CZ" dirty="0"/>
          </a:p>
          <a:p>
            <a:pPr eaLnBrk="1" hangingPunct="1"/>
            <a:endParaRPr lang="en-US" alt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C46F1207-A149-4075-A2B5-379EAE6CC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971" y="3213861"/>
            <a:ext cx="9996055" cy="1983509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cs-CZ" sz="2000" b="1" dirty="0" err="1"/>
              <a:t>The</a:t>
            </a:r>
            <a:r>
              <a:rPr lang="cs-CZ" sz="2000" b="1" dirty="0"/>
              <a:t> data </a:t>
            </a:r>
            <a:r>
              <a:rPr lang="cs-CZ" sz="2000" b="1" dirty="0" err="1"/>
              <a:t>literacy</a:t>
            </a:r>
            <a:r>
              <a:rPr lang="cs-CZ" sz="2000" b="1" dirty="0"/>
              <a:t> </a:t>
            </a:r>
            <a:r>
              <a:rPr lang="cs-CZ" sz="2000" b="1" dirty="0" err="1"/>
              <a:t>learning</a:t>
            </a:r>
            <a:r>
              <a:rPr lang="cs-CZ" sz="2000" b="1" dirty="0"/>
              <a:t> </a:t>
            </a:r>
            <a:r>
              <a:rPr lang="cs-CZ" sz="2000" b="1" dirty="0" err="1"/>
              <a:t>activity</a:t>
            </a:r>
            <a:r>
              <a:rPr lang="cs-CZ" sz="2000" b="1" dirty="0"/>
              <a:t> </a:t>
            </a:r>
            <a:r>
              <a:rPr lang="cs-CZ" sz="2000" b="1" dirty="0" err="1"/>
              <a:t>was</a:t>
            </a:r>
            <a:r>
              <a:rPr lang="cs-CZ" sz="2000" b="1" dirty="0"/>
              <a:t> </a:t>
            </a:r>
            <a:r>
              <a:rPr lang="cs-CZ" sz="2000" b="1" dirty="0" err="1"/>
              <a:t>prepared</a:t>
            </a:r>
            <a:r>
              <a:rPr lang="cs-CZ" sz="2000" b="1" dirty="0"/>
              <a:t> by GLOBE Program </a:t>
            </a:r>
            <a:r>
              <a:rPr lang="cs-CZ" sz="2000" b="1" dirty="0" err="1"/>
              <a:t>Europe</a:t>
            </a:r>
            <a:r>
              <a:rPr lang="cs-CZ" sz="2000" b="1" dirty="0"/>
              <a:t> and </a:t>
            </a:r>
            <a:r>
              <a:rPr lang="cs-CZ" sz="2000" b="1" dirty="0" err="1"/>
              <a:t>Eurasia</a:t>
            </a:r>
            <a:r>
              <a:rPr lang="cs-CZ" sz="2000" b="1" dirty="0"/>
              <a:t> Region Coordination Office, </a:t>
            </a:r>
            <a:r>
              <a:rPr lang="cs-CZ" sz="2000" b="1" dirty="0" err="1"/>
              <a:t>inspired</a:t>
            </a:r>
            <a:r>
              <a:rPr lang="cs-CZ" sz="2000" b="1" dirty="0"/>
              <a:t> by a </a:t>
            </a:r>
            <a:r>
              <a:rPr lang="cs-CZ" sz="2000" b="1" dirty="0" err="1"/>
              <a:t>real</a:t>
            </a:r>
            <a:r>
              <a:rPr lang="cs-CZ" sz="2000" b="1" dirty="0"/>
              <a:t> </a:t>
            </a:r>
            <a:r>
              <a:rPr lang="cs-CZ" sz="2000" b="1" dirty="0" err="1"/>
              <a:t>classroom</a:t>
            </a:r>
            <a:r>
              <a:rPr lang="cs-CZ" sz="2000" b="1" dirty="0"/>
              <a:t> </a:t>
            </a:r>
            <a:r>
              <a:rPr lang="cs-CZ" sz="2000" b="1" dirty="0" err="1"/>
              <a:t>activity</a:t>
            </a:r>
            <a:r>
              <a:rPr lang="cs-CZ" sz="2000" b="1" dirty="0"/>
              <a:t> </a:t>
            </a:r>
            <a:r>
              <a:rPr lang="cs-CZ" sz="2000" b="1" dirty="0" err="1"/>
              <a:t>coming</a:t>
            </a:r>
            <a:r>
              <a:rPr lang="cs-CZ" sz="2000" b="1" dirty="0"/>
              <a:t> </a:t>
            </a:r>
            <a:r>
              <a:rPr lang="cs-CZ" sz="2000" b="1" dirty="0" err="1"/>
              <a:t>from</a:t>
            </a:r>
            <a:r>
              <a:rPr lang="cs-CZ" sz="2000" b="1" dirty="0"/>
              <a:t> a GLOBE </a:t>
            </a:r>
            <a:r>
              <a:rPr lang="cs-CZ" sz="2000" b="1" dirty="0" err="1"/>
              <a:t>school</a:t>
            </a:r>
            <a:r>
              <a:rPr lang="cs-CZ" sz="2000" b="1" dirty="0"/>
              <a:t>.</a:t>
            </a:r>
            <a:br>
              <a:rPr lang="cs-CZ" sz="2000" b="1" dirty="0"/>
            </a:br>
            <a:br>
              <a:rPr lang="cs-CZ" sz="2000" b="1" dirty="0"/>
            </a:br>
            <a:r>
              <a:rPr lang="cs-CZ" sz="2000" b="1" dirty="0" err="1"/>
              <a:t>Thanks</a:t>
            </a:r>
            <a:r>
              <a:rPr lang="cs-CZ" sz="2000" b="1" dirty="0"/>
              <a:t> to </a:t>
            </a:r>
            <a:r>
              <a:rPr lang="cs-CZ" sz="2000" b="1" dirty="0" err="1"/>
              <a:t>the</a:t>
            </a:r>
            <a:r>
              <a:rPr lang="cs-CZ" sz="2000" b="1" dirty="0"/>
              <a:t> </a:t>
            </a:r>
            <a:r>
              <a:rPr lang="cs-CZ" sz="2000" b="1" dirty="0" err="1"/>
              <a:t>teachers</a:t>
            </a:r>
            <a:r>
              <a:rPr lang="cs-CZ" sz="2000" b="1" dirty="0"/>
              <a:t>  and </a:t>
            </a:r>
            <a:r>
              <a:rPr lang="cs-CZ" sz="2000" b="1" dirty="0" err="1"/>
              <a:t>students</a:t>
            </a:r>
            <a:r>
              <a:rPr lang="cs-CZ" sz="2000" b="1" dirty="0"/>
              <a:t> of </a:t>
            </a:r>
            <a:r>
              <a:rPr lang="en-US" sz="2000" b="1" dirty="0"/>
              <a:t>Primary school Joseph </a:t>
            </a:r>
            <a:r>
              <a:rPr lang="en-US" sz="2000" b="1" dirty="0" err="1"/>
              <a:t>Pupacic</a:t>
            </a:r>
            <a:r>
              <a:rPr lang="en-US" sz="2000" b="1" dirty="0"/>
              <a:t> </a:t>
            </a:r>
            <a:r>
              <a:rPr lang="en-US" sz="2000" b="1" dirty="0" err="1"/>
              <a:t>Omis</a:t>
            </a:r>
            <a:r>
              <a:rPr lang="en-US" sz="2000" b="1" dirty="0"/>
              <a:t>, Croatia</a:t>
            </a:r>
            <a:r>
              <a:rPr lang="hr-HR" sz="2000" b="1" dirty="0"/>
              <a:t> for the inspiring idea, photos and materials.</a:t>
            </a:r>
            <a:endParaRPr lang="en-US" sz="2000" b="1" dirty="0"/>
          </a:p>
        </p:txBody>
      </p:sp>
      <p:pic>
        <p:nvPicPr>
          <p:cNvPr id="5" name="Zástupný symbol pro obsah 5">
            <a:extLst>
              <a:ext uri="{FF2B5EF4-FFF2-40B4-BE49-F238E27FC236}">
                <a16:creationId xmlns:a16="http://schemas.microsoft.com/office/drawing/2014/main" id="{A0BEEDEE-884B-4C20-B890-1816F177A2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09" y="5122070"/>
            <a:ext cx="10365509" cy="1366279"/>
          </a:xfrm>
        </p:spPr>
      </p:pic>
      <p:pic>
        <p:nvPicPr>
          <p:cNvPr id="6" name="Zástupný symbol pro obsah 4">
            <a:extLst>
              <a:ext uri="{FF2B5EF4-FFF2-40B4-BE49-F238E27FC236}">
                <a16:creationId xmlns:a16="http://schemas.microsoft.com/office/drawing/2014/main" id="{8D3ED55B-0B0E-4093-B643-F5B9C7C1DA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606" y="533634"/>
            <a:ext cx="3106788" cy="2385876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0582026C-800E-4481-AE55-66824DA2575E}"/>
              </a:ext>
            </a:extLst>
          </p:cNvPr>
          <p:cNvSpPr txBox="1">
            <a:spLocks/>
          </p:cNvSpPr>
          <p:nvPr/>
        </p:nvSpPr>
        <p:spPr>
          <a:xfrm>
            <a:off x="-1" y="6562437"/>
            <a:ext cx="12192000" cy="295563"/>
          </a:xfrm>
          <a:prstGeom prst="rect">
            <a:avLst/>
          </a:prstGeom>
          <a:solidFill>
            <a:srgbClr val="AAD373"/>
          </a:solidFill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01C907AA-3084-436B-BEBF-D89106D9A2F3}"/>
              </a:ext>
            </a:extLst>
          </p:cNvPr>
          <p:cNvSpPr txBox="1">
            <a:spLocks/>
          </p:cNvSpPr>
          <p:nvPr/>
        </p:nvSpPr>
        <p:spPr bwMode="auto">
          <a:xfrm>
            <a:off x="0" y="6561528"/>
            <a:ext cx="12192000" cy="29647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40000" lnSpcReduction="200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/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757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83A12E-677F-4637-B0DE-F6FEB0B463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333" y="367148"/>
            <a:ext cx="11800993" cy="107218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4400" b="1" dirty="0" err="1"/>
              <a:t>Water</a:t>
            </a:r>
            <a:r>
              <a:rPr lang="cs-CZ" sz="4400" b="1" dirty="0"/>
              <a:t> </a:t>
            </a:r>
            <a:r>
              <a:rPr lang="cs-CZ" sz="4400" b="1" dirty="0" err="1"/>
              <a:t>Temperature</a:t>
            </a:r>
            <a:r>
              <a:rPr lang="cs-CZ" sz="4400" b="1" dirty="0"/>
              <a:t> Trend</a:t>
            </a:r>
            <a:endParaRPr lang="en-US" sz="4400" b="1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9AF54DF-FA1D-4A96-8DAA-B4D2F104CB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4134" y="1747404"/>
            <a:ext cx="9360505" cy="4069195"/>
          </a:xfrm>
        </p:spPr>
        <p:txBody>
          <a:bodyPr>
            <a:normAutofit fontScale="70000" lnSpcReduction="20000"/>
          </a:bodyPr>
          <a:lstStyle/>
          <a:p>
            <a:pPr algn="l">
              <a:lnSpc>
                <a:spcPct val="100000"/>
              </a:lnSpc>
            </a:pPr>
            <a:r>
              <a:rPr lang="en-US" sz="2600" b="1" dirty="0">
                <a:solidFill>
                  <a:srgbClr val="002060"/>
                </a:solidFill>
              </a:rPr>
              <a:t>Topic: </a:t>
            </a:r>
            <a:r>
              <a:rPr lang="en-US" sz="2600" dirty="0"/>
              <a:t>Comparison of water temperature at three locations near each other - in the river, at the mouth of the river and in the bay.</a:t>
            </a:r>
          </a:p>
          <a:p>
            <a:pPr algn="l">
              <a:lnSpc>
                <a:spcPct val="100000"/>
              </a:lnSpc>
            </a:pPr>
            <a:endParaRPr lang="cs-CZ" sz="2600" dirty="0"/>
          </a:p>
          <a:p>
            <a:pPr algn="l">
              <a:lnSpc>
                <a:spcPct val="100000"/>
              </a:lnSpc>
            </a:pPr>
            <a:r>
              <a:rPr lang="cs-CZ" sz="2600" b="1" dirty="0">
                <a:solidFill>
                  <a:srgbClr val="002060"/>
                </a:solidFill>
              </a:rPr>
              <a:t>Age of </a:t>
            </a:r>
            <a:r>
              <a:rPr lang="cs-CZ" sz="2600" b="1" dirty="0" err="1">
                <a:solidFill>
                  <a:srgbClr val="002060"/>
                </a:solidFill>
              </a:rPr>
              <a:t>students</a:t>
            </a:r>
            <a:r>
              <a:rPr lang="cs-CZ" sz="2600" b="1" dirty="0">
                <a:solidFill>
                  <a:srgbClr val="002060"/>
                </a:solidFill>
              </a:rPr>
              <a:t>: </a:t>
            </a:r>
            <a:r>
              <a:rPr lang="cs-CZ" sz="2600" dirty="0"/>
              <a:t>10 - 15</a:t>
            </a:r>
          </a:p>
          <a:p>
            <a:pPr algn="l">
              <a:lnSpc>
                <a:spcPct val="100000"/>
              </a:lnSpc>
            </a:pPr>
            <a:endParaRPr lang="cs-CZ" sz="2600" dirty="0"/>
          </a:p>
          <a:p>
            <a:pPr algn="l">
              <a:lnSpc>
                <a:spcPct val="100000"/>
              </a:lnSpc>
            </a:pPr>
            <a:r>
              <a:rPr lang="en-US" sz="2600" b="1" dirty="0">
                <a:solidFill>
                  <a:srgbClr val="002060"/>
                </a:solidFill>
              </a:rPr>
              <a:t>Skills developed: </a:t>
            </a:r>
            <a:r>
              <a:rPr lang="cs-CZ" sz="2600" dirty="0" err="1"/>
              <a:t>reading</a:t>
            </a:r>
            <a:r>
              <a:rPr lang="cs-CZ" sz="2600" dirty="0"/>
              <a:t> and </a:t>
            </a:r>
            <a:r>
              <a:rPr lang="cs-CZ" sz="2600" dirty="0" err="1"/>
              <a:t>comparing</a:t>
            </a:r>
            <a:r>
              <a:rPr lang="cs-CZ" sz="2600" dirty="0"/>
              <a:t> </a:t>
            </a:r>
            <a:r>
              <a:rPr lang="cs-CZ" sz="2600" dirty="0" err="1"/>
              <a:t>graphs</a:t>
            </a:r>
            <a:r>
              <a:rPr lang="cs-CZ" sz="2600" dirty="0"/>
              <a:t>;</a:t>
            </a:r>
            <a:r>
              <a:rPr lang="en-US" sz="2600" dirty="0"/>
              <a:t> comparing water temperatures measured at different study sites</a:t>
            </a:r>
            <a:r>
              <a:rPr lang="cs-CZ" sz="2600" dirty="0"/>
              <a:t>; </a:t>
            </a:r>
            <a:r>
              <a:rPr lang="en-US" sz="2600" dirty="0" err="1"/>
              <a:t>calculat</a:t>
            </a:r>
            <a:r>
              <a:rPr lang="cs-CZ" sz="2600" dirty="0"/>
              <a:t>ion of</a:t>
            </a:r>
            <a:r>
              <a:rPr lang="en-US" sz="2600" dirty="0"/>
              <a:t> the difference between the highest and lowest measured water temperature</a:t>
            </a:r>
            <a:r>
              <a:rPr lang="cs-CZ" sz="2600" dirty="0"/>
              <a:t>; </a:t>
            </a:r>
            <a:r>
              <a:rPr lang="en-US" sz="2600" dirty="0"/>
              <a:t>trend differences of </a:t>
            </a:r>
            <a:r>
              <a:rPr lang="cs-CZ" sz="2600" dirty="0" err="1"/>
              <a:t>water</a:t>
            </a:r>
            <a:r>
              <a:rPr lang="cs-CZ" sz="2600" dirty="0"/>
              <a:t> </a:t>
            </a:r>
            <a:r>
              <a:rPr lang="en-US" sz="2600" dirty="0"/>
              <a:t>temperature during the year</a:t>
            </a:r>
            <a:endParaRPr lang="cs-CZ" sz="2600" dirty="0"/>
          </a:p>
          <a:p>
            <a:pPr algn="l">
              <a:lnSpc>
                <a:spcPct val="100000"/>
              </a:lnSpc>
            </a:pPr>
            <a:r>
              <a:rPr lang="cs-CZ" sz="2600" b="1" dirty="0" err="1">
                <a:solidFill>
                  <a:srgbClr val="002060"/>
                </a:solidFill>
              </a:rPr>
              <a:t>Prerequisities</a:t>
            </a:r>
            <a:r>
              <a:rPr lang="cs-CZ" sz="2600" b="1" dirty="0">
                <a:solidFill>
                  <a:srgbClr val="002060"/>
                </a:solidFill>
              </a:rPr>
              <a:t>: </a:t>
            </a:r>
            <a:r>
              <a:rPr lang="cs-CZ" sz="2600" dirty="0"/>
              <a:t>basic </a:t>
            </a:r>
            <a:r>
              <a:rPr lang="cs-CZ" sz="2600" dirty="0" err="1"/>
              <a:t>knowledge</a:t>
            </a:r>
            <a:r>
              <a:rPr lang="cs-CZ" sz="2600" dirty="0"/>
              <a:t> of </a:t>
            </a:r>
            <a:r>
              <a:rPr lang="cs-CZ" sz="2600" dirty="0" err="1"/>
              <a:t>the</a:t>
            </a:r>
            <a:r>
              <a:rPr lang="cs-CZ" sz="2600" dirty="0"/>
              <a:t> </a:t>
            </a:r>
            <a:r>
              <a:rPr lang="cs-CZ" sz="2600" dirty="0" err="1"/>
              <a:t>water</a:t>
            </a:r>
            <a:r>
              <a:rPr lang="cs-CZ" sz="2600" dirty="0"/>
              <a:t> </a:t>
            </a:r>
            <a:r>
              <a:rPr lang="cs-CZ" sz="2600" dirty="0" err="1"/>
              <a:t>temperature</a:t>
            </a:r>
            <a:r>
              <a:rPr lang="cs-CZ" sz="2600" dirty="0"/>
              <a:t> </a:t>
            </a:r>
            <a:r>
              <a:rPr lang="cs-CZ" sz="2600" dirty="0" err="1"/>
              <a:t>measurements</a:t>
            </a:r>
            <a:endParaRPr lang="cs-CZ" sz="2600" dirty="0"/>
          </a:p>
          <a:p>
            <a:pPr algn="l">
              <a:lnSpc>
                <a:spcPct val="100000"/>
              </a:lnSpc>
            </a:pPr>
            <a:endParaRPr lang="cs-CZ" sz="2600" b="1" dirty="0">
              <a:solidFill>
                <a:srgbClr val="002060"/>
              </a:solidFill>
            </a:endParaRPr>
          </a:p>
          <a:p>
            <a:pPr algn="l">
              <a:lnSpc>
                <a:spcPct val="100000"/>
              </a:lnSpc>
            </a:pPr>
            <a:r>
              <a:rPr lang="cs-CZ" sz="2600" b="1" dirty="0">
                <a:solidFill>
                  <a:srgbClr val="002060"/>
                </a:solidFill>
              </a:rPr>
              <a:t>Big idea: </a:t>
            </a:r>
            <a:r>
              <a:rPr lang="en-US" sz="2600" dirty="0"/>
              <a:t>Water temperature is influenced by a number of factors - atmospheric conditions, the topography of the land (altitude, vegetation...) and the structure of the river channel</a:t>
            </a:r>
            <a:r>
              <a:rPr lang="cs-CZ" sz="2600" dirty="0"/>
              <a:t>. </a:t>
            </a:r>
            <a:r>
              <a:rPr lang="en-US" sz="2600" dirty="0"/>
              <a:t>Temperature varies along the river and affects its ecosystem.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9737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12E56B-826F-41B7-98A7-72C944B4E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err="1">
                <a:solidFill>
                  <a:srgbClr val="002060"/>
                </a:solidFill>
              </a:rPr>
              <a:t>Content</a:t>
            </a:r>
            <a:r>
              <a:rPr lang="cs-CZ" b="1" dirty="0">
                <a:solidFill>
                  <a:srgbClr val="002060"/>
                </a:solidFill>
              </a:rPr>
              <a:t> of </a:t>
            </a:r>
            <a:r>
              <a:rPr lang="cs-CZ" b="1" dirty="0" err="1">
                <a:solidFill>
                  <a:srgbClr val="002060"/>
                </a:solidFill>
              </a:rPr>
              <a:t>the</a:t>
            </a:r>
            <a:r>
              <a:rPr lang="cs-CZ" b="1" dirty="0">
                <a:solidFill>
                  <a:srgbClr val="002060"/>
                </a:solidFill>
              </a:rPr>
              <a:t> </a:t>
            </a:r>
            <a:r>
              <a:rPr lang="cs-CZ" b="1" dirty="0" err="1">
                <a:solidFill>
                  <a:srgbClr val="002060"/>
                </a:solidFill>
              </a:rPr>
              <a:t>activity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3976DE7-208E-41D2-B4E1-E179B7D70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cs-CZ" sz="2400" b="1" dirty="0" err="1"/>
              <a:t>Slide</a:t>
            </a:r>
            <a:r>
              <a:rPr lang="cs-CZ" sz="2400" b="1" dirty="0"/>
              <a:t> 4: </a:t>
            </a:r>
            <a:r>
              <a:rPr lang="cs-CZ" sz="2400" dirty="0" err="1"/>
              <a:t>Introduction</a:t>
            </a:r>
            <a:endParaRPr lang="cs-CZ" sz="2400" dirty="0"/>
          </a:p>
          <a:p>
            <a:pPr marL="0" indent="0">
              <a:lnSpc>
                <a:spcPct val="150000"/>
              </a:lnSpc>
              <a:buNone/>
            </a:pPr>
            <a:r>
              <a:rPr lang="cs-CZ" sz="2400" b="1" dirty="0" err="1"/>
              <a:t>Slide</a:t>
            </a:r>
            <a:r>
              <a:rPr lang="cs-CZ" sz="2400" b="1" dirty="0"/>
              <a:t> 5: </a:t>
            </a:r>
            <a:r>
              <a:rPr lang="cs-CZ" sz="2400" dirty="0" err="1"/>
              <a:t>Questions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</a:t>
            </a:r>
            <a:r>
              <a:rPr lang="cs-CZ" sz="2400" dirty="0" err="1"/>
              <a:t>students</a:t>
            </a:r>
            <a:endParaRPr lang="cs-CZ" sz="2400" dirty="0"/>
          </a:p>
          <a:p>
            <a:pPr marL="0" indent="0">
              <a:lnSpc>
                <a:spcPct val="150000"/>
              </a:lnSpc>
              <a:buNone/>
            </a:pPr>
            <a:r>
              <a:rPr lang="cs-CZ" sz="2400" b="1" dirty="0" err="1"/>
              <a:t>Slide</a:t>
            </a:r>
            <a:r>
              <a:rPr lang="cs-CZ" sz="2400" b="1" dirty="0"/>
              <a:t> 7-10: </a:t>
            </a:r>
            <a:r>
              <a:rPr lang="cs-CZ" sz="2400" dirty="0"/>
              <a:t>Data to </a:t>
            </a:r>
            <a:r>
              <a:rPr lang="cs-CZ" sz="2400" dirty="0" err="1"/>
              <a:t>be</a:t>
            </a:r>
            <a:r>
              <a:rPr lang="cs-CZ" sz="2400" dirty="0"/>
              <a:t> </a:t>
            </a:r>
            <a:r>
              <a:rPr lang="cs-CZ" sz="2400" dirty="0" err="1"/>
              <a:t>used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activity</a:t>
            </a:r>
            <a:endParaRPr lang="cs-CZ" sz="2400" dirty="0"/>
          </a:p>
          <a:p>
            <a:pPr marL="0" indent="0">
              <a:lnSpc>
                <a:spcPct val="150000"/>
              </a:lnSpc>
              <a:buNone/>
            </a:pPr>
            <a:r>
              <a:rPr lang="cs-CZ" sz="2400" b="1" dirty="0" err="1"/>
              <a:t>Slide</a:t>
            </a:r>
            <a:r>
              <a:rPr lang="cs-CZ" sz="2400" b="1" dirty="0"/>
              <a:t> 12: </a:t>
            </a:r>
            <a:r>
              <a:rPr lang="cs-CZ" sz="2400" dirty="0" err="1"/>
              <a:t>Answers</a:t>
            </a:r>
            <a:r>
              <a:rPr lang="cs-CZ" sz="2400" dirty="0"/>
              <a:t> to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questions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</a:t>
            </a:r>
            <a:r>
              <a:rPr lang="cs-CZ" sz="2400" dirty="0" err="1"/>
              <a:t>students</a:t>
            </a:r>
            <a:endParaRPr lang="cs-CZ" sz="2400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867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703C22-059D-447A-BFEA-9844E69CF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75" y="601230"/>
            <a:ext cx="12112625" cy="62634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cs-CZ" b="1" dirty="0" err="1"/>
              <a:t>Introduction</a:t>
            </a:r>
            <a:endParaRPr lang="en-US" sz="3100" dirty="0"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FAAC7A5-27CF-44C0-8AD5-D0ECEA9AAD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120" y="1569855"/>
            <a:ext cx="10250777" cy="43513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000" dirty="0"/>
              <a:t>The data were collected by students of  Primary school Joseph </a:t>
            </a:r>
            <a:r>
              <a:rPr lang="en-US" sz="2000" dirty="0" err="1"/>
              <a:t>Pupacic</a:t>
            </a:r>
            <a:r>
              <a:rPr lang="en-US" sz="2000" dirty="0"/>
              <a:t> Omis, Croatia</a:t>
            </a:r>
            <a:r>
              <a:rPr lang="cs-CZ" sz="2000" dirty="0"/>
              <a:t>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000" dirty="0"/>
              <a:t>They measured water temperature </a:t>
            </a:r>
            <a:r>
              <a:rPr lang="cs-CZ" sz="2000" dirty="0" err="1"/>
              <a:t>during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whole</a:t>
            </a:r>
            <a:r>
              <a:rPr lang="cs-CZ" sz="2000" dirty="0"/>
              <a:t> </a:t>
            </a:r>
            <a:r>
              <a:rPr lang="cs-CZ" sz="2000" dirty="0" err="1"/>
              <a:t>year</a:t>
            </a:r>
            <a:r>
              <a:rPr lang="cs-CZ" sz="2000" dirty="0"/>
              <a:t> </a:t>
            </a:r>
            <a:r>
              <a:rPr lang="en-US" sz="2000" dirty="0"/>
              <a:t>at 3 </a:t>
            </a:r>
            <a:r>
              <a:rPr lang="cs-CZ" sz="2000" dirty="0"/>
              <a:t>study </a:t>
            </a:r>
            <a:r>
              <a:rPr lang="en-US" sz="2000" dirty="0"/>
              <a:t>sites</a:t>
            </a:r>
            <a:r>
              <a:rPr lang="cs-CZ" sz="2000" dirty="0"/>
              <a:t>: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sz="1800" dirty="0"/>
              <a:t>at </a:t>
            </a:r>
            <a:r>
              <a:rPr lang="cs-CZ" sz="1800" dirty="0" err="1"/>
              <a:t>the</a:t>
            </a:r>
            <a:r>
              <a:rPr lang="cs-CZ" sz="1800" dirty="0"/>
              <a:t> </a:t>
            </a:r>
            <a:r>
              <a:rPr lang="en-US" sz="1800" dirty="0"/>
              <a:t>river </a:t>
            </a:r>
            <a:r>
              <a:rPr lang="en-US" sz="1800" dirty="0" err="1"/>
              <a:t>Cetina</a:t>
            </a:r>
            <a:r>
              <a:rPr lang="cs-CZ" sz="1800" dirty="0"/>
              <a:t> (study </a:t>
            </a:r>
            <a:r>
              <a:rPr lang="cs-CZ" sz="1800" dirty="0" err="1"/>
              <a:t>site</a:t>
            </a:r>
            <a:r>
              <a:rPr lang="cs-CZ" sz="1800" dirty="0"/>
              <a:t> </a:t>
            </a:r>
            <a:r>
              <a:rPr lang="cs-CZ" sz="1800" dirty="0" err="1"/>
              <a:t>Cetina</a:t>
            </a:r>
            <a:r>
              <a:rPr lang="cs-CZ" sz="1800" dirty="0"/>
              <a:t> – </a:t>
            </a:r>
            <a:r>
              <a:rPr lang="cs-CZ" sz="1800" dirty="0" err="1"/>
              <a:t>Planovo</a:t>
            </a:r>
            <a:r>
              <a:rPr lang="cs-CZ" sz="1800" dirty="0"/>
              <a:t>)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sz="1800" dirty="0"/>
              <a:t>at </a:t>
            </a:r>
            <a:r>
              <a:rPr lang="cs-CZ" sz="1800" dirty="0" err="1"/>
              <a:t>the</a:t>
            </a:r>
            <a:r>
              <a:rPr lang="cs-CZ" sz="1800" dirty="0"/>
              <a:t> </a:t>
            </a:r>
            <a:r>
              <a:rPr lang="cs-CZ" sz="1800" dirty="0" err="1"/>
              <a:t>mouth</a:t>
            </a:r>
            <a:r>
              <a:rPr lang="cs-CZ" sz="1800" dirty="0"/>
              <a:t> of </a:t>
            </a:r>
            <a:r>
              <a:rPr lang="cs-CZ" sz="1800" dirty="0" err="1"/>
              <a:t>the</a:t>
            </a:r>
            <a:r>
              <a:rPr lang="cs-CZ" sz="1800" dirty="0"/>
              <a:t> </a:t>
            </a:r>
            <a:r>
              <a:rPr lang="cs-CZ" sz="1800" dirty="0" err="1"/>
              <a:t>river</a:t>
            </a:r>
            <a:r>
              <a:rPr lang="cs-CZ" sz="1800" dirty="0"/>
              <a:t> </a:t>
            </a:r>
            <a:r>
              <a:rPr lang="cs-CZ" sz="1800" dirty="0" err="1"/>
              <a:t>Cetina</a:t>
            </a:r>
            <a:r>
              <a:rPr lang="cs-CZ" sz="1800" dirty="0"/>
              <a:t> to </a:t>
            </a:r>
            <a:r>
              <a:rPr lang="cs-CZ" sz="1800" dirty="0" err="1"/>
              <a:t>the</a:t>
            </a:r>
            <a:r>
              <a:rPr lang="cs-CZ" sz="1800" dirty="0"/>
              <a:t> </a:t>
            </a:r>
            <a:r>
              <a:rPr lang="cs-CZ" sz="1800" dirty="0" err="1"/>
              <a:t>sea</a:t>
            </a:r>
            <a:r>
              <a:rPr lang="cs-CZ" sz="1800" dirty="0"/>
              <a:t> (study </a:t>
            </a:r>
            <a:r>
              <a:rPr lang="cs-CZ" sz="1800" dirty="0" err="1"/>
              <a:t>site</a:t>
            </a:r>
            <a:r>
              <a:rPr lang="cs-CZ" sz="1800" dirty="0"/>
              <a:t> </a:t>
            </a:r>
            <a:r>
              <a:rPr lang="cs-CZ" sz="1800" dirty="0" err="1"/>
              <a:t>Cetina</a:t>
            </a:r>
            <a:r>
              <a:rPr lang="cs-CZ" sz="1800" dirty="0"/>
              <a:t> – </a:t>
            </a:r>
            <a:r>
              <a:rPr lang="cs-CZ" sz="1800" dirty="0" err="1"/>
              <a:t>usce</a:t>
            </a:r>
            <a:r>
              <a:rPr lang="cs-CZ" sz="1800" dirty="0"/>
              <a:t>)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cs-CZ" sz="1800" dirty="0"/>
              <a:t>in a </a:t>
            </a:r>
            <a:r>
              <a:rPr lang="cs-CZ" sz="1800" dirty="0" err="1"/>
              <a:t>sea</a:t>
            </a:r>
            <a:r>
              <a:rPr lang="cs-CZ" sz="1800" dirty="0"/>
              <a:t> </a:t>
            </a:r>
            <a:r>
              <a:rPr lang="cs-CZ" sz="1800" dirty="0" err="1"/>
              <a:t>bay</a:t>
            </a:r>
            <a:r>
              <a:rPr lang="cs-CZ" sz="1800" dirty="0"/>
              <a:t> (study </a:t>
            </a:r>
            <a:r>
              <a:rPr lang="cs-CZ" sz="1800" dirty="0" err="1"/>
              <a:t>site</a:t>
            </a:r>
            <a:r>
              <a:rPr lang="cs-CZ" sz="1800" dirty="0"/>
              <a:t> More – </a:t>
            </a:r>
            <a:r>
              <a:rPr lang="cs-CZ" sz="1800" dirty="0" err="1"/>
              <a:t>Velika</a:t>
            </a:r>
            <a:r>
              <a:rPr lang="cs-CZ" sz="1800" dirty="0"/>
              <a:t> </a:t>
            </a:r>
            <a:r>
              <a:rPr lang="cs-CZ" sz="1800" dirty="0" err="1"/>
              <a:t>Plaža</a:t>
            </a:r>
            <a:r>
              <a:rPr lang="cs-CZ" sz="1800" dirty="0"/>
              <a:t>)</a:t>
            </a:r>
            <a:endParaRPr lang="en-US" sz="18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DA37CE5-1A0A-4DA7-A7A7-34B7A9558B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7501" y="3703417"/>
            <a:ext cx="5676371" cy="316945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>
            <a:extLst>
              <a:ext uri="{FF2B5EF4-FFF2-40B4-BE49-F238E27FC236}">
                <a16:creationId xmlns:a16="http://schemas.microsoft.com/office/drawing/2014/main" id="{C735964E-CD12-4247-8729-74505257E3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90303"/>
            <a:ext cx="10515600" cy="1325563"/>
          </a:xfrm>
        </p:spPr>
        <p:txBody>
          <a:bodyPr/>
          <a:lstStyle/>
          <a:p>
            <a:pPr eaLnBrk="1" hangingPunct="1"/>
            <a:r>
              <a:rPr lang="cs-CZ" altLang="cs-CZ" sz="4000" b="1" dirty="0" err="1"/>
              <a:t>Looking</a:t>
            </a:r>
            <a:r>
              <a:rPr lang="cs-CZ" altLang="cs-CZ" sz="4000" b="1" dirty="0"/>
              <a:t> at </a:t>
            </a:r>
            <a:r>
              <a:rPr lang="cs-CZ" altLang="cs-CZ" sz="4000" b="1" dirty="0" err="1"/>
              <a:t>the</a:t>
            </a:r>
            <a:r>
              <a:rPr lang="cs-CZ" altLang="cs-CZ" sz="4000" b="1" dirty="0"/>
              <a:t> study </a:t>
            </a:r>
            <a:r>
              <a:rPr lang="cs-CZ" altLang="cs-CZ" sz="4000" b="1" dirty="0" err="1"/>
              <a:t>sites</a:t>
            </a:r>
            <a:r>
              <a:rPr lang="cs-CZ" altLang="cs-CZ" sz="4000" b="1" dirty="0"/>
              <a:t>, make </a:t>
            </a:r>
            <a:r>
              <a:rPr lang="cs-CZ" altLang="cs-CZ" sz="4000" b="1" dirty="0" err="1"/>
              <a:t>your</a:t>
            </a:r>
            <a:r>
              <a:rPr lang="cs-CZ" altLang="cs-CZ" sz="4000" b="1" dirty="0"/>
              <a:t> </a:t>
            </a:r>
            <a:r>
              <a:rPr lang="cs-CZ" altLang="cs-CZ" sz="4000" b="1" dirty="0" err="1"/>
              <a:t>guesses</a:t>
            </a:r>
            <a:br>
              <a:rPr lang="cs-CZ" altLang="cs-CZ" sz="4000" b="1" dirty="0"/>
            </a:br>
            <a:endParaRPr lang="en-US" altLang="cs-CZ" sz="4000" b="1" dirty="0"/>
          </a:p>
        </p:txBody>
      </p:sp>
      <p:sp>
        <p:nvSpPr>
          <p:cNvPr id="4099" name="Zástupný symbol pro obsah 2">
            <a:extLst>
              <a:ext uri="{FF2B5EF4-FFF2-40B4-BE49-F238E27FC236}">
                <a16:creationId xmlns:a16="http://schemas.microsoft.com/office/drawing/2014/main" id="{78138411-FE34-4A95-91FD-650F6C35149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8200" y="1205247"/>
            <a:ext cx="10515600" cy="1677912"/>
          </a:xfrm>
        </p:spPr>
        <p:txBody>
          <a:bodyPr/>
          <a:lstStyle/>
          <a:p>
            <a:pPr marL="457200" indent="-457200" eaLnBrk="1" hangingPunct="1">
              <a:buFont typeface="+mj-lt"/>
              <a:buAutoNum type="arabicPeriod"/>
            </a:pPr>
            <a:r>
              <a:rPr lang="en-US" altLang="cs-CZ" sz="2000" dirty="0"/>
              <a:t>At which </a:t>
            </a:r>
            <a:r>
              <a:rPr lang="en-US" altLang="cs-CZ" sz="2000" dirty="0" err="1"/>
              <a:t>st</a:t>
            </a:r>
            <a:r>
              <a:rPr lang="cs-CZ" altLang="cs-CZ" sz="2000" dirty="0" err="1"/>
              <a:t>udy</a:t>
            </a:r>
            <a:r>
              <a:rPr lang="cs-CZ" altLang="cs-CZ" sz="2000" dirty="0"/>
              <a:t> </a:t>
            </a:r>
            <a:r>
              <a:rPr lang="cs-CZ" altLang="cs-CZ" sz="2000" dirty="0" err="1"/>
              <a:t>site</a:t>
            </a:r>
            <a:r>
              <a:rPr lang="en-US" altLang="cs-CZ" sz="2000" dirty="0"/>
              <a:t> was the coldest water measured during the year?</a:t>
            </a:r>
            <a:endParaRPr lang="cs-CZ" altLang="cs-CZ" sz="2000" dirty="0"/>
          </a:p>
          <a:p>
            <a:pPr marL="457200" indent="-457200" eaLnBrk="1" hangingPunct="1">
              <a:buFont typeface="+mj-lt"/>
              <a:buAutoNum type="arabicPeriod"/>
            </a:pPr>
            <a:r>
              <a:rPr lang="cs-CZ" altLang="cs-CZ" sz="2000" dirty="0"/>
              <a:t>I</a:t>
            </a:r>
            <a:r>
              <a:rPr lang="en-US" altLang="cs-CZ" sz="2000" dirty="0"/>
              <a:t>n what month was that?</a:t>
            </a:r>
            <a:endParaRPr lang="cs-CZ" altLang="cs-CZ" sz="2000" dirty="0"/>
          </a:p>
          <a:p>
            <a:pPr marL="457200" indent="-457200" eaLnBrk="1" hangingPunct="1">
              <a:buFont typeface="+mj-lt"/>
              <a:buAutoNum type="arabicPeriod"/>
            </a:pPr>
            <a:r>
              <a:rPr lang="en-US" altLang="cs-CZ" sz="2000" dirty="0"/>
              <a:t>At which </a:t>
            </a:r>
            <a:r>
              <a:rPr lang="en-US" altLang="cs-CZ" sz="2000" dirty="0" err="1"/>
              <a:t>st</a:t>
            </a:r>
            <a:r>
              <a:rPr lang="cs-CZ" altLang="cs-CZ" sz="2000" dirty="0" err="1"/>
              <a:t>udy</a:t>
            </a:r>
            <a:r>
              <a:rPr lang="cs-CZ" altLang="cs-CZ" sz="2000" dirty="0"/>
              <a:t> </a:t>
            </a:r>
            <a:r>
              <a:rPr lang="cs-CZ" altLang="cs-CZ" sz="2000" dirty="0" err="1"/>
              <a:t>site</a:t>
            </a:r>
            <a:r>
              <a:rPr lang="en-US" altLang="cs-CZ" sz="2000" dirty="0"/>
              <a:t> was the </a:t>
            </a:r>
            <a:r>
              <a:rPr lang="cs-CZ" altLang="cs-CZ" sz="2000" dirty="0" err="1"/>
              <a:t>warmest</a:t>
            </a:r>
            <a:r>
              <a:rPr lang="en-US" altLang="cs-CZ" sz="2000" dirty="0"/>
              <a:t> water measured during the year?</a:t>
            </a:r>
            <a:endParaRPr lang="cs-CZ" altLang="cs-CZ" sz="2000" dirty="0"/>
          </a:p>
          <a:p>
            <a:pPr marL="457200" indent="-457200" eaLnBrk="1" hangingPunct="1">
              <a:buFont typeface="+mj-lt"/>
              <a:buAutoNum type="arabicPeriod"/>
            </a:pPr>
            <a:r>
              <a:rPr lang="cs-CZ" altLang="cs-CZ" sz="2000" dirty="0"/>
              <a:t>I</a:t>
            </a:r>
            <a:r>
              <a:rPr lang="en-US" altLang="cs-CZ" sz="2000" dirty="0"/>
              <a:t>n what month was that?</a:t>
            </a:r>
            <a:endParaRPr lang="cs-CZ" altLang="cs-CZ" dirty="0"/>
          </a:p>
          <a:p>
            <a:pPr eaLnBrk="1" hangingPunct="1"/>
            <a:endParaRPr lang="cs-CZ" altLang="cs-CZ" dirty="0"/>
          </a:p>
          <a:p>
            <a:pPr eaLnBrk="1" hangingPunct="1"/>
            <a:endParaRPr lang="cs-CZ" altLang="cs-CZ" dirty="0"/>
          </a:p>
          <a:p>
            <a:pPr eaLnBrk="1" hangingPunct="1"/>
            <a:endParaRPr lang="en-US" alt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5B06A67-79BF-4589-873B-A81E7EAE8F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" t="13927" r="12745" b="4139"/>
          <a:stretch/>
        </p:blipFill>
        <p:spPr bwMode="auto">
          <a:xfrm>
            <a:off x="4703132" y="2883159"/>
            <a:ext cx="7488868" cy="3974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ál 4">
            <a:extLst>
              <a:ext uri="{FF2B5EF4-FFF2-40B4-BE49-F238E27FC236}">
                <a16:creationId xmlns:a16="http://schemas.microsoft.com/office/drawing/2014/main" id="{5F8C4D9D-9968-4ED0-9326-6C4DEB83CE0B}"/>
              </a:ext>
            </a:extLst>
          </p:cNvPr>
          <p:cNvSpPr/>
          <p:nvPr/>
        </p:nvSpPr>
        <p:spPr>
          <a:xfrm>
            <a:off x="9796783" y="4561071"/>
            <a:ext cx="205200" cy="20527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A10DB7A8-2F9F-45EC-A78C-6F521CBD4AB2}"/>
              </a:ext>
            </a:extLst>
          </p:cNvPr>
          <p:cNvSpPr/>
          <p:nvPr/>
        </p:nvSpPr>
        <p:spPr>
          <a:xfrm>
            <a:off x="9456861" y="5625283"/>
            <a:ext cx="205200" cy="20527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C1C4EE85-2954-4D6A-A2AC-D7B8F613B9A0}"/>
              </a:ext>
            </a:extLst>
          </p:cNvPr>
          <p:cNvSpPr/>
          <p:nvPr/>
        </p:nvSpPr>
        <p:spPr>
          <a:xfrm>
            <a:off x="8482736" y="6011708"/>
            <a:ext cx="205200" cy="20527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4BE2FD4F-651A-43B9-A0F2-31F86FE01B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883159"/>
            <a:ext cx="3628292" cy="3565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eaLnBrk="1" hangingPunct="1">
              <a:buFont typeface="+mj-lt"/>
              <a:buAutoNum type="arabicPeriod" startAt="5"/>
            </a:pPr>
            <a:r>
              <a:rPr lang="cs-CZ" altLang="cs-CZ" sz="2000" dirty="0" err="1"/>
              <a:t>What</a:t>
            </a:r>
            <a:r>
              <a:rPr lang="cs-CZ" altLang="cs-CZ" sz="2000" dirty="0"/>
              <a:t> </a:t>
            </a:r>
            <a:r>
              <a:rPr lang="cs-CZ" altLang="cs-CZ" sz="2000" dirty="0" err="1"/>
              <a:t>is</a:t>
            </a:r>
            <a:r>
              <a:rPr lang="cs-CZ" altLang="cs-CZ" sz="2000" dirty="0"/>
              <a:t> </a:t>
            </a:r>
            <a:r>
              <a:rPr lang="cs-CZ" altLang="cs-CZ" sz="2000" dirty="0" err="1"/>
              <a:t>the</a:t>
            </a:r>
            <a:r>
              <a:rPr lang="cs-CZ" altLang="cs-CZ" sz="2000" dirty="0"/>
              <a:t> </a:t>
            </a:r>
            <a:r>
              <a:rPr lang="cs-CZ" altLang="cs-CZ" sz="2000" dirty="0" err="1"/>
              <a:t>difference</a:t>
            </a:r>
            <a:r>
              <a:rPr lang="cs-CZ" altLang="cs-CZ" sz="2000" dirty="0"/>
              <a:t> </a:t>
            </a:r>
            <a:r>
              <a:rPr lang="cs-CZ" altLang="cs-CZ" sz="2000" dirty="0" err="1"/>
              <a:t>between</a:t>
            </a:r>
            <a:r>
              <a:rPr lang="cs-CZ" altLang="cs-CZ" sz="2000" dirty="0"/>
              <a:t> </a:t>
            </a:r>
            <a:r>
              <a:rPr lang="cs-CZ" altLang="cs-CZ" sz="2000" dirty="0" err="1"/>
              <a:t>the</a:t>
            </a:r>
            <a:r>
              <a:rPr lang="cs-CZ" altLang="cs-CZ" sz="2000" dirty="0"/>
              <a:t> </a:t>
            </a:r>
            <a:r>
              <a:rPr lang="cs-CZ" altLang="cs-CZ" sz="2000" dirty="0" err="1"/>
              <a:t>highest</a:t>
            </a:r>
            <a:r>
              <a:rPr lang="cs-CZ" altLang="cs-CZ" sz="2000" dirty="0"/>
              <a:t> and </a:t>
            </a:r>
            <a:r>
              <a:rPr lang="cs-CZ" altLang="cs-CZ" sz="2000" dirty="0" err="1"/>
              <a:t>lowest</a:t>
            </a:r>
            <a:r>
              <a:rPr lang="cs-CZ" altLang="cs-CZ" sz="2000" dirty="0"/>
              <a:t> </a:t>
            </a:r>
            <a:r>
              <a:rPr lang="cs-CZ" altLang="cs-CZ" sz="2000" dirty="0" err="1"/>
              <a:t>temperature</a:t>
            </a:r>
            <a:r>
              <a:rPr lang="cs-CZ" altLang="cs-CZ" sz="2000" dirty="0"/>
              <a:t> at </a:t>
            </a:r>
            <a:r>
              <a:rPr lang="cs-CZ" altLang="cs-CZ" sz="2000" dirty="0" err="1"/>
              <a:t>each</a:t>
            </a:r>
            <a:r>
              <a:rPr lang="cs-CZ" altLang="cs-CZ" sz="2000" dirty="0"/>
              <a:t> of </a:t>
            </a:r>
            <a:r>
              <a:rPr lang="cs-CZ" altLang="cs-CZ" sz="2000" dirty="0" err="1"/>
              <a:t>the</a:t>
            </a:r>
            <a:r>
              <a:rPr lang="cs-CZ" altLang="cs-CZ" sz="2000" dirty="0"/>
              <a:t> </a:t>
            </a:r>
            <a:r>
              <a:rPr lang="cs-CZ" altLang="cs-CZ" sz="2000" dirty="0" err="1"/>
              <a:t>site</a:t>
            </a:r>
            <a:r>
              <a:rPr lang="cs-CZ" altLang="cs-CZ" sz="2000" dirty="0"/>
              <a:t>? </a:t>
            </a:r>
            <a:r>
              <a:rPr lang="cs-CZ" altLang="cs-CZ" sz="2000" dirty="0" err="1"/>
              <a:t>Is</a:t>
            </a:r>
            <a:r>
              <a:rPr lang="cs-CZ" altLang="cs-CZ" sz="2000" dirty="0"/>
              <a:t> </a:t>
            </a:r>
            <a:r>
              <a:rPr lang="cs-CZ" altLang="cs-CZ" sz="2000" dirty="0" err="1"/>
              <a:t>it</a:t>
            </a:r>
            <a:r>
              <a:rPr lang="cs-CZ" altLang="cs-CZ" sz="2000" dirty="0"/>
              <a:t> </a:t>
            </a:r>
            <a:r>
              <a:rPr lang="cs-CZ" altLang="cs-CZ" sz="2000" dirty="0" err="1"/>
              <a:t>the</a:t>
            </a:r>
            <a:r>
              <a:rPr lang="cs-CZ" altLang="cs-CZ" sz="2000" dirty="0"/>
              <a:t> </a:t>
            </a:r>
            <a:r>
              <a:rPr lang="cs-CZ" altLang="cs-CZ" sz="2000" dirty="0" err="1"/>
              <a:t>same</a:t>
            </a:r>
            <a:r>
              <a:rPr lang="cs-CZ" altLang="cs-CZ" sz="2000" dirty="0"/>
              <a:t> </a:t>
            </a:r>
            <a:r>
              <a:rPr lang="cs-CZ" altLang="cs-CZ" sz="2000" dirty="0" err="1"/>
              <a:t>or</a:t>
            </a:r>
            <a:r>
              <a:rPr lang="cs-CZ" altLang="cs-CZ" sz="2000" dirty="0"/>
              <a:t> </a:t>
            </a:r>
            <a:r>
              <a:rPr lang="cs-CZ" altLang="cs-CZ" sz="2000" dirty="0" err="1"/>
              <a:t>different</a:t>
            </a:r>
            <a:r>
              <a:rPr lang="cs-CZ" altLang="cs-CZ" sz="2000" dirty="0"/>
              <a:t>?</a:t>
            </a:r>
          </a:p>
          <a:p>
            <a:pPr marL="457200" indent="-457200" eaLnBrk="1" hangingPunct="1">
              <a:buFont typeface="+mj-lt"/>
              <a:buAutoNum type="arabicPeriod" startAt="5"/>
            </a:pPr>
            <a:r>
              <a:rPr lang="en-US" altLang="cs-CZ" sz="2000" dirty="0"/>
              <a:t>Does the </a:t>
            </a:r>
            <a:r>
              <a:rPr lang="cs-CZ" altLang="cs-CZ" sz="2000" dirty="0" err="1"/>
              <a:t>fluctuation</a:t>
            </a:r>
            <a:r>
              <a:rPr lang="en-US" altLang="cs-CZ" sz="2000" dirty="0"/>
              <a:t> of water temperature differ in any way at individual sites</a:t>
            </a:r>
            <a:r>
              <a:rPr lang="en-US" altLang="cs-CZ" sz="2400" dirty="0"/>
              <a:t>?</a:t>
            </a:r>
            <a:endParaRPr lang="cs-CZ" altLang="cs-CZ" sz="2400" dirty="0"/>
          </a:p>
          <a:p>
            <a:pPr eaLnBrk="1" hangingPunct="1"/>
            <a:endParaRPr lang="cs-CZ" altLang="cs-CZ" dirty="0"/>
          </a:p>
          <a:p>
            <a:pPr eaLnBrk="1" hangingPunct="1"/>
            <a:endParaRPr lang="cs-CZ" altLang="cs-CZ" dirty="0"/>
          </a:p>
          <a:p>
            <a:pPr eaLnBrk="1" hangingPunct="1"/>
            <a:endParaRPr lang="cs-CZ" altLang="cs-CZ" dirty="0"/>
          </a:p>
          <a:p>
            <a:pPr eaLnBrk="1" hangingPunct="1"/>
            <a:endParaRPr lang="cs-CZ" altLang="cs-CZ" dirty="0"/>
          </a:p>
          <a:p>
            <a:pPr eaLnBrk="1" hangingPunct="1"/>
            <a:endParaRPr lang="en-US" alt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>
            <a:extLst>
              <a:ext uri="{FF2B5EF4-FFF2-40B4-BE49-F238E27FC236}">
                <a16:creationId xmlns:a16="http://schemas.microsoft.com/office/drawing/2014/main" id="{8F3D631A-E246-4F4B-94B2-6A9A826CBCC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90399" y="2036041"/>
            <a:ext cx="8811202" cy="1325563"/>
          </a:xfrm>
        </p:spPr>
        <p:txBody>
          <a:bodyPr/>
          <a:lstStyle/>
          <a:p>
            <a:pPr eaLnBrk="1" hangingPunct="1"/>
            <a:r>
              <a:rPr lang="cs-CZ" altLang="cs-CZ" b="1" dirty="0" err="1"/>
              <a:t>Check</a:t>
            </a:r>
            <a:r>
              <a:rPr lang="cs-CZ" altLang="cs-CZ" b="1" dirty="0"/>
              <a:t> </a:t>
            </a:r>
            <a:r>
              <a:rPr lang="cs-CZ" altLang="cs-CZ" b="1" dirty="0" err="1"/>
              <a:t>your</a:t>
            </a:r>
            <a:r>
              <a:rPr lang="cs-CZ" altLang="cs-CZ" b="1" dirty="0"/>
              <a:t> </a:t>
            </a:r>
            <a:r>
              <a:rPr lang="cs-CZ" altLang="cs-CZ" b="1" dirty="0" err="1"/>
              <a:t>guesses</a:t>
            </a:r>
            <a:r>
              <a:rPr lang="cs-CZ" altLang="cs-CZ" dirty="0"/>
              <a:t> </a:t>
            </a:r>
            <a:r>
              <a:rPr lang="cs-CZ" altLang="cs-CZ" b="1" dirty="0" err="1"/>
              <a:t>looking</a:t>
            </a:r>
            <a:r>
              <a:rPr lang="cs-CZ" altLang="cs-CZ" b="1" dirty="0"/>
              <a:t> at </a:t>
            </a:r>
            <a:r>
              <a:rPr lang="cs-CZ" altLang="cs-CZ" b="1" dirty="0" err="1"/>
              <a:t>the</a:t>
            </a:r>
            <a:r>
              <a:rPr lang="cs-CZ" altLang="cs-CZ" b="1" dirty="0"/>
              <a:t> data</a:t>
            </a:r>
            <a:endParaRPr lang="en-US" alt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Zástupný symbol pro obsah 2">
            <a:extLst>
              <a:ext uri="{FF2B5EF4-FFF2-40B4-BE49-F238E27FC236}">
                <a16:creationId xmlns:a16="http://schemas.microsoft.com/office/drawing/2014/main" id="{30561CF8-49A5-4880-B9D3-229FD2A71F4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cs-CZ"/>
          </a:p>
        </p:txBody>
      </p:sp>
      <p:pic>
        <p:nvPicPr>
          <p:cNvPr id="6148" name="Obrázek 3">
            <a:extLst>
              <a:ext uri="{FF2B5EF4-FFF2-40B4-BE49-F238E27FC236}">
                <a16:creationId xmlns:a16="http://schemas.microsoft.com/office/drawing/2014/main" id="{2BE277F1-B602-4707-A9E7-4E315D46D7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11" r="14698" b="4107"/>
          <a:stretch/>
        </p:blipFill>
        <p:spPr bwMode="auto">
          <a:xfrm>
            <a:off x="-21158" y="147886"/>
            <a:ext cx="12213158" cy="6562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>
            <a:extLst>
              <a:ext uri="{FF2B5EF4-FFF2-40B4-BE49-F238E27FC236}">
                <a16:creationId xmlns:a16="http://schemas.microsoft.com/office/drawing/2014/main" id="{46AB02A0-B0A2-4B10-84E2-0CD20A9A17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cs-CZ"/>
          </a:p>
        </p:txBody>
      </p:sp>
      <p:sp>
        <p:nvSpPr>
          <p:cNvPr id="7171" name="Zástupný symbol pro obsah 2">
            <a:extLst>
              <a:ext uri="{FF2B5EF4-FFF2-40B4-BE49-F238E27FC236}">
                <a16:creationId xmlns:a16="http://schemas.microsoft.com/office/drawing/2014/main" id="{0118302E-9F55-47A9-9AE7-26C52310D51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cs-CZ"/>
          </a:p>
        </p:txBody>
      </p:sp>
      <p:pic>
        <p:nvPicPr>
          <p:cNvPr id="7172" name="Obrázek 3">
            <a:extLst>
              <a:ext uri="{FF2B5EF4-FFF2-40B4-BE49-F238E27FC236}">
                <a16:creationId xmlns:a16="http://schemas.microsoft.com/office/drawing/2014/main" id="{E5881081-C06A-4AD9-B5BC-C3A5A2EBB2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76" r="13704" b="4376"/>
          <a:stretch/>
        </p:blipFill>
        <p:spPr bwMode="auto">
          <a:xfrm>
            <a:off x="0" y="196662"/>
            <a:ext cx="12192000" cy="6464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Zástupný symbol pro obsah 2">
            <a:extLst>
              <a:ext uri="{FF2B5EF4-FFF2-40B4-BE49-F238E27FC236}">
                <a16:creationId xmlns:a16="http://schemas.microsoft.com/office/drawing/2014/main" id="{E92164B8-3F1D-4F17-80E1-CA04586674F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altLang="cs-CZ"/>
          </a:p>
        </p:txBody>
      </p:sp>
      <p:pic>
        <p:nvPicPr>
          <p:cNvPr id="8196" name="Obrázek 3">
            <a:extLst>
              <a:ext uri="{FF2B5EF4-FFF2-40B4-BE49-F238E27FC236}">
                <a16:creationId xmlns:a16="http://schemas.microsoft.com/office/drawing/2014/main" id="{3FE1616F-7A05-427B-98AA-56B823D69C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93" r="11061" b="4377"/>
          <a:stretch/>
        </p:blipFill>
        <p:spPr bwMode="auto">
          <a:xfrm>
            <a:off x="0" y="355037"/>
            <a:ext cx="12192000" cy="6147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BFB69FC61C1384CB714A45637EDA1C8" ma:contentTypeVersion="11" ma:contentTypeDescription="Vytvoří nový dokument" ma:contentTypeScope="" ma:versionID="1a3b755e08c3d7a96fa05346715a013f">
  <xsd:schema xmlns:xsd="http://www.w3.org/2001/XMLSchema" xmlns:xs="http://www.w3.org/2001/XMLSchema" xmlns:p="http://schemas.microsoft.com/office/2006/metadata/properties" xmlns:ns3="1913a82f-05d7-4b20-8f9a-e4ce00824b11" targetNamespace="http://schemas.microsoft.com/office/2006/metadata/properties" ma:root="true" ma:fieldsID="b160a137fac06c9548d59d9bcff2b139" ns3:_="">
    <xsd:import namespace="1913a82f-05d7-4b20-8f9a-e4ce00824b1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13a82f-05d7-4b20-8f9a-e4ce00824b1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94082CF-FAFA-4D14-AE16-6E13E1D15FA5}">
  <ds:schemaRefs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1913a82f-05d7-4b20-8f9a-e4ce00824b11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1D54E45F-71D4-4587-B90E-FC5D5BEF12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913a82f-05d7-4b20-8f9a-e4ce00824b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2CEC413-98D1-4A63-9AD9-A6D018DD0A8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650</Words>
  <Application>Microsoft Office PowerPoint</Application>
  <PresentationFormat>Širokoúhlá obrazovka</PresentationFormat>
  <Paragraphs>47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Motiv Office</vt:lpstr>
      <vt:lpstr>Data Literacy Learning Activity – Hydrosphere</vt:lpstr>
      <vt:lpstr>Water Temperature Trend</vt:lpstr>
      <vt:lpstr>Content of the activity</vt:lpstr>
      <vt:lpstr>Introduction</vt:lpstr>
      <vt:lpstr>Looking at the study sites, make your guesses </vt:lpstr>
      <vt:lpstr>Check your guesses looking at the data</vt:lpstr>
      <vt:lpstr>Prezentace aplikace PowerPoint</vt:lpstr>
      <vt:lpstr>Prezentace aplikace PowerPoint</vt:lpstr>
      <vt:lpstr>Prezentace aplikace PowerPoint</vt:lpstr>
      <vt:lpstr>Prezentace aplikace PowerPoint</vt:lpstr>
      <vt:lpstr>For answers to the questions go to the next slide  </vt:lpstr>
      <vt:lpstr>Correct answers </vt:lpstr>
      <vt:lpstr>The data literacy learning activity was prepared by GLOBE Program Europe and Eurasia Region Coordination Office, inspired by a real classroom activity coming from a GLOBE school.  Thanks to the teachers  and students of Primary school Joseph Pupacic Omis, Croatia for the inspiring idea, photos and materials.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Dana Votápková</dc:creator>
  <cp:lastModifiedBy>Lenka Kleger</cp:lastModifiedBy>
  <cp:revision>27</cp:revision>
  <dcterms:created xsi:type="dcterms:W3CDTF">2023-03-17T10:28:51Z</dcterms:created>
  <dcterms:modified xsi:type="dcterms:W3CDTF">2023-07-06T07:55:55Z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0x0101001BFB69FC61C1384CB714A45637EDA1C8</vt:lpwstr>
  </property>
</Properties>
</file>