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generally agreed that, because of higher concentrations of aerosols, skies in many parts of the world are hazier than they were one or two centuries ago, even in rural areas.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lobe.gov/web/s-cool/home/satelitte-comparison/terra-satellite" TargetMode="External"/><Relationship Id="rId4" Type="http://schemas.openxmlformats.org/officeDocument/2006/relationships/hyperlink" Target="https://www.globe.gov/web/s-cool/home/satelitte-comparison/calipso-satellite" TargetMode="External"/><Relationship Id="rId5" Type="http://schemas.openxmlformats.org/officeDocument/2006/relationships/hyperlink" Target="https://aeronet.gsfc.nasa.gov/" TargetMode="External"/><Relationship Id="rId6" Type="http://schemas.openxmlformats.org/officeDocument/2006/relationships/hyperlink" Target="https://gawsis.meteoswiss.ch/GAWSIS//index.html#/" TargetMode="External"/><Relationship Id="rId7" Type="http://schemas.openxmlformats.org/officeDocument/2006/relationships/hyperlink" Target="https://www.globe.gov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3062725"/>
            <a:ext cx="8520600" cy="11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Aerosol data: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it means?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it matters?</a:t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148" y="152400"/>
            <a:ext cx="3789704" cy="291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/>
              <a:t>Signific</a:t>
            </a:r>
            <a:r>
              <a:rPr lang="en-GB"/>
              <a:t>ance of aerosol data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en-GB"/>
              <a:t>To i</a:t>
            </a:r>
            <a:r>
              <a:rPr lang="en-GB"/>
              <a:t>mprove climate modeling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11700" y="1152475"/>
            <a:ext cx="8520600" cy="3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impact of aerosols on the atmosphere is </a:t>
            </a:r>
            <a:r>
              <a:rPr b="1" lang="en-GB"/>
              <a:t>one of the most significant and uncertain aspects of climate change projections</a:t>
            </a:r>
            <a:r>
              <a:rPr lang="en-GB"/>
              <a:t>. 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observed global warming trend is less than expected from the increase in greenhouse gases, and much of the difference can be explained by aerosol effects. 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Aerosols impact climate </a:t>
            </a:r>
            <a:r>
              <a:rPr b="1" lang="en-GB"/>
              <a:t>in many ways</a:t>
            </a:r>
            <a:r>
              <a:rPr lang="en-GB"/>
              <a:t>, including through direct scattering, absorption of incoming solar radiation and the formation of clouds and precipitation.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2) For their impact on health and business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52475"/>
            <a:ext cx="8520600" cy="35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Health and air quality policies: t</a:t>
            </a:r>
            <a:r>
              <a:rPr lang="en-GB"/>
              <a:t>here is growing concern for the impact of aerosols on human health, hence the importance of monitoring them.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Business including the solar energy sector, which is dependent on sunlight or commercial aircraft that can be impacted by volcanic ashes and dust storms.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Contribution of GLOBE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25725"/>
            <a:ext cx="8520600" cy="20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From space using satellites such as MODIS-</a:t>
            </a:r>
            <a:r>
              <a:rPr lang="en-GB" u="sng">
                <a:solidFill>
                  <a:schemeClr val="hlink"/>
                </a:solidFill>
                <a:hlinkClick r:id="rId3"/>
              </a:rPr>
              <a:t>Terra</a:t>
            </a:r>
            <a:r>
              <a:rPr lang="en-GB"/>
              <a:t> or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Calipso</a:t>
            </a:r>
            <a:r>
              <a:rPr lang="en-GB"/>
              <a:t>.</a:t>
            </a:r>
            <a:endParaRPr/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From the ground using monitoring devices: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There are a few global aerosol networks measuring the aerosol chemical, optical or physical properties, including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AERONET</a:t>
            </a:r>
            <a:r>
              <a:rPr lang="en-GB"/>
              <a:t> and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GAW</a:t>
            </a:r>
            <a:r>
              <a:rPr lang="en-GB"/>
              <a:t>.</a:t>
            </a:r>
            <a:endParaRPr/>
          </a:p>
          <a:p>
            <a:pPr indent="-3175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Citizens collecting aerosol data as part of the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GLOBE programme</a:t>
            </a:r>
            <a:r>
              <a:rPr lang="en-GB"/>
              <a:t>.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9900" y="3362275"/>
            <a:ext cx="7764300" cy="14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Measurements from space need to be calibrated using ground monitors. Schools taking measurement with Calitoo help provide information for areas where there is no professional ground monitoring station.</a:t>
            </a:r>
            <a:endParaRPr/>
          </a:p>
        </p:txBody>
      </p:sp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Aerosols are measured: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10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Objectives: to better understand what the data collected means &amp; its importance for science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783175"/>
            <a:ext cx="8520600" cy="27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will review in turn the:</a:t>
            </a:r>
            <a:endParaRPr/>
          </a:p>
          <a:p>
            <a:pPr indent="-342900" lvl="0" marL="457200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Interpretation AOT measurements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Link between aerosols and pollution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Significance of aerosol data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Contribution of GLOBE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Interpreting AOT measurements</a:t>
            </a:r>
            <a:endParaRPr sz="2400"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076275"/>
            <a:ext cx="8520600" cy="119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/>
              <a:t>The higher the AOT, the more sunlight is scattered by aerosols present in the atmosphere. Therefore, the less sunlight is received at ground level.</a:t>
            </a:r>
            <a:endParaRPr sz="140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700" y="1703525"/>
            <a:ext cx="4677400" cy="31095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" name="Shape 69"/>
          <p:cNvSpPr txBox="1"/>
          <p:nvPr/>
        </p:nvSpPr>
        <p:spPr>
          <a:xfrm>
            <a:off x="5393175" y="1735300"/>
            <a:ext cx="3171000" cy="30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relation between the percentage transmission of sunlight and AOT is quite ‘steep’ as illustrated by the graph. An AOT of 0.25 means that over 20% of sunlight was scattered by aerosols before reaching the ground.</a:t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sky is very hazy for an AOT of 0.5 and over.</a:t>
            </a:r>
            <a:endParaRPr>
              <a:solidFill>
                <a:schemeClr val="dk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On the contrary, the air is clear for AOT smaller or equal to 0.1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1050" y="1173210"/>
            <a:ext cx="4438650" cy="333376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Contrasted observations by naked eye (China)</a:t>
            </a:r>
            <a:endParaRPr sz="2400"/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4386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Shape 78"/>
          <p:cNvSpPr txBox="1"/>
          <p:nvPr/>
        </p:nvSpPr>
        <p:spPr>
          <a:xfrm>
            <a:off x="574275" y="4644125"/>
            <a:ext cx="35706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Clear sky, high visibility.</a:t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706550" y="4644125"/>
            <a:ext cx="40815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Sky obscured, very poor visibility (higher AOT).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Aerosols and pollution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Sources of aerosols can be local</a:t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5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The below man made emissions negatively impact the quality of the air we breathe: </a:t>
            </a:r>
            <a:endParaRPr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00" y="2237923"/>
            <a:ext cx="2453826" cy="16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3909" y="2238525"/>
            <a:ext cx="2453152" cy="163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5075" y="2237925"/>
            <a:ext cx="3067875" cy="16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99375" y="4057375"/>
            <a:ext cx="23721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Fossil fuel burning for heating.</a:t>
            </a:r>
            <a:endParaRPr/>
          </a:p>
        </p:txBody>
      </p:sp>
      <p:sp>
        <p:nvSpPr>
          <p:cNvPr id="95" name="Shape 95"/>
          <p:cNvSpPr txBox="1"/>
          <p:nvPr/>
        </p:nvSpPr>
        <p:spPr>
          <a:xfrm>
            <a:off x="3025075" y="4057375"/>
            <a:ext cx="3017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Particles from traffic.</a:t>
            </a:r>
            <a:endParaRPr/>
          </a:p>
        </p:txBody>
      </p:sp>
      <p:sp>
        <p:nvSpPr>
          <p:cNvPr id="96" name="Shape 96"/>
          <p:cNvSpPr txBox="1"/>
          <p:nvPr/>
        </p:nvSpPr>
        <p:spPr>
          <a:xfrm>
            <a:off x="6196075" y="4057375"/>
            <a:ext cx="3017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Burning of the uplands</a:t>
            </a:r>
            <a:r>
              <a:rPr lang="en-GB"/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Aerosols can also travel great distances</a:t>
            </a: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1794775" y="4209775"/>
            <a:ext cx="23721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Sand from the Sahara covering cars in Europe.</a:t>
            </a: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5006275" y="4209775"/>
            <a:ext cx="3017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Volcanic ashes disrupting air traffic in 2010.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875" y="1660375"/>
            <a:ext cx="3513199" cy="234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6275" y="1151619"/>
            <a:ext cx="2720275" cy="2905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does Calitoo measurements compare to air monitoring stations?</a:t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304875"/>
            <a:ext cx="883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grpSp>
        <p:nvGrpSpPr>
          <p:cNvPr id="112" name="Shape 112"/>
          <p:cNvGrpSpPr/>
          <p:nvPr/>
        </p:nvGrpSpPr>
        <p:grpSpPr>
          <a:xfrm>
            <a:off x="626722" y="2322976"/>
            <a:ext cx="3570540" cy="1869148"/>
            <a:chOff x="2409450" y="1792200"/>
            <a:chExt cx="4319550" cy="3235500"/>
          </a:xfrm>
        </p:grpSpPr>
        <p:pic>
          <p:nvPicPr>
            <p:cNvPr id="113" name="Shape 1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15000" y="1792200"/>
              <a:ext cx="4314000" cy="3235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/>
            <p:nvPr/>
          </p:nvSpPr>
          <p:spPr>
            <a:xfrm>
              <a:off x="2409450" y="1797725"/>
              <a:ext cx="1610400" cy="1410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4706550" y="1797725"/>
              <a:ext cx="1947600" cy="14106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5293300" y="4594200"/>
              <a:ext cx="1361100" cy="3621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Shape 117"/>
          <p:cNvSpPr txBox="1"/>
          <p:nvPr>
            <p:ph idx="1" type="body"/>
          </p:nvPr>
        </p:nvSpPr>
        <p:spPr>
          <a:xfrm>
            <a:off x="4346625" y="2241175"/>
            <a:ext cx="4485600" cy="21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Calitoo and other sun photometers measures particles in a column of air.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</a:t>
            </a:r>
            <a:r>
              <a:rPr lang="en-GB" sz="1400"/>
              <a:t>nstruments in air quality monitoring stations focus on ground level pollution and usually measure several pollutants, including particles and gases (e.g. NOx).</a:t>
            </a:r>
            <a:endParaRPr sz="1400"/>
          </a:p>
        </p:txBody>
      </p:sp>
      <p:sp>
        <p:nvSpPr>
          <p:cNvPr id="118" name="Shape 118"/>
          <p:cNvSpPr/>
          <p:nvPr/>
        </p:nvSpPr>
        <p:spPr>
          <a:xfrm>
            <a:off x="2029913" y="3642637"/>
            <a:ext cx="204000" cy="150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/>
        </p:nvSpPr>
        <p:spPr>
          <a:xfrm>
            <a:off x="3184075" y="2621475"/>
            <a:ext cx="8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Calitoo</a:t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2878600" y="3793675"/>
            <a:ext cx="11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Monitoring station</a:t>
            </a:r>
            <a:endParaRPr/>
          </a:p>
        </p:txBody>
      </p:sp>
      <p:cxnSp>
        <p:nvCxnSpPr>
          <p:cNvPr id="121" name="Shape 121"/>
          <p:cNvCxnSpPr/>
          <p:nvPr/>
        </p:nvCxnSpPr>
        <p:spPr>
          <a:xfrm rot="10800000">
            <a:off x="2203900" y="3730046"/>
            <a:ext cx="674700" cy="207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Shape 122"/>
          <p:cNvCxnSpPr>
            <a:stCxn id="119" idx="1"/>
          </p:cNvCxnSpPr>
          <p:nvPr/>
        </p:nvCxnSpPr>
        <p:spPr>
          <a:xfrm rot="10800000">
            <a:off x="2281975" y="2806125"/>
            <a:ext cx="902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Shape 123"/>
          <p:cNvCxnSpPr>
            <a:stCxn id="119" idx="1"/>
          </p:cNvCxnSpPr>
          <p:nvPr/>
        </p:nvCxnSpPr>
        <p:spPr>
          <a:xfrm flipH="1">
            <a:off x="2204875" y="2806125"/>
            <a:ext cx="979200" cy="56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1102" y="1895888"/>
            <a:ext cx="612701" cy="6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So, what i</a:t>
            </a:r>
            <a:r>
              <a:rPr lang="en-GB" sz="2400"/>
              <a:t>s the relation between AOT and pollution?</a:t>
            </a:r>
            <a:endParaRPr sz="2400"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high AOT can be an indicator of the presence of pollutants in the air; further data from a local air monitoring station can confirm this.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 low AOT means that there are little particles in the column of air studied. However, this </a:t>
            </a:r>
            <a:r>
              <a:rPr lang="en-GB" u="sng"/>
              <a:t>does not</a:t>
            </a:r>
            <a:r>
              <a:rPr lang="en-GB"/>
              <a:t> mean that:</a:t>
            </a:r>
            <a:endParaRPr/>
          </a:p>
          <a:p>
            <a:pPr indent="-342900" lvl="0" marL="45720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is true in the rest of the area; a highway or a fire 200 meters away may be a localised source of pollution.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Other pollutants such as NOx require other instruments to be measured.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